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61"/>
  </p:notesMasterIdLst>
  <p:sldIdLst>
    <p:sldId id="256" r:id="rId2"/>
    <p:sldId id="383" r:id="rId3"/>
    <p:sldId id="387" r:id="rId4"/>
    <p:sldId id="385" r:id="rId5"/>
    <p:sldId id="445" r:id="rId6"/>
    <p:sldId id="388" r:id="rId7"/>
    <p:sldId id="446" r:id="rId8"/>
    <p:sldId id="447" r:id="rId9"/>
    <p:sldId id="389" r:id="rId10"/>
    <p:sldId id="391" r:id="rId11"/>
    <p:sldId id="394" r:id="rId12"/>
    <p:sldId id="393" r:id="rId13"/>
    <p:sldId id="397" r:id="rId14"/>
    <p:sldId id="399" r:id="rId15"/>
    <p:sldId id="400" r:id="rId16"/>
    <p:sldId id="401" r:id="rId17"/>
    <p:sldId id="402" r:id="rId18"/>
    <p:sldId id="403" r:id="rId19"/>
    <p:sldId id="258" r:id="rId20"/>
    <p:sldId id="404" r:id="rId21"/>
    <p:sldId id="345" r:id="rId22"/>
    <p:sldId id="405" r:id="rId23"/>
    <p:sldId id="406" r:id="rId24"/>
    <p:sldId id="414" r:id="rId25"/>
    <p:sldId id="416" r:id="rId26"/>
    <p:sldId id="417" r:id="rId27"/>
    <p:sldId id="418" r:id="rId28"/>
    <p:sldId id="419" r:id="rId29"/>
    <p:sldId id="420" r:id="rId30"/>
    <p:sldId id="448" r:id="rId31"/>
    <p:sldId id="407" r:id="rId32"/>
    <p:sldId id="408" r:id="rId33"/>
    <p:sldId id="409" r:id="rId34"/>
    <p:sldId id="444" r:id="rId35"/>
    <p:sldId id="360" r:id="rId36"/>
    <p:sldId id="411" r:id="rId37"/>
    <p:sldId id="412" r:id="rId38"/>
    <p:sldId id="413" r:id="rId39"/>
    <p:sldId id="449" r:id="rId40"/>
    <p:sldId id="421" r:id="rId41"/>
    <p:sldId id="422" r:id="rId42"/>
    <p:sldId id="423" r:id="rId43"/>
    <p:sldId id="427" r:id="rId44"/>
    <p:sldId id="425" r:id="rId45"/>
    <p:sldId id="428" r:id="rId46"/>
    <p:sldId id="429" r:id="rId47"/>
    <p:sldId id="431" r:id="rId48"/>
    <p:sldId id="432" r:id="rId49"/>
    <p:sldId id="434" r:id="rId50"/>
    <p:sldId id="442" r:id="rId51"/>
    <p:sldId id="435" r:id="rId52"/>
    <p:sldId id="436" r:id="rId53"/>
    <p:sldId id="437" r:id="rId54"/>
    <p:sldId id="438" r:id="rId55"/>
    <p:sldId id="439" r:id="rId56"/>
    <p:sldId id="440" r:id="rId57"/>
    <p:sldId id="451" r:id="rId58"/>
    <p:sldId id="452" r:id="rId59"/>
    <p:sldId id="441" r:id="rId6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A3"/>
    <a:srgbClr val="945200"/>
    <a:srgbClr val="929000"/>
    <a:srgbClr val="4E8F00"/>
    <a:srgbClr val="FF85FF"/>
    <a:srgbClr val="0432FF"/>
    <a:srgbClr val="AEC6DD"/>
    <a:srgbClr val="5C819B"/>
    <a:srgbClr val="548234"/>
    <a:srgbClr val="71A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نمط فاتح 2 - تميي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نمط ذو نسُق 1 - تميي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3"/>
    <p:restoredTop sz="95884"/>
  </p:normalViewPr>
  <p:slideViewPr>
    <p:cSldViewPr snapToGrid="0" snapToObjects="1">
      <p:cViewPr>
        <p:scale>
          <a:sx n="68" d="100"/>
          <a:sy n="68" d="100"/>
        </p:scale>
        <p:origin x="424" y="1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viewProps" Target="viewProps.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642F3A3-FF88-E247-9971-5B11FB041B13}" type="datetimeFigureOut">
              <a:rPr lang="ar-SA" smtClean="0"/>
              <a:t>22/06/1443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r>
              <a:rPr lang="ar-SA"/>
              <a:t>حرر أنماط نص الشكل الرئيسي
المستوى الثاني
المستوى الثالث
المستوى الرابع
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373281-871F-9040-9751-95B36A3D5D4B}" type="slidenum">
              <a:rPr lang="ar-SA" smtClean="0"/>
              <a:t>‹#›</a:t>
            </a:fld>
            <a:endParaRPr lang="ar-SA"/>
          </a:p>
        </p:txBody>
      </p:sp>
    </p:spTree>
    <p:extLst>
      <p:ext uri="{BB962C8B-B14F-4D97-AF65-F5344CB8AC3E}">
        <p14:creationId xmlns:p14="http://schemas.microsoft.com/office/powerpoint/2010/main" val="230490393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a:t>
            </a:fld>
            <a:endParaRPr lang="en-US"/>
          </a:p>
        </p:txBody>
      </p:sp>
    </p:spTree>
    <p:extLst>
      <p:ext uri="{BB962C8B-B14F-4D97-AF65-F5344CB8AC3E}">
        <p14:creationId xmlns:p14="http://schemas.microsoft.com/office/powerpoint/2010/main" val="240806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20</a:t>
            </a:fld>
            <a:endParaRPr lang="en-US"/>
          </a:p>
        </p:txBody>
      </p:sp>
    </p:spTree>
    <p:extLst>
      <p:ext uri="{BB962C8B-B14F-4D97-AF65-F5344CB8AC3E}">
        <p14:creationId xmlns:p14="http://schemas.microsoft.com/office/powerpoint/2010/main" val="398320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21</a:t>
            </a:fld>
            <a:endParaRPr lang="en-US"/>
          </a:p>
        </p:txBody>
      </p:sp>
    </p:spTree>
    <p:extLst>
      <p:ext uri="{BB962C8B-B14F-4D97-AF65-F5344CB8AC3E}">
        <p14:creationId xmlns:p14="http://schemas.microsoft.com/office/powerpoint/2010/main" val="355716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22</a:t>
            </a:fld>
            <a:endParaRPr lang="en-US"/>
          </a:p>
        </p:txBody>
      </p:sp>
    </p:spTree>
    <p:extLst>
      <p:ext uri="{BB962C8B-B14F-4D97-AF65-F5344CB8AC3E}">
        <p14:creationId xmlns:p14="http://schemas.microsoft.com/office/powerpoint/2010/main" val="246326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23</a:t>
            </a:fld>
            <a:endParaRPr lang="en-US"/>
          </a:p>
        </p:txBody>
      </p:sp>
    </p:spTree>
    <p:extLst>
      <p:ext uri="{BB962C8B-B14F-4D97-AF65-F5344CB8AC3E}">
        <p14:creationId xmlns:p14="http://schemas.microsoft.com/office/powerpoint/2010/main" val="36484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25</a:t>
            </a:fld>
            <a:endParaRPr lang="en-US"/>
          </a:p>
        </p:txBody>
      </p:sp>
    </p:spTree>
    <p:extLst>
      <p:ext uri="{BB962C8B-B14F-4D97-AF65-F5344CB8AC3E}">
        <p14:creationId xmlns:p14="http://schemas.microsoft.com/office/powerpoint/2010/main" val="187585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26</a:t>
            </a:fld>
            <a:endParaRPr lang="en-US"/>
          </a:p>
        </p:txBody>
      </p:sp>
    </p:spTree>
    <p:extLst>
      <p:ext uri="{BB962C8B-B14F-4D97-AF65-F5344CB8AC3E}">
        <p14:creationId xmlns:p14="http://schemas.microsoft.com/office/powerpoint/2010/main" val="1666620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27</a:t>
            </a:fld>
            <a:endParaRPr lang="en-US"/>
          </a:p>
        </p:txBody>
      </p:sp>
    </p:spTree>
    <p:extLst>
      <p:ext uri="{BB962C8B-B14F-4D97-AF65-F5344CB8AC3E}">
        <p14:creationId xmlns:p14="http://schemas.microsoft.com/office/powerpoint/2010/main" val="1041001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28</a:t>
            </a:fld>
            <a:endParaRPr lang="en-US"/>
          </a:p>
        </p:txBody>
      </p:sp>
    </p:spTree>
    <p:extLst>
      <p:ext uri="{BB962C8B-B14F-4D97-AF65-F5344CB8AC3E}">
        <p14:creationId xmlns:p14="http://schemas.microsoft.com/office/powerpoint/2010/main" val="371377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29</a:t>
            </a:fld>
            <a:endParaRPr lang="en-US"/>
          </a:p>
        </p:txBody>
      </p:sp>
    </p:spTree>
    <p:extLst>
      <p:ext uri="{BB962C8B-B14F-4D97-AF65-F5344CB8AC3E}">
        <p14:creationId xmlns:p14="http://schemas.microsoft.com/office/powerpoint/2010/main" val="1025291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32</a:t>
            </a:fld>
            <a:endParaRPr lang="en-US"/>
          </a:p>
        </p:txBody>
      </p:sp>
    </p:spTree>
    <p:extLst>
      <p:ext uri="{BB962C8B-B14F-4D97-AF65-F5344CB8AC3E}">
        <p14:creationId xmlns:p14="http://schemas.microsoft.com/office/powerpoint/2010/main" val="824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9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33</a:t>
            </a:fld>
            <a:endParaRPr lang="en-US"/>
          </a:p>
        </p:txBody>
      </p:sp>
    </p:spTree>
    <p:extLst>
      <p:ext uri="{BB962C8B-B14F-4D97-AF65-F5344CB8AC3E}">
        <p14:creationId xmlns:p14="http://schemas.microsoft.com/office/powerpoint/2010/main" val="88660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34</a:t>
            </a:fld>
            <a:endParaRPr lang="en-US"/>
          </a:p>
        </p:txBody>
      </p:sp>
    </p:spTree>
    <p:extLst>
      <p:ext uri="{BB962C8B-B14F-4D97-AF65-F5344CB8AC3E}">
        <p14:creationId xmlns:p14="http://schemas.microsoft.com/office/powerpoint/2010/main" val="3584156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35</a:t>
            </a:fld>
            <a:endParaRPr lang="en-US"/>
          </a:p>
        </p:txBody>
      </p:sp>
    </p:spTree>
    <p:extLst>
      <p:ext uri="{BB962C8B-B14F-4D97-AF65-F5344CB8AC3E}">
        <p14:creationId xmlns:p14="http://schemas.microsoft.com/office/powerpoint/2010/main" val="147663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36</a:t>
            </a:fld>
            <a:endParaRPr lang="en-US"/>
          </a:p>
        </p:txBody>
      </p:sp>
    </p:spTree>
    <p:extLst>
      <p:ext uri="{BB962C8B-B14F-4D97-AF65-F5344CB8AC3E}">
        <p14:creationId xmlns:p14="http://schemas.microsoft.com/office/powerpoint/2010/main" val="1711631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37</a:t>
            </a:fld>
            <a:endParaRPr lang="en-US"/>
          </a:p>
        </p:txBody>
      </p:sp>
    </p:spTree>
    <p:extLst>
      <p:ext uri="{BB962C8B-B14F-4D97-AF65-F5344CB8AC3E}">
        <p14:creationId xmlns:p14="http://schemas.microsoft.com/office/powerpoint/2010/main" val="2861637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38</a:t>
            </a:fld>
            <a:endParaRPr lang="en-US"/>
          </a:p>
        </p:txBody>
      </p:sp>
    </p:spTree>
    <p:extLst>
      <p:ext uri="{BB962C8B-B14F-4D97-AF65-F5344CB8AC3E}">
        <p14:creationId xmlns:p14="http://schemas.microsoft.com/office/powerpoint/2010/main" val="65756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41</a:t>
            </a:fld>
            <a:endParaRPr lang="en-US"/>
          </a:p>
        </p:txBody>
      </p:sp>
    </p:spTree>
    <p:extLst>
      <p:ext uri="{BB962C8B-B14F-4D97-AF65-F5344CB8AC3E}">
        <p14:creationId xmlns:p14="http://schemas.microsoft.com/office/powerpoint/2010/main" val="1290963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42</a:t>
            </a:fld>
            <a:endParaRPr lang="en-US"/>
          </a:p>
        </p:txBody>
      </p:sp>
    </p:spTree>
    <p:extLst>
      <p:ext uri="{BB962C8B-B14F-4D97-AF65-F5344CB8AC3E}">
        <p14:creationId xmlns:p14="http://schemas.microsoft.com/office/powerpoint/2010/main" val="2270258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43</a:t>
            </a:fld>
            <a:endParaRPr lang="en-US"/>
          </a:p>
        </p:txBody>
      </p:sp>
    </p:spTree>
    <p:extLst>
      <p:ext uri="{BB962C8B-B14F-4D97-AF65-F5344CB8AC3E}">
        <p14:creationId xmlns:p14="http://schemas.microsoft.com/office/powerpoint/2010/main" val="3291401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44</a:t>
            </a:fld>
            <a:endParaRPr lang="en-US"/>
          </a:p>
        </p:txBody>
      </p:sp>
    </p:spTree>
    <p:extLst>
      <p:ext uri="{BB962C8B-B14F-4D97-AF65-F5344CB8AC3E}">
        <p14:creationId xmlns:p14="http://schemas.microsoft.com/office/powerpoint/2010/main" val="266419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11</a:t>
            </a:fld>
            <a:endParaRPr lang="en-US"/>
          </a:p>
        </p:txBody>
      </p:sp>
    </p:spTree>
    <p:extLst>
      <p:ext uri="{BB962C8B-B14F-4D97-AF65-F5344CB8AC3E}">
        <p14:creationId xmlns:p14="http://schemas.microsoft.com/office/powerpoint/2010/main" val="1571977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46</a:t>
            </a:fld>
            <a:endParaRPr lang="en-US"/>
          </a:p>
        </p:txBody>
      </p:sp>
    </p:spTree>
    <p:extLst>
      <p:ext uri="{BB962C8B-B14F-4D97-AF65-F5344CB8AC3E}">
        <p14:creationId xmlns:p14="http://schemas.microsoft.com/office/powerpoint/2010/main" val="454720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47</a:t>
            </a:fld>
            <a:endParaRPr lang="en-US"/>
          </a:p>
        </p:txBody>
      </p:sp>
    </p:spTree>
    <p:extLst>
      <p:ext uri="{BB962C8B-B14F-4D97-AF65-F5344CB8AC3E}">
        <p14:creationId xmlns:p14="http://schemas.microsoft.com/office/powerpoint/2010/main" val="3520826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48</a:t>
            </a:fld>
            <a:endParaRPr lang="en-US"/>
          </a:p>
        </p:txBody>
      </p:sp>
    </p:spTree>
    <p:extLst>
      <p:ext uri="{BB962C8B-B14F-4D97-AF65-F5344CB8AC3E}">
        <p14:creationId xmlns:p14="http://schemas.microsoft.com/office/powerpoint/2010/main" val="4083612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49</a:t>
            </a:fld>
            <a:endParaRPr lang="en-US"/>
          </a:p>
        </p:txBody>
      </p:sp>
    </p:spTree>
    <p:extLst>
      <p:ext uri="{BB962C8B-B14F-4D97-AF65-F5344CB8AC3E}">
        <p14:creationId xmlns:p14="http://schemas.microsoft.com/office/powerpoint/2010/main" val="2164088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50</a:t>
            </a:fld>
            <a:endParaRPr lang="en-US"/>
          </a:p>
        </p:txBody>
      </p:sp>
    </p:spTree>
    <p:extLst>
      <p:ext uri="{BB962C8B-B14F-4D97-AF65-F5344CB8AC3E}">
        <p14:creationId xmlns:p14="http://schemas.microsoft.com/office/powerpoint/2010/main" val="997762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52</a:t>
            </a:fld>
            <a:endParaRPr lang="en-US"/>
          </a:p>
        </p:txBody>
      </p:sp>
    </p:spTree>
    <p:extLst>
      <p:ext uri="{BB962C8B-B14F-4D97-AF65-F5344CB8AC3E}">
        <p14:creationId xmlns:p14="http://schemas.microsoft.com/office/powerpoint/2010/main" val="1052721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53</a:t>
            </a:fld>
            <a:endParaRPr lang="en-US"/>
          </a:p>
        </p:txBody>
      </p:sp>
    </p:spTree>
    <p:extLst>
      <p:ext uri="{BB962C8B-B14F-4D97-AF65-F5344CB8AC3E}">
        <p14:creationId xmlns:p14="http://schemas.microsoft.com/office/powerpoint/2010/main" val="3659409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54</a:t>
            </a:fld>
            <a:endParaRPr lang="en-US"/>
          </a:p>
        </p:txBody>
      </p:sp>
    </p:spTree>
    <p:extLst>
      <p:ext uri="{BB962C8B-B14F-4D97-AF65-F5344CB8AC3E}">
        <p14:creationId xmlns:p14="http://schemas.microsoft.com/office/powerpoint/2010/main" val="1170308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55</a:t>
            </a:fld>
            <a:endParaRPr lang="en-US"/>
          </a:p>
        </p:txBody>
      </p:sp>
    </p:spTree>
    <p:extLst>
      <p:ext uri="{BB962C8B-B14F-4D97-AF65-F5344CB8AC3E}">
        <p14:creationId xmlns:p14="http://schemas.microsoft.com/office/powerpoint/2010/main" val="436287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56</a:t>
            </a:fld>
            <a:endParaRPr lang="en-US"/>
          </a:p>
        </p:txBody>
      </p:sp>
    </p:spTree>
    <p:extLst>
      <p:ext uri="{BB962C8B-B14F-4D97-AF65-F5344CB8AC3E}">
        <p14:creationId xmlns:p14="http://schemas.microsoft.com/office/powerpoint/2010/main" val="53300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12</a:t>
            </a:fld>
            <a:endParaRPr lang="en-US"/>
          </a:p>
        </p:txBody>
      </p:sp>
    </p:spTree>
    <p:extLst>
      <p:ext uri="{BB962C8B-B14F-4D97-AF65-F5344CB8AC3E}">
        <p14:creationId xmlns:p14="http://schemas.microsoft.com/office/powerpoint/2010/main" val="2359270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57</a:t>
            </a:fld>
            <a:endParaRPr lang="en-US"/>
          </a:p>
        </p:txBody>
      </p:sp>
    </p:spTree>
    <p:extLst>
      <p:ext uri="{BB962C8B-B14F-4D97-AF65-F5344CB8AC3E}">
        <p14:creationId xmlns:p14="http://schemas.microsoft.com/office/powerpoint/2010/main" val="966119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58</a:t>
            </a:fld>
            <a:endParaRPr lang="en-US"/>
          </a:p>
        </p:txBody>
      </p:sp>
    </p:spTree>
    <p:extLst>
      <p:ext uri="{BB962C8B-B14F-4D97-AF65-F5344CB8AC3E}">
        <p14:creationId xmlns:p14="http://schemas.microsoft.com/office/powerpoint/2010/main" val="42477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13</a:t>
            </a:fld>
            <a:endParaRPr lang="en-US"/>
          </a:p>
        </p:txBody>
      </p:sp>
    </p:spTree>
    <p:extLst>
      <p:ext uri="{BB962C8B-B14F-4D97-AF65-F5344CB8AC3E}">
        <p14:creationId xmlns:p14="http://schemas.microsoft.com/office/powerpoint/2010/main" val="261117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14</a:t>
            </a:fld>
            <a:endParaRPr lang="en-US"/>
          </a:p>
        </p:txBody>
      </p:sp>
    </p:spTree>
    <p:extLst>
      <p:ext uri="{BB962C8B-B14F-4D97-AF65-F5344CB8AC3E}">
        <p14:creationId xmlns:p14="http://schemas.microsoft.com/office/powerpoint/2010/main" val="388406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15</a:t>
            </a:fld>
            <a:endParaRPr lang="en-US"/>
          </a:p>
        </p:txBody>
      </p:sp>
    </p:spTree>
    <p:extLst>
      <p:ext uri="{BB962C8B-B14F-4D97-AF65-F5344CB8AC3E}">
        <p14:creationId xmlns:p14="http://schemas.microsoft.com/office/powerpoint/2010/main" val="73074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16</a:t>
            </a:fld>
            <a:endParaRPr lang="en-US"/>
          </a:p>
        </p:txBody>
      </p:sp>
    </p:spTree>
    <p:extLst>
      <p:ext uri="{BB962C8B-B14F-4D97-AF65-F5344CB8AC3E}">
        <p14:creationId xmlns:p14="http://schemas.microsoft.com/office/powerpoint/2010/main" val="413643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17</a:t>
            </a:fld>
            <a:endParaRPr lang="en-US"/>
          </a:p>
        </p:txBody>
      </p:sp>
    </p:spTree>
    <p:extLst>
      <p:ext uri="{BB962C8B-B14F-4D97-AF65-F5344CB8AC3E}">
        <p14:creationId xmlns:p14="http://schemas.microsoft.com/office/powerpoint/2010/main" val="277622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76C5D2-A2D4-7047-94BA-A204BA293651}"/>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A044BBEE-B607-5E45-8FAE-E54779C73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21B4913-24B3-084B-884A-21D450F7E28E}"/>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48DD3E88-8EAD-664C-9CAD-2F24C00E650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5A5CC59-4218-E949-AEF9-92A8B825172E}"/>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119969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5C9721-794D-CD4A-A681-F2826640E23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784BE6E-500E-E447-AD72-96A25874F945}"/>
              </a:ext>
            </a:extLst>
          </p:cNvPr>
          <p:cNvSpPr>
            <a:spLocks noGrp="1"/>
          </p:cNvSpPr>
          <p:nvPr>
            <p:ph type="body" orient="vert" idx="1"/>
          </p:nvPr>
        </p:nvSpPr>
        <p:spPr/>
        <p:txBody>
          <a:bodyPr vert="eaVert"/>
          <a:lstStyle/>
          <a:p>
            <a:r>
              <a:rPr lang="ar-SA"/>
              <a:t>حرر أنماط نص الشكل الرئيسي
المستوى الثاني
المستوى الثالث
المستوى الرابع
المستوى الخامس</a:t>
            </a:r>
          </a:p>
        </p:txBody>
      </p:sp>
      <p:sp>
        <p:nvSpPr>
          <p:cNvPr id="4" name="عنصر نائب للتاريخ 3">
            <a:extLst>
              <a:ext uri="{FF2B5EF4-FFF2-40B4-BE49-F238E27FC236}">
                <a16:creationId xmlns:a16="http://schemas.microsoft.com/office/drawing/2014/main" id="{F3259666-26D1-9748-97AB-9DD146C1CF6E}"/>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5E22261D-6A66-624B-A56C-CFD6F7BC8EB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D5A54B1-EECE-5947-8FFC-9F46A309C5C1}"/>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244690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AF269752-27E6-AE42-A02D-A65CB8A5BC5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79DD0B5-6662-5249-995F-3BD24B45B043}"/>
              </a:ext>
            </a:extLst>
          </p:cNvPr>
          <p:cNvSpPr>
            <a:spLocks noGrp="1"/>
          </p:cNvSpPr>
          <p:nvPr>
            <p:ph type="body" orient="vert" idx="1"/>
          </p:nvPr>
        </p:nvSpPr>
        <p:spPr>
          <a:xfrm>
            <a:off x="838200" y="365125"/>
            <a:ext cx="7734300" cy="5811838"/>
          </a:xfrm>
        </p:spPr>
        <p:txBody>
          <a:bodyPr vert="eaVert"/>
          <a:lstStyle/>
          <a:p>
            <a:r>
              <a:rPr lang="ar-SA"/>
              <a:t>حرر أنماط نص الشكل الرئيسي
المستوى الثاني
المستوى الثالث
المستوى الرابع
المستوى الخامس</a:t>
            </a:r>
          </a:p>
        </p:txBody>
      </p:sp>
      <p:sp>
        <p:nvSpPr>
          <p:cNvPr id="4" name="عنصر نائب للتاريخ 3">
            <a:extLst>
              <a:ext uri="{FF2B5EF4-FFF2-40B4-BE49-F238E27FC236}">
                <a16:creationId xmlns:a16="http://schemas.microsoft.com/office/drawing/2014/main" id="{7588BE9D-FF36-C94C-8105-D0DF177D5AD8}"/>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6CA40FDF-CE26-7045-AA37-E27AB116D50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657524F-FE64-494B-9F03-90D3F37BA6B5}"/>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146814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3C773AC-E98B-264E-BE93-56D9CC59149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A43B84B-6C65-AE4E-B027-2633A79F0845}"/>
              </a:ext>
            </a:extLst>
          </p:cNvPr>
          <p:cNvSpPr>
            <a:spLocks noGrp="1"/>
          </p:cNvSpPr>
          <p:nvPr>
            <p:ph idx="1"/>
          </p:nvPr>
        </p:nvSpPr>
        <p:spPr/>
        <p:txBody>
          <a:bodyPr/>
          <a:lstStyle/>
          <a:p>
            <a:r>
              <a:rPr lang="ar-SA"/>
              <a:t>حرر أنماط نص الشكل الرئيسي
المستوى الثاني
المستوى الثالث
المستوى الرابع
المستوى الخامس</a:t>
            </a:r>
          </a:p>
        </p:txBody>
      </p:sp>
      <p:sp>
        <p:nvSpPr>
          <p:cNvPr id="4" name="عنصر نائب للتاريخ 3">
            <a:extLst>
              <a:ext uri="{FF2B5EF4-FFF2-40B4-BE49-F238E27FC236}">
                <a16:creationId xmlns:a16="http://schemas.microsoft.com/office/drawing/2014/main" id="{52C9B559-FD87-5B41-8F76-7C7EC1B5532B}"/>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330F4EEE-DEE8-BF4F-B777-D959DEAE353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C530A9B-8EC1-9142-B768-3CCFD472FD73}"/>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320461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D3F912-3A9F-9648-867F-1FD8DC76E8B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CBAE3B7-636B-2345-8603-656C46FA22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ar-SA"/>
              <a:t>حرر أنماط نص الشكل الرئيسي
المستوى الثاني
المستوى الثالث
المستوى الرابع
المستوى الخامس</a:t>
            </a:r>
          </a:p>
        </p:txBody>
      </p:sp>
      <p:sp>
        <p:nvSpPr>
          <p:cNvPr id="4" name="عنصر نائب للتاريخ 3">
            <a:extLst>
              <a:ext uri="{FF2B5EF4-FFF2-40B4-BE49-F238E27FC236}">
                <a16:creationId xmlns:a16="http://schemas.microsoft.com/office/drawing/2014/main" id="{9E156581-F415-4A41-AFBC-A7DA749F14A3}"/>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9A19F4F5-F8A3-A949-AB60-27BCF1D0550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E74D136-2D5A-0F4A-8D91-D0E8027109F8}"/>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216762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9FC8B2-A52B-224F-B6B9-FAF9831BF6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125F046-2E7F-6649-B842-74D7B5DB1D38}"/>
              </a:ext>
            </a:extLst>
          </p:cNvPr>
          <p:cNvSpPr>
            <a:spLocks noGrp="1"/>
          </p:cNvSpPr>
          <p:nvPr>
            <p:ph sz="half" idx="1"/>
          </p:nvPr>
        </p:nvSpPr>
        <p:spPr>
          <a:xfrm>
            <a:off x="838200" y="1825625"/>
            <a:ext cx="5181600" cy="4351338"/>
          </a:xfrm>
        </p:spPr>
        <p:txBody>
          <a:bodyPr/>
          <a:lstStyle/>
          <a:p>
            <a:r>
              <a:rPr lang="ar-SA"/>
              <a:t>حرر أنماط نص الشكل الرئيسي
المستوى الثاني
المستوى الثالث
المستوى الرابع
المستوى الخامس</a:t>
            </a:r>
          </a:p>
        </p:txBody>
      </p:sp>
      <p:sp>
        <p:nvSpPr>
          <p:cNvPr id="4" name="عنصر نائب للمحتوى 3">
            <a:extLst>
              <a:ext uri="{FF2B5EF4-FFF2-40B4-BE49-F238E27FC236}">
                <a16:creationId xmlns:a16="http://schemas.microsoft.com/office/drawing/2014/main" id="{44C6C3EF-6EC7-EC49-A2C6-9F71177A626F}"/>
              </a:ext>
            </a:extLst>
          </p:cNvPr>
          <p:cNvSpPr>
            <a:spLocks noGrp="1"/>
          </p:cNvSpPr>
          <p:nvPr>
            <p:ph sz="half" idx="2"/>
          </p:nvPr>
        </p:nvSpPr>
        <p:spPr>
          <a:xfrm>
            <a:off x="6172200" y="1825625"/>
            <a:ext cx="5181600" cy="4351338"/>
          </a:xfrm>
        </p:spPr>
        <p:txBody>
          <a:bodyPr/>
          <a:lstStyle/>
          <a:p>
            <a:r>
              <a:rPr lang="ar-SA"/>
              <a:t>حرر أنماط نص الشكل الرئيسي
المستوى الثاني
المستوى الثالث
المستوى الرابع
المستوى الخامس</a:t>
            </a:r>
          </a:p>
        </p:txBody>
      </p:sp>
      <p:sp>
        <p:nvSpPr>
          <p:cNvPr id="5" name="عنصر نائب للتاريخ 4">
            <a:extLst>
              <a:ext uri="{FF2B5EF4-FFF2-40B4-BE49-F238E27FC236}">
                <a16:creationId xmlns:a16="http://schemas.microsoft.com/office/drawing/2014/main" id="{42637EDD-A61C-064F-9B70-2B428F4407D7}"/>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6" name="عنصر نائب للتذييل 5">
            <a:extLst>
              <a:ext uri="{FF2B5EF4-FFF2-40B4-BE49-F238E27FC236}">
                <a16:creationId xmlns:a16="http://schemas.microsoft.com/office/drawing/2014/main" id="{DE67D185-8778-C04D-AE14-84C037224FC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01DE331-7969-D34B-B799-C5DC8A412F08}"/>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34157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4BDC262-0206-154F-87B6-AA8FC4A094C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712A555-9F8F-3D45-8442-CC27E31E7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ar-SA"/>
              <a:t>حرر أنماط نص الشكل الرئيسي
المستوى الثاني
المستوى الثالث
المستوى الرابع
المستوى الخامس</a:t>
            </a:r>
          </a:p>
        </p:txBody>
      </p:sp>
      <p:sp>
        <p:nvSpPr>
          <p:cNvPr id="4" name="عنصر نائب للمحتوى 3">
            <a:extLst>
              <a:ext uri="{FF2B5EF4-FFF2-40B4-BE49-F238E27FC236}">
                <a16:creationId xmlns:a16="http://schemas.microsoft.com/office/drawing/2014/main" id="{94D769BF-7CF4-2F4D-8B31-B64B54DBC2BB}"/>
              </a:ext>
            </a:extLst>
          </p:cNvPr>
          <p:cNvSpPr>
            <a:spLocks noGrp="1"/>
          </p:cNvSpPr>
          <p:nvPr>
            <p:ph sz="half" idx="2"/>
          </p:nvPr>
        </p:nvSpPr>
        <p:spPr>
          <a:xfrm>
            <a:off x="839788" y="2505075"/>
            <a:ext cx="5157787" cy="3684588"/>
          </a:xfrm>
        </p:spPr>
        <p:txBody>
          <a:bodyPr/>
          <a:lstStyle/>
          <a:p>
            <a:r>
              <a:rPr lang="ar-SA"/>
              <a:t>حرر أنماط نص الشكل الرئيسي
المستوى الثاني
المستوى الثالث
المستوى الرابع
المستوى الخامس</a:t>
            </a:r>
          </a:p>
        </p:txBody>
      </p:sp>
      <p:sp>
        <p:nvSpPr>
          <p:cNvPr id="5" name="عنصر نائب للنص 4">
            <a:extLst>
              <a:ext uri="{FF2B5EF4-FFF2-40B4-BE49-F238E27FC236}">
                <a16:creationId xmlns:a16="http://schemas.microsoft.com/office/drawing/2014/main" id="{AC577404-BD0B-174B-8C7D-A9BB1A34F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ar-SA"/>
              <a:t>حرر أنماط نص الشكل الرئيسي
المستوى الثاني
المستوى الثالث
المستوى الرابع
المستوى الخامس</a:t>
            </a:r>
          </a:p>
        </p:txBody>
      </p:sp>
      <p:sp>
        <p:nvSpPr>
          <p:cNvPr id="6" name="عنصر نائب للمحتوى 5">
            <a:extLst>
              <a:ext uri="{FF2B5EF4-FFF2-40B4-BE49-F238E27FC236}">
                <a16:creationId xmlns:a16="http://schemas.microsoft.com/office/drawing/2014/main" id="{6E6154FA-5351-3443-A2CC-083ABF4F72EE}"/>
              </a:ext>
            </a:extLst>
          </p:cNvPr>
          <p:cNvSpPr>
            <a:spLocks noGrp="1"/>
          </p:cNvSpPr>
          <p:nvPr>
            <p:ph sz="quarter" idx="4"/>
          </p:nvPr>
        </p:nvSpPr>
        <p:spPr>
          <a:xfrm>
            <a:off x="6172200" y="2505075"/>
            <a:ext cx="5183188" cy="3684588"/>
          </a:xfrm>
        </p:spPr>
        <p:txBody>
          <a:bodyPr/>
          <a:lstStyle/>
          <a:p>
            <a:r>
              <a:rPr lang="ar-SA"/>
              <a:t>حرر أنماط نص الشكل الرئيسي
المستوى الثاني
المستوى الثالث
المستوى الرابع
المستوى الخامس</a:t>
            </a:r>
          </a:p>
        </p:txBody>
      </p:sp>
      <p:sp>
        <p:nvSpPr>
          <p:cNvPr id="7" name="عنصر نائب للتاريخ 6">
            <a:extLst>
              <a:ext uri="{FF2B5EF4-FFF2-40B4-BE49-F238E27FC236}">
                <a16:creationId xmlns:a16="http://schemas.microsoft.com/office/drawing/2014/main" id="{D6545E03-0261-CE41-BC96-3117D203380C}"/>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8" name="عنصر نائب للتذييل 7">
            <a:extLst>
              <a:ext uri="{FF2B5EF4-FFF2-40B4-BE49-F238E27FC236}">
                <a16:creationId xmlns:a16="http://schemas.microsoft.com/office/drawing/2014/main" id="{05CCE57F-B822-284E-9392-85FF70399AEF}"/>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60EBA04-B8F3-0B49-9432-DDDAB55A0F04}"/>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422698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051091D-F001-C045-A993-FE1BF2F573B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1D599E5-390C-9B40-A9D3-9F57F211947D}"/>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4" name="عنصر نائب للتذييل 3">
            <a:extLst>
              <a:ext uri="{FF2B5EF4-FFF2-40B4-BE49-F238E27FC236}">
                <a16:creationId xmlns:a16="http://schemas.microsoft.com/office/drawing/2014/main" id="{61F47BFF-981C-D045-9FDF-0F6C185FCEC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3B843B0-02F6-CB41-97AE-C66F92F22868}"/>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340272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EEE12701-FDB9-0A4C-8AB9-4E3A34AE0D3C}"/>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3" name="عنصر نائب للتذييل 2">
            <a:extLst>
              <a:ext uri="{FF2B5EF4-FFF2-40B4-BE49-F238E27FC236}">
                <a16:creationId xmlns:a16="http://schemas.microsoft.com/office/drawing/2014/main" id="{B42BFFC4-0B90-1347-B434-17666F6D3A36}"/>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98123D9-5254-2C4D-AC5E-2CF6FA33ED68}"/>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241104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8E33F6-022B-4248-9458-6811DE5E4CA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A59B55C-8D03-DC4C-9940-9C6720FF9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ar-SA"/>
              <a:t>حرر أنماط نص الشكل الرئيسي
المستوى الثاني
المستوى الثالث
المستوى الرابع
المستوى الخامس</a:t>
            </a:r>
          </a:p>
        </p:txBody>
      </p:sp>
      <p:sp>
        <p:nvSpPr>
          <p:cNvPr id="4" name="عنصر نائب للنص 3">
            <a:extLst>
              <a:ext uri="{FF2B5EF4-FFF2-40B4-BE49-F238E27FC236}">
                <a16:creationId xmlns:a16="http://schemas.microsoft.com/office/drawing/2014/main" id="{85434E2D-AED8-C14F-837C-ED4D7A85E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ar-SA"/>
              <a:t>حرر أنماط نص الشكل الرئيسي
المستوى الثاني
المستوى الثالث
المستوى الرابع
المستوى الخامس</a:t>
            </a:r>
          </a:p>
        </p:txBody>
      </p:sp>
      <p:sp>
        <p:nvSpPr>
          <p:cNvPr id="5" name="عنصر نائب للتاريخ 4">
            <a:extLst>
              <a:ext uri="{FF2B5EF4-FFF2-40B4-BE49-F238E27FC236}">
                <a16:creationId xmlns:a16="http://schemas.microsoft.com/office/drawing/2014/main" id="{61FB961E-1834-1447-9B22-3424EF680DDB}"/>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6" name="عنصر نائب للتذييل 5">
            <a:extLst>
              <a:ext uri="{FF2B5EF4-FFF2-40B4-BE49-F238E27FC236}">
                <a16:creationId xmlns:a16="http://schemas.microsoft.com/office/drawing/2014/main" id="{49F7C785-2F62-4B4B-9583-6D4590B0CBA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0E825A0-9593-6449-825C-CFBBB8EB2732}"/>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56204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6F4DB4-F1C7-F745-926C-3586DB52401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4EDA8CC-23D6-6E49-9D5F-7ACCBABD9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AEE777FA-AB4B-DC42-A5CD-2D10BE4A5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ar-SA"/>
              <a:t>حرر أنماط نص الشكل الرئيسي
المستوى الثاني
المستوى الثالث
المستوى الرابع
المستوى الخامس</a:t>
            </a:r>
          </a:p>
        </p:txBody>
      </p:sp>
      <p:sp>
        <p:nvSpPr>
          <p:cNvPr id="5" name="عنصر نائب للتاريخ 4">
            <a:extLst>
              <a:ext uri="{FF2B5EF4-FFF2-40B4-BE49-F238E27FC236}">
                <a16:creationId xmlns:a16="http://schemas.microsoft.com/office/drawing/2014/main" id="{C7BCA96C-CD62-AD40-82EF-A6D0CBE6F7DC}"/>
              </a:ext>
            </a:extLst>
          </p:cNvPr>
          <p:cNvSpPr>
            <a:spLocks noGrp="1"/>
          </p:cNvSpPr>
          <p:nvPr>
            <p:ph type="dt" sz="half" idx="10"/>
          </p:nvPr>
        </p:nvSpPr>
        <p:spPr/>
        <p:txBody>
          <a:bodyPr/>
          <a:lstStyle/>
          <a:p>
            <a:fld id="{A45C4DEF-9E56-1C48-A212-689CB65FDE8F}" type="datetimeFigureOut">
              <a:rPr lang="ar-SA" smtClean="0"/>
              <a:t>22/06/1443</a:t>
            </a:fld>
            <a:endParaRPr lang="ar-SA"/>
          </a:p>
        </p:txBody>
      </p:sp>
      <p:sp>
        <p:nvSpPr>
          <p:cNvPr id="6" name="عنصر نائب للتذييل 5">
            <a:extLst>
              <a:ext uri="{FF2B5EF4-FFF2-40B4-BE49-F238E27FC236}">
                <a16:creationId xmlns:a16="http://schemas.microsoft.com/office/drawing/2014/main" id="{D791CB6B-082E-FA4E-BCBB-1E5A406B166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F8A067B-87D7-804F-9B07-0E1C98106EB4}"/>
              </a:ext>
            </a:extLst>
          </p:cNvPr>
          <p:cNvSpPr>
            <a:spLocks noGrp="1"/>
          </p:cNvSpPr>
          <p:nvPr>
            <p:ph type="sldNum" sz="quarter" idx="12"/>
          </p:nvPr>
        </p:nvSpPr>
        <p:spPr/>
        <p:txBody>
          <a:bodyPr/>
          <a:lstStyle/>
          <a:p>
            <a:fld id="{3071B9EE-2A5C-8449-81AC-4B5CF560B71A}" type="slidenum">
              <a:rPr lang="ar-SA" smtClean="0"/>
              <a:t>‹#›</a:t>
            </a:fld>
            <a:endParaRPr lang="ar-SA"/>
          </a:p>
        </p:txBody>
      </p:sp>
    </p:spTree>
    <p:extLst>
      <p:ext uri="{BB962C8B-B14F-4D97-AF65-F5344CB8AC3E}">
        <p14:creationId xmlns:p14="http://schemas.microsoft.com/office/powerpoint/2010/main" val="3610713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51B9DE4-132F-2E47-BC8C-C6AE982CB82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120DC93-7D93-2E49-8F92-66CA588858B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r>
              <a:rPr lang="ar-SA"/>
              <a:t>حرر أنماط نص الشكل الرئيسي
المستوى الثاني
المستوى الثالث
المستوى الرابع
المستوى الخامس</a:t>
            </a:r>
          </a:p>
        </p:txBody>
      </p:sp>
      <p:sp>
        <p:nvSpPr>
          <p:cNvPr id="4" name="عنصر نائب للتاريخ 3">
            <a:extLst>
              <a:ext uri="{FF2B5EF4-FFF2-40B4-BE49-F238E27FC236}">
                <a16:creationId xmlns:a16="http://schemas.microsoft.com/office/drawing/2014/main" id="{847B5CDD-3C26-8A4A-8722-D0292473497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45C4DEF-9E56-1C48-A212-689CB65FDE8F}" type="datetimeFigureOut">
              <a:rPr lang="ar-SA" smtClean="0"/>
              <a:t>22/06/1443</a:t>
            </a:fld>
            <a:endParaRPr lang="ar-SA"/>
          </a:p>
        </p:txBody>
      </p:sp>
      <p:sp>
        <p:nvSpPr>
          <p:cNvPr id="5" name="عنصر نائب للتذييل 4">
            <a:extLst>
              <a:ext uri="{FF2B5EF4-FFF2-40B4-BE49-F238E27FC236}">
                <a16:creationId xmlns:a16="http://schemas.microsoft.com/office/drawing/2014/main" id="{8B22C90C-8EF8-BB40-9B1D-231B96016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FD96295-60C0-254C-9B97-327683ECEEC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071B9EE-2A5C-8449-81AC-4B5CF560B71A}" type="slidenum">
              <a:rPr lang="ar-SA" smtClean="0"/>
              <a:t>‹#›</a:t>
            </a:fld>
            <a:endParaRPr lang="ar-SA"/>
          </a:p>
        </p:txBody>
      </p:sp>
    </p:spTree>
    <p:extLst>
      <p:ext uri="{BB962C8B-B14F-4D97-AF65-F5344CB8AC3E}">
        <p14:creationId xmlns:p14="http://schemas.microsoft.com/office/powerpoint/2010/main" val="317929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6.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3" Type="http://schemas.openxmlformats.org/officeDocument/2006/relationships/image" Target="../media/image5.tiff"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1.xml" /><Relationship Id="rId1" Type="http://schemas.openxmlformats.org/officeDocument/2006/relationships/slideLayout" Target="../slideLayouts/slideLayout6.xml" /><Relationship Id="rId4" Type="http://schemas.openxmlformats.org/officeDocument/2006/relationships/image" Target="../media/image7.svg" /></Relationships>
</file>

<file path=ppt/slides/_rels/slide22.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2.xml" /><Relationship Id="rId1" Type="http://schemas.openxmlformats.org/officeDocument/2006/relationships/slideLayout" Target="../slideLayouts/slideLayout6.xml" /><Relationship Id="rId4" Type="http://schemas.openxmlformats.org/officeDocument/2006/relationships/image" Target="../media/image7.svg"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6.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6.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6.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3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6.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6.xml" /></Relationships>
</file>

<file path=ppt/slides/_rels/slide3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21.xml" /><Relationship Id="rId1" Type="http://schemas.openxmlformats.org/officeDocument/2006/relationships/slideLayout" Target="../slideLayouts/slideLayout6.xml" /><Relationship Id="rId4" Type="http://schemas.openxmlformats.org/officeDocument/2006/relationships/image" Target="../media/image7.svg"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6.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6.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6.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6.xml" /></Relationships>
</file>

<file path=ppt/slides/_rels/slide3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6.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6.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6.xml" /></Relationships>
</file>

<file path=ppt/slides/_rels/slide4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6.xml" /></Relationships>
</file>

<file path=ppt/slides/_rels/slide47.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31.xml" /><Relationship Id="rId1" Type="http://schemas.openxmlformats.org/officeDocument/2006/relationships/slideLayout" Target="../slideLayouts/slideLayout6.xml" /><Relationship Id="rId4" Type="http://schemas.openxmlformats.org/officeDocument/2006/relationships/image" Target="../media/image7.svg"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6.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 /><Relationship Id="rId1" Type="http://schemas.openxmlformats.org/officeDocument/2006/relationships/slideLayout" Target="../slideLayouts/slideLayout6.xml" /></Relationships>
</file>

<file path=ppt/slides/_rels/slide5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6.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6.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6.xml" /></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 /><Relationship Id="rId1" Type="http://schemas.openxmlformats.org/officeDocument/2006/relationships/slideLayout" Target="../slideLayouts/slideLayout6.xml" /></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6.xml" /></Relationships>
</file>

<file path=ppt/slides/_rels/slide5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40.xml" /><Relationship Id="rId1" Type="http://schemas.openxmlformats.org/officeDocument/2006/relationships/slideLayout" Target="../slideLayouts/slideLayout6.xml" /></Relationships>
</file>

<file path=ppt/slides/_rels/slide5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41.xml" /><Relationship Id="rId1" Type="http://schemas.openxmlformats.org/officeDocument/2006/relationships/slideLayout" Target="../slideLayouts/slideLayout6.xml" /></Relationships>
</file>

<file path=ppt/slides/_rels/slide5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6.xml" /></Relationships>
</file>

<file path=ppt/slides/_rels/slide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6553" y="2455723"/>
            <a:ext cx="9008913" cy="1323439"/>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4000" b="1" spc="50" dirty="0">
                <a:ln w="9525" cmpd="sng">
                  <a:solidFill>
                    <a:srgbClr val="002060"/>
                  </a:solidFill>
                  <a:prstDash val="solid"/>
                </a:ln>
                <a:solidFill>
                  <a:srgbClr val="70AD47">
                    <a:tint val="1000"/>
                  </a:srgbClr>
                </a:solidFill>
                <a:effectLst/>
                <a:latin typeface="Damascus" pitchFamily="2" charset="-78"/>
                <a:cs typeface="Damascus" pitchFamily="2" charset="-78"/>
              </a:rPr>
              <a:t>المشكلات النفسية والسلوكية لدى </a:t>
            </a:r>
          </a:p>
          <a:p>
            <a:pPr algn="ctr"/>
            <a:r>
              <a:rPr lang="ar-SA" altLang="zh-CN" sz="4000" b="1" spc="50" dirty="0">
                <a:ln w="9525" cmpd="sng">
                  <a:solidFill>
                    <a:srgbClr val="002060"/>
                  </a:solidFill>
                  <a:prstDash val="solid"/>
                </a:ln>
                <a:solidFill>
                  <a:srgbClr val="70AD47">
                    <a:tint val="1000"/>
                  </a:srgbClr>
                </a:solidFill>
                <a:effectLst/>
                <a:latin typeface="Damascus" pitchFamily="2" charset="-78"/>
                <a:cs typeface="Damascus" pitchFamily="2" charset="-78"/>
              </a:rPr>
              <a:t>طالبات المرحلة الابتدائية (الأسباب والعلاج)</a:t>
            </a:r>
            <a:endParaRPr lang="zh-CN" altLang="en-US" sz="40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211437" y="1324874"/>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7">
            <a:extLst>
              <a:ext uri="{FF2B5EF4-FFF2-40B4-BE49-F238E27FC236}">
                <a16:creationId xmlns:a16="http://schemas.microsoft.com/office/drawing/2014/main" id="{F1C5401B-F8FB-3B47-9C87-B16CEEF556D0}"/>
              </a:ext>
            </a:extLst>
          </p:cNvPr>
          <p:cNvSpPr txBox="1"/>
          <p:nvPr/>
        </p:nvSpPr>
        <p:spPr>
          <a:xfrm>
            <a:off x="2402887" y="3808598"/>
            <a:ext cx="5160978" cy="70788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4000" dirty="0">
                <a:ln w="0">
                  <a:noFill/>
                </a:ln>
                <a:solidFill>
                  <a:srgbClr val="002060"/>
                </a:solidFill>
                <a:latin typeface="Damascus" pitchFamily="2" charset="-78"/>
                <a:cs typeface="Damascus" pitchFamily="2" charset="-78"/>
              </a:rPr>
              <a:t>المدربة : تغريد بنت أحمد أبو زيد</a:t>
            </a:r>
            <a:endParaRPr lang="zh-CN" altLang="en-US" sz="4000" dirty="0">
              <a:ln w="0">
                <a:noFill/>
              </a:ln>
              <a:solidFill>
                <a:srgbClr val="002060"/>
              </a:solidFill>
              <a:latin typeface="Damascus" pitchFamily="2" charset="-78"/>
              <a:cs typeface="Damascus" pitchFamily="2" charset="-78"/>
            </a:endParaRPr>
          </a:p>
        </p:txBody>
      </p:sp>
      <p:sp>
        <p:nvSpPr>
          <p:cNvPr id="28" name="文本框 7">
            <a:extLst>
              <a:ext uri="{FF2B5EF4-FFF2-40B4-BE49-F238E27FC236}">
                <a16:creationId xmlns:a16="http://schemas.microsoft.com/office/drawing/2014/main" id="{076469C7-18C6-664E-BA96-EE5A493D7686}"/>
              </a:ext>
            </a:extLst>
          </p:cNvPr>
          <p:cNvSpPr txBox="1"/>
          <p:nvPr/>
        </p:nvSpPr>
        <p:spPr>
          <a:xfrm>
            <a:off x="2730632" y="4645029"/>
            <a:ext cx="4872710" cy="830997"/>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2400" dirty="0">
                <a:ln w="0">
                  <a:noFill/>
                </a:ln>
                <a:latin typeface="Damascus" pitchFamily="2" charset="-78"/>
                <a:cs typeface="Damascus" pitchFamily="2" charset="-78"/>
              </a:rPr>
              <a:t>مدة البرنامج : يوم واحد ، ٤ ساعات </a:t>
            </a:r>
          </a:p>
          <a:p>
            <a:pPr algn="ctr"/>
            <a:r>
              <a:rPr lang="ar-SA" altLang="zh-CN" sz="2400" dirty="0">
                <a:ln w="0">
                  <a:noFill/>
                </a:ln>
                <a:latin typeface="Damascus" pitchFamily="2" charset="-78"/>
                <a:cs typeface="Damascus" pitchFamily="2" charset="-78"/>
              </a:rPr>
              <a:t>"٩ص – ١م "</a:t>
            </a:r>
          </a:p>
        </p:txBody>
      </p:sp>
    </p:spTree>
    <p:extLst>
      <p:ext uri="{BB962C8B-B14F-4D97-AF65-F5344CB8AC3E}">
        <p14:creationId xmlns:p14="http://schemas.microsoft.com/office/powerpoint/2010/main" val="171706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250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800" fill="hold"/>
                                        <p:tgtEl>
                                          <p:spTgt spid="105"/>
                                        </p:tgtEl>
                                        <p:attrNameLst>
                                          <p:attrName>ppt_x</p:attrName>
                                        </p:attrNameLst>
                                      </p:cBhvr>
                                      <p:tavLst>
                                        <p:tav tm="0">
                                          <p:val>
                                            <p:strVal val="#ppt_x"/>
                                          </p:val>
                                        </p:tav>
                                        <p:tav tm="100000">
                                          <p:val>
                                            <p:strVal val="#ppt_x"/>
                                          </p:val>
                                        </p:tav>
                                      </p:tavLst>
                                    </p:anim>
                                    <p:anim calcmode="lin" valueType="num">
                                      <p:cBhvr additive="base">
                                        <p:cTn id="8" dur="800" fill="hold"/>
                                        <p:tgtEl>
                                          <p:spTgt spid="105"/>
                                        </p:tgtEl>
                                        <p:attrNameLst>
                                          <p:attrName>ppt_y</p:attrName>
                                        </p:attrNameLst>
                                      </p:cBhvr>
                                      <p:tavLst>
                                        <p:tav tm="0">
                                          <p:val>
                                            <p:strVal val="0-#ppt_h/2"/>
                                          </p:val>
                                        </p:tav>
                                        <p:tav tm="100000">
                                          <p:val>
                                            <p:strVal val="#ppt_y"/>
                                          </p:val>
                                        </p:tav>
                                      </p:tavLst>
                                    </p:anim>
                                  </p:childTnLst>
                                </p:cTn>
                              </p:par>
                              <p:par>
                                <p:cTn id="9" presetID="2" presetClass="entr" presetSubtype="4" decel="6250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800" fill="hold"/>
                                        <p:tgtEl>
                                          <p:spTgt spid="104"/>
                                        </p:tgtEl>
                                        <p:attrNameLst>
                                          <p:attrName>ppt_x</p:attrName>
                                        </p:attrNameLst>
                                      </p:cBhvr>
                                      <p:tavLst>
                                        <p:tav tm="0">
                                          <p:val>
                                            <p:strVal val="#ppt_x"/>
                                          </p:val>
                                        </p:tav>
                                        <p:tav tm="100000">
                                          <p:val>
                                            <p:strVal val="#ppt_x"/>
                                          </p:val>
                                        </p:tav>
                                      </p:tavLst>
                                    </p:anim>
                                    <p:anim calcmode="lin" valueType="num">
                                      <p:cBhvr additive="base">
                                        <p:cTn id="12" dur="8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800"/>
                            </p:stCondLst>
                            <p:childTnLst>
                              <p:par>
                                <p:cTn id="14" presetID="10" presetClass="entr" presetSubtype="0" fill="hold"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par>
                                <p:cTn id="17" presetID="10"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1300"/>
                            </p:stCondLst>
                            <p:childTnLst>
                              <p:par>
                                <p:cTn id="21" presetID="2" presetClass="entr" presetSubtype="12" decel="5710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00" fill="hold"/>
                                        <p:tgtEl>
                                          <p:spTgt spid="23"/>
                                        </p:tgtEl>
                                        <p:attrNameLst>
                                          <p:attrName>ppt_x</p:attrName>
                                        </p:attrNameLst>
                                      </p:cBhvr>
                                      <p:tavLst>
                                        <p:tav tm="0">
                                          <p:val>
                                            <p:strVal val="0-#ppt_w/2"/>
                                          </p:val>
                                        </p:tav>
                                        <p:tav tm="100000">
                                          <p:val>
                                            <p:strVal val="#ppt_x"/>
                                          </p:val>
                                        </p:tav>
                                      </p:tavLst>
                                    </p:anim>
                                    <p:anim calcmode="lin" valueType="num">
                                      <p:cBhvr additive="base">
                                        <p:cTn id="24" dur="7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3" decel="5710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00" fill="hold"/>
                                        <p:tgtEl>
                                          <p:spTgt spid="4"/>
                                        </p:tgtEl>
                                        <p:attrNameLst>
                                          <p:attrName>ppt_x</p:attrName>
                                        </p:attrNameLst>
                                      </p:cBhvr>
                                      <p:tavLst>
                                        <p:tav tm="0">
                                          <p:val>
                                            <p:strVal val="1+#ppt_w/2"/>
                                          </p:val>
                                        </p:tav>
                                        <p:tav tm="100000">
                                          <p:val>
                                            <p:strVal val="#ppt_x"/>
                                          </p:val>
                                        </p:tav>
                                      </p:tavLst>
                                    </p:anim>
                                    <p:anim calcmode="lin" valueType="num">
                                      <p:cBhvr additive="base">
                                        <p:cTn id="28" dur="7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3" decel="57100" fill="hold" grpId="0" nodeType="withEffect">
                                  <p:stCondLst>
                                    <p:cond delay="1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00" fill="hold"/>
                                        <p:tgtEl>
                                          <p:spTgt spid="26"/>
                                        </p:tgtEl>
                                        <p:attrNameLst>
                                          <p:attrName>ppt_x</p:attrName>
                                        </p:attrNameLst>
                                      </p:cBhvr>
                                      <p:tavLst>
                                        <p:tav tm="0">
                                          <p:val>
                                            <p:strVal val="1+#ppt_w/2"/>
                                          </p:val>
                                        </p:tav>
                                        <p:tav tm="100000">
                                          <p:val>
                                            <p:strVal val="#ppt_x"/>
                                          </p:val>
                                        </p:tav>
                                      </p:tavLst>
                                    </p:anim>
                                    <p:anim calcmode="lin" valueType="num">
                                      <p:cBhvr additive="base">
                                        <p:cTn id="32" dur="7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3" decel="57100" fill="hold" grpId="0" nodeType="withEffect">
                                  <p:stCondLst>
                                    <p:cond delay="20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700" fill="hold"/>
                                        <p:tgtEl>
                                          <p:spTgt spid="24"/>
                                        </p:tgtEl>
                                        <p:attrNameLst>
                                          <p:attrName>ppt_x</p:attrName>
                                        </p:attrNameLst>
                                      </p:cBhvr>
                                      <p:tavLst>
                                        <p:tav tm="0">
                                          <p:val>
                                            <p:strVal val="1+#ppt_w/2"/>
                                          </p:val>
                                        </p:tav>
                                        <p:tav tm="100000">
                                          <p:val>
                                            <p:strVal val="#ppt_x"/>
                                          </p:val>
                                        </p:tav>
                                      </p:tavLst>
                                    </p:anim>
                                    <p:anim calcmode="lin" valueType="num">
                                      <p:cBhvr additive="base">
                                        <p:cTn id="36" dur="700" fill="hold"/>
                                        <p:tgtEl>
                                          <p:spTgt spid="24"/>
                                        </p:tgtEl>
                                        <p:attrNameLst>
                                          <p:attrName>ppt_y</p:attrName>
                                        </p:attrNameLst>
                                      </p:cBhvr>
                                      <p:tavLst>
                                        <p:tav tm="0">
                                          <p:val>
                                            <p:strVal val="0-#ppt_h/2"/>
                                          </p:val>
                                        </p:tav>
                                        <p:tav tm="100000">
                                          <p:val>
                                            <p:strVal val="#ppt_y"/>
                                          </p:val>
                                        </p:tav>
                                      </p:tavLst>
                                    </p:anim>
                                  </p:childTnLst>
                                </p:cTn>
                              </p:par>
                              <p:par>
                                <p:cTn id="37" presetID="2" presetClass="entr" presetSubtype="12" decel="57100" fill="hold" grpId="0" nodeType="withEffect">
                                  <p:stCondLst>
                                    <p:cond delay="20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00" fill="hold"/>
                                        <p:tgtEl>
                                          <p:spTgt spid="25"/>
                                        </p:tgtEl>
                                        <p:attrNameLst>
                                          <p:attrName>ppt_x</p:attrName>
                                        </p:attrNameLst>
                                      </p:cBhvr>
                                      <p:tavLst>
                                        <p:tav tm="0">
                                          <p:val>
                                            <p:strVal val="0-#ppt_w/2"/>
                                          </p:val>
                                        </p:tav>
                                        <p:tav tm="100000">
                                          <p:val>
                                            <p:strVal val="#ppt_x"/>
                                          </p:val>
                                        </p:tav>
                                      </p:tavLst>
                                    </p:anim>
                                    <p:anim calcmode="lin" valueType="num">
                                      <p:cBhvr additive="base">
                                        <p:cTn id="40" dur="700" fill="hold"/>
                                        <p:tgtEl>
                                          <p:spTgt spid="25"/>
                                        </p:tgtEl>
                                        <p:attrNameLst>
                                          <p:attrName>ppt_y</p:attrName>
                                        </p:attrNameLst>
                                      </p:cBhvr>
                                      <p:tavLst>
                                        <p:tav tm="0">
                                          <p:val>
                                            <p:strVal val="1+#ppt_h/2"/>
                                          </p:val>
                                        </p:tav>
                                        <p:tav tm="100000">
                                          <p:val>
                                            <p:strVal val="#ppt_y"/>
                                          </p:val>
                                        </p:tav>
                                      </p:tavLst>
                                    </p:anim>
                                  </p:childTnLst>
                                </p:cTn>
                              </p:par>
                            </p:childTnLst>
                          </p:cTn>
                        </p:par>
                        <p:par>
                          <p:cTn id="41" fill="hold">
                            <p:stCondLst>
                              <p:cond delay="22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2700"/>
                            </p:stCondLst>
                            <p:childTnLst>
                              <p:par>
                                <p:cTn id="46" presetID="10" presetClass="entr" presetSubtype="0" fill="hold"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32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3700"/>
                            </p:stCondLst>
                            <p:childTnLst>
                              <p:par>
                                <p:cTn id="54" presetID="10" presetClass="entr" presetSubtype="0"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4" grpId="0" animBg="1"/>
      <p:bldP spid="105" grpId="0" animBg="1"/>
      <p:bldP spid="4" grpId="0" animBg="1"/>
      <p:bldP spid="23" grpId="0" animBg="1"/>
      <p:bldP spid="24" grpId="0" animBg="1"/>
      <p:bldP spid="25" grpId="0" animBg="1"/>
      <p:bldP spid="26" grpId="0" animBg="1"/>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a:extLst>
              <a:ext uri="{FF2B5EF4-FFF2-40B4-BE49-F238E27FC236}">
                <a16:creationId xmlns:a16="http://schemas.microsoft.com/office/drawing/2014/main" id="{80F6D407-1054-8C46-A2FA-F979B7C2F58E}"/>
              </a:ext>
            </a:extLst>
          </p:cNvPr>
          <p:cNvSpPr/>
          <p:nvPr/>
        </p:nvSpPr>
        <p:spPr>
          <a:xfrm>
            <a:off x="2355835" y="5606090"/>
            <a:ext cx="6141626" cy="658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1" eaLnBrk="1" latinLnBrk="0" hangingPunct="1"/>
            <a:r>
              <a:rPr lang="ar-SA" sz="2800" dirty="0">
                <a:solidFill>
                  <a:schemeClr val="tx1"/>
                </a:solidFill>
              </a:rPr>
              <a:t>العوامل المدرسية</a:t>
            </a:r>
            <a:endParaRPr lang="en-US" sz="2800" dirty="0">
              <a:solidFill>
                <a:schemeClr val="tx1"/>
              </a:solidFill>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15682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89">
            <a:extLst>
              <a:ext uri="{FF2B5EF4-FFF2-40B4-BE49-F238E27FC236}">
                <a16:creationId xmlns:a16="http://schemas.microsoft.com/office/drawing/2014/main" id="{D183ECB2-010A-BF4D-A70E-2482D4F81F59}"/>
              </a:ext>
            </a:extLst>
          </p:cNvPr>
          <p:cNvSpPr/>
          <p:nvPr/>
        </p:nvSpPr>
        <p:spPr>
          <a:xfrm>
            <a:off x="2824513" y="3641905"/>
            <a:ext cx="5672948" cy="658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dirty="0">
                <a:solidFill>
                  <a:schemeClr val="tx1"/>
                </a:solidFill>
              </a:rPr>
              <a:t>العوامل النفسية</a:t>
            </a:r>
            <a:endParaRPr lang="en-US" sz="2800" dirty="0">
              <a:solidFill>
                <a:schemeClr val="tx1"/>
              </a:solidFill>
            </a:endParaRPr>
          </a:p>
        </p:txBody>
      </p:sp>
      <p:sp>
        <p:nvSpPr>
          <p:cNvPr id="56" name="Rectangle 90">
            <a:extLst>
              <a:ext uri="{FF2B5EF4-FFF2-40B4-BE49-F238E27FC236}">
                <a16:creationId xmlns:a16="http://schemas.microsoft.com/office/drawing/2014/main" id="{4F66CF40-9DF7-D24B-80B8-5428A2718573}"/>
              </a:ext>
            </a:extLst>
          </p:cNvPr>
          <p:cNvSpPr/>
          <p:nvPr/>
        </p:nvSpPr>
        <p:spPr>
          <a:xfrm>
            <a:off x="2824513" y="2554577"/>
            <a:ext cx="5672948" cy="658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dirty="0">
                <a:solidFill>
                  <a:schemeClr val="tx1"/>
                </a:solidFill>
              </a:rPr>
              <a:t>العوامل الاسرية</a:t>
            </a:r>
            <a:endParaRPr lang="en-US" sz="2800" dirty="0">
              <a:solidFill>
                <a:schemeClr val="tx1"/>
              </a:solidFill>
            </a:endParaRPr>
          </a:p>
        </p:txBody>
      </p:sp>
      <p:sp>
        <p:nvSpPr>
          <p:cNvPr id="57" name="Rectangle 2">
            <a:extLst>
              <a:ext uri="{FF2B5EF4-FFF2-40B4-BE49-F238E27FC236}">
                <a16:creationId xmlns:a16="http://schemas.microsoft.com/office/drawing/2014/main" id="{3925EB1C-79C3-4A40-A9E6-9E9C5A068070}"/>
              </a:ext>
            </a:extLst>
          </p:cNvPr>
          <p:cNvSpPr/>
          <p:nvPr/>
        </p:nvSpPr>
        <p:spPr>
          <a:xfrm>
            <a:off x="2355835" y="4622623"/>
            <a:ext cx="6141626" cy="658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1" eaLnBrk="1" latinLnBrk="0" hangingPunct="1"/>
            <a:r>
              <a:rPr lang="ar-SA" sz="2800" dirty="0">
                <a:solidFill>
                  <a:schemeClr val="tx1"/>
                </a:solidFill>
              </a:rPr>
              <a:t>العوامل الاجتماعية</a:t>
            </a:r>
            <a:endParaRPr lang="en-US" sz="2800" dirty="0">
              <a:solidFill>
                <a:schemeClr val="tx1"/>
              </a:solidFill>
            </a:endParaRPr>
          </a:p>
        </p:txBody>
      </p:sp>
      <p:sp>
        <p:nvSpPr>
          <p:cNvPr id="58" name="Rectangle 91">
            <a:extLst>
              <a:ext uri="{FF2B5EF4-FFF2-40B4-BE49-F238E27FC236}">
                <a16:creationId xmlns:a16="http://schemas.microsoft.com/office/drawing/2014/main" id="{BE5F6DCF-F97A-2142-AED1-80D703A7A39F}"/>
              </a:ext>
            </a:extLst>
          </p:cNvPr>
          <p:cNvSpPr/>
          <p:nvPr/>
        </p:nvSpPr>
        <p:spPr>
          <a:xfrm>
            <a:off x="2355835" y="1646365"/>
            <a:ext cx="6141626" cy="6585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0" eaLnBrk="1" latinLnBrk="0" hangingPunct="1"/>
            <a:r>
              <a:rPr lang="ar-SA" sz="2800" dirty="0">
                <a:solidFill>
                  <a:schemeClr val="tx1"/>
                </a:solidFill>
              </a:rPr>
              <a:t>العوامل البيولوجية</a:t>
            </a:r>
            <a:endParaRPr lang="en-US" sz="2800" dirty="0">
              <a:solidFill>
                <a:schemeClr val="tx1"/>
              </a:solidFill>
            </a:endParaRPr>
          </a:p>
        </p:txBody>
      </p:sp>
      <p:grpSp>
        <p:nvGrpSpPr>
          <p:cNvPr id="5" name="مجموعة 4">
            <a:extLst>
              <a:ext uri="{FF2B5EF4-FFF2-40B4-BE49-F238E27FC236}">
                <a16:creationId xmlns:a16="http://schemas.microsoft.com/office/drawing/2014/main" id="{04B860B2-762E-024E-AEBD-D8B29B01060B}"/>
              </a:ext>
            </a:extLst>
          </p:cNvPr>
          <p:cNvGrpSpPr/>
          <p:nvPr/>
        </p:nvGrpSpPr>
        <p:grpSpPr>
          <a:xfrm>
            <a:off x="-23930" y="1447800"/>
            <a:ext cx="3170426" cy="4796940"/>
            <a:chOff x="-23930" y="1447800"/>
            <a:chExt cx="3170426" cy="4796940"/>
          </a:xfrm>
        </p:grpSpPr>
        <p:cxnSp>
          <p:nvCxnSpPr>
            <p:cNvPr id="87" name="Straight Connector 74">
              <a:extLst>
                <a:ext uri="{FF2B5EF4-FFF2-40B4-BE49-F238E27FC236}">
                  <a16:creationId xmlns:a16="http://schemas.microsoft.com/office/drawing/2014/main" id="{A8B72432-2FA7-A84B-9755-C63B3C09DEBA}"/>
                </a:ext>
              </a:extLst>
            </p:cNvPr>
            <p:cNvCxnSpPr>
              <a:cxnSpLocks/>
            </p:cNvCxnSpPr>
            <p:nvPr/>
          </p:nvCxnSpPr>
          <p:spPr>
            <a:xfrm>
              <a:off x="844355" y="5005677"/>
              <a:ext cx="1311452" cy="922013"/>
            </a:xfrm>
            <a:prstGeom prst="line">
              <a:avLst/>
            </a:prstGeom>
            <a:ln w="152400">
              <a:solidFill>
                <a:schemeClr val="accent1">
                  <a:lumMod val="40000"/>
                  <a:lumOff val="6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3" name="Freeform 14">
              <a:extLst>
                <a:ext uri="{FF2B5EF4-FFF2-40B4-BE49-F238E27FC236}">
                  <a16:creationId xmlns:a16="http://schemas.microsoft.com/office/drawing/2014/main" id="{95E1AA2F-903D-A148-ABE4-ED2E4336B504}"/>
                </a:ext>
              </a:extLst>
            </p:cNvPr>
            <p:cNvSpPr>
              <a:spLocks/>
            </p:cNvSpPr>
            <p:nvPr/>
          </p:nvSpPr>
          <p:spPr bwMode="auto">
            <a:xfrm>
              <a:off x="-23930" y="1447800"/>
              <a:ext cx="2035850" cy="4025900"/>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F0000"/>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cxnSp>
          <p:nvCxnSpPr>
            <p:cNvPr id="71" name="Straight Connector 74">
              <a:extLst>
                <a:ext uri="{FF2B5EF4-FFF2-40B4-BE49-F238E27FC236}">
                  <a16:creationId xmlns:a16="http://schemas.microsoft.com/office/drawing/2014/main" id="{663E6CAA-2A2C-0247-A0BD-BEF39A4978E7}"/>
                </a:ext>
              </a:extLst>
            </p:cNvPr>
            <p:cNvCxnSpPr>
              <a:cxnSpLocks/>
            </p:cNvCxnSpPr>
            <p:nvPr/>
          </p:nvCxnSpPr>
          <p:spPr>
            <a:xfrm>
              <a:off x="1197652" y="4316506"/>
              <a:ext cx="1138118" cy="635411"/>
            </a:xfrm>
            <a:prstGeom prst="line">
              <a:avLst/>
            </a:prstGeom>
            <a:ln w="1524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2" name="Oval 75">
              <a:extLst>
                <a:ext uri="{FF2B5EF4-FFF2-40B4-BE49-F238E27FC236}">
                  <a16:creationId xmlns:a16="http://schemas.microsoft.com/office/drawing/2014/main" id="{82D68F7D-12CF-F24D-BD68-21472A59C7FE}"/>
                </a:ext>
              </a:extLst>
            </p:cNvPr>
            <p:cNvSpPr/>
            <p:nvPr/>
          </p:nvSpPr>
          <p:spPr>
            <a:xfrm>
              <a:off x="2050021" y="4622623"/>
              <a:ext cx="658586" cy="658586"/>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2700" b="1" dirty="0">
                  <a:effectLst>
                    <a:outerShdw blurRad="38100" dist="38100" dir="2700000" algn="tl">
                      <a:srgbClr val="000000">
                        <a:alpha val="43137"/>
                      </a:srgbClr>
                    </a:outerShdw>
                  </a:effectLst>
                </a:rPr>
                <a:t>04</a:t>
              </a:r>
            </a:p>
          </p:txBody>
        </p:sp>
        <p:sp>
          <p:nvSpPr>
            <p:cNvPr id="73" name="Freeform 14">
              <a:extLst>
                <a:ext uri="{FF2B5EF4-FFF2-40B4-BE49-F238E27FC236}">
                  <a16:creationId xmlns:a16="http://schemas.microsoft.com/office/drawing/2014/main" id="{E49848B6-AD02-6447-8426-3A76E11E520A}"/>
                </a:ext>
              </a:extLst>
            </p:cNvPr>
            <p:cNvSpPr>
              <a:spLocks/>
            </p:cNvSpPr>
            <p:nvPr/>
          </p:nvSpPr>
          <p:spPr bwMode="auto">
            <a:xfrm>
              <a:off x="-23929" y="1704748"/>
              <a:ext cx="1732360" cy="3464719"/>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cxnSp>
          <p:nvCxnSpPr>
            <p:cNvPr id="74" name="Straight Connector 77">
              <a:extLst>
                <a:ext uri="{FF2B5EF4-FFF2-40B4-BE49-F238E27FC236}">
                  <a16:creationId xmlns:a16="http://schemas.microsoft.com/office/drawing/2014/main" id="{76880D01-04F4-634A-81FD-2BD60D15232A}"/>
                </a:ext>
              </a:extLst>
            </p:cNvPr>
            <p:cNvCxnSpPr>
              <a:cxnSpLocks/>
            </p:cNvCxnSpPr>
            <p:nvPr/>
          </p:nvCxnSpPr>
          <p:spPr>
            <a:xfrm>
              <a:off x="1197653" y="3690782"/>
              <a:ext cx="1588761" cy="249626"/>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Oval 78">
              <a:extLst>
                <a:ext uri="{FF2B5EF4-FFF2-40B4-BE49-F238E27FC236}">
                  <a16:creationId xmlns:a16="http://schemas.microsoft.com/office/drawing/2014/main" id="{242E2147-A179-D24B-A0AF-8D9245506D92}"/>
                </a:ext>
              </a:extLst>
            </p:cNvPr>
            <p:cNvSpPr/>
            <p:nvPr/>
          </p:nvSpPr>
          <p:spPr>
            <a:xfrm>
              <a:off x="2487910" y="3641905"/>
              <a:ext cx="658586" cy="658586"/>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2700" b="1" dirty="0">
                  <a:effectLst>
                    <a:outerShdw blurRad="38100" dist="38100" dir="2700000" algn="tl">
                      <a:srgbClr val="000000">
                        <a:alpha val="43137"/>
                      </a:srgbClr>
                    </a:outerShdw>
                  </a:effectLst>
                </a:rPr>
                <a:t>03</a:t>
              </a:r>
            </a:p>
          </p:txBody>
        </p:sp>
        <p:sp>
          <p:nvSpPr>
            <p:cNvPr id="76" name="Freeform 11">
              <a:extLst>
                <a:ext uri="{FF2B5EF4-FFF2-40B4-BE49-F238E27FC236}">
                  <a16:creationId xmlns:a16="http://schemas.microsoft.com/office/drawing/2014/main" id="{66294571-E678-9C48-97DA-EB9E10EB1A42}"/>
                </a:ext>
              </a:extLst>
            </p:cNvPr>
            <p:cNvSpPr>
              <a:spLocks/>
            </p:cNvSpPr>
            <p:nvPr/>
          </p:nvSpPr>
          <p:spPr bwMode="auto">
            <a:xfrm>
              <a:off x="-23928" y="1959542"/>
              <a:ext cx="1476375" cy="2955131"/>
            </a:xfrm>
            <a:custGeom>
              <a:avLst/>
              <a:gdLst>
                <a:gd name="T0" fmla="*/ 0 w 3034"/>
                <a:gd name="T1" fmla="*/ 0 h 6068"/>
                <a:gd name="T2" fmla="*/ 3034 w 3034"/>
                <a:gd name="T3" fmla="*/ 3034 h 6068"/>
                <a:gd name="T4" fmla="*/ 0 w 3034"/>
                <a:gd name="T5" fmla="*/ 6068 h 6068"/>
                <a:gd name="T6" fmla="*/ 0 w 3034"/>
                <a:gd name="T7" fmla="*/ 5543 h 6068"/>
                <a:gd name="T8" fmla="*/ 2510 w 3034"/>
                <a:gd name="T9" fmla="*/ 3034 h 6068"/>
                <a:gd name="T10" fmla="*/ 0 w 3034"/>
                <a:gd name="T11" fmla="*/ 525 h 6068"/>
                <a:gd name="T12" fmla="*/ 0 w 3034"/>
                <a:gd name="T13" fmla="*/ 0 h 6068"/>
              </a:gdLst>
              <a:ahLst/>
              <a:cxnLst>
                <a:cxn ang="0">
                  <a:pos x="T0" y="T1"/>
                </a:cxn>
                <a:cxn ang="0">
                  <a:pos x="T2" y="T3"/>
                </a:cxn>
                <a:cxn ang="0">
                  <a:pos x="T4" y="T5"/>
                </a:cxn>
                <a:cxn ang="0">
                  <a:pos x="T6" y="T7"/>
                </a:cxn>
                <a:cxn ang="0">
                  <a:pos x="T8" y="T9"/>
                </a:cxn>
                <a:cxn ang="0">
                  <a:pos x="T10" y="T11"/>
                </a:cxn>
                <a:cxn ang="0">
                  <a:pos x="T12" y="T13"/>
                </a:cxn>
              </a:cxnLst>
              <a:rect l="0" t="0" r="r" b="b"/>
              <a:pathLst>
                <a:path w="3034" h="6068">
                  <a:moveTo>
                    <a:pt x="0" y="0"/>
                  </a:moveTo>
                  <a:cubicBezTo>
                    <a:pt x="1676" y="0"/>
                    <a:pt x="3034" y="1359"/>
                    <a:pt x="3034" y="3034"/>
                  </a:cubicBezTo>
                  <a:cubicBezTo>
                    <a:pt x="3034" y="4710"/>
                    <a:pt x="1676" y="6068"/>
                    <a:pt x="0" y="6068"/>
                  </a:cubicBezTo>
                  <a:lnTo>
                    <a:pt x="0" y="5543"/>
                  </a:lnTo>
                  <a:cubicBezTo>
                    <a:pt x="1386" y="5543"/>
                    <a:pt x="2510" y="4420"/>
                    <a:pt x="2510" y="3034"/>
                  </a:cubicBezTo>
                  <a:cubicBezTo>
                    <a:pt x="2510" y="1649"/>
                    <a:pt x="1386" y="525"/>
                    <a:pt x="0" y="525"/>
                  </a:cubicBezTo>
                  <a:lnTo>
                    <a:pt x="0" y="0"/>
                  </a:lnTo>
                  <a:close/>
                </a:path>
              </a:pathLst>
            </a:custGeom>
            <a:solidFill>
              <a:srgbClr val="B1DB15"/>
            </a:solidFill>
            <a:ln w="0">
              <a:solidFill>
                <a:schemeClr val="accent4"/>
              </a:solidFill>
              <a:prstDash val="solid"/>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cxnSp>
          <p:nvCxnSpPr>
            <p:cNvPr id="77" name="Straight Connector 80">
              <a:extLst>
                <a:ext uri="{FF2B5EF4-FFF2-40B4-BE49-F238E27FC236}">
                  <a16:creationId xmlns:a16="http://schemas.microsoft.com/office/drawing/2014/main" id="{D0C5C076-5B73-5F41-B3A3-109B932C36E3}"/>
                </a:ext>
              </a:extLst>
            </p:cNvPr>
            <p:cNvCxnSpPr>
              <a:cxnSpLocks/>
            </p:cNvCxnSpPr>
            <p:nvPr/>
          </p:nvCxnSpPr>
          <p:spPr>
            <a:xfrm flipV="1">
              <a:off x="1018788" y="2883870"/>
              <a:ext cx="1754872" cy="352922"/>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Oval 81">
              <a:extLst>
                <a:ext uri="{FF2B5EF4-FFF2-40B4-BE49-F238E27FC236}">
                  <a16:creationId xmlns:a16="http://schemas.microsoft.com/office/drawing/2014/main" id="{DA9A971D-0423-EC42-8F4B-CB8C108E1412}"/>
                </a:ext>
              </a:extLst>
            </p:cNvPr>
            <p:cNvSpPr/>
            <p:nvPr/>
          </p:nvSpPr>
          <p:spPr>
            <a:xfrm>
              <a:off x="2487910" y="2554577"/>
              <a:ext cx="658586" cy="658586"/>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2700" b="1" dirty="0">
                  <a:effectLst>
                    <a:outerShdw blurRad="38100" dist="38100" dir="2700000" algn="tl">
                      <a:srgbClr val="000000">
                        <a:alpha val="43137"/>
                      </a:srgbClr>
                    </a:outerShdw>
                  </a:effectLst>
                </a:rPr>
                <a:t>02</a:t>
              </a:r>
            </a:p>
          </p:txBody>
        </p:sp>
        <p:sp>
          <p:nvSpPr>
            <p:cNvPr id="79" name="Freeform 8">
              <a:extLst>
                <a:ext uri="{FF2B5EF4-FFF2-40B4-BE49-F238E27FC236}">
                  <a16:creationId xmlns:a16="http://schemas.microsoft.com/office/drawing/2014/main" id="{8982CD55-7072-5444-9DE3-21688568D9BB}"/>
                </a:ext>
              </a:extLst>
            </p:cNvPr>
            <p:cNvSpPr>
              <a:spLocks/>
            </p:cNvSpPr>
            <p:nvPr/>
          </p:nvSpPr>
          <p:spPr bwMode="auto">
            <a:xfrm>
              <a:off x="-23928" y="2215526"/>
              <a:ext cx="1221581" cy="2443163"/>
            </a:xfrm>
            <a:custGeom>
              <a:avLst/>
              <a:gdLst>
                <a:gd name="T0" fmla="*/ 0 w 2510"/>
                <a:gd name="T1" fmla="*/ 0 h 5018"/>
                <a:gd name="T2" fmla="*/ 2510 w 2510"/>
                <a:gd name="T3" fmla="*/ 2509 h 5018"/>
                <a:gd name="T4" fmla="*/ 0 w 2510"/>
                <a:gd name="T5" fmla="*/ 5018 h 5018"/>
                <a:gd name="T6" fmla="*/ 0 w 2510"/>
                <a:gd name="T7" fmla="*/ 4493 h 5018"/>
                <a:gd name="T8" fmla="*/ 1985 w 2510"/>
                <a:gd name="T9" fmla="*/ 2509 h 5018"/>
                <a:gd name="T10" fmla="*/ 0 w 2510"/>
                <a:gd name="T11" fmla="*/ 525 h 5018"/>
                <a:gd name="T12" fmla="*/ 0 w 2510"/>
                <a:gd name="T13" fmla="*/ 0 h 5018"/>
              </a:gdLst>
              <a:ahLst/>
              <a:cxnLst>
                <a:cxn ang="0">
                  <a:pos x="T0" y="T1"/>
                </a:cxn>
                <a:cxn ang="0">
                  <a:pos x="T2" y="T3"/>
                </a:cxn>
                <a:cxn ang="0">
                  <a:pos x="T4" y="T5"/>
                </a:cxn>
                <a:cxn ang="0">
                  <a:pos x="T6" y="T7"/>
                </a:cxn>
                <a:cxn ang="0">
                  <a:pos x="T8" y="T9"/>
                </a:cxn>
                <a:cxn ang="0">
                  <a:pos x="T10" y="T11"/>
                </a:cxn>
                <a:cxn ang="0">
                  <a:pos x="T12" y="T13"/>
                </a:cxn>
              </a:cxnLst>
              <a:rect l="0" t="0" r="r" b="b"/>
              <a:pathLst>
                <a:path w="2510" h="5018">
                  <a:moveTo>
                    <a:pt x="0" y="0"/>
                  </a:moveTo>
                  <a:cubicBezTo>
                    <a:pt x="1386" y="0"/>
                    <a:pt x="2510" y="1124"/>
                    <a:pt x="2510" y="2509"/>
                  </a:cubicBezTo>
                  <a:cubicBezTo>
                    <a:pt x="2510" y="3895"/>
                    <a:pt x="1386" y="5018"/>
                    <a:pt x="0" y="5018"/>
                  </a:cubicBezTo>
                  <a:lnTo>
                    <a:pt x="0" y="4493"/>
                  </a:lnTo>
                  <a:cubicBezTo>
                    <a:pt x="1096" y="4493"/>
                    <a:pt x="1985" y="3605"/>
                    <a:pt x="1985" y="2509"/>
                  </a:cubicBezTo>
                  <a:cubicBezTo>
                    <a:pt x="1985" y="1413"/>
                    <a:pt x="1096" y="525"/>
                    <a:pt x="0" y="525"/>
                  </a:cubicBezTo>
                  <a:lnTo>
                    <a:pt x="0" y="0"/>
                  </a:lnTo>
                  <a:close/>
                </a:path>
              </a:pathLst>
            </a:custGeom>
            <a:solidFill>
              <a:srgbClr val="00A891"/>
            </a:solidFill>
            <a:ln w="0">
              <a:solidFill>
                <a:schemeClr val="accent1"/>
              </a:solidFill>
              <a:prstDash val="solid"/>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cxnSp>
          <p:nvCxnSpPr>
            <p:cNvPr id="80" name="Straight Connector 83">
              <a:extLst>
                <a:ext uri="{FF2B5EF4-FFF2-40B4-BE49-F238E27FC236}">
                  <a16:creationId xmlns:a16="http://schemas.microsoft.com/office/drawing/2014/main" id="{B160619B-10A4-5942-9183-ECCC81843701}"/>
                </a:ext>
              </a:extLst>
            </p:cNvPr>
            <p:cNvCxnSpPr>
              <a:cxnSpLocks/>
            </p:cNvCxnSpPr>
            <p:nvPr/>
          </p:nvCxnSpPr>
          <p:spPr>
            <a:xfrm flipV="1">
              <a:off x="603450" y="2006446"/>
              <a:ext cx="1745074" cy="980720"/>
            </a:xfrm>
            <a:prstGeom prst="line">
              <a:avLst/>
            </a:prstGeom>
            <a:ln w="15240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 name="Oval 84">
              <a:extLst>
                <a:ext uri="{FF2B5EF4-FFF2-40B4-BE49-F238E27FC236}">
                  <a16:creationId xmlns:a16="http://schemas.microsoft.com/office/drawing/2014/main" id="{9992A21F-939C-3A42-B92F-0F08079EC3A9}"/>
                </a:ext>
              </a:extLst>
            </p:cNvPr>
            <p:cNvSpPr/>
            <p:nvPr/>
          </p:nvSpPr>
          <p:spPr>
            <a:xfrm>
              <a:off x="2050021" y="1646365"/>
              <a:ext cx="658586" cy="658586"/>
            </a:xfrm>
            <a:prstGeom prst="ellipse">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2700" b="1" dirty="0">
                  <a:effectLst>
                    <a:outerShdw blurRad="38100" dist="38100" dir="2700000" algn="tl">
                      <a:srgbClr val="000000">
                        <a:alpha val="43137"/>
                      </a:srgbClr>
                    </a:outerShdw>
                  </a:effectLst>
                </a:rPr>
                <a:t>01</a:t>
              </a:r>
            </a:p>
          </p:txBody>
        </p:sp>
        <p:sp>
          <p:nvSpPr>
            <p:cNvPr id="82" name="Freeform 5">
              <a:extLst>
                <a:ext uri="{FF2B5EF4-FFF2-40B4-BE49-F238E27FC236}">
                  <a16:creationId xmlns:a16="http://schemas.microsoft.com/office/drawing/2014/main" id="{110A2DA3-81B0-5A4C-B90B-4F6724216FD4}"/>
                </a:ext>
              </a:extLst>
            </p:cNvPr>
            <p:cNvSpPr>
              <a:spLocks/>
            </p:cNvSpPr>
            <p:nvPr/>
          </p:nvSpPr>
          <p:spPr bwMode="auto">
            <a:xfrm>
              <a:off x="-23928" y="2471510"/>
              <a:ext cx="965597" cy="1931194"/>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88" name="Oval 75">
              <a:extLst>
                <a:ext uri="{FF2B5EF4-FFF2-40B4-BE49-F238E27FC236}">
                  <a16:creationId xmlns:a16="http://schemas.microsoft.com/office/drawing/2014/main" id="{95F9BF89-6895-E141-8038-16F2C861526D}"/>
                </a:ext>
              </a:extLst>
            </p:cNvPr>
            <p:cNvSpPr/>
            <p:nvPr/>
          </p:nvSpPr>
          <p:spPr>
            <a:xfrm>
              <a:off x="1905217" y="5586154"/>
              <a:ext cx="682590" cy="658586"/>
            </a:xfrm>
            <a:prstGeom prst="ellipse">
              <a:avLst/>
            </a:prstGeom>
            <a:solidFill>
              <a:schemeClr val="accent1">
                <a:lumMod val="40000"/>
                <a:lumOff val="60000"/>
              </a:schemeClr>
            </a:solidFill>
            <a:ln>
              <a:solidFill>
                <a:schemeClr val="accent1">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2700" b="1" dirty="0">
                  <a:effectLst>
                    <a:outerShdw blurRad="38100" dist="38100" dir="2700000" algn="tl">
                      <a:srgbClr val="000000">
                        <a:alpha val="43137"/>
                      </a:srgbClr>
                    </a:outerShdw>
                  </a:effectLst>
                </a:rPr>
                <a:t>05</a:t>
              </a:r>
            </a:p>
          </p:txBody>
        </p:sp>
      </p:grpSp>
    </p:spTree>
    <p:extLst>
      <p:ext uri="{BB962C8B-B14F-4D97-AF65-F5344CB8AC3E}">
        <p14:creationId xmlns:p14="http://schemas.microsoft.com/office/powerpoint/2010/main" val="37112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1000"/>
                                        <p:tgtEl>
                                          <p:spTgt spid="5"/>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1+#ppt_w/2"/>
                                          </p:val>
                                        </p:tav>
                                        <p:tav tm="100000">
                                          <p:val>
                                            <p:strVal val="#ppt_x"/>
                                          </p:val>
                                        </p:tav>
                                      </p:tavLst>
                                    </p:anim>
                                    <p:anim calcmode="lin" valueType="num">
                                      <p:cBhvr additive="base">
                                        <p:cTn id="22" dur="500" fill="hold"/>
                                        <p:tgtEl>
                                          <p:spTgt spid="5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1+#ppt_w/2"/>
                                          </p:val>
                                        </p:tav>
                                        <p:tav tm="100000">
                                          <p:val>
                                            <p:strVal val="#ppt_x"/>
                                          </p:val>
                                        </p:tav>
                                      </p:tavLst>
                                    </p:anim>
                                    <p:anim calcmode="lin" valueType="num">
                                      <p:cBhvr additive="base">
                                        <p:cTn id="27" dur="500" fill="hold"/>
                                        <p:tgtEl>
                                          <p:spTgt spid="57"/>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1+#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6" grpId="0"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ربع نص 21">
            <a:extLst>
              <a:ext uri="{FF2B5EF4-FFF2-40B4-BE49-F238E27FC236}">
                <a16:creationId xmlns:a16="http://schemas.microsoft.com/office/drawing/2014/main" id="{B4F4EBD0-5EB4-4A41-AB96-37985E9511B2}"/>
              </a:ext>
            </a:extLst>
          </p:cNvPr>
          <p:cNvSpPr txBox="1"/>
          <p:nvPr/>
        </p:nvSpPr>
        <p:spPr>
          <a:xfrm>
            <a:off x="3467100" y="152669"/>
            <a:ext cx="6038850" cy="584775"/>
          </a:xfrm>
          <a:prstGeom prst="rect">
            <a:avLst/>
          </a:prstGeom>
          <a:noFill/>
        </p:spPr>
        <p:txBody>
          <a:bodyPr wrap="square" rtlCol="1">
            <a:spAutoFit/>
          </a:bodyPr>
          <a:lstStyle/>
          <a:p>
            <a:r>
              <a:rPr lang="ar-SA" sz="3200" dirty="0">
                <a:solidFill>
                  <a:srgbClr val="002060"/>
                </a:solidFill>
              </a:rPr>
              <a:t>المشكلات النفسية والسلوكية تعريفها وأسبابها</a:t>
            </a:r>
          </a:p>
        </p:txBody>
      </p:sp>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Box 39">
            <a:extLst>
              <a:ext uri="{FF2B5EF4-FFF2-40B4-BE49-F238E27FC236}">
                <a16:creationId xmlns:a16="http://schemas.microsoft.com/office/drawing/2014/main" id="{1F874B25-723D-5A43-ADAC-BFD3485CF4AD}"/>
              </a:ext>
            </a:extLst>
          </p:cNvPr>
          <p:cNvSpPr txBox="1"/>
          <p:nvPr/>
        </p:nvSpPr>
        <p:spPr>
          <a:xfrm>
            <a:off x="9019479" y="2240312"/>
            <a:ext cx="2763127" cy="461665"/>
          </a:xfrm>
          <a:prstGeom prst="rect">
            <a:avLst/>
          </a:prstGeom>
          <a:noFill/>
        </p:spPr>
        <p:txBody>
          <a:bodyPr wrap="square" lIns="0" rIns="0" rtlCol="0" anchor="b">
            <a:spAutoFit/>
          </a:bodyPr>
          <a:lstStyle/>
          <a:p>
            <a:r>
              <a:rPr lang="ar-SA" sz="2400" b="1" noProof="1"/>
              <a:t>ماهي المشكلات النفسية ؟</a:t>
            </a:r>
            <a:endParaRPr lang="en-US" sz="2400" b="1" noProof="1"/>
          </a:p>
        </p:txBody>
      </p:sp>
      <p:grpSp>
        <p:nvGrpSpPr>
          <p:cNvPr id="33" name="Group 42">
            <a:extLst>
              <a:ext uri="{FF2B5EF4-FFF2-40B4-BE49-F238E27FC236}">
                <a16:creationId xmlns:a16="http://schemas.microsoft.com/office/drawing/2014/main" id="{56E73087-93DE-264A-9626-9E5AB9EFCC6F}"/>
              </a:ext>
            </a:extLst>
          </p:cNvPr>
          <p:cNvGrpSpPr/>
          <p:nvPr/>
        </p:nvGrpSpPr>
        <p:grpSpPr>
          <a:xfrm>
            <a:off x="1243190" y="1864003"/>
            <a:ext cx="7889873" cy="1641196"/>
            <a:chOff x="-1706324" y="742949"/>
            <a:chExt cx="10519830" cy="2188260"/>
          </a:xfrm>
        </p:grpSpPr>
        <p:sp>
          <p:nvSpPr>
            <p:cNvPr id="34" name="Shape">
              <a:extLst>
                <a:ext uri="{FF2B5EF4-FFF2-40B4-BE49-F238E27FC236}">
                  <a16:creationId xmlns:a16="http://schemas.microsoft.com/office/drawing/2014/main" id="{4F4ED1A2-1340-EF46-82F9-03F4B1BEE996}"/>
                </a:ext>
              </a:extLst>
            </p:cNvPr>
            <p:cNvSpPr/>
            <p:nvPr/>
          </p:nvSpPr>
          <p:spPr>
            <a:xfrm>
              <a:off x="-1706324" y="1174750"/>
              <a:ext cx="8983193" cy="1622070"/>
            </a:xfrm>
            <a:custGeom>
              <a:avLst/>
              <a:gdLst/>
              <a:ahLst/>
              <a:cxnLst>
                <a:cxn ang="0">
                  <a:pos x="wd2" y="hd2"/>
                </a:cxn>
                <a:cxn ang="5400000">
                  <a:pos x="wd2" y="hd2"/>
                </a:cxn>
                <a:cxn ang="10800000">
                  <a:pos x="wd2" y="hd2"/>
                </a:cxn>
                <a:cxn ang="16200000">
                  <a:pos x="wd2" y="hd2"/>
                </a:cxn>
              </a:cxnLst>
              <a:rect l="0" t="0" r="r" b="b"/>
              <a:pathLst>
                <a:path w="21595" h="21600" extrusionOk="0">
                  <a:moveTo>
                    <a:pt x="3044" y="23"/>
                  </a:moveTo>
                  <a:lnTo>
                    <a:pt x="3044" y="23"/>
                  </a:lnTo>
                  <a:lnTo>
                    <a:pt x="704" y="23"/>
                  </a:lnTo>
                  <a:cubicBezTo>
                    <a:pt x="621" y="159"/>
                    <a:pt x="537" y="319"/>
                    <a:pt x="469" y="615"/>
                  </a:cubicBezTo>
                  <a:cubicBezTo>
                    <a:pt x="523" y="729"/>
                    <a:pt x="567" y="820"/>
                    <a:pt x="616" y="911"/>
                  </a:cubicBezTo>
                  <a:cubicBezTo>
                    <a:pt x="552" y="1094"/>
                    <a:pt x="489" y="1253"/>
                    <a:pt x="410" y="1458"/>
                  </a:cubicBezTo>
                  <a:cubicBezTo>
                    <a:pt x="503" y="1435"/>
                    <a:pt x="591" y="1413"/>
                    <a:pt x="704" y="1390"/>
                  </a:cubicBezTo>
                  <a:cubicBezTo>
                    <a:pt x="601" y="1709"/>
                    <a:pt x="528" y="1959"/>
                    <a:pt x="449" y="2210"/>
                  </a:cubicBezTo>
                  <a:cubicBezTo>
                    <a:pt x="449" y="2233"/>
                    <a:pt x="454" y="2256"/>
                    <a:pt x="454" y="2301"/>
                  </a:cubicBezTo>
                  <a:cubicBezTo>
                    <a:pt x="713" y="2142"/>
                    <a:pt x="972" y="1982"/>
                    <a:pt x="1231" y="1845"/>
                  </a:cubicBezTo>
                  <a:cubicBezTo>
                    <a:pt x="1231" y="1914"/>
                    <a:pt x="1231" y="1982"/>
                    <a:pt x="1236" y="2028"/>
                  </a:cubicBezTo>
                  <a:cubicBezTo>
                    <a:pt x="1124" y="2119"/>
                    <a:pt x="1016" y="2256"/>
                    <a:pt x="904" y="2278"/>
                  </a:cubicBezTo>
                  <a:cubicBezTo>
                    <a:pt x="684" y="2347"/>
                    <a:pt x="542" y="2962"/>
                    <a:pt x="420" y="3873"/>
                  </a:cubicBezTo>
                  <a:cubicBezTo>
                    <a:pt x="454" y="3919"/>
                    <a:pt x="484" y="3964"/>
                    <a:pt x="528" y="4010"/>
                  </a:cubicBezTo>
                  <a:cubicBezTo>
                    <a:pt x="498" y="4375"/>
                    <a:pt x="474" y="4716"/>
                    <a:pt x="440" y="5104"/>
                  </a:cubicBezTo>
                  <a:cubicBezTo>
                    <a:pt x="542" y="4876"/>
                    <a:pt x="542" y="5149"/>
                    <a:pt x="518" y="5491"/>
                  </a:cubicBezTo>
                  <a:cubicBezTo>
                    <a:pt x="611" y="5423"/>
                    <a:pt x="689" y="5377"/>
                    <a:pt x="796" y="5309"/>
                  </a:cubicBezTo>
                  <a:cubicBezTo>
                    <a:pt x="699" y="5947"/>
                    <a:pt x="586" y="5787"/>
                    <a:pt x="493" y="5833"/>
                  </a:cubicBezTo>
                  <a:cubicBezTo>
                    <a:pt x="318" y="5924"/>
                    <a:pt x="156" y="6243"/>
                    <a:pt x="15" y="6813"/>
                  </a:cubicBezTo>
                  <a:cubicBezTo>
                    <a:pt x="205" y="6653"/>
                    <a:pt x="396" y="6516"/>
                    <a:pt x="586" y="6357"/>
                  </a:cubicBezTo>
                  <a:cubicBezTo>
                    <a:pt x="586" y="6402"/>
                    <a:pt x="591" y="6448"/>
                    <a:pt x="591" y="6494"/>
                  </a:cubicBezTo>
                  <a:cubicBezTo>
                    <a:pt x="498" y="6630"/>
                    <a:pt x="401" y="6744"/>
                    <a:pt x="313" y="6904"/>
                  </a:cubicBezTo>
                  <a:cubicBezTo>
                    <a:pt x="234" y="7041"/>
                    <a:pt x="146" y="7154"/>
                    <a:pt x="83" y="7428"/>
                  </a:cubicBezTo>
                  <a:cubicBezTo>
                    <a:pt x="39" y="7610"/>
                    <a:pt x="19" y="7997"/>
                    <a:pt x="0" y="8294"/>
                  </a:cubicBezTo>
                  <a:cubicBezTo>
                    <a:pt x="-5" y="8339"/>
                    <a:pt x="59" y="8476"/>
                    <a:pt x="103" y="8613"/>
                  </a:cubicBezTo>
                  <a:cubicBezTo>
                    <a:pt x="78" y="8841"/>
                    <a:pt x="49" y="9068"/>
                    <a:pt x="34" y="9205"/>
                  </a:cubicBezTo>
                  <a:cubicBezTo>
                    <a:pt x="63" y="9456"/>
                    <a:pt x="83" y="9661"/>
                    <a:pt x="103" y="9820"/>
                  </a:cubicBezTo>
                  <a:cubicBezTo>
                    <a:pt x="239" y="9797"/>
                    <a:pt x="376" y="9752"/>
                    <a:pt x="523" y="9706"/>
                  </a:cubicBezTo>
                  <a:cubicBezTo>
                    <a:pt x="445" y="10139"/>
                    <a:pt x="391" y="10481"/>
                    <a:pt x="332" y="10800"/>
                  </a:cubicBezTo>
                  <a:cubicBezTo>
                    <a:pt x="342" y="10823"/>
                    <a:pt x="347" y="10868"/>
                    <a:pt x="357" y="10891"/>
                  </a:cubicBezTo>
                  <a:cubicBezTo>
                    <a:pt x="396" y="10846"/>
                    <a:pt x="435" y="10800"/>
                    <a:pt x="484" y="10732"/>
                  </a:cubicBezTo>
                  <a:cubicBezTo>
                    <a:pt x="459" y="11073"/>
                    <a:pt x="440" y="11301"/>
                    <a:pt x="415" y="11620"/>
                  </a:cubicBezTo>
                  <a:cubicBezTo>
                    <a:pt x="552" y="11825"/>
                    <a:pt x="684" y="12008"/>
                    <a:pt x="811" y="12190"/>
                  </a:cubicBezTo>
                  <a:cubicBezTo>
                    <a:pt x="674" y="12554"/>
                    <a:pt x="537" y="12919"/>
                    <a:pt x="396" y="13284"/>
                  </a:cubicBezTo>
                  <a:cubicBezTo>
                    <a:pt x="425" y="13284"/>
                    <a:pt x="454" y="13284"/>
                    <a:pt x="489" y="13284"/>
                  </a:cubicBezTo>
                  <a:cubicBezTo>
                    <a:pt x="474" y="13489"/>
                    <a:pt x="459" y="13716"/>
                    <a:pt x="440" y="13944"/>
                  </a:cubicBezTo>
                  <a:cubicBezTo>
                    <a:pt x="459" y="13944"/>
                    <a:pt x="489" y="13944"/>
                    <a:pt x="518" y="13967"/>
                  </a:cubicBezTo>
                  <a:cubicBezTo>
                    <a:pt x="508" y="14127"/>
                    <a:pt x="503" y="14240"/>
                    <a:pt x="493" y="14400"/>
                  </a:cubicBezTo>
                  <a:cubicBezTo>
                    <a:pt x="542" y="14423"/>
                    <a:pt x="581" y="14446"/>
                    <a:pt x="621" y="14468"/>
                  </a:cubicBezTo>
                  <a:cubicBezTo>
                    <a:pt x="625" y="14514"/>
                    <a:pt x="630" y="14559"/>
                    <a:pt x="635" y="14605"/>
                  </a:cubicBezTo>
                  <a:cubicBezTo>
                    <a:pt x="567" y="14856"/>
                    <a:pt x="493" y="15106"/>
                    <a:pt x="415" y="15403"/>
                  </a:cubicBezTo>
                  <a:cubicBezTo>
                    <a:pt x="479" y="15425"/>
                    <a:pt x="528" y="15448"/>
                    <a:pt x="591" y="15471"/>
                  </a:cubicBezTo>
                  <a:cubicBezTo>
                    <a:pt x="557" y="15676"/>
                    <a:pt x="537" y="15790"/>
                    <a:pt x="513" y="15972"/>
                  </a:cubicBezTo>
                  <a:cubicBezTo>
                    <a:pt x="581" y="16018"/>
                    <a:pt x="635" y="16109"/>
                    <a:pt x="689" y="16109"/>
                  </a:cubicBezTo>
                  <a:cubicBezTo>
                    <a:pt x="860" y="16132"/>
                    <a:pt x="1031" y="16109"/>
                    <a:pt x="1202" y="16132"/>
                  </a:cubicBezTo>
                  <a:cubicBezTo>
                    <a:pt x="1241" y="16132"/>
                    <a:pt x="1275" y="16268"/>
                    <a:pt x="1310" y="16337"/>
                  </a:cubicBezTo>
                  <a:cubicBezTo>
                    <a:pt x="1305" y="16382"/>
                    <a:pt x="1305" y="16428"/>
                    <a:pt x="1300" y="16473"/>
                  </a:cubicBezTo>
                  <a:cubicBezTo>
                    <a:pt x="1217" y="16542"/>
                    <a:pt x="1134" y="16724"/>
                    <a:pt x="1060" y="16679"/>
                  </a:cubicBezTo>
                  <a:cubicBezTo>
                    <a:pt x="850" y="16519"/>
                    <a:pt x="660" y="16997"/>
                    <a:pt x="459" y="17111"/>
                  </a:cubicBezTo>
                  <a:cubicBezTo>
                    <a:pt x="410" y="17134"/>
                    <a:pt x="371" y="17385"/>
                    <a:pt x="303" y="17613"/>
                  </a:cubicBezTo>
                  <a:cubicBezTo>
                    <a:pt x="405" y="17795"/>
                    <a:pt x="503" y="17795"/>
                    <a:pt x="533" y="18023"/>
                  </a:cubicBezTo>
                  <a:cubicBezTo>
                    <a:pt x="591" y="18524"/>
                    <a:pt x="679" y="18478"/>
                    <a:pt x="762" y="18570"/>
                  </a:cubicBezTo>
                  <a:cubicBezTo>
                    <a:pt x="855" y="18661"/>
                    <a:pt x="948" y="18684"/>
                    <a:pt x="1041" y="18752"/>
                  </a:cubicBezTo>
                  <a:cubicBezTo>
                    <a:pt x="1080" y="18775"/>
                    <a:pt x="1119" y="18866"/>
                    <a:pt x="1173" y="18957"/>
                  </a:cubicBezTo>
                  <a:cubicBezTo>
                    <a:pt x="1104" y="19208"/>
                    <a:pt x="1055" y="19390"/>
                    <a:pt x="1007" y="19549"/>
                  </a:cubicBezTo>
                  <a:cubicBezTo>
                    <a:pt x="953" y="19732"/>
                    <a:pt x="948" y="19914"/>
                    <a:pt x="977" y="20210"/>
                  </a:cubicBezTo>
                  <a:cubicBezTo>
                    <a:pt x="1021" y="20643"/>
                    <a:pt x="1109" y="20780"/>
                    <a:pt x="1178" y="21030"/>
                  </a:cubicBezTo>
                  <a:cubicBezTo>
                    <a:pt x="1182" y="21053"/>
                    <a:pt x="1187" y="21099"/>
                    <a:pt x="1197" y="21167"/>
                  </a:cubicBezTo>
                  <a:cubicBezTo>
                    <a:pt x="1173" y="21258"/>
                    <a:pt x="1153" y="21349"/>
                    <a:pt x="1119" y="21486"/>
                  </a:cubicBezTo>
                  <a:cubicBezTo>
                    <a:pt x="1119" y="21486"/>
                    <a:pt x="1119" y="21486"/>
                    <a:pt x="1119" y="21486"/>
                  </a:cubicBezTo>
                  <a:lnTo>
                    <a:pt x="3040" y="21486"/>
                  </a:lnTo>
                  <a:lnTo>
                    <a:pt x="3040" y="21600"/>
                  </a:lnTo>
                  <a:lnTo>
                    <a:pt x="21595" y="21600"/>
                  </a:lnTo>
                  <a:lnTo>
                    <a:pt x="21595" y="0"/>
                  </a:lnTo>
                  <a:lnTo>
                    <a:pt x="3044" y="0"/>
                  </a:lnTo>
                  <a:close/>
                  <a:moveTo>
                    <a:pt x="621" y="889"/>
                  </a:moveTo>
                  <a:cubicBezTo>
                    <a:pt x="630" y="797"/>
                    <a:pt x="640" y="661"/>
                    <a:pt x="645" y="661"/>
                  </a:cubicBezTo>
                  <a:cubicBezTo>
                    <a:pt x="723" y="638"/>
                    <a:pt x="801" y="638"/>
                    <a:pt x="880" y="638"/>
                  </a:cubicBezTo>
                  <a:cubicBezTo>
                    <a:pt x="880" y="706"/>
                    <a:pt x="880" y="775"/>
                    <a:pt x="880" y="820"/>
                  </a:cubicBezTo>
                  <a:cubicBezTo>
                    <a:pt x="796" y="843"/>
                    <a:pt x="708" y="866"/>
                    <a:pt x="621" y="889"/>
                  </a:cubicBez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dirty="0"/>
            </a:p>
          </p:txBody>
        </p:sp>
        <p:sp>
          <p:nvSpPr>
            <p:cNvPr id="35" name="Shape">
              <a:extLst>
                <a:ext uri="{FF2B5EF4-FFF2-40B4-BE49-F238E27FC236}">
                  <a16:creationId xmlns:a16="http://schemas.microsoft.com/office/drawing/2014/main" id="{FABB8DE5-C0B0-124E-B817-92BA0734C5EA}"/>
                </a:ext>
              </a:extLst>
            </p:cNvPr>
            <p:cNvSpPr/>
            <p:nvPr/>
          </p:nvSpPr>
          <p:spPr>
            <a:xfrm>
              <a:off x="7341575" y="742949"/>
              <a:ext cx="897887" cy="8242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007" y="21600"/>
                  </a:lnTo>
                  <a:cubicBezTo>
                    <a:pt x="10235" y="21600"/>
                    <a:pt x="8799" y="20036"/>
                    <a:pt x="8799" y="18105"/>
                  </a:cubicBezTo>
                  <a:lnTo>
                    <a:pt x="8799" y="3495"/>
                  </a:lnTo>
                  <a:cubicBezTo>
                    <a:pt x="8799" y="2430"/>
                    <a:pt x="8004" y="1531"/>
                    <a:pt x="6996" y="1531"/>
                  </a:cubicBezTo>
                  <a:lnTo>
                    <a:pt x="3208" y="1531"/>
                  </a:lnTo>
                  <a:cubicBezTo>
                    <a:pt x="2230" y="1531"/>
                    <a:pt x="1405" y="2396"/>
                    <a:pt x="1405" y="3495"/>
                  </a:cubicBezTo>
                  <a:lnTo>
                    <a:pt x="1405" y="20801"/>
                  </a:lnTo>
                  <a:lnTo>
                    <a:pt x="0" y="20801"/>
                  </a:lnTo>
                  <a:lnTo>
                    <a:pt x="0" y="3495"/>
                  </a:lnTo>
                  <a:cubicBezTo>
                    <a:pt x="0" y="1564"/>
                    <a:pt x="1436" y="0"/>
                    <a:pt x="3208" y="0"/>
                  </a:cubicBezTo>
                  <a:lnTo>
                    <a:pt x="6996" y="0"/>
                  </a:lnTo>
                  <a:cubicBezTo>
                    <a:pt x="8768" y="0"/>
                    <a:pt x="10204" y="1564"/>
                    <a:pt x="10204" y="3495"/>
                  </a:cubicBezTo>
                  <a:lnTo>
                    <a:pt x="10204" y="18072"/>
                  </a:lnTo>
                  <a:cubicBezTo>
                    <a:pt x="10204" y="19137"/>
                    <a:pt x="10999" y="20036"/>
                    <a:pt x="12007" y="20036"/>
                  </a:cubicBezTo>
                  <a:lnTo>
                    <a:pt x="21600" y="20036"/>
                  </a:lnTo>
                  <a:lnTo>
                    <a:pt x="21600" y="21600"/>
                  </a:ln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36" name="Shape">
              <a:extLst>
                <a:ext uri="{FF2B5EF4-FFF2-40B4-BE49-F238E27FC236}">
                  <a16:creationId xmlns:a16="http://schemas.microsoft.com/office/drawing/2014/main" id="{25247559-43FE-114B-97FC-CEFAF8C29320}"/>
                </a:ext>
              </a:extLst>
            </p:cNvPr>
            <p:cNvSpPr/>
            <p:nvPr/>
          </p:nvSpPr>
          <p:spPr>
            <a:xfrm>
              <a:off x="7151076" y="1035049"/>
              <a:ext cx="408452" cy="1896160"/>
            </a:xfrm>
            <a:custGeom>
              <a:avLst/>
              <a:gdLst/>
              <a:ahLst/>
              <a:cxnLst>
                <a:cxn ang="0">
                  <a:pos x="wd2" y="hd2"/>
                </a:cxn>
                <a:cxn ang="5400000">
                  <a:pos x="wd2" y="hd2"/>
                </a:cxn>
                <a:cxn ang="10800000">
                  <a:pos x="wd2" y="hd2"/>
                </a:cxn>
                <a:cxn ang="16200000">
                  <a:pos x="wd2" y="hd2"/>
                </a:cxn>
              </a:cxnLst>
              <a:rect l="0" t="0" r="r" b="b"/>
              <a:pathLst>
                <a:path w="21600" h="21600" extrusionOk="0">
                  <a:moveTo>
                    <a:pt x="21600" y="893"/>
                  </a:moveTo>
                  <a:lnTo>
                    <a:pt x="21600" y="20707"/>
                  </a:lnTo>
                  <a:cubicBezTo>
                    <a:pt x="21600" y="21205"/>
                    <a:pt x="20360" y="21600"/>
                    <a:pt x="18794" y="21600"/>
                  </a:cubicBezTo>
                  <a:lnTo>
                    <a:pt x="2806" y="21600"/>
                  </a:lnTo>
                  <a:cubicBezTo>
                    <a:pt x="1240" y="21600"/>
                    <a:pt x="0" y="21205"/>
                    <a:pt x="0" y="20707"/>
                  </a:cubicBezTo>
                  <a:lnTo>
                    <a:pt x="0" y="893"/>
                  </a:lnTo>
                  <a:cubicBezTo>
                    <a:pt x="0" y="395"/>
                    <a:pt x="1240" y="0"/>
                    <a:pt x="2806" y="0"/>
                  </a:cubicBezTo>
                  <a:lnTo>
                    <a:pt x="18794" y="0"/>
                  </a:lnTo>
                  <a:cubicBezTo>
                    <a:pt x="20360" y="0"/>
                    <a:pt x="21600" y="415"/>
                    <a:pt x="21600" y="893"/>
                  </a:cubicBezTo>
                  <a:close/>
                </a:path>
              </a:pathLst>
            </a:cu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37" name="Shape">
              <a:extLst>
                <a:ext uri="{FF2B5EF4-FFF2-40B4-BE49-F238E27FC236}">
                  <a16:creationId xmlns:a16="http://schemas.microsoft.com/office/drawing/2014/main" id="{1CD9E500-20E0-DD46-80F2-723FBDF45585}"/>
                </a:ext>
              </a:extLst>
            </p:cNvPr>
            <p:cNvSpPr/>
            <p:nvPr/>
          </p:nvSpPr>
          <p:spPr>
            <a:xfrm>
              <a:off x="8090875" y="1416049"/>
              <a:ext cx="722631" cy="240227"/>
            </a:xfrm>
            <a:custGeom>
              <a:avLst/>
              <a:gdLst/>
              <a:ahLst/>
              <a:cxnLst>
                <a:cxn ang="0">
                  <a:pos x="wd2" y="hd2"/>
                </a:cxn>
                <a:cxn ang="5400000">
                  <a:pos x="wd2" y="hd2"/>
                </a:cxn>
                <a:cxn ang="10800000">
                  <a:pos x="wd2" y="hd2"/>
                </a:cxn>
                <a:cxn ang="16200000">
                  <a:pos x="wd2" y="hd2"/>
                </a:cxn>
              </a:cxnLst>
              <a:rect l="0" t="0" r="r" b="b"/>
              <a:pathLst>
                <a:path w="21600" h="21280" extrusionOk="0">
                  <a:moveTo>
                    <a:pt x="2467" y="1926"/>
                  </a:moveTo>
                  <a:cubicBezTo>
                    <a:pt x="1063" y="2039"/>
                    <a:pt x="0" y="4514"/>
                    <a:pt x="0" y="7551"/>
                  </a:cubicBezTo>
                  <a:lnTo>
                    <a:pt x="0" y="13851"/>
                  </a:lnTo>
                  <a:cubicBezTo>
                    <a:pt x="0" y="16889"/>
                    <a:pt x="1101" y="19364"/>
                    <a:pt x="2467" y="19476"/>
                  </a:cubicBezTo>
                  <a:lnTo>
                    <a:pt x="18867" y="21276"/>
                  </a:lnTo>
                  <a:cubicBezTo>
                    <a:pt x="20347" y="21389"/>
                    <a:pt x="21600" y="18914"/>
                    <a:pt x="21600" y="15651"/>
                  </a:cubicBezTo>
                  <a:lnTo>
                    <a:pt x="21600" y="5639"/>
                  </a:lnTo>
                  <a:cubicBezTo>
                    <a:pt x="21600" y="2377"/>
                    <a:pt x="20347" y="-211"/>
                    <a:pt x="18867" y="14"/>
                  </a:cubicBezTo>
                  <a:lnTo>
                    <a:pt x="2467" y="1926"/>
                  </a:lnTo>
                  <a:close/>
                </a:path>
              </a:pathLst>
            </a:custGeom>
            <a:solidFill>
              <a:schemeClr val="bg2">
                <a:lumMod val="25000"/>
              </a:schemeClr>
            </a:solidFill>
            <a:ln w="12700">
              <a:miter lim="400000"/>
            </a:ln>
          </p:spPr>
          <p:txBody>
            <a:bodyPr lIns="28575" tIns="28575" rIns="28575" bIns="28575" anchor="ctr"/>
            <a:lstStyle/>
            <a:p>
              <a:pPr>
                <a:defRPr sz="3000">
                  <a:solidFill>
                    <a:srgbClr val="FFFFFF"/>
                  </a:solidFill>
                </a:defRPr>
              </a:pPr>
              <a:endParaRPr sz="2250"/>
            </a:p>
          </p:txBody>
        </p:sp>
      </p:grpSp>
      <p:grpSp>
        <p:nvGrpSpPr>
          <p:cNvPr id="51" name="Group 41">
            <a:extLst>
              <a:ext uri="{FF2B5EF4-FFF2-40B4-BE49-F238E27FC236}">
                <a16:creationId xmlns:a16="http://schemas.microsoft.com/office/drawing/2014/main" id="{52D2954C-4A90-C84E-97AA-4C89E3CC1769}"/>
              </a:ext>
            </a:extLst>
          </p:cNvPr>
          <p:cNvGrpSpPr/>
          <p:nvPr/>
        </p:nvGrpSpPr>
        <p:grpSpPr>
          <a:xfrm>
            <a:off x="361950" y="3837160"/>
            <a:ext cx="8550068" cy="1973091"/>
            <a:chOff x="-1471587" y="2330430"/>
            <a:chExt cx="11400090" cy="2713145"/>
          </a:xfrm>
        </p:grpSpPr>
        <p:sp>
          <p:nvSpPr>
            <p:cNvPr id="52" name="Shape">
              <a:extLst>
                <a:ext uri="{FF2B5EF4-FFF2-40B4-BE49-F238E27FC236}">
                  <a16:creationId xmlns:a16="http://schemas.microsoft.com/office/drawing/2014/main" id="{56013CAF-E75F-EC45-BB3A-D85CA9CBF56C}"/>
                </a:ext>
              </a:extLst>
            </p:cNvPr>
            <p:cNvSpPr/>
            <p:nvPr/>
          </p:nvSpPr>
          <p:spPr>
            <a:xfrm>
              <a:off x="-1471587" y="2841493"/>
              <a:ext cx="9763059" cy="2169754"/>
            </a:xfrm>
            <a:custGeom>
              <a:avLst/>
              <a:gdLst/>
              <a:ahLst/>
              <a:cxnLst>
                <a:cxn ang="0">
                  <a:pos x="wd2" y="hd2"/>
                </a:cxn>
                <a:cxn ang="5400000">
                  <a:pos x="wd2" y="hd2"/>
                </a:cxn>
                <a:cxn ang="10800000">
                  <a:pos x="wd2" y="hd2"/>
                </a:cxn>
                <a:cxn ang="16200000">
                  <a:pos x="wd2" y="hd2"/>
                </a:cxn>
              </a:cxnLst>
              <a:rect l="0" t="0" r="r" b="b"/>
              <a:pathLst>
                <a:path w="21600" h="21600" extrusionOk="0">
                  <a:moveTo>
                    <a:pt x="3045" y="46"/>
                  </a:moveTo>
                  <a:lnTo>
                    <a:pt x="3045" y="46"/>
                  </a:lnTo>
                  <a:lnTo>
                    <a:pt x="2531" y="46"/>
                  </a:lnTo>
                  <a:cubicBezTo>
                    <a:pt x="2497" y="68"/>
                    <a:pt x="2458" y="114"/>
                    <a:pt x="2424" y="137"/>
                  </a:cubicBezTo>
                  <a:cubicBezTo>
                    <a:pt x="2160" y="296"/>
                    <a:pt x="1896" y="433"/>
                    <a:pt x="1632" y="592"/>
                  </a:cubicBezTo>
                  <a:cubicBezTo>
                    <a:pt x="1588" y="615"/>
                    <a:pt x="1549" y="683"/>
                    <a:pt x="1510" y="729"/>
                  </a:cubicBezTo>
                  <a:cubicBezTo>
                    <a:pt x="1510" y="775"/>
                    <a:pt x="1515" y="820"/>
                    <a:pt x="1515" y="866"/>
                  </a:cubicBezTo>
                  <a:cubicBezTo>
                    <a:pt x="1583" y="820"/>
                    <a:pt x="1652" y="797"/>
                    <a:pt x="1720" y="752"/>
                  </a:cubicBezTo>
                  <a:cubicBezTo>
                    <a:pt x="1769" y="1823"/>
                    <a:pt x="1769" y="2005"/>
                    <a:pt x="1745" y="2119"/>
                  </a:cubicBezTo>
                  <a:cubicBezTo>
                    <a:pt x="1754" y="2438"/>
                    <a:pt x="1759" y="2711"/>
                    <a:pt x="1769" y="3008"/>
                  </a:cubicBezTo>
                  <a:cubicBezTo>
                    <a:pt x="1720" y="2962"/>
                    <a:pt x="1691" y="2916"/>
                    <a:pt x="1666" y="2939"/>
                  </a:cubicBezTo>
                  <a:cubicBezTo>
                    <a:pt x="1544" y="3076"/>
                    <a:pt x="1427" y="3304"/>
                    <a:pt x="1305" y="3418"/>
                  </a:cubicBezTo>
                  <a:cubicBezTo>
                    <a:pt x="1012" y="3691"/>
                    <a:pt x="713" y="3942"/>
                    <a:pt x="454" y="4876"/>
                  </a:cubicBezTo>
                  <a:cubicBezTo>
                    <a:pt x="484" y="4944"/>
                    <a:pt x="528" y="5149"/>
                    <a:pt x="562" y="5127"/>
                  </a:cubicBezTo>
                  <a:cubicBezTo>
                    <a:pt x="699" y="5035"/>
                    <a:pt x="757" y="5559"/>
                    <a:pt x="845" y="6015"/>
                  </a:cubicBezTo>
                  <a:cubicBezTo>
                    <a:pt x="669" y="6175"/>
                    <a:pt x="489" y="6311"/>
                    <a:pt x="313" y="6471"/>
                  </a:cubicBezTo>
                  <a:cubicBezTo>
                    <a:pt x="313" y="6494"/>
                    <a:pt x="313" y="6516"/>
                    <a:pt x="318" y="6562"/>
                  </a:cubicBezTo>
                  <a:cubicBezTo>
                    <a:pt x="381" y="6562"/>
                    <a:pt x="440" y="6562"/>
                    <a:pt x="503" y="6562"/>
                  </a:cubicBezTo>
                  <a:cubicBezTo>
                    <a:pt x="498" y="7359"/>
                    <a:pt x="626" y="7246"/>
                    <a:pt x="733" y="7428"/>
                  </a:cubicBezTo>
                  <a:cubicBezTo>
                    <a:pt x="665" y="7519"/>
                    <a:pt x="621" y="7565"/>
                    <a:pt x="577" y="7610"/>
                  </a:cubicBezTo>
                  <a:cubicBezTo>
                    <a:pt x="723" y="8180"/>
                    <a:pt x="904" y="7747"/>
                    <a:pt x="1065" y="8111"/>
                  </a:cubicBezTo>
                  <a:cubicBezTo>
                    <a:pt x="1212" y="8453"/>
                    <a:pt x="1412" y="8111"/>
                    <a:pt x="1544" y="8886"/>
                  </a:cubicBezTo>
                  <a:cubicBezTo>
                    <a:pt x="1486" y="8886"/>
                    <a:pt x="1427" y="8909"/>
                    <a:pt x="1363" y="8909"/>
                  </a:cubicBezTo>
                  <a:cubicBezTo>
                    <a:pt x="1417" y="9456"/>
                    <a:pt x="1407" y="9592"/>
                    <a:pt x="1295" y="9752"/>
                  </a:cubicBezTo>
                  <a:cubicBezTo>
                    <a:pt x="1085" y="10025"/>
                    <a:pt x="870" y="10253"/>
                    <a:pt x="684" y="10458"/>
                  </a:cubicBezTo>
                  <a:cubicBezTo>
                    <a:pt x="650" y="10732"/>
                    <a:pt x="626" y="10937"/>
                    <a:pt x="611" y="11073"/>
                  </a:cubicBezTo>
                  <a:cubicBezTo>
                    <a:pt x="650" y="11256"/>
                    <a:pt x="704" y="11392"/>
                    <a:pt x="718" y="11620"/>
                  </a:cubicBezTo>
                  <a:cubicBezTo>
                    <a:pt x="743" y="11962"/>
                    <a:pt x="787" y="12008"/>
                    <a:pt x="845" y="12008"/>
                  </a:cubicBezTo>
                  <a:cubicBezTo>
                    <a:pt x="997" y="11962"/>
                    <a:pt x="1144" y="11962"/>
                    <a:pt x="1290" y="12167"/>
                  </a:cubicBezTo>
                  <a:cubicBezTo>
                    <a:pt x="1388" y="12304"/>
                    <a:pt x="1495" y="12304"/>
                    <a:pt x="1598" y="12372"/>
                  </a:cubicBezTo>
                  <a:cubicBezTo>
                    <a:pt x="1598" y="12418"/>
                    <a:pt x="1598" y="12440"/>
                    <a:pt x="1598" y="12486"/>
                  </a:cubicBezTo>
                  <a:cubicBezTo>
                    <a:pt x="1442" y="12691"/>
                    <a:pt x="1290" y="12896"/>
                    <a:pt x="1144" y="13101"/>
                  </a:cubicBezTo>
                  <a:cubicBezTo>
                    <a:pt x="1070" y="14377"/>
                    <a:pt x="870" y="13625"/>
                    <a:pt x="762" y="13807"/>
                  </a:cubicBezTo>
                  <a:cubicBezTo>
                    <a:pt x="723" y="14081"/>
                    <a:pt x="699" y="14286"/>
                    <a:pt x="674" y="14445"/>
                  </a:cubicBezTo>
                  <a:cubicBezTo>
                    <a:pt x="694" y="14468"/>
                    <a:pt x="718" y="14491"/>
                    <a:pt x="743" y="14514"/>
                  </a:cubicBezTo>
                  <a:cubicBezTo>
                    <a:pt x="743" y="14559"/>
                    <a:pt x="748" y="14582"/>
                    <a:pt x="748" y="14628"/>
                  </a:cubicBezTo>
                  <a:cubicBezTo>
                    <a:pt x="665" y="14810"/>
                    <a:pt x="582" y="14992"/>
                    <a:pt x="498" y="15175"/>
                  </a:cubicBezTo>
                  <a:cubicBezTo>
                    <a:pt x="503" y="15243"/>
                    <a:pt x="508" y="15289"/>
                    <a:pt x="513" y="15357"/>
                  </a:cubicBezTo>
                  <a:cubicBezTo>
                    <a:pt x="552" y="15380"/>
                    <a:pt x="596" y="15402"/>
                    <a:pt x="660" y="15425"/>
                  </a:cubicBezTo>
                  <a:cubicBezTo>
                    <a:pt x="562" y="15653"/>
                    <a:pt x="489" y="15813"/>
                    <a:pt x="391" y="16063"/>
                  </a:cubicBezTo>
                  <a:cubicBezTo>
                    <a:pt x="479" y="16268"/>
                    <a:pt x="538" y="16405"/>
                    <a:pt x="601" y="16542"/>
                  </a:cubicBezTo>
                  <a:cubicBezTo>
                    <a:pt x="601" y="16633"/>
                    <a:pt x="601" y="16792"/>
                    <a:pt x="596" y="16997"/>
                  </a:cubicBezTo>
                  <a:cubicBezTo>
                    <a:pt x="611" y="16997"/>
                    <a:pt x="630" y="16975"/>
                    <a:pt x="640" y="17020"/>
                  </a:cubicBezTo>
                  <a:cubicBezTo>
                    <a:pt x="674" y="17111"/>
                    <a:pt x="704" y="17225"/>
                    <a:pt x="738" y="17316"/>
                  </a:cubicBezTo>
                  <a:cubicBezTo>
                    <a:pt x="704" y="17430"/>
                    <a:pt x="674" y="17544"/>
                    <a:pt x="640" y="17613"/>
                  </a:cubicBezTo>
                  <a:cubicBezTo>
                    <a:pt x="616" y="17681"/>
                    <a:pt x="586" y="17681"/>
                    <a:pt x="557" y="17727"/>
                  </a:cubicBezTo>
                  <a:cubicBezTo>
                    <a:pt x="371" y="17954"/>
                    <a:pt x="186" y="18205"/>
                    <a:pt x="0" y="18433"/>
                  </a:cubicBezTo>
                  <a:cubicBezTo>
                    <a:pt x="0" y="18478"/>
                    <a:pt x="5" y="18501"/>
                    <a:pt x="5" y="18547"/>
                  </a:cubicBezTo>
                  <a:cubicBezTo>
                    <a:pt x="195" y="18410"/>
                    <a:pt x="386" y="18296"/>
                    <a:pt x="577" y="18160"/>
                  </a:cubicBezTo>
                  <a:cubicBezTo>
                    <a:pt x="557" y="18433"/>
                    <a:pt x="533" y="18638"/>
                    <a:pt x="498" y="18706"/>
                  </a:cubicBezTo>
                  <a:cubicBezTo>
                    <a:pt x="406" y="18889"/>
                    <a:pt x="308" y="19003"/>
                    <a:pt x="210" y="19139"/>
                  </a:cubicBezTo>
                  <a:cubicBezTo>
                    <a:pt x="151" y="19230"/>
                    <a:pt x="88" y="19299"/>
                    <a:pt x="29" y="19390"/>
                  </a:cubicBezTo>
                  <a:cubicBezTo>
                    <a:pt x="29" y="19413"/>
                    <a:pt x="29" y="19435"/>
                    <a:pt x="34" y="19458"/>
                  </a:cubicBezTo>
                  <a:cubicBezTo>
                    <a:pt x="166" y="19390"/>
                    <a:pt x="298" y="19322"/>
                    <a:pt x="454" y="19230"/>
                  </a:cubicBezTo>
                  <a:cubicBezTo>
                    <a:pt x="425" y="19435"/>
                    <a:pt x="415" y="19527"/>
                    <a:pt x="410" y="19572"/>
                  </a:cubicBezTo>
                  <a:cubicBezTo>
                    <a:pt x="528" y="19663"/>
                    <a:pt x="645" y="19754"/>
                    <a:pt x="787" y="19846"/>
                  </a:cubicBezTo>
                  <a:cubicBezTo>
                    <a:pt x="709" y="20165"/>
                    <a:pt x="650" y="20415"/>
                    <a:pt x="572" y="20757"/>
                  </a:cubicBezTo>
                  <a:cubicBezTo>
                    <a:pt x="748" y="20803"/>
                    <a:pt x="894" y="20848"/>
                    <a:pt x="1041" y="20894"/>
                  </a:cubicBezTo>
                  <a:cubicBezTo>
                    <a:pt x="1041" y="20939"/>
                    <a:pt x="1041" y="21008"/>
                    <a:pt x="1041" y="21053"/>
                  </a:cubicBezTo>
                  <a:cubicBezTo>
                    <a:pt x="968" y="21122"/>
                    <a:pt x="894" y="21167"/>
                    <a:pt x="821" y="21281"/>
                  </a:cubicBezTo>
                  <a:cubicBezTo>
                    <a:pt x="792" y="21327"/>
                    <a:pt x="762" y="21395"/>
                    <a:pt x="733" y="21486"/>
                  </a:cubicBezTo>
                  <a:lnTo>
                    <a:pt x="3059" y="21486"/>
                  </a:lnTo>
                  <a:lnTo>
                    <a:pt x="3059" y="21600"/>
                  </a:lnTo>
                  <a:lnTo>
                    <a:pt x="21600" y="21600"/>
                  </a:lnTo>
                  <a:lnTo>
                    <a:pt x="21600" y="0"/>
                  </a:lnTo>
                  <a:lnTo>
                    <a:pt x="3045" y="0"/>
                  </a:ln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sp>
          <p:nvSpPr>
            <p:cNvPr id="53" name="Shape">
              <a:extLst>
                <a:ext uri="{FF2B5EF4-FFF2-40B4-BE49-F238E27FC236}">
                  <a16:creationId xmlns:a16="http://schemas.microsoft.com/office/drawing/2014/main" id="{4E2EC69A-E4BC-AD45-AEC4-809233F49B26}"/>
                </a:ext>
              </a:extLst>
            </p:cNvPr>
            <p:cNvSpPr/>
            <p:nvPr/>
          </p:nvSpPr>
          <p:spPr>
            <a:xfrm>
              <a:off x="8456574" y="2330430"/>
              <a:ext cx="897887" cy="8229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007" y="21600"/>
                  </a:lnTo>
                  <a:cubicBezTo>
                    <a:pt x="10235" y="21600"/>
                    <a:pt x="8799" y="20033"/>
                    <a:pt x="8799" y="18100"/>
                  </a:cubicBezTo>
                  <a:lnTo>
                    <a:pt x="8799" y="3500"/>
                  </a:lnTo>
                  <a:cubicBezTo>
                    <a:pt x="8799" y="2433"/>
                    <a:pt x="8004" y="1533"/>
                    <a:pt x="6996" y="1533"/>
                  </a:cubicBezTo>
                  <a:lnTo>
                    <a:pt x="3208" y="1533"/>
                  </a:lnTo>
                  <a:cubicBezTo>
                    <a:pt x="2230" y="1533"/>
                    <a:pt x="1405" y="2400"/>
                    <a:pt x="1405" y="3500"/>
                  </a:cubicBezTo>
                  <a:lnTo>
                    <a:pt x="1405" y="20833"/>
                  </a:lnTo>
                  <a:lnTo>
                    <a:pt x="0" y="20833"/>
                  </a:lnTo>
                  <a:lnTo>
                    <a:pt x="0" y="3500"/>
                  </a:lnTo>
                  <a:cubicBezTo>
                    <a:pt x="0" y="1567"/>
                    <a:pt x="1436" y="0"/>
                    <a:pt x="3208" y="0"/>
                  </a:cubicBezTo>
                  <a:lnTo>
                    <a:pt x="6996" y="0"/>
                  </a:lnTo>
                  <a:cubicBezTo>
                    <a:pt x="8768" y="0"/>
                    <a:pt x="10204" y="1567"/>
                    <a:pt x="10204" y="3500"/>
                  </a:cubicBezTo>
                  <a:lnTo>
                    <a:pt x="10204" y="18100"/>
                  </a:lnTo>
                  <a:cubicBezTo>
                    <a:pt x="10204" y="19167"/>
                    <a:pt x="10999" y="20067"/>
                    <a:pt x="12007" y="20067"/>
                  </a:cubicBezTo>
                  <a:lnTo>
                    <a:pt x="21600" y="20067"/>
                  </a:lnTo>
                  <a:lnTo>
                    <a:pt x="21600" y="21600"/>
                  </a:ln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54" name="Shape">
              <a:extLst>
                <a:ext uri="{FF2B5EF4-FFF2-40B4-BE49-F238E27FC236}">
                  <a16:creationId xmlns:a16="http://schemas.microsoft.com/office/drawing/2014/main" id="{86403D83-176D-5346-97ED-637BF41B5891}"/>
                </a:ext>
              </a:extLst>
            </p:cNvPr>
            <p:cNvSpPr/>
            <p:nvPr/>
          </p:nvSpPr>
          <p:spPr>
            <a:xfrm>
              <a:off x="8218536" y="2644770"/>
              <a:ext cx="468056" cy="2398805"/>
            </a:xfrm>
            <a:custGeom>
              <a:avLst/>
              <a:gdLst/>
              <a:ahLst/>
              <a:cxnLst>
                <a:cxn ang="0">
                  <a:pos x="wd2" y="hd2"/>
                </a:cxn>
                <a:cxn ang="5400000">
                  <a:pos x="wd2" y="hd2"/>
                </a:cxn>
                <a:cxn ang="10800000">
                  <a:pos x="wd2" y="hd2"/>
                </a:cxn>
                <a:cxn ang="16200000">
                  <a:pos x="wd2" y="hd2"/>
                </a:cxn>
              </a:cxnLst>
              <a:rect l="0" t="0" r="r" b="b"/>
              <a:pathLst>
                <a:path w="21600" h="21600" extrusionOk="0">
                  <a:moveTo>
                    <a:pt x="21600" y="893"/>
                  </a:moveTo>
                  <a:lnTo>
                    <a:pt x="21600" y="20707"/>
                  </a:lnTo>
                  <a:cubicBezTo>
                    <a:pt x="21600" y="21205"/>
                    <a:pt x="20360" y="21600"/>
                    <a:pt x="18794" y="21600"/>
                  </a:cubicBezTo>
                  <a:lnTo>
                    <a:pt x="2806" y="21600"/>
                  </a:lnTo>
                  <a:cubicBezTo>
                    <a:pt x="1240" y="21600"/>
                    <a:pt x="0" y="21205"/>
                    <a:pt x="0" y="20707"/>
                  </a:cubicBezTo>
                  <a:lnTo>
                    <a:pt x="0" y="893"/>
                  </a:lnTo>
                  <a:cubicBezTo>
                    <a:pt x="0" y="395"/>
                    <a:pt x="1240" y="0"/>
                    <a:pt x="2806" y="0"/>
                  </a:cubicBezTo>
                  <a:lnTo>
                    <a:pt x="18794" y="0"/>
                  </a:lnTo>
                  <a:cubicBezTo>
                    <a:pt x="20360" y="0"/>
                    <a:pt x="21600" y="415"/>
                    <a:pt x="21600" y="893"/>
                  </a:cubicBez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0" dirty="0"/>
            </a:p>
          </p:txBody>
        </p:sp>
        <p:sp>
          <p:nvSpPr>
            <p:cNvPr id="55" name="Shape">
              <a:extLst>
                <a:ext uri="{FF2B5EF4-FFF2-40B4-BE49-F238E27FC236}">
                  <a16:creationId xmlns:a16="http://schemas.microsoft.com/office/drawing/2014/main" id="{DF098162-2F3E-4C45-80D9-F47B33904854}"/>
                </a:ext>
              </a:extLst>
            </p:cNvPr>
            <p:cNvSpPr/>
            <p:nvPr/>
          </p:nvSpPr>
          <p:spPr>
            <a:xfrm>
              <a:off x="9205872" y="3003527"/>
              <a:ext cx="722631" cy="240225"/>
            </a:xfrm>
            <a:custGeom>
              <a:avLst/>
              <a:gdLst/>
              <a:ahLst/>
              <a:cxnLst>
                <a:cxn ang="0">
                  <a:pos x="wd2" y="hd2"/>
                </a:cxn>
                <a:cxn ang="5400000">
                  <a:pos x="wd2" y="hd2"/>
                </a:cxn>
                <a:cxn ang="10800000">
                  <a:pos x="wd2" y="hd2"/>
                </a:cxn>
                <a:cxn ang="16200000">
                  <a:pos x="wd2" y="hd2"/>
                </a:cxn>
              </a:cxnLst>
              <a:rect l="0" t="0" r="r" b="b"/>
              <a:pathLst>
                <a:path w="21600" h="21280" extrusionOk="0">
                  <a:moveTo>
                    <a:pt x="2467" y="1926"/>
                  </a:moveTo>
                  <a:cubicBezTo>
                    <a:pt x="1063" y="2039"/>
                    <a:pt x="0" y="4514"/>
                    <a:pt x="0" y="7551"/>
                  </a:cubicBezTo>
                  <a:lnTo>
                    <a:pt x="0" y="13851"/>
                  </a:lnTo>
                  <a:cubicBezTo>
                    <a:pt x="0" y="16889"/>
                    <a:pt x="1101" y="19364"/>
                    <a:pt x="2467" y="19476"/>
                  </a:cubicBezTo>
                  <a:lnTo>
                    <a:pt x="18867" y="21276"/>
                  </a:lnTo>
                  <a:cubicBezTo>
                    <a:pt x="20347" y="21389"/>
                    <a:pt x="21600" y="18914"/>
                    <a:pt x="21600" y="15651"/>
                  </a:cubicBezTo>
                  <a:lnTo>
                    <a:pt x="21600" y="5639"/>
                  </a:lnTo>
                  <a:cubicBezTo>
                    <a:pt x="21600" y="2377"/>
                    <a:pt x="20347" y="-211"/>
                    <a:pt x="18867" y="14"/>
                  </a:cubicBezTo>
                  <a:lnTo>
                    <a:pt x="2467" y="1926"/>
                  </a:lnTo>
                  <a:close/>
                </a:path>
              </a:pathLst>
            </a:custGeom>
            <a:solidFill>
              <a:schemeClr val="bg2">
                <a:lumMod val="25000"/>
              </a:schemeClr>
            </a:solidFill>
            <a:ln w="12700">
              <a:miter lim="400000"/>
            </a:ln>
          </p:spPr>
          <p:txBody>
            <a:bodyPr lIns="28575" tIns="28575" rIns="28575" bIns="28575" anchor="ctr"/>
            <a:lstStyle/>
            <a:p>
              <a:pPr>
                <a:defRPr sz="3000">
                  <a:solidFill>
                    <a:srgbClr val="FFFFFF"/>
                  </a:solidFill>
                </a:defRPr>
              </a:pPr>
              <a:endParaRPr sz="2250"/>
            </a:p>
          </p:txBody>
        </p:sp>
      </p:grpSp>
      <p:sp>
        <p:nvSpPr>
          <p:cNvPr id="56" name="TextBox 30">
            <a:extLst>
              <a:ext uri="{FF2B5EF4-FFF2-40B4-BE49-F238E27FC236}">
                <a16:creationId xmlns:a16="http://schemas.microsoft.com/office/drawing/2014/main" id="{D187ADC3-A6C6-584A-A6C1-6DC94BD9A13F}"/>
              </a:ext>
            </a:extLst>
          </p:cNvPr>
          <p:cNvSpPr txBox="1"/>
          <p:nvPr/>
        </p:nvSpPr>
        <p:spPr>
          <a:xfrm>
            <a:off x="1271883" y="4159930"/>
            <a:ext cx="6245676" cy="1569660"/>
          </a:xfrm>
          <a:prstGeom prst="rect">
            <a:avLst/>
          </a:prstGeom>
          <a:noFill/>
        </p:spPr>
        <p:txBody>
          <a:bodyPr wrap="square" lIns="0" rIns="0" rtlCol="0" anchor="ctr">
            <a:spAutoFit/>
          </a:bodyPr>
          <a:lstStyle/>
          <a:p>
            <a:pPr algn="just"/>
            <a:r>
              <a:rPr lang="ar-SA" sz="2400" noProof="1">
                <a:solidFill>
                  <a:schemeClr val="bg1"/>
                </a:solidFill>
              </a:rPr>
              <a:t>جميع الأشياء غير المادية التي يرى الفرد أن تحققها له يحقق الأمن و الرضا و بالتالي فإن المشكلات النفسية عجز الفرد عن تحقيق التوافق إزاء هذه الحاجات مما قد يسبب له في حالة متأخرة سوء التوافق النفسي و الاجتماعي .</a:t>
            </a:r>
            <a:endParaRPr lang="en-US" sz="2400" noProof="1">
              <a:solidFill>
                <a:schemeClr val="bg1"/>
              </a:solidFill>
            </a:endParaRPr>
          </a:p>
        </p:txBody>
      </p:sp>
      <p:sp>
        <p:nvSpPr>
          <p:cNvPr id="2" name="مستطيل 1">
            <a:extLst>
              <a:ext uri="{FF2B5EF4-FFF2-40B4-BE49-F238E27FC236}">
                <a16:creationId xmlns:a16="http://schemas.microsoft.com/office/drawing/2014/main" id="{3937731C-2CC2-4E49-821C-5B8939F3297E}"/>
              </a:ext>
            </a:extLst>
          </p:cNvPr>
          <p:cNvSpPr/>
          <p:nvPr/>
        </p:nvSpPr>
        <p:spPr>
          <a:xfrm>
            <a:off x="1615440" y="2204078"/>
            <a:ext cx="6096000" cy="1200329"/>
          </a:xfrm>
          <a:prstGeom prst="rect">
            <a:avLst/>
          </a:prstGeom>
        </p:spPr>
        <p:txBody>
          <a:bodyPr>
            <a:spAutoFit/>
          </a:bodyPr>
          <a:lstStyle/>
          <a:p>
            <a:r>
              <a:rPr lang="ar-SA" sz="2400" dirty="0">
                <a:solidFill>
                  <a:schemeClr val="bg1"/>
                </a:solidFill>
              </a:rPr>
              <a:t>هي صعوبة يعاني منها الفرد و تشتمل على أعراض عضوية و أعراض نفسية تتمثل في اضطرابات التفكير و اضطرابات الانفعال و غيرها .</a:t>
            </a:r>
          </a:p>
        </p:txBody>
      </p:sp>
      <p:sp>
        <p:nvSpPr>
          <p:cNvPr id="73" name="TextBox 39">
            <a:extLst>
              <a:ext uri="{FF2B5EF4-FFF2-40B4-BE49-F238E27FC236}">
                <a16:creationId xmlns:a16="http://schemas.microsoft.com/office/drawing/2014/main" id="{9B5A13B1-61C1-4748-B912-A51B4528BDC3}"/>
              </a:ext>
            </a:extLst>
          </p:cNvPr>
          <p:cNvSpPr txBox="1"/>
          <p:nvPr/>
        </p:nvSpPr>
        <p:spPr>
          <a:xfrm>
            <a:off x="9207002" y="4204845"/>
            <a:ext cx="1795402" cy="461665"/>
          </a:xfrm>
          <a:prstGeom prst="rect">
            <a:avLst/>
          </a:prstGeom>
          <a:noFill/>
        </p:spPr>
        <p:txBody>
          <a:bodyPr wrap="square" lIns="0" rIns="0" rtlCol="0" anchor="b">
            <a:spAutoFit/>
          </a:bodyPr>
          <a:lstStyle/>
          <a:p>
            <a:r>
              <a:rPr lang="ar-SA" sz="2400" b="1" noProof="1"/>
              <a:t>الحاجات النفسية:</a:t>
            </a:r>
            <a:endParaRPr lang="en-US" sz="2400" b="1" noProof="1"/>
          </a:p>
        </p:txBody>
      </p:sp>
    </p:spTree>
    <p:extLst>
      <p:ext uri="{BB962C8B-B14F-4D97-AF65-F5344CB8AC3E}">
        <p14:creationId xmlns:p14="http://schemas.microsoft.com/office/powerpoint/2010/main" val="287810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p:tgtEl>
                                          <p:spTgt spid="33"/>
                                        </p:tgtEl>
                                        <p:attrNameLst>
                                          <p:attrName>ppt_x</p:attrName>
                                        </p:attrNameLst>
                                      </p:cBhvr>
                                      <p:tavLst>
                                        <p:tav tm="0">
                                          <p:val>
                                            <p:strVal val="#ppt_x-#ppt_w*1.125000"/>
                                          </p:val>
                                        </p:tav>
                                        <p:tav tm="100000">
                                          <p:val>
                                            <p:strVal val="#ppt_x"/>
                                          </p:val>
                                        </p:tav>
                                      </p:tavLst>
                                    </p:anim>
                                    <p:animEffect transition="in" filter="wipe(right)">
                                      <p:cBhvr>
                                        <p:cTn id="20" dur="1000"/>
                                        <p:tgtEl>
                                          <p:spTgt spid="33"/>
                                        </p:tgtEl>
                                      </p:cBhvr>
                                    </p:animEffect>
                                  </p:childTnLst>
                                </p:cTn>
                              </p:par>
                            </p:childTnLst>
                          </p:cTn>
                        </p:par>
                        <p:par>
                          <p:cTn id="21" fill="hold">
                            <p:stCondLst>
                              <p:cond delay="3000"/>
                            </p:stCondLst>
                            <p:childTnLst>
                              <p:par>
                                <p:cTn id="22" presetID="1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up)">
                                      <p:cBhvr>
                                        <p:cTn id="25" dur="500"/>
                                        <p:tgtEl>
                                          <p:spTgt spid="2"/>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12" presetClass="entr" presetSubtype="8"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1000"/>
                                        <p:tgtEl>
                                          <p:spTgt spid="51"/>
                                        </p:tgtEl>
                                        <p:attrNameLst>
                                          <p:attrName>ppt_x</p:attrName>
                                        </p:attrNameLst>
                                      </p:cBhvr>
                                      <p:tavLst>
                                        <p:tav tm="0">
                                          <p:val>
                                            <p:strVal val="#ppt_x-#ppt_w*1.125000"/>
                                          </p:val>
                                        </p:tav>
                                        <p:tav tm="100000">
                                          <p:val>
                                            <p:strVal val="#ppt_x"/>
                                          </p:val>
                                        </p:tav>
                                      </p:tavLst>
                                    </p:anim>
                                    <p:animEffect transition="in" filter="wipe(right)">
                                      <p:cBhvr>
                                        <p:cTn id="36" dur="1000"/>
                                        <p:tgtEl>
                                          <p:spTgt spid="51"/>
                                        </p:tgtEl>
                                      </p:cBhvr>
                                    </p:animEffect>
                                  </p:childTnLst>
                                </p:cTn>
                              </p:par>
                            </p:childTnLst>
                          </p:cTn>
                        </p:par>
                        <p:par>
                          <p:cTn id="37" fill="hold">
                            <p:stCondLst>
                              <p:cond delay="5500"/>
                            </p:stCondLst>
                            <p:childTnLst>
                              <p:par>
                                <p:cTn id="38" presetID="12" presetClass="entr" presetSubtype="4"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additive="base">
                                        <p:cTn id="40" dur="500"/>
                                        <p:tgtEl>
                                          <p:spTgt spid="56"/>
                                        </p:tgtEl>
                                        <p:attrNameLst>
                                          <p:attrName>ppt_y</p:attrName>
                                        </p:attrNameLst>
                                      </p:cBhvr>
                                      <p:tavLst>
                                        <p:tav tm="0">
                                          <p:val>
                                            <p:strVal val="#ppt_y+#ppt_h*1.125000"/>
                                          </p:val>
                                        </p:tav>
                                        <p:tav tm="100000">
                                          <p:val>
                                            <p:strVal val="#ppt_y"/>
                                          </p:val>
                                        </p:tav>
                                      </p:tavLst>
                                    </p:anim>
                                    <p:animEffect transition="in" filter="wipe(up)">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56" grpId="0"/>
      <p:bldP spid="2"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ربع نص 21">
            <a:extLst>
              <a:ext uri="{FF2B5EF4-FFF2-40B4-BE49-F238E27FC236}">
                <a16:creationId xmlns:a16="http://schemas.microsoft.com/office/drawing/2014/main" id="{B4F4EBD0-5EB4-4A41-AB96-37985E9511B2}"/>
              </a:ext>
            </a:extLst>
          </p:cNvPr>
          <p:cNvSpPr txBox="1"/>
          <p:nvPr/>
        </p:nvSpPr>
        <p:spPr>
          <a:xfrm>
            <a:off x="3467100" y="152669"/>
            <a:ext cx="6038850" cy="584775"/>
          </a:xfrm>
          <a:prstGeom prst="rect">
            <a:avLst/>
          </a:prstGeom>
          <a:noFill/>
        </p:spPr>
        <p:txBody>
          <a:bodyPr wrap="square" rtlCol="1">
            <a:spAutoFit/>
          </a:bodyPr>
          <a:lstStyle/>
          <a:p>
            <a:r>
              <a:rPr lang="ar-SA" sz="3200" dirty="0">
                <a:solidFill>
                  <a:srgbClr val="002060"/>
                </a:solidFill>
              </a:rPr>
              <a:t>المشكلات النفسية والسلوكية تعريفها وأسبابها</a:t>
            </a:r>
          </a:p>
        </p:txBody>
      </p:sp>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4" name="Group 43">
            <a:extLst>
              <a:ext uri="{FF2B5EF4-FFF2-40B4-BE49-F238E27FC236}">
                <a16:creationId xmlns:a16="http://schemas.microsoft.com/office/drawing/2014/main" id="{8F26E65A-E32A-2B4D-906B-795892D2D463}"/>
              </a:ext>
            </a:extLst>
          </p:cNvPr>
          <p:cNvGrpSpPr/>
          <p:nvPr/>
        </p:nvGrpSpPr>
        <p:grpSpPr>
          <a:xfrm>
            <a:off x="1905001" y="2415796"/>
            <a:ext cx="9004002" cy="1979719"/>
            <a:chOff x="1029675" y="4438650"/>
            <a:chExt cx="7783829" cy="1447800"/>
          </a:xfrm>
        </p:grpSpPr>
        <p:sp>
          <p:nvSpPr>
            <p:cNvPr id="65" name="Shape">
              <a:extLst>
                <a:ext uri="{FF2B5EF4-FFF2-40B4-BE49-F238E27FC236}">
                  <a16:creationId xmlns:a16="http://schemas.microsoft.com/office/drawing/2014/main" id="{8F27E5DC-EC93-7D4D-A43F-40EA5D0DB99B}"/>
                </a:ext>
              </a:extLst>
            </p:cNvPr>
            <p:cNvSpPr/>
            <p:nvPr/>
          </p:nvSpPr>
          <p:spPr>
            <a:xfrm>
              <a:off x="1740875" y="4591050"/>
              <a:ext cx="201930" cy="9950"/>
            </a:xfrm>
            <a:custGeom>
              <a:avLst/>
              <a:gdLst/>
              <a:ahLst/>
              <a:cxnLst>
                <a:cxn ang="0">
                  <a:pos x="wd2" y="hd2"/>
                </a:cxn>
                <a:cxn ang="5400000">
                  <a:pos x="wd2" y="hd2"/>
                </a:cxn>
                <a:cxn ang="10800000">
                  <a:pos x="wd2" y="hd2"/>
                </a:cxn>
                <a:cxn ang="16200000">
                  <a:pos x="wd2" y="hd2"/>
                </a:cxn>
              </a:cxnLst>
              <a:rect l="0" t="0" r="r" b="b"/>
              <a:pathLst>
                <a:path w="21600" h="14102" extrusionOk="0">
                  <a:moveTo>
                    <a:pt x="21600" y="14102"/>
                  </a:moveTo>
                  <a:cubicBezTo>
                    <a:pt x="21600" y="12300"/>
                    <a:pt x="21600" y="8701"/>
                    <a:pt x="21600" y="6903"/>
                  </a:cubicBezTo>
                  <a:cubicBezTo>
                    <a:pt x="14400" y="-7498"/>
                    <a:pt x="7200" y="5102"/>
                    <a:pt x="0" y="5102"/>
                  </a:cubicBezTo>
                  <a:cubicBezTo>
                    <a:pt x="0" y="8701"/>
                    <a:pt x="0" y="10503"/>
                    <a:pt x="0" y="14102"/>
                  </a:cubicBezTo>
                  <a:cubicBezTo>
                    <a:pt x="7200" y="14102"/>
                    <a:pt x="14400" y="14102"/>
                    <a:pt x="21600" y="14102"/>
                  </a:cubicBezTo>
                  <a:close/>
                </a:path>
              </a:pathLst>
            </a:custGeom>
            <a:solidFill>
              <a:srgbClr val="46B442"/>
            </a:solidFill>
            <a:ln w="12700">
              <a:miter lim="400000"/>
            </a:ln>
          </p:spPr>
          <p:txBody>
            <a:bodyPr lIns="28575" tIns="28575" rIns="28575" bIns="28575" anchor="ctr"/>
            <a:lstStyle/>
            <a:p>
              <a:pPr>
                <a:defRPr sz="3000">
                  <a:solidFill>
                    <a:srgbClr val="FFFFFF"/>
                  </a:solidFill>
                </a:defRPr>
              </a:pPr>
              <a:endParaRPr sz="2250"/>
            </a:p>
          </p:txBody>
        </p:sp>
        <p:sp>
          <p:nvSpPr>
            <p:cNvPr id="66" name="Shape">
              <a:extLst>
                <a:ext uri="{FF2B5EF4-FFF2-40B4-BE49-F238E27FC236}">
                  <a16:creationId xmlns:a16="http://schemas.microsoft.com/office/drawing/2014/main" id="{A3EF1613-E9FB-234F-8793-5295054AAA7B}"/>
                </a:ext>
              </a:extLst>
            </p:cNvPr>
            <p:cNvSpPr/>
            <p:nvPr/>
          </p:nvSpPr>
          <p:spPr>
            <a:xfrm>
              <a:off x="1982174" y="4591049"/>
              <a:ext cx="41911" cy="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14400" y="3596"/>
                    <a:pt x="7201" y="3596"/>
                    <a:pt x="0" y="0"/>
                  </a:cubicBezTo>
                  <a:cubicBezTo>
                    <a:pt x="0" y="3604"/>
                    <a:pt x="0" y="10804"/>
                    <a:pt x="0" y="14400"/>
                  </a:cubicBezTo>
                  <a:cubicBezTo>
                    <a:pt x="7200" y="18004"/>
                    <a:pt x="14399" y="18004"/>
                    <a:pt x="21600" y="21600"/>
                  </a:cubicBezTo>
                  <a:cubicBezTo>
                    <a:pt x="21600" y="14409"/>
                    <a:pt x="21600" y="10804"/>
                    <a:pt x="21600" y="7200"/>
                  </a:cubicBezTo>
                  <a:close/>
                </a:path>
              </a:pathLst>
            </a:custGeom>
            <a:solidFill>
              <a:srgbClr val="46B442"/>
            </a:solidFill>
            <a:ln w="12700">
              <a:miter lim="400000"/>
            </a:ln>
          </p:spPr>
          <p:txBody>
            <a:bodyPr lIns="28575" tIns="28575" rIns="28575" bIns="28575" anchor="ctr"/>
            <a:lstStyle/>
            <a:p>
              <a:pPr>
                <a:defRPr sz="3000">
                  <a:solidFill>
                    <a:srgbClr val="FFFFFF"/>
                  </a:solidFill>
                </a:defRPr>
              </a:pPr>
              <a:endParaRPr sz="2250"/>
            </a:p>
          </p:txBody>
        </p:sp>
        <p:sp>
          <p:nvSpPr>
            <p:cNvPr id="67" name="Shape">
              <a:extLst>
                <a:ext uri="{FF2B5EF4-FFF2-40B4-BE49-F238E27FC236}">
                  <a16:creationId xmlns:a16="http://schemas.microsoft.com/office/drawing/2014/main" id="{9ACE3F79-E191-004B-BC83-CC31AEDBFB0B}"/>
                </a:ext>
              </a:extLst>
            </p:cNvPr>
            <p:cNvSpPr/>
            <p:nvPr/>
          </p:nvSpPr>
          <p:spPr>
            <a:xfrm>
              <a:off x="1029675" y="4629150"/>
              <a:ext cx="6248182" cy="1244956"/>
            </a:xfrm>
            <a:custGeom>
              <a:avLst/>
              <a:gdLst/>
              <a:ahLst/>
              <a:cxnLst>
                <a:cxn ang="0">
                  <a:pos x="wd2" y="hd2"/>
                </a:cxn>
                <a:cxn ang="5400000">
                  <a:pos x="wd2" y="hd2"/>
                </a:cxn>
                <a:cxn ang="10800000">
                  <a:pos x="wd2" y="hd2"/>
                </a:cxn>
                <a:cxn ang="16200000">
                  <a:pos x="wd2" y="hd2"/>
                </a:cxn>
              </a:cxnLst>
              <a:rect l="0" t="0" r="r" b="b"/>
              <a:pathLst>
                <a:path w="21573" h="21562" extrusionOk="0">
                  <a:moveTo>
                    <a:pt x="21573" y="50"/>
                  </a:moveTo>
                  <a:lnTo>
                    <a:pt x="5239" y="50"/>
                  </a:lnTo>
                  <a:cubicBezTo>
                    <a:pt x="5068" y="28"/>
                    <a:pt x="4897" y="-16"/>
                    <a:pt x="4726" y="6"/>
                  </a:cubicBezTo>
                  <a:cubicBezTo>
                    <a:pt x="4257" y="28"/>
                    <a:pt x="3788" y="-38"/>
                    <a:pt x="3314" y="50"/>
                  </a:cubicBezTo>
                  <a:cubicBezTo>
                    <a:pt x="2801" y="138"/>
                    <a:pt x="2288" y="28"/>
                    <a:pt x="1771" y="28"/>
                  </a:cubicBezTo>
                  <a:cubicBezTo>
                    <a:pt x="1613" y="28"/>
                    <a:pt x="1451" y="72"/>
                    <a:pt x="1293" y="138"/>
                  </a:cubicBezTo>
                  <a:cubicBezTo>
                    <a:pt x="1253" y="160"/>
                    <a:pt x="1210" y="204"/>
                    <a:pt x="1179" y="314"/>
                  </a:cubicBezTo>
                  <a:cubicBezTo>
                    <a:pt x="1131" y="490"/>
                    <a:pt x="1078" y="556"/>
                    <a:pt x="1021" y="556"/>
                  </a:cubicBezTo>
                  <a:cubicBezTo>
                    <a:pt x="999" y="556"/>
                    <a:pt x="982" y="578"/>
                    <a:pt x="960" y="600"/>
                  </a:cubicBezTo>
                  <a:cubicBezTo>
                    <a:pt x="973" y="710"/>
                    <a:pt x="986" y="776"/>
                    <a:pt x="1003" y="776"/>
                  </a:cubicBezTo>
                  <a:cubicBezTo>
                    <a:pt x="1030" y="798"/>
                    <a:pt x="1056" y="798"/>
                    <a:pt x="1082" y="820"/>
                  </a:cubicBezTo>
                  <a:cubicBezTo>
                    <a:pt x="1223" y="952"/>
                    <a:pt x="1359" y="1150"/>
                    <a:pt x="1499" y="1172"/>
                  </a:cubicBezTo>
                  <a:cubicBezTo>
                    <a:pt x="1854" y="1260"/>
                    <a:pt x="2209" y="1260"/>
                    <a:pt x="2560" y="1282"/>
                  </a:cubicBezTo>
                  <a:cubicBezTo>
                    <a:pt x="2810" y="1282"/>
                    <a:pt x="3060" y="1216"/>
                    <a:pt x="3306" y="1194"/>
                  </a:cubicBezTo>
                  <a:cubicBezTo>
                    <a:pt x="3358" y="1194"/>
                    <a:pt x="3406" y="1238"/>
                    <a:pt x="3459" y="1260"/>
                  </a:cubicBezTo>
                  <a:cubicBezTo>
                    <a:pt x="3459" y="1304"/>
                    <a:pt x="3459" y="1326"/>
                    <a:pt x="3459" y="1370"/>
                  </a:cubicBezTo>
                  <a:cubicBezTo>
                    <a:pt x="3450" y="1392"/>
                    <a:pt x="3441" y="1414"/>
                    <a:pt x="3433" y="1414"/>
                  </a:cubicBezTo>
                  <a:cubicBezTo>
                    <a:pt x="3292" y="1458"/>
                    <a:pt x="3152" y="1524"/>
                    <a:pt x="3007" y="1546"/>
                  </a:cubicBezTo>
                  <a:cubicBezTo>
                    <a:pt x="2757" y="1568"/>
                    <a:pt x="2507" y="1590"/>
                    <a:pt x="2258" y="1590"/>
                  </a:cubicBezTo>
                  <a:cubicBezTo>
                    <a:pt x="2091" y="1590"/>
                    <a:pt x="1929" y="1678"/>
                    <a:pt x="1762" y="1722"/>
                  </a:cubicBezTo>
                  <a:cubicBezTo>
                    <a:pt x="1442" y="1788"/>
                    <a:pt x="1122" y="1700"/>
                    <a:pt x="806" y="1678"/>
                  </a:cubicBezTo>
                  <a:cubicBezTo>
                    <a:pt x="780" y="1678"/>
                    <a:pt x="754" y="1678"/>
                    <a:pt x="727" y="1700"/>
                  </a:cubicBezTo>
                  <a:cubicBezTo>
                    <a:pt x="710" y="1722"/>
                    <a:pt x="701" y="1810"/>
                    <a:pt x="688" y="1854"/>
                  </a:cubicBezTo>
                  <a:cubicBezTo>
                    <a:pt x="701" y="1920"/>
                    <a:pt x="714" y="2008"/>
                    <a:pt x="732" y="2052"/>
                  </a:cubicBezTo>
                  <a:cubicBezTo>
                    <a:pt x="754" y="2096"/>
                    <a:pt x="780" y="2074"/>
                    <a:pt x="802" y="2074"/>
                  </a:cubicBezTo>
                  <a:cubicBezTo>
                    <a:pt x="946" y="2096"/>
                    <a:pt x="1091" y="2118"/>
                    <a:pt x="1236" y="2140"/>
                  </a:cubicBezTo>
                  <a:cubicBezTo>
                    <a:pt x="1253" y="2140"/>
                    <a:pt x="1267" y="2162"/>
                    <a:pt x="1288" y="2184"/>
                  </a:cubicBezTo>
                  <a:cubicBezTo>
                    <a:pt x="1262" y="2690"/>
                    <a:pt x="1363" y="2426"/>
                    <a:pt x="1398" y="2624"/>
                  </a:cubicBezTo>
                  <a:cubicBezTo>
                    <a:pt x="1372" y="2624"/>
                    <a:pt x="1359" y="2646"/>
                    <a:pt x="1341" y="2646"/>
                  </a:cubicBezTo>
                  <a:cubicBezTo>
                    <a:pt x="1065" y="2624"/>
                    <a:pt x="784" y="2580"/>
                    <a:pt x="508" y="2558"/>
                  </a:cubicBezTo>
                  <a:cubicBezTo>
                    <a:pt x="442" y="2558"/>
                    <a:pt x="376" y="2536"/>
                    <a:pt x="311" y="2580"/>
                  </a:cubicBezTo>
                  <a:cubicBezTo>
                    <a:pt x="284" y="2602"/>
                    <a:pt x="249" y="2778"/>
                    <a:pt x="240" y="2910"/>
                  </a:cubicBezTo>
                  <a:cubicBezTo>
                    <a:pt x="227" y="3130"/>
                    <a:pt x="276" y="3130"/>
                    <a:pt x="306" y="3152"/>
                  </a:cubicBezTo>
                  <a:cubicBezTo>
                    <a:pt x="333" y="3174"/>
                    <a:pt x="359" y="3174"/>
                    <a:pt x="385" y="3174"/>
                  </a:cubicBezTo>
                  <a:cubicBezTo>
                    <a:pt x="697" y="3218"/>
                    <a:pt x="1008" y="3240"/>
                    <a:pt x="1319" y="3284"/>
                  </a:cubicBezTo>
                  <a:cubicBezTo>
                    <a:pt x="1350" y="3284"/>
                    <a:pt x="1385" y="3328"/>
                    <a:pt x="1416" y="3350"/>
                  </a:cubicBezTo>
                  <a:cubicBezTo>
                    <a:pt x="1394" y="3416"/>
                    <a:pt x="1367" y="3460"/>
                    <a:pt x="1345" y="3460"/>
                  </a:cubicBezTo>
                  <a:cubicBezTo>
                    <a:pt x="1153" y="3438"/>
                    <a:pt x="960" y="3416"/>
                    <a:pt x="767" y="3394"/>
                  </a:cubicBezTo>
                  <a:cubicBezTo>
                    <a:pt x="740" y="3394"/>
                    <a:pt x="718" y="3438"/>
                    <a:pt x="692" y="3481"/>
                  </a:cubicBezTo>
                  <a:cubicBezTo>
                    <a:pt x="714" y="3547"/>
                    <a:pt x="736" y="3657"/>
                    <a:pt x="762" y="3679"/>
                  </a:cubicBezTo>
                  <a:cubicBezTo>
                    <a:pt x="811" y="3723"/>
                    <a:pt x="859" y="3723"/>
                    <a:pt x="907" y="3767"/>
                  </a:cubicBezTo>
                  <a:cubicBezTo>
                    <a:pt x="951" y="3811"/>
                    <a:pt x="995" y="3899"/>
                    <a:pt x="1039" y="3965"/>
                  </a:cubicBezTo>
                  <a:cubicBezTo>
                    <a:pt x="1039" y="3987"/>
                    <a:pt x="1039" y="4031"/>
                    <a:pt x="1034" y="4053"/>
                  </a:cubicBezTo>
                  <a:cubicBezTo>
                    <a:pt x="1017" y="4075"/>
                    <a:pt x="1003" y="4097"/>
                    <a:pt x="986" y="4097"/>
                  </a:cubicBezTo>
                  <a:cubicBezTo>
                    <a:pt x="775" y="4075"/>
                    <a:pt x="565" y="4053"/>
                    <a:pt x="359" y="4009"/>
                  </a:cubicBezTo>
                  <a:cubicBezTo>
                    <a:pt x="311" y="4009"/>
                    <a:pt x="258" y="4009"/>
                    <a:pt x="240" y="4229"/>
                  </a:cubicBezTo>
                  <a:cubicBezTo>
                    <a:pt x="232" y="4361"/>
                    <a:pt x="249" y="4559"/>
                    <a:pt x="267" y="4691"/>
                  </a:cubicBezTo>
                  <a:cubicBezTo>
                    <a:pt x="297" y="4933"/>
                    <a:pt x="284" y="5087"/>
                    <a:pt x="232" y="5153"/>
                  </a:cubicBezTo>
                  <a:cubicBezTo>
                    <a:pt x="96" y="5329"/>
                    <a:pt x="43" y="5835"/>
                    <a:pt x="12" y="6407"/>
                  </a:cubicBezTo>
                  <a:cubicBezTo>
                    <a:pt x="-27" y="7221"/>
                    <a:pt x="26" y="7573"/>
                    <a:pt x="201" y="7727"/>
                  </a:cubicBezTo>
                  <a:cubicBezTo>
                    <a:pt x="293" y="7815"/>
                    <a:pt x="385" y="7925"/>
                    <a:pt x="482" y="8035"/>
                  </a:cubicBezTo>
                  <a:cubicBezTo>
                    <a:pt x="468" y="8321"/>
                    <a:pt x="429" y="8430"/>
                    <a:pt x="376" y="8408"/>
                  </a:cubicBezTo>
                  <a:cubicBezTo>
                    <a:pt x="315" y="8364"/>
                    <a:pt x="249" y="8321"/>
                    <a:pt x="188" y="8276"/>
                  </a:cubicBezTo>
                  <a:cubicBezTo>
                    <a:pt x="148" y="8254"/>
                    <a:pt x="131" y="8298"/>
                    <a:pt x="118" y="8496"/>
                  </a:cubicBezTo>
                  <a:cubicBezTo>
                    <a:pt x="83" y="9046"/>
                    <a:pt x="140" y="9508"/>
                    <a:pt x="289" y="9816"/>
                  </a:cubicBezTo>
                  <a:cubicBezTo>
                    <a:pt x="276" y="9882"/>
                    <a:pt x="267" y="9970"/>
                    <a:pt x="254" y="10014"/>
                  </a:cubicBezTo>
                  <a:cubicBezTo>
                    <a:pt x="153" y="10454"/>
                    <a:pt x="166" y="10828"/>
                    <a:pt x="297" y="11026"/>
                  </a:cubicBezTo>
                  <a:cubicBezTo>
                    <a:pt x="394" y="11180"/>
                    <a:pt x="495" y="11290"/>
                    <a:pt x="596" y="11356"/>
                  </a:cubicBezTo>
                  <a:cubicBezTo>
                    <a:pt x="1065" y="11576"/>
                    <a:pt x="1538" y="11774"/>
                    <a:pt x="2008" y="11994"/>
                  </a:cubicBezTo>
                  <a:cubicBezTo>
                    <a:pt x="2069" y="12016"/>
                    <a:pt x="2130" y="12060"/>
                    <a:pt x="2192" y="12104"/>
                  </a:cubicBezTo>
                  <a:cubicBezTo>
                    <a:pt x="2192" y="12148"/>
                    <a:pt x="2192" y="12192"/>
                    <a:pt x="2192" y="12214"/>
                  </a:cubicBezTo>
                  <a:cubicBezTo>
                    <a:pt x="2104" y="12192"/>
                    <a:pt x="2016" y="12192"/>
                    <a:pt x="1929" y="12170"/>
                  </a:cubicBezTo>
                  <a:cubicBezTo>
                    <a:pt x="1867" y="12170"/>
                    <a:pt x="1806" y="12170"/>
                    <a:pt x="1749" y="12192"/>
                  </a:cubicBezTo>
                  <a:cubicBezTo>
                    <a:pt x="1714" y="12192"/>
                    <a:pt x="1674" y="12258"/>
                    <a:pt x="1639" y="12258"/>
                  </a:cubicBezTo>
                  <a:cubicBezTo>
                    <a:pt x="1402" y="12170"/>
                    <a:pt x="1170" y="12082"/>
                    <a:pt x="933" y="11994"/>
                  </a:cubicBezTo>
                  <a:cubicBezTo>
                    <a:pt x="907" y="11994"/>
                    <a:pt x="881" y="12016"/>
                    <a:pt x="854" y="12038"/>
                  </a:cubicBezTo>
                  <a:cubicBezTo>
                    <a:pt x="854" y="12082"/>
                    <a:pt x="854" y="12104"/>
                    <a:pt x="859" y="12148"/>
                  </a:cubicBezTo>
                  <a:cubicBezTo>
                    <a:pt x="1280" y="12434"/>
                    <a:pt x="1709" y="12412"/>
                    <a:pt x="2130" y="12852"/>
                  </a:cubicBezTo>
                  <a:cubicBezTo>
                    <a:pt x="2087" y="12918"/>
                    <a:pt x="2043" y="12962"/>
                    <a:pt x="1999" y="12940"/>
                  </a:cubicBezTo>
                  <a:cubicBezTo>
                    <a:pt x="1552" y="12808"/>
                    <a:pt x="1104" y="12654"/>
                    <a:pt x="657" y="12522"/>
                  </a:cubicBezTo>
                  <a:cubicBezTo>
                    <a:pt x="600" y="12500"/>
                    <a:pt x="556" y="12456"/>
                    <a:pt x="547" y="12852"/>
                  </a:cubicBezTo>
                  <a:cubicBezTo>
                    <a:pt x="534" y="13269"/>
                    <a:pt x="578" y="13643"/>
                    <a:pt x="670" y="13709"/>
                  </a:cubicBezTo>
                  <a:cubicBezTo>
                    <a:pt x="819" y="13797"/>
                    <a:pt x="968" y="13885"/>
                    <a:pt x="1122" y="13973"/>
                  </a:cubicBezTo>
                  <a:cubicBezTo>
                    <a:pt x="1188" y="14017"/>
                    <a:pt x="1267" y="13973"/>
                    <a:pt x="1275" y="14435"/>
                  </a:cubicBezTo>
                  <a:cubicBezTo>
                    <a:pt x="1258" y="14435"/>
                    <a:pt x="1236" y="14435"/>
                    <a:pt x="1214" y="14413"/>
                  </a:cubicBezTo>
                  <a:cubicBezTo>
                    <a:pt x="986" y="14303"/>
                    <a:pt x="762" y="14171"/>
                    <a:pt x="534" y="14061"/>
                  </a:cubicBezTo>
                  <a:cubicBezTo>
                    <a:pt x="499" y="14039"/>
                    <a:pt x="447" y="13907"/>
                    <a:pt x="438" y="14193"/>
                  </a:cubicBezTo>
                  <a:cubicBezTo>
                    <a:pt x="438" y="14237"/>
                    <a:pt x="490" y="14369"/>
                    <a:pt x="521" y="14391"/>
                  </a:cubicBezTo>
                  <a:cubicBezTo>
                    <a:pt x="591" y="14479"/>
                    <a:pt x="661" y="14523"/>
                    <a:pt x="749" y="14611"/>
                  </a:cubicBezTo>
                  <a:cubicBezTo>
                    <a:pt x="688" y="14897"/>
                    <a:pt x="631" y="14919"/>
                    <a:pt x="574" y="14897"/>
                  </a:cubicBezTo>
                  <a:cubicBezTo>
                    <a:pt x="495" y="14875"/>
                    <a:pt x="411" y="14831"/>
                    <a:pt x="333" y="14787"/>
                  </a:cubicBezTo>
                  <a:cubicBezTo>
                    <a:pt x="280" y="14765"/>
                    <a:pt x="232" y="14831"/>
                    <a:pt x="227" y="15117"/>
                  </a:cubicBezTo>
                  <a:cubicBezTo>
                    <a:pt x="219" y="15425"/>
                    <a:pt x="280" y="15403"/>
                    <a:pt x="315" y="15425"/>
                  </a:cubicBezTo>
                  <a:cubicBezTo>
                    <a:pt x="561" y="15601"/>
                    <a:pt x="802" y="15821"/>
                    <a:pt x="1047" y="15931"/>
                  </a:cubicBezTo>
                  <a:cubicBezTo>
                    <a:pt x="1389" y="16085"/>
                    <a:pt x="1736" y="16173"/>
                    <a:pt x="2082" y="16305"/>
                  </a:cubicBezTo>
                  <a:cubicBezTo>
                    <a:pt x="2152" y="16327"/>
                    <a:pt x="2222" y="16481"/>
                    <a:pt x="2293" y="16503"/>
                  </a:cubicBezTo>
                  <a:cubicBezTo>
                    <a:pt x="2433" y="16591"/>
                    <a:pt x="2578" y="16635"/>
                    <a:pt x="2718" y="16701"/>
                  </a:cubicBezTo>
                  <a:cubicBezTo>
                    <a:pt x="2731" y="16701"/>
                    <a:pt x="2757" y="16789"/>
                    <a:pt x="2757" y="16811"/>
                  </a:cubicBezTo>
                  <a:cubicBezTo>
                    <a:pt x="2757" y="16877"/>
                    <a:pt x="2749" y="17009"/>
                    <a:pt x="2735" y="17031"/>
                  </a:cubicBezTo>
                  <a:cubicBezTo>
                    <a:pt x="2709" y="17075"/>
                    <a:pt x="2678" y="17097"/>
                    <a:pt x="2648" y="17097"/>
                  </a:cubicBezTo>
                  <a:cubicBezTo>
                    <a:pt x="2507" y="17097"/>
                    <a:pt x="2363" y="17097"/>
                    <a:pt x="2222" y="17119"/>
                  </a:cubicBezTo>
                  <a:cubicBezTo>
                    <a:pt x="2095" y="17141"/>
                    <a:pt x="1973" y="17207"/>
                    <a:pt x="1845" y="17229"/>
                  </a:cubicBezTo>
                  <a:cubicBezTo>
                    <a:pt x="1740" y="17251"/>
                    <a:pt x="1635" y="17185"/>
                    <a:pt x="1534" y="17185"/>
                  </a:cubicBezTo>
                  <a:cubicBezTo>
                    <a:pt x="1490" y="17185"/>
                    <a:pt x="1442" y="17163"/>
                    <a:pt x="1398" y="17163"/>
                  </a:cubicBezTo>
                  <a:cubicBezTo>
                    <a:pt x="1249" y="17185"/>
                    <a:pt x="1096" y="17229"/>
                    <a:pt x="946" y="17251"/>
                  </a:cubicBezTo>
                  <a:cubicBezTo>
                    <a:pt x="898" y="17251"/>
                    <a:pt x="841" y="17163"/>
                    <a:pt x="806" y="17273"/>
                  </a:cubicBezTo>
                  <a:cubicBezTo>
                    <a:pt x="732" y="17449"/>
                    <a:pt x="657" y="17427"/>
                    <a:pt x="583" y="17405"/>
                  </a:cubicBezTo>
                  <a:cubicBezTo>
                    <a:pt x="495" y="17383"/>
                    <a:pt x="451" y="17625"/>
                    <a:pt x="398" y="17977"/>
                  </a:cubicBezTo>
                  <a:cubicBezTo>
                    <a:pt x="604" y="18197"/>
                    <a:pt x="806" y="18439"/>
                    <a:pt x="1003" y="18592"/>
                  </a:cubicBezTo>
                  <a:cubicBezTo>
                    <a:pt x="1166" y="18702"/>
                    <a:pt x="1332" y="18702"/>
                    <a:pt x="1495" y="18768"/>
                  </a:cubicBezTo>
                  <a:cubicBezTo>
                    <a:pt x="1521" y="18768"/>
                    <a:pt x="1543" y="18834"/>
                    <a:pt x="1569" y="18878"/>
                  </a:cubicBezTo>
                  <a:cubicBezTo>
                    <a:pt x="1600" y="18944"/>
                    <a:pt x="1635" y="19054"/>
                    <a:pt x="1666" y="19054"/>
                  </a:cubicBezTo>
                  <a:cubicBezTo>
                    <a:pt x="1981" y="19098"/>
                    <a:pt x="2297" y="19120"/>
                    <a:pt x="2613" y="19164"/>
                  </a:cubicBezTo>
                  <a:cubicBezTo>
                    <a:pt x="2643" y="19164"/>
                    <a:pt x="2683" y="19208"/>
                    <a:pt x="2696" y="19318"/>
                  </a:cubicBezTo>
                  <a:cubicBezTo>
                    <a:pt x="2740" y="19626"/>
                    <a:pt x="2784" y="19956"/>
                    <a:pt x="2696" y="20264"/>
                  </a:cubicBezTo>
                  <a:cubicBezTo>
                    <a:pt x="2696" y="20264"/>
                    <a:pt x="2696" y="20308"/>
                    <a:pt x="2696" y="20374"/>
                  </a:cubicBezTo>
                  <a:cubicBezTo>
                    <a:pt x="2744" y="20462"/>
                    <a:pt x="2797" y="20572"/>
                    <a:pt x="2854" y="20660"/>
                  </a:cubicBezTo>
                  <a:cubicBezTo>
                    <a:pt x="2885" y="20704"/>
                    <a:pt x="2915" y="20748"/>
                    <a:pt x="2946" y="20792"/>
                  </a:cubicBezTo>
                  <a:cubicBezTo>
                    <a:pt x="2977" y="20836"/>
                    <a:pt x="3007" y="20924"/>
                    <a:pt x="3034" y="20902"/>
                  </a:cubicBezTo>
                  <a:cubicBezTo>
                    <a:pt x="3345" y="20792"/>
                    <a:pt x="3661" y="20660"/>
                    <a:pt x="3972" y="20550"/>
                  </a:cubicBezTo>
                  <a:cubicBezTo>
                    <a:pt x="4011" y="20528"/>
                    <a:pt x="4051" y="20572"/>
                    <a:pt x="4086" y="20572"/>
                  </a:cubicBezTo>
                  <a:cubicBezTo>
                    <a:pt x="4086" y="20616"/>
                    <a:pt x="4086" y="20638"/>
                    <a:pt x="4086" y="20682"/>
                  </a:cubicBezTo>
                  <a:cubicBezTo>
                    <a:pt x="4068" y="20704"/>
                    <a:pt x="4055" y="20726"/>
                    <a:pt x="4038" y="20726"/>
                  </a:cubicBezTo>
                  <a:cubicBezTo>
                    <a:pt x="3832" y="20792"/>
                    <a:pt x="3630" y="20836"/>
                    <a:pt x="3424" y="20902"/>
                  </a:cubicBezTo>
                  <a:cubicBezTo>
                    <a:pt x="3227" y="20968"/>
                    <a:pt x="3029" y="21034"/>
                    <a:pt x="2828" y="21122"/>
                  </a:cubicBezTo>
                  <a:cubicBezTo>
                    <a:pt x="2814" y="21122"/>
                    <a:pt x="2797" y="21210"/>
                    <a:pt x="2784" y="21254"/>
                  </a:cubicBezTo>
                  <a:cubicBezTo>
                    <a:pt x="2792" y="21298"/>
                    <a:pt x="2797" y="21342"/>
                    <a:pt x="2806" y="21386"/>
                  </a:cubicBezTo>
                  <a:lnTo>
                    <a:pt x="3222" y="21562"/>
                  </a:lnTo>
                  <a:cubicBezTo>
                    <a:pt x="3481" y="21518"/>
                    <a:pt x="3744" y="21430"/>
                    <a:pt x="4003" y="21342"/>
                  </a:cubicBezTo>
                  <a:cubicBezTo>
                    <a:pt x="4358" y="21232"/>
                    <a:pt x="4709" y="21078"/>
                    <a:pt x="5064" y="20924"/>
                  </a:cubicBezTo>
                  <a:cubicBezTo>
                    <a:pt x="5086" y="20924"/>
                    <a:pt x="5112" y="20902"/>
                    <a:pt x="5134" y="20902"/>
                  </a:cubicBezTo>
                  <a:cubicBezTo>
                    <a:pt x="5244" y="20858"/>
                    <a:pt x="5353" y="20990"/>
                    <a:pt x="5463" y="20836"/>
                  </a:cubicBezTo>
                  <a:lnTo>
                    <a:pt x="21573" y="20836"/>
                  </a:lnTo>
                  <a:lnTo>
                    <a:pt x="21573" y="50"/>
                  </a:lnTo>
                  <a:close/>
                  <a:moveTo>
                    <a:pt x="4187" y="20616"/>
                  </a:moveTo>
                  <a:cubicBezTo>
                    <a:pt x="4239" y="20440"/>
                    <a:pt x="4700" y="20264"/>
                    <a:pt x="4924" y="20286"/>
                  </a:cubicBezTo>
                  <a:lnTo>
                    <a:pt x="4924" y="20484"/>
                  </a:lnTo>
                  <a:cubicBezTo>
                    <a:pt x="4678" y="20550"/>
                    <a:pt x="4432" y="20638"/>
                    <a:pt x="4187" y="20704"/>
                  </a:cubicBezTo>
                  <a:cubicBezTo>
                    <a:pt x="4191" y="20682"/>
                    <a:pt x="4187" y="20638"/>
                    <a:pt x="4187" y="20616"/>
                  </a:cubicBezTo>
                  <a:close/>
                </a:path>
              </a:pathLst>
            </a:custGeom>
            <a:solidFill>
              <a:srgbClr val="71AE47"/>
            </a:solidFill>
            <a:ln w="12700">
              <a:miter lim="400000"/>
            </a:ln>
          </p:spPr>
          <p:txBody>
            <a:bodyPr lIns="28575" tIns="28575" rIns="28575" bIns="28575" anchor="ctr"/>
            <a:lstStyle/>
            <a:p>
              <a:pPr>
                <a:defRPr sz="3000">
                  <a:solidFill>
                    <a:srgbClr val="FFFFFF"/>
                  </a:solidFill>
                </a:defRPr>
              </a:pPr>
              <a:endParaRPr sz="2250"/>
            </a:p>
          </p:txBody>
        </p:sp>
        <p:sp>
          <p:nvSpPr>
            <p:cNvPr id="68" name="Shape">
              <a:extLst>
                <a:ext uri="{FF2B5EF4-FFF2-40B4-BE49-F238E27FC236}">
                  <a16:creationId xmlns:a16="http://schemas.microsoft.com/office/drawing/2014/main" id="{67369BB9-EBC4-6F4A-8DDB-CAB6349CA6D2}"/>
                </a:ext>
              </a:extLst>
            </p:cNvPr>
            <p:cNvSpPr/>
            <p:nvPr/>
          </p:nvSpPr>
          <p:spPr>
            <a:xfrm>
              <a:off x="7341575" y="4438650"/>
              <a:ext cx="897887" cy="8229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007" y="21600"/>
                  </a:lnTo>
                  <a:cubicBezTo>
                    <a:pt x="10235" y="21600"/>
                    <a:pt x="8799" y="20033"/>
                    <a:pt x="8799" y="18100"/>
                  </a:cubicBezTo>
                  <a:lnTo>
                    <a:pt x="8799" y="3500"/>
                  </a:lnTo>
                  <a:cubicBezTo>
                    <a:pt x="8799" y="2433"/>
                    <a:pt x="8004" y="1533"/>
                    <a:pt x="6996" y="1533"/>
                  </a:cubicBezTo>
                  <a:lnTo>
                    <a:pt x="3208" y="1533"/>
                  </a:lnTo>
                  <a:cubicBezTo>
                    <a:pt x="2230" y="1533"/>
                    <a:pt x="1405" y="2400"/>
                    <a:pt x="1405" y="3500"/>
                  </a:cubicBezTo>
                  <a:lnTo>
                    <a:pt x="1405" y="20833"/>
                  </a:lnTo>
                  <a:lnTo>
                    <a:pt x="0" y="20833"/>
                  </a:lnTo>
                  <a:lnTo>
                    <a:pt x="0" y="3500"/>
                  </a:lnTo>
                  <a:cubicBezTo>
                    <a:pt x="0" y="1567"/>
                    <a:pt x="1436" y="0"/>
                    <a:pt x="3208" y="0"/>
                  </a:cubicBezTo>
                  <a:lnTo>
                    <a:pt x="6996" y="0"/>
                  </a:lnTo>
                  <a:cubicBezTo>
                    <a:pt x="8768" y="0"/>
                    <a:pt x="10204" y="1567"/>
                    <a:pt x="10204" y="3500"/>
                  </a:cubicBezTo>
                  <a:lnTo>
                    <a:pt x="10204" y="18100"/>
                  </a:lnTo>
                  <a:cubicBezTo>
                    <a:pt x="10204" y="19167"/>
                    <a:pt x="10999" y="20067"/>
                    <a:pt x="12007" y="20067"/>
                  </a:cubicBezTo>
                  <a:lnTo>
                    <a:pt x="21600" y="20067"/>
                  </a:lnTo>
                  <a:lnTo>
                    <a:pt x="21600" y="21600"/>
                  </a:lnTo>
                  <a:close/>
                </a:path>
              </a:pathLst>
            </a:custGeom>
            <a:solidFill>
              <a:schemeClr val="bg2">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69" name="Shape">
              <a:extLst>
                <a:ext uri="{FF2B5EF4-FFF2-40B4-BE49-F238E27FC236}">
                  <a16:creationId xmlns:a16="http://schemas.microsoft.com/office/drawing/2014/main" id="{6BE681A7-BFF2-4B43-BC09-E7684AD7FF85}"/>
                </a:ext>
              </a:extLst>
            </p:cNvPr>
            <p:cNvSpPr/>
            <p:nvPr/>
          </p:nvSpPr>
          <p:spPr>
            <a:xfrm>
              <a:off x="7151075" y="4565650"/>
              <a:ext cx="420372" cy="1320800"/>
            </a:xfrm>
            <a:custGeom>
              <a:avLst/>
              <a:gdLst/>
              <a:ahLst/>
              <a:cxnLst>
                <a:cxn ang="0">
                  <a:pos x="wd2" y="hd2"/>
                </a:cxn>
                <a:cxn ang="5400000">
                  <a:pos x="wd2" y="hd2"/>
                </a:cxn>
                <a:cxn ang="10800000">
                  <a:pos x="wd2" y="hd2"/>
                </a:cxn>
                <a:cxn ang="16200000">
                  <a:pos x="wd2" y="hd2"/>
                </a:cxn>
              </a:cxnLst>
              <a:rect l="0" t="0" r="r" b="b"/>
              <a:pathLst>
                <a:path w="21600" h="21600" extrusionOk="0">
                  <a:moveTo>
                    <a:pt x="21600" y="893"/>
                  </a:moveTo>
                  <a:lnTo>
                    <a:pt x="21600" y="20707"/>
                  </a:lnTo>
                  <a:cubicBezTo>
                    <a:pt x="21600" y="21205"/>
                    <a:pt x="20360" y="21600"/>
                    <a:pt x="18794" y="21600"/>
                  </a:cubicBezTo>
                  <a:lnTo>
                    <a:pt x="2806" y="21600"/>
                  </a:lnTo>
                  <a:cubicBezTo>
                    <a:pt x="1240" y="21600"/>
                    <a:pt x="0" y="21205"/>
                    <a:pt x="0" y="20707"/>
                  </a:cubicBezTo>
                  <a:lnTo>
                    <a:pt x="0" y="893"/>
                  </a:lnTo>
                  <a:cubicBezTo>
                    <a:pt x="0" y="395"/>
                    <a:pt x="1240" y="0"/>
                    <a:pt x="2806" y="0"/>
                  </a:cubicBezTo>
                  <a:lnTo>
                    <a:pt x="18794" y="0"/>
                  </a:lnTo>
                  <a:cubicBezTo>
                    <a:pt x="20360" y="0"/>
                    <a:pt x="21600" y="395"/>
                    <a:pt x="21600" y="893"/>
                  </a:cubicBez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70" name="Shape">
              <a:extLst>
                <a:ext uri="{FF2B5EF4-FFF2-40B4-BE49-F238E27FC236}">
                  <a16:creationId xmlns:a16="http://schemas.microsoft.com/office/drawing/2014/main" id="{E9B97A49-4CB1-394A-8C72-6028D3FB033D}"/>
                </a:ext>
              </a:extLst>
            </p:cNvPr>
            <p:cNvSpPr/>
            <p:nvPr/>
          </p:nvSpPr>
          <p:spPr>
            <a:xfrm>
              <a:off x="8090874" y="5111749"/>
              <a:ext cx="722630" cy="240226"/>
            </a:xfrm>
            <a:custGeom>
              <a:avLst/>
              <a:gdLst/>
              <a:ahLst/>
              <a:cxnLst>
                <a:cxn ang="0">
                  <a:pos x="wd2" y="hd2"/>
                </a:cxn>
                <a:cxn ang="5400000">
                  <a:pos x="wd2" y="hd2"/>
                </a:cxn>
                <a:cxn ang="10800000">
                  <a:pos x="wd2" y="hd2"/>
                </a:cxn>
                <a:cxn ang="16200000">
                  <a:pos x="wd2" y="hd2"/>
                </a:cxn>
              </a:cxnLst>
              <a:rect l="0" t="0" r="r" b="b"/>
              <a:pathLst>
                <a:path w="21600" h="21280" extrusionOk="0">
                  <a:moveTo>
                    <a:pt x="2467" y="1926"/>
                  </a:moveTo>
                  <a:cubicBezTo>
                    <a:pt x="1063" y="2039"/>
                    <a:pt x="0" y="4514"/>
                    <a:pt x="0" y="7551"/>
                  </a:cubicBezTo>
                  <a:lnTo>
                    <a:pt x="0" y="13851"/>
                  </a:lnTo>
                  <a:cubicBezTo>
                    <a:pt x="0" y="16889"/>
                    <a:pt x="1101" y="19364"/>
                    <a:pt x="2467" y="19476"/>
                  </a:cubicBezTo>
                  <a:lnTo>
                    <a:pt x="18867" y="21276"/>
                  </a:lnTo>
                  <a:cubicBezTo>
                    <a:pt x="20347" y="21389"/>
                    <a:pt x="21600" y="18914"/>
                    <a:pt x="21600" y="15651"/>
                  </a:cubicBezTo>
                  <a:lnTo>
                    <a:pt x="21600" y="5639"/>
                  </a:lnTo>
                  <a:cubicBezTo>
                    <a:pt x="21600" y="2377"/>
                    <a:pt x="20347" y="-211"/>
                    <a:pt x="18867" y="14"/>
                  </a:cubicBezTo>
                  <a:lnTo>
                    <a:pt x="2467" y="1926"/>
                  </a:lnTo>
                  <a:close/>
                </a:path>
              </a:pathLst>
            </a:custGeom>
            <a:solidFill>
              <a:schemeClr val="bg2">
                <a:lumMod val="25000"/>
              </a:schemeClr>
            </a:solidFill>
            <a:ln w="12700">
              <a:miter lim="400000"/>
            </a:ln>
          </p:spPr>
          <p:txBody>
            <a:bodyPr lIns="28575" tIns="28575" rIns="28575" bIns="28575" anchor="ctr"/>
            <a:lstStyle/>
            <a:p>
              <a:pPr>
                <a:defRPr sz="3000">
                  <a:solidFill>
                    <a:srgbClr val="FFFFFF"/>
                  </a:solidFill>
                </a:defRPr>
              </a:pPr>
              <a:endParaRPr sz="2250"/>
            </a:p>
          </p:txBody>
        </p:sp>
      </p:grpSp>
      <p:sp>
        <p:nvSpPr>
          <p:cNvPr id="73" name="TextBox 39">
            <a:extLst>
              <a:ext uri="{FF2B5EF4-FFF2-40B4-BE49-F238E27FC236}">
                <a16:creationId xmlns:a16="http://schemas.microsoft.com/office/drawing/2014/main" id="{9B5A13B1-61C1-4748-B912-A51B4528BDC3}"/>
              </a:ext>
            </a:extLst>
          </p:cNvPr>
          <p:cNvSpPr txBox="1"/>
          <p:nvPr/>
        </p:nvSpPr>
        <p:spPr>
          <a:xfrm>
            <a:off x="1424283" y="1372355"/>
            <a:ext cx="7732184" cy="461665"/>
          </a:xfrm>
          <a:prstGeom prst="rect">
            <a:avLst/>
          </a:prstGeom>
          <a:noFill/>
        </p:spPr>
        <p:txBody>
          <a:bodyPr wrap="square" lIns="0" rIns="0" rtlCol="0" anchor="b">
            <a:spAutoFit/>
          </a:bodyPr>
          <a:lstStyle/>
          <a:p>
            <a:r>
              <a:rPr lang="ar-SA" sz="2400" b="1" noProof="1"/>
              <a:t>ما هي العوامل المسببة لمشاكل الأطفال واضطراباتهم؟ </a:t>
            </a:r>
          </a:p>
        </p:txBody>
      </p:sp>
      <p:sp>
        <p:nvSpPr>
          <p:cNvPr id="56" name="TextBox 30">
            <a:extLst>
              <a:ext uri="{FF2B5EF4-FFF2-40B4-BE49-F238E27FC236}">
                <a16:creationId xmlns:a16="http://schemas.microsoft.com/office/drawing/2014/main" id="{D187ADC3-A6C6-584A-A6C1-6DC94BD9A13F}"/>
              </a:ext>
            </a:extLst>
          </p:cNvPr>
          <p:cNvSpPr txBox="1"/>
          <p:nvPr/>
        </p:nvSpPr>
        <p:spPr>
          <a:xfrm>
            <a:off x="2630119" y="2876706"/>
            <a:ext cx="6245676" cy="1200329"/>
          </a:xfrm>
          <a:prstGeom prst="rect">
            <a:avLst/>
          </a:prstGeom>
          <a:noFill/>
        </p:spPr>
        <p:txBody>
          <a:bodyPr wrap="square" lIns="0" rIns="0" rtlCol="0" anchor="ctr">
            <a:spAutoFit/>
          </a:bodyPr>
          <a:lstStyle/>
          <a:p>
            <a:r>
              <a:rPr lang="ar-SA" sz="2400" b="1" noProof="1">
                <a:solidFill>
                  <a:schemeClr val="bg1"/>
                </a:solidFill>
              </a:rPr>
              <a:t>إن العوامل المسببة لمشاكل الأطفال السلوكية والنفسية كثيرة و متنوعة، ويمكن إجمالهما في مجموعة من المسببات على النحو التالي:</a:t>
            </a:r>
            <a:endParaRPr lang="en-US" sz="2400" b="1" noProof="1">
              <a:solidFill>
                <a:schemeClr val="bg1"/>
              </a:solidFill>
            </a:endParaRPr>
          </a:p>
        </p:txBody>
      </p:sp>
    </p:spTree>
    <p:extLst>
      <p:ext uri="{BB962C8B-B14F-4D97-AF65-F5344CB8AC3E}">
        <p14:creationId xmlns:p14="http://schemas.microsoft.com/office/powerpoint/2010/main" val="34658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1000"/>
                                        <p:tgtEl>
                                          <p:spTgt spid="64"/>
                                        </p:tgtEl>
                                        <p:attrNameLst>
                                          <p:attrName>ppt_x</p:attrName>
                                        </p:attrNameLst>
                                      </p:cBhvr>
                                      <p:tavLst>
                                        <p:tav tm="0">
                                          <p:val>
                                            <p:strVal val="#ppt_x-#ppt_w*1.125000"/>
                                          </p:val>
                                        </p:tav>
                                        <p:tav tm="100000">
                                          <p:val>
                                            <p:strVal val="#ppt_x"/>
                                          </p:val>
                                        </p:tav>
                                      </p:tavLst>
                                    </p:anim>
                                    <p:animEffect transition="in" filter="wipe(right)">
                                      <p:cBhvr>
                                        <p:cTn id="14" dur="1000"/>
                                        <p:tgtEl>
                                          <p:spTgt spid="64"/>
                                        </p:tgtEl>
                                      </p:cBhvr>
                                    </p:animEffect>
                                  </p:childTnLst>
                                </p:cTn>
                              </p:par>
                            </p:childTnLst>
                          </p:cTn>
                        </p:par>
                        <p:par>
                          <p:cTn id="15" fill="hold">
                            <p:stCondLst>
                              <p:cond delay="2000"/>
                            </p:stCondLst>
                            <p:childTnLst>
                              <p:par>
                                <p:cTn id="16" presetID="12" presetClass="entr" presetSubtype="8"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ppt_x</p:attrName>
                                        </p:attrNameLst>
                                      </p:cBhvr>
                                      <p:tavLst>
                                        <p:tav tm="0">
                                          <p:val>
                                            <p:strVal val="#ppt_x-#ppt_w*1.125000"/>
                                          </p:val>
                                        </p:tav>
                                        <p:tav tm="100000">
                                          <p:val>
                                            <p:strVal val="#ppt_x"/>
                                          </p:val>
                                        </p:tav>
                                      </p:tavLst>
                                    </p:anim>
                                    <p:animEffect transition="in" filter="wipe(right)">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مربع نص 15">
            <a:extLst>
              <a:ext uri="{FF2B5EF4-FFF2-40B4-BE49-F238E27FC236}">
                <a16:creationId xmlns:a16="http://schemas.microsoft.com/office/drawing/2014/main" id="{0C3E46DD-0ADA-044B-B67D-28C132AFBC86}"/>
              </a:ext>
            </a:extLst>
          </p:cNvPr>
          <p:cNvSpPr txBox="1"/>
          <p:nvPr/>
        </p:nvSpPr>
        <p:spPr>
          <a:xfrm>
            <a:off x="4830349" y="187769"/>
            <a:ext cx="3276600" cy="584775"/>
          </a:xfrm>
          <a:prstGeom prst="rect">
            <a:avLst/>
          </a:prstGeom>
          <a:noFill/>
        </p:spPr>
        <p:txBody>
          <a:bodyPr wrap="square" rtlCol="1">
            <a:spAutoFit/>
          </a:bodyPr>
          <a:lstStyle/>
          <a:p>
            <a:r>
              <a:rPr lang="ar-SA" sz="3200" dirty="0">
                <a:solidFill>
                  <a:srgbClr val="002060"/>
                </a:solidFill>
              </a:rPr>
              <a:t>أسباب المشكلات النفسية</a:t>
            </a:r>
          </a:p>
        </p:txBody>
      </p:sp>
      <p:grpSp>
        <p:nvGrpSpPr>
          <p:cNvPr id="8" name="مجموعة 7">
            <a:extLst>
              <a:ext uri="{FF2B5EF4-FFF2-40B4-BE49-F238E27FC236}">
                <a16:creationId xmlns:a16="http://schemas.microsoft.com/office/drawing/2014/main" id="{72A33019-70E8-474D-8596-093313FFA5DE}"/>
              </a:ext>
            </a:extLst>
          </p:cNvPr>
          <p:cNvGrpSpPr/>
          <p:nvPr/>
        </p:nvGrpSpPr>
        <p:grpSpPr>
          <a:xfrm>
            <a:off x="5698120" y="3634627"/>
            <a:ext cx="1860886" cy="133890"/>
            <a:chOff x="5698120" y="3634627"/>
            <a:chExt cx="1860886" cy="133890"/>
          </a:xfrm>
        </p:grpSpPr>
        <p:sp>
          <p:nvSpPr>
            <p:cNvPr id="32" name="Freeform: Shape 40">
              <a:extLst>
                <a:ext uri="{FF2B5EF4-FFF2-40B4-BE49-F238E27FC236}">
                  <a16:creationId xmlns:a16="http://schemas.microsoft.com/office/drawing/2014/main" id="{9884360A-204F-9D42-A4BC-2FB352E29F4D}"/>
                </a:ext>
              </a:extLst>
            </p:cNvPr>
            <p:cNvSpPr/>
            <p:nvPr/>
          </p:nvSpPr>
          <p:spPr>
            <a:xfrm>
              <a:off x="5870434" y="3634627"/>
              <a:ext cx="1688572" cy="133890"/>
            </a:xfrm>
            <a:custGeom>
              <a:avLst/>
              <a:gdLst>
                <a:gd name="connsiteX0" fmla="*/ 0 w 1688572"/>
                <a:gd name="connsiteY0" fmla="*/ 0 h 133890"/>
                <a:gd name="connsiteX1" fmla="*/ 1688572 w 1688572"/>
                <a:gd name="connsiteY1" fmla="*/ 0 h 133890"/>
                <a:gd name="connsiteX2" fmla="*/ 1626530 w 1688572"/>
                <a:gd name="connsiteY2" fmla="*/ 133890 h 133890"/>
                <a:gd name="connsiteX3" fmla="*/ 0 w 1688572"/>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1688572" h="133890">
                  <a:moveTo>
                    <a:pt x="0" y="0"/>
                  </a:moveTo>
                  <a:lnTo>
                    <a:pt x="1688572" y="0"/>
                  </a:lnTo>
                  <a:lnTo>
                    <a:pt x="1626530" y="133890"/>
                  </a:lnTo>
                  <a:lnTo>
                    <a:pt x="0" y="133890"/>
                  </a:lnTo>
                  <a:close/>
                </a:path>
              </a:pathLst>
            </a:custGeom>
            <a:solidFill>
              <a:schemeClr val="accent6">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34" name="Shape">
              <a:extLst>
                <a:ext uri="{FF2B5EF4-FFF2-40B4-BE49-F238E27FC236}">
                  <a16:creationId xmlns:a16="http://schemas.microsoft.com/office/drawing/2014/main" id="{73A16D24-2624-1748-83D8-7CCD02858F53}"/>
                </a:ext>
              </a:extLst>
            </p:cNvPr>
            <p:cNvSpPr/>
            <p:nvPr/>
          </p:nvSpPr>
          <p:spPr>
            <a:xfrm>
              <a:off x="5698120" y="3634627"/>
              <a:ext cx="344630"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7" name="مجموعة 6">
            <a:extLst>
              <a:ext uri="{FF2B5EF4-FFF2-40B4-BE49-F238E27FC236}">
                <a16:creationId xmlns:a16="http://schemas.microsoft.com/office/drawing/2014/main" id="{745E89DD-ED0D-B645-A991-2B4112315616}"/>
              </a:ext>
            </a:extLst>
          </p:cNvPr>
          <p:cNvGrpSpPr/>
          <p:nvPr/>
        </p:nvGrpSpPr>
        <p:grpSpPr>
          <a:xfrm>
            <a:off x="2152649" y="3188344"/>
            <a:ext cx="3679360" cy="1063644"/>
            <a:chOff x="2152649" y="3188344"/>
            <a:chExt cx="3679360" cy="1063644"/>
          </a:xfrm>
        </p:grpSpPr>
        <p:sp>
          <p:nvSpPr>
            <p:cNvPr id="33" name="Shape">
              <a:extLst>
                <a:ext uri="{FF2B5EF4-FFF2-40B4-BE49-F238E27FC236}">
                  <a16:creationId xmlns:a16="http://schemas.microsoft.com/office/drawing/2014/main" id="{90ED1E12-D543-7445-8DFC-A42D22FFC0FF}"/>
                </a:ext>
              </a:extLst>
            </p:cNvPr>
            <p:cNvSpPr/>
            <p:nvPr/>
          </p:nvSpPr>
          <p:spPr>
            <a:xfrm>
              <a:off x="2152649" y="3237934"/>
              <a:ext cx="2680182" cy="9619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6"/>
                </a:gs>
                <a:gs pos="20000">
                  <a:schemeClr val="accent6"/>
                </a:gs>
                <a:gs pos="62000">
                  <a:schemeClr val="accent6">
                    <a:lumMod val="60000"/>
                    <a:lumOff val="40000"/>
                  </a:schemeClr>
                </a:gs>
                <a:gs pos="80000">
                  <a:schemeClr val="accent6"/>
                </a:gs>
                <a:gs pos="94000">
                  <a:schemeClr val="accent6">
                    <a:lumMod val="75000"/>
                  </a:schemeClr>
                </a:gs>
              </a:gsLst>
              <a:lin ang="16200000" scaled="1"/>
              <a:tileRect/>
            </a:gradFill>
            <a:ln w="12700">
              <a:miter lim="400000"/>
            </a:ln>
          </p:spPr>
          <p:txBody>
            <a:bodyPr lIns="28575" tIns="28575" rIns="28575" bIns="28575" anchor="ctr"/>
            <a:lstStyle/>
            <a:p>
              <a:endParaRPr sz="2800">
                <a:solidFill>
                  <a:srgbClr val="FFFFFF"/>
                </a:solidFill>
              </a:endParaRPr>
            </a:p>
          </p:txBody>
        </p:sp>
        <p:sp>
          <p:nvSpPr>
            <p:cNvPr id="35" name="Shape">
              <a:extLst>
                <a:ext uri="{FF2B5EF4-FFF2-40B4-BE49-F238E27FC236}">
                  <a16:creationId xmlns:a16="http://schemas.microsoft.com/office/drawing/2014/main" id="{7217912D-B8F0-5646-ADB8-6FD1C27D81DC}"/>
                </a:ext>
              </a:extLst>
            </p:cNvPr>
            <p:cNvSpPr/>
            <p:nvPr/>
          </p:nvSpPr>
          <p:spPr>
            <a:xfrm>
              <a:off x="4830349" y="3188344"/>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36" name="Shape">
              <a:extLst>
                <a:ext uri="{FF2B5EF4-FFF2-40B4-BE49-F238E27FC236}">
                  <a16:creationId xmlns:a16="http://schemas.microsoft.com/office/drawing/2014/main" id="{A1F1A6C9-8051-2440-98FC-825B0666CF4E}"/>
                </a:ext>
              </a:extLst>
            </p:cNvPr>
            <p:cNvSpPr/>
            <p:nvPr/>
          </p:nvSpPr>
          <p:spPr>
            <a:xfrm>
              <a:off x="4929521" y="3312313"/>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grpSp>
      <p:sp>
        <p:nvSpPr>
          <p:cNvPr id="37" name="TextBox 21">
            <a:extLst>
              <a:ext uri="{FF2B5EF4-FFF2-40B4-BE49-F238E27FC236}">
                <a16:creationId xmlns:a16="http://schemas.microsoft.com/office/drawing/2014/main" id="{F4EA78DA-80EC-364A-A4ED-01BD7E3B4A29}"/>
              </a:ext>
            </a:extLst>
          </p:cNvPr>
          <p:cNvSpPr txBox="1"/>
          <p:nvPr/>
        </p:nvSpPr>
        <p:spPr>
          <a:xfrm>
            <a:off x="2272677" y="3488094"/>
            <a:ext cx="2125028" cy="461666"/>
          </a:xfrm>
          <a:prstGeom prst="rect">
            <a:avLst/>
          </a:prstGeom>
          <a:noFill/>
        </p:spPr>
        <p:txBody>
          <a:bodyPr wrap="square" lIns="0" rIns="0" rtlCol="0" anchor="b">
            <a:spAutoFit/>
          </a:bodyPr>
          <a:lstStyle/>
          <a:p>
            <a:r>
              <a:rPr lang="ar-SA" sz="2400" b="1" noProof="1"/>
              <a:t>العوامل النفسية :</a:t>
            </a:r>
            <a:endParaRPr lang="en-US" sz="2400" b="1" noProof="1"/>
          </a:p>
        </p:txBody>
      </p:sp>
      <p:sp>
        <p:nvSpPr>
          <p:cNvPr id="38" name="TextBox 24">
            <a:extLst>
              <a:ext uri="{FF2B5EF4-FFF2-40B4-BE49-F238E27FC236}">
                <a16:creationId xmlns:a16="http://schemas.microsoft.com/office/drawing/2014/main" id="{3324BE15-36F7-5F4D-94C9-043F960FFBFE}"/>
              </a:ext>
            </a:extLst>
          </p:cNvPr>
          <p:cNvSpPr txBox="1"/>
          <p:nvPr/>
        </p:nvSpPr>
        <p:spPr>
          <a:xfrm>
            <a:off x="2152648" y="3750980"/>
            <a:ext cx="7160555" cy="2812629"/>
          </a:xfrm>
          <a:prstGeom prst="rect">
            <a:avLst/>
          </a:prstGeom>
          <a:noFill/>
        </p:spPr>
        <p:txBody>
          <a:bodyPr wrap="square" lIns="0" rIns="0" rtlCol="0" anchor="t">
            <a:spAutoFit/>
          </a:bodyPr>
          <a:lstStyle/>
          <a:p>
            <a:pPr algn="just">
              <a:lnSpc>
                <a:spcPct val="150000"/>
              </a:lnSpc>
            </a:pPr>
            <a:r>
              <a:rPr lang="ar-SA" sz="2000" b="1" noProof="1"/>
              <a:t>أ. الجو الانفعالي العائلي : </a:t>
            </a:r>
          </a:p>
          <a:p>
            <a:pPr algn="just">
              <a:lnSpc>
                <a:spcPct val="150000"/>
              </a:lnSpc>
            </a:pPr>
            <a:r>
              <a:rPr lang="ar-SA" sz="2000" noProof="1"/>
              <a:t>كل ما يحدث داخل محيط العائلة يؤثر في شخصية الطفل فالجو المشبع</a:t>
            </a:r>
          </a:p>
          <a:p>
            <a:pPr algn="just">
              <a:lnSpc>
                <a:spcPct val="150000"/>
              </a:lnSpc>
            </a:pPr>
            <a:r>
              <a:rPr lang="ar-SA" sz="2000" noProof="1"/>
              <a:t>بالحب و الحنان و التعاون يخرج فردا متزنا انفعاليا متعاونا قادرا على البذل و العطاء ،</a:t>
            </a:r>
          </a:p>
          <a:p>
            <a:pPr algn="just">
              <a:lnSpc>
                <a:spcPct val="150000"/>
              </a:lnSpc>
            </a:pPr>
            <a:r>
              <a:rPr lang="ar-SA" sz="2000" noProof="1"/>
              <a:t> بينما الجو المشحون انفعاليا بالمشاكل الأسرية و الاقتصادية</a:t>
            </a:r>
          </a:p>
          <a:p>
            <a:pPr algn="just">
              <a:lnSpc>
                <a:spcPct val="150000"/>
              </a:lnSpc>
            </a:pPr>
            <a:r>
              <a:rPr lang="ar-SA" sz="2000" noProof="1"/>
              <a:t> قد تخرج لنا طفلا غير متزن انفعاليا و متحفظ وغير مبال بالآخرين .</a:t>
            </a:r>
          </a:p>
          <a:p>
            <a:pPr algn="just">
              <a:lnSpc>
                <a:spcPct val="150000"/>
              </a:lnSpc>
            </a:pPr>
            <a:r>
              <a:rPr lang="ar-SA" sz="2000" b="1" noProof="1"/>
              <a:t> ب. العوامل الوالدية : </a:t>
            </a:r>
            <a:r>
              <a:rPr lang="ar-SA" sz="2000" noProof="1"/>
              <a:t>و منها شخصية كلا من الأب و الأم</a:t>
            </a:r>
            <a:endParaRPr lang="en-US" sz="2000" noProof="1"/>
          </a:p>
        </p:txBody>
      </p:sp>
      <p:sp>
        <p:nvSpPr>
          <p:cNvPr id="2" name="مربع نص 1">
            <a:extLst>
              <a:ext uri="{FF2B5EF4-FFF2-40B4-BE49-F238E27FC236}">
                <a16:creationId xmlns:a16="http://schemas.microsoft.com/office/drawing/2014/main" id="{313ADA78-6570-9849-A67F-340B51438A1C}"/>
              </a:ext>
            </a:extLst>
          </p:cNvPr>
          <p:cNvSpPr txBox="1"/>
          <p:nvPr/>
        </p:nvSpPr>
        <p:spPr>
          <a:xfrm>
            <a:off x="2705322" y="801914"/>
            <a:ext cx="7080849" cy="738664"/>
          </a:xfrm>
          <a:prstGeom prst="rect">
            <a:avLst/>
          </a:prstGeom>
          <a:noFill/>
        </p:spPr>
        <p:txBody>
          <a:bodyPr wrap="none" rtlCol="1">
            <a:spAutoFit/>
          </a:bodyPr>
          <a:lstStyle/>
          <a:p>
            <a:pPr algn="ctr"/>
            <a:r>
              <a:rPr lang="ar-SA" sz="2400" dirty="0"/>
              <a:t>هناك عوامل عديدة يمكن أن تسهم في حدوث المشكلات النفسية و منها :</a:t>
            </a:r>
          </a:p>
          <a:p>
            <a:endParaRPr lang="ar-SA" dirty="0"/>
          </a:p>
        </p:txBody>
      </p:sp>
      <p:sp>
        <p:nvSpPr>
          <p:cNvPr id="3" name="مربع نص 2">
            <a:extLst>
              <a:ext uri="{FF2B5EF4-FFF2-40B4-BE49-F238E27FC236}">
                <a16:creationId xmlns:a16="http://schemas.microsoft.com/office/drawing/2014/main" id="{7EF2F0E9-6B85-854D-A643-08FBEB6B90AB}"/>
              </a:ext>
            </a:extLst>
          </p:cNvPr>
          <p:cNvSpPr txBox="1"/>
          <p:nvPr/>
        </p:nvSpPr>
        <p:spPr>
          <a:xfrm>
            <a:off x="4972050" y="2327441"/>
            <a:ext cx="7219950" cy="707886"/>
          </a:xfrm>
          <a:prstGeom prst="rect">
            <a:avLst/>
          </a:prstGeom>
          <a:noFill/>
        </p:spPr>
        <p:txBody>
          <a:bodyPr wrap="square" rtlCol="1">
            <a:spAutoFit/>
          </a:bodyPr>
          <a:lstStyle/>
          <a:p>
            <a:r>
              <a:rPr lang="ar-SA" sz="2000" dirty="0"/>
              <a:t>تظهر بوضوح في حالات التخلف العقلي، ضعف الخلايا العصبية والطفل الناقص في الوزن و تعرض الأم أثناء الحمل إلى نقص في التغذية و نقص في الرعاية و الضغوط .</a:t>
            </a:r>
          </a:p>
        </p:txBody>
      </p:sp>
      <p:grpSp>
        <p:nvGrpSpPr>
          <p:cNvPr id="6" name="مجموعة 5">
            <a:extLst>
              <a:ext uri="{FF2B5EF4-FFF2-40B4-BE49-F238E27FC236}">
                <a16:creationId xmlns:a16="http://schemas.microsoft.com/office/drawing/2014/main" id="{FA22830E-3130-5D49-9C1A-E4338173ACB9}"/>
              </a:ext>
            </a:extLst>
          </p:cNvPr>
          <p:cNvGrpSpPr/>
          <p:nvPr/>
        </p:nvGrpSpPr>
        <p:grpSpPr>
          <a:xfrm>
            <a:off x="5679071" y="2116090"/>
            <a:ext cx="3529705" cy="133890"/>
            <a:chOff x="5679071" y="2116090"/>
            <a:chExt cx="3529705" cy="133890"/>
          </a:xfrm>
        </p:grpSpPr>
        <p:sp>
          <p:nvSpPr>
            <p:cNvPr id="57" name="Freeform: Shape 38">
              <a:extLst>
                <a:ext uri="{FF2B5EF4-FFF2-40B4-BE49-F238E27FC236}">
                  <a16:creationId xmlns:a16="http://schemas.microsoft.com/office/drawing/2014/main" id="{9D83E00D-D24C-6A4E-B319-5BEE002E894A}"/>
                </a:ext>
              </a:extLst>
            </p:cNvPr>
            <p:cNvSpPr/>
            <p:nvPr/>
          </p:nvSpPr>
          <p:spPr>
            <a:xfrm>
              <a:off x="5870435" y="2116090"/>
              <a:ext cx="3338341" cy="133890"/>
            </a:xfrm>
            <a:custGeom>
              <a:avLst/>
              <a:gdLst>
                <a:gd name="connsiteX0" fmla="*/ 0 w 3338341"/>
                <a:gd name="connsiteY0" fmla="*/ 0 h 133890"/>
                <a:gd name="connsiteX1" fmla="*/ 3338341 w 3338341"/>
                <a:gd name="connsiteY1" fmla="*/ 0 h 133890"/>
                <a:gd name="connsiteX2" fmla="*/ 3276475 w 3338341"/>
                <a:gd name="connsiteY2" fmla="*/ 133890 h 133890"/>
                <a:gd name="connsiteX3" fmla="*/ 0 w 3338341"/>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3338341" h="133890">
                  <a:moveTo>
                    <a:pt x="0" y="0"/>
                  </a:moveTo>
                  <a:lnTo>
                    <a:pt x="3338341" y="0"/>
                  </a:lnTo>
                  <a:lnTo>
                    <a:pt x="3276475" y="133890"/>
                  </a:lnTo>
                  <a:lnTo>
                    <a:pt x="0" y="133890"/>
                  </a:lnTo>
                  <a:close/>
                </a:path>
              </a:pathLst>
            </a:custGeom>
            <a:solidFill>
              <a:schemeClr val="accent4">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58" name="Shape">
              <a:extLst>
                <a:ext uri="{FF2B5EF4-FFF2-40B4-BE49-F238E27FC236}">
                  <a16:creationId xmlns:a16="http://schemas.microsoft.com/office/drawing/2014/main" id="{FCA0CEB0-D535-794B-900B-768B199D4F04}"/>
                </a:ext>
              </a:extLst>
            </p:cNvPr>
            <p:cNvSpPr/>
            <p:nvPr/>
          </p:nvSpPr>
          <p:spPr>
            <a:xfrm>
              <a:off x="5679071" y="2116090"/>
              <a:ext cx="344629"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5" name="مجموعة 4">
            <a:extLst>
              <a:ext uri="{FF2B5EF4-FFF2-40B4-BE49-F238E27FC236}">
                <a16:creationId xmlns:a16="http://schemas.microsoft.com/office/drawing/2014/main" id="{8AC994A6-1DF6-8843-BB3F-A306BC49F72C}"/>
              </a:ext>
            </a:extLst>
          </p:cNvPr>
          <p:cNvGrpSpPr/>
          <p:nvPr/>
        </p:nvGrpSpPr>
        <p:grpSpPr>
          <a:xfrm>
            <a:off x="1490724" y="1669809"/>
            <a:ext cx="4284135" cy="1063644"/>
            <a:chOff x="1547874" y="1669809"/>
            <a:chExt cx="4284135" cy="1063644"/>
          </a:xfrm>
        </p:grpSpPr>
        <p:sp>
          <p:nvSpPr>
            <p:cNvPr id="49" name="Shape">
              <a:extLst>
                <a:ext uri="{FF2B5EF4-FFF2-40B4-BE49-F238E27FC236}">
                  <a16:creationId xmlns:a16="http://schemas.microsoft.com/office/drawing/2014/main" id="{0356C3C2-DA8B-4F47-9A98-6FCFCDFC5F44}"/>
                </a:ext>
              </a:extLst>
            </p:cNvPr>
            <p:cNvSpPr/>
            <p:nvPr/>
          </p:nvSpPr>
          <p:spPr>
            <a:xfrm>
              <a:off x="4830349" y="1669809"/>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47" name="Shape">
              <a:extLst>
                <a:ext uri="{FF2B5EF4-FFF2-40B4-BE49-F238E27FC236}">
                  <a16:creationId xmlns:a16="http://schemas.microsoft.com/office/drawing/2014/main" id="{4A5E8914-1E01-A14E-A3AF-A0FD34FABBBC}"/>
                </a:ext>
              </a:extLst>
            </p:cNvPr>
            <p:cNvSpPr/>
            <p:nvPr/>
          </p:nvSpPr>
          <p:spPr>
            <a:xfrm>
              <a:off x="1547874" y="1719398"/>
              <a:ext cx="3284958" cy="9619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4"/>
                </a:gs>
                <a:gs pos="20000">
                  <a:schemeClr val="accent4"/>
                </a:gs>
                <a:gs pos="62000">
                  <a:schemeClr val="accent4">
                    <a:lumMod val="60000"/>
                    <a:lumOff val="40000"/>
                  </a:schemeClr>
                </a:gs>
                <a:gs pos="80000">
                  <a:schemeClr val="accent4">
                    <a:lumMod val="95000"/>
                    <a:lumOff val="5000"/>
                  </a:schemeClr>
                </a:gs>
                <a:gs pos="94000">
                  <a:schemeClr val="accent4">
                    <a:lumMod val="60000"/>
                  </a:schemeClr>
                </a:gs>
              </a:gsLst>
              <a:lin ang="16200000" scaled="1"/>
              <a:tileRect/>
            </a:gradFill>
            <a:ln w="12700">
              <a:miter lim="400000"/>
            </a:ln>
          </p:spPr>
          <p:txBody>
            <a:bodyPr lIns="28575" tIns="28575" rIns="28575" bIns="28575" anchor="ctr"/>
            <a:lstStyle/>
            <a:p>
              <a:pPr>
                <a:defRPr sz="3000">
                  <a:solidFill>
                    <a:srgbClr val="FFFFFF"/>
                  </a:solidFill>
                </a:defRPr>
              </a:pPr>
              <a:endParaRPr sz="2800"/>
            </a:p>
          </p:txBody>
        </p:sp>
      </p:grpSp>
      <p:sp>
        <p:nvSpPr>
          <p:cNvPr id="50" name="Shape">
            <a:extLst>
              <a:ext uri="{FF2B5EF4-FFF2-40B4-BE49-F238E27FC236}">
                <a16:creationId xmlns:a16="http://schemas.microsoft.com/office/drawing/2014/main" id="{8F3C72C2-E311-9448-B457-A9CF74D95997}"/>
              </a:ext>
            </a:extLst>
          </p:cNvPr>
          <p:cNvSpPr/>
          <p:nvPr/>
        </p:nvSpPr>
        <p:spPr>
          <a:xfrm>
            <a:off x="4857618" y="1791166"/>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sp>
        <p:nvSpPr>
          <p:cNvPr id="51" name="TextBox 20">
            <a:extLst>
              <a:ext uri="{FF2B5EF4-FFF2-40B4-BE49-F238E27FC236}">
                <a16:creationId xmlns:a16="http://schemas.microsoft.com/office/drawing/2014/main" id="{1DA4A4C7-A8CB-B044-81CA-E8EFF71B5ADB}"/>
              </a:ext>
            </a:extLst>
          </p:cNvPr>
          <p:cNvSpPr txBox="1"/>
          <p:nvPr/>
        </p:nvSpPr>
        <p:spPr>
          <a:xfrm>
            <a:off x="1475971" y="1918090"/>
            <a:ext cx="3282475" cy="461665"/>
          </a:xfrm>
          <a:prstGeom prst="rect">
            <a:avLst/>
          </a:prstGeom>
          <a:noFill/>
        </p:spPr>
        <p:txBody>
          <a:bodyPr wrap="square" lIns="0" rIns="0" rtlCol="0" anchor="b">
            <a:spAutoFit/>
          </a:bodyPr>
          <a:lstStyle/>
          <a:p>
            <a:r>
              <a:rPr lang="ar-SA" sz="2400" b="1" noProof="1"/>
              <a:t> العوامل العمرية أو البيولوجية :</a:t>
            </a:r>
            <a:endParaRPr lang="en-US" sz="2400" b="1" noProof="1"/>
          </a:p>
        </p:txBody>
      </p:sp>
    </p:spTree>
    <p:extLst>
      <p:ext uri="{BB962C8B-B14F-4D97-AF65-F5344CB8AC3E}">
        <p14:creationId xmlns:p14="http://schemas.microsoft.com/office/powerpoint/2010/main" val="27924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1000"/>
                                        <p:tgtEl>
                                          <p:spTgt spid="5"/>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0-#ppt_w/2"/>
                                          </p:val>
                                        </p:tav>
                                        <p:tav tm="100000">
                                          <p:val>
                                            <p:strVal val="#ppt_x"/>
                                          </p:val>
                                        </p:tav>
                                      </p:tavLst>
                                    </p:anim>
                                    <p:anim calcmode="lin" valueType="num">
                                      <p:cBhvr additive="base">
                                        <p:cTn id="28" dur="50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2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1000"/>
                                        <p:tgtEl>
                                          <p:spTgt spid="7"/>
                                        </p:tgtEl>
                                      </p:cBhvr>
                                    </p:animEffect>
                                  </p:childTnLst>
                                </p:cTn>
                              </p:par>
                            </p:childTnLst>
                          </p:cTn>
                        </p:par>
                        <p:par>
                          <p:cTn id="39" fill="hold">
                            <p:stCondLst>
                              <p:cond delay="6000"/>
                            </p:stCondLst>
                            <p:childTnLst>
                              <p:par>
                                <p:cTn id="40" presetID="22" presetClass="entr" presetSubtype="8"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6500"/>
                            </p:stCondLst>
                            <p:childTnLst>
                              <p:par>
                                <p:cTn id="44" presetID="2" presetClass="entr" presetSubtype="8"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0-#ppt_w/2"/>
                                          </p:val>
                                        </p:tav>
                                        <p:tav tm="100000">
                                          <p:val>
                                            <p:strVal val="#ppt_x"/>
                                          </p:val>
                                        </p:tav>
                                      </p:tavLst>
                                    </p:anim>
                                    <p:anim calcmode="lin" valueType="num">
                                      <p:cBhvr additive="base">
                                        <p:cTn id="47" dur="500" fill="hold"/>
                                        <p:tgtEl>
                                          <p:spTgt spid="37"/>
                                        </p:tgtEl>
                                        <p:attrNameLst>
                                          <p:attrName>ppt_y</p:attrName>
                                        </p:attrNameLst>
                                      </p:cBhvr>
                                      <p:tavLst>
                                        <p:tav tm="0">
                                          <p:val>
                                            <p:strVal val="#ppt_y"/>
                                          </p:val>
                                        </p:tav>
                                        <p:tav tm="100000">
                                          <p:val>
                                            <p:strVal val="#ppt_y"/>
                                          </p:val>
                                        </p:tav>
                                      </p:tavLst>
                                    </p:anim>
                                  </p:childTnLst>
                                </p:cTn>
                              </p:par>
                            </p:childTnLst>
                          </p:cTn>
                        </p:par>
                        <p:par>
                          <p:cTn id="48" fill="hold">
                            <p:stCondLst>
                              <p:cond delay="7000"/>
                            </p:stCondLst>
                            <p:childTnLst>
                              <p:par>
                                <p:cTn id="49" presetID="1"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P spid="38" grpId="0"/>
      <p:bldP spid="2" grpId="0"/>
      <p:bldP spid="3"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54">
            <a:extLst>
              <a:ext uri="{FF2B5EF4-FFF2-40B4-BE49-F238E27FC236}">
                <a16:creationId xmlns:a16="http://schemas.microsoft.com/office/drawing/2014/main" id="{AA22155F-CE13-364B-99D9-E52208F46BCE}"/>
              </a:ext>
            </a:extLst>
          </p:cNvPr>
          <p:cNvSpPr/>
          <p:nvPr/>
        </p:nvSpPr>
        <p:spPr>
          <a:xfrm>
            <a:off x="5367339" y="4027793"/>
            <a:ext cx="1457325" cy="77360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Oval 55">
            <a:extLst>
              <a:ext uri="{FF2B5EF4-FFF2-40B4-BE49-F238E27FC236}">
                <a16:creationId xmlns:a16="http://schemas.microsoft.com/office/drawing/2014/main" id="{F9E4BCF1-7EAD-0648-8810-616D7AAD34CB}"/>
              </a:ext>
            </a:extLst>
          </p:cNvPr>
          <p:cNvSpPr/>
          <p:nvPr/>
        </p:nvSpPr>
        <p:spPr>
          <a:xfrm>
            <a:off x="5367339" y="2385366"/>
            <a:ext cx="1457325" cy="77360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Freeform: Shape 34">
            <a:extLst>
              <a:ext uri="{FF2B5EF4-FFF2-40B4-BE49-F238E27FC236}">
                <a16:creationId xmlns:a16="http://schemas.microsoft.com/office/drawing/2014/main" id="{BF8DAED1-4C32-B140-963F-DE9A2ABD2236}"/>
              </a:ext>
            </a:extLst>
          </p:cNvPr>
          <p:cNvSpPr/>
          <p:nvPr/>
        </p:nvSpPr>
        <p:spPr>
          <a:xfrm>
            <a:off x="5919789" y="1603260"/>
            <a:ext cx="352425" cy="4701747"/>
          </a:xfrm>
          <a:custGeom>
            <a:avLst/>
            <a:gdLst>
              <a:gd name="connsiteX0" fmla="*/ 234950 w 469900"/>
              <a:gd name="connsiteY0" fmla="*/ 0 h 5308308"/>
              <a:gd name="connsiteX1" fmla="*/ 469900 w 469900"/>
              <a:gd name="connsiteY1" fmla="*/ 234950 h 5308308"/>
              <a:gd name="connsiteX2" fmla="*/ 469900 w 469900"/>
              <a:gd name="connsiteY2" fmla="*/ 5308308 h 5308308"/>
              <a:gd name="connsiteX3" fmla="*/ 0 w 469900"/>
              <a:gd name="connsiteY3" fmla="*/ 5308308 h 5308308"/>
              <a:gd name="connsiteX4" fmla="*/ 0 w 469900"/>
              <a:gd name="connsiteY4" fmla="*/ 234950 h 5308308"/>
              <a:gd name="connsiteX5" fmla="*/ 234950 w 469900"/>
              <a:gd name="connsiteY5" fmla="*/ 0 h 530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900" h="5308308">
                <a:moveTo>
                  <a:pt x="234950" y="0"/>
                </a:moveTo>
                <a:cubicBezTo>
                  <a:pt x="364709" y="0"/>
                  <a:pt x="469900" y="105191"/>
                  <a:pt x="469900" y="234950"/>
                </a:cubicBezTo>
                <a:lnTo>
                  <a:pt x="469900" y="5308308"/>
                </a:lnTo>
                <a:lnTo>
                  <a:pt x="0" y="5308308"/>
                </a:lnTo>
                <a:lnTo>
                  <a:pt x="0" y="234950"/>
                </a:lnTo>
                <a:cubicBezTo>
                  <a:pt x="0" y="105191"/>
                  <a:pt x="105191" y="0"/>
                  <a:pt x="234950" y="0"/>
                </a:cubicBezTo>
                <a:close/>
              </a:path>
            </a:pathLst>
          </a:custGeom>
          <a:gradFill flip="none" rotWithShape="1">
            <a:gsLst>
              <a:gs pos="0">
                <a:schemeClr val="accent6">
                  <a:lumMod val="50000"/>
                </a:schemeClr>
              </a:gs>
              <a:gs pos="23000">
                <a:schemeClr val="accent6"/>
              </a:gs>
              <a:gs pos="69000">
                <a:schemeClr val="accent6"/>
              </a:gs>
              <a:gs pos="97000">
                <a:schemeClr val="accent6">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Rectangle 18">
            <a:extLst>
              <a:ext uri="{FF2B5EF4-FFF2-40B4-BE49-F238E27FC236}">
                <a16:creationId xmlns:a16="http://schemas.microsoft.com/office/drawing/2014/main" id="{31BAA399-5C17-1C44-9064-6B0B3AE63C96}"/>
              </a:ext>
            </a:extLst>
          </p:cNvPr>
          <p:cNvSpPr/>
          <p:nvPr/>
        </p:nvSpPr>
        <p:spPr>
          <a:xfrm>
            <a:off x="2269999" y="2073916"/>
            <a:ext cx="3276601" cy="95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45920" tIns="34290" rIns="68580" bIns="34290" numCol="1" spcCol="0" rtlCol="0" fromWordArt="0" anchor="ctr" anchorCtr="0" forceAA="0" compatLnSpc="1">
            <a:prstTxWarp prst="textNoShape">
              <a:avLst/>
            </a:prstTxWarp>
            <a:noAutofit/>
          </a:bodyPr>
          <a:lstStyle/>
          <a:p>
            <a:pPr algn="ctr"/>
            <a:r>
              <a:rPr lang="ar-SA" sz="2800" dirty="0">
                <a:solidFill>
                  <a:prstClr val="white"/>
                </a:solidFill>
              </a:rPr>
              <a:t>الأم القلقة المسوسة</a:t>
            </a:r>
            <a:endParaRPr lang="en-US" sz="2800" dirty="0">
              <a:solidFill>
                <a:prstClr val="white"/>
              </a:solidFill>
            </a:endParaRPr>
          </a:p>
        </p:txBody>
      </p:sp>
      <p:sp>
        <p:nvSpPr>
          <p:cNvPr id="42" name="Freeform: Shape 19">
            <a:extLst>
              <a:ext uri="{FF2B5EF4-FFF2-40B4-BE49-F238E27FC236}">
                <a16:creationId xmlns:a16="http://schemas.microsoft.com/office/drawing/2014/main" id="{496B5A31-1543-8540-BA6E-05DCC4BF9982}"/>
              </a:ext>
            </a:extLst>
          </p:cNvPr>
          <p:cNvSpPr/>
          <p:nvPr/>
        </p:nvSpPr>
        <p:spPr>
          <a:xfrm>
            <a:off x="2286765" y="2131504"/>
            <a:ext cx="1393372"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3" name="Freeform: Shape 22">
            <a:extLst>
              <a:ext uri="{FF2B5EF4-FFF2-40B4-BE49-F238E27FC236}">
                <a16:creationId xmlns:a16="http://schemas.microsoft.com/office/drawing/2014/main" id="{DAB35C08-15E7-EF49-AAEE-E1D76C238DC9}"/>
              </a:ext>
            </a:extLst>
          </p:cNvPr>
          <p:cNvSpPr/>
          <p:nvPr/>
        </p:nvSpPr>
        <p:spPr>
          <a:xfrm>
            <a:off x="5546600" y="1931521"/>
            <a:ext cx="1095375" cy="1099717"/>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1"/>
              </a:gs>
              <a:gs pos="35000">
                <a:schemeClr val="accent1">
                  <a:lumMod val="75000"/>
                </a:schemeClr>
              </a:gs>
              <a:gs pos="65000">
                <a:schemeClr val="accent1">
                  <a:lumMod val="7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Freeform: Shape 24">
            <a:extLst>
              <a:ext uri="{FF2B5EF4-FFF2-40B4-BE49-F238E27FC236}">
                <a16:creationId xmlns:a16="http://schemas.microsoft.com/office/drawing/2014/main" id="{0E6F0B02-A0F1-E745-A62E-3A05F8FC1F83}"/>
              </a:ext>
            </a:extLst>
          </p:cNvPr>
          <p:cNvSpPr/>
          <p:nvPr/>
        </p:nvSpPr>
        <p:spPr>
          <a:xfrm>
            <a:off x="2269999" y="1534153"/>
            <a:ext cx="1612369"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5" name="Rectangle 8">
            <a:extLst>
              <a:ext uri="{FF2B5EF4-FFF2-40B4-BE49-F238E27FC236}">
                <a16:creationId xmlns:a16="http://schemas.microsoft.com/office/drawing/2014/main" id="{27FDDA99-2B0B-2A44-8932-D4DA873F6D32}"/>
              </a:ext>
            </a:extLst>
          </p:cNvPr>
          <p:cNvSpPr/>
          <p:nvPr/>
        </p:nvSpPr>
        <p:spPr>
          <a:xfrm>
            <a:off x="2269999" y="3240933"/>
            <a:ext cx="3276601" cy="9573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45920" tIns="34290" rIns="68580" bIns="34290" numCol="1" spcCol="0" rtlCol="0" fromWordArt="0" anchor="ctr" anchorCtr="0" forceAA="0" compatLnSpc="1">
            <a:prstTxWarp prst="textNoShape">
              <a:avLst/>
            </a:prstTxWarp>
            <a:noAutofit/>
          </a:bodyPr>
          <a:lstStyle/>
          <a:p>
            <a:pPr lvl="0"/>
            <a:r>
              <a:rPr lang="ar-SA" sz="2800" dirty="0">
                <a:solidFill>
                  <a:prstClr val="white"/>
                </a:solidFill>
              </a:rPr>
              <a:t> الأم المتملكة</a:t>
            </a:r>
            <a:endParaRPr lang="en-US" sz="2800" dirty="0">
              <a:solidFill>
                <a:prstClr val="white"/>
              </a:solidFill>
            </a:endParaRPr>
          </a:p>
        </p:txBody>
      </p:sp>
      <p:sp>
        <p:nvSpPr>
          <p:cNvPr id="46" name="Freeform: Shape 9">
            <a:extLst>
              <a:ext uri="{FF2B5EF4-FFF2-40B4-BE49-F238E27FC236}">
                <a16:creationId xmlns:a16="http://schemas.microsoft.com/office/drawing/2014/main" id="{C2F7273A-C3A8-6448-9AC6-A45FFFCC89F6}"/>
              </a:ext>
            </a:extLst>
          </p:cNvPr>
          <p:cNvSpPr/>
          <p:nvPr/>
        </p:nvSpPr>
        <p:spPr>
          <a:xfrm>
            <a:off x="2286765" y="3298521"/>
            <a:ext cx="1393372"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8" name="Freeform: Shape 10">
            <a:extLst>
              <a:ext uri="{FF2B5EF4-FFF2-40B4-BE49-F238E27FC236}">
                <a16:creationId xmlns:a16="http://schemas.microsoft.com/office/drawing/2014/main" id="{917EE752-3C3F-0740-9F90-705093C43873}"/>
              </a:ext>
            </a:extLst>
          </p:cNvPr>
          <p:cNvSpPr/>
          <p:nvPr/>
        </p:nvSpPr>
        <p:spPr>
          <a:xfrm>
            <a:off x="5546600" y="3098539"/>
            <a:ext cx="1095375" cy="1099717"/>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2"/>
              </a:gs>
              <a:gs pos="35000">
                <a:schemeClr val="accent2">
                  <a:lumMod val="75000"/>
                </a:schemeClr>
              </a:gs>
              <a:gs pos="65000">
                <a:schemeClr val="accent2">
                  <a:lumMod val="75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Freeform: Shape 11">
            <a:extLst>
              <a:ext uri="{FF2B5EF4-FFF2-40B4-BE49-F238E27FC236}">
                <a16:creationId xmlns:a16="http://schemas.microsoft.com/office/drawing/2014/main" id="{1533372B-86EA-9746-AB2A-A1FCBB001FD6}"/>
              </a:ext>
            </a:extLst>
          </p:cNvPr>
          <p:cNvSpPr/>
          <p:nvPr/>
        </p:nvSpPr>
        <p:spPr>
          <a:xfrm>
            <a:off x="2269999" y="2701170"/>
            <a:ext cx="1612369"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59" name="Rectangle 20">
            <a:extLst>
              <a:ext uri="{FF2B5EF4-FFF2-40B4-BE49-F238E27FC236}">
                <a16:creationId xmlns:a16="http://schemas.microsoft.com/office/drawing/2014/main" id="{F3B91819-B1BB-1748-BFEE-C9B9455E22F8}"/>
              </a:ext>
            </a:extLst>
          </p:cNvPr>
          <p:cNvSpPr/>
          <p:nvPr/>
        </p:nvSpPr>
        <p:spPr>
          <a:xfrm flipH="1">
            <a:off x="6641974" y="2073916"/>
            <a:ext cx="3280029" cy="95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1645920" bIns="34290" numCol="1" spcCol="0" rtlCol="0" fromWordArt="0" anchor="ctr" anchorCtr="0" forceAA="0" compatLnSpc="1">
            <a:prstTxWarp prst="textNoShape">
              <a:avLst/>
            </a:prstTxWarp>
            <a:noAutofit/>
          </a:bodyPr>
          <a:lstStyle/>
          <a:p>
            <a:pPr lvl="0" algn="ctr"/>
            <a:r>
              <a:rPr lang="ar-SA" sz="3200" dirty="0">
                <a:solidFill>
                  <a:prstClr val="white"/>
                </a:solidFill>
              </a:rPr>
              <a:t>الأم المترددة</a:t>
            </a:r>
            <a:endParaRPr lang="en-US" sz="3200" dirty="0">
              <a:solidFill>
                <a:prstClr val="white"/>
              </a:solidFill>
            </a:endParaRPr>
          </a:p>
        </p:txBody>
      </p:sp>
      <p:sp>
        <p:nvSpPr>
          <p:cNvPr id="60" name="Freeform: Shape 21">
            <a:extLst>
              <a:ext uri="{FF2B5EF4-FFF2-40B4-BE49-F238E27FC236}">
                <a16:creationId xmlns:a16="http://schemas.microsoft.com/office/drawing/2014/main" id="{33B3740E-2722-6343-8CD8-E55032D3FF2E}"/>
              </a:ext>
            </a:extLst>
          </p:cNvPr>
          <p:cNvSpPr/>
          <p:nvPr/>
        </p:nvSpPr>
        <p:spPr>
          <a:xfrm flipH="1">
            <a:off x="8510759" y="2131504"/>
            <a:ext cx="1394465"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1" name="Freeform: Shape 25">
            <a:extLst>
              <a:ext uri="{FF2B5EF4-FFF2-40B4-BE49-F238E27FC236}">
                <a16:creationId xmlns:a16="http://schemas.microsoft.com/office/drawing/2014/main" id="{5DA7D8B6-843B-5F4C-816A-D5661BC74085}"/>
              </a:ext>
            </a:extLst>
          </p:cNvPr>
          <p:cNvSpPr/>
          <p:nvPr/>
        </p:nvSpPr>
        <p:spPr>
          <a:xfrm flipH="1">
            <a:off x="8308371" y="1534153"/>
            <a:ext cx="1613633"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2" name="Rectangle 27">
            <a:extLst>
              <a:ext uri="{FF2B5EF4-FFF2-40B4-BE49-F238E27FC236}">
                <a16:creationId xmlns:a16="http://schemas.microsoft.com/office/drawing/2014/main" id="{18DC9500-E702-9C48-B235-45924A6798BA}"/>
              </a:ext>
            </a:extLst>
          </p:cNvPr>
          <p:cNvSpPr/>
          <p:nvPr/>
        </p:nvSpPr>
        <p:spPr>
          <a:xfrm flipH="1">
            <a:off x="6641974" y="3240932"/>
            <a:ext cx="3279170" cy="9573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1645920" bIns="34290" numCol="1" spcCol="0" rtlCol="0" fromWordArt="0" anchor="ctr" anchorCtr="0" forceAA="0" compatLnSpc="1">
            <a:prstTxWarp prst="textNoShape">
              <a:avLst/>
            </a:prstTxWarp>
            <a:noAutofit/>
          </a:bodyPr>
          <a:lstStyle/>
          <a:p>
            <a:pPr lvl="0"/>
            <a:r>
              <a:rPr lang="ar-SA" sz="2800" dirty="0">
                <a:solidFill>
                  <a:prstClr val="white"/>
                </a:solidFill>
              </a:rPr>
              <a:t>الأم المسيطرة</a:t>
            </a:r>
            <a:endParaRPr lang="en-US" sz="2800" dirty="0">
              <a:solidFill>
                <a:prstClr val="white"/>
              </a:solidFill>
            </a:endParaRPr>
          </a:p>
        </p:txBody>
      </p:sp>
      <p:sp>
        <p:nvSpPr>
          <p:cNvPr id="63" name="Freeform: Shape 28">
            <a:extLst>
              <a:ext uri="{FF2B5EF4-FFF2-40B4-BE49-F238E27FC236}">
                <a16:creationId xmlns:a16="http://schemas.microsoft.com/office/drawing/2014/main" id="{E824742A-80B9-FC46-9990-23C9E9D51B2C}"/>
              </a:ext>
            </a:extLst>
          </p:cNvPr>
          <p:cNvSpPr/>
          <p:nvPr/>
        </p:nvSpPr>
        <p:spPr>
          <a:xfrm flipH="1">
            <a:off x="8509900" y="3298520"/>
            <a:ext cx="1394465"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4" name="Freeform: Shape 29">
            <a:extLst>
              <a:ext uri="{FF2B5EF4-FFF2-40B4-BE49-F238E27FC236}">
                <a16:creationId xmlns:a16="http://schemas.microsoft.com/office/drawing/2014/main" id="{C8CE1E8E-B82C-B14B-9171-7535B67232C9}"/>
              </a:ext>
            </a:extLst>
          </p:cNvPr>
          <p:cNvSpPr/>
          <p:nvPr/>
        </p:nvSpPr>
        <p:spPr>
          <a:xfrm flipH="1">
            <a:off x="8307512" y="2701169"/>
            <a:ext cx="1613633"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8" name="TextBox 6">
            <a:extLst>
              <a:ext uri="{FF2B5EF4-FFF2-40B4-BE49-F238E27FC236}">
                <a16:creationId xmlns:a16="http://schemas.microsoft.com/office/drawing/2014/main" id="{E8979BDD-0CC2-7C47-BE21-E2FFEF7ECDC0}"/>
              </a:ext>
            </a:extLst>
          </p:cNvPr>
          <p:cNvSpPr txBox="1"/>
          <p:nvPr/>
        </p:nvSpPr>
        <p:spPr>
          <a:xfrm>
            <a:off x="2231279" y="1877649"/>
            <a:ext cx="886782" cy="923330"/>
          </a:xfrm>
          <a:prstGeom prst="rect">
            <a:avLst/>
          </a:prstGeom>
          <a:noFill/>
          <a:scene3d>
            <a:camera prst="isometricOffAxis1Right">
              <a:rot lat="1800000" lon="19200000" rev="0"/>
            </a:camera>
            <a:lightRig rig="threePt" dir="t"/>
          </a:scene3d>
        </p:spPr>
        <p:txBody>
          <a:bodyPr wrap="none" rtlCol="0" anchor="ctr">
            <a:spAutoFit/>
          </a:bodyPr>
          <a:lstStyle/>
          <a:p>
            <a:pPr algn="ctr"/>
            <a:r>
              <a:rPr lang="en-US" sz="5400" b="1" dirty="0"/>
              <a:t>01</a:t>
            </a:r>
          </a:p>
        </p:txBody>
      </p:sp>
      <p:sp>
        <p:nvSpPr>
          <p:cNvPr id="69" name="TextBox 36">
            <a:extLst>
              <a:ext uri="{FF2B5EF4-FFF2-40B4-BE49-F238E27FC236}">
                <a16:creationId xmlns:a16="http://schemas.microsoft.com/office/drawing/2014/main" id="{A6AE0F40-BB40-FB48-A062-8AFAC580ABA5}"/>
              </a:ext>
            </a:extLst>
          </p:cNvPr>
          <p:cNvSpPr txBox="1"/>
          <p:nvPr/>
        </p:nvSpPr>
        <p:spPr>
          <a:xfrm>
            <a:off x="2231279" y="3060976"/>
            <a:ext cx="886782" cy="923330"/>
          </a:xfrm>
          <a:prstGeom prst="rect">
            <a:avLst/>
          </a:prstGeom>
          <a:noFill/>
          <a:scene3d>
            <a:camera prst="isometricOffAxis1Right">
              <a:rot lat="1800000" lon="19200000" rev="0"/>
            </a:camera>
            <a:lightRig rig="threePt" dir="t"/>
          </a:scene3d>
        </p:spPr>
        <p:txBody>
          <a:bodyPr wrap="none" rtlCol="0" anchor="ctr">
            <a:spAutoFit/>
          </a:bodyPr>
          <a:lstStyle/>
          <a:p>
            <a:pPr algn="ctr"/>
            <a:r>
              <a:rPr lang="en-US" sz="5400" b="1" dirty="0"/>
              <a:t>02</a:t>
            </a:r>
          </a:p>
        </p:txBody>
      </p:sp>
      <p:sp>
        <p:nvSpPr>
          <p:cNvPr id="71" name="TextBox 38">
            <a:extLst>
              <a:ext uri="{FF2B5EF4-FFF2-40B4-BE49-F238E27FC236}">
                <a16:creationId xmlns:a16="http://schemas.microsoft.com/office/drawing/2014/main" id="{5F5400FA-96B4-B946-A10D-955F29751D72}"/>
              </a:ext>
            </a:extLst>
          </p:cNvPr>
          <p:cNvSpPr txBox="1"/>
          <p:nvPr/>
        </p:nvSpPr>
        <p:spPr>
          <a:xfrm>
            <a:off x="9061308" y="1877649"/>
            <a:ext cx="886782" cy="923330"/>
          </a:xfrm>
          <a:prstGeom prst="rect">
            <a:avLst/>
          </a:prstGeom>
          <a:noFill/>
          <a:scene3d>
            <a:camera prst="isometricOffAxis1Right">
              <a:rot lat="19800000" lon="19200000" rev="0"/>
            </a:camera>
            <a:lightRig rig="threePt" dir="t"/>
          </a:scene3d>
        </p:spPr>
        <p:txBody>
          <a:bodyPr wrap="none" rtlCol="0" anchor="ctr">
            <a:spAutoFit/>
          </a:bodyPr>
          <a:lstStyle/>
          <a:p>
            <a:pPr algn="ctr"/>
            <a:r>
              <a:rPr lang="en-US" sz="5400" b="1" dirty="0"/>
              <a:t>03</a:t>
            </a:r>
          </a:p>
        </p:txBody>
      </p:sp>
      <p:sp>
        <p:nvSpPr>
          <p:cNvPr id="72" name="TextBox 39">
            <a:extLst>
              <a:ext uri="{FF2B5EF4-FFF2-40B4-BE49-F238E27FC236}">
                <a16:creationId xmlns:a16="http://schemas.microsoft.com/office/drawing/2014/main" id="{5AD25204-464A-0944-AB24-D7D7688B433C}"/>
              </a:ext>
            </a:extLst>
          </p:cNvPr>
          <p:cNvSpPr txBox="1"/>
          <p:nvPr/>
        </p:nvSpPr>
        <p:spPr>
          <a:xfrm>
            <a:off x="9061308" y="3060976"/>
            <a:ext cx="886782" cy="923330"/>
          </a:xfrm>
          <a:prstGeom prst="rect">
            <a:avLst/>
          </a:prstGeom>
          <a:noFill/>
          <a:scene3d>
            <a:camera prst="isometricOffAxis1Right">
              <a:rot lat="19800000" lon="19200000" rev="0"/>
            </a:camera>
            <a:lightRig rig="threePt" dir="t"/>
          </a:scene3d>
        </p:spPr>
        <p:txBody>
          <a:bodyPr wrap="none" rtlCol="0" anchor="ctr">
            <a:spAutoFit/>
          </a:bodyPr>
          <a:lstStyle/>
          <a:p>
            <a:pPr algn="ctr"/>
            <a:r>
              <a:rPr lang="en-US" sz="5400" b="1" dirty="0"/>
              <a:t>05</a:t>
            </a:r>
          </a:p>
        </p:txBody>
      </p:sp>
      <p:sp>
        <p:nvSpPr>
          <p:cNvPr id="4" name="مربع نص 3">
            <a:extLst>
              <a:ext uri="{FF2B5EF4-FFF2-40B4-BE49-F238E27FC236}">
                <a16:creationId xmlns:a16="http://schemas.microsoft.com/office/drawing/2014/main" id="{5567EFA2-C870-B449-91FE-AE91B49863A2}"/>
              </a:ext>
            </a:extLst>
          </p:cNvPr>
          <p:cNvSpPr txBox="1"/>
          <p:nvPr/>
        </p:nvSpPr>
        <p:spPr>
          <a:xfrm>
            <a:off x="4860616" y="409618"/>
            <a:ext cx="2467342" cy="707886"/>
          </a:xfrm>
          <a:prstGeom prst="rect">
            <a:avLst/>
          </a:prstGeom>
          <a:noFill/>
        </p:spPr>
        <p:txBody>
          <a:bodyPr wrap="none" rtlCol="1">
            <a:spAutoFit/>
          </a:bodyPr>
          <a:lstStyle/>
          <a:p>
            <a:r>
              <a:rPr lang="ar-SA" sz="4000" dirty="0"/>
              <a:t>شخصية الأم :</a:t>
            </a:r>
          </a:p>
        </p:txBody>
      </p:sp>
      <p:sp>
        <p:nvSpPr>
          <p:cNvPr id="80" name="Oval 53">
            <a:extLst>
              <a:ext uri="{FF2B5EF4-FFF2-40B4-BE49-F238E27FC236}">
                <a16:creationId xmlns:a16="http://schemas.microsoft.com/office/drawing/2014/main" id="{873DD37A-1894-264A-A62F-07D399D52345}"/>
              </a:ext>
            </a:extLst>
          </p:cNvPr>
          <p:cNvSpPr/>
          <p:nvPr/>
        </p:nvSpPr>
        <p:spPr>
          <a:xfrm>
            <a:off x="5371957" y="4714798"/>
            <a:ext cx="1457325" cy="773604"/>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1" name="Rectangle 13">
            <a:extLst>
              <a:ext uri="{FF2B5EF4-FFF2-40B4-BE49-F238E27FC236}">
                <a16:creationId xmlns:a16="http://schemas.microsoft.com/office/drawing/2014/main" id="{254A77EF-822A-F74F-B26F-C2C0D60FF6A1}"/>
              </a:ext>
            </a:extLst>
          </p:cNvPr>
          <p:cNvSpPr/>
          <p:nvPr/>
        </p:nvSpPr>
        <p:spPr>
          <a:xfrm>
            <a:off x="2269999" y="4407950"/>
            <a:ext cx="3276601" cy="9573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45920" tIns="34290" rIns="68580" bIns="34290" numCol="1" spcCol="0" rtlCol="0" fromWordArt="0" anchor="ctr" anchorCtr="0" forceAA="0" compatLnSpc="1">
            <a:prstTxWarp prst="textNoShape">
              <a:avLst/>
            </a:prstTxWarp>
            <a:noAutofit/>
          </a:bodyPr>
          <a:lstStyle/>
          <a:p>
            <a:pPr lvl="0" algn="ctr"/>
            <a:r>
              <a:rPr lang="ar-SA" sz="2800" cap="all" dirty="0">
                <a:solidFill>
                  <a:schemeClr val="bg1"/>
                </a:solidFill>
              </a:rPr>
              <a:t>الأم الكاملة الدقيقة</a:t>
            </a:r>
            <a:endParaRPr lang="en-US" sz="2800" dirty="0">
              <a:solidFill>
                <a:schemeClr val="bg1"/>
              </a:solidFill>
            </a:endParaRPr>
          </a:p>
        </p:txBody>
      </p:sp>
      <p:sp>
        <p:nvSpPr>
          <p:cNvPr id="82" name="Freeform: Shape 14">
            <a:extLst>
              <a:ext uri="{FF2B5EF4-FFF2-40B4-BE49-F238E27FC236}">
                <a16:creationId xmlns:a16="http://schemas.microsoft.com/office/drawing/2014/main" id="{1E05FD7A-8AA4-6A4C-A55F-875E745E6F64}"/>
              </a:ext>
            </a:extLst>
          </p:cNvPr>
          <p:cNvSpPr/>
          <p:nvPr/>
        </p:nvSpPr>
        <p:spPr>
          <a:xfrm>
            <a:off x="2286765" y="4465538"/>
            <a:ext cx="1393372"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83" name="Freeform: Shape 15">
            <a:extLst>
              <a:ext uri="{FF2B5EF4-FFF2-40B4-BE49-F238E27FC236}">
                <a16:creationId xmlns:a16="http://schemas.microsoft.com/office/drawing/2014/main" id="{0550EF84-926A-5147-A6B5-469F1F970E8C}"/>
              </a:ext>
            </a:extLst>
          </p:cNvPr>
          <p:cNvSpPr/>
          <p:nvPr/>
        </p:nvSpPr>
        <p:spPr>
          <a:xfrm>
            <a:off x="5546600" y="4265556"/>
            <a:ext cx="1095375" cy="1099717"/>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3"/>
              </a:gs>
              <a:gs pos="35000">
                <a:schemeClr val="accent3">
                  <a:lumMod val="75000"/>
                </a:schemeClr>
              </a:gs>
              <a:gs pos="65000">
                <a:schemeClr val="accent3">
                  <a:lumMod val="7500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4" name="Freeform: Shape 16">
            <a:extLst>
              <a:ext uri="{FF2B5EF4-FFF2-40B4-BE49-F238E27FC236}">
                <a16:creationId xmlns:a16="http://schemas.microsoft.com/office/drawing/2014/main" id="{9E44B1EB-1F7A-E84B-9A57-6F2466E774C0}"/>
              </a:ext>
            </a:extLst>
          </p:cNvPr>
          <p:cNvSpPr/>
          <p:nvPr/>
        </p:nvSpPr>
        <p:spPr>
          <a:xfrm>
            <a:off x="2269999" y="3868187"/>
            <a:ext cx="1612369"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85" name="Rectangle 31">
            <a:extLst>
              <a:ext uri="{FF2B5EF4-FFF2-40B4-BE49-F238E27FC236}">
                <a16:creationId xmlns:a16="http://schemas.microsoft.com/office/drawing/2014/main" id="{1F2329D3-A1C0-1748-9269-F6F46C176F33}"/>
              </a:ext>
            </a:extLst>
          </p:cNvPr>
          <p:cNvSpPr/>
          <p:nvPr/>
        </p:nvSpPr>
        <p:spPr>
          <a:xfrm flipH="1">
            <a:off x="6641974" y="4407950"/>
            <a:ext cx="3279170" cy="9573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1645920" bIns="34290" numCol="1" spcCol="0" rtlCol="0" fromWordArt="0" anchor="ctr" anchorCtr="0" forceAA="0" compatLnSpc="1">
            <a:prstTxWarp prst="textNoShape">
              <a:avLst/>
            </a:prstTxWarp>
            <a:noAutofit/>
          </a:bodyPr>
          <a:lstStyle/>
          <a:p>
            <a:pPr lvl="0" algn="ctr"/>
            <a:r>
              <a:rPr lang="ar-SA" sz="3200" cap="all" dirty="0">
                <a:solidFill>
                  <a:schemeClr val="bg1"/>
                </a:solidFill>
              </a:rPr>
              <a:t>الأم غير المكترثة</a:t>
            </a:r>
            <a:endParaRPr lang="en-US" sz="3200" dirty="0">
              <a:solidFill>
                <a:schemeClr val="bg1"/>
              </a:solidFill>
            </a:endParaRPr>
          </a:p>
        </p:txBody>
      </p:sp>
      <p:sp>
        <p:nvSpPr>
          <p:cNvPr id="86" name="Freeform: Shape 32">
            <a:extLst>
              <a:ext uri="{FF2B5EF4-FFF2-40B4-BE49-F238E27FC236}">
                <a16:creationId xmlns:a16="http://schemas.microsoft.com/office/drawing/2014/main" id="{DA83F82B-840C-3545-BE6A-68582E72A979}"/>
              </a:ext>
            </a:extLst>
          </p:cNvPr>
          <p:cNvSpPr/>
          <p:nvPr/>
        </p:nvSpPr>
        <p:spPr>
          <a:xfrm flipH="1">
            <a:off x="8509901" y="4465538"/>
            <a:ext cx="1394465"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87" name="Freeform: Shape 33">
            <a:extLst>
              <a:ext uri="{FF2B5EF4-FFF2-40B4-BE49-F238E27FC236}">
                <a16:creationId xmlns:a16="http://schemas.microsoft.com/office/drawing/2014/main" id="{461C122E-6874-0940-B362-9302981EB4AB}"/>
              </a:ext>
            </a:extLst>
          </p:cNvPr>
          <p:cNvSpPr/>
          <p:nvPr/>
        </p:nvSpPr>
        <p:spPr>
          <a:xfrm flipH="1">
            <a:off x="8307512" y="3868187"/>
            <a:ext cx="1613633"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88" name="TextBox 37">
            <a:extLst>
              <a:ext uri="{FF2B5EF4-FFF2-40B4-BE49-F238E27FC236}">
                <a16:creationId xmlns:a16="http://schemas.microsoft.com/office/drawing/2014/main" id="{BA0EACA4-3570-E946-A005-94099972D907}"/>
              </a:ext>
            </a:extLst>
          </p:cNvPr>
          <p:cNvSpPr txBox="1"/>
          <p:nvPr/>
        </p:nvSpPr>
        <p:spPr>
          <a:xfrm>
            <a:off x="2231279" y="4244302"/>
            <a:ext cx="886782" cy="923330"/>
          </a:xfrm>
          <a:prstGeom prst="rect">
            <a:avLst/>
          </a:prstGeom>
          <a:noFill/>
          <a:scene3d>
            <a:camera prst="isometricOffAxis1Right">
              <a:rot lat="1800000" lon="19200000" rev="0"/>
            </a:camera>
            <a:lightRig rig="threePt" dir="t"/>
          </a:scene3d>
        </p:spPr>
        <p:txBody>
          <a:bodyPr wrap="none" rtlCol="0" anchor="ctr">
            <a:spAutoFit/>
          </a:bodyPr>
          <a:lstStyle/>
          <a:p>
            <a:pPr algn="ctr"/>
            <a:r>
              <a:rPr lang="en-US" sz="5400" b="1" dirty="0"/>
              <a:t>03</a:t>
            </a:r>
          </a:p>
        </p:txBody>
      </p:sp>
      <p:sp>
        <p:nvSpPr>
          <p:cNvPr id="89" name="TextBox 40">
            <a:extLst>
              <a:ext uri="{FF2B5EF4-FFF2-40B4-BE49-F238E27FC236}">
                <a16:creationId xmlns:a16="http://schemas.microsoft.com/office/drawing/2014/main" id="{8D25B014-9490-D440-94BD-49BAA0DEFDC3}"/>
              </a:ext>
            </a:extLst>
          </p:cNvPr>
          <p:cNvSpPr txBox="1"/>
          <p:nvPr/>
        </p:nvSpPr>
        <p:spPr>
          <a:xfrm>
            <a:off x="9061308" y="4244302"/>
            <a:ext cx="886782" cy="923330"/>
          </a:xfrm>
          <a:prstGeom prst="rect">
            <a:avLst/>
          </a:prstGeom>
          <a:noFill/>
          <a:scene3d>
            <a:camera prst="isometricOffAxis1Right">
              <a:rot lat="19800000" lon="19200000" rev="0"/>
            </a:camera>
            <a:lightRig rig="threePt" dir="t"/>
          </a:scene3d>
        </p:spPr>
        <p:txBody>
          <a:bodyPr wrap="none" rtlCol="0" anchor="ctr">
            <a:spAutoFit/>
          </a:bodyPr>
          <a:lstStyle/>
          <a:p>
            <a:pPr algn="ctr"/>
            <a:r>
              <a:rPr lang="en-US" sz="5400" b="1" dirty="0"/>
              <a:t>06</a:t>
            </a:r>
          </a:p>
        </p:txBody>
      </p:sp>
    </p:spTree>
    <p:extLst>
      <p:ext uri="{BB962C8B-B14F-4D97-AF65-F5344CB8AC3E}">
        <p14:creationId xmlns:p14="http://schemas.microsoft.com/office/powerpoint/2010/main" val="161306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strVal val="#ppt_h"/>
                                          </p:val>
                                        </p:tav>
                                        <p:tav tm="100000">
                                          <p:val>
                                            <p:strVal val="#ppt_h"/>
                                          </p:val>
                                        </p:tav>
                                      </p:tavLst>
                                    </p:anim>
                                  </p:childTnLst>
                                </p:cTn>
                              </p:par>
                              <p:par>
                                <p:cTn id="47" presetID="17" presetClass="entr" presetSubtype="1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strVal val="#ppt_h"/>
                                          </p:val>
                                        </p:tav>
                                        <p:tav tm="100000">
                                          <p:val>
                                            <p:strVal val="#ppt_h"/>
                                          </p:val>
                                        </p:tav>
                                      </p:tavLst>
                                    </p:anim>
                                  </p:childTnLst>
                                </p:cTn>
                              </p:par>
                              <p:par>
                                <p:cTn id="51" presetID="17" presetClass="entr" presetSubtype="1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strVal val="#ppt_h"/>
                                          </p:val>
                                        </p:tav>
                                        <p:tav tm="100000">
                                          <p:val>
                                            <p:strVal val="#ppt_h"/>
                                          </p:val>
                                        </p:tav>
                                      </p:tavLst>
                                    </p:anim>
                                  </p:childTnLst>
                                </p:cTn>
                              </p:par>
                              <p:par>
                                <p:cTn id="55" presetID="17" presetClass="entr" presetSubtype="1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p:cTn id="57" dur="500" fill="hold"/>
                                        <p:tgtEl>
                                          <p:spTgt spid="59"/>
                                        </p:tgtEl>
                                        <p:attrNameLst>
                                          <p:attrName>ppt_w</p:attrName>
                                        </p:attrNameLst>
                                      </p:cBhvr>
                                      <p:tavLst>
                                        <p:tav tm="0">
                                          <p:val>
                                            <p:fltVal val="0"/>
                                          </p:val>
                                        </p:tav>
                                        <p:tav tm="100000">
                                          <p:val>
                                            <p:strVal val="#ppt_w"/>
                                          </p:val>
                                        </p:tav>
                                      </p:tavLst>
                                    </p:anim>
                                    <p:anim calcmode="lin" valueType="num">
                                      <p:cBhvr>
                                        <p:cTn id="58" dur="500" fill="hold"/>
                                        <p:tgtEl>
                                          <p:spTgt spid="59"/>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strVal val="#ppt_h"/>
                                          </p:val>
                                        </p:tav>
                                        <p:tav tm="100000">
                                          <p:val>
                                            <p:strVal val="#ppt_h"/>
                                          </p:val>
                                        </p:tav>
                                      </p:tavLst>
                                    </p:anim>
                                  </p:childTnLst>
                                </p:cTn>
                              </p:par>
                              <p:par>
                                <p:cTn id="63" presetID="17" presetClass="entr" presetSubtype="1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p:cTn id="77" dur="500" fill="hold"/>
                                        <p:tgtEl>
                                          <p:spTgt spid="64"/>
                                        </p:tgtEl>
                                        <p:attrNameLst>
                                          <p:attrName>ppt_w</p:attrName>
                                        </p:attrNameLst>
                                      </p:cBhvr>
                                      <p:tavLst>
                                        <p:tav tm="0">
                                          <p:val>
                                            <p:fltVal val="0"/>
                                          </p:val>
                                        </p:tav>
                                        <p:tav tm="100000">
                                          <p:val>
                                            <p:strVal val="#ppt_w"/>
                                          </p:val>
                                        </p:tav>
                                      </p:tavLst>
                                    </p:anim>
                                    <p:anim calcmode="lin" valueType="num">
                                      <p:cBhvr>
                                        <p:cTn id="78" dur="500" fill="hold"/>
                                        <p:tgtEl>
                                          <p:spTgt spid="64"/>
                                        </p:tgtEl>
                                        <p:attrNameLst>
                                          <p:attrName>ppt_h</p:attrName>
                                        </p:attrNameLst>
                                      </p:cBhvr>
                                      <p:tavLst>
                                        <p:tav tm="0">
                                          <p:val>
                                            <p:strVal val="#ppt_h"/>
                                          </p:val>
                                        </p:tav>
                                        <p:tav tm="100000">
                                          <p:val>
                                            <p:strVal val="#ppt_h"/>
                                          </p:val>
                                        </p:tav>
                                      </p:tavLst>
                                    </p:anim>
                                  </p:childTnLst>
                                </p:cTn>
                              </p:par>
                              <p:par>
                                <p:cTn id="79" presetID="17" presetClass="entr" presetSubtype="1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p:cTn id="81" dur="500" fill="hold"/>
                                        <p:tgtEl>
                                          <p:spTgt spid="68"/>
                                        </p:tgtEl>
                                        <p:attrNameLst>
                                          <p:attrName>ppt_w</p:attrName>
                                        </p:attrNameLst>
                                      </p:cBhvr>
                                      <p:tavLst>
                                        <p:tav tm="0">
                                          <p:val>
                                            <p:fltVal val="0"/>
                                          </p:val>
                                        </p:tav>
                                        <p:tav tm="100000">
                                          <p:val>
                                            <p:strVal val="#ppt_w"/>
                                          </p:val>
                                        </p:tav>
                                      </p:tavLst>
                                    </p:anim>
                                    <p:anim calcmode="lin" valueType="num">
                                      <p:cBhvr>
                                        <p:cTn id="82" dur="500" fill="hold"/>
                                        <p:tgtEl>
                                          <p:spTgt spid="68"/>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p:cTn id="85" dur="500" fill="hold"/>
                                        <p:tgtEl>
                                          <p:spTgt spid="69"/>
                                        </p:tgtEl>
                                        <p:attrNameLst>
                                          <p:attrName>ppt_w</p:attrName>
                                        </p:attrNameLst>
                                      </p:cBhvr>
                                      <p:tavLst>
                                        <p:tav tm="0">
                                          <p:val>
                                            <p:fltVal val="0"/>
                                          </p:val>
                                        </p:tav>
                                        <p:tav tm="100000">
                                          <p:val>
                                            <p:strVal val="#ppt_w"/>
                                          </p:val>
                                        </p:tav>
                                      </p:tavLst>
                                    </p:anim>
                                    <p:anim calcmode="lin" valueType="num">
                                      <p:cBhvr>
                                        <p:cTn id="86" dur="500" fill="hold"/>
                                        <p:tgtEl>
                                          <p:spTgt spid="69"/>
                                        </p:tgtEl>
                                        <p:attrNameLst>
                                          <p:attrName>ppt_h</p:attrName>
                                        </p:attrNameLst>
                                      </p:cBhvr>
                                      <p:tavLst>
                                        <p:tav tm="0">
                                          <p:val>
                                            <p:strVal val="#ppt_h"/>
                                          </p:val>
                                        </p:tav>
                                        <p:tav tm="100000">
                                          <p:val>
                                            <p:strVal val="#ppt_h"/>
                                          </p:val>
                                        </p:tav>
                                      </p:tavLst>
                                    </p:anim>
                                  </p:childTnLst>
                                </p:cTn>
                              </p:par>
                              <p:par>
                                <p:cTn id="87" presetID="17" presetClass="entr" presetSubtype="1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p:cTn id="89" dur="500" fill="hold"/>
                                        <p:tgtEl>
                                          <p:spTgt spid="71"/>
                                        </p:tgtEl>
                                        <p:attrNameLst>
                                          <p:attrName>ppt_w</p:attrName>
                                        </p:attrNameLst>
                                      </p:cBhvr>
                                      <p:tavLst>
                                        <p:tav tm="0">
                                          <p:val>
                                            <p:fltVal val="0"/>
                                          </p:val>
                                        </p:tav>
                                        <p:tav tm="100000">
                                          <p:val>
                                            <p:strVal val="#ppt_w"/>
                                          </p:val>
                                        </p:tav>
                                      </p:tavLst>
                                    </p:anim>
                                    <p:anim calcmode="lin" valueType="num">
                                      <p:cBhvr>
                                        <p:cTn id="90" dur="500" fill="hold"/>
                                        <p:tgtEl>
                                          <p:spTgt spid="71"/>
                                        </p:tgtEl>
                                        <p:attrNameLst>
                                          <p:attrName>ppt_h</p:attrName>
                                        </p:attrNameLst>
                                      </p:cBhvr>
                                      <p:tavLst>
                                        <p:tav tm="0">
                                          <p:val>
                                            <p:strVal val="#ppt_h"/>
                                          </p:val>
                                        </p:tav>
                                        <p:tav tm="100000">
                                          <p:val>
                                            <p:strVal val="#ppt_h"/>
                                          </p:val>
                                        </p:tav>
                                      </p:tavLst>
                                    </p:anim>
                                  </p:childTnLst>
                                </p:cTn>
                              </p:par>
                              <p:par>
                                <p:cTn id="91" presetID="17" presetClass="entr" presetSubtype="1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p:cTn id="93" dur="500" fill="hold"/>
                                        <p:tgtEl>
                                          <p:spTgt spid="72"/>
                                        </p:tgtEl>
                                        <p:attrNameLst>
                                          <p:attrName>ppt_w</p:attrName>
                                        </p:attrNameLst>
                                      </p:cBhvr>
                                      <p:tavLst>
                                        <p:tav tm="0">
                                          <p:val>
                                            <p:fltVal val="0"/>
                                          </p:val>
                                        </p:tav>
                                        <p:tav tm="100000">
                                          <p:val>
                                            <p:strVal val="#ppt_w"/>
                                          </p:val>
                                        </p:tav>
                                      </p:tavLst>
                                    </p:anim>
                                    <p:anim calcmode="lin" valueType="num">
                                      <p:cBhvr>
                                        <p:cTn id="94"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0" grpId="0" animBg="1"/>
      <p:bldP spid="41" grpId="0" animBg="1"/>
      <p:bldP spid="42" grpId="0" animBg="1"/>
      <p:bldP spid="43" grpId="0" animBg="1"/>
      <p:bldP spid="44" grpId="0" animBg="1"/>
      <p:bldP spid="45" grpId="0" animBg="1"/>
      <p:bldP spid="46" grpId="0" animBg="1"/>
      <p:bldP spid="48" grpId="0" animBg="1"/>
      <p:bldP spid="52" grpId="0" animBg="1"/>
      <p:bldP spid="59" grpId="0" animBg="1"/>
      <p:bldP spid="60" grpId="0" animBg="1"/>
      <p:bldP spid="61" grpId="0" animBg="1"/>
      <p:bldP spid="62" grpId="0" animBg="1"/>
      <p:bldP spid="63" grpId="0" animBg="1"/>
      <p:bldP spid="64" grpId="0" animBg="1"/>
      <p:bldP spid="68" grpId="0"/>
      <p:bldP spid="69" grpId="0"/>
      <p:bldP spid="71" grpId="0"/>
      <p:bldP spid="7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54">
            <a:extLst>
              <a:ext uri="{FF2B5EF4-FFF2-40B4-BE49-F238E27FC236}">
                <a16:creationId xmlns:a16="http://schemas.microsoft.com/office/drawing/2014/main" id="{AA22155F-CE13-364B-99D9-E52208F46BCE}"/>
              </a:ext>
            </a:extLst>
          </p:cNvPr>
          <p:cNvSpPr/>
          <p:nvPr/>
        </p:nvSpPr>
        <p:spPr>
          <a:xfrm>
            <a:off x="5367339" y="4027793"/>
            <a:ext cx="1457325" cy="77360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Oval 55">
            <a:extLst>
              <a:ext uri="{FF2B5EF4-FFF2-40B4-BE49-F238E27FC236}">
                <a16:creationId xmlns:a16="http://schemas.microsoft.com/office/drawing/2014/main" id="{F9E4BCF1-7EAD-0648-8810-616D7AAD34CB}"/>
              </a:ext>
            </a:extLst>
          </p:cNvPr>
          <p:cNvSpPr/>
          <p:nvPr/>
        </p:nvSpPr>
        <p:spPr>
          <a:xfrm>
            <a:off x="5367339" y="2861616"/>
            <a:ext cx="1457325" cy="77360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Freeform: Shape 34">
            <a:extLst>
              <a:ext uri="{FF2B5EF4-FFF2-40B4-BE49-F238E27FC236}">
                <a16:creationId xmlns:a16="http://schemas.microsoft.com/office/drawing/2014/main" id="{BF8DAED1-4C32-B140-963F-DE9A2ABD2236}"/>
              </a:ext>
            </a:extLst>
          </p:cNvPr>
          <p:cNvSpPr/>
          <p:nvPr/>
        </p:nvSpPr>
        <p:spPr>
          <a:xfrm>
            <a:off x="5919789" y="1603260"/>
            <a:ext cx="352425" cy="4701747"/>
          </a:xfrm>
          <a:custGeom>
            <a:avLst/>
            <a:gdLst>
              <a:gd name="connsiteX0" fmla="*/ 234950 w 469900"/>
              <a:gd name="connsiteY0" fmla="*/ 0 h 5308308"/>
              <a:gd name="connsiteX1" fmla="*/ 469900 w 469900"/>
              <a:gd name="connsiteY1" fmla="*/ 234950 h 5308308"/>
              <a:gd name="connsiteX2" fmla="*/ 469900 w 469900"/>
              <a:gd name="connsiteY2" fmla="*/ 5308308 h 5308308"/>
              <a:gd name="connsiteX3" fmla="*/ 0 w 469900"/>
              <a:gd name="connsiteY3" fmla="*/ 5308308 h 5308308"/>
              <a:gd name="connsiteX4" fmla="*/ 0 w 469900"/>
              <a:gd name="connsiteY4" fmla="*/ 234950 h 5308308"/>
              <a:gd name="connsiteX5" fmla="*/ 234950 w 469900"/>
              <a:gd name="connsiteY5" fmla="*/ 0 h 530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900" h="5308308">
                <a:moveTo>
                  <a:pt x="234950" y="0"/>
                </a:moveTo>
                <a:cubicBezTo>
                  <a:pt x="364709" y="0"/>
                  <a:pt x="469900" y="105191"/>
                  <a:pt x="469900" y="234950"/>
                </a:cubicBezTo>
                <a:lnTo>
                  <a:pt x="469900" y="5308308"/>
                </a:lnTo>
                <a:lnTo>
                  <a:pt x="0" y="5308308"/>
                </a:lnTo>
                <a:lnTo>
                  <a:pt x="0" y="234950"/>
                </a:lnTo>
                <a:cubicBezTo>
                  <a:pt x="0" y="105191"/>
                  <a:pt x="105191" y="0"/>
                  <a:pt x="234950" y="0"/>
                </a:cubicBezTo>
                <a:close/>
              </a:path>
            </a:pathLst>
          </a:custGeom>
          <a:gradFill flip="none" rotWithShape="1">
            <a:gsLst>
              <a:gs pos="0">
                <a:schemeClr val="accent6">
                  <a:lumMod val="50000"/>
                </a:schemeClr>
              </a:gs>
              <a:gs pos="23000">
                <a:schemeClr val="accent6"/>
              </a:gs>
              <a:gs pos="69000">
                <a:schemeClr val="accent6"/>
              </a:gs>
              <a:gs pos="97000">
                <a:schemeClr val="accent6">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Rectangle 18">
            <a:extLst>
              <a:ext uri="{FF2B5EF4-FFF2-40B4-BE49-F238E27FC236}">
                <a16:creationId xmlns:a16="http://schemas.microsoft.com/office/drawing/2014/main" id="{31BAA399-5C17-1C44-9064-6B0B3AE63C96}"/>
              </a:ext>
            </a:extLst>
          </p:cNvPr>
          <p:cNvSpPr/>
          <p:nvPr/>
        </p:nvSpPr>
        <p:spPr>
          <a:xfrm>
            <a:off x="2269999" y="2550166"/>
            <a:ext cx="3276601" cy="95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45920" tIns="34290" rIns="68580" bIns="34290" numCol="1" spcCol="0" rtlCol="0" fromWordArt="0" anchor="ctr" anchorCtr="0" forceAA="0" compatLnSpc="1">
            <a:prstTxWarp prst="textNoShape">
              <a:avLst/>
            </a:prstTxWarp>
            <a:noAutofit/>
          </a:bodyPr>
          <a:lstStyle/>
          <a:p>
            <a:pPr algn="ctr"/>
            <a:r>
              <a:rPr lang="ar-SA" sz="2400" dirty="0">
                <a:solidFill>
                  <a:prstClr val="white"/>
                </a:solidFill>
              </a:rPr>
              <a:t>الأب المتحكم المسيطر</a:t>
            </a:r>
            <a:endParaRPr lang="en-US" sz="2400" dirty="0">
              <a:solidFill>
                <a:prstClr val="white"/>
              </a:solidFill>
            </a:endParaRPr>
          </a:p>
        </p:txBody>
      </p:sp>
      <p:sp>
        <p:nvSpPr>
          <p:cNvPr id="42" name="Freeform: Shape 19">
            <a:extLst>
              <a:ext uri="{FF2B5EF4-FFF2-40B4-BE49-F238E27FC236}">
                <a16:creationId xmlns:a16="http://schemas.microsoft.com/office/drawing/2014/main" id="{496B5A31-1543-8540-BA6E-05DCC4BF9982}"/>
              </a:ext>
            </a:extLst>
          </p:cNvPr>
          <p:cNvSpPr/>
          <p:nvPr/>
        </p:nvSpPr>
        <p:spPr>
          <a:xfrm>
            <a:off x="2286765" y="2607754"/>
            <a:ext cx="1393372"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3" name="Freeform: Shape 22">
            <a:extLst>
              <a:ext uri="{FF2B5EF4-FFF2-40B4-BE49-F238E27FC236}">
                <a16:creationId xmlns:a16="http://schemas.microsoft.com/office/drawing/2014/main" id="{DAB35C08-15E7-EF49-AAEE-E1D76C238DC9}"/>
              </a:ext>
            </a:extLst>
          </p:cNvPr>
          <p:cNvSpPr/>
          <p:nvPr/>
        </p:nvSpPr>
        <p:spPr>
          <a:xfrm>
            <a:off x="5546600" y="2407771"/>
            <a:ext cx="1095375" cy="1099717"/>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1"/>
              </a:gs>
              <a:gs pos="35000">
                <a:schemeClr val="accent1">
                  <a:lumMod val="75000"/>
                </a:schemeClr>
              </a:gs>
              <a:gs pos="65000">
                <a:schemeClr val="accent1">
                  <a:lumMod val="7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Freeform: Shape 24">
            <a:extLst>
              <a:ext uri="{FF2B5EF4-FFF2-40B4-BE49-F238E27FC236}">
                <a16:creationId xmlns:a16="http://schemas.microsoft.com/office/drawing/2014/main" id="{0E6F0B02-A0F1-E745-A62E-3A05F8FC1F83}"/>
              </a:ext>
            </a:extLst>
          </p:cNvPr>
          <p:cNvSpPr/>
          <p:nvPr/>
        </p:nvSpPr>
        <p:spPr>
          <a:xfrm>
            <a:off x="2269999" y="2010403"/>
            <a:ext cx="1612369"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5" name="Rectangle 8">
            <a:extLst>
              <a:ext uri="{FF2B5EF4-FFF2-40B4-BE49-F238E27FC236}">
                <a16:creationId xmlns:a16="http://schemas.microsoft.com/office/drawing/2014/main" id="{27FDDA99-2B0B-2A44-8932-D4DA873F6D32}"/>
              </a:ext>
            </a:extLst>
          </p:cNvPr>
          <p:cNvSpPr/>
          <p:nvPr/>
        </p:nvSpPr>
        <p:spPr>
          <a:xfrm>
            <a:off x="2269999" y="3717183"/>
            <a:ext cx="3276601" cy="9573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45920" tIns="34290" rIns="68580" bIns="34290" numCol="1" spcCol="0" rtlCol="0" fromWordArt="0" anchor="ctr" anchorCtr="0" forceAA="0" compatLnSpc="1">
            <a:prstTxWarp prst="textNoShape">
              <a:avLst/>
            </a:prstTxWarp>
            <a:noAutofit/>
          </a:bodyPr>
          <a:lstStyle/>
          <a:p>
            <a:pPr lvl="0" algn="ctr"/>
            <a:r>
              <a:rPr lang="ar-SA" sz="2800" dirty="0">
                <a:solidFill>
                  <a:prstClr val="white"/>
                </a:solidFill>
              </a:rPr>
              <a:t>الأب الضعيف</a:t>
            </a:r>
            <a:endParaRPr lang="en-US" sz="2800" dirty="0">
              <a:solidFill>
                <a:prstClr val="white"/>
              </a:solidFill>
            </a:endParaRPr>
          </a:p>
        </p:txBody>
      </p:sp>
      <p:sp>
        <p:nvSpPr>
          <p:cNvPr id="46" name="Freeform: Shape 9">
            <a:extLst>
              <a:ext uri="{FF2B5EF4-FFF2-40B4-BE49-F238E27FC236}">
                <a16:creationId xmlns:a16="http://schemas.microsoft.com/office/drawing/2014/main" id="{C2F7273A-C3A8-6448-9AC6-A45FFFCC89F6}"/>
              </a:ext>
            </a:extLst>
          </p:cNvPr>
          <p:cNvSpPr/>
          <p:nvPr/>
        </p:nvSpPr>
        <p:spPr>
          <a:xfrm>
            <a:off x="2286765" y="3774771"/>
            <a:ext cx="1393372"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48" name="Freeform: Shape 10">
            <a:extLst>
              <a:ext uri="{FF2B5EF4-FFF2-40B4-BE49-F238E27FC236}">
                <a16:creationId xmlns:a16="http://schemas.microsoft.com/office/drawing/2014/main" id="{917EE752-3C3F-0740-9F90-705093C43873}"/>
              </a:ext>
            </a:extLst>
          </p:cNvPr>
          <p:cNvSpPr/>
          <p:nvPr/>
        </p:nvSpPr>
        <p:spPr>
          <a:xfrm>
            <a:off x="5546600" y="3574789"/>
            <a:ext cx="1095375" cy="1099717"/>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2"/>
              </a:gs>
              <a:gs pos="35000">
                <a:schemeClr val="accent2">
                  <a:lumMod val="75000"/>
                </a:schemeClr>
              </a:gs>
              <a:gs pos="65000">
                <a:schemeClr val="accent2">
                  <a:lumMod val="75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Freeform: Shape 11">
            <a:extLst>
              <a:ext uri="{FF2B5EF4-FFF2-40B4-BE49-F238E27FC236}">
                <a16:creationId xmlns:a16="http://schemas.microsoft.com/office/drawing/2014/main" id="{1533372B-86EA-9746-AB2A-A1FCBB001FD6}"/>
              </a:ext>
            </a:extLst>
          </p:cNvPr>
          <p:cNvSpPr/>
          <p:nvPr/>
        </p:nvSpPr>
        <p:spPr>
          <a:xfrm>
            <a:off x="2269999" y="3177420"/>
            <a:ext cx="1612369"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59" name="Rectangle 20">
            <a:extLst>
              <a:ext uri="{FF2B5EF4-FFF2-40B4-BE49-F238E27FC236}">
                <a16:creationId xmlns:a16="http://schemas.microsoft.com/office/drawing/2014/main" id="{F3B91819-B1BB-1748-BFEE-C9B9455E22F8}"/>
              </a:ext>
            </a:extLst>
          </p:cNvPr>
          <p:cNvSpPr/>
          <p:nvPr/>
        </p:nvSpPr>
        <p:spPr>
          <a:xfrm flipH="1">
            <a:off x="6641974" y="2550166"/>
            <a:ext cx="3280029" cy="95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1645920" bIns="34290" numCol="1" spcCol="0" rtlCol="0" fromWordArt="0" anchor="ctr" anchorCtr="0" forceAA="0" compatLnSpc="1">
            <a:prstTxWarp prst="textNoShape">
              <a:avLst/>
            </a:prstTxWarp>
            <a:noAutofit/>
          </a:bodyPr>
          <a:lstStyle/>
          <a:p>
            <a:pPr lvl="0" algn="ctr"/>
            <a:r>
              <a:rPr lang="ar-SA" sz="2800" dirty="0">
                <a:solidFill>
                  <a:prstClr val="white"/>
                </a:solidFill>
              </a:rPr>
              <a:t>الأب الغائب</a:t>
            </a:r>
            <a:endParaRPr lang="en-US" sz="2800" dirty="0">
              <a:solidFill>
                <a:prstClr val="white"/>
              </a:solidFill>
            </a:endParaRPr>
          </a:p>
        </p:txBody>
      </p:sp>
      <p:sp>
        <p:nvSpPr>
          <p:cNvPr id="60" name="Freeform: Shape 21">
            <a:extLst>
              <a:ext uri="{FF2B5EF4-FFF2-40B4-BE49-F238E27FC236}">
                <a16:creationId xmlns:a16="http://schemas.microsoft.com/office/drawing/2014/main" id="{33B3740E-2722-6343-8CD8-E55032D3FF2E}"/>
              </a:ext>
            </a:extLst>
          </p:cNvPr>
          <p:cNvSpPr/>
          <p:nvPr/>
        </p:nvSpPr>
        <p:spPr>
          <a:xfrm flipH="1">
            <a:off x="8510759" y="2607754"/>
            <a:ext cx="1394465"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1" name="Freeform: Shape 25">
            <a:extLst>
              <a:ext uri="{FF2B5EF4-FFF2-40B4-BE49-F238E27FC236}">
                <a16:creationId xmlns:a16="http://schemas.microsoft.com/office/drawing/2014/main" id="{5DA7D8B6-843B-5F4C-816A-D5661BC74085}"/>
              </a:ext>
            </a:extLst>
          </p:cNvPr>
          <p:cNvSpPr/>
          <p:nvPr/>
        </p:nvSpPr>
        <p:spPr>
          <a:xfrm flipH="1">
            <a:off x="8308371" y="2010403"/>
            <a:ext cx="1613633"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2" name="Rectangle 27">
            <a:extLst>
              <a:ext uri="{FF2B5EF4-FFF2-40B4-BE49-F238E27FC236}">
                <a16:creationId xmlns:a16="http://schemas.microsoft.com/office/drawing/2014/main" id="{18DC9500-E702-9C48-B235-45924A6798BA}"/>
              </a:ext>
            </a:extLst>
          </p:cNvPr>
          <p:cNvSpPr/>
          <p:nvPr/>
        </p:nvSpPr>
        <p:spPr>
          <a:xfrm flipH="1">
            <a:off x="6641974" y="3717182"/>
            <a:ext cx="3279170" cy="9573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1645920" bIns="34290" numCol="1" spcCol="0" rtlCol="0" fromWordArt="0" anchor="ctr" anchorCtr="0" forceAA="0" compatLnSpc="1">
            <a:prstTxWarp prst="textNoShape">
              <a:avLst/>
            </a:prstTxWarp>
            <a:noAutofit/>
          </a:bodyPr>
          <a:lstStyle/>
          <a:p>
            <a:pPr lvl="0"/>
            <a:r>
              <a:rPr lang="ar-SA" sz="2800" dirty="0">
                <a:solidFill>
                  <a:prstClr val="white"/>
                </a:solidFill>
              </a:rPr>
              <a:t>الأب الطفل</a:t>
            </a:r>
            <a:endParaRPr lang="en-US" sz="2800" dirty="0">
              <a:solidFill>
                <a:prstClr val="white"/>
              </a:solidFill>
            </a:endParaRPr>
          </a:p>
        </p:txBody>
      </p:sp>
      <p:sp>
        <p:nvSpPr>
          <p:cNvPr id="63" name="Freeform: Shape 28">
            <a:extLst>
              <a:ext uri="{FF2B5EF4-FFF2-40B4-BE49-F238E27FC236}">
                <a16:creationId xmlns:a16="http://schemas.microsoft.com/office/drawing/2014/main" id="{E824742A-80B9-FC46-9990-23C9E9D51B2C}"/>
              </a:ext>
            </a:extLst>
          </p:cNvPr>
          <p:cNvSpPr/>
          <p:nvPr/>
        </p:nvSpPr>
        <p:spPr>
          <a:xfrm flipH="1">
            <a:off x="8509900" y="3774770"/>
            <a:ext cx="1394465" cy="870464"/>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4" name="Freeform: Shape 29">
            <a:extLst>
              <a:ext uri="{FF2B5EF4-FFF2-40B4-BE49-F238E27FC236}">
                <a16:creationId xmlns:a16="http://schemas.microsoft.com/office/drawing/2014/main" id="{C8CE1E8E-B82C-B14B-9171-7535B67232C9}"/>
              </a:ext>
            </a:extLst>
          </p:cNvPr>
          <p:cNvSpPr/>
          <p:nvPr/>
        </p:nvSpPr>
        <p:spPr>
          <a:xfrm flipH="1">
            <a:off x="8307512" y="3177419"/>
            <a:ext cx="1613633" cy="1497086"/>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4950" b="1"/>
          </a:p>
        </p:txBody>
      </p:sp>
      <p:sp>
        <p:nvSpPr>
          <p:cNvPr id="68" name="TextBox 6">
            <a:extLst>
              <a:ext uri="{FF2B5EF4-FFF2-40B4-BE49-F238E27FC236}">
                <a16:creationId xmlns:a16="http://schemas.microsoft.com/office/drawing/2014/main" id="{E8979BDD-0CC2-7C47-BE21-E2FFEF7ECDC0}"/>
              </a:ext>
            </a:extLst>
          </p:cNvPr>
          <p:cNvSpPr txBox="1"/>
          <p:nvPr/>
        </p:nvSpPr>
        <p:spPr>
          <a:xfrm>
            <a:off x="2231279" y="2353899"/>
            <a:ext cx="886782" cy="923330"/>
          </a:xfrm>
          <a:prstGeom prst="rect">
            <a:avLst/>
          </a:prstGeom>
          <a:noFill/>
          <a:scene3d>
            <a:camera prst="isometricOffAxis1Right">
              <a:rot lat="1800000" lon="19200000" rev="0"/>
            </a:camera>
            <a:lightRig rig="threePt" dir="t"/>
          </a:scene3d>
        </p:spPr>
        <p:txBody>
          <a:bodyPr wrap="none" rtlCol="0" anchor="ctr">
            <a:spAutoFit/>
          </a:bodyPr>
          <a:lstStyle/>
          <a:p>
            <a:pPr algn="ctr"/>
            <a:r>
              <a:rPr lang="en-US" sz="5400" b="1" dirty="0"/>
              <a:t>01</a:t>
            </a:r>
          </a:p>
        </p:txBody>
      </p:sp>
      <p:sp>
        <p:nvSpPr>
          <p:cNvPr id="69" name="TextBox 36">
            <a:extLst>
              <a:ext uri="{FF2B5EF4-FFF2-40B4-BE49-F238E27FC236}">
                <a16:creationId xmlns:a16="http://schemas.microsoft.com/office/drawing/2014/main" id="{A6AE0F40-BB40-FB48-A062-8AFAC580ABA5}"/>
              </a:ext>
            </a:extLst>
          </p:cNvPr>
          <p:cNvSpPr txBox="1"/>
          <p:nvPr/>
        </p:nvSpPr>
        <p:spPr>
          <a:xfrm>
            <a:off x="2231279" y="3537226"/>
            <a:ext cx="886782" cy="923330"/>
          </a:xfrm>
          <a:prstGeom prst="rect">
            <a:avLst/>
          </a:prstGeom>
          <a:noFill/>
          <a:scene3d>
            <a:camera prst="isometricOffAxis1Right">
              <a:rot lat="1800000" lon="19200000" rev="0"/>
            </a:camera>
            <a:lightRig rig="threePt" dir="t"/>
          </a:scene3d>
        </p:spPr>
        <p:txBody>
          <a:bodyPr wrap="none" rtlCol="0" anchor="ctr">
            <a:spAutoFit/>
          </a:bodyPr>
          <a:lstStyle/>
          <a:p>
            <a:pPr algn="ctr"/>
            <a:r>
              <a:rPr lang="en-US" sz="5400" b="1" dirty="0"/>
              <a:t>02</a:t>
            </a:r>
          </a:p>
        </p:txBody>
      </p:sp>
      <p:sp>
        <p:nvSpPr>
          <p:cNvPr id="71" name="TextBox 38">
            <a:extLst>
              <a:ext uri="{FF2B5EF4-FFF2-40B4-BE49-F238E27FC236}">
                <a16:creationId xmlns:a16="http://schemas.microsoft.com/office/drawing/2014/main" id="{5F5400FA-96B4-B946-A10D-955F29751D72}"/>
              </a:ext>
            </a:extLst>
          </p:cNvPr>
          <p:cNvSpPr txBox="1"/>
          <p:nvPr/>
        </p:nvSpPr>
        <p:spPr>
          <a:xfrm>
            <a:off x="9061308" y="2353899"/>
            <a:ext cx="886782" cy="923330"/>
          </a:xfrm>
          <a:prstGeom prst="rect">
            <a:avLst/>
          </a:prstGeom>
          <a:noFill/>
          <a:scene3d>
            <a:camera prst="isometricOffAxis1Right">
              <a:rot lat="19800000" lon="19200000" rev="0"/>
            </a:camera>
            <a:lightRig rig="threePt" dir="t"/>
          </a:scene3d>
        </p:spPr>
        <p:txBody>
          <a:bodyPr wrap="none" rtlCol="0" anchor="ctr">
            <a:spAutoFit/>
          </a:bodyPr>
          <a:lstStyle/>
          <a:p>
            <a:pPr algn="ctr"/>
            <a:r>
              <a:rPr lang="en-US" sz="5400" b="1" dirty="0"/>
              <a:t>03</a:t>
            </a:r>
          </a:p>
        </p:txBody>
      </p:sp>
      <p:sp>
        <p:nvSpPr>
          <p:cNvPr id="72" name="TextBox 39">
            <a:extLst>
              <a:ext uri="{FF2B5EF4-FFF2-40B4-BE49-F238E27FC236}">
                <a16:creationId xmlns:a16="http://schemas.microsoft.com/office/drawing/2014/main" id="{5AD25204-464A-0944-AB24-D7D7688B433C}"/>
              </a:ext>
            </a:extLst>
          </p:cNvPr>
          <p:cNvSpPr txBox="1"/>
          <p:nvPr/>
        </p:nvSpPr>
        <p:spPr>
          <a:xfrm>
            <a:off x="9061308" y="3537226"/>
            <a:ext cx="886782" cy="923330"/>
          </a:xfrm>
          <a:prstGeom prst="rect">
            <a:avLst/>
          </a:prstGeom>
          <a:noFill/>
          <a:scene3d>
            <a:camera prst="isometricOffAxis1Right">
              <a:rot lat="19800000" lon="19200000" rev="0"/>
            </a:camera>
            <a:lightRig rig="threePt" dir="t"/>
          </a:scene3d>
        </p:spPr>
        <p:txBody>
          <a:bodyPr wrap="none" rtlCol="0" anchor="ctr">
            <a:spAutoFit/>
          </a:bodyPr>
          <a:lstStyle/>
          <a:p>
            <a:pPr algn="ctr"/>
            <a:r>
              <a:rPr lang="en-US" sz="5400" b="1" dirty="0"/>
              <a:t>04</a:t>
            </a:r>
          </a:p>
        </p:txBody>
      </p:sp>
      <p:sp>
        <p:nvSpPr>
          <p:cNvPr id="4" name="مربع نص 3">
            <a:extLst>
              <a:ext uri="{FF2B5EF4-FFF2-40B4-BE49-F238E27FC236}">
                <a16:creationId xmlns:a16="http://schemas.microsoft.com/office/drawing/2014/main" id="{5567EFA2-C870-B449-91FE-AE91B49863A2}"/>
              </a:ext>
            </a:extLst>
          </p:cNvPr>
          <p:cNvSpPr txBox="1"/>
          <p:nvPr/>
        </p:nvSpPr>
        <p:spPr>
          <a:xfrm>
            <a:off x="4668256" y="409618"/>
            <a:ext cx="2659702" cy="707886"/>
          </a:xfrm>
          <a:prstGeom prst="rect">
            <a:avLst/>
          </a:prstGeom>
          <a:noFill/>
        </p:spPr>
        <p:txBody>
          <a:bodyPr wrap="none" rtlCol="1">
            <a:spAutoFit/>
          </a:bodyPr>
          <a:lstStyle/>
          <a:p>
            <a:r>
              <a:rPr lang="ar-SA" sz="4000" dirty="0"/>
              <a:t>شخصية الأب :</a:t>
            </a:r>
          </a:p>
        </p:txBody>
      </p:sp>
    </p:spTree>
    <p:extLst>
      <p:ext uri="{BB962C8B-B14F-4D97-AF65-F5344CB8AC3E}">
        <p14:creationId xmlns:p14="http://schemas.microsoft.com/office/powerpoint/2010/main" val="17049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par>
                                <p:cTn id="39" presetID="17" presetClass="entr" presetSubtype="1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strVal val="#ppt_h"/>
                                          </p:val>
                                        </p:tav>
                                        <p:tav tm="100000">
                                          <p:val>
                                            <p:strVal val="#ppt_h"/>
                                          </p:val>
                                        </p:tav>
                                      </p:tavLst>
                                    </p:anim>
                                  </p:childTnLst>
                                </p:cTn>
                              </p:par>
                              <p:par>
                                <p:cTn id="47" presetID="17" presetClass="entr" presetSubtype="1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strVal val="#ppt_h"/>
                                          </p:val>
                                        </p:tav>
                                        <p:tav tm="100000">
                                          <p:val>
                                            <p:strVal val="#ppt_h"/>
                                          </p:val>
                                        </p:tav>
                                      </p:tavLst>
                                    </p:anim>
                                  </p:childTnLst>
                                </p:cTn>
                              </p:par>
                              <p:par>
                                <p:cTn id="51" presetID="17" presetClass="entr" presetSubtype="1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strVal val="#ppt_h"/>
                                          </p:val>
                                        </p:tav>
                                        <p:tav tm="100000">
                                          <p:val>
                                            <p:strVal val="#ppt_h"/>
                                          </p:val>
                                        </p:tav>
                                      </p:tavLst>
                                    </p:anim>
                                  </p:childTnLst>
                                </p:cTn>
                              </p:par>
                              <p:par>
                                <p:cTn id="55" presetID="17" presetClass="entr" presetSubtype="1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p:cTn id="57" dur="500" fill="hold"/>
                                        <p:tgtEl>
                                          <p:spTgt spid="59"/>
                                        </p:tgtEl>
                                        <p:attrNameLst>
                                          <p:attrName>ppt_w</p:attrName>
                                        </p:attrNameLst>
                                      </p:cBhvr>
                                      <p:tavLst>
                                        <p:tav tm="0">
                                          <p:val>
                                            <p:fltVal val="0"/>
                                          </p:val>
                                        </p:tav>
                                        <p:tav tm="100000">
                                          <p:val>
                                            <p:strVal val="#ppt_w"/>
                                          </p:val>
                                        </p:tav>
                                      </p:tavLst>
                                    </p:anim>
                                    <p:anim calcmode="lin" valueType="num">
                                      <p:cBhvr>
                                        <p:cTn id="58" dur="500" fill="hold"/>
                                        <p:tgtEl>
                                          <p:spTgt spid="59"/>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p:cTn id="61" dur="500" fill="hold"/>
                                        <p:tgtEl>
                                          <p:spTgt spid="60"/>
                                        </p:tgtEl>
                                        <p:attrNameLst>
                                          <p:attrName>ppt_w</p:attrName>
                                        </p:attrNameLst>
                                      </p:cBhvr>
                                      <p:tavLst>
                                        <p:tav tm="0">
                                          <p:val>
                                            <p:fltVal val="0"/>
                                          </p:val>
                                        </p:tav>
                                        <p:tav tm="100000">
                                          <p:val>
                                            <p:strVal val="#ppt_w"/>
                                          </p:val>
                                        </p:tav>
                                      </p:tavLst>
                                    </p:anim>
                                    <p:anim calcmode="lin" valueType="num">
                                      <p:cBhvr>
                                        <p:cTn id="62" dur="500" fill="hold"/>
                                        <p:tgtEl>
                                          <p:spTgt spid="60"/>
                                        </p:tgtEl>
                                        <p:attrNameLst>
                                          <p:attrName>ppt_h</p:attrName>
                                        </p:attrNameLst>
                                      </p:cBhvr>
                                      <p:tavLst>
                                        <p:tav tm="0">
                                          <p:val>
                                            <p:strVal val="#ppt_h"/>
                                          </p:val>
                                        </p:tav>
                                        <p:tav tm="100000">
                                          <p:val>
                                            <p:strVal val="#ppt_h"/>
                                          </p:val>
                                        </p:tav>
                                      </p:tavLst>
                                    </p:anim>
                                  </p:childTnLst>
                                </p:cTn>
                              </p:par>
                              <p:par>
                                <p:cTn id="63" presetID="17" presetClass="entr" presetSubtype="1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p:cTn id="77" dur="500" fill="hold"/>
                                        <p:tgtEl>
                                          <p:spTgt spid="64"/>
                                        </p:tgtEl>
                                        <p:attrNameLst>
                                          <p:attrName>ppt_w</p:attrName>
                                        </p:attrNameLst>
                                      </p:cBhvr>
                                      <p:tavLst>
                                        <p:tav tm="0">
                                          <p:val>
                                            <p:fltVal val="0"/>
                                          </p:val>
                                        </p:tav>
                                        <p:tav tm="100000">
                                          <p:val>
                                            <p:strVal val="#ppt_w"/>
                                          </p:val>
                                        </p:tav>
                                      </p:tavLst>
                                    </p:anim>
                                    <p:anim calcmode="lin" valueType="num">
                                      <p:cBhvr>
                                        <p:cTn id="78" dur="500" fill="hold"/>
                                        <p:tgtEl>
                                          <p:spTgt spid="64"/>
                                        </p:tgtEl>
                                        <p:attrNameLst>
                                          <p:attrName>ppt_h</p:attrName>
                                        </p:attrNameLst>
                                      </p:cBhvr>
                                      <p:tavLst>
                                        <p:tav tm="0">
                                          <p:val>
                                            <p:strVal val="#ppt_h"/>
                                          </p:val>
                                        </p:tav>
                                        <p:tav tm="100000">
                                          <p:val>
                                            <p:strVal val="#ppt_h"/>
                                          </p:val>
                                        </p:tav>
                                      </p:tavLst>
                                    </p:anim>
                                  </p:childTnLst>
                                </p:cTn>
                              </p:par>
                              <p:par>
                                <p:cTn id="79" presetID="17" presetClass="entr" presetSubtype="1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p:cTn id="81" dur="500" fill="hold"/>
                                        <p:tgtEl>
                                          <p:spTgt spid="68"/>
                                        </p:tgtEl>
                                        <p:attrNameLst>
                                          <p:attrName>ppt_w</p:attrName>
                                        </p:attrNameLst>
                                      </p:cBhvr>
                                      <p:tavLst>
                                        <p:tav tm="0">
                                          <p:val>
                                            <p:fltVal val="0"/>
                                          </p:val>
                                        </p:tav>
                                        <p:tav tm="100000">
                                          <p:val>
                                            <p:strVal val="#ppt_w"/>
                                          </p:val>
                                        </p:tav>
                                      </p:tavLst>
                                    </p:anim>
                                    <p:anim calcmode="lin" valueType="num">
                                      <p:cBhvr>
                                        <p:cTn id="82" dur="500" fill="hold"/>
                                        <p:tgtEl>
                                          <p:spTgt spid="68"/>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p:cTn id="85" dur="500" fill="hold"/>
                                        <p:tgtEl>
                                          <p:spTgt spid="69"/>
                                        </p:tgtEl>
                                        <p:attrNameLst>
                                          <p:attrName>ppt_w</p:attrName>
                                        </p:attrNameLst>
                                      </p:cBhvr>
                                      <p:tavLst>
                                        <p:tav tm="0">
                                          <p:val>
                                            <p:fltVal val="0"/>
                                          </p:val>
                                        </p:tav>
                                        <p:tav tm="100000">
                                          <p:val>
                                            <p:strVal val="#ppt_w"/>
                                          </p:val>
                                        </p:tav>
                                      </p:tavLst>
                                    </p:anim>
                                    <p:anim calcmode="lin" valueType="num">
                                      <p:cBhvr>
                                        <p:cTn id="86" dur="500" fill="hold"/>
                                        <p:tgtEl>
                                          <p:spTgt spid="69"/>
                                        </p:tgtEl>
                                        <p:attrNameLst>
                                          <p:attrName>ppt_h</p:attrName>
                                        </p:attrNameLst>
                                      </p:cBhvr>
                                      <p:tavLst>
                                        <p:tav tm="0">
                                          <p:val>
                                            <p:strVal val="#ppt_h"/>
                                          </p:val>
                                        </p:tav>
                                        <p:tav tm="100000">
                                          <p:val>
                                            <p:strVal val="#ppt_h"/>
                                          </p:val>
                                        </p:tav>
                                      </p:tavLst>
                                    </p:anim>
                                  </p:childTnLst>
                                </p:cTn>
                              </p:par>
                              <p:par>
                                <p:cTn id="87" presetID="17" presetClass="entr" presetSubtype="1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p:cTn id="89" dur="500" fill="hold"/>
                                        <p:tgtEl>
                                          <p:spTgt spid="71"/>
                                        </p:tgtEl>
                                        <p:attrNameLst>
                                          <p:attrName>ppt_w</p:attrName>
                                        </p:attrNameLst>
                                      </p:cBhvr>
                                      <p:tavLst>
                                        <p:tav tm="0">
                                          <p:val>
                                            <p:fltVal val="0"/>
                                          </p:val>
                                        </p:tav>
                                        <p:tav tm="100000">
                                          <p:val>
                                            <p:strVal val="#ppt_w"/>
                                          </p:val>
                                        </p:tav>
                                      </p:tavLst>
                                    </p:anim>
                                    <p:anim calcmode="lin" valueType="num">
                                      <p:cBhvr>
                                        <p:cTn id="90" dur="500" fill="hold"/>
                                        <p:tgtEl>
                                          <p:spTgt spid="71"/>
                                        </p:tgtEl>
                                        <p:attrNameLst>
                                          <p:attrName>ppt_h</p:attrName>
                                        </p:attrNameLst>
                                      </p:cBhvr>
                                      <p:tavLst>
                                        <p:tav tm="0">
                                          <p:val>
                                            <p:strVal val="#ppt_h"/>
                                          </p:val>
                                        </p:tav>
                                        <p:tav tm="100000">
                                          <p:val>
                                            <p:strVal val="#ppt_h"/>
                                          </p:val>
                                        </p:tav>
                                      </p:tavLst>
                                    </p:anim>
                                  </p:childTnLst>
                                </p:cTn>
                              </p:par>
                              <p:par>
                                <p:cTn id="91" presetID="17" presetClass="entr" presetSubtype="1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p:cTn id="93" dur="500" fill="hold"/>
                                        <p:tgtEl>
                                          <p:spTgt spid="72"/>
                                        </p:tgtEl>
                                        <p:attrNameLst>
                                          <p:attrName>ppt_w</p:attrName>
                                        </p:attrNameLst>
                                      </p:cBhvr>
                                      <p:tavLst>
                                        <p:tav tm="0">
                                          <p:val>
                                            <p:fltVal val="0"/>
                                          </p:val>
                                        </p:tav>
                                        <p:tav tm="100000">
                                          <p:val>
                                            <p:strVal val="#ppt_w"/>
                                          </p:val>
                                        </p:tav>
                                      </p:tavLst>
                                    </p:anim>
                                    <p:anim calcmode="lin" valueType="num">
                                      <p:cBhvr>
                                        <p:cTn id="94"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0" grpId="0" animBg="1"/>
      <p:bldP spid="41" grpId="0" animBg="1"/>
      <p:bldP spid="42" grpId="0" animBg="1"/>
      <p:bldP spid="43" grpId="0" animBg="1"/>
      <p:bldP spid="44" grpId="0" animBg="1"/>
      <p:bldP spid="45" grpId="0" animBg="1"/>
      <p:bldP spid="46" grpId="0" animBg="1"/>
      <p:bldP spid="48" grpId="0" animBg="1"/>
      <p:bldP spid="52" grpId="0" animBg="1"/>
      <p:bldP spid="59" grpId="0" animBg="1"/>
      <p:bldP spid="60" grpId="0" animBg="1"/>
      <p:bldP spid="61" grpId="0" animBg="1"/>
      <p:bldP spid="62" grpId="0" animBg="1"/>
      <p:bldP spid="63" grpId="0" animBg="1"/>
      <p:bldP spid="64" grpId="0" animBg="1"/>
      <p:bldP spid="68" grpId="0"/>
      <p:bldP spid="69" grpId="0"/>
      <p:bldP spid="71" grpId="0"/>
      <p:bldP spid="7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مربع نص 15">
            <a:extLst>
              <a:ext uri="{FF2B5EF4-FFF2-40B4-BE49-F238E27FC236}">
                <a16:creationId xmlns:a16="http://schemas.microsoft.com/office/drawing/2014/main" id="{0C3E46DD-0ADA-044B-B67D-28C132AFBC86}"/>
              </a:ext>
            </a:extLst>
          </p:cNvPr>
          <p:cNvSpPr txBox="1"/>
          <p:nvPr/>
        </p:nvSpPr>
        <p:spPr>
          <a:xfrm>
            <a:off x="4830349" y="187769"/>
            <a:ext cx="3276600" cy="584775"/>
          </a:xfrm>
          <a:prstGeom prst="rect">
            <a:avLst/>
          </a:prstGeom>
          <a:noFill/>
        </p:spPr>
        <p:txBody>
          <a:bodyPr wrap="square" rtlCol="1">
            <a:spAutoFit/>
          </a:bodyPr>
          <a:lstStyle/>
          <a:p>
            <a:r>
              <a:rPr lang="ar-SA" sz="3200" dirty="0">
                <a:solidFill>
                  <a:srgbClr val="002060"/>
                </a:solidFill>
              </a:rPr>
              <a:t>أسباب المشكلات النفسية</a:t>
            </a:r>
          </a:p>
        </p:txBody>
      </p:sp>
      <p:grpSp>
        <p:nvGrpSpPr>
          <p:cNvPr id="8" name="مجموعة 7">
            <a:extLst>
              <a:ext uri="{FF2B5EF4-FFF2-40B4-BE49-F238E27FC236}">
                <a16:creationId xmlns:a16="http://schemas.microsoft.com/office/drawing/2014/main" id="{72A33019-70E8-474D-8596-093313FFA5DE}"/>
              </a:ext>
            </a:extLst>
          </p:cNvPr>
          <p:cNvGrpSpPr/>
          <p:nvPr/>
        </p:nvGrpSpPr>
        <p:grpSpPr>
          <a:xfrm>
            <a:off x="5679070" y="1986861"/>
            <a:ext cx="1860886" cy="133890"/>
            <a:chOff x="5698120" y="3634627"/>
            <a:chExt cx="1860886" cy="133890"/>
          </a:xfrm>
        </p:grpSpPr>
        <p:sp>
          <p:nvSpPr>
            <p:cNvPr id="32" name="Freeform: Shape 40">
              <a:extLst>
                <a:ext uri="{FF2B5EF4-FFF2-40B4-BE49-F238E27FC236}">
                  <a16:creationId xmlns:a16="http://schemas.microsoft.com/office/drawing/2014/main" id="{9884360A-204F-9D42-A4BC-2FB352E29F4D}"/>
                </a:ext>
              </a:extLst>
            </p:cNvPr>
            <p:cNvSpPr/>
            <p:nvPr/>
          </p:nvSpPr>
          <p:spPr>
            <a:xfrm>
              <a:off x="5870434" y="3634627"/>
              <a:ext cx="1688572" cy="133890"/>
            </a:xfrm>
            <a:custGeom>
              <a:avLst/>
              <a:gdLst>
                <a:gd name="connsiteX0" fmla="*/ 0 w 1688572"/>
                <a:gd name="connsiteY0" fmla="*/ 0 h 133890"/>
                <a:gd name="connsiteX1" fmla="*/ 1688572 w 1688572"/>
                <a:gd name="connsiteY1" fmla="*/ 0 h 133890"/>
                <a:gd name="connsiteX2" fmla="*/ 1626530 w 1688572"/>
                <a:gd name="connsiteY2" fmla="*/ 133890 h 133890"/>
                <a:gd name="connsiteX3" fmla="*/ 0 w 1688572"/>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1688572" h="133890">
                  <a:moveTo>
                    <a:pt x="0" y="0"/>
                  </a:moveTo>
                  <a:lnTo>
                    <a:pt x="1688572" y="0"/>
                  </a:lnTo>
                  <a:lnTo>
                    <a:pt x="1626530" y="133890"/>
                  </a:lnTo>
                  <a:lnTo>
                    <a:pt x="0" y="133890"/>
                  </a:lnTo>
                  <a:close/>
                </a:path>
              </a:pathLst>
            </a:custGeom>
            <a:solidFill>
              <a:schemeClr val="accent6">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34" name="Shape">
              <a:extLst>
                <a:ext uri="{FF2B5EF4-FFF2-40B4-BE49-F238E27FC236}">
                  <a16:creationId xmlns:a16="http://schemas.microsoft.com/office/drawing/2014/main" id="{73A16D24-2624-1748-83D8-7CCD02858F53}"/>
                </a:ext>
              </a:extLst>
            </p:cNvPr>
            <p:cNvSpPr/>
            <p:nvPr/>
          </p:nvSpPr>
          <p:spPr>
            <a:xfrm>
              <a:off x="5698120" y="3634627"/>
              <a:ext cx="344630"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7" name="مجموعة 6">
            <a:extLst>
              <a:ext uri="{FF2B5EF4-FFF2-40B4-BE49-F238E27FC236}">
                <a16:creationId xmlns:a16="http://schemas.microsoft.com/office/drawing/2014/main" id="{745E89DD-ED0D-B645-A991-2B4112315616}"/>
              </a:ext>
            </a:extLst>
          </p:cNvPr>
          <p:cNvGrpSpPr/>
          <p:nvPr/>
        </p:nvGrpSpPr>
        <p:grpSpPr>
          <a:xfrm>
            <a:off x="2133599" y="1540578"/>
            <a:ext cx="3679360" cy="1063644"/>
            <a:chOff x="2152649" y="3188344"/>
            <a:chExt cx="3679360" cy="1063644"/>
          </a:xfrm>
        </p:grpSpPr>
        <p:sp>
          <p:nvSpPr>
            <p:cNvPr id="33" name="Shape">
              <a:extLst>
                <a:ext uri="{FF2B5EF4-FFF2-40B4-BE49-F238E27FC236}">
                  <a16:creationId xmlns:a16="http://schemas.microsoft.com/office/drawing/2014/main" id="{90ED1E12-D543-7445-8DFC-A42D22FFC0FF}"/>
                </a:ext>
              </a:extLst>
            </p:cNvPr>
            <p:cNvSpPr/>
            <p:nvPr/>
          </p:nvSpPr>
          <p:spPr>
            <a:xfrm>
              <a:off x="2152649" y="3237934"/>
              <a:ext cx="2680182" cy="9619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6"/>
                </a:gs>
                <a:gs pos="20000">
                  <a:schemeClr val="accent6"/>
                </a:gs>
                <a:gs pos="62000">
                  <a:schemeClr val="accent6">
                    <a:lumMod val="60000"/>
                    <a:lumOff val="40000"/>
                  </a:schemeClr>
                </a:gs>
                <a:gs pos="80000">
                  <a:schemeClr val="accent6"/>
                </a:gs>
                <a:gs pos="94000">
                  <a:schemeClr val="accent6">
                    <a:lumMod val="75000"/>
                  </a:schemeClr>
                </a:gs>
              </a:gsLst>
              <a:lin ang="16200000" scaled="1"/>
              <a:tileRect/>
            </a:gradFill>
            <a:ln w="12700">
              <a:miter lim="400000"/>
            </a:ln>
          </p:spPr>
          <p:txBody>
            <a:bodyPr lIns="28575" tIns="28575" rIns="28575" bIns="28575" anchor="ctr"/>
            <a:lstStyle/>
            <a:p>
              <a:endParaRPr sz="2800">
                <a:solidFill>
                  <a:srgbClr val="FFFFFF"/>
                </a:solidFill>
              </a:endParaRPr>
            </a:p>
          </p:txBody>
        </p:sp>
        <p:sp>
          <p:nvSpPr>
            <p:cNvPr id="35" name="Shape">
              <a:extLst>
                <a:ext uri="{FF2B5EF4-FFF2-40B4-BE49-F238E27FC236}">
                  <a16:creationId xmlns:a16="http://schemas.microsoft.com/office/drawing/2014/main" id="{7217912D-B8F0-5646-ADB8-6FD1C27D81DC}"/>
                </a:ext>
              </a:extLst>
            </p:cNvPr>
            <p:cNvSpPr/>
            <p:nvPr/>
          </p:nvSpPr>
          <p:spPr>
            <a:xfrm>
              <a:off x="4830349" y="3188344"/>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36" name="Shape">
              <a:extLst>
                <a:ext uri="{FF2B5EF4-FFF2-40B4-BE49-F238E27FC236}">
                  <a16:creationId xmlns:a16="http://schemas.microsoft.com/office/drawing/2014/main" id="{A1F1A6C9-8051-2440-98FC-825B0666CF4E}"/>
                </a:ext>
              </a:extLst>
            </p:cNvPr>
            <p:cNvSpPr/>
            <p:nvPr/>
          </p:nvSpPr>
          <p:spPr>
            <a:xfrm>
              <a:off x="4929521" y="3312313"/>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grpSp>
      <p:sp>
        <p:nvSpPr>
          <p:cNvPr id="37" name="TextBox 21">
            <a:extLst>
              <a:ext uri="{FF2B5EF4-FFF2-40B4-BE49-F238E27FC236}">
                <a16:creationId xmlns:a16="http://schemas.microsoft.com/office/drawing/2014/main" id="{F4EA78DA-80EC-364A-A4ED-01BD7E3B4A29}"/>
              </a:ext>
            </a:extLst>
          </p:cNvPr>
          <p:cNvSpPr txBox="1"/>
          <p:nvPr/>
        </p:nvSpPr>
        <p:spPr>
          <a:xfrm>
            <a:off x="2253627" y="1840328"/>
            <a:ext cx="2125028" cy="461666"/>
          </a:xfrm>
          <a:prstGeom prst="rect">
            <a:avLst/>
          </a:prstGeom>
          <a:noFill/>
        </p:spPr>
        <p:txBody>
          <a:bodyPr wrap="square" lIns="0" rIns="0" rtlCol="0" anchor="b">
            <a:spAutoFit/>
          </a:bodyPr>
          <a:lstStyle/>
          <a:p>
            <a:r>
              <a:rPr lang="ar-SA" sz="2400" b="1" noProof="1"/>
              <a:t>العوامل النفسية :</a:t>
            </a:r>
            <a:endParaRPr lang="en-US" sz="2400" b="1" noProof="1"/>
          </a:p>
        </p:txBody>
      </p:sp>
      <p:sp>
        <p:nvSpPr>
          <p:cNvPr id="38" name="TextBox 24">
            <a:extLst>
              <a:ext uri="{FF2B5EF4-FFF2-40B4-BE49-F238E27FC236}">
                <a16:creationId xmlns:a16="http://schemas.microsoft.com/office/drawing/2014/main" id="{3324BE15-36F7-5F4D-94C9-043F960FFBFE}"/>
              </a:ext>
            </a:extLst>
          </p:cNvPr>
          <p:cNvSpPr txBox="1"/>
          <p:nvPr/>
        </p:nvSpPr>
        <p:spPr>
          <a:xfrm>
            <a:off x="3240488" y="1840328"/>
            <a:ext cx="7160555" cy="5018682"/>
          </a:xfrm>
          <a:prstGeom prst="rect">
            <a:avLst/>
          </a:prstGeom>
          <a:noFill/>
        </p:spPr>
        <p:txBody>
          <a:bodyPr wrap="square" lIns="0" rIns="0" rtlCol="0" anchor="t">
            <a:spAutoFit/>
          </a:bodyPr>
          <a:lstStyle/>
          <a:p>
            <a:pPr algn="just">
              <a:lnSpc>
                <a:spcPct val="150000"/>
              </a:lnSpc>
            </a:pPr>
            <a:r>
              <a:rPr lang="ar-SA" sz="2400" b="1" noProof="1"/>
              <a:t>العوامل الاجتماعية :</a:t>
            </a:r>
          </a:p>
          <a:p>
            <a:pPr marL="342900" indent="-342900" algn="just">
              <a:lnSpc>
                <a:spcPct val="150000"/>
              </a:lnSpc>
              <a:buFont typeface="Wingdings" pitchFamily="2" charset="2"/>
              <a:buChar char="Ø"/>
            </a:pPr>
            <a:r>
              <a:rPr lang="ar-SA" sz="2400" noProof="1"/>
              <a:t>الفقر و سوء التغذية</a:t>
            </a:r>
          </a:p>
          <a:p>
            <a:pPr marL="342900" indent="-342900" algn="just">
              <a:lnSpc>
                <a:spcPct val="150000"/>
              </a:lnSpc>
              <a:buFont typeface="Wingdings" pitchFamily="2" charset="2"/>
              <a:buChar char="Ø"/>
            </a:pPr>
            <a:r>
              <a:rPr lang="ar-SA" sz="2400" noProof="1"/>
              <a:t>سوء الأحوال السكنية</a:t>
            </a:r>
          </a:p>
          <a:p>
            <a:pPr marL="342900" indent="-342900" algn="just">
              <a:lnSpc>
                <a:spcPct val="150000"/>
              </a:lnSpc>
              <a:buFont typeface="Wingdings" pitchFamily="2" charset="2"/>
              <a:buChar char="Ø"/>
            </a:pPr>
            <a:r>
              <a:rPr lang="ar-SA" sz="2400" noProof="1"/>
              <a:t> إصابة الوالدين بمرض مزمن</a:t>
            </a:r>
          </a:p>
          <a:p>
            <a:pPr marL="342900" indent="-342900" algn="just">
              <a:lnSpc>
                <a:spcPct val="150000"/>
              </a:lnSpc>
              <a:buFont typeface="Wingdings" pitchFamily="2" charset="2"/>
              <a:buChar char="Ø"/>
            </a:pPr>
            <a:r>
              <a:rPr lang="ar-SA" sz="2400" noProof="1"/>
              <a:t>إصابة أحد أفراد الأسرة باضطراب نفسي</a:t>
            </a:r>
          </a:p>
          <a:p>
            <a:pPr marL="342900" indent="-342900" algn="just">
              <a:lnSpc>
                <a:spcPct val="150000"/>
              </a:lnSpc>
              <a:buFont typeface="Wingdings" pitchFamily="2" charset="2"/>
              <a:buChar char="Ø"/>
            </a:pPr>
            <a:r>
              <a:rPr lang="ar-SA" sz="2400" noProof="1"/>
              <a:t>الخلافات الأسرية و الطلاق</a:t>
            </a:r>
          </a:p>
          <a:p>
            <a:pPr marL="342900" indent="-342900" algn="just">
              <a:lnSpc>
                <a:spcPct val="150000"/>
              </a:lnSpc>
              <a:buFont typeface="Wingdings" pitchFamily="2" charset="2"/>
              <a:buChar char="Ø"/>
            </a:pPr>
            <a:r>
              <a:rPr lang="ar-SA" sz="2400" noProof="1"/>
              <a:t>الاعتداء الجنسي </a:t>
            </a:r>
          </a:p>
          <a:p>
            <a:pPr marL="342900" indent="-342900" algn="just">
              <a:lnSpc>
                <a:spcPct val="150000"/>
              </a:lnSpc>
              <a:buFont typeface="Wingdings" pitchFamily="2" charset="2"/>
              <a:buChar char="Ø"/>
            </a:pPr>
            <a:r>
              <a:rPr lang="ar-SA" sz="2400" noProof="1"/>
              <a:t>عمل الأم و تغيبها عن المنزل</a:t>
            </a:r>
          </a:p>
          <a:p>
            <a:pPr marL="342900" indent="-342900" algn="just">
              <a:lnSpc>
                <a:spcPct val="150000"/>
              </a:lnSpc>
              <a:buFont typeface="Wingdings" pitchFamily="2" charset="2"/>
              <a:buChar char="Ø"/>
            </a:pPr>
            <a:r>
              <a:rPr lang="ar-SA" sz="2400" noProof="1"/>
              <a:t>غياب الأب و سفره</a:t>
            </a:r>
            <a:endParaRPr lang="en-US" sz="2400" noProof="1"/>
          </a:p>
        </p:txBody>
      </p:sp>
      <p:sp>
        <p:nvSpPr>
          <p:cNvPr id="2" name="مربع نص 1">
            <a:extLst>
              <a:ext uri="{FF2B5EF4-FFF2-40B4-BE49-F238E27FC236}">
                <a16:creationId xmlns:a16="http://schemas.microsoft.com/office/drawing/2014/main" id="{313ADA78-6570-9849-A67F-340B51438A1C}"/>
              </a:ext>
            </a:extLst>
          </p:cNvPr>
          <p:cNvSpPr txBox="1"/>
          <p:nvPr/>
        </p:nvSpPr>
        <p:spPr>
          <a:xfrm>
            <a:off x="2705322" y="801914"/>
            <a:ext cx="7080849" cy="738664"/>
          </a:xfrm>
          <a:prstGeom prst="rect">
            <a:avLst/>
          </a:prstGeom>
          <a:noFill/>
        </p:spPr>
        <p:txBody>
          <a:bodyPr wrap="none" rtlCol="1">
            <a:spAutoFit/>
          </a:bodyPr>
          <a:lstStyle/>
          <a:p>
            <a:pPr algn="ctr"/>
            <a:r>
              <a:rPr lang="ar-SA" sz="2400" dirty="0"/>
              <a:t>هناك عوامل عديدة يمكن أن تسهم في حدوث المشكلات النفسية و منها :</a:t>
            </a:r>
          </a:p>
          <a:p>
            <a:endParaRPr lang="ar-SA" dirty="0"/>
          </a:p>
        </p:txBody>
      </p:sp>
    </p:spTree>
    <p:extLst>
      <p:ext uri="{BB962C8B-B14F-4D97-AF65-F5344CB8AC3E}">
        <p14:creationId xmlns:p14="http://schemas.microsoft.com/office/powerpoint/2010/main" val="426406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8">
                                            <p:txEl>
                                              <p:pRg st="1" end="1"/>
                                            </p:txEl>
                                          </p:spTgt>
                                        </p:tgtEl>
                                        <p:attrNameLst>
                                          <p:attrName>style.visibility</p:attrName>
                                        </p:attrNameLst>
                                      </p:cBhvr>
                                      <p:to>
                                        <p:strVal val="visible"/>
                                      </p:to>
                                    </p:set>
                                    <p:animEffect transition="in" filter="fade">
                                      <p:cBhvr>
                                        <p:cTn id="10" dur="1000"/>
                                        <p:tgtEl>
                                          <p:spTgt spid="38">
                                            <p:txEl>
                                              <p:pRg st="1" end="1"/>
                                            </p:txEl>
                                          </p:spTgt>
                                        </p:tgtEl>
                                      </p:cBhvr>
                                    </p:animEffect>
                                    <p:anim calcmode="lin" valueType="num">
                                      <p:cBhvr>
                                        <p:cTn id="11"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8">
                                            <p:txEl>
                                              <p:pRg st="2" end="2"/>
                                            </p:txEl>
                                          </p:spTgt>
                                        </p:tgtEl>
                                        <p:attrNameLst>
                                          <p:attrName>style.visibility</p:attrName>
                                        </p:attrNameLst>
                                      </p:cBhvr>
                                      <p:to>
                                        <p:strVal val="visible"/>
                                      </p:to>
                                    </p:set>
                                    <p:animEffect transition="in" filter="fade">
                                      <p:cBhvr>
                                        <p:cTn id="16" dur="1000"/>
                                        <p:tgtEl>
                                          <p:spTgt spid="38">
                                            <p:txEl>
                                              <p:pRg st="2" end="2"/>
                                            </p:txEl>
                                          </p:spTgt>
                                        </p:tgtEl>
                                      </p:cBhvr>
                                    </p:animEffect>
                                    <p:anim calcmode="lin" valueType="num">
                                      <p:cBhvr>
                                        <p:cTn id="17" dur="1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fade">
                                      <p:cBhvr>
                                        <p:cTn id="22" dur="1000"/>
                                        <p:tgtEl>
                                          <p:spTgt spid="38">
                                            <p:txEl>
                                              <p:pRg st="3" end="3"/>
                                            </p:txEl>
                                          </p:spTgt>
                                        </p:tgtEl>
                                      </p:cBhvr>
                                    </p:animEffect>
                                    <p:anim calcmode="lin" valueType="num">
                                      <p:cBhvr>
                                        <p:cTn id="23" dur="1000" fill="hold"/>
                                        <p:tgtEl>
                                          <p:spTgt spid="3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8">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38">
                                            <p:txEl>
                                              <p:pRg st="4" end="4"/>
                                            </p:txEl>
                                          </p:spTgt>
                                        </p:tgtEl>
                                        <p:attrNameLst>
                                          <p:attrName>style.visibility</p:attrName>
                                        </p:attrNameLst>
                                      </p:cBhvr>
                                      <p:to>
                                        <p:strVal val="visible"/>
                                      </p:to>
                                    </p:set>
                                    <p:animEffect transition="in" filter="fade">
                                      <p:cBhvr>
                                        <p:cTn id="28" dur="1000"/>
                                        <p:tgtEl>
                                          <p:spTgt spid="38">
                                            <p:txEl>
                                              <p:pRg st="4" end="4"/>
                                            </p:txEl>
                                          </p:spTgt>
                                        </p:tgtEl>
                                      </p:cBhvr>
                                    </p:animEffect>
                                    <p:anim calcmode="lin" valueType="num">
                                      <p:cBhvr>
                                        <p:cTn id="29" dur="1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38">
                                            <p:txEl>
                                              <p:pRg st="5" end="5"/>
                                            </p:txEl>
                                          </p:spTgt>
                                        </p:tgtEl>
                                        <p:attrNameLst>
                                          <p:attrName>style.visibility</p:attrName>
                                        </p:attrNameLst>
                                      </p:cBhvr>
                                      <p:to>
                                        <p:strVal val="visible"/>
                                      </p:to>
                                    </p:set>
                                    <p:animEffect transition="in" filter="fade">
                                      <p:cBhvr>
                                        <p:cTn id="34" dur="1000"/>
                                        <p:tgtEl>
                                          <p:spTgt spid="38">
                                            <p:txEl>
                                              <p:pRg st="5" end="5"/>
                                            </p:txEl>
                                          </p:spTgt>
                                        </p:tgtEl>
                                      </p:cBhvr>
                                    </p:animEffect>
                                    <p:anim calcmode="lin" valueType="num">
                                      <p:cBhvr>
                                        <p:cTn id="35" dur="1000" fill="hold"/>
                                        <p:tgtEl>
                                          <p:spTgt spid="3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8">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38">
                                            <p:txEl>
                                              <p:pRg st="6" end="6"/>
                                            </p:txEl>
                                          </p:spTgt>
                                        </p:tgtEl>
                                        <p:attrNameLst>
                                          <p:attrName>style.visibility</p:attrName>
                                        </p:attrNameLst>
                                      </p:cBhvr>
                                      <p:to>
                                        <p:strVal val="visible"/>
                                      </p:to>
                                    </p:set>
                                    <p:animEffect transition="in" filter="fade">
                                      <p:cBhvr>
                                        <p:cTn id="40" dur="1000"/>
                                        <p:tgtEl>
                                          <p:spTgt spid="38">
                                            <p:txEl>
                                              <p:pRg st="6" end="6"/>
                                            </p:txEl>
                                          </p:spTgt>
                                        </p:tgtEl>
                                      </p:cBhvr>
                                    </p:animEffect>
                                    <p:anim calcmode="lin" valueType="num">
                                      <p:cBhvr>
                                        <p:cTn id="41" dur="1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8">
                                            <p:txEl>
                                              <p:pRg st="6" end="6"/>
                                            </p:txEl>
                                          </p:spTgt>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nodeType="afterEffect">
                                  <p:stCondLst>
                                    <p:cond delay="0"/>
                                  </p:stCondLst>
                                  <p:childTnLst>
                                    <p:set>
                                      <p:cBhvr>
                                        <p:cTn id="45" dur="1" fill="hold">
                                          <p:stCondLst>
                                            <p:cond delay="0"/>
                                          </p:stCondLst>
                                        </p:cTn>
                                        <p:tgtEl>
                                          <p:spTgt spid="38">
                                            <p:txEl>
                                              <p:pRg st="7" end="7"/>
                                            </p:txEl>
                                          </p:spTgt>
                                        </p:tgtEl>
                                        <p:attrNameLst>
                                          <p:attrName>style.visibility</p:attrName>
                                        </p:attrNameLst>
                                      </p:cBhvr>
                                      <p:to>
                                        <p:strVal val="visible"/>
                                      </p:to>
                                    </p:set>
                                    <p:animEffect transition="in" filter="fade">
                                      <p:cBhvr>
                                        <p:cTn id="46" dur="1000"/>
                                        <p:tgtEl>
                                          <p:spTgt spid="38">
                                            <p:txEl>
                                              <p:pRg st="7" end="7"/>
                                            </p:txEl>
                                          </p:spTgt>
                                        </p:tgtEl>
                                      </p:cBhvr>
                                    </p:animEffect>
                                    <p:anim calcmode="lin" valueType="num">
                                      <p:cBhvr>
                                        <p:cTn id="47" dur="1000" fill="hold"/>
                                        <p:tgtEl>
                                          <p:spTgt spid="38">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8">
                                            <p:txEl>
                                              <p:pRg st="7" end="7"/>
                                            </p:txEl>
                                          </p:spTgt>
                                        </p:tgtEl>
                                        <p:attrNameLst>
                                          <p:attrName>ppt_y</p:attrName>
                                        </p:attrNameLst>
                                      </p:cBhvr>
                                      <p:tavLst>
                                        <p:tav tm="0">
                                          <p:val>
                                            <p:strVal val="#ppt_y+.1"/>
                                          </p:val>
                                        </p:tav>
                                        <p:tav tm="100000">
                                          <p:val>
                                            <p:strVal val="#ppt_y"/>
                                          </p:val>
                                        </p:tav>
                                      </p:tavLst>
                                    </p:anim>
                                  </p:childTnLst>
                                </p:cTn>
                              </p:par>
                            </p:childTnLst>
                          </p:cTn>
                        </p:par>
                        <p:par>
                          <p:cTn id="49" fill="hold">
                            <p:stCondLst>
                              <p:cond delay="7000"/>
                            </p:stCondLst>
                            <p:childTnLst>
                              <p:par>
                                <p:cTn id="50" presetID="42" presetClass="entr" presetSubtype="0" fill="hold" nodeType="afterEffect">
                                  <p:stCondLst>
                                    <p:cond delay="0"/>
                                  </p:stCondLst>
                                  <p:childTnLst>
                                    <p:set>
                                      <p:cBhvr>
                                        <p:cTn id="51" dur="1" fill="hold">
                                          <p:stCondLst>
                                            <p:cond delay="0"/>
                                          </p:stCondLst>
                                        </p:cTn>
                                        <p:tgtEl>
                                          <p:spTgt spid="38">
                                            <p:txEl>
                                              <p:pRg st="8" end="8"/>
                                            </p:txEl>
                                          </p:spTgt>
                                        </p:tgtEl>
                                        <p:attrNameLst>
                                          <p:attrName>style.visibility</p:attrName>
                                        </p:attrNameLst>
                                      </p:cBhvr>
                                      <p:to>
                                        <p:strVal val="visible"/>
                                      </p:to>
                                    </p:set>
                                    <p:animEffect transition="in" filter="fade">
                                      <p:cBhvr>
                                        <p:cTn id="52" dur="1000"/>
                                        <p:tgtEl>
                                          <p:spTgt spid="38">
                                            <p:txEl>
                                              <p:pRg st="8" end="8"/>
                                            </p:txEl>
                                          </p:spTgt>
                                        </p:tgtEl>
                                      </p:cBhvr>
                                    </p:animEffect>
                                    <p:anim calcmode="lin" valueType="num">
                                      <p:cBhvr>
                                        <p:cTn id="53" dur="1000" fill="hold"/>
                                        <p:tgtEl>
                                          <p:spTgt spid="38">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مربع نص 15">
            <a:extLst>
              <a:ext uri="{FF2B5EF4-FFF2-40B4-BE49-F238E27FC236}">
                <a16:creationId xmlns:a16="http://schemas.microsoft.com/office/drawing/2014/main" id="{0C3E46DD-0ADA-044B-B67D-28C132AFBC86}"/>
              </a:ext>
            </a:extLst>
          </p:cNvPr>
          <p:cNvSpPr txBox="1"/>
          <p:nvPr/>
        </p:nvSpPr>
        <p:spPr>
          <a:xfrm>
            <a:off x="4830349" y="187769"/>
            <a:ext cx="3276600" cy="584775"/>
          </a:xfrm>
          <a:prstGeom prst="rect">
            <a:avLst/>
          </a:prstGeom>
          <a:noFill/>
        </p:spPr>
        <p:txBody>
          <a:bodyPr wrap="square" rtlCol="1">
            <a:spAutoFit/>
          </a:bodyPr>
          <a:lstStyle/>
          <a:p>
            <a:r>
              <a:rPr lang="ar-SA" sz="3200" dirty="0">
                <a:solidFill>
                  <a:srgbClr val="002060"/>
                </a:solidFill>
              </a:rPr>
              <a:t>أسباب المشكلات النفسية</a:t>
            </a:r>
          </a:p>
        </p:txBody>
      </p:sp>
      <p:grpSp>
        <p:nvGrpSpPr>
          <p:cNvPr id="8" name="مجموعة 7">
            <a:extLst>
              <a:ext uri="{FF2B5EF4-FFF2-40B4-BE49-F238E27FC236}">
                <a16:creationId xmlns:a16="http://schemas.microsoft.com/office/drawing/2014/main" id="{72A33019-70E8-474D-8596-093313FFA5DE}"/>
              </a:ext>
            </a:extLst>
          </p:cNvPr>
          <p:cNvGrpSpPr/>
          <p:nvPr/>
        </p:nvGrpSpPr>
        <p:grpSpPr>
          <a:xfrm>
            <a:off x="5660020" y="1872561"/>
            <a:ext cx="1860886" cy="133890"/>
            <a:chOff x="5698120" y="3634627"/>
            <a:chExt cx="1860886" cy="133890"/>
          </a:xfrm>
        </p:grpSpPr>
        <p:sp>
          <p:nvSpPr>
            <p:cNvPr id="32" name="Freeform: Shape 40">
              <a:extLst>
                <a:ext uri="{FF2B5EF4-FFF2-40B4-BE49-F238E27FC236}">
                  <a16:creationId xmlns:a16="http://schemas.microsoft.com/office/drawing/2014/main" id="{9884360A-204F-9D42-A4BC-2FB352E29F4D}"/>
                </a:ext>
              </a:extLst>
            </p:cNvPr>
            <p:cNvSpPr/>
            <p:nvPr/>
          </p:nvSpPr>
          <p:spPr>
            <a:xfrm>
              <a:off x="5870434" y="3634627"/>
              <a:ext cx="1688572" cy="133890"/>
            </a:xfrm>
            <a:custGeom>
              <a:avLst/>
              <a:gdLst>
                <a:gd name="connsiteX0" fmla="*/ 0 w 1688572"/>
                <a:gd name="connsiteY0" fmla="*/ 0 h 133890"/>
                <a:gd name="connsiteX1" fmla="*/ 1688572 w 1688572"/>
                <a:gd name="connsiteY1" fmla="*/ 0 h 133890"/>
                <a:gd name="connsiteX2" fmla="*/ 1626530 w 1688572"/>
                <a:gd name="connsiteY2" fmla="*/ 133890 h 133890"/>
                <a:gd name="connsiteX3" fmla="*/ 0 w 1688572"/>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1688572" h="133890">
                  <a:moveTo>
                    <a:pt x="0" y="0"/>
                  </a:moveTo>
                  <a:lnTo>
                    <a:pt x="1688572" y="0"/>
                  </a:lnTo>
                  <a:lnTo>
                    <a:pt x="1626530" y="133890"/>
                  </a:lnTo>
                  <a:lnTo>
                    <a:pt x="0" y="133890"/>
                  </a:lnTo>
                  <a:close/>
                </a:path>
              </a:pathLst>
            </a:custGeom>
            <a:solidFill>
              <a:schemeClr val="accent6">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34" name="Shape">
              <a:extLst>
                <a:ext uri="{FF2B5EF4-FFF2-40B4-BE49-F238E27FC236}">
                  <a16:creationId xmlns:a16="http://schemas.microsoft.com/office/drawing/2014/main" id="{73A16D24-2624-1748-83D8-7CCD02858F53}"/>
                </a:ext>
              </a:extLst>
            </p:cNvPr>
            <p:cNvSpPr/>
            <p:nvPr/>
          </p:nvSpPr>
          <p:spPr>
            <a:xfrm>
              <a:off x="5698120" y="3634627"/>
              <a:ext cx="344630"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7" name="مجموعة 6">
            <a:extLst>
              <a:ext uri="{FF2B5EF4-FFF2-40B4-BE49-F238E27FC236}">
                <a16:creationId xmlns:a16="http://schemas.microsoft.com/office/drawing/2014/main" id="{745E89DD-ED0D-B645-A991-2B4112315616}"/>
              </a:ext>
            </a:extLst>
          </p:cNvPr>
          <p:cNvGrpSpPr/>
          <p:nvPr/>
        </p:nvGrpSpPr>
        <p:grpSpPr>
          <a:xfrm>
            <a:off x="2114549" y="1426278"/>
            <a:ext cx="3679360" cy="1063644"/>
            <a:chOff x="2152649" y="3188344"/>
            <a:chExt cx="3679360" cy="1063644"/>
          </a:xfrm>
        </p:grpSpPr>
        <p:sp>
          <p:nvSpPr>
            <p:cNvPr id="33" name="Shape">
              <a:extLst>
                <a:ext uri="{FF2B5EF4-FFF2-40B4-BE49-F238E27FC236}">
                  <a16:creationId xmlns:a16="http://schemas.microsoft.com/office/drawing/2014/main" id="{90ED1E12-D543-7445-8DFC-A42D22FFC0FF}"/>
                </a:ext>
              </a:extLst>
            </p:cNvPr>
            <p:cNvSpPr/>
            <p:nvPr/>
          </p:nvSpPr>
          <p:spPr>
            <a:xfrm>
              <a:off x="2152649" y="3237934"/>
              <a:ext cx="2680182" cy="9619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6"/>
                </a:gs>
                <a:gs pos="20000">
                  <a:schemeClr val="accent6"/>
                </a:gs>
                <a:gs pos="62000">
                  <a:schemeClr val="accent6">
                    <a:lumMod val="60000"/>
                    <a:lumOff val="40000"/>
                  </a:schemeClr>
                </a:gs>
                <a:gs pos="80000">
                  <a:schemeClr val="accent6"/>
                </a:gs>
                <a:gs pos="94000">
                  <a:schemeClr val="accent6">
                    <a:lumMod val="75000"/>
                  </a:schemeClr>
                </a:gs>
              </a:gsLst>
              <a:lin ang="16200000" scaled="1"/>
              <a:tileRect/>
            </a:gradFill>
            <a:ln w="12700">
              <a:miter lim="400000"/>
            </a:ln>
          </p:spPr>
          <p:txBody>
            <a:bodyPr lIns="28575" tIns="28575" rIns="28575" bIns="28575" anchor="ctr"/>
            <a:lstStyle/>
            <a:p>
              <a:endParaRPr sz="2800">
                <a:solidFill>
                  <a:srgbClr val="FFFFFF"/>
                </a:solidFill>
              </a:endParaRPr>
            </a:p>
          </p:txBody>
        </p:sp>
        <p:sp>
          <p:nvSpPr>
            <p:cNvPr id="35" name="Shape">
              <a:extLst>
                <a:ext uri="{FF2B5EF4-FFF2-40B4-BE49-F238E27FC236}">
                  <a16:creationId xmlns:a16="http://schemas.microsoft.com/office/drawing/2014/main" id="{7217912D-B8F0-5646-ADB8-6FD1C27D81DC}"/>
                </a:ext>
              </a:extLst>
            </p:cNvPr>
            <p:cNvSpPr/>
            <p:nvPr/>
          </p:nvSpPr>
          <p:spPr>
            <a:xfrm>
              <a:off x="4830349" y="3188344"/>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36" name="Shape">
              <a:extLst>
                <a:ext uri="{FF2B5EF4-FFF2-40B4-BE49-F238E27FC236}">
                  <a16:creationId xmlns:a16="http://schemas.microsoft.com/office/drawing/2014/main" id="{A1F1A6C9-8051-2440-98FC-825B0666CF4E}"/>
                </a:ext>
              </a:extLst>
            </p:cNvPr>
            <p:cNvSpPr/>
            <p:nvPr/>
          </p:nvSpPr>
          <p:spPr>
            <a:xfrm>
              <a:off x="4929521" y="3312313"/>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grpSp>
      <p:sp>
        <p:nvSpPr>
          <p:cNvPr id="37" name="TextBox 21">
            <a:extLst>
              <a:ext uri="{FF2B5EF4-FFF2-40B4-BE49-F238E27FC236}">
                <a16:creationId xmlns:a16="http://schemas.microsoft.com/office/drawing/2014/main" id="{F4EA78DA-80EC-364A-A4ED-01BD7E3B4A29}"/>
              </a:ext>
            </a:extLst>
          </p:cNvPr>
          <p:cNvSpPr txBox="1"/>
          <p:nvPr/>
        </p:nvSpPr>
        <p:spPr>
          <a:xfrm>
            <a:off x="2234577" y="1726028"/>
            <a:ext cx="2125028" cy="461666"/>
          </a:xfrm>
          <a:prstGeom prst="rect">
            <a:avLst/>
          </a:prstGeom>
          <a:noFill/>
        </p:spPr>
        <p:txBody>
          <a:bodyPr wrap="square" lIns="0" rIns="0" rtlCol="0" anchor="b">
            <a:spAutoFit/>
          </a:bodyPr>
          <a:lstStyle/>
          <a:p>
            <a:r>
              <a:rPr lang="ar-SA" sz="2400" b="1" noProof="1"/>
              <a:t>العوامل النفسية :</a:t>
            </a:r>
            <a:endParaRPr lang="en-US" sz="2400" b="1" noProof="1"/>
          </a:p>
        </p:txBody>
      </p:sp>
      <p:sp>
        <p:nvSpPr>
          <p:cNvPr id="38" name="TextBox 24">
            <a:extLst>
              <a:ext uri="{FF2B5EF4-FFF2-40B4-BE49-F238E27FC236}">
                <a16:creationId xmlns:a16="http://schemas.microsoft.com/office/drawing/2014/main" id="{3324BE15-36F7-5F4D-94C9-043F960FFBFE}"/>
              </a:ext>
            </a:extLst>
          </p:cNvPr>
          <p:cNvSpPr txBox="1"/>
          <p:nvPr/>
        </p:nvSpPr>
        <p:spPr>
          <a:xfrm>
            <a:off x="2133599" y="1823955"/>
            <a:ext cx="8513362" cy="4751622"/>
          </a:xfrm>
          <a:prstGeom prst="rect">
            <a:avLst/>
          </a:prstGeom>
          <a:noFill/>
        </p:spPr>
        <p:txBody>
          <a:bodyPr wrap="square" lIns="0" rIns="0" rtlCol="0" anchor="t">
            <a:spAutoFit/>
          </a:bodyPr>
          <a:lstStyle/>
          <a:p>
            <a:pPr algn="just">
              <a:lnSpc>
                <a:spcPct val="150000"/>
              </a:lnSpc>
            </a:pPr>
            <a:r>
              <a:rPr lang="ar-SA" sz="2400" b="1" noProof="1"/>
              <a:t>د. العوامل المدرسية :</a:t>
            </a:r>
          </a:p>
          <a:p>
            <a:pPr marL="342900" indent="-342900" algn="just">
              <a:lnSpc>
                <a:spcPct val="150000"/>
              </a:lnSpc>
              <a:buFont typeface="Wingdings" pitchFamily="2" charset="2"/>
              <a:buChar char="Ø"/>
            </a:pPr>
            <a:r>
              <a:rPr lang="ar-SA" sz="2000" noProof="1"/>
              <a:t>الأساليب المدرسية غير التربوية و الاستبدادية التي تستخدم وسائل القمع و الاستبداد</a:t>
            </a:r>
          </a:p>
          <a:p>
            <a:pPr marL="342900" indent="-342900" algn="just">
              <a:lnSpc>
                <a:spcPct val="150000"/>
              </a:lnSpc>
              <a:buFont typeface="Wingdings" pitchFamily="2" charset="2"/>
              <a:buChar char="Ø"/>
            </a:pPr>
            <a:r>
              <a:rPr lang="ar-SA" sz="2000" noProof="1"/>
              <a:t>عدم مراعاة الفروق الفردية في الذكاء و القدرات بين الطلاب</a:t>
            </a:r>
          </a:p>
          <a:p>
            <a:pPr marL="342900" indent="-342900" algn="just">
              <a:lnSpc>
                <a:spcPct val="150000"/>
              </a:lnSpc>
              <a:buFont typeface="Wingdings" pitchFamily="2" charset="2"/>
              <a:buChar char="Ø"/>
            </a:pPr>
            <a:r>
              <a:rPr lang="ar-SA" sz="2000" noProof="1"/>
              <a:t>طرق التدريس و نظم الامتحانات و المناهج الدراسية التي يجب أن تكون متطورة و متماشية مع</a:t>
            </a:r>
          </a:p>
          <a:p>
            <a:pPr marL="342900" indent="-342900" algn="just">
              <a:lnSpc>
                <a:spcPct val="150000"/>
              </a:lnSpc>
              <a:buFont typeface="Wingdings" pitchFamily="2" charset="2"/>
              <a:buChar char="Ø"/>
            </a:pPr>
            <a:r>
              <a:rPr lang="ar-SA" sz="2000" noProof="1"/>
              <a:t>الأساليب التربوية</a:t>
            </a:r>
          </a:p>
          <a:p>
            <a:pPr marL="342900" indent="-342900" algn="just">
              <a:lnSpc>
                <a:spcPct val="150000"/>
              </a:lnSpc>
              <a:buFont typeface="Wingdings" pitchFamily="2" charset="2"/>
              <a:buChar char="Ø"/>
            </a:pPr>
            <a:r>
              <a:rPr lang="ar-SA" sz="2000" noProof="1"/>
              <a:t>سوء توزيع الطلاب داخل الفصول و ذلك يجعل الفصل الواحد يحتوي على مجموعة متباينة في</a:t>
            </a:r>
          </a:p>
          <a:p>
            <a:pPr marL="342900" indent="-342900" algn="just">
              <a:lnSpc>
                <a:spcPct val="150000"/>
              </a:lnSpc>
              <a:buFont typeface="Wingdings" pitchFamily="2" charset="2"/>
              <a:buChar char="Ø"/>
            </a:pPr>
            <a:r>
              <a:rPr lang="ar-SA" sz="2000" noProof="1"/>
              <a:t>المستوى التعليمي</a:t>
            </a:r>
          </a:p>
          <a:p>
            <a:pPr marL="342900" indent="-342900" algn="just">
              <a:lnSpc>
                <a:spcPct val="150000"/>
              </a:lnSpc>
              <a:buFont typeface="Wingdings" pitchFamily="2" charset="2"/>
              <a:buChar char="Ø"/>
            </a:pPr>
            <a:r>
              <a:rPr lang="ar-SA" sz="2000" noProof="1"/>
              <a:t>ازدحام الفصول بالطلاب أكثر من العدد المسموح به للفصل الواحد .</a:t>
            </a:r>
          </a:p>
          <a:p>
            <a:pPr marL="342900" indent="-342900" algn="just">
              <a:lnSpc>
                <a:spcPct val="150000"/>
              </a:lnSpc>
              <a:buFont typeface="Wingdings" pitchFamily="2" charset="2"/>
              <a:buChar char="Ø"/>
            </a:pPr>
            <a:r>
              <a:rPr lang="ar-SA" sz="2000" noProof="1"/>
              <a:t>الغيرة من التفرقة في المعاملة بين الطلاب .</a:t>
            </a:r>
          </a:p>
          <a:p>
            <a:pPr marL="342900" indent="-342900" algn="just">
              <a:lnSpc>
                <a:spcPct val="150000"/>
              </a:lnSpc>
              <a:buFont typeface="Wingdings" pitchFamily="2" charset="2"/>
              <a:buChar char="Ø"/>
            </a:pPr>
            <a:r>
              <a:rPr lang="ar-SA" sz="2000" noProof="1"/>
              <a:t>النقص في شخصية المدرس و عجزه منح مهنته حقها من العناية و الرعاية .</a:t>
            </a:r>
            <a:endParaRPr lang="en-US" sz="2000" noProof="1"/>
          </a:p>
        </p:txBody>
      </p:sp>
      <p:sp>
        <p:nvSpPr>
          <p:cNvPr id="2" name="مربع نص 1">
            <a:extLst>
              <a:ext uri="{FF2B5EF4-FFF2-40B4-BE49-F238E27FC236}">
                <a16:creationId xmlns:a16="http://schemas.microsoft.com/office/drawing/2014/main" id="{313ADA78-6570-9849-A67F-340B51438A1C}"/>
              </a:ext>
            </a:extLst>
          </p:cNvPr>
          <p:cNvSpPr txBox="1"/>
          <p:nvPr/>
        </p:nvSpPr>
        <p:spPr>
          <a:xfrm>
            <a:off x="2705322" y="801914"/>
            <a:ext cx="7080849" cy="738664"/>
          </a:xfrm>
          <a:prstGeom prst="rect">
            <a:avLst/>
          </a:prstGeom>
          <a:noFill/>
        </p:spPr>
        <p:txBody>
          <a:bodyPr wrap="none" rtlCol="1">
            <a:spAutoFit/>
          </a:bodyPr>
          <a:lstStyle/>
          <a:p>
            <a:pPr algn="ctr"/>
            <a:r>
              <a:rPr lang="ar-SA" sz="2400" dirty="0"/>
              <a:t>هناك عوامل عديدة يمكن أن تسهم في حدوث المشكلات النفسية و منها :</a:t>
            </a:r>
          </a:p>
          <a:p>
            <a:endParaRPr lang="ar-SA" dirty="0"/>
          </a:p>
        </p:txBody>
      </p:sp>
    </p:spTree>
    <p:extLst>
      <p:ext uri="{BB962C8B-B14F-4D97-AF65-F5344CB8AC3E}">
        <p14:creationId xmlns:p14="http://schemas.microsoft.com/office/powerpoint/2010/main" val="21115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1000"/>
                                        <p:tgtEl>
                                          <p:spTgt spid="38">
                                            <p:txEl>
                                              <p:pRg st="0" end="0"/>
                                            </p:txEl>
                                          </p:spTgt>
                                        </p:tgtEl>
                                      </p:cBhvr>
                                    </p:animEffect>
                                    <p:anim calcmode="lin" valueType="num">
                                      <p:cBhvr>
                                        <p:cTn id="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animEffect transition="in" filter="fade">
                                      <p:cBhvr>
                                        <p:cTn id="13" dur="1000"/>
                                        <p:tgtEl>
                                          <p:spTgt spid="38">
                                            <p:txEl>
                                              <p:pRg st="1" end="1"/>
                                            </p:txEl>
                                          </p:spTgt>
                                        </p:tgtEl>
                                      </p:cBhvr>
                                    </p:animEffect>
                                    <p:anim calcmode="lin" valueType="num">
                                      <p:cBhvr>
                                        <p:cTn id="14"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Effect transition="in" filter="fade">
                                      <p:cBhvr>
                                        <p:cTn id="19" dur="1000"/>
                                        <p:tgtEl>
                                          <p:spTgt spid="38">
                                            <p:txEl>
                                              <p:pRg st="2" end="2"/>
                                            </p:txEl>
                                          </p:spTgt>
                                        </p:tgtEl>
                                      </p:cBhvr>
                                    </p:animEffect>
                                    <p:anim calcmode="lin" valueType="num">
                                      <p:cBhvr>
                                        <p:cTn id="20" dur="1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8">
                                            <p:txEl>
                                              <p:pRg st="3" end="3"/>
                                            </p:txEl>
                                          </p:spTgt>
                                        </p:tgtEl>
                                        <p:attrNameLst>
                                          <p:attrName>style.visibility</p:attrName>
                                        </p:attrNameLst>
                                      </p:cBhvr>
                                      <p:to>
                                        <p:strVal val="visible"/>
                                      </p:to>
                                    </p:set>
                                    <p:animEffect transition="in" filter="fade">
                                      <p:cBhvr>
                                        <p:cTn id="25" dur="1000"/>
                                        <p:tgtEl>
                                          <p:spTgt spid="38">
                                            <p:txEl>
                                              <p:pRg st="3" end="3"/>
                                            </p:txEl>
                                          </p:spTgt>
                                        </p:tgtEl>
                                      </p:cBhvr>
                                    </p:animEffect>
                                    <p:anim calcmode="lin" valueType="num">
                                      <p:cBhvr>
                                        <p:cTn id="26" dur="1000" fill="hold"/>
                                        <p:tgtEl>
                                          <p:spTgt spid="3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xEl>
                                              <p:pRg st="4" end="4"/>
                                            </p:txEl>
                                          </p:spTgt>
                                        </p:tgtEl>
                                        <p:attrNameLst>
                                          <p:attrName>style.visibility</p:attrName>
                                        </p:attrNameLst>
                                      </p:cBhvr>
                                      <p:to>
                                        <p:strVal val="visible"/>
                                      </p:to>
                                    </p:set>
                                    <p:animEffect transition="in" filter="fade">
                                      <p:cBhvr>
                                        <p:cTn id="31" dur="1000"/>
                                        <p:tgtEl>
                                          <p:spTgt spid="38">
                                            <p:txEl>
                                              <p:pRg st="4" end="4"/>
                                            </p:txEl>
                                          </p:spTgt>
                                        </p:tgtEl>
                                      </p:cBhvr>
                                    </p:animEffect>
                                    <p:anim calcmode="lin" valueType="num">
                                      <p:cBhvr>
                                        <p:cTn id="32" dur="1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8">
                                            <p:txEl>
                                              <p:pRg st="5" end="5"/>
                                            </p:txEl>
                                          </p:spTgt>
                                        </p:tgtEl>
                                        <p:attrNameLst>
                                          <p:attrName>style.visibility</p:attrName>
                                        </p:attrNameLst>
                                      </p:cBhvr>
                                      <p:to>
                                        <p:strVal val="visible"/>
                                      </p:to>
                                    </p:set>
                                    <p:animEffect transition="in" filter="fade">
                                      <p:cBhvr>
                                        <p:cTn id="37" dur="1000"/>
                                        <p:tgtEl>
                                          <p:spTgt spid="38">
                                            <p:txEl>
                                              <p:pRg st="5" end="5"/>
                                            </p:txEl>
                                          </p:spTgt>
                                        </p:tgtEl>
                                      </p:cBhvr>
                                    </p:animEffect>
                                    <p:anim calcmode="lin" valueType="num">
                                      <p:cBhvr>
                                        <p:cTn id="38" dur="1000" fill="hold"/>
                                        <p:tgtEl>
                                          <p:spTgt spid="3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8">
                                            <p:txEl>
                                              <p:pRg st="6" end="6"/>
                                            </p:txEl>
                                          </p:spTgt>
                                        </p:tgtEl>
                                        <p:attrNameLst>
                                          <p:attrName>style.visibility</p:attrName>
                                        </p:attrNameLst>
                                      </p:cBhvr>
                                      <p:to>
                                        <p:strVal val="visible"/>
                                      </p:to>
                                    </p:set>
                                    <p:animEffect transition="in" filter="fade">
                                      <p:cBhvr>
                                        <p:cTn id="43" dur="1000"/>
                                        <p:tgtEl>
                                          <p:spTgt spid="38">
                                            <p:txEl>
                                              <p:pRg st="6" end="6"/>
                                            </p:txEl>
                                          </p:spTgt>
                                        </p:tgtEl>
                                      </p:cBhvr>
                                    </p:animEffect>
                                    <p:anim calcmode="lin" valueType="num">
                                      <p:cBhvr>
                                        <p:cTn id="44" dur="1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8">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38">
                                            <p:txEl>
                                              <p:pRg st="7" end="7"/>
                                            </p:txEl>
                                          </p:spTgt>
                                        </p:tgtEl>
                                        <p:attrNameLst>
                                          <p:attrName>style.visibility</p:attrName>
                                        </p:attrNameLst>
                                      </p:cBhvr>
                                      <p:to>
                                        <p:strVal val="visible"/>
                                      </p:to>
                                    </p:set>
                                    <p:animEffect transition="in" filter="fade">
                                      <p:cBhvr>
                                        <p:cTn id="49" dur="1000"/>
                                        <p:tgtEl>
                                          <p:spTgt spid="38">
                                            <p:txEl>
                                              <p:pRg st="7" end="7"/>
                                            </p:txEl>
                                          </p:spTgt>
                                        </p:tgtEl>
                                      </p:cBhvr>
                                    </p:animEffect>
                                    <p:anim calcmode="lin" valueType="num">
                                      <p:cBhvr>
                                        <p:cTn id="50" dur="1000" fill="hold"/>
                                        <p:tgtEl>
                                          <p:spTgt spid="38">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8">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38">
                                            <p:txEl>
                                              <p:pRg st="8" end="8"/>
                                            </p:txEl>
                                          </p:spTgt>
                                        </p:tgtEl>
                                        <p:attrNameLst>
                                          <p:attrName>style.visibility</p:attrName>
                                        </p:attrNameLst>
                                      </p:cBhvr>
                                      <p:to>
                                        <p:strVal val="visible"/>
                                      </p:to>
                                    </p:set>
                                    <p:animEffect transition="in" filter="fade">
                                      <p:cBhvr>
                                        <p:cTn id="55" dur="1000"/>
                                        <p:tgtEl>
                                          <p:spTgt spid="38">
                                            <p:txEl>
                                              <p:pRg st="8" end="8"/>
                                            </p:txEl>
                                          </p:spTgt>
                                        </p:tgtEl>
                                      </p:cBhvr>
                                    </p:animEffect>
                                    <p:anim calcmode="lin" valueType="num">
                                      <p:cBhvr>
                                        <p:cTn id="56" dur="1000" fill="hold"/>
                                        <p:tgtEl>
                                          <p:spTgt spid="38">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8">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38">
                                            <p:txEl>
                                              <p:pRg st="9" end="9"/>
                                            </p:txEl>
                                          </p:spTgt>
                                        </p:tgtEl>
                                        <p:attrNameLst>
                                          <p:attrName>style.visibility</p:attrName>
                                        </p:attrNameLst>
                                      </p:cBhvr>
                                      <p:to>
                                        <p:strVal val="visible"/>
                                      </p:to>
                                    </p:set>
                                    <p:animEffect transition="in" filter="fade">
                                      <p:cBhvr>
                                        <p:cTn id="61" dur="1000"/>
                                        <p:tgtEl>
                                          <p:spTgt spid="38">
                                            <p:txEl>
                                              <p:pRg st="9" end="9"/>
                                            </p:txEl>
                                          </p:spTgt>
                                        </p:tgtEl>
                                      </p:cBhvr>
                                    </p:animEffect>
                                    <p:anim calcmode="lin" valueType="num">
                                      <p:cBhvr>
                                        <p:cTn id="62" dur="1000" fill="hold"/>
                                        <p:tgtEl>
                                          <p:spTgt spid="38">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211437" y="1324874"/>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7">
            <a:extLst>
              <a:ext uri="{FF2B5EF4-FFF2-40B4-BE49-F238E27FC236}">
                <a16:creationId xmlns:a16="http://schemas.microsoft.com/office/drawing/2014/main" id="{076469C7-18C6-664E-BA96-EE5A493D7686}"/>
              </a:ext>
            </a:extLst>
          </p:cNvPr>
          <p:cNvSpPr txBox="1"/>
          <p:nvPr/>
        </p:nvSpPr>
        <p:spPr>
          <a:xfrm>
            <a:off x="1834295" y="2103594"/>
            <a:ext cx="5229641" cy="110799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6600" dirty="0">
                <a:ln w="0">
                  <a:noFill/>
                </a:ln>
                <a:latin typeface="Farah" pitchFamily="2" charset="-78"/>
                <a:cs typeface="Farah" pitchFamily="2" charset="-78"/>
              </a:rPr>
              <a:t>اســـــــتـــــــراحـــــة</a:t>
            </a:r>
          </a:p>
        </p:txBody>
      </p:sp>
      <p:pic>
        <p:nvPicPr>
          <p:cNvPr id="2" name="صورة 1">
            <a:extLst>
              <a:ext uri="{FF2B5EF4-FFF2-40B4-BE49-F238E27FC236}">
                <a16:creationId xmlns:a16="http://schemas.microsoft.com/office/drawing/2014/main" id="{59B6416A-CE49-264E-8246-14216C3F096D}"/>
              </a:ext>
            </a:extLst>
          </p:cNvPr>
          <p:cNvPicPr>
            <a:picLocks noChangeAspect="1"/>
          </p:cNvPicPr>
          <p:nvPr/>
        </p:nvPicPr>
        <p:blipFill>
          <a:blip r:embed="rId3">
            <a:duotone>
              <a:prstClr val="black"/>
              <a:schemeClr val="accent1">
                <a:tint val="45000"/>
                <a:satMod val="400000"/>
              </a:schemeClr>
            </a:duotone>
          </a:blip>
          <a:stretch>
            <a:fillRect/>
          </a:stretch>
        </p:blipFill>
        <p:spPr>
          <a:xfrm>
            <a:off x="4921046" y="1226999"/>
            <a:ext cx="3541970" cy="3870712"/>
          </a:xfrm>
          <a:prstGeom prst="rect">
            <a:avLst/>
          </a:prstGeom>
        </p:spPr>
      </p:pic>
    </p:spTree>
    <p:extLst>
      <p:ext uri="{BB962C8B-B14F-4D97-AF65-F5344CB8AC3E}">
        <p14:creationId xmlns:p14="http://schemas.microsoft.com/office/powerpoint/2010/main" val="14132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250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800" fill="hold"/>
                                        <p:tgtEl>
                                          <p:spTgt spid="105"/>
                                        </p:tgtEl>
                                        <p:attrNameLst>
                                          <p:attrName>ppt_x</p:attrName>
                                        </p:attrNameLst>
                                      </p:cBhvr>
                                      <p:tavLst>
                                        <p:tav tm="0">
                                          <p:val>
                                            <p:strVal val="#ppt_x"/>
                                          </p:val>
                                        </p:tav>
                                        <p:tav tm="100000">
                                          <p:val>
                                            <p:strVal val="#ppt_x"/>
                                          </p:val>
                                        </p:tav>
                                      </p:tavLst>
                                    </p:anim>
                                    <p:anim calcmode="lin" valueType="num">
                                      <p:cBhvr additive="base">
                                        <p:cTn id="8" dur="800" fill="hold"/>
                                        <p:tgtEl>
                                          <p:spTgt spid="105"/>
                                        </p:tgtEl>
                                        <p:attrNameLst>
                                          <p:attrName>ppt_y</p:attrName>
                                        </p:attrNameLst>
                                      </p:cBhvr>
                                      <p:tavLst>
                                        <p:tav tm="0">
                                          <p:val>
                                            <p:strVal val="0-#ppt_h/2"/>
                                          </p:val>
                                        </p:tav>
                                        <p:tav tm="100000">
                                          <p:val>
                                            <p:strVal val="#ppt_y"/>
                                          </p:val>
                                        </p:tav>
                                      </p:tavLst>
                                    </p:anim>
                                  </p:childTnLst>
                                </p:cTn>
                              </p:par>
                              <p:par>
                                <p:cTn id="9" presetID="2" presetClass="entr" presetSubtype="4" decel="6250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800" fill="hold"/>
                                        <p:tgtEl>
                                          <p:spTgt spid="104"/>
                                        </p:tgtEl>
                                        <p:attrNameLst>
                                          <p:attrName>ppt_x</p:attrName>
                                        </p:attrNameLst>
                                      </p:cBhvr>
                                      <p:tavLst>
                                        <p:tav tm="0">
                                          <p:val>
                                            <p:strVal val="#ppt_x"/>
                                          </p:val>
                                        </p:tav>
                                        <p:tav tm="100000">
                                          <p:val>
                                            <p:strVal val="#ppt_x"/>
                                          </p:val>
                                        </p:tav>
                                      </p:tavLst>
                                    </p:anim>
                                    <p:anim calcmode="lin" valueType="num">
                                      <p:cBhvr additive="base">
                                        <p:cTn id="12" dur="8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800"/>
                            </p:stCondLst>
                            <p:childTnLst>
                              <p:par>
                                <p:cTn id="14" presetID="10" presetClass="entr" presetSubtype="0" fill="hold"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par>
                                <p:cTn id="17" presetID="10"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1300"/>
                            </p:stCondLst>
                            <p:childTnLst>
                              <p:par>
                                <p:cTn id="21" presetID="2" presetClass="entr" presetSubtype="12" decel="5710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00" fill="hold"/>
                                        <p:tgtEl>
                                          <p:spTgt spid="23"/>
                                        </p:tgtEl>
                                        <p:attrNameLst>
                                          <p:attrName>ppt_x</p:attrName>
                                        </p:attrNameLst>
                                      </p:cBhvr>
                                      <p:tavLst>
                                        <p:tav tm="0">
                                          <p:val>
                                            <p:strVal val="0-#ppt_w/2"/>
                                          </p:val>
                                        </p:tav>
                                        <p:tav tm="100000">
                                          <p:val>
                                            <p:strVal val="#ppt_x"/>
                                          </p:val>
                                        </p:tav>
                                      </p:tavLst>
                                    </p:anim>
                                    <p:anim calcmode="lin" valueType="num">
                                      <p:cBhvr additive="base">
                                        <p:cTn id="24" dur="7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3" decel="5710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00" fill="hold"/>
                                        <p:tgtEl>
                                          <p:spTgt spid="4"/>
                                        </p:tgtEl>
                                        <p:attrNameLst>
                                          <p:attrName>ppt_x</p:attrName>
                                        </p:attrNameLst>
                                      </p:cBhvr>
                                      <p:tavLst>
                                        <p:tav tm="0">
                                          <p:val>
                                            <p:strVal val="1+#ppt_w/2"/>
                                          </p:val>
                                        </p:tav>
                                        <p:tav tm="100000">
                                          <p:val>
                                            <p:strVal val="#ppt_x"/>
                                          </p:val>
                                        </p:tav>
                                      </p:tavLst>
                                    </p:anim>
                                    <p:anim calcmode="lin" valueType="num">
                                      <p:cBhvr additive="base">
                                        <p:cTn id="28" dur="7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3" decel="57100" fill="hold" grpId="0" nodeType="withEffect">
                                  <p:stCondLst>
                                    <p:cond delay="1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00" fill="hold"/>
                                        <p:tgtEl>
                                          <p:spTgt spid="26"/>
                                        </p:tgtEl>
                                        <p:attrNameLst>
                                          <p:attrName>ppt_x</p:attrName>
                                        </p:attrNameLst>
                                      </p:cBhvr>
                                      <p:tavLst>
                                        <p:tav tm="0">
                                          <p:val>
                                            <p:strVal val="1+#ppt_w/2"/>
                                          </p:val>
                                        </p:tav>
                                        <p:tav tm="100000">
                                          <p:val>
                                            <p:strVal val="#ppt_x"/>
                                          </p:val>
                                        </p:tav>
                                      </p:tavLst>
                                    </p:anim>
                                    <p:anim calcmode="lin" valueType="num">
                                      <p:cBhvr additive="base">
                                        <p:cTn id="32" dur="7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3" decel="57100" fill="hold" grpId="0" nodeType="withEffect">
                                  <p:stCondLst>
                                    <p:cond delay="20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700" fill="hold"/>
                                        <p:tgtEl>
                                          <p:spTgt spid="24"/>
                                        </p:tgtEl>
                                        <p:attrNameLst>
                                          <p:attrName>ppt_x</p:attrName>
                                        </p:attrNameLst>
                                      </p:cBhvr>
                                      <p:tavLst>
                                        <p:tav tm="0">
                                          <p:val>
                                            <p:strVal val="1+#ppt_w/2"/>
                                          </p:val>
                                        </p:tav>
                                        <p:tav tm="100000">
                                          <p:val>
                                            <p:strVal val="#ppt_x"/>
                                          </p:val>
                                        </p:tav>
                                      </p:tavLst>
                                    </p:anim>
                                    <p:anim calcmode="lin" valueType="num">
                                      <p:cBhvr additive="base">
                                        <p:cTn id="36" dur="700" fill="hold"/>
                                        <p:tgtEl>
                                          <p:spTgt spid="24"/>
                                        </p:tgtEl>
                                        <p:attrNameLst>
                                          <p:attrName>ppt_y</p:attrName>
                                        </p:attrNameLst>
                                      </p:cBhvr>
                                      <p:tavLst>
                                        <p:tav tm="0">
                                          <p:val>
                                            <p:strVal val="0-#ppt_h/2"/>
                                          </p:val>
                                        </p:tav>
                                        <p:tav tm="100000">
                                          <p:val>
                                            <p:strVal val="#ppt_y"/>
                                          </p:val>
                                        </p:tav>
                                      </p:tavLst>
                                    </p:anim>
                                  </p:childTnLst>
                                </p:cTn>
                              </p:par>
                              <p:par>
                                <p:cTn id="37" presetID="2" presetClass="entr" presetSubtype="12" decel="57100" fill="hold" grpId="0" nodeType="withEffect">
                                  <p:stCondLst>
                                    <p:cond delay="20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00" fill="hold"/>
                                        <p:tgtEl>
                                          <p:spTgt spid="25"/>
                                        </p:tgtEl>
                                        <p:attrNameLst>
                                          <p:attrName>ppt_x</p:attrName>
                                        </p:attrNameLst>
                                      </p:cBhvr>
                                      <p:tavLst>
                                        <p:tav tm="0">
                                          <p:val>
                                            <p:strVal val="0-#ppt_w/2"/>
                                          </p:val>
                                        </p:tav>
                                        <p:tav tm="100000">
                                          <p:val>
                                            <p:strVal val="#ppt_x"/>
                                          </p:val>
                                        </p:tav>
                                      </p:tavLst>
                                    </p:anim>
                                    <p:anim calcmode="lin" valueType="num">
                                      <p:cBhvr additive="base">
                                        <p:cTn id="40" dur="700" fill="hold"/>
                                        <p:tgtEl>
                                          <p:spTgt spid="25"/>
                                        </p:tgtEl>
                                        <p:attrNameLst>
                                          <p:attrName>ppt_y</p:attrName>
                                        </p:attrNameLst>
                                      </p:cBhvr>
                                      <p:tavLst>
                                        <p:tav tm="0">
                                          <p:val>
                                            <p:strVal val="1+#ppt_h/2"/>
                                          </p:val>
                                        </p:tav>
                                        <p:tav tm="100000">
                                          <p:val>
                                            <p:strVal val="#ppt_y"/>
                                          </p:val>
                                        </p:tav>
                                      </p:tavLst>
                                    </p:anim>
                                  </p:childTnLst>
                                </p:cTn>
                              </p:par>
                            </p:childTnLst>
                          </p:cTn>
                        </p:par>
                        <p:par>
                          <p:cTn id="41" fill="hold">
                            <p:stCondLst>
                              <p:cond delay="2200"/>
                            </p:stCondLst>
                            <p:childTnLst>
                              <p:par>
                                <p:cTn id="42" presetID="10" presetClass="entr" presetSubtype="0" fill="hold" nodeType="after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childTnLst>
                          </p:cTn>
                        </p:par>
                        <p:par>
                          <p:cTn id="45" fill="hold">
                            <p:stCondLst>
                              <p:cond delay="27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4" grpId="0" animBg="1"/>
      <p:bldP spid="23" grpId="0" animBg="1"/>
      <p:bldP spid="24" grpId="0" animBg="1"/>
      <p:bldP spid="25" grpId="0" animBg="1"/>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579383"/>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العدوان</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4430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104" name="直角三角形 103"/>
          <p:cNvSpPr/>
          <p:nvPr/>
        </p:nvSpPr>
        <p:spPr>
          <a:xfrm rot="16200000">
            <a:off x="10381036" y="5047033"/>
            <a:ext cx="1877438" cy="1744496"/>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a:cxnSpLocks/>
          </p:cNvCxnSpPr>
          <p:nvPr/>
        </p:nvCxnSpPr>
        <p:spPr>
          <a:xfrm flipV="1">
            <a:off x="10000034" y="4085618"/>
            <a:ext cx="2918298" cy="3093395"/>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مربع نص 6">
            <a:extLst>
              <a:ext uri="{FF2B5EF4-FFF2-40B4-BE49-F238E27FC236}">
                <a16:creationId xmlns:a16="http://schemas.microsoft.com/office/drawing/2014/main" id="{84F09A37-BD82-7047-9496-5817B090835F}"/>
              </a:ext>
            </a:extLst>
          </p:cNvPr>
          <p:cNvSpPr txBox="1"/>
          <p:nvPr/>
        </p:nvSpPr>
        <p:spPr>
          <a:xfrm>
            <a:off x="27820" y="908894"/>
            <a:ext cx="11291935" cy="5563831"/>
          </a:xfrm>
          <a:prstGeom prst="rect">
            <a:avLst/>
          </a:prstGeom>
          <a:noFill/>
        </p:spPr>
        <p:txBody>
          <a:bodyPr wrap="square" rtlCol="1">
            <a:spAutoFit/>
          </a:bodyPr>
          <a:lstStyle/>
          <a:p>
            <a:pPr algn="just">
              <a:lnSpc>
                <a:spcPct val="150000"/>
              </a:lnSpc>
            </a:pPr>
            <a:r>
              <a:rPr lang="ar-SA" sz="2400" dirty="0"/>
              <a:t>تعتبر مراحل الطفولة من أهم المراحل في حياة الإنسان، ففي هذه المراحل تنمو قدرات الطفل، وتتفتح مواهبه،</a:t>
            </a:r>
          </a:p>
          <a:p>
            <a:pPr algn="just">
              <a:lnSpc>
                <a:spcPct val="150000"/>
              </a:lnSpc>
            </a:pPr>
            <a:r>
              <a:rPr lang="ar-SA" sz="2400" dirty="0"/>
              <a:t>ويكون قابل بشكل كبير للتأثر والتوجيه والتشكيل، وتتخلل مراحل الطفولة بعض مشكلات النمو العادي، </a:t>
            </a:r>
          </a:p>
          <a:p>
            <a:pPr algn="just">
              <a:lnSpc>
                <a:spcPct val="150000"/>
              </a:lnSpc>
            </a:pPr>
            <a:r>
              <a:rPr lang="ar-SA" sz="2400" dirty="0"/>
              <a:t>وبعض المشكلات والاضطرابات المتطرفة ، وتحول هذه المشكلات دون استغلال طاقة الأطفال واستثمار استعداداتهم وقدراتهم بشكل إيجابي وبناء.</a:t>
            </a:r>
          </a:p>
          <a:p>
            <a:pPr algn="just">
              <a:lnSpc>
                <a:spcPct val="150000"/>
              </a:lnSpc>
            </a:pPr>
            <a:r>
              <a:rPr lang="ar-SA" sz="2400" dirty="0"/>
              <a:t>وقد يعاني الطفل العادي من بعض المشكلات النفسية في حياته اليومية لا تصل الى درجة المرض النفسي، لذا يجب الاهتمام بسرعة حل وعلاج هذه المشكلات قبل أنو يستفحل أمرها وتتطور وتحول دون النمو النفسي السوي ودون تحقيق الصحة النفسية.</a:t>
            </a:r>
          </a:p>
          <a:p>
            <a:pPr algn="just">
              <a:lnSpc>
                <a:spcPct val="150000"/>
              </a:lnSpc>
            </a:pPr>
            <a:r>
              <a:rPr lang="ar-SA" sz="2400" dirty="0"/>
              <a:t>ومشكلات الطفولة متنوعة ومتعددة ويجب الوقوف عليها وعلى أسبابها وطرق علاجها، حتى يستفيد الآباء والمربون منها لتقويم سلوك أبنائهم، </a:t>
            </a:r>
          </a:p>
          <a:p>
            <a:pPr algn="ctr">
              <a:lnSpc>
                <a:spcPct val="150000"/>
              </a:lnSpc>
            </a:pPr>
            <a:r>
              <a:rPr lang="ar-SA" sz="2400" dirty="0"/>
              <a:t>ولذلك سنستعرض في هذه الحقيبة أبرز هذه المشكلات مع عرض مختصر لأسبابها وطرق التعامل معها .          </a:t>
            </a:r>
          </a:p>
        </p:txBody>
      </p:sp>
      <p:sp>
        <p:nvSpPr>
          <p:cNvPr id="13" name="مربع نص 12">
            <a:extLst>
              <a:ext uri="{FF2B5EF4-FFF2-40B4-BE49-F238E27FC236}">
                <a16:creationId xmlns:a16="http://schemas.microsoft.com/office/drawing/2014/main" id="{F5F118F4-4D44-1941-986E-CFE01A09D6F4}"/>
              </a:ext>
            </a:extLst>
          </p:cNvPr>
          <p:cNvSpPr txBox="1"/>
          <p:nvPr/>
        </p:nvSpPr>
        <p:spPr>
          <a:xfrm>
            <a:off x="5622586" y="112075"/>
            <a:ext cx="1471829" cy="769441"/>
          </a:xfrm>
          <a:prstGeom prst="rect">
            <a:avLst/>
          </a:prstGeom>
          <a:noFill/>
        </p:spPr>
        <p:txBody>
          <a:bodyPr wrap="square" rtlCol="1">
            <a:spAutoFit/>
          </a:bodyPr>
          <a:lstStyle/>
          <a:p>
            <a:r>
              <a:rPr lang="ar-SA" sz="4400" dirty="0">
                <a:solidFill>
                  <a:srgbClr val="002060"/>
                </a:solidFill>
              </a:rPr>
              <a:t>المقدمة</a:t>
            </a:r>
          </a:p>
        </p:txBody>
      </p:sp>
    </p:spTree>
    <p:extLst>
      <p:ext uri="{BB962C8B-B14F-4D97-AF65-F5344CB8AC3E}">
        <p14:creationId xmlns:p14="http://schemas.microsoft.com/office/powerpoint/2010/main" val="38351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250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800" fill="hold"/>
                                        <p:tgtEl>
                                          <p:spTgt spid="105"/>
                                        </p:tgtEl>
                                        <p:attrNameLst>
                                          <p:attrName>ppt_x</p:attrName>
                                        </p:attrNameLst>
                                      </p:cBhvr>
                                      <p:tavLst>
                                        <p:tav tm="0">
                                          <p:val>
                                            <p:strVal val="#ppt_x"/>
                                          </p:val>
                                        </p:tav>
                                        <p:tav tm="100000">
                                          <p:val>
                                            <p:strVal val="#ppt_x"/>
                                          </p:val>
                                        </p:tav>
                                      </p:tavLst>
                                    </p:anim>
                                    <p:anim calcmode="lin" valueType="num">
                                      <p:cBhvr additive="base">
                                        <p:cTn id="8" dur="800" fill="hold"/>
                                        <p:tgtEl>
                                          <p:spTgt spid="105"/>
                                        </p:tgtEl>
                                        <p:attrNameLst>
                                          <p:attrName>ppt_y</p:attrName>
                                        </p:attrNameLst>
                                      </p:cBhvr>
                                      <p:tavLst>
                                        <p:tav tm="0">
                                          <p:val>
                                            <p:strVal val="0-#ppt_h/2"/>
                                          </p:val>
                                        </p:tav>
                                        <p:tav tm="100000">
                                          <p:val>
                                            <p:strVal val="#ppt_y"/>
                                          </p:val>
                                        </p:tav>
                                      </p:tavLst>
                                    </p:anim>
                                  </p:childTnLst>
                                </p:cTn>
                              </p:par>
                              <p:par>
                                <p:cTn id="9" presetID="2" presetClass="entr" presetSubtype="4" decel="6250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800" fill="hold"/>
                                        <p:tgtEl>
                                          <p:spTgt spid="104"/>
                                        </p:tgtEl>
                                        <p:attrNameLst>
                                          <p:attrName>ppt_x</p:attrName>
                                        </p:attrNameLst>
                                      </p:cBhvr>
                                      <p:tavLst>
                                        <p:tav tm="0">
                                          <p:val>
                                            <p:strVal val="#ppt_x"/>
                                          </p:val>
                                        </p:tav>
                                        <p:tav tm="100000">
                                          <p:val>
                                            <p:strVal val="#ppt_x"/>
                                          </p:val>
                                        </p:tav>
                                      </p:tavLst>
                                    </p:anim>
                                    <p:anim calcmode="lin" valueType="num">
                                      <p:cBhvr additive="base">
                                        <p:cTn id="12" dur="8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800"/>
                            </p:stCondLst>
                            <p:childTnLst>
                              <p:par>
                                <p:cTn id="14" presetID="10" presetClass="entr" presetSubtype="0" fill="hold"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par>
                                <p:cTn id="17" presetID="10"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130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1300"/>
                            </p:stCondLst>
                            <p:childTnLst>
                              <p:par>
                                <p:cTn id="24" presetID="18" presetClass="entr" presetSubtype="1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down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spcAft>
                    <a:spcPts val="900"/>
                  </a:spcAft>
                </a:pPr>
                <a:r>
                  <a:rPr lang="ar-SA" sz="2400" noProof="1">
                    <a:solidFill>
                      <a:schemeClr val="tx1">
                        <a:lumMod val="95000"/>
                        <a:lumOff val="5000"/>
                      </a:schemeClr>
                    </a:solidFill>
                  </a:rPr>
                  <a:t>هو سلوك يقصد به المعتدي إيذاء الشخص الآخر كما أنه نوع من السلوك الاجتماعي يهدف إلى تحقيق رغبة صاحبة في السيطرة و إيذاء الغير أو الذات تعويضا عن الحرمان أو بسبب التثبيط فهو يعد استجابة طبيعية للإحباط و العدوان متعلم أو مكتسب عبر المحاكاة نتيجة للتعلم الاجتماعي حيث أن الطفل يتعلم الاستجابة للمواقف المختلفة بطرق متعددة قد تكون بالعدوان أو بالتقبل . و هذا يرجع إلى نوعية العلاقات داخل الأسرة و طبيعة البيئة و العوامل المؤثرة فيها . في الغالب البيئة حينما تكون البيئة خالية من المشاجرات و الغضب و سرعة الانفعال و العدوان تنمو لدى الطفل عادات المسالمة و التحفظ في السلوك ، و يتميز العدوان بالقوة بين الأطفال الذين يسعون وراء السلطة و السيطرة أو الذين توحدوا مع راشد عدواني .</a:t>
                </a:r>
                <a:endParaRPr lang="en-US" sz="24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B489D2-2CC4-4A0A-8471-A30E679359DA}"/>
              </a:ext>
            </a:extLst>
          </p:cNvPr>
          <p:cNvGrpSpPr/>
          <p:nvPr/>
        </p:nvGrpSpPr>
        <p:grpSpPr>
          <a:xfrm>
            <a:off x="7692155" y="25804"/>
            <a:ext cx="2708888" cy="794050"/>
            <a:chOff x="5692588" y="1560606"/>
            <a:chExt cx="3195918" cy="936812"/>
          </a:xfrm>
        </p:grpSpPr>
        <p:sp>
          <p:nvSpPr>
            <p:cNvPr id="33" name="Rectangle: Rounded Corners 32">
              <a:extLst>
                <a:ext uri="{FF2B5EF4-FFF2-40B4-BE49-F238E27FC236}">
                  <a16:creationId xmlns:a16="http://schemas.microsoft.com/office/drawing/2014/main" id="{D6391E66-8D4E-443D-AC84-AB2DDD9413F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Rounded Corners 33">
              <a:extLst>
                <a:ext uri="{FF2B5EF4-FFF2-40B4-BE49-F238E27FC236}">
                  <a16:creationId xmlns:a16="http://schemas.microsoft.com/office/drawing/2014/main" id="{91328DEE-64E0-4057-9564-2A7A73682C07}"/>
                </a:ext>
              </a:extLst>
            </p:cNvPr>
            <p:cNvSpPr/>
            <p:nvPr/>
          </p:nvSpPr>
          <p:spPr>
            <a:xfrm>
              <a:off x="6279776" y="1780241"/>
              <a:ext cx="2420879" cy="4975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العدوان اللفظي</a:t>
              </a:r>
              <a:endParaRPr lang="en-US" sz="2000" dirty="0"/>
            </a:p>
          </p:txBody>
        </p:sp>
        <p:sp>
          <p:nvSpPr>
            <p:cNvPr id="35" name="Oval 34">
              <a:extLst>
                <a:ext uri="{FF2B5EF4-FFF2-40B4-BE49-F238E27FC236}">
                  <a16:creationId xmlns:a16="http://schemas.microsoft.com/office/drawing/2014/main" id="{9BF2375C-B24E-42E1-A2CB-39E4656FC0AB}"/>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8099A731-B5C7-4F93-A3D6-6483DB997CEB}"/>
                </a:ext>
              </a:extLst>
            </p:cNvPr>
            <p:cNvSpPr/>
            <p:nvPr/>
          </p:nvSpPr>
          <p:spPr>
            <a:xfrm>
              <a:off x="5692588" y="1625600"/>
              <a:ext cx="806824"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grpSp>
      <p:grpSp>
        <p:nvGrpSpPr>
          <p:cNvPr id="39" name="Group 38">
            <a:extLst>
              <a:ext uri="{FF2B5EF4-FFF2-40B4-BE49-F238E27FC236}">
                <a16:creationId xmlns:a16="http://schemas.microsoft.com/office/drawing/2014/main" id="{FC15EDA3-6A8C-46AD-8399-97EB8D372768}"/>
              </a:ext>
            </a:extLst>
          </p:cNvPr>
          <p:cNvGrpSpPr/>
          <p:nvPr/>
        </p:nvGrpSpPr>
        <p:grpSpPr>
          <a:xfrm>
            <a:off x="7654833" y="1028551"/>
            <a:ext cx="2746211" cy="794050"/>
            <a:chOff x="5648555" y="1560606"/>
            <a:chExt cx="3239951" cy="936812"/>
          </a:xfrm>
        </p:grpSpPr>
        <p:sp>
          <p:nvSpPr>
            <p:cNvPr id="40" name="Rectangle: Rounded Corners 39">
              <a:extLst>
                <a:ext uri="{FF2B5EF4-FFF2-40B4-BE49-F238E27FC236}">
                  <a16:creationId xmlns:a16="http://schemas.microsoft.com/office/drawing/2014/main" id="{EF7DAA5C-5564-4158-B938-3E3452D86A0E}"/>
                </a:ext>
              </a:extLst>
            </p:cNvPr>
            <p:cNvSpPr/>
            <p:nvPr/>
          </p:nvSpPr>
          <p:spPr>
            <a:xfrm>
              <a:off x="5800164" y="1625600"/>
              <a:ext cx="3088342" cy="806824"/>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Rounded Corners 40">
              <a:extLst>
                <a:ext uri="{FF2B5EF4-FFF2-40B4-BE49-F238E27FC236}">
                  <a16:creationId xmlns:a16="http://schemas.microsoft.com/office/drawing/2014/main" id="{6C997F90-A564-40CB-B6BC-8A968C77CA0C}"/>
                </a:ext>
              </a:extLst>
            </p:cNvPr>
            <p:cNvSpPr/>
            <p:nvPr/>
          </p:nvSpPr>
          <p:spPr>
            <a:xfrm>
              <a:off x="6279775" y="1756640"/>
              <a:ext cx="2420879" cy="58719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defTabSz="914400" rtl="0" eaLnBrk="1" latinLnBrk="0" hangingPunct="1"/>
              <a:r>
                <a:rPr lang="ar-SA" sz="1600" dirty="0"/>
                <a:t>عدوان تعبيري أو إشاري</a:t>
              </a:r>
              <a:endParaRPr lang="en-US" sz="1600" dirty="0"/>
            </a:p>
          </p:txBody>
        </p:sp>
        <p:sp>
          <p:nvSpPr>
            <p:cNvPr id="42" name="Oval 41">
              <a:extLst>
                <a:ext uri="{FF2B5EF4-FFF2-40B4-BE49-F238E27FC236}">
                  <a16:creationId xmlns:a16="http://schemas.microsoft.com/office/drawing/2014/main" id="{9ECCCC11-F355-49CA-9FEC-D7D765F56BE2}"/>
                </a:ext>
              </a:extLst>
            </p:cNvPr>
            <p:cNvSpPr/>
            <p:nvPr/>
          </p:nvSpPr>
          <p:spPr>
            <a:xfrm>
              <a:off x="5648555"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8ADA7973-EB39-4757-A689-EB64D685ACED}"/>
                </a:ext>
              </a:extLst>
            </p:cNvPr>
            <p:cNvSpPr/>
            <p:nvPr/>
          </p:nvSpPr>
          <p:spPr>
            <a:xfrm>
              <a:off x="5692588" y="1625600"/>
              <a:ext cx="806824"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grpSp>
      <p:grpSp>
        <p:nvGrpSpPr>
          <p:cNvPr id="74" name="Group 73">
            <a:extLst>
              <a:ext uri="{FF2B5EF4-FFF2-40B4-BE49-F238E27FC236}">
                <a16:creationId xmlns:a16="http://schemas.microsoft.com/office/drawing/2014/main" id="{6A968ABF-D362-4FD0-B330-BFB4C2906CAA}"/>
              </a:ext>
            </a:extLst>
          </p:cNvPr>
          <p:cNvGrpSpPr/>
          <p:nvPr/>
        </p:nvGrpSpPr>
        <p:grpSpPr>
          <a:xfrm>
            <a:off x="7654833" y="2031296"/>
            <a:ext cx="2746210" cy="794050"/>
            <a:chOff x="5648556" y="1560606"/>
            <a:chExt cx="3239950" cy="936812"/>
          </a:xfrm>
        </p:grpSpPr>
        <p:sp>
          <p:nvSpPr>
            <p:cNvPr id="75" name="Rectangle: Rounded Corners 74">
              <a:extLst>
                <a:ext uri="{FF2B5EF4-FFF2-40B4-BE49-F238E27FC236}">
                  <a16:creationId xmlns:a16="http://schemas.microsoft.com/office/drawing/2014/main" id="{8D4F3653-381C-442F-A7FA-3C7A6CC00AF1}"/>
                </a:ext>
              </a:extLst>
            </p:cNvPr>
            <p:cNvSpPr/>
            <p:nvPr/>
          </p:nvSpPr>
          <p:spPr>
            <a:xfrm>
              <a:off x="5800164" y="1625600"/>
              <a:ext cx="3088342"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Rounded Corners 75">
              <a:extLst>
                <a:ext uri="{FF2B5EF4-FFF2-40B4-BE49-F238E27FC236}">
                  <a16:creationId xmlns:a16="http://schemas.microsoft.com/office/drawing/2014/main" id="{BD50A0A0-2FA1-49D0-8886-3E757F666345}"/>
                </a:ext>
              </a:extLst>
            </p:cNvPr>
            <p:cNvSpPr/>
            <p:nvPr/>
          </p:nvSpPr>
          <p:spPr>
            <a:xfrm>
              <a:off x="6213728" y="1734626"/>
              <a:ext cx="2552975" cy="6148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dirty="0"/>
                <a:t> العدوان العنيف بالجسد</a:t>
              </a:r>
            </a:p>
            <a:p>
              <a:r>
                <a:rPr lang="ar-SA" dirty="0"/>
                <a:t> أو أجزائه </a:t>
              </a:r>
            </a:p>
          </p:txBody>
        </p:sp>
        <p:sp>
          <p:nvSpPr>
            <p:cNvPr id="77" name="Oval 76">
              <a:extLst>
                <a:ext uri="{FF2B5EF4-FFF2-40B4-BE49-F238E27FC236}">
                  <a16:creationId xmlns:a16="http://schemas.microsoft.com/office/drawing/2014/main" id="{5502FCE7-DDB5-40C5-8BAE-25BF0A90D05A}"/>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392B0DEC-FAAA-4D26-8F4B-2CD9CD11400F}"/>
                </a:ext>
              </a:extLst>
            </p:cNvPr>
            <p:cNvSpPr/>
            <p:nvPr/>
          </p:nvSpPr>
          <p:spPr>
            <a:xfrm>
              <a:off x="5692588" y="1625600"/>
              <a:ext cx="806824" cy="806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grpSp>
      <p:grpSp>
        <p:nvGrpSpPr>
          <p:cNvPr id="79" name="Group 78">
            <a:extLst>
              <a:ext uri="{FF2B5EF4-FFF2-40B4-BE49-F238E27FC236}">
                <a16:creationId xmlns:a16="http://schemas.microsoft.com/office/drawing/2014/main" id="{8137010F-35CB-4EAE-972A-F922A05FF84E}"/>
              </a:ext>
            </a:extLst>
          </p:cNvPr>
          <p:cNvGrpSpPr/>
          <p:nvPr/>
        </p:nvGrpSpPr>
        <p:grpSpPr>
          <a:xfrm>
            <a:off x="7654834" y="3018820"/>
            <a:ext cx="2746210" cy="809272"/>
            <a:chOff x="5648556" y="1542647"/>
            <a:chExt cx="3239951" cy="954771"/>
          </a:xfrm>
        </p:grpSpPr>
        <p:sp>
          <p:nvSpPr>
            <p:cNvPr id="80" name="Rectangle: Rounded Corners 79">
              <a:extLst>
                <a:ext uri="{FF2B5EF4-FFF2-40B4-BE49-F238E27FC236}">
                  <a16:creationId xmlns:a16="http://schemas.microsoft.com/office/drawing/2014/main" id="{B74692EB-ACEE-4830-A415-6B5A53B43E4A}"/>
                </a:ext>
              </a:extLst>
            </p:cNvPr>
            <p:cNvSpPr/>
            <p:nvPr/>
          </p:nvSpPr>
          <p:spPr>
            <a:xfrm>
              <a:off x="5800164" y="1542647"/>
              <a:ext cx="3088343" cy="889777"/>
            </a:xfrm>
            <a:prstGeom prst="roundRect">
              <a:avLst>
                <a:gd name="adj" fmla="val 50000"/>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Rounded Corners 80">
              <a:extLst>
                <a:ext uri="{FF2B5EF4-FFF2-40B4-BE49-F238E27FC236}">
                  <a16:creationId xmlns:a16="http://schemas.microsoft.com/office/drawing/2014/main" id="{4AE7060D-8CF6-475E-9EC7-EFAF95D4B7A6}"/>
                </a:ext>
              </a:extLst>
            </p:cNvPr>
            <p:cNvSpPr/>
            <p:nvPr/>
          </p:nvSpPr>
          <p:spPr>
            <a:xfrm>
              <a:off x="6279776" y="1690591"/>
              <a:ext cx="2420879" cy="61484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عدوان الخلاف و المنافسة</a:t>
              </a:r>
              <a:endParaRPr lang="en-US" dirty="0"/>
            </a:p>
          </p:txBody>
        </p:sp>
        <p:sp>
          <p:nvSpPr>
            <p:cNvPr id="82" name="Oval 81">
              <a:extLst>
                <a:ext uri="{FF2B5EF4-FFF2-40B4-BE49-F238E27FC236}">
                  <a16:creationId xmlns:a16="http://schemas.microsoft.com/office/drawing/2014/main" id="{B1F29ED1-C215-4A40-BB22-FF444A14D805}"/>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584E7E42-05F7-40B0-AB4B-08534857300F}"/>
                </a:ext>
              </a:extLst>
            </p:cNvPr>
            <p:cNvSpPr/>
            <p:nvPr/>
          </p:nvSpPr>
          <p:spPr>
            <a:xfrm>
              <a:off x="5692588" y="1625600"/>
              <a:ext cx="806824" cy="80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grpSp>
      <p:grpSp>
        <p:nvGrpSpPr>
          <p:cNvPr id="95" name="Group 94">
            <a:extLst>
              <a:ext uri="{FF2B5EF4-FFF2-40B4-BE49-F238E27FC236}">
                <a16:creationId xmlns:a16="http://schemas.microsoft.com/office/drawing/2014/main" id="{DC9FC2B3-E9FF-4D14-AE08-3BCBC4BA960D}"/>
              </a:ext>
            </a:extLst>
          </p:cNvPr>
          <p:cNvGrpSpPr/>
          <p:nvPr/>
        </p:nvGrpSpPr>
        <p:grpSpPr>
          <a:xfrm flipH="1">
            <a:off x="1882571" y="968851"/>
            <a:ext cx="2712686" cy="794050"/>
            <a:chOff x="5692588" y="1560606"/>
            <a:chExt cx="3195918" cy="936812"/>
          </a:xfrm>
        </p:grpSpPr>
        <p:sp>
          <p:nvSpPr>
            <p:cNvPr id="111" name="Rectangle: Rounded Corners 110">
              <a:extLst>
                <a:ext uri="{FF2B5EF4-FFF2-40B4-BE49-F238E27FC236}">
                  <a16:creationId xmlns:a16="http://schemas.microsoft.com/office/drawing/2014/main" id="{1EA6C376-E8B3-431B-863E-51A2C872A7EA}"/>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Rounded Corners 111">
              <a:extLst>
                <a:ext uri="{FF2B5EF4-FFF2-40B4-BE49-F238E27FC236}">
                  <a16:creationId xmlns:a16="http://schemas.microsoft.com/office/drawing/2014/main" id="{86E3D609-39C5-48AB-BBEB-435EFD8F0C1A}"/>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العدوان الجمعي</a:t>
              </a:r>
              <a:endParaRPr lang="en-US" dirty="0"/>
            </a:p>
          </p:txBody>
        </p:sp>
        <p:sp>
          <p:nvSpPr>
            <p:cNvPr id="113" name="Oval 112">
              <a:extLst>
                <a:ext uri="{FF2B5EF4-FFF2-40B4-BE49-F238E27FC236}">
                  <a16:creationId xmlns:a16="http://schemas.microsoft.com/office/drawing/2014/main" id="{1337A2B0-01C0-4E9D-B228-EE1EB83C1A34}"/>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a:extLst>
                <a:ext uri="{FF2B5EF4-FFF2-40B4-BE49-F238E27FC236}">
                  <a16:creationId xmlns:a16="http://schemas.microsoft.com/office/drawing/2014/main" id="{27CFF79C-B611-42C4-BC5F-5B52BCDE0521}"/>
                </a:ext>
              </a:extLst>
            </p:cNvPr>
            <p:cNvSpPr/>
            <p:nvPr/>
          </p:nvSpPr>
          <p:spPr>
            <a:xfrm>
              <a:off x="5692588" y="1625600"/>
              <a:ext cx="806824"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grpSp>
      <p:grpSp>
        <p:nvGrpSpPr>
          <p:cNvPr id="96" name="Group 95">
            <a:extLst>
              <a:ext uri="{FF2B5EF4-FFF2-40B4-BE49-F238E27FC236}">
                <a16:creationId xmlns:a16="http://schemas.microsoft.com/office/drawing/2014/main" id="{9C1A9688-D95D-4BD7-9D3D-9897E19B702E}"/>
              </a:ext>
            </a:extLst>
          </p:cNvPr>
          <p:cNvGrpSpPr/>
          <p:nvPr/>
        </p:nvGrpSpPr>
        <p:grpSpPr>
          <a:xfrm flipH="1">
            <a:off x="1882571" y="1971598"/>
            <a:ext cx="2712686" cy="794050"/>
            <a:chOff x="5692588" y="1560606"/>
            <a:chExt cx="3195918" cy="936812"/>
          </a:xfrm>
        </p:grpSpPr>
        <p:sp>
          <p:nvSpPr>
            <p:cNvPr id="107" name="Rectangle: Rounded Corners 106">
              <a:extLst>
                <a:ext uri="{FF2B5EF4-FFF2-40B4-BE49-F238E27FC236}">
                  <a16:creationId xmlns:a16="http://schemas.microsoft.com/office/drawing/2014/main" id="{FBF1A8DF-A213-4C1D-A286-373C5DFD4FD5}"/>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Rounded Corners 107">
              <a:extLst>
                <a:ext uri="{FF2B5EF4-FFF2-40B4-BE49-F238E27FC236}">
                  <a16:creationId xmlns:a16="http://schemas.microsoft.com/office/drawing/2014/main" id="{D5A63637-66B2-4A45-B3AA-44F82CE9E153}"/>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العدوان نحو الذات</a:t>
              </a:r>
              <a:endParaRPr lang="en-US" dirty="0"/>
            </a:p>
          </p:txBody>
        </p:sp>
        <p:sp>
          <p:nvSpPr>
            <p:cNvPr id="109" name="Oval 108">
              <a:extLst>
                <a:ext uri="{FF2B5EF4-FFF2-40B4-BE49-F238E27FC236}">
                  <a16:creationId xmlns:a16="http://schemas.microsoft.com/office/drawing/2014/main" id="{4D01C208-F75E-4A44-8B1E-DC8240CCC633}"/>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6073953E-4A49-4F72-B7C8-FB0AFC22AC49}"/>
                </a:ext>
              </a:extLst>
            </p:cNvPr>
            <p:cNvSpPr/>
            <p:nvPr/>
          </p:nvSpPr>
          <p:spPr>
            <a:xfrm>
              <a:off x="5692588" y="1625600"/>
              <a:ext cx="806824"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9</a:t>
              </a:r>
              <a:endParaRPr lang="en-US" sz="2400" b="1" dirty="0"/>
            </a:p>
          </p:txBody>
        </p:sp>
      </p:grpSp>
      <p:grpSp>
        <p:nvGrpSpPr>
          <p:cNvPr id="97" name="Group 96">
            <a:extLst>
              <a:ext uri="{FF2B5EF4-FFF2-40B4-BE49-F238E27FC236}">
                <a16:creationId xmlns:a16="http://schemas.microsoft.com/office/drawing/2014/main" id="{6D63C6DA-778A-4579-B5B8-F3375DC57D13}"/>
              </a:ext>
            </a:extLst>
          </p:cNvPr>
          <p:cNvGrpSpPr/>
          <p:nvPr/>
        </p:nvGrpSpPr>
        <p:grpSpPr>
          <a:xfrm flipH="1">
            <a:off x="1882571" y="2974343"/>
            <a:ext cx="2712686" cy="794050"/>
            <a:chOff x="5692588" y="1560606"/>
            <a:chExt cx="3195918" cy="936812"/>
          </a:xfrm>
        </p:grpSpPr>
        <p:sp>
          <p:nvSpPr>
            <p:cNvPr id="103" name="Rectangle: Rounded Corners 102">
              <a:extLst>
                <a:ext uri="{FF2B5EF4-FFF2-40B4-BE49-F238E27FC236}">
                  <a16:creationId xmlns:a16="http://schemas.microsoft.com/office/drawing/2014/main" id="{1F4708C1-1C71-467A-85B2-CDA65977285B}"/>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4" name="Rectangle: Rounded Corners 103">
              <a:extLst>
                <a:ext uri="{FF2B5EF4-FFF2-40B4-BE49-F238E27FC236}">
                  <a16:creationId xmlns:a16="http://schemas.microsoft.com/office/drawing/2014/main" id="{ADF0BAEC-1DB2-4AA4-9BBC-163C3D8CC5AF}"/>
                </a:ext>
              </a:extLst>
            </p:cNvPr>
            <p:cNvSpPr/>
            <p:nvPr/>
          </p:nvSpPr>
          <p:spPr>
            <a:xfrm>
              <a:off x="6279776" y="1780241"/>
              <a:ext cx="2420879" cy="49754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tx1">
                      <a:lumMod val="75000"/>
                      <a:lumOff val="25000"/>
                    </a:schemeClr>
                  </a:solidFill>
                </a:rPr>
                <a:t>العدوان الوسيلي</a:t>
              </a:r>
              <a:endParaRPr lang="en-US" dirty="0">
                <a:solidFill>
                  <a:schemeClr val="tx1">
                    <a:lumMod val="75000"/>
                    <a:lumOff val="25000"/>
                  </a:schemeClr>
                </a:solidFill>
              </a:endParaRPr>
            </a:p>
          </p:txBody>
        </p:sp>
        <p:sp>
          <p:nvSpPr>
            <p:cNvPr id="105" name="Oval 104">
              <a:extLst>
                <a:ext uri="{FF2B5EF4-FFF2-40B4-BE49-F238E27FC236}">
                  <a16:creationId xmlns:a16="http://schemas.microsoft.com/office/drawing/2014/main" id="{6CB6581A-A58A-40C4-9311-54E138BFB3B9}"/>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6" name="Oval 105">
              <a:extLst>
                <a:ext uri="{FF2B5EF4-FFF2-40B4-BE49-F238E27FC236}">
                  <a16:creationId xmlns:a16="http://schemas.microsoft.com/office/drawing/2014/main" id="{E549F4C3-4DAA-421E-B97D-C6C519824ACA}"/>
                </a:ext>
              </a:extLst>
            </p:cNvPr>
            <p:cNvSpPr/>
            <p:nvPr/>
          </p:nvSpPr>
          <p:spPr>
            <a:xfrm>
              <a:off x="5692588" y="1625600"/>
              <a:ext cx="806824"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10</a:t>
              </a:r>
            </a:p>
          </p:txBody>
        </p:sp>
      </p:grpSp>
      <p:grpSp>
        <p:nvGrpSpPr>
          <p:cNvPr id="98" name="Group 97">
            <a:extLst>
              <a:ext uri="{FF2B5EF4-FFF2-40B4-BE49-F238E27FC236}">
                <a16:creationId xmlns:a16="http://schemas.microsoft.com/office/drawing/2014/main" id="{1A28A30B-AFD1-4AAB-BB4C-874D21970ED1}"/>
              </a:ext>
            </a:extLst>
          </p:cNvPr>
          <p:cNvGrpSpPr/>
          <p:nvPr/>
        </p:nvGrpSpPr>
        <p:grpSpPr>
          <a:xfrm flipH="1">
            <a:off x="1882571" y="3977090"/>
            <a:ext cx="2712686" cy="794050"/>
            <a:chOff x="5692588" y="1560606"/>
            <a:chExt cx="3195918" cy="936812"/>
          </a:xfrm>
        </p:grpSpPr>
        <p:sp>
          <p:nvSpPr>
            <p:cNvPr id="99" name="Rectangle: Rounded Corners 98">
              <a:extLst>
                <a:ext uri="{FF2B5EF4-FFF2-40B4-BE49-F238E27FC236}">
                  <a16:creationId xmlns:a16="http://schemas.microsoft.com/office/drawing/2014/main" id="{3B6C00CE-1707-48F5-8942-F1B28C0CABFC}"/>
                </a:ext>
              </a:extLst>
            </p:cNvPr>
            <p:cNvSpPr/>
            <p:nvPr/>
          </p:nvSpPr>
          <p:spPr>
            <a:xfrm>
              <a:off x="5800164" y="1625600"/>
              <a:ext cx="3088342" cy="806824"/>
            </a:xfrm>
            <a:prstGeom prst="roundRect">
              <a:avLst>
                <a:gd name="adj" fmla="val 50000"/>
              </a:avLst>
            </a:prstGeom>
            <a:noFill/>
            <a:ln w="57150">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Rectangle: Rounded Corners 99">
              <a:extLst>
                <a:ext uri="{FF2B5EF4-FFF2-40B4-BE49-F238E27FC236}">
                  <a16:creationId xmlns:a16="http://schemas.microsoft.com/office/drawing/2014/main" id="{C338EA2C-F7DB-4D97-8704-B61EFE75841F}"/>
                </a:ext>
              </a:extLst>
            </p:cNvPr>
            <p:cNvSpPr/>
            <p:nvPr/>
          </p:nvSpPr>
          <p:spPr>
            <a:xfrm>
              <a:off x="6279776" y="1780241"/>
              <a:ext cx="2420879" cy="497542"/>
            </a:xfrm>
            <a:prstGeom prst="roundRect">
              <a:avLst>
                <a:gd name="adj" fmla="val 50000"/>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العدوان العدائي</a:t>
              </a:r>
              <a:endParaRPr lang="en-US" dirty="0"/>
            </a:p>
          </p:txBody>
        </p:sp>
        <p:sp>
          <p:nvSpPr>
            <p:cNvPr id="101" name="Oval 100">
              <a:extLst>
                <a:ext uri="{FF2B5EF4-FFF2-40B4-BE49-F238E27FC236}">
                  <a16:creationId xmlns:a16="http://schemas.microsoft.com/office/drawing/2014/main" id="{DA52EB5C-37E7-4E99-AEEC-1432B5C092B8}"/>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a:extLst>
                <a:ext uri="{FF2B5EF4-FFF2-40B4-BE49-F238E27FC236}">
                  <a16:creationId xmlns:a16="http://schemas.microsoft.com/office/drawing/2014/main" id="{92669486-CE2F-4820-A6C2-D58F1781F00F}"/>
                </a:ext>
              </a:extLst>
            </p:cNvPr>
            <p:cNvSpPr/>
            <p:nvPr/>
          </p:nvSpPr>
          <p:spPr>
            <a:xfrm>
              <a:off x="5692588" y="1625600"/>
              <a:ext cx="806824" cy="80682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11</a:t>
              </a:r>
            </a:p>
          </p:txBody>
        </p:sp>
      </p:grpSp>
      <p:sp>
        <p:nvSpPr>
          <p:cNvPr id="56" name="直角三角形 103">
            <a:extLst>
              <a:ext uri="{FF2B5EF4-FFF2-40B4-BE49-F238E27FC236}">
                <a16:creationId xmlns:a16="http://schemas.microsoft.com/office/drawing/2014/main" id="{AE9ADA37-91E3-5C4A-B267-56C5362634E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直角三角形 104">
            <a:extLst>
              <a:ext uri="{FF2B5EF4-FFF2-40B4-BE49-F238E27FC236}">
                <a16:creationId xmlns:a16="http://schemas.microsoft.com/office/drawing/2014/main" id="{48D8CDBB-1B3C-424A-BB3E-AE9045132125}"/>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8" name="直接连接符 106">
            <a:extLst>
              <a:ext uri="{FF2B5EF4-FFF2-40B4-BE49-F238E27FC236}">
                <a16:creationId xmlns:a16="http://schemas.microsoft.com/office/drawing/2014/main" id="{ED38A782-A08D-5C4A-B921-EEB5A5D9C73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107">
            <a:extLst>
              <a:ext uri="{FF2B5EF4-FFF2-40B4-BE49-F238E27FC236}">
                <a16:creationId xmlns:a16="http://schemas.microsoft.com/office/drawing/2014/main" id="{DC405EDC-EEB1-E440-BD58-20212B3FA539}"/>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1" name="Group 38">
            <a:extLst>
              <a:ext uri="{FF2B5EF4-FFF2-40B4-BE49-F238E27FC236}">
                <a16:creationId xmlns:a16="http://schemas.microsoft.com/office/drawing/2014/main" id="{D317A2D0-B1C0-024D-83A3-8CB36BC26339}"/>
              </a:ext>
            </a:extLst>
          </p:cNvPr>
          <p:cNvGrpSpPr/>
          <p:nvPr/>
        </p:nvGrpSpPr>
        <p:grpSpPr>
          <a:xfrm>
            <a:off x="7692155" y="4036787"/>
            <a:ext cx="2708888" cy="794050"/>
            <a:chOff x="5692588" y="1560606"/>
            <a:chExt cx="3195918" cy="936812"/>
          </a:xfrm>
        </p:grpSpPr>
        <p:sp>
          <p:nvSpPr>
            <p:cNvPr id="162" name="Rectangle: Rounded Corners 39">
              <a:extLst>
                <a:ext uri="{FF2B5EF4-FFF2-40B4-BE49-F238E27FC236}">
                  <a16:creationId xmlns:a16="http://schemas.microsoft.com/office/drawing/2014/main" id="{88686751-42D3-764A-BA95-FB17DA9911F5}"/>
                </a:ext>
              </a:extLst>
            </p:cNvPr>
            <p:cNvSpPr/>
            <p:nvPr/>
          </p:nvSpPr>
          <p:spPr>
            <a:xfrm>
              <a:off x="5800164" y="1625600"/>
              <a:ext cx="3088342" cy="806824"/>
            </a:xfrm>
            <a:prstGeom prst="roundRect">
              <a:avLst>
                <a:gd name="adj" fmla="val 50000"/>
              </a:avLst>
            </a:prstGeom>
            <a:noFill/>
            <a:ln w="57150">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3" name="Rectangle: Rounded Corners 40">
              <a:extLst>
                <a:ext uri="{FF2B5EF4-FFF2-40B4-BE49-F238E27FC236}">
                  <a16:creationId xmlns:a16="http://schemas.microsoft.com/office/drawing/2014/main" id="{01F2A273-225B-2B4B-8A64-8200B3F45769}"/>
                </a:ext>
              </a:extLst>
            </p:cNvPr>
            <p:cNvSpPr/>
            <p:nvPr/>
          </p:nvSpPr>
          <p:spPr>
            <a:xfrm>
              <a:off x="6279776" y="1780241"/>
              <a:ext cx="2420879" cy="497542"/>
            </a:xfrm>
            <a:prstGeom prst="roundRect">
              <a:avLst>
                <a:gd name="adj" fmla="val 50000"/>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العدوان المباشر</a:t>
              </a:r>
              <a:endParaRPr lang="en-US" dirty="0"/>
            </a:p>
          </p:txBody>
        </p:sp>
        <p:sp>
          <p:nvSpPr>
            <p:cNvPr id="164" name="Oval 41">
              <a:extLst>
                <a:ext uri="{FF2B5EF4-FFF2-40B4-BE49-F238E27FC236}">
                  <a16:creationId xmlns:a16="http://schemas.microsoft.com/office/drawing/2014/main" id="{35132988-F819-0F47-9713-61BB772D1DC5}"/>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Oval 72">
              <a:extLst>
                <a:ext uri="{FF2B5EF4-FFF2-40B4-BE49-F238E27FC236}">
                  <a16:creationId xmlns:a16="http://schemas.microsoft.com/office/drawing/2014/main" id="{4C069A34-AFE8-6145-8C11-1290D6696037}"/>
                </a:ext>
              </a:extLst>
            </p:cNvPr>
            <p:cNvSpPr/>
            <p:nvPr/>
          </p:nvSpPr>
          <p:spPr>
            <a:xfrm>
              <a:off x="5692588" y="1625600"/>
              <a:ext cx="806824" cy="806824"/>
            </a:xfrm>
            <a:prstGeom prst="ellipse">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grpSp>
      <p:grpSp>
        <p:nvGrpSpPr>
          <p:cNvPr id="166" name="Group 73">
            <a:extLst>
              <a:ext uri="{FF2B5EF4-FFF2-40B4-BE49-F238E27FC236}">
                <a16:creationId xmlns:a16="http://schemas.microsoft.com/office/drawing/2014/main" id="{2036BBF4-04FD-0849-A9A2-00C46C63313B}"/>
              </a:ext>
            </a:extLst>
          </p:cNvPr>
          <p:cNvGrpSpPr/>
          <p:nvPr/>
        </p:nvGrpSpPr>
        <p:grpSpPr>
          <a:xfrm>
            <a:off x="7692155" y="5039532"/>
            <a:ext cx="2708888" cy="794050"/>
            <a:chOff x="5692588" y="1560606"/>
            <a:chExt cx="3195918" cy="936812"/>
          </a:xfrm>
        </p:grpSpPr>
        <p:sp>
          <p:nvSpPr>
            <p:cNvPr id="167" name="Rectangle: Rounded Corners 74">
              <a:extLst>
                <a:ext uri="{FF2B5EF4-FFF2-40B4-BE49-F238E27FC236}">
                  <a16:creationId xmlns:a16="http://schemas.microsoft.com/office/drawing/2014/main" id="{5EE5CF97-4733-C548-8574-65A233FA94AC}"/>
                </a:ext>
              </a:extLst>
            </p:cNvPr>
            <p:cNvSpPr/>
            <p:nvPr/>
          </p:nvSpPr>
          <p:spPr>
            <a:xfrm>
              <a:off x="5800164" y="1625600"/>
              <a:ext cx="3088342" cy="806824"/>
            </a:xfrm>
            <a:prstGeom prst="roundRect">
              <a:avLst>
                <a:gd name="adj" fmla="val 50000"/>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8" name="Rectangle: Rounded Corners 75">
              <a:extLst>
                <a:ext uri="{FF2B5EF4-FFF2-40B4-BE49-F238E27FC236}">
                  <a16:creationId xmlns:a16="http://schemas.microsoft.com/office/drawing/2014/main" id="{F2C94907-604D-B243-9CDC-00F6A0D35DD0}"/>
                </a:ext>
              </a:extLst>
            </p:cNvPr>
            <p:cNvSpPr/>
            <p:nvPr/>
          </p:nvSpPr>
          <p:spPr>
            <a:xfrm>
              <a:off x="6279776" y="1780241"/>
              <a:ext cx="2420879" cy="49754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العدوان غير المباشر</a:t>
              </a:r>
              <a:endParaRPr lang="en-US" dirty="0"/>
            </a:p>
          </p:txBody>
        </p:sp>
        <p:sp>
          <p:nvSpPr>
            <p:cNvPr id="169" name="Oval 76">
              <a:extLst>
                <a:ext uri="{FF2B5EF4-FFF2-40B4-BE49-F238E27FC236}">
                  <a16:creationId xmlns:a16="http://schemas.microsoft.com/office/drawing/2014/main" id="{E18FA107-9885-314C-9216-14713AC7E7F5}"/>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77">
              <a:extLst>
                <a:ext uri="{FF2B5EF4-FFF2-40B4-BE49-F238E27FC236}">
                  <a16:creationId xmlns:a16="http://schemas.microsoft.com/office/drawing/2014/main" id="{57379410-3B59-CC4E-BD99-48739128ED38}"/>
                </a:ext>
              </a:extLst>
            </p:cNvPr>
            <p:cNvSpPr/>
            <p:nvPr/>
          </p:nvSpPr>
          <p:spPr>
            <a:xfrm>
              <a:off x="5692588" y="1625600"/>
              <a:ext cx="806824" cy="8068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grpSp>
      <p:grpSp>
        <p:nvGrpSpPr>
          <p:cNvPr id="171" name="Group 78">
            <a:extLst>
              <a:ext uri="{FF2B5EF4-FFF2-40B4-BE49-F238E27FC236}">
                <a16:creationId xmlns:a16="http://schemas.microsoft.com/office/drawing/2014/main" id="{4E36C6AA-96C8-D841-9A5E-CA5E9E1F42F4}"/>
              </a:ext>
            </a:extLst>
          </p:cNvPr>
          <p:cNvGrpSpPr/>
          <p:nvPr/>
        </p:nvGrpSpPr>
        <p:grpSpPr>
          <a:xfrm>
            <a:off x="7692155" y="6042279"/>
            <a:ext cx="2708888" cy="794050"/>
            <a:chOff x="5692588" y="1560606"/>
            <a:chExt cx="3195918" cy="936812"/>
          </a:xfrm>
        </p:grpSpPr>
        <p:sp>
          <p:nvSpPr>
            <p:cNvPr id="172" name="Rectangle: Rounded Corners 79">
              <a:extLst>
                <a:ext uri="{FF2B5EF4-FFF2-40B4-BE49-F238E27FC236}">
                  <a16:creationId xmlns:a16="http://schemas.microsoft.com/office/drawing/2014/main" id="{C602A797-A643-304B-B835-2DA6285AF632}"/>
                </a:ext>
              </a:extLst>
            </p:cNvPr>
            <p:cNvSpPr/>
            <p:nvPr/>
          </p:nvSpPr>
          <p:spPr>
            <a:xfrm>
              <a:off x="5800164" y="1625600"/>
              <a:ext cx="3088342" cy="806824"/>
            </a:xfrm>
            <a:prstGeom prst="roundRect">
              <a:avLst>
                <a:gd name="adj" fmla="val 50000"/>
              </a:avLst>
            </a:prstGeom>
            <a:noFill/>
            <a:ln w="57150">
              <a:solidFill>
                <a:srgbClr val="94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73" name="Rectangle: Rounded Corners 80">
              <a:extLst>
                <a:ext uri="{FF2B5EF4-FFF2-40B4-BE49-F238E27FC236}">
                  <a16:creationId xmlns:a16="http://schemas.microsoft.com/office/drawing/2014/main" id="{3F30C284-FF15-A945-9D2C-49F1E0433568}"/>
                </a:ext>
              </a:extLst>
            </p:cNvPr>
            <p:cNvSpPr/>
            <p:nvPr/>
          </p:nvSpPr>
          <p:spPr>
            <a:xfrm>
              <a:off x="6279776" y="1780241"/>
              <a:ext cx="2420879" cy="497542"/>
            </a:xfrm>
            <a:prstGeom prst="roundRect">
              <a:avLst>
                <a:gd name="adj" fmla="val 50000"/>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 العدوان الفردي</a:t>
              </a:r>
              <a:endParaRPr lang="en-US" dirty="0"/>
            </a:p>
          </p:txBody>
        </p:sp>
        <p:sp>
          <p:nvSpPr>
            <p:cNvPr id="174" name="Oval 81">
              <a:extLst>
                <a:ext uri="{FF2B5EF4-FFF2-40B4-BE49-F238E27FC236}">
                  <a16:creationId xmlns:a16="http://schemas.microsoft.com/office/drawing/2014/main" id="{D9488BDA-38CA-094C-AD1C-510FA12733BD}"/>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82">
              <a:extLst>
                <a:ext uri="{FF2B5EF4-FFF2-40B4-BE49-F238E27FC236}">
                  <a16:creationId xmlns:a16="http://schemas.microsoft.com/office/drawing/2014/main" id="{990233E3-5637-5F49-AA56-825D127176B1}"/>
                </a:ext>
              </a:extLst>
            </p:cNvPr>
            <p:cNvSpPr/>
            <p:nvPr/>
          </p:nvSpPr>
          <p:spPr>
            <a:xfrm>
              <a:off x="5692588" y="1625600"/>
              <a:ext cx="806824" cy="806824"/>
            </a:xfrm>
            <a:prstGeom prst="ellipse">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7</a:t>
              </a:r>
            </a:p>
          </p:txBody>
        </p:sp>
      </p:grpSp>
      <p:grpSp>
        <p:nvGrpSpPr>
          <p:cNvPr id="14" name="مجموعة 13">
            <a:extLst>
              <a:ext uri="{FF2B5EF4-FFF2-40B4-BE49-F238E27FC236}">
                <a16:creationId xmlns:a16="http://schemas.microsoft.com/office/drawing/2014/main" id="{4CFAB0E5-CDC4-234B-87FD-8877C7091474}"/>
              </a:ext>
            </a:extLst>
          </p:cNvPr>
          <p:cNvGrpSpPr/>
          <p:nvPr/>
        </p:nvGrpSpPr>
        <p:grpSpPr>
          <a:xfrm>
            <a:off x="4987338" y="434352"/>
            <a:ext cx="2308938" cy="6217362"/>
            <a:chOff x="4987338" y="434352"/>
            <a:chExt cx="2308938" cy="6217362"/>
          </a:xfrm>
        </p:grpSpPr>
        <p:cxnSp>
          <p:nvCxnSpPr>
            <p:cNvPr id="10" name="Straight Connector 9">
              <a:extLst>
                <a:ext uri="{FF2B5EF4-FFF2-40B4-BE49-F238E27FC236}">
                  <a16:creationId xmlns:a16="http://schemas.microsoft.com/office/drawing/2014/main" id="{5BE5CB28-8BC5-43A9-82C9-92B6A5D11FAB}"/>
                </a:ext>
              </a:extLst>
            </p:cNvPr>
            <p:cNvCxnSpPr>
              <a:cxnSpLocks/>
            </p:cNvCxnSpPr>
            <p:nvPr/>
          </p:nvCxnSpPr>
          <p:spPr>
            <a:xfrm>
              <a:off x="6736672" y="3517499"/>
              <a:ext cx="386813"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9E186F2C-73F1-4FF1-AE76-4A4A4A5882C5}"/>
                </a:ext>
              </a:extLst>
            </p:cNvPr>
            <p:cNvCxnSpPr/>
            <p:nvPr/>
          </p:nvCxnSpPr>
          <p:spPr>
            <a:xfrm rot="10800000" flipV="1">
              <a:off x="5144993" y="3468902"/>
              <a:ext cx="386813"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DEE3B03-8A9D-4A65-BAEA-56D4661CB212}"/>
                </a:ext>
              </a:extLst>
            </p:cNvPr>
            <p:cNvCxnSpPr>
              <a:stCxn id="6" idx="4"/>
              <a:endCxn id="86" idx="0"/>
            </p:cNvCxnSpPr>
            <p:nvPr/>
          </p:nvCxnSpPr>
          <p:spPr>
            <a:xfrm>
              <a:off x="7195832" y="635238"/>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6ACFC85-5007-4038-8688-4868B38587D1}"/>
                </a:ext>
              </a:extLst>
            </p:cNvPr>
            <p:cNvSpPr/>
            <p:nvPr/>
          </p:nvSpPr>
          <p:spPr>
            <a:xfrm>
              <a:off x="7095388" y="434352"/>
              <a:ext cx="200888" cy="200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51F05F36-1AB5-488A-B787-21ED2444A187}"/>
                </a:ext>
              </a:extLst>
            </p:cNvPr>
            <p:cNvSpPr/>
            <p:nvPr/>
          </p:nvSpPr>
          <p:spPr>
            <a:xfrm>
              <a:off x="7095388" y="1437097"/>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45796F69-D836-4C00-B241-DA158845053F}"/>
                </a:ext>
              </a:extLst>
            </p:cNvPr>
            <p:cNvSpPr/>
            <p:nvPr/>
          </p:nvSpPr>
          <p:spPr>
            <a:xfrm>
              <a:off x="7095388" y="2439844"/>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9FE6A796-476C-4211-9FF9-261D99D10C2B}"/>
                </a:ext>
              </a:extLst>
            </p:cNvPr>
            <p:cNvSpPr/>
            <p:nvPr/>
          </p:nvSpPr>
          <p:spPr>
            <a:xfrm>
              <a:off x="7095388" y="3442590"/>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2" name="Straight Connector 91">
              <a:extLst>
                <a:ext uri="{FF2B5EF4-FFF2-40B4-BE49-F238E27FC236}">
                  <a16:creationId xmlns:a16="http://schemas.microsoft.com/office/drawing/2014/main" id="{D62DBE7A-B394-407B-848F-F63F9A3BC158}"/>
                </a:ext>
              </a:extLst>
            </p:cNvPr>
            <p:cNvCxnSpPr/>
            <p:nvPr/>
          </p:nvCxnSpPr>
          <p:spPr>
            <a:xfrm flipV="1">
              <a:off x="5087782" y="1578285"/>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88" name="Oval 87">
              <a:extLst>
                <a:ext uri="{FF2B5EF4-FFF2-40B4-BE49-F238E27FC236}">
                  <a16:creationId xmlns:a16="http://schemas.microsoft.com/office/drawing/2014/main" id="{EB62CF98-04E9-46C3-AD01-C68EAED42249}"/>
                </a:ext>
              </a:extLst>
            </p:cNvPr>
            <p:cNvSpPr/>
            <p:nvPr/>
          </p:nvSpPr>
          <p:spPr>
            <a:xfrm rot="10800000">
              <a:off x="4987338" y="4385637"/>
              <a:ext cx="200888" cy="200888"/>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C1093E01-8044-4996-AB34-9D300FCF49AE}"/>
                </a:ext>
              </a:extLst>
            </p:cNvPr>
            <p:cNvSpPr/>
            <p:nvPr/>
          </p:nvSpPr>
          <p:spPr>
            <a:xfrm rot="10800000">
              <a:off x="4987338" y="3382891"/>
              <a:ext cx="200888" cy="200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362F6368-7357-452D-AAD7-6B0527F2DF9C}"/>
                </a:ext>
              </a:extLst>
            </p:cNvPr>
            <p:cNvSpPr/>
            <p:nvPr/>
          </p:nvSpPr>
          <p:spPr>
            <a:xfrm rot="10800000">
              <a:off x="4987338" y="2380144"/>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842F2CA0-E5C7-4AD4-A1BA-19F435B08A28}"/>
                </a:ext>
              </a:extLst>
            </p:cNvPr>
            <p:cNvSpPr/>
            <p:nvPr/>
          </p:nvSpPr>
          <p:spPr>
            <a:xfrm rot="10800000">
              <a:off x="4987338" y="1377399"/>
              <a:ext cx="200888" cy="2008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BC1B0D95-C1E1-4B2A-BCEF-062193828F12}"/>
                </a:ext>
              </a:extLst>
            </p:cNvPr>
            <p:cNvSpPr/>
            <p:nvPr/>
          </p:nvSpPr>
          <p:spPr>
            <a:xfrm>
              <a:off x="5530150" y="2848924"/>
              <a:ext cx="1299829" cy="129982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7" name="Graphic 6" descr="Lightbulb">
              <a:extLst>
                <a:ext uri="{FF2B5EF4-FFF2-40B4-BE49-F238E27FC236}">
                  <a16:creationId xmlns:a16="http://schemas.microsoft.com/office/drawing/2014/main" id="{CA951519-C171-4077-A68C-7BB7221D52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1197" y="3129973"/>
              <a:ext cx="775053" cy="775053"/>
            </a:xfrm>
            <a:prstGeom prst="rect">
              <a:avLst/>
            </a:prstGeom>
          </p:spPr>
        </p:pic>
        <p:cxnSp>
          <p:nvCxnSpPr>
            <p:cNvPr id="150" name="Straight Connector 7">
              <a:extLst>
                <a:ext uri="{FF2B5EF4-FFF2-40B4-BE49-F238E27FC236}">
                  <a16:creationId xmlns:a16="http://schemas.microsoft.com/office/drawing/2014/main" id="{502B6C34-48F0-8143-871B-16967EEAA34E}"/>
                </a:ext>
              </a:extLst>
            </p:cNvPr>
            <p:cNvCxnSpPr>
              <a:cxnSpLocks/>
              <a:endCxn id="154" idx="0"/>
            </p:cNvCxnSpPr>
            <p:nvPr/>
          </p:nvCxnSpPr>
          <p:spPr>
            <a:xfrm>
              <a:off x="7195832" y="3643474"/>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52" name="Oval 83">
              <a:extLst>
                <a:ext uri="{FF2B5EF4-FFF2-40B4-BE49-F238E27FC236}">
                  <a16:creationId xmlns:a16="http://schemas.microsoft.com/office/drawing/2014/main" id="{57917F1A-1370-AB4C-8D9C-72261314E1BD}"/>
                </a:ext>
              </a:extLst>
            </p:cNvPr>
            <p:cNvSpPr/>
            <p:nvPr/>
          </p:nvSpPr>
          <p:spPr>
            <a:xfrm>
              <a:off x="7095388" y="4445333"/>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84">
              <a:extLst>
                <a:ext uri="{FF2B5EF4-FFF2-40B4-BE49-F238E27FC236}">
                  <a16:creationId xmlns:a16="http://schemas.microsoft.com/office/drawing/2014/main" id="{0392F5E7-591C-804B-B856-958065D8EA46}"/>
                </a:ext>
              </a:extLst>
            </p:cNvPr>
            <p:cNvSpPr/>
            <p:nvPr/>
          </p:nvSpPr>
          <p:spPr>
            <a:xfrm>
              <a:off x="7095388" y="5448080"/>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85">
              <a:extLst>
                <a:ext uri="{FF2B5EF4-FFF2-40B4-BE49-F238E27FC236}">
                  <a16:creationId xmlns:a16="http://schemas.microsoft.com/office/drawing/2014/main" id="{DAFFB082-5A83-B24B-B3EB-41509C205A68}"/>
                </a:ext>
              </a:extLst>
            </p:cNvPr>
            <p:cNvSpPr/>
            <p:nvPr/>
          </p:nvSpPr>
          <p:spPr>
            <a:xfrm>
              <a:off x="7095388" y="6450826"/>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6" name="Straight Connector 91">
              <a:extLst>
                <a:ext uri="{FF2B5EF4-FFF2-40B4-BE49-F238E27FC236}">
                  <a16:creationId xmlns:a16="http://schemas.microsoft.com/office/drawing/2014/main" id="{7D324346-0751-3C4C-BA13-7B20E1497B1D}"/>
                </a:ext>
              </a:extLst>
            </p:cNvPr>
            <p:cNvCxnSpPr>
              <a:cxnSpLocks/>
              <a:stCxn id="178" idx="0"/>
            </p:cNvCxnSpPr>
            <p:nvPr/>
          </p:nvCxnSpPr>
          <p:spPr>
            <a:xfrm flipV="1">
              <a:off x="5087782" y="4628453"/>
              <a:ext cx="0" cy="200549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78" name="Oval 88">
              <a:extLst>
                <a:ext uri="{FF2B5EF4-FFF2-40B4-BE49-F238E27FC236}">
                  <a16:creationId xmlns:a16="http://schemas.microsoft.com/office/drawing/2014/main" id="{8C2EBDBC-050C-0A44-AF52-BB913E847C96}"/>
                </a:ext>
              </a:extLst>
            </p:cNvPr>
            <p:cNvSpPr/>
            <p:nvPr/>
          </p:nvSpPr>
          <p:spPr>
            <a:xfrm rot="10800000">
              <a:off x="4987338" y="6433059"/>
              <a:ext cx="200888" cy="200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Oval 89">
              <a:extLst>
                <a:ext uri="{FF2B5EF4-FFF2-40B4-BE49-F238E27FC236}">
                  <a16:creationId xmlns:a16="http://schemas.microsoft.com/office/drawing/2014/main" id="{6316B9D9-AAC7-0749-951E-5668A715E6AA}"/>
                </a:ext>
              </a:extLst>
            </p:cNvPr>
            <p:cNvSpPr/>
            <p:nvPr/>
          </p:nvSpPr>
          <p:spPr>
            <a:xfrm rot="10800000">
              <a:off x="4987338" y="5392990"/>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6" name="Group 95">
            <a:extLst>
              <a:ext uri="{FF2B5EF4-FFF2-40B4-BE49-F238E27FC236}">
                <a16:creationId xmlns:a16="http://schemas.microsoft.com/office/drawing/2014/main" id="{3E85724B-5C7D-174D-BE0C-2697B3D1B729}"/>
              </a:ext>
            </a:extLst>
          </p:cNvPr>
          <p:cNvGrpSpPr/>
          <p:nvPr/>
        </p:nvGrpSpPr>
        <p:grpSpPr>
          <a:xfrm flipH="1">
            <a:off x="1882571" y="4984444"/>
            <a:ext cx="2712686" cy="794050"/>
            <a:chOff x="5692588" y="1560606"/>
            <a:chExt cx="3195918" cy="936812"/>
          </a:xfrm>
        </p:grpSpPr>
        <p:sp>
          <p:nvSpPr>
            <p:cNvPr id="187" name="Rectangle: Rounded Corners 106">
              <a:extLst>
                <a:ext uri="{FF2B5EF4-FFF2-40B4-BE49-F238E27FC236}">
                  <a16:creationId xmlns:a16="http://schemas.microsoft.com/office/drawing/2014/main" id="{2302CADF-CF23-3546-9DE8-D08E4C7E5A3E}"/>
                </a:ext>
              </a:extLst>
            </p:cNvPr>
            <p:cNvSpPr/>
            <p:nvPr/>
          </p:nvSpPr>
          <p:spPr>
            <a:xfrm>
              <a:off x="5800164" y="1625600"/>
              <a:ext cx="3088342" cy="806824"/>
            </a:xfrm>
            <a:prstGeom prst="roundRect">
              <a:avLst>
                <a:gd name="adj" fmla="val 50000"/>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88" name="Rectangle: Rounded Corners 107">
              <a:extLst>
                <a:ext uri="{FF2B5EF4-FFF2-40B4-BE49-F238E27FC236}">
                  <a16:creationId xmlns:a16="http://schemas.microsoft.com/office/drawing/2014/main" id="{C80C5572-2EB4-1047-8E4F-6F6806A4BC01}"/>
                </a:ext>
              </a:extLst>
            </p:cNvPr>
            <p:cNvSpPr/>
            <p:nvPr/>
          </p:nvSpPr>
          <p:spPr>
            <a:xfrm>
              <a:off x="6279776" y="1780241"/>
              <a:ext cx="2420879" cy="497542"/>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 العدوان العشوائي</a:t>
              </a:r>
              <a:endParaRPr lang="en-US" dirty="0"/>
            </a:p>
          </p:txBody>
        </p:sp>
        <p:sp>
          <p:nvSpPr>
            <p:cNvPr id="189" name="Oval 108">
              <a:extLst>
                <a:ext uri="{FF2B5EF4-FFF2-40B4-BE49-F238E27FC236}">
                  <a16:creationId xmlns:a16="http://schemas.microsoft.com/office/drawing/2014/main" id="{3251E4E0-BF40-4746-8C54-CD887E688C58}"/>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Oval 109">
              <a:extLst>
                <a:ext uri="{FF2B5EF4-FFF2-40B4-BE49-F238E27FC236}">
                  <a16:creationId xmlns:a16="http://schemas.microsoft.com/office/drawing/2014/main" id="{92857880-4A92-C240-BC94-7D645922DEF5}"/>
                </a:ext>
              </a:extLst>
            </p:cNvPr>
            <p:cNvSpPr/>
            <p:nvPr/>
          </p:nvSpPr>
          <p:spPr>
            <a:xfrm>
              <a:off x="5692588" y="1625600"/>
              <a:ext cx="806824" cy="806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12</a:t>
              </a:r>
            </a:p>
          </p:txBody>
        </p:sp>
      </p:grpSp>
      <p:grpSp>
        <p:nvGrpSpPr>
          <p:cNvPr id="191" name="Group 96">
            <a:extLst>
              <a:ext uri="{FF2B5EF4-FFF2-40B4-BE49-F238E27FC236}">
                <a16:creationId xmlns:a16="http://schemas.microsoft.com/office/drawing/2014/main" id="{0D118751-D34D-764F-BC7C-996281874E4C}"/>
              </a:ext>
            </a:extLst>
          </p:cNvPr>
          <p:cNvGrpSpPr/>
          <p:nvPr/>
        </p:nvGrpSpPr>
        <p:grpSpPr>
          <a:xfrm flipH="1">
            <a:off x="1882571" y="5987189"/>
            <a:ext cx="2712686" cy="794050"/>
            <a:chOff x="5692588" y="1560606"/>
            <a:chExt cx="3195918" cy="936812"/>
          </a:xfrm>
        </p:grpSpPr>
        <p:sp>
          <p:nvSpPr>
            <p:cNvPr id="192" name="Rectangle: Rounded Corners 102">
              <a:extLst>
                <a:ext uri="{FF2B5EF4-FFF2-40B4-BE49-F238E27FC236}">
                  <a16:creationId xmlns:a16="http://schemas.microsoft.com/office/drawing/2014/main" id="{CBF98B22-C1D9-C345-870D-55E8CEBD55E9}"/>
                </a:ext>
              </a:extLst>
            </p:cNvPr>
            <p:cNvSpPr/>
            <p:nvPr/>
          </p:nvSpPr>
          <p:spPr>
            <a:xfrm>
              <a:off x="5800164" y="1625600"/>
              <a:ext cx="3088342" cy="806824"/>
            </a:xfrm>
            <a:prstGeom prst="roundRect">
              <a:avLst>
                <a:gd name="adj" fmla="val 50000"/>
              </a:avLst>
            </a:prstGeom>
            <a:noFill/>
            <a:ln w="57150">
              <a:solidFill>
                <a:srgbClr val="4E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solidFill>
                  <a:schemeClr val="tx1">
                    <a:lumMod val="75000"/>
                    <a:lumOff val="25000"/>
                  </a:schemeClr>
                </a:solidFill>
              </a:endParaRPr>
            </a:p>
          </p:txBody>
        </p:sp>
        <p:sp>
          <p:nvSpPr>
            <p:cNvPr id="193" name="Rectangle: Rounded Corners 103">
              <a:extLst>
                <a:ext uri="{FF2B5EF4-FFF2-40B4-BE49-F238E27FC236}">
                  <a16:creationId xmlns:a16="http://schemas.microsoft.com/office/drawing/2014/main" id="{8E9599CF-9548-AE42-B6DA-AF6B46524092}"/>
                </a:ext>
              </a:extLst>
            </p:cNvPr>
            <p:cNvSpPr/>
            <p:nvPr/>
          </p:nvSpPr>
          <p:spPr>
            <a:xfrm>
              <a:off x="6279776" y="1780241"/>
              <a:ext cx="2420879" cy="497542"/>
            </a:xfrm>
            <a:prstGeom prst="roundRect">
              <a:avLst>
                <a:gd name="adj" fmla="val 50000"/>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bg1"/>
                  </a:solidFill>
                </a:rPr>
                <a:t>التنمر</a:t>
              </a:r>
              <a:endParaRPr lang="en-US" dirty="0">
                <a:solidFill>
                  <a:schemeClr val="bg1"/>
                </a:solidFill>
              </a:endParaRPr>
            </a:p>
          </p:txBody>
        </p:sp>
        <p:sp>
          <p:nvSpPr>
            <p:cNvPr id="194" name="Oval 104">
              <a:extLst>
                <a:ext uri="{FF2B5EF4-FFF2-40B4-BE49-F238E27FC236}">
                  <a16:creationId xmlns:a16="http://schemas.microsoft.com/office/drawing/2014/main" id="{5539C0D9-D7DF-1141-88AB-24E82112AA42}"/>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95" name="Oval 105">
              <a:extLst>
                <a:ext uri="{FF2B5EF4-FFF2-40B4-BE49-F238E27FC236}">
                  <a16:creationId xmlns:a16="http://schemas.microsoft.com/office/drawing/2014/main" id="{786CFB73-AF6E-394B-A5C0-2343B56F1EF6}"/>
                </a:ext>
              </a:extLst>
            </p:cNvPr>
            <p:cNvSpPr/>
            <p:nvPr/>
          </p:nvSpPr>
          <p:spPr>
            <a:xfrm>
              <a:off x="5692588" y="1625600"/>
              <a:ext cx="806824" cy="806824"/>
            </a:xfrm>
            <a:prstGeom prst="ellipse">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13</a:t>
              </a:r>
            </a:p>
          </p:txBody>
        </p:sp>
      </p:grpSp>
      <p:sp>
        <p:nvSpPr>
          <p:cNvPr id="201" name="مربع نص 200">
            <a:extLst>
              <a:ext uri="{FF2B5EF4-FFF2-40B4-BE49-F238E27FC236}">
                <a16:creationId xmlns:a16="http://schemas.microsoft.com/office/drawing/2014/main" id="{0BAFE261-3488-3A4C-8C93-918E1388806B}"/>
              </a:ext>
            </a:extLst>
          </p:cNvPr>
          <p:cNvSpPr txBox="1"/>
          <p:nvPr/>
        </p:nvSpPr>
        <p:spPr>
          <a:xfrm>
            <a:off x="3432746" y="56878"/>
            <a:ext cx="3313728" cy="707886"/>
          </a:xfrm>
          <a:prstGeom prst="rect">
            <a:avLst/>
          </a:prstGeom>
          <a:noFill/>
        </p:spPr>
        <p:txBody>
          <a:bodyPr wrap="none" rtlCol="1">
            <a:spAutoFit/>
          </a:bodyPr>
          <a:lstStyle/>
          <a:p>
            <a:r>
              <a:rPr lang="ar-SA" sz="4000" dirty="0"/>
              <a:t>أشــكـــال الـعــدوان</a:t>
            </a:r>
          </a:p>
        </p:txBody>
      </p:sp>
    </p:spTree>
    <p:extLst>
      <p:ext uri="{BB962C8B-B14F-4D97-AF65-F5344CB8AC3E}">
        <p14:creationId xmlns:p14="http://schemas.microsoft.com/office/powerpoint/2010/main" val="136217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anim calcmode="lin" valueType="num">
                                      <p:cBhvr>
                                        <p:cTn id="42" dur="1000" fill="hold"/>
                                        <p:tgtEl>
                                          <p:spTgt spid="95"/>
                                        </p:tgtEl>
                                        <p:attrNameLst>
                                          <p:attrName>ppt_x</p:attrName>
                                        </p:attrNameLst>
                                      </p:cBhvr>
                                      <p:tavLst>
                                        <p:tav tm="0">
                                          <p:val>
                                            <p:strVal val="#ppt_x"/>
                                          </p:val>
                                        </p:tav>
                                        <p:tav tm="100000">
                                          <p:val>
                                            <p:strVal val="#ppt_x"/>
                                          </p:val>
                                        </p:tav>
                                      </p:tavLst>
                                    </p:anim>
                                    <p:anim calcmode="lin" valueType="num">
                                      <p:cBhvr>
                                        <p:cTn id="43" dur="1000" fill="hold"/>
                                        <p:tgtEl>
                                          <p:spTgt spid="95"/>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1000"/>
                                        <p:tgtEl>
                                          <p:spTgt spid="96"/>
                                        </p:tgtEl>
                                      </p:cBhvr>
                                    </p:animEffect>
                                    <p:anim calcmode="lin" valueType="num">
                                      <p:cBhvr>
                                        <p:cTn id="48" dur="1000" fill="hold"/>
                                        <p:tgtEl>
                                          <p:spTgt spid="96"/>
                                        </p:tgtEl>
                                        <p:attrNameLst>
                                          <p:attrName>ppt_x</p:attrName>
                                        </p:attrNameLst>
                                      </p:cBhvr>
                                      <p:tavLst>
                                        <p:tav tm="0">
                                          <p:val>
                                            <p:strVal val="#ppt_x"/>
                                          </p:val>
                                        </p:tav>
                                        <p:tav tm="100000">
                                          <p:val>
                                            <p:strVal val="#ppt_x"/>
                                          </p:val>
                                        </p:tav>
                                      </p:tavLst>
                                    </p:anim>
                                    <p:anim calcmode="lin" valueType="num">
                                      <p:cBhvr>
                                        <p:cTn id="49" dur="1000" fill="hold"/>
                                        <p:tgtEl>
                                          <p:spTgt spid="96"/>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1000"/>
                                        <p:tgtEl>
                                          <p:spTgt spid="97"/>
                                        </p:tgtEl>
                                      </p:cBhvr>
                                    </p:animEffect>
                                    <p:anim calcmode="lin" valueType="num">
                                      <p:cBhvr>
                                        <p:cTn id="54" dur="1000" fill="hold"/>
                                        <p:tgtEl>
                                          <p:spTgt spid="97"/>
                                        </p:tgtEl>
                                        <p:attrNameLst>
                                          <p:attrName>ppt_x</p:attrName>
                                        </p:attrNameLst>
                                      </p:cBhvr>
                                      <p:tavLst>
                                        <p:tav tm="0">
                                          <p:val>
                                            <p:strVal val="#ppt_x"/>
                                          </p:val>
                                        </p:tav>
                                        <p:tav tm="100000">
                                          <p:val>
                                            <p:strVal val="#ppt_x"/>
                                          </p:val>
                                        </p:tav>
                                      </p:tavLst>
                                    </p:anim>
                                    <p:anim calcmode="lin" valueType="num">
                                      <p:cBhvr>
                                        <p:cTn id="55" dur="1000" fill="hold"/>
                                        <p:tgtEl>
                                          <p:spTgt spid="97"/>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1000"/>
                                        <p:tgtEl>
                                          <p:spTgt spid="98"/>
                                        </p:tgtEl>
                                      </p:cBhvr>
                                    </p:animEffect>
                                    <p:anim calcmode="lin" valueType="num">
                                      <p:cBhvr>
                                        <p:cTn id="60" dur="1000" fill="hold"/>
                                        <p:tgtEl>
                                          <p:spTgt spid="98"/>
                                        </p:tgtEl>
                                        <p:attrNameLst>
                                          <p:attrName>ppt_x</p:attrName>
                                        </p:attrNameLst>
                                      </p:cBhvr>
                                      <p:tavLst>
                                        <p:tav tm="0">
                                          <p:val>
                                            <p:strVal val="#ppt_x"/>
                                          </p:val>
                                        </p:tav>
                                        <p:tav tm="100000">
                                          <p:val>
                                            <p:strVal val="#ppt_x"/>
                                          </p:val>
                                        </p:tav>
                                      </p:tavLst>
                                    </p:anim>
                                    <p:anim calcmode="lin" valueType="num">
                                      <p:cBhvr>
                                        <p:cTn id="61" dur="1000" fill="hold"/>
                                        <p:tgtEl>
                                          <p:spTgt spid="98"/>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fade">
                                      <p:cBhvr>
                                        <p:cTn id="65" dur="1000"/>
                                        <p:tgtEl>
                                          <p:spTgt spid="161"/>
                                        </p:tgtEl>
                                      </p:cBhvr>
                                    </p:animEffect>
                                    <p:anim calcmode="lin" valueType="num">
                                      <p:cBhvr>
                                        <p:cTn id="66" dur="1000" fill="hold"/>
                                        <p:tgtEl>
                                          <p:spTgt spid="161"/>
                                        </p:tgtEl>
                                        <p:attrNameLst>
                                          <p:attrName>ppt_x</p:attrName>
                                        </p:attrNameLst>
                                      </p:cBhvr>
                                      <p:tavLst>
                                        <p:tav tm="0">
                                          <p:val>
                                            <p:strVal val="#ppt_x"/>
                                          </p:val>
                                        </p:tav>
                                        <p:tav tm="100000">
                                          <p:val>
                                            <p:strVal val="#ppt_x"/>
                                          </p:val>
                                        </p:tav>
                                      </p:tavLst>
                                    </p:anim>
                                    <p:anim calcmode="lin" valueType="num">
                                      <p:cBhvr>
                                        <p:cTn id="67" dur="1000" fill="hold"/>
                                        <p:tgtEl>
                                          <p:spTgt spid="161"/>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166"/>
                                        </p:tgtEl>
                                        <p:attrNameLst>
                                          <p:attrName>style.visibility</p:attrName>
                                        </p:attrNameLst>
                                      </p:cBhvr>
                                      <p:to>
                                        <p:strVal val="visible"/>
                                      </p:to>
                                    </p:set>
                                    <p:animEffect transition="in" filter="fade">
                                      <p:cBhvr>
                                        <p:cTn id="71" dur="1000"/>
                                        <p:tgtEl>
                                          <p:spTgt spid="166"/>
                                        </p:tgtEl>
                                      </p:cBhvr>
                                    </p:animEffect>
                                    <p:anim calcmode="lin" valueType="num">
                                      <p:cBhvr>
                                        <p:cTn id="72" dur="1000" fill="hold"/>
                                        <p:tgtEl>
                                          <p:spTgt spid="166"/>
                                        </p:tgtEl>
                                        <p:attrNameLst>
                                          <p:attrName>ppt_x</p:attrName>
                                        </p:attrNameLst>
                                      </p:cBhvr>
                                      <p:tavLst>
                                        <p:tav tm="0">
                                          <p:val>
                                            <p:strVal val="#ppt_x"/>
                                          </p:val>
                                        </p:tav>
                                        <p:tav tm="100000">
                                          <p:val>
                                            <p:strVal val="#ppt_x"/>
                                          </p:val>
                                        </p:tav>
                                      </p:tavLst>
                                    </p:anim>
                                    <p:anim calcmode="lin" valueType="num">
                                      <p:cBhvr>
                                        <p:cTn id="73" dur="1000" fill="hold"/>
                                        <p:tgtEl>
                                          <p:spTgt spid="166"/>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nodeType="afterEffect">
                                  <p:stCondLst>
                                    <p:cond delay="0"/>
                                  </p:stCondLst>
                                  <p:childTnLst>
                                    <p:set>
                                      <p:cBhvr>
                                        <p:cTn id="76" dur="1" fill="hold">
                                          <p:stCondLst>
                                            <p:cond delay="0"/>
                                          </p:stCondLst>
                                        </p:cTn>
                                        <p:tgtEl>
                                          <p:spTgt spid="171"/>
                                        </p:tgtEl>
                                        <p:attrNameLst>
                                          <p:attrName>style.visibility</p:attrName>
                                        </p:attrNameLst>
                                      </p:cBhvr>
                                      <p:to>
                                        <p:strVal val="visible"/>
                                      </p:to>
                                    </p:set>
                                    <p:animEffect transition="in" filter="fade">
                                      <p:cBhvr>
                                        <p:cTn id="77" dur="1000"/>
                                        <p:tgtEl>
                                          <p:spTgt spid="171"/>
                                        </p:tgtEl>
                                      </p:cBhvr>
                                    </p:animEffect>
                                    <p:anim calcmode="lin" valueType="num">
                                      <p:cBhvr>
                                        <p:cTn id="78" dur="1000" fill="hold"/>
                                        <p:tgtEl>
                                          <p:spTgt spid="171"/>
                                        </p:tgtEl>
                                        <p:attrNameLst>
                                          <p:attrName>ppt_x</p:attrName>
                                        </p:attrNameLst>
                                      </p:cBhvr>
                                      <p:tavLst>
                                        <p:tav tm="0">
                                          <p:val>
                                            <p:strVal val="#ppt_x"/>
                                          </p:val>
                                        </p:tav>
                                        <p:tav tm="100000">
                                          <p:val>
                                            <p:strVal val="#ppt_x"/>
                                          </p:val>
                                        </p:tav>
                                      </p:tavLst>
                                    </p:anim>
                                    <p:anim calcmode="lin" valueType="num">
                                      <p:cBhvr>
                                        <p:cTn id="79" dur="1000" fill="hold"/>
                                        <p:tgtEl>
                                          <p:spTgt spid="171"/>
                                        </p:tgtEl>
                                        <p:attrNameLst>
                                          <p:attrName>ppt_y</p:attrName>
                                        </p:attrNameLst>
                                      </p:cBhvr>
                                      <p:tavLst>
                                        <p:tav tm="0">
                                          <p:val>
                                            <p:strVal val="#ppt_y+.1"/>
                                          </p:val>
                                        </p:tav>
                                        <p:tav tm="100000">
                                          <p:val>
                                            <p:strVal val="#ppt_y"/>
                                          </p:val>
                                        </p:tav>
                                      </p:tavLst>
                                    </p:anim>
                                  </p:childTnLst>
                                </p:cTn>
                              </p:par>
                            </p:childTnLst>
                          </p:cTn>
                        </p:par>
                        <p:par>
                          <p:cTn id="80" fill="hold">
                            <p:stCondLst>
                              <p:cond delay="12500"/>
                            </p:stCondLst>
                            <p:childTnLst>
                              <p:par>
                                <p:cTn id="81" presetID="42" presetClass="entr" presetSubtype="0" fill="hold" nodeType="afterEffect">
                                  <p:stCondLst>
                                    <p:cond delay="0"/>
                                  </p:stCondLst>
                                  <p:childTnLst>
                                    <p:set>
                                      <p:cBhvr>
                                        <p:cTn id="82" dur="1" fill="hold">
                                          <p:stCondLst>
                                            <p:cond delay="0"/>
                                          </p:stCondLst>
                                        </p:cTn>
                                        <p:tgtEl>
                                          <p:spTgt spid="186"/>
                                        </p:tgtEl>
                                        <p:attrNameLst>
                                          <p:attrName>style.visibility</p:attrName>
                                        </p:attrNameLst>
                                      </p:cBhvr>
                                      <p:to>
                                        <p:strVal val="visible"/>
                                      </p:to>
                                    </p:set>
                                    <p:animEffect transition="in" filter="fade">
                                      <p:cBhvr>
                                        <p:cTn id="83" dur="1000"/>
                                        <p:tgtEl>
                                          <p:spTgt spid="186"/>
                                        </p:tgtEl>
                                      </p:cBhvr>
                                    </p:animEffect>
                                    <p:anim calcmode="lin" valueType="num">
                                      <p:cBhvr>
                                        <p:cTn id="84" dur="1000" fill="hold"/>
                                        <p:tgtEl>
                                          <p:spTgt spid="186"/>
                                        </p:tgtEl>
                                        <p:attrNameLst>
                                          <p:attrName>ppt_x</p:attrName>
                                        </p:attrNameLst>
                                      </p:cBhvr>
                                      <p:tavLst>
                                        <p:tav tm="0">
                                          <p:val>
                                            <p:strVal val="#ppt_x"/>
                                          </p:val>
                                        </p:tav>
                                        <p:tav tm="100000">
                                          <p:val>
                                            <p:strVal val="#ppt_x"/>
                                          </p:val>
                                        </p:tav>
                                      </p:tavLst>
                                    </p:anim>
                                    <p:anim calcmode="lin" valueType="num">
                                      <p:cBhvr>
                                        <p:cTn id="85" dur="1000" fill="hold"/>
                                        <p:tgtEl>
                                          <p:spTgt spid="186"/>
                                        </p:tgtEl>
                                        <p:attrNameLst>
                                          <p:attrName>ppt_y</p:attrName>
                                        </p:attrNameLst>
                                      </p:cBhvr>
                                      <p:tavLst>
                                        <p:tav tm="0">
                                          <p:val>
                                            <p:strVal val="#ppt_y+.1"/>
                                          </p:val>
                                        </p:tav>
                                        <p:tav tm="100000">
                                          <p:val>
                                            <p:strVal val="#ppt_y"/>
                                          </p:val>
                                        </p:tav>
                                      </p:tavLst>
                                    </p:anim>
                                  </p:childTnLst>
                                </p:cTn>
                              </p:par>
                            </p:childTnLst>
                          </p:cTn>
                        </p:par>
                        <p:par>
                          <p:cTn id="86" fill="hold">
                            <p:stCondLst>
                              <p:cond delay="13500"/>
                            </p:stCondLst>
                            <p:childTnLst>
                              <p:par>
                                <p:cTn id="87" presetID="42" presetClass="entr" presetSubtype="0" fill="hold" nodeType="afterEffect">
                                  <p:stCondLst>
                                    <p:cond delay="0"/>
                                  </p:stCondLst>
                                  <p:childTnLst>
                                    <p:set>
                                      <p:cBhvr>
                                        <p:cTn id="88" dur="1" fill="hold">
                                          <p:stCondLst>
                                            <p:cond delay="0"/>
                                          </p:stCondLst>
                                        </p:cTn>
                                        <p:tgtEl>
                                          <p:spTgt spid="191"/>
                                        </p:tgtEl>
                                        <p:attrNameLst>
                                          <p:attrName>style.visibility</p:attrName>
                                        </p:attrNameLst>
                                      </p:cBhvr>
                                      <p:to>
                                        <p:strVal val="visible"/>
                                      </p:to>
                                    </p:set>
                                    <p:animEffect transition="in" filter="fade">
                                      <p:cBhvr>
                                        <p:cTn id="89" dur="1000"/>
                                        <p:tgtEl>
                                          <p:spTgt spid="191"/>
                                        </p:tgtEl>
                                      </p:cBhvr>
                                    </p:animEffect>
                                    <p:anim calcmode="lin" valueType="num">
                                      <p:cBhvr>
                                        <p:cTn id="90" dur="1000" fill="hold"/>
                                        <p:tgtEl>
                                          <p:spTgt spid="191"/>
                                        </p:tgtEl>
                                        <p:attrNameLst>
                                          <p:attrName>ppt_x</p:attrName>
                                        </p:attrNameLst>
                                      </p:cBhvr>
                                      <p:tavLst>
                                        <p:tav tm="0">
                                          <p:val>
                                            <p:strVal val="#ppt_x"/>
                                          </p:val>
                                        </p:tav>
                                        <p:tav tm="100000">
                                          <p:val>
                                            <p:strVal val="#ppt_x"/>
                                          </p:val>
                                        </p:tav>
                                      </p:tavLst>
                                    </p:anim>
                                    <p:anim calcmode="lin" valueType="num">
                                      <p:cBhvr>
                                        <p:cTn id="91" dur="1000" fill="hold"/>
                                        <p:tgtEl>
                                          <p:spTgt spid="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B489D2-2CC4-4A0A-8471-A30E679359DA}"/>
              </a:ext>
            </a:extLst>
          </p:cNvPr>
          <p:cNvGrpSpPr/>
          <p:nvPr/>
        </p:nvGrpSpPr>
        <p:grpSpPr>
          <a:xfrm>
            <a:off x="7654833" y="25804"/>
            <a:ext cx="2746210" cy="794050"/>
            <a:chOff x="5648556" y="1560606"/>
            <a:chExt cx="3239950" cy="936812"/>
          </a:xfrm>
        </p:grpSpPr>
        <p:sp>
          <p:nvSpPr>
            <p:cNvPr id="33" name="Rectangle: Rounded Corners 32">
              <a:extLst>
                <a:ext uri="{FF2B5EF4-FFF2-40B4-BE49-F238E27FC236}">
                  <a16:creationId xmlns:a16="http://schemas.microsoft.com/office/drawing/2014/main" id="{D6391E66-8D4E-443D-AC84-AB2DDD9413F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Rounded Corners 33">
              <a:extLst>
                <a:ext uri="{FF2B5EF4-FFF2-40B4-BE49-F238E27FC236}">
                  <a16:creationId xmlns:a16="http://schemas.microsoft.com/office/drawing/2014/main" id="{91328DEE-64E0-4057-9564-2A7A73682C07}"/>
                </a:ext>
              </a:extLst>
            </p:cNvPr>
            <p:cNvSpPr/>
            <p:nvPr/>
          </p:nvSpPr>
          <p:spPr>
            <a:xfrm>
              <a:off x="6301791" y="1714193"/>
              <a:ext cx="2486927" cy="65218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الرغبة في التخلص من السلطة</a:t>
              </a:r>
              <a:endParaRPr lang="en-US" sz="2000" dirty="0"/>
            </a:p>
          </p:txBody>
        </p:sp>
        <p:sp>
          <p:nvSpPr>
            <p:cNvPr id="35" name="Oval 34">
              <a:extLst>
                <a:ext uri="{FF2B5EF4-FFF2-40B4-BE49-F238E27FC236}">
                  <a16:creationId xmlns:a16="http://schemas.microsoft.com/office/drawing/2014/main" id="{9BF2375C-B24E-42E1-A2CB-39E4656FC0AB}"/>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8099A731-B5C7-4F93-A3D6-6483DB997CEB}"/>
                </a:ext>
              </a:extLst>
            </p:cNvPr>
            <p:cNvSpPr/>
            <p:nvPr/>
          </p:nvSpPr>
          <p:spPr>
            <a:xfrm>
              <a:off x="5692588" y="1625600"/>
              <a:ext cx="806824"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grpSp>
      <p:grpSp>
        <p:nvGrpSpPr>
          <p:cNvPr id="39" name="Group 38">
            <a:extLst>
              <a:ext uri="{FF2B5EF4-FFF2-40B4-BE49-F238E27FC236}">
                <a16:creationId xmlns:a16="http://schemas.microsoft.com/office/drawing/2014/main" id="{FC15EDA3-6A8C-46AD-8399-97EB8D372768}"/>
              </a:ext>
            </a:extLst>
          </p:cNvPr>
          <p:cNvGrpSpPr/>
          <p:nvPr/>
        </p:nvGrpSpPr>
        <p:grpSpPr>
          <a:xfrm>
            <a:off x="7654833" y="1028551"/>
            <a:ext cx="2746211" cy="794050"/>
            <a:chOff x="5648555" y="1560606"/>
            <a:chExt cx="3239951" cy="936812"/>
          </a:xfrm>
        </p:grpSpPr>
        <p:sp>
          <p:nvSpPr>
            <p:cNvPr id="40" name="Rectangle: Rounded Corners 39">
              <a:extLst>
                <a:ext uri="{FF2B5EF4-FFF2-40B4-BE49-F238E27FC236}">
                  <a16:creationId xmlns:a16="http://schemas.microsoft.com/office/drawing/2014/main" id="{EF7DAA5C-5564-4158-B938-3E3452D86A0E}"/>
                </a:ext>
              </a:extLst>
            </p:cNvPr>
            <p:cNvSpPr/>
            <p:nvPr/>
          </p:nvSpPr>
          <p:spPr>
            <a:xfrm>
              <a:off x="5800164" y="1625600"/>
              <a:ext cx="3088342" cy="806824"/>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Rounded Corners 40">
              <a:extLst>
                <a:ext uri="{FF2B5EF4-FFF2-40B4-BE49-F238E27FC236}">
                  <a16:creationId xmlns:a16="http://schemas.microsoft.com/office/drawing/2014/main" id="{6C997F90-A564-40CB-B6BC-8A968C77CA0C}"/>
                </a:ext>
              </a:extLst>
            </p:cNvPr>
            <p:cNvSpPr/>
            <p:nvPr/>
          </p:nvSpPr>
          <p:spPr>
            <a:xfrm>
              <a:off x="6279774" y="1709808"/>
              <a:ext cx="2486927" cy="63402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ar-SA" sz="1600" dirty="0"/>
                <a:t>الشعور بالفشل و الحرمان</a:t>
              </a:r>
              <a:endParaRPr lang="en-US" sz="1600" dirty="0"/>
            </a:p>
          </p:txBody>
        </p:sp>
        <p:sp>
          <p:nvSpPr>
            <p:cNvPr id="42" name="Oval 41">
              <a:extLst>
                <a:ext uri="{FF2B5EF4-FFF2-40B4-BE49-F238E27FC236}">
                  <a16:creationId xmlns:a16="http://schemas.microsoft.com/office/drawing/2014/main" id="{9ECCCC11-F355-49CA-9FEC-D7D765F56BE2}"/>
                </a:ext>
              </a:extLst>
            </p:cNvPr>
            <p:cNvSpPr/>
            <p:nvPr/>
          </p:nvSpPr>
          <p:spPr>
            <a:xfrm>
              <a:off x="5648555"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8ADA7973-EB39-4757-A689-EB64D685ACED}"/>
                </a:ext>
              </a:extLst>
            </p:cNvPr>
            <p:cNvSpPr/>
            <p:nvPr/>
          </p:nvSpPr>
          <p:spPr>
            <a:xfrm>
              <a:off x="5692588" y="1625600"/>
              <a:ext cx="806824"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grpSp>
      <p:grpSp>
        <p:nvGrpSpPr>
          <p:cNvPr id="74" name="Group 73">
            <a:extLst>
              <a:ext uri="{FF2B5EF4-FFF2-40B4-BE49-F238E27FC236}">
                <a16:creationId xmlns:a16="http://schemas.microsoft.com/office/drawing/2014/main" id="{6A968ABF-D362-4FD0-B330-BFB4C2906CAA}"/>
              </a:ext>
            </a:extLst>
          </p:cNvPr>
          <p:cNvGrpSpPr/>
          <p:nvPr/>
        </p:nvGrpSpPr>
        <p:grpSpPr>
          <a:xfrm>
            <a:off x="7654833" y="2031296"/>
            <a:ext cx="2746210" cy="794050"/>
            <a:chOff x="5648556" y="1560606"/>
            <a:chExt cx="3239950" cy="936812"/>
          </a:xfrm>
        </p:grpSpPr>
        <p:sp>
          <p:nvSpPr>
            <p:cNvPr id="75" name="Rectangle: Rounded Corners 74">
              <a:extLst>
                <a:ext uri="{FF2B5EF4-FFF2-40B4-BE49-F238E27FC236}">
                  <a16:creationId xmlns:a16="http://schemas.microsoft.com/office/drawing/2014/main" id="{8D4F3653-381C-442F-A7FA-3C7A6CC00AF1}"/>
                </a:ext>
              </a:extLst>
            </p:cNvPr>
            <p:cNvSpPr/>
            <p:nvPr/>
          </p:nvSpPr>
          <p:spPr>
            <a:xfrm>
              <a:off x="5800164" y="1625600"/>
              <a:ext cx="3088342"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Rounded Corners 75">
              <a:extLst>
                <a:ext uri="{FF2B5EF4-FFF2-40B4-BE49-F238E27FC236}">
                  <a16:creationId xmlns:a16="http://schemas.microsoft.com/office/drawing/2014/main" id="{BD50A0A0-2FA1-49D0-8886-3E757F666345}"/>
                </a:ext>
              </a:extLst>
            </p:cNvPr>
            <p:cNvSpPr/>
            <p:nvPr/>
          </p:nvSpPr>
          <p:spPr>
            <a:xfrm>
              <a:off x="6213728" y="1734626"/>
              <a:ext cx="2552975" cy="6148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dirty="0"/>
                <a:t>الحب الشديد و الحماية الزائدة</a:t>
              </a:r>
            </a:p>
          </p:txBody>
        </p:sp>
        <p:sp>
          <p:nvSpPr>
            <p:cNvPr id="77" name="Oval 76">
              <a:extLst>
                <a:ext uri="{FF2B5EF4-FFF2-40B4-BE49-F238E27FC236}">
                  <a16:creationId xmlns:a16="http://schemas.microsoft.com/office/drawing/2014/main" id="{5502FCE7-DDB5-40C5-8BAE-25BF0A90D05A}"/>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392B0DEC-FAAA-4D26-8F4B-2CD9CD11400F}"/>
                </a:ext>
              </a:extLst>
            </p:cNvPr>
            <p:cNvSpPr/>
            <p:nvPr/>
          </p:nvSpPr>
          <p:spPr>
            <a:xfrm>
              <a:off x="5692588" y="1625600"/>
              <a:ext cx="806824" cy="806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grpSp>
      <p:grpSp>
        <p:nvGrpSpPr>
          <p:cNvPr id="79" name="Group 78">
            <a:extLst>
              <a:ext uri="{FF2B5EF4-FFF2-40B4-BE49-F238E27FC236}">
                <a16:creationId xmlns:a16="http://schemas.microsoft.com/office/drawing/2014/main" id="{8137010F-35CB-4EAE-972A-F922A05FF84E}"/>
              </a:ext>
            </a:extLst>
          </p:cNvPr>
          <p:cNvGrpSpPr/>
          <p:nvPr/>
        </p:nvGrpSpPr>
        <p:grpSpPr>
          <a:xfrm>
            <a:off x="7654834" y="3018820"/>
            <a:ext cx="2746210" cy="809272"/>
            <a:chOff x="5648556" y="1542647"/>
            <a:chExt cx="3239951" cy="954771"/>
          </a:xfrm>
        </p:grpSpPr>
        <p:sp>
          <p:nvSpPr>
            <p:cNvPr id="80" name="Rectangle: Rounded Corners 79">
              <a:extLst>
                <a:ext uri="{FF2B5EF4-FFF2-40B4-BE49-F238E27FC236}">
                  <a16:creationId xmlns:a16="http://schemas.microsoft.com/office/drawing/2014/main" id="{B74692EB-ACEE-4830-A415-6B5A53B43E4A}"/>
                </a:ext>
              </a:extLst>
            </p:cNvPr>
            <p:cNvSpPr/>
            <p:nvPr/>
          </p:nvSpPr>
          <p:spPr>
            <a:xfrm>
              <a:off x="5800164" y="1542647"/>
              <a:ext cx="3088343" cy="889777"/>
            </a:xfrm>
            <a:prstGeom prst="roundRect">
              <a:avLst>
                <a:gd name="adj" fmla="val 50000"/>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Rounded Corners 80">
              <a:extLst>
                <a:ext uri="{FF2B5EF4-FFF2-40B4-BE49-F238E27FC236}">
                  <a16:creationId xmlns:a16="http://schemas.microsoft.com/office/drawing/2014/main" id="{4AE7060D-8CF6-475E-9EC7-EFAF95D4B7A6}"/>
                </a:ext>
              </a:extLst>
            </p:cNvPr>
            <p:cNvSpPr/>
            <p:nvPr/>
          </p:nvSpPr>
          <p:spPr>
            <a:xfrm>
              <a:off x="6279776" y="1690591"/>
              <a:ext cx="2420879" cy="61484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الأسرة</a:t>
              </a:r>
              <a:endParaRPr lang="en-US" sz="2000" dirty="0"/>
            </a:p>
          </p:txBody>
        </p:sp>
        <p:sp>
          <p:nvSpPr>
            <p:cNvPr id="82" name="Oval 81">
              <a:extLst>
                <a:ext uri="{FF2B5EF4-FFF2-40B4-BE49-F238E27FC236}">
                  <a16:creationId xmlns:a16="http://schemas.microsoft.com/office/drawing/2014/main" id="{B1F29ED1-C215-4A40-BB22-FF444A14D805}"/>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584E7E42-05F7-40B0-AB4B-08534857300F}"/>
                </a:ext>
              </a:extLst>
            </p:cNvPr>
            <p:cNvSpPr/>
            <p:nvPr/>
          </p:nvSpPr>
          <p:spPr>
            <a:xfrm>
              <a:off x="5692588" y="1625600"/>
              <a:ext cx="806824" cy="80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grpSp>
      <p:grpSp>
        <p:nvGrpSpPr>
          <p:cNvPr id="95" name="Group 94">
            <a:extLst>
              <a:ext uri="{FF2B5EF4-FFF2-40B4-BE49-F238E27FC236}">
                <a16:creationId xmlns:a16="http://schemas.microsoft.com/office/drawing/2014/main" id="{DC9FC2B3-E9FF-4D14-AE08-3BCBC4BA960D}"/>
              </a:ext>
            </a:extLst>
          </p:cNvPr>
          <p:cNvGrpSpPr/>
          <p:nvPr/>
        </p:nvGrpSpPr>
        <p:grpSpPr>
          <a:xfrm flipH="1">
            <a:off x="1882571" y="1080817"/>
            <a:ext cx="2712686" cy="794050"/>
            <a:chOff x="5692588" y="1560606"/>
            <a:chExt cx="3195918" cy="936812"/>
          </a:xfrm>
        </p:grpSpPr>
        <p:sp>
          <p:nvSpPr>
            <p:cNvPr id="111" name="Rectangle: Rounded Corners 110">
              <a:extLst>
                <a:ext uri="{FF2B5EF4-FFF2-40B4-BE49-F238E27FC236}">
                  <a16:creationId xmlns:a16="http://schemas.microsoft.com/office/drawing/2014/main" id="{1EA6C376-E8B3-431B-863E-51A2C872A7EA}"/>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Rounded Corners 111">
              <a:extLst>
                <a:ext uri="{FF2B5EF4-FFF2-40B4-BE49-F238E27FC236}">
                  <a16:creationId xmlns:a16="http://schemas.microsoft.com/office/drawing/2014/main" id="{86E3D609-39C5-48AB-BBEB-435EFD8F0C1A}"/>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الغيرة</a:t>
              </a:r>
              <a:endParaRPr lang="en-US" sz="2000" dirty="0"/>
            </a:p>
          </p:txBody>
        </p:sp>
        <p:sp>
          <p:nvSpPr>
            <p:cNvPr id="113" name="Oval 112">
              <a:extLst>
                <a:ext uri="{FF2B5EF4-FFF2-40B4-BE49-F238E27FC236}">
                  <a16:creationId xmlns:a16="http://schemas.microsoft.com/office/drawing/2014/main" id="{1337A2B0-01C0-4E9D-B228-EE1EB83C1A34}"/>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a:extLst>
                <a:ext uri="{FF2B5EF4-FFF2-40B4-BE49-F238E27FC236}">
                  <a16:creationId xmlns:a16="http://schemas.microsoft.com/office/drawing/2014/main" id="{27CFF79C-B611-42C4-BC5F-5B52BCDE0521}"/>
                </a:ext>
              </a:extLst>
            </p:cNvPr>
            <p:cNvSpPr/>
            <p:nvPr/>
          </p:nvSpPr>
          <p:spPr>
            <a:xfrm>
              <a:off x="5692588" y="1625600"/>
              <a:ext cx="806824"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grpSp>
      <p:grpSp>
        <p:nvGrpSpPr>
          <p:cNvPr id="96" name="Group 95">
            <a:extLst>
              <a:ext uri="{FF2B5EF4-FFF2-40B4-BE49-F238E27FC236}">
                <a16:creationId xmlns:a16="http://schemas.microsoft.com/office/drawing/2014/main" id="{9C1A9688-D95D-4BD7-9D3D-9897E19B702E}"/>
              </a:ext>
            </a:extLst>
          </p:cNvPr>
          <p:cNvGrpSpPr/>
          <p:nvPr/>
        </p:nvGrpSpPr>
        <p:grpSpPr>
          <a:xfrm flipH="1">
            <a:off x="1882571" y="2083564"/>
            <a:ext cx="2712686" cy="794050"/>
            <a:chOff x="5692588" y="1560606"/>
            <a:chExt cx="3195918" cy="936812"/>
          </a:xfrm>
        </p:grpSpPr>
        <p:sp>
          <p:nvSpPr>
            <p:cNvPr id="107" name="Rectangle: Rounded Corners 106">
              <a:extLst>
                <a:ext uri="{FF2B5EF4-FFF2-40B4-BE49-F238E27FC236}">
                  <a16:creationId xmlns:a16="http://schemas.microsoft.com/office/drawing/2014/main" id="{FBF1A8DF-A213-4C1D-A286-373C5DFD4FD5}"/>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Rounded Corners 107">
              <a:extLst>
                <a:ext uri="{FF2B5EF4-FFF2-40B4-BE49-F238E27FC236}">
                  <a16:creationId xmlns:a16="http://schemas.microsoft.com/office/drawing/2014/main" id="{D5A63637-66B2-4A45-B3AA-44F82CE9E153}"/>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الشعور بالنقص</a:t>
              </a:r>
              <a:endParaRPr lang="en-US" sz="2000" dirty="0"/>
            </a:p>
          </p:txBody>
        </p:sp>
        <p:sp>
          <p:nvSpPr>
            <p:cNvPr id="109" name="Oval 108">
              <a:extLst>
                <a:ext uri="{FF2B5EF4-FFF2-40B4-BE49-F238E27FC236}">
                  <a16:creationId xmlns:a16="http://schemas.microsoft.com/office/drawing/2014/main" id="{4D01C208-F75E-4A44-8B1E-DC8240CCC633}"/>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6073953E-4A49-4F72-B7C8-FB0AFC22AC49}"/>
                </a:ext>
              </a:extLst>
            </p:cNvPr>
            <p:cNvSpPr/>
            <p:nvPr/>
          </p:nvSpPr>
          <p:spPr>
            <a:xfrm>
              <a:off x="5692588" y="1625600"/>
              <a:ext cx="806824"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9</a:t>
              </a:r>
              <a:endParaRPr lang="en-US" sz="2400" b="1" dirty="0"/>
            </a:p>
          </p:txBody>
        </p:sp>
      </p:grpSp>
      <p:grpSp>
        <p:nvGrpSpPr>
          <p:cNvPr id="97" name="Group 96">
            <a:extLst>
              <a:ext uri="{FF2B5EF4-FFF2-40B4-BE49-F238E27FC236}">
                <a16:creationId xmlns:a16="http://schemas.microsoft.com/office/drawing/2014/main" id="{6D63C6DA-778A-4579-B5B8-F3375DC57D13}"/>
              </a:ext>
            </a:extLst>
          </p:cNvPr>
          <p:cNvGrpSpPr/>
          <p:nvPr/>
        </p:nvGrpSpPr>
        <p:grpSpPr>
          <a:xfrm flipH="1">
            <a:off x="1882568" y="3086309"/>
            <a:ext cx="2768669" cy="794050"/>
            <a:chOff x="5626633" y="1560606"/>
            <a:chExt cx="3261873" cy="936812"/>
          </a:xfrm>
        </p:grpSpPr>
        <p:sp>
          <p:nvSpPr>
            <p:cNvPr id="103" name="Rectangle: Rounded Corners 102">
              <a:extLst>
                <a:ext uri="{FF2B5EF4-FFF2-40B4-BE49-F238E27FC236}">
                  <a16:creationId xmlns:a16="http://schemas.microsoft.com/office/drawing/2014/main" id="{1F4708C1-1C71-467A-85B2-CDA65977285B}"/>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4" name="Rectangle: Rounded Corners 103">
              <a:extLst>
                <a:ext uri="{FF2B5EF4-FFF2-40B4-BE49-F238E27FC236}">
                  <a16:creationId xmlns:a16="http://schemas.microsoft.com/office/drawing/2014/main" id="{ADF0BAEC-1DB2-4AA4-9BBC-163C3D8CC5AF}"/>
                </a:ext>
              </a:extLst>
            </p:cNvPr>
            <p:cNvSpPr/>
            <p:nvPr/>
          </p:nvSpPr>
          <p:spPr>
            <a:xfrm>
              <a:off x="6279778" y="1761024"/>
              <a:ext cx="2420879" cy="51676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tx1">
                      <a:lumMod val="75000"/>
                      <a:lumOff val="25000"/>
                    </a:schemeClr>
                  </a:solidFill>
                </a:rPr>
                <a:t>الرغبة في جذب الانتباه</a:t>
              </a:r>
              <a:endParaRPr lang="en-US" dirty="0">
                <a:solidFill>
                  <a:schemeClr val="tx1">
                    <a:lumMod val="75000"/>
                    <a:lumOff val="25000"/>
                  </a:schemeClr>
                </a:solidFill>
              </a:endParaRPr>
            </a:p>
          </p:txBody>
        </p:sp>
        <p:sp>
          <p:nvSpPr>
            <p:cNvPr id="105" name="Oval 104">
              <a:extLst>
                <a:ext uri="{FF2B5EF4-FFF2-40B4-BE49-F238E27FC236}">
                  <a16:creationId xmlns:a16="http://schemas.microsoft.com/office/drawing/2014/main" id="{6CB6581A-A58A-40C4-9311-54E138BFB3B9}"/>
                </a:ext>
              </a:extLst>
            </p:cNvPr>
            <p:cNvSpPr/>
            <p:nvPr/>
          </p:nvSpPr>
          <p:spPr>
            <a:xfrm>
              <a:off x="5626633" y="1560606"/>
              <a:ext cx="936811"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6" name="Oval 105">
              <a:extLst>
                <a:ext uri="{FF2B5EF4-FFF2-40B4-BE49-F238E27FC236}">
                  <a16:creationId xmlns:a16="http://schemas.microsoft.com/office/drawing/2014/main" id="{E549F4C3-4DAA-421E-B97D-C6C519824ACA}"/>
                </a:ext>
              </a:extLst>
            </p:cNvPr>
            <p:cNvSpPr/>
            <p:nvPr/>
          </p:nvSpPr>
          <p:spPr>
            <a:xfrm>
              <a:off x="5692588" y="1625600"/>
              <a:ext cx="806824"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10</a:t>
              </a:r>
            </a:p>
          </p:txBody>
        </p:sp>
      </p:grpSp>
      <p:grpSp>
        <p:nvGrpSpPr>
          <p:cNvPr id="98" name="Group 97">
            <a:extLst>
              <a:ext uri="{FF2B5EF4-FFF2-40B4-BE49-F238E27FC236}">
                <a16:creationId xmlns:a16="http://schemas.microsoft.com/office/drawing/2014/main" id="{1A28A30B-AFD1-4AAB-BB4C-874D21970ED1}"/>
              </a:ext>
            </a:extLst>
          </p:cNvPr>
          <p:cNvGrpSpPr/>
          <p:nvPr/>
        </p:nvGrpSpPr>
        <p:grpSpPr>
          <a:xfrm flipH="1">
            <a:off x="1882571" y="4089056"/>
            <a:ext cx="2712686" cy="794050"/>
            <a:chOff x="5692588" y="1560606"/>
            <a:chExt cx="3195918" cy="936812"/>
          </a:xfrm>
        </p:grpSpPr>
        <p:sp>
          <p:nvSpPr>
            <p:cNvPr id="99" name="Rectangle: Rounded Corners 98">
              <a:extLst>
                <a:ext uri="{FF2B5EF4-FFF2-40B4-BE49-F238E27FC236}">
                  <a16:creationId xmlns:a16="http://schemas.microsoft.com/office/drawing/2014/main" id="{3B6C00CE-1707-48F5-8942-F1B28C0CABFC}"/>
                </a:ext>
              </a:extLst>
            </p:cNvPr>
            <p:cNvSpPr/>
            <p:nvPr/>
          </p:nvSpPr>
          <p:spPr>
            <a:xfrm>
              <a:off x="5800164" y="1625600"/>
              <a:ext cx="3088342" cy="806824"/>
            </a:xfrm>
            <a:prstGeom prst="roundRect">
              <a:avLst>
                <a:gd name="adj" fmla="val 50000"/>
              </a:avLst>
            </a:prstGeom>
            <a:noFill/>
            <a:ln w="57150">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Rectangle: Rounded Corners 99">
              <a:extLst>
                <a:ext uri="{FF2B5EF4-FFF2-40B4-BE49-F238E27FC236}">
                  <a16:creationId xmlns:a16="http://schemas.microsoft.com/office/drawing/2014/main" id="{C338EA2C-F7DB-4D97-8704-B61EFE75841F}"/>
                </a:ext>
              </a:extLst>
            </p:cNvPr>
            <p:cNvSpPr/>
            <p:nvPr/>
          </p:nvSpPr>
          <p:spPr>
            <a:xfrm>
              <a:off x="6279776" y="1780241"/>
              <a:ext cx="2420879" cy="497542"/>
            </a:xfrm>
            <a:prstGeom prst="roundRect">
              <a:avLst>
                <a:gd name="adj" fmla="val 50000"/>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استمرار الاحباط</a:t>
              </a:r>
              <a:endParaRPr lang="en-US" sz="2000" dirty="0"/>
            </a:p>
          </p:txBody>
        </p:sp>
        <p:sp>
          <p:nvSpPr>
            <p:cNvPr id="101" name="Oval 100">
              <a:extLst>
                <a:ext uri="{FF2B5EF4-FFF2-40B4-BE49-F238E27FC236}">
                  <a16:creationId xmlns:a16="http://schemas.microsoft.com/office/drawing/2014/main" id="{DA52EB5C-37E7-4E99-AEEC-1432B5C092B8}"/>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a:extLst>
                <a:ext uri="{FF2B5EF4-FFF2-40B4-BE49-F238E27FC236}">
                  <a16:creationId xmlns:a16="http://schemas.microsoft.com/office/drawing/2014/main" id="{92669486-CE2F-4820-A6C2-D58F1781F00F}"/>
                </a:ext>
              </a:extLst>
            </p:cNvPr>
            <p:cNvSpPr/>
            <p:nvPr/>
          </p:nvSpPr>
          <p:spPr>
            <a:xfrm>
              <a:off x="5692588" y="1625600"/>
              <a:ext cx="806824" cy="80682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11</a:t>
              </a:r>
            </a:p>
          </p:txBody>
        </p:sp>
      </p:grpSp>
      <p:sp>
        <p:nvSpPr>
          <p:cNvPr id="56" name="直角三角形 103">
            <a:extLst>
              <a:ext uri="{FF2B5EF4-FFF2-40B4-BE49-F238E27FC236}">
                <a16:creationId xmlns:a16="http://schemas.microsoft.com/office/drawing/2014/main" id="{AE9ADA37-91E3-5C4A-B267-56C5362634E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直角三角形 104">
            <a:extLst>
              <a:ext uri="{FF2B5EF4-FFF2-40B4-BE49-F238E27FC236}">
                <a16:creationId xmlns:a16="http://schemas.microsoft.com/office/drawing/2014/main" id="{48D8CDBB-1B3C-424A-BB3E-AE9045132125}"/>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8" name="直接连接符 106">
            <a:extLst>
              <a:ext uri="{FF2B5EF4-FFF2-40B4-BE49-F238E27FC236}">
                <a16:creationId xmlns:a16="http://schemas.microsoft.com/office/drawing/2014/main" id="{ED38A782-A08D-5C4A-B921-EEB5A5D9C73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107">
            <a:extLst>
              <a:ext uri="{FF2B5EF4-FFF2-40B4-BE49-F238E27FC236}">
                <a16:creationId xmlns:a16="http://schemas.microsoft.com/office/drawing/2014/main" id="{DC405EDC-EEB1-E440-BD58-20212B3FA539}"/>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1" name="Group 38">
            <a:extLst>
              <a:ext uri="{FF2B5EF4-FFF2-40B4-BE49-F238E27FC236}">
                <a16:creationId xmlns:a16="http://schemas.microsoft.com/office/drawing/2014/main" id="{D317A2D0-B1C0-024D-83A3-8CB36BC26339}"/>
              </a:ext>
            </a:extLst>
          </p:cNvPr>
          <p:cNvGrpSpPr/>
          <p:nvPr/>
        </p:nvGrpSpPr>
        <p:grpSpPr>
          <a:xfrm>
            <a:off x="7654833" y="4036787"/>
            <a:ext cx="2746210" cy="794050"/>
            <a:chOff x="5648556" y="1560606"/>
            <a:chExt cx="3239950" cy="936812"/>
          </a:xfrm>
        </p:grpSpPr>
        <p:sp>
          <p:nvSpPr>
            <p:cNvPr id="162" name="Rectangle: Rounded Corners 39">
              <a:extLst>
                <a:ext uri="{FF2B5EF4-FFF2-40B4-BE49-F238E27FC236}">
                  <a16:creationId xmlns:a16="http://schemas.microsoft.com/office/drawing/2014/main" id="{88686751-42D3-764A-BA95-FB17DA9911F5}"/>
                </a:ext>
              </a:extLst>
            </p:cNvPr>
            <p:cNvSpPr/>
            <p:nvPr/>
          </p:nvSpPr>
          <p:spPr>
            <a:xfrm>
              <a:off x="5800164" y="1625600"/>
              <a:ext cx="3088342" cy="806824"/>
            </a:xfrm>
            <a:prstGeom prst="roundRect">
              <a:avLst>
                <a:gd name="adj" fmla="val 50000"/>
              </a:avLst>
            </a:prstGeom>
            <a:noFill/>
            <a:ln w="57150">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3" name="Rectangle: Rounded Corners 40">
              <a:extLst>
                <a:ext uri="{FF2B5EF4-FFF2-40B4-BE49-F238E27FC236}">
                  <a16:creationId xmlns:a16="http://schemas.microsoft.com/office/drawing/2014/main" id="{01F2A273-225B-2B4B-8A64-8200B3F45769}"/>
                </a:ext>
              </a:extLst>
            </p:cNvPr>
            <p:cNvSpPr/>
            <p:nvPr/>
          </p:nvSpPr>
          <p:spPr>
            <a:xfrm>
              <a:off x="6279776" y="1709813"/>
              <a:ext cx="2486926" cy="652181"/>
            </a:xfrm>
            <a:prstGeom prst="roundRect">
              <a:avLst>
                <a:gd name="adj" fmla="val 50000"/>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شعور الطفل بالغضب</a:t>
              </a:r>
              <a:endParaRPr lang="en-US" dirty="0"/>
            </a:p>
          </p:txBody>
        </p:sp>
        <p:sp>
          <p:nvSpPr>
            <p:cNvPr id="164" name="Oval 41">
              <a:extLst>
                <a:ext uri="{FF2B5EF4-FFF2-40B4-BE49-F238E27FC236}">
                  <a16:creationId xmlns:a16="http://schemas.microsoft.com/office/drawing/2014/main" id="{35132988-F819-0F47-9713-61BB772D1DC5}"/>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Oval 72">
              <a:extLst>
                <a:ext uri="{FF2B5EF4-FFF2-40B4-BE49-F238E27FC236}">
                  <a16:creationId xmlns:a16="http://schemas.microsoft.com/office/drawing/2014/main" id="{4C069A34-AFE8-6145-8C11-1290D6696037}"/>
                </a:ext>
              </a:extLst>
            </p:cNvPr>
            <p:cNvSpPr/>
            <p:nvPr/>
          </p:nvSpPr>
          <p:spPr>
            <a:xfrm>
              <a:off x="5692588" y="1625600"/>
              <a:ext cx="806824" cy="806824"/>
            </a:xfrm>
            <a:prstGeom prst="ellipse">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grpSp>
      <p:grpSp>
        <p:nvGrpSpPr>
          <p:cNvPr id="166" name="Group 73">
            <a:extLst>
              <a:ext uri="{FF2B5EF4-FFF2-40B4-BE49-F238E27FC236}">
                <a16:creationId xmlns:a16="http://schemas.microsoft.com/office/drawing/2014/main" id="{2036BBF4-04FD-0849-A9A2-00C46C63313B}"/>
              </a:ext>
            </a:extLst>
          </p:cNvPr>
          <p:cNvGrpSpPr/>
          <p:nvPr/>
        </p:nvGrpSpPr>
        <p:grpSpPr>
          <a:xfrm>
            <a:off x="7636172" y="5039532"/>
            <a:ext cx="2764871" cy="794050"/>
            <a:chOff x="5626540" y="1560606"/>
            <a:chExt cx="3261966" cy="936812"/>
          </a:xfrm>
        </p:grpSpPr>
        <p:sp>
          <p:nvSpPr>
            <p:cNvPr id="167" name="Rectangle: Rounded Corners 74">
              <a:extLst>
                <a:ext uri="{FF2B5EF4-FFF2-40B4-BE49-F238E27FC236}">
                  <a16:creationId xmlns:a16="http://schemas.microsoft.com/office/drawing/2014/main" id="{5EE5CF97-4733-C548-8574-65A233FA94AC}"/>
                </a:ext>
              </a:extLst>
            </p:cNvPr>
            <p:cNvSpPr/>
            <p:nvPr/>
          </p:nvSpPr>
          <p:spPr>
            <a:xfrm>
              <a:off x="5800164" y="1625600"/>
              <a:ext cx="3088342" cy="806824"/>
            </a:xfrm>
            <a:prstGeom prst="roundRect">
              <a:avLst>
                <a:gd name="adj" fmla="val 50000"/>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8" name="Rectangle: Rounded Corners 75">
              <a:extLst>
                <a:ext uri="{FF2B5EF4-FFF2-40B4-BE49-F238E27FC236}">
                  <a16:creationId xmlns:a16="http://schemas.microsoft.com/office/drawing/2014/main" id="{F2C94907-604D-B243-9CDC-00F6A0D35DD0}"/>
                </a:ext>
              </a:extLst>
            </p:cNvPr>
            <p:cNvSpPr/>
            <p:nvPr/>
          </p:nvSpPr>
          <p:spPr>
            <a:xfrm>
              <a:off x="6279775" y="1715249"/>
              <a:ext cx="2508942" cy="65218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تعلم العدوان عن طريق النموذج</a:t>
              </a:r>
              <a:endParaRPr lang="en-US" dirty="0"/>
            </a:p>
          </p:txBody>
        </p:sp>
        <p:sp>
          <p:nvSpPr>
            <p:cNvPr id="169" name="Oval 76">
              <a:extLst>
                <a:ext uri="{FF2B5EF4-FFF2-40B4-BE49-F238E27FC236}">
                  <a16:creationId xmlns:a16="http://schemas.microsoft.com/office/drawing/2014/main" id="{E18FA107-9885-314C-9216-14713AC7E7F5}"/>
                </a:ext>
              </a:extLst>
            </p:cNvPr>
            <p:cNvSpPr/>
            <p:nvPr/>
          </p:nvSpPr>
          <p:spPr>
            <a:xfrm>
              <a:off x="5626540"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77">
              <a:extLst>
                <a:ext uri="{FF2B5EF4-FFF2-40B4-BE49-F238E27FC236}">
                  <a16:creationId xmlns:a16="http://schemas.microsoft.com/office/drawing/2014/main" id="{57379410-3B59-CC4E-BD99-48739128ED38}"/>
                </a:ext>
              </a:extLst>
            </p:cNvPr>
            <p:cNvSpPr/>
            <p:nvPr/>
          </p:nvSpPr>
          <p:spPr>
            <a:xfrm>
              <a:off x="5692588" y="1625600"/>
              <a:ext cx="806824" cy="8068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grpSp>
      <p:grpSp>
        <p:nvGrpSpPr>
          <p:cNvPr id="171" name="Group 78">
            <a:extLst>
              <a:ext uri="{FF2B5EF4-FFF2-40B4-BE49-F238E27FC236}">
                <a16:creationId xmlns:a16="http://schemas.microsoft.com/office/drawing/2014/main" id="{4E36C6AA-96C8-D841-9A5E-CA5E9E1F42F4}"/>
              </a:ext>
            </a:extLst>
          </p:cNvPr>
          <p:cNvGrpSpPr/>
          <p:nvPr/>
        </p:nvGrpSpPr>
        <p:grpSpPr>
          <a:xfrm>
            <a:off x="7636172" y="6042279"/>
            <a:ext cx="2764871" cy="794050"/>
            <a:chOff x="5626540" y="1560606"/>
            <a:chExt cx="3261966" cy="936812"/>
          </a:xfrm>
        </p:grpSpPr>
        <p:sp>
          <p:nvSpPr>
            <p:cNvPr id="172" name="Rectangle: Rounded Corners 79">
              <a:extLst>
                <a:ext uri="{FF2B5EF4-FFF2-40B4-BE49-F238E27FC236}">
                  <a16:creationId xmlns:a16="http://schemas.microsoft.com/office/drawing/2014/main" id="{C602A797-A643-304B-B835-2DA6285AF632}"/>
                </a:ext>
              </a:extLst>
            </p:cNvPr>
            <p:cNvSpPr/>
            <p:nvPr/>
          </p:nvSpPr>
          <p:spPr>
            <a:xfrm>
              <a:off x="5800164" y="1625600"/>
              <a:ext cx="3088342" cy="806824"/>
            </a:xfrm>
            <a:prstGeom prst="roundRect">
              <a:avLst>
                <a:gd name="adj" fmla="val 50000"/>
              </a:avLst>
            </a:prstGeom>
            <a:noFill/>
            <a:ln w="57150">
              <a:solidFill>
                <a:srgbClr val="94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73" name="Rectangle: Rounded Corners 80">
              <a:extLst>
                <a:ext uri="{FF2B5EF4-FFF2-40B4-BE49-F238E27FC236}">
                  <a16:creationId xmlns:a16="http://schemas.microsoft.com/office/drawing/2014/main" id="{3F30C284-FF15-A945-9D2C-49F1E0433568}"/>
                </a:ext>
              </a:extLst>
            </p:cNvPr>
            <p:cNvSpPr/>
            <p:nvPr/>
          </p:nvSpPr>
          <p:spPr>
            <a:xfrm>
              <a:off x="6279776" y="1715247"/>
              <a:ext cx="2508941" cy="652182"/>
            </a:xfrm>
            <a:prstGeom prst="roundRect">
              <a:avLst>
                <a:gd name="adj" fmla="val 50000"/>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تجاهل عدوان الأطفال</a:t>
              </a:r>
              <a:endParaRPr lang="en-US" dirty="0"/>
            </a:p>
          </p:txBody>
        </p:sp>
        <p:sp>
          <p:nvSpPr>
            <p:cNvPr id="174" name="Oval 81">
              <a:extLst>
                <a:ext uri="{FF2B5EF4-FFF2-40B4-BE49-F238E27FC236}">
                  <a16:creationId xmlns:a16="http://schemas.microsoft.com/office/drawing/2014/main" id="{D9488BDA-38CA-094C-AD1C-510FA12733BD}"/>
                </a:ext>
              </a:extLst>
            </p:cNvPr>
            <p:cNvSpPr/>
            <p:nvPr/>
          </p:nvSpPr>
          <p:spPr>
            <a:xfrm>
              <a:off x="5626540"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82">
              <a:extLst>
                <a:ext uri="{FF2B5EF4-FFF2-40B4-BE49-F238E27FC236}">
                  <a16:creationId xmlns:a16="http://schemas.microsoft.com/office/drawing/2014/main" id="{990233E3-5637-5F49-AA56-825D127176B1}"/>
                </a:ext>
              </a:extLst>
            </p:cNvPr>
            <p:cNvSpPr/>
            <p:nvPr/>
          </p:nvSpPr>
          <p:spPr>
            <a:xfrm>
              <a:off x="5692588" y="1625600"/>
              <a:ext cx="806824" cy="806824"/>
            </a:xfrm>
            <a:prstGeom prst="ellipse">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7</a:t>
              </a:r>
            </a:p>
          </p:txBody>
        </p:sp>
      </p:grpSp>
      <p:grpSp>
        <p:nvGrpSpPr>
          <p:cNvPr id="14" name="مجموعة 13">
            <a:extLst>
              <a:ext uri="{FF2B5EF4-FFF2-40B4-BE49-F238E27FC236}">
                <a16:creationId xmlns:a16="http://schemas.microsoft.com/office/drawing/2014/main" id="{4CFAB0E5-CDC4-234B-87FD-8877C7091474}"/>
              </a:ext>
            </a:extLst>
          </p:cNvPr>
          <p:cNvGrpSpPr/>
          <p:nvPr/>
        </p:nvGrpSpPr>
        <p:grpSpPr>
          <a:xfrm>
            <a:off x="4987338" y="434352"/>
            <a:ext cx="2308938" cy="6217362"/>
            <a:chOff x="4987338" y="434352"/>
            <a:chExt cx="2308938" cy="6217362"/>
          </a:xfrm>
        </p:grpSpPr>
        <p:cxnSp>
          <p:nvCxnSpPr>
            <p:cNvPr id="10" name="Straight Connector 9">
              <a:extLst>
                <a:ext uri="{FF2B5EF4-FFF2-40B4-BE49-F238E27FC236}">
                  <a16:creationId xmlns:a16="http://schemas.microsoft.com/office/drawing/2014/main" id="{5BE5CB28-8BC5-43A9-82C9-92B6A5D11FAB}"/>
                </a:ext>
              </a:extLst>
            </p:cNvPr>
            <p:cNvCxnSpPr>
              <a:cxnSpLocks/>
            </p:cNvCxnSpPr>
            <p:nvPr/>
          </p:nvCxnSpPr>
          <p:spPr>
            <a:xfrm>
              <a:off x="6736672" y="3517499"/>
              <a:ext cx="386813"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9E186F2C-73F1-4FF1-AE76-4A4A4A5882C5}"/>
                </a:ext>
              </a:extLst>
            </p:cNvPr>
            <p:cNvCxnSpPr/>
            <p:nvPr/>
          </p:nvCxnSpPr>
          <p:spPr>
            <a:xfrm rot="10800000" flipV="1">
              <a:off x="5144993" y="3468902"/>
              <a:ext cx="386813"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DEE3B03-8A9D-4A65-BAEA-56D4661CB212}"/>
                </a:ext>
              </a:extLst>
            </p:cNvPr>
            <p:cNvCxnSpPr>
              <a:stCxn id="6" idx="4"/>
              <a:endCxn id="86" idx="0"/>
            </p:cNvCxnSpPr>
            <p:nvPr/>
          </p:nvCxnSpPr>
          <p:spPr>
            <a:xfrm>
              <a:off x="7195832" y="635238"/>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6ACFC85-5007-4038-8688-4868B38587D1}"/>
                </a:ext>
              </a:extLst>
            </p:cNvPr>
            <p:cNvSpPr/>
            <p:nvPr/>
          </p:nvSpPr>
          <p:spPr>
            <a:xfrm>
              <a:off x="7095388" y="434352"/>
              <a:ext cx="200888" cy="200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51F05F36-1AB5-488A-B787-21ED2444A187}"/>
                </a:ext>
              </a:extLst>
            </p:cNvPr>
            <p:cNvSpPr/>
            <p:nvPr/>
          </p:nvSpPr>
          <p:spPr>
            <a:xfrm>
              <a:off x="7095388" y="1437097"/>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45796F69-D836-4C00-B241-DA158845053F}"/>
                </a:ext>
              </a:extLst>
            </p:cNvPr>
            <p:cNvSpPr/>
            <p:nvPr/>
          </p:nvSpPr>
          <p:spPr>
            <a:xfrm>
              <a:off x="7095388" y="2439844"/>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9FE6A796-476C-4211-9FF9-261D99D10C2B}"/>
                </a:ext>
              </a:extLst>
            </p:cNvPr>
            <p:cNvSpPr/>
            <p:nvPr/>
          </p:nvSpPr>
          <p:spPr>
            <a:xfrm>
              <a:off x="7095388" y="3442590"/>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2" name="Straight Connector 91">
              <a:extLst>
                <a:ext uri="{FF2B5EF4-FFF2-40B4-BE49-F238E27FC236}">
                  <a16:creationId xmlns:a16="http://schemas.microsoft.com/office/drawing/2014/main" id="{D62DBE7A-B394-407B-848F-F63F9A3BC158}"/>
                </a:ext>
              </a:extLst>
            </p:cNvPr>
            <p:cNvCxnSpPr/>
            <p:nvPr/>
          </p:nvCxnSpPr>
          <p:spPr>
            <a:xfrm flipV="1">
              <a:off x="5087782" y="1596945"/>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88" name="Oval 87">
              <a:extLst>
                <a:ext uri="{FF2B5EF4-FFF2-40B4-BE49-F238E27FC236}">
                  <a16:creationId xmlns:a16="http://schemas.microsoft.com/office/drawing/2014/main" id="{EB62CF98-04E9-46C3-AD01-C68EAED42249}"/>
                </a:ext>
              </a:extLst>
            </p:cNvPr>
            <p:cNvSpPr/>
            <p:nvPr/>
          </p:nvSpPr>
          <p:spPr>
            <a:xfrm rot="10800000">
              <a:off x="4987338" y="4404297"/>
              <a:ext cx="200888" cy="200888"/>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C1093E01-8044-4996-AB34-9D300FCF49AE}"/>
                </a:ext>
              </a:extLst>
            </p:cNvPr>
            <p:cNvSpPr/>
            <p:nvPr/>
          </p:nvSpPr>
          <p:spPr>
            <a:xfrm rot="10800000">
              <a:off x="4987338" y="3401551"/>
              <a:ext cx="200888" cy="200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362F6368-7357-452D-AAD7-6B0527F2DF9C}"/>
                </a:ext>
              </a:extLst>
            </p:cNvPr>
            <p:cNvSpPr/>
            <p:nvPr/>
          </p:nvSpPr>
          <p:spPr>
            <a:xfrm rot="10800000">
              <a:off x="4987338" y="2398804"/>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842F2CA0-E5C7-4AD4-A1BA-19F435B08A28}"/>
                </a:ext>
              </a:extLst>
            </p:cNvPr>
            <p:cNvSpPr/>
            <p:nvPr/>
          </p:nvSpPr>
          <p:spPr>
            <a:xfrm rot="10800000">
              <a:off x="4987338" y="1396059"/>
              <a:ext cx="200888" cy="2008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BC1B0D95-C1E1-4B2A-BCEF-062193828F12}"/>
                </a:ext>
              </a:extLst>
            </p:cNvPr>
            <p:cNvSpPr/>
            <p:nvPr/>
          </p:nvSpPr>
          <p:spPr>
            <a:xfrm>
              <a:off x="5530150" y="2848924"/>
              <a:ext cx="1299829" cy="129982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7" name="Graphic 6" descr="Lightbulb">
              <a:extLst>
                <a:ext uri="{FF2B5EF4-FFF2-40B4-BE49-F238E27FC236}">
                  <a16:creationId xmlns:a16="http://schemas.microsoft.com/office/drawing/2014/main" id="{CA951519-C171-4077-A68C-7BB7221D52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1197" y="3129973"/>
              <a:ext cx="775053" cy="775053"/>
            </a:xfrm>
            <a:prstGeom prst="rect">
              <a:avLst/>
            </a:prstGeom>
          </p:spPr>
        </p:pic>
        <p:cxnSp>
          <p:nvCxnSpPr>
            <p:cNvPr id="150" name="Straight Connector 7">
              <a:extLst>
                <a:ext uri="{FF2B5EF4-FFF2-40B4-BE49-F238E27FC236}">
                  <a16:creationId xmlns:a16="http://schemas.microsoft.com/office/drawing/2014/main" id="{502B6C34-48F0-8143-871B-16967EEAA34E}"/>
                </a:ext>
              </a:extLst>
            </p:cNvPr>
            <p:cNvCxnSpPr>
              <a:cxnSpLocks/>
              <a:endCxn id="154" idx="0"/>
            </p:cNvCxnSpPr>
            <p:nvPr/>
          </p:nvCxnSpPr>
          <p:spPr>
            <a:xfrm>
              <a:off x="7195832" y="3643474"/>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52" name="Oval 83">
              <a:extLst>
                <a:ext uri="{FF2B5EF4-FFF2-40B4-BE49-F238E27FC236}">
                  <a16:creationId xmlns:a16="http://schemas.microsoft.com/office/drawing/2014/main" id="{57917F1A-1370-AB4C-8D9C-72261314E1BD}"/>
                </a:ext>
              </a:extLst>
            </p:cNvPr>
            <p:cNvSpPr/>
            <p:nvPr/>
          </p:nvSpPr>
          <p:spPr>
            <a:xfrm>
              <a:off x="7095388" y="4445333"/>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84">
              <a:extLst>
                <a:ext uri="{FF2B5EF4-FFF2-40B4-BE49-F238E27FC236}">
                  <a16:creationId xmlns:a16="http://schemas.microsoft.com/office/drawing/2014/main" id="{0392F5E7-591C-804B-B856-958065D8EA46}"/>
                </a:ext>
              </a:extLst>
            </p:cNvPr>
            <p:cNvSpPr/>
            <p:nvPr/>
          </p:nvSpPr>
          <p:spPr>
            <a:xfrm>
              <a:off x="7095388" y="5448080"/>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85">
              <a:extLst>
                <a:ext uri="{FF2B5EF4-FFF2-40B4-BE49-F238E27FC236}">
                  <a16:creationId xmlns:a16="http://schemas.microsoft.com/office/drawing/2014/main" id="{DAFFB082-5A83-B24B-B3EB-41509C205A68}"/>
                </a:ext>
              </a:extLst>
            </p:cNvPr>
            <p:cNvSpPr/>
            <p:nvPr/>
          </p:nvSpPr>
          <p:spPr>
            <a:xfrm>
              <a:off x="7095388" y="6450826"/>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6" name="Straight Connector 91">
              <a:extLst>
                <a:ext uri="{FF2B5EF4-FFF2-40B4-BE49-F238E27FC236}">
                  <a16:creationId xmlns:a16="http://schemas.microsoft.com/office/drawing/2014/main" id="{7D324346-0751-3C4C-BA13-7B20E1497B1D}"/>
                </a:ext>
              </a:extLst>
            </p:cNvPr>
            <p:cNvCxnSpPr>
              <a:cxnSpLocks/>
              <a:stCxn id="179" idx="0"/>
            </p:cNvCxnSpPr>
            <p:nvPr/>
          </p:nvCxnSpPr>
          <p:spPr>
            <a:xfrm flipV="1">
              <a:off x="5087782" y="4647114"/>
              <a:ext cx="0" cy="96542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79" name="Oval 89">
              <a:extLst>
                <a:ext uri="{FF2B5EF4-FFF2-40B4-BE49-F238E27FC236}">
                  <a16:creationId xmlns:a16="http://schemas.microsoft.com/office/drawing/2014/main" id="{6316B9D9-AAC7-0749-951E-5668A715E6AA}"/>
                </a:ext>
              </a:extLst>
            </p:cNvPr>
            <p:cNvSpPr/>
            <p:nvPr/>
          </p:nvSpPr>
          <p:spPr>
            <a:xfrm rot="10800000">
              <a:off x="4987338" y="5411650"/>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6" name="Group 95">
            <a:extLst>
              <a:ext uri="{FF2B5EF4-FFF2-40B4-BE49-F238E27FC236}">
                <a16:creationId xmlns:a16="http://schemas.microsoft.com/office/drawing/2014/main" id="{3E85724B-5C7D-174D-BE0C-2697B3D1B729}"/>
              </a:ext>
            </a:extLst>
          </p:cNvPr>
          <p:cNvGrpSpPr/>
          <p:nvPr/>
        </p:nvGrpSpPr>
        <p:grpSpPr>
          <a:xfrm flipH="1">
            <a:off x="1882571" y="5096410"/>
            <a:ext cx="2712686" cy="794050"/>
            <a:chOff x="5692588" y="1560606"/>
            <a:chExt cx="3195918" cy="936812"/>
          </a:xfrm>
        </p:grpSpPr>
        <p:sp>
          <p:nvSpPr>
            <p:cNvPr id="187" name="Rectangle: Rounded Corners 106">
              <a:extLst>
                <a:ext uri="{FF2B5EF4-FFF2-40B4-BE49-F238E27FC236}">
                  <a16:creationId xmlns:a16="http://schemas.microsoft.com/office/drawing/2014/main" id="{2302CADF-CF23-3546-9DE8-D08E4C7E5A3E}"/>
                </a:ext>
              </a:extLst>
            </p:cNvPr>
            <p:cNvSpPr/>
            <p:nvPr/>
          </p:nvSpPr>
          <p:spPr>
            <a:xfrm>
              <a:off x="5800164" y="1625600"/>
              <a:ext cx="3088342" cy="806824"/>
            </a:xfrm>
            <a:prstGeom prst="roundRect">
              <a:avLst>
                <a:gd name="adj" fmla="val 50000"/>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88" name="Rectangle: Rounded Corners 107">
              <a:extLst>
                <a:ext uri="{FF2B5EF4-FFF2-40B4-BE49-F238E27FC236}">
                  <a16:creationId xmlns:a16="http://schemas.microsoft.com/office/drawing/2014/main" id="{C80C5572-2EB4-1047-8E4F-6F6806A4BC01}"/>
                </a:ext>
              </a:extLst>
            </p:cNvPr>
            <p:cNvSpPr/>
            <p:nvPr/>
          </p:nvSpPr>
          <p:spPr>
            <a:xfrm>
              <a:off x="6279776" y="1780241"/>
              <a:ext cx="2420879" cy="497542"/>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العقاب الجسدي </a:t>
              </a:r>
              <a:endParaRPr lang="en-US" sz="2000" dirty="0"/>
            </a:p>
          </p:txBody>
        </p:sp>
        <p:sp>
          <p:nvSpPr>
            <p:cNvPr id="189" name="Oval 108">
              <a:extLst>
                <a:ext uri="{FF2B5EF4-FFF2-40B4-BE49-F238E27FC236}">
                  <a16:creationId xmlns:a16="http://schemas.microsoft.com/office/drawing/2014/main" id="{3251E4E0-BF40-4746-8C54-CD887E688C58}"/>
                </a:ext>
              </a:extLst>
            </p:cNvPr>
            <p:cNvSpPr/>
            <p:nvPr/>
          </p:nvSpPr>
          <p:spPr>
            <a:xfrm>
              <a:off x="569258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Oval 109">
              <a:extLst>
                <a:ext uri="{FF2B5EF4-FFF2-40B4-BE49-F238E27FC236}">
                  <a16:creationId xmlns:a16="http://schemas.microsoft.com/office/drawing/2014/main" id="{92857880-4A92-C240-BC94-7D645922DEF5}"/>
                </a:ext>
              </a:extLst>
            </p:cNvPr>
            <p:cNvSpPr/>
            <p:nvPr/>
          </p:nvSpPr>
          <p:spPr>
            <a:xfrm>
              <a:off x="5692588" y="1625600"/>
              <a:ext cx="806824" cy="806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12</a:t>
              </a:r>
            </a:p>
          </p:txBody>
        </p:sp>
      </p:grpSp>
      <p:sp>
        <p:nvSpPr>
          <p:cNvPr id="201" name="مربع نص 200">
            <a:extLst>
              <a:ext uri="{FF2B5EF4-FFF2-40B4-BE49-F238E27FC236}">
                <a16:creationId xmlns:a16="http://schemas.microsoft.com/office/drawing/2014/main" id="{0BAFE261-3488-3A4C-8C93-918E1388806B}"/>
              </a:ext>
            </a:extLst>
          </p:cNvPr>
          <p:cNvSpPr txBox="1"/>
          <p:nvPr/>
        </p:nvSpPr>
        <p:spPr>
          <a:xfrm>
            <a:off x="3403891" y="56878"/>
            <a:ext cx="3342583" cy="707886"/>
          </a:xfrm>
          <a:prstGeom prst="rect">
            <a:avLst/>
          </a:prstGeom>
          <a:noFill/>
        </p:spPr>
        <p:txBody>
          <a:bodyPr wrap="none" rtlCol="1">
            <a:spAutoFit/>
          </a:bodyPr>
          <a:lstStyle/>
          <a:p>
            <a:r>
              <a:rPr lang="ar-SA" sz="4000" dirty="0"/>
              <a:t>أســبـــاب الـعــدوان</a:t>
            </a:r>
          </a:p>
        </p:txBody>
      </p:sp>
    </p:spTree>
    <p:extLst>
      <p:ext uri="{BB962C8B-B14F-4D97-AF65-F5344CB8AC3E}">
        <p14:creationId xmlns:p14="http://schemas.microsoft.com/office/powerpoint/2010/main" val="641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fade">
                                      <p:cBhvr>
                                        <p:cTn id="41" dur="1000"/>
                                        <p:tgtEl>
                                          <p:spTgt spid="161"/>
                                        </p:tgtEl>
                                      </p:cBhvr>
                                    </p:animEffect>
                                    <p:anim calcmode="lin" valueType="num">
                                      <p:cBhvr>
                                        <p:cTn id="42" dur="1000" fill="hold"/>
                                        <p:tgtEl>
                                          <p:spTgt spid="161"/>
                                        </p:tgtEl>
                                        <p:attrNameLst>
                                          <p:attrName>ppt_x</p:attrName>
                                        </p:attrNameLst>
                                      </p:cBhvr>
                                      <p:tavLst>
                                        <p:tav tm="0">
                                          <p:val>
                                            <p:strVal val="#ppt_x"/>
                                          </p:val>
                                        </p:tav>
                                        <p:tav tm="100000">
                                          <p:val>
                                            <p:strVal val="#ppt_x"/>
                                          </p:val>
                                        </p:tav>
                                      </p:tavLst>
                                    </p:anim>
                                    <p:anim calcmode="lin" valueType="num">
                                      <p:cBhvr>
                                        <p:cTn id="43" dur="1000" fill="hold"/>
                                        <p:tgtEl>
                                          <p:spTgt spid="16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1000"/>
                                        <p:tgtEl>
                                          <p:spTgt spid="166"/>
                                        </p:tgtEl>
                                      </p:cBhvr>
                                    </p:animEffect>
                                    <p:anim calcmode="lin" valueType="num">
                                      <p:cBhvr>
                                        <p:cTn id="48" dur="1000" fill="hold"/>
                                        <p:tgtEl>
                                          <p:spTgt spid="166"/>
                                        </p:tgtEl>
                                        <p:attrNameLst>
                                          <p:attrName>ppt_x</p:attrName>
                                        </p:attrNameLst>
                                      </p:cBhvr>
                                      <p:tavLst>
                                        <p:tav tm="0">
                                          <p:val>
                                            <p:strVal val="#ppt_x"/>
                                          </p:val>
                                        </p:tav>
                                        <p:tav tm="100000">
                                          <p:val>
                                            <p:strVal val="#ppt_x"/>
                                          </p:val>
                                        </p:tav>
                                      </p:tavLst>
                                    </p:anim>
                                    <p:anim calcmode="lin" valueType="num">
                                      <p:cBhvr>
                                        <p:cTn id="49" dur="1000" fill="hold"/>
                                        <p:tgtEl>
                                          <p:spTgt spid="166"/>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fade">
                                      <p:cBhvr>
                                        <p:cTn id="53" dur="1000"/>
                                        <p:tgtEl>
                                          <p:spTgt spid="171"/>
                                        </p:tgtEl>
                                      </p:cBhvr>
                                    </p:animEffect>
                                    <p:anim calcmode="lin" valueType="num">
                                      <p:cBhvr>
                                        <p:cTn id="54" dur="1000" fill="hold"/>
                                        <p:tgtEl>
                                          <p:spTgt spid="171"/>
                                        </p:tgtEl>
                                        <p:attrNameLst>
                                          <p:attrName>ppt_x</p:attrName>
                                        </p:attrNameLst>
                                      </p:cBhvr>
                                      <p:tavLst>
                                        <p:tav tm="0">
                                          <p:val>
                                            <p:strVal val="#ppt_x"/>
                                          </p:val>
                                        </p:tav>
                                        <p:tav tm="100000">
                                          <p:val>
                                            <p:strVal val="#ppt_x"/>
                                          </p:val>
                                        </p:tav>
                                      </p:tavLst>
                                    </p:anim>
                                    <p:anim calcmode="lin" valueType="num">
                                      <p:cBhvr>
                                        <p:cTn id="55" dur="1000" fill="hold"/>
                                        <p:tgtEl>
                                          <p:spTgt spid="171"/>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1000"/>
                                        <p:tgtEl>
                                          <p:spTgt spid="95"/>
                                        </p:tgtEl>
                                      </p:cBhvr>
                                    </p:animEffect>
                                    <p:anim calcmode="lin" valueType="num">
                                      <p:cBhvr>
                                        <p:cTn id="60" dur="1000" fill="hold"/>
                                        <p:tgtEl>
                                          <p:spTgt spid="95"/>
                                        </p:tgtEl>
                                        <p:attrNameLst>
                                          <p:attrName>ppt_x</p:attrName>
                                        </p:attrNameLst>
                                      </p:cBhvr>
                                      <p:tavLst>
                                        <p:tav tm="0">
                                          <p:val>
                                            <p:strVal val="#ppt_x"/>
                                          </p:val>
                                        </p:tav>
                                        <p:tav tm="100000">
                                          <p:val>
                                            <p:strVal val="#ppt_x"/>
                                          </p:val>
                                        </p:tav>
                                      </p:tavLst>
                                    </p:anim>
                                    <p:anim calcmode="lin" valueType="num">
                                      <p:cBhvr>
                                        <p:cTn id="61" dur="1000" fill="hold"/>
                                        <p:tgtEl>
                                          <p:spTgt spid="95"/>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1000"/>
                                        <p:tgtEl>
                                          <p:spTgt spid="96"/>
                                        </p:tgtEl>
                                      </p:cBhvr>
                                    </p:animEffect>
                                    <p:anim calcmode="lin" valueType="num">
                                      <p:cBhvr>
                                        <p:cTn id="66" dur="1000" fill="hold"/>
                                        <p:tgtEl>
                                          <p:spTgt spid="96"/>
                                        </p:tgtEl>
                                        <p:attrNameLst>
                                          <p:attrName>ppt_x</p:attrName>
                                        </p:attrNameLst>
                                      </p:cBhvr>
                                      <p:tavLst>
                                        <p:tav tm="0">
                                          <p:val>
                                            <p:strVal val="#ppt_x"/>
                                          </p:val>
                                        </p:tav>
                                        <p:tav tm="100000">
                                          <p:val>
                                            <p:strVal val="#ppt_x"/>
                                          </p:val>
                                        </p:tav>
                                      </p:tavLst>
                                    </p:anim>
                                    <p:anim calcmode="lin" valueType="num">
                                      <p:cBhvr>
                                        <p:cTn id="67" dur="1000" fill="hold"/>
                                        <p:tgtEl>
                                          <p:spTgt spid="96"/>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1000"/>
                                        <p:tgtEl>
                                          <p:spTgt spid="97"/>
                                        </p:tgtEl>
                                      </p:cBhvr>
                                    </p:animEffect>
                                    <p:anim calcmode="lin" valueType="num">
                                      <p:cBhvr>
                                        <p:cTn id="72" dur="1000" fill="hold"/>
                                        <p:tgtEl>
                                          <p:spTgt spid="97"/>
                                        </p:tgtEl>
                                        <p:attrNameLst>
                                          <p:attrName>ppt_x</p:attrName>
                                        </p:attrNameLst>
                                      </p:cBhvr>
                                      <p:tavLst>
                                        <p:tav tm="0">
                                          <p:val>
                                            <p:strVal val="#ppt_x"/>
                                          </p:val>
                                        </p:tav>
                                        <p:tav tm="100000">
                                          <p:val>
                                            <p:strVal val="#ppt_x"/>
                                          </p:val>
                                        </p:tav>
                                      </p:tavLst>
                                    </p:anim>
                                    <p:anim calcmode="lin" valueType="num">
                                      <p:cBhvr>
                                        <p:cTn id="73" dur="1000" fill="hold"/>
                                        <p:tgtEl>
                                          <p:spTgt spid="97"/>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nodeType="after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1000"/>
                                        <p:tgtEl>
                                          <p:spTgt spid="98"/>
                                        </p:tgtEl>
                                      </p:cBhvr>
                                    </p:animEffect>
                                    <p:anim calcmode="lin" valueType="num">
                                      <p:cBhvr>
                                        <p:cTn id="78" dur="1000" fill="hold"/>
                                        <p:tgtEl>
                                          <p:spTgt spid="98"/>
                                        </p:tgtEl>
                                        <p:attrNameLst>
                                          <p:attrName>ppt_x</p:attrName>
                                        </p:attrNameLst>
                                      </p:cBhvr>
                                      <p:tavLst>
                                        <p:tav tm="0">
                                          <p:val>
                                            <p:strVal val="#ppt_x"/>
                                          </p:val>
                                        </p:tav>
                                        <p:tav tm="100000">
                                          <p:val>
                                            <p:strVal val="#ppt_x"/>
                                          </p:val>
                                        </p:tav>
                                      </p:tavLst>
                                    </p:anim>
                                    <p:anim calcmode="lin" valueType="num">
                                      <p:cBhvr>
                                        <p:cTn id="79" dur="1000" fill="hold"/>
                                        <p:tgtEl>
                                          <p:spTgt spid="98"/>
                                        </p:tgtEl>
                                        <p:attrNameLst>
                                          <p:attrName>ppt_y</p:attrName>
                                        </p:attrNameLst>
                                      </p:cBhvr>
                                      <p:tavLst>
                                        <p:tav tm="0">
                                          <p:val>
                                            <p:strVal val="#ppt_y+.1"/>
                                          </p:val>
                                        </p:tav>
                                        <p:tav tm="100000">
                                          <p:val>
                                            <p:strVal val="#ppt_y"/>
                                          </p:val>
                                        </p:tav>
                                      </p:tavLst>
                                    </p:anim>
                                  </p:childTnLst>
                                </p:cTn>
                              </p:par>
                            </p:childTnLst>
                          </p:cTn>
                        </p:par>
                        <p:par>
                          <p:cTn id="80" fill="hold">
                            <p:stCondLst>
                              <p:cond delay="12500"/>
                            </p:stCondLst>
                            <p:childTnLst>
                              <p:par>
                                <p:cTn id="81" presetID="42" presetClass="entr" presetSubtype="0" fill="hold" nodeType="afterEffect">
                                  <p:stCondLst>
                                    <p:cond delay="0"/>
                                  </p:stCondLst>
                                  <p:childTnLst>
                                    <p:set>
                                      <p:cBhvr>
                                        <p:cTn id="82" dur="1" fill="hold">
                                          <p:stCondLst>
                                            <p:cond delay="0"/>
                                          </p:stCondLst>
                                        </p:cTn>
                                        <p:tgtEl>
                                          <p:spTgt spid="186"/>
                                        </p:tgtEl>
                                        <p:attrNameLst>
                                          <p:attrName>style.visibility</p:attrName>
                                        </p:attrNameLst>
                                      </p:cBhvr>
                                      <p:to>
                                        <p:strVal val="visible"/>
                                      </p:to>
                                    </p:set>
                                    <p:animEffect transition="in" filter="fade">
                                      <p:cBhvr>
                                        <p:cTn id="83" dur="1000"/>
                                        <p:tgtEl>
                                          <p:spTgt spid="186"/>
                                        </p:tgtEl>
                                      </p:cBhvr>
                                    </p:animEffect>
                                    <p:anim calcmode="lin" valueType="num">
                                      <p:cBhvr>
                                        <p:cTn id="84" dur="1000" fill="hold"/>
                                        <p:tgtEl>
                                          <p:spTgt spid="186"/>
                                        </p:tgtEl>
                                        <p:attrNameLst>
                                          <p:attrName>ppt_x</p:attrName>
                                        </p:attrNameLst>
                                      </p:cBhvr>
                                      <p:tavLst>
                                        <p:tav tm="0">
                                          <p:val>
                                            <p:strVal val="#ppt_x"/>
                                          </p:val>
                                        </p:tav>
                                        <p:tav tm="100000">
                                          <p:val>
                                            <p:strVal val="#ppt_x"/>
                                          </p:val>
                                        </p:tav>
                                      </p:tavLst>
                                    </p:anim>
                                    <p:anim calcmode="lin" valueType="num">
                                      <p:cBhvr>
                                        <p:cTn id="85" dur="1000" fill="hold"/>
                                        <p:tgtEl>
                                          <p:spTgt spid="1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4E6441AC-22A9-43EB-8E17-C48807D6173A}"/>
              </a:ext>
            </a:extLst>
          </p:cNvPr>
          <p:cNvSpPr/>
          <p:nvPr/>
        </p:nvSpPr>
        <p:spPr>
          <a:xfrm rot="16200000">
            <a:off x="2744397" y="2763516"/>
            <a:ext cx="2011858" cy="2008024"/>
          </a:xfrm>
          <a:custGeom>
            <a:avLst/>
            <a:gdLst/>
            <a:ahLst/>
            <a:cxnLst>
              <a:cxn ang="0">
                <a:pos x="wd2" y="hd2"/>
              </a:cxn>
              <a:cxn ang="5400000">
                <a:pos x="wd2" y="hd2"/>
              </a:cxn>
              <a:cxn ang="10800000">
                <a:pos x="wd2" y="hd2"/>
              </a:cxn>
              <a:cxn ang="16200000">
                <a:pos x="wd2" y="hd2"/>
              </a:cxn>
            </a:cxnLst>
            <a:rect l="0" t="0" r="r" b="b"/>
            <a:pathLst>
              <a:path w="21527" h="21600" extrusionOk="0">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5"/>
          </a:solidFill>
          <a:ln w="12700">
            <a:noFill/>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31" name="Shape">
            <a:extLst>
              <a:ext uri="{FF2B5EF4-FFF2-40B4-BE49-F238E27FC236}">
                <a16:creationId xmlns:a16="http://schemas.microsoft.com/office/drawing/2014/main" id="{6C787F12-0E14-4DF0-832A-7FB52073ECEA}"/>
              </a:ext>
            </a:extLst>
          </p:cNvPr>
          <p:cNvSpPr/>
          <p:nvPr/>
        </p:nvSpPr>
        <p:spPr>
          <a:xfrm rot="5400000">
            <a:off x="1457274" y="1356020"/>
            <a:ext cx="2010971" cy="2008024"/>
          </a:xfrm>
          <a:custGeom>
            <a:avLst/>
            <a:gdLst/>
            <a:ahLst/>
            <a:cxnLst>
              <a:cxn ang="0">
                <a:pos x="wd2" y="hd2"/>
              </a:cxn>
              <a:cxn ang="5400000">
                <a:pos x="wd2" y="hd2"/>
              </a:cxn>
              <a:cxn ang="10800000">
                <a:pos x="wd2" y="hd2"/>
              </a:cxn>
              <a:cxn ang="16200000">
                <a:pos x="wd2" y="hd2"/>
              </a:cxn>
            </a:cxnLst>
            <a:rect l="0" t="0" r="r" b="b"/>
            <a:pathLst>
              <a:path w="21540" h="21600" extrusionOk="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2069" y="1194"/>
                </a:lnTo>
                <a:cubicBezTo>
                  <a:pt x="12206" y="1492"/>
                  <a:pt x="12480" y="1699"/>
                  <a:pt x="12823" y="1699"/>
                </a:cubicBezTo>
                <a:cubicBezTo>
                  <a:pt x="13280" y="1699"/>
                  <a:pt x="13669" y="1331"/>
                  <a:pt x="13669" y="849"/>
                </a:cubicBezTo>
                <a:cubicBezTo>
                  <a:pt x="13669" y="367"/>
                  <a:pt x="13303" y="0"/>
                  <a:pt x="12823" y="0"/>
                </a:cubicBezTo>
                <a:cubicBezTo>
                  <a:pt x="12480" y="0"/>
                  <a:pt x="12183" y="207"/>
                  <a:pt x="12069"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3"/>
          </a:solidFill>
          <a:ln w="12700">
            <a:miter lim="400000"/>
          </a:ln>
        </p:spPr>
        <p:txBody>
          <a:bodyPr lIns="28575" tIns="28575" rIns="28575" bIns="28575" anchor="ctr"/>
          <a:lstStyle/>
          <a:p>
            <a:pPr marL="0" algn="r" defTabSz="914400" rtl="1" eaLnBrk="1" latinLnBrk="0" hangingPunct="1">
              <a:defRPr sz="3000">
                <a:solidFill>
                  <a:srgbClr val="FFFFFF"/>
                </a:solidFill>
              </a:defRPr>
            </a:pPr>
            <a:endParaRPr sz="2250"/>
          </a:p>
        </p:txBody>
      </p:sp>
      <p:sp>
        <p:nvSpPr>
          <p:cNvPr id="32" name="Shape">
            <a:extLst>
              <a:ext uri="{FF2B5EF4-FFF2-40B4-BE49-F238E27FC236}">
                <a16:creationId xmlns:a16="http://schemas.microsoft.com/office/drawing/2014/main" id="{0A3C58D7-7A3D-4D2B-A4FD-228BC6DA1A11}"/>
              </a:ext>
            </a:extLst>
          </p:cNvPr>
          <p:cNvSpPr/>
          <p:nvPr/>
        </p:nvSpPr>
        <p:spPr>
          <a:xfrm rot="5400000">
            <a:off x="3993788" y="1354546"/>
            <a:ext cx="2010971" cy="2008024"/>
          </a:xfrm>
          <a:custGeom>
            <a:avLst/>
            <a:gdLst/>
            <a:ahLst/>
            <a:cxnLst>
              <a:cxn ang="0">
                <a:pos x="wd2" y="hd2"/>
              </a:cxn>
              <a:cxn ang="5400000">
                <a:pos x="wd2" y="hd2"/>
              </a:cxn>
              <a:cxn ang="10800000">
                <a:pos x="wd2" y="hd2"/>
              </a:cxn>
              <a:cxn ang="16200000">
                <a:pos x="wd2" y="hd2"/>
              </a:cxn>
            </a:cxnLst>
            <a:rect l="0" t="0" r="r" b="b"/>
            <a:pathLst>
              <a:path w="21540" h="21600" extrusionOk="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1680" y="1194"/>
                </a:lnTo>
                <a:cubicBezTo>
                  <a:pt x="11817" y="1492"/>
                  <a:pt x="12091" y="1699"/>
                  <a:pt x="12434" y="1699"/>
                </a:cubicBezTo>
                <a:cubicBezTo>
                  <a:pt x="12891" y="1699"/>
                  <a:pt x="13280" y="1331"/>
                  <a:pt x="13280" y="849"/>
                </a:cubicBezTo>
                <a:cubicBezTo>
                  <a:pt x="13280" y="367"/>
                  <a:pt x="12914" y="0"/>
                  <a:pt x="12434" y="0"/>
                </a:cubicBezTo>
                <a:cubicBezTo>
                  <a:pt x="12091" y="0"/>
                  <a:pt x="11794" y="207"/>
                  <a:pt x="11680"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5"/>
          </a:solidFill>
          <a:ln w="12700">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63" name="Shape">
            <a:extLst>
              <a:ext uri="{FF2B5EF4-FFF2-40B4-BE49-F238E27FC236}">
                <a16:creationId xmlns:a16="http://schemas.microsoft.com/office/drawing/2014/main" id="{D16C366F-1B56-1544-9D06-2AF05CF1A1F5}"/>
              </a:ext>
            </a:extLst>
          </p:cNvPr>
          <p:cNvSpPr/>
          <p:nvPr/>
        </p:nvSpPr>
        <p:spPr>
          <a:xfrm>
            <a:off x="5278757" y="2765433"/>
            <a:ext cx="2011858" cy="2008024"/>
          </a:xfrm>
          <a:custGeom>
            <a:avLst/>
            <a:gdLst/>
            <a:ahLst/>
            <a:cxnLst>
              <a:cxn ang="0">
                <a:pos x="wd2" y="hd2"/>
              </a:cxn>
              <a:cxn ang="5400000">
                <a:pos x="wd2" y="hd2"/>
              </a:cxn>
              <a:cxn ang="10800000">
                <a:pos x="wd2" y="hd2"/>
              </a:cxn>
              <a:cxn ang="16200000">
                <a:pos x="wd2" y="hd2"/>
              </a:cxn>
            </a:cxnLst>
            <a:rect l="0" t="0" r="r" b="b"/>
            <a:pathLst>
              <a:path w="21527" h="21600" extrusionOk="0">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3"/>
          </a:solidFill>
          <a:ln w="12700">
            <a:noFill/>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64" name="Shape">
            <a:extLst>
              <a:ext uri="{FF2B5EF4-FFF2-40B4-BE49-F238E27FC236}">
                <a16:creationId xmlns:a16="http://schemas.microsoft.com/office/drawing/2014/main" id="{62CB8386-C1C0-6446-9DA6-7294E333EF59}"/>
              </a:ext>
            </a:extLst>
          </p:cNvPr>
          <p:cNvSpPr/>
          <p:nvPr/>
        </p:nvSpPr>
        <p:spPr>
          <a:xfrm>
            <a:off x="6643546" y="4028786"/>
            <a:ext cx="2010971" cy="2008024"/>
          </a:xfrm>
          <a:custGeom>
            <a:avLst/>
            <a:gdLst/>
            <a:ahLst/>
            <a:cxnLst>
              <a:cxn ang="0">
                <a:pos x="wd2" y="hd2"/>
              </a:cxn>
              <a:cxn ang="5400000">
                <a:pos x="wd2" y="hd2"/>
              </a:cxn>
              <a:cxn ang="10800000">
                <a:pos x="wd2" y="hd2"/>
              </a:cxn>
              <a:cxn ang="16200000">
                <a:pos x="wd2" y="hd2"/>
              </a:cxn>
            </a:cxnLst>
            <a:rect l="0" t="0" r="r" b="b"/>
            <a:pathLst>
              <a:path w="21540" h="21600" extrusionOk="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1680" y="1194"/>
                </a:lnTo>
                <a:cubicBezTo>
                  <a:pt x="11817" y="1492"/>
                  <a:pt x="12091" y="1699"/>
                  <a:pt x="12434" y="1699"/>
                </a:cubicBezTo>
                <a:cubicBezTo>
                  <a:pt x="12891" y="1699"/>
                  <a:pt x="13280" y="1331"/>
                  <a:pt x="13280" y="849"/>
                </a:cubicBezTo>
                <a:cubicBezTo>
                  <a:pt x="13280" y="367"/>
                  <a:pt x="12914" y="0"/>
                  <a:pt x="12434" y="0"/>
                </a:cubicBezTo>
                <a:cubicBezTo>
                  <a:pt x="12091" y="0"/>
                  <a:pt x="11794" y="207"/>
                  <a:pt x="11680"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5"/>
          </a:solidFill>
          <a:ln w="12700">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65" name="Shape">
            <a:extLst>
              <a:ext uri="{FF2B5EF4-FFF2-40B4-BE49-F238E27FC236}">
                <a16:creationId xmlns:a16="http://schemas.microsoft.com/office/drawing/2014/main" id="{1C4C4F2A-4B42-E44D-9AE6-A1F6B0D442BC}"/>
              </a:ext>
            </a:extLst>
          </p:cNvPr>
          <p:cNvSpPr/>
          <p:nvPr/>
        </p:nvSpPr>
        <p:spPr>
          <a:xfrm>
            <a:off x="7998212" y="2765433"/>
            <a:ext cx="2011858" cy="2008024"/>
          </a:xfrm>
          <a:custGeom>
            <a:avLst/>
            <a:gdLst/>
            <a:ahLst/>
            <a:cxnLst>
              <a:cxn ang="0">
                <a:pos x="wd2" y="hd2"/>
              </a:cxn>
              <a:cxn ang="5400000">
                <a:pos x="wd2" y="hd2"/>
              </a:cxn>
              <a:cxn ang="10800000">
                <a:pos x="wd2" y="hd2"/>
              </a:cxn>
              <a:cxn ang="16200000">
                <a:pos x="wd2" y="hd2"/>
              </a:cxn>
            </a:cxnLst>
            <a:rect l="0" t="0" r="r" b="b"/>
            <a:pathLst>
              <a:path w="21527" h="21600" extrusionOk="0">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3"/>
          </a:solidFill>
          <a:ln w="12700">
            <a:noFill/>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66" name="Shape">
            <a:extLst>
              <a:ext uri="{FF2B5EF4-FFF2-40B4-BE49-F238E27FC236}">
                <a16:creationId xmlns:a16="http://schemas.microsoft.com/office/drawing/2014/main" id="{BDE2F5D4-2FF2-B046-BA8D-87AF1C678924}"/>
              </a:ext>
            </a:extLst>
          </p:cNvPr>
          <p:cNvSpPr/>
          <p:nvPr/>
        </p:nvSpPr>
        <p:spPr>
          <a:xfrm>
            <a:off x="9326280" y="4191003"/>
            <a:ext cx="2010971" cy="2008024"/>
          </a:xfrm>
          <a:custGeom>
            <a:avLst/>
            <a:gdLst/>
            <a:ahLst/>
            <a:cxnLst>
              <a:cxn ang="0">
                <a:pos x="wd2" y="hd2"/>
              </a:cxn>
              <a:cxn ang="5400000">
                <a:pos x="wd2" y="hd2"/>
              </a:cxn>
              <a:cxn ang="10800000">
                <a:pos x="wd2" y="hd2"/>
              </a:cxn>
              <a:cxn ang="16200000">
                <a:pos x="wd2" y="hd2"/>
              </a:cxn>
            </a:cxnLst>
            <a:rect l="0" t="0" r="r" b="b"/>
            <a:pathLst>
              <a:path w="21540" h="21600" extrusionOk="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1680" y="1194"/>
                </a:lnTo>
                <a:cubicBezTo>
                  <a:pt x="11817" y="1492"/>
                  <a:pt x="12091" y="1699"/>
                  <a:pt x="12434" y="1699"/>
                </a:cubicBezTo>
                <a:cubicBezTo>
                  <a:pt x="12891" y="1699"/>
                  <a:pt x="13280" y="1331"/>
                  <a:pt x="13280" y="849"/>
                </a:cubicBezTo>
                <a:cubicBezTo>
                  <a:pt x="13280" y="367"/>
                  <a:pt x="12914" y="0"/>
                  <a:pt x="12434" y="0"/>
                </a:cubicBezTo>
                <a:cubicBezTo>
                  <a:pt x="12091" y="0"/>
                  <a:pt x="11794" y="207"/>
                  <a:pt x="11680"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accent5"/>
          </a:solidFill>
          <a:ln w="12700">
            <a:miter lim="400000"/>
          </a:ln>
        </p:spPr>
        <p:txBody>
          <a:bodyPr lIns="28575" tIns="28575" rIns="28575" bIns="28575" anchor="ctr"/>
          <a:lstStyle/>
          <a:p>
            <a:pPr marL="0" algn="r" defTabSz="914400" rtl="1" eaLnBrk="1" latinLnBrk="0" hangingPunct="1">
              <a:defRPr sz="3000">
                <a:solidFill>
                  <a:srgbClr val="FFFFFF"/>
                </a:solidFill>
              </a:defRPr>
            </a:pPr>
            <a:endParaRPr sz="2250"/>
          </a:p>
        </p:txBody>
      </p:sp>
      <p:sp>
        <p:nvSpPr>
          <p:cNvPr id="67" name="Shape">
            <a:extLst>
              <a:ext uri="{FF2B5EF4-FFF2-40B4-BE49-F238E27FC236}">
                <a16:creationId xmlns:a16="http://schemas.microsoft.com/office/drawing/2014/main" id="{FAD2B41E-44AF-EC46-A148-3CEEF022937B}"/>
              </a:ext>
            </a:extLst>
          </p:cNvPr>
          <p:cNvSpPr/>
          <p:nvPr/>
        </p:nvSpPr>
        <p:spPr>
          <a:xfrm rot="5400000">
            <a:off x="10111039" y="2763515"/>
            <a:ext cx="2011858" cy="2008024"/>
          </a:xfrm>
          <a:custGeom>
            <a:avLst/>
            <a:gdLst/>
            <a:ahLst/>
            <a:cxnLst>
              <a:cxn ang="0">
                <a:pos x="wd2" y="hd2"/>
              </a:cxn>
              <a:cxn ang="5400000">
                <a:pos x="wd2" y="hd2"/>
              </a:cxn>
              <a:cxn ang="10800000">
                <a:pos x="wd2" y="hd2"/>
              </a:cxn>
              <a:cxn ang="16200000">
                <a:pos x="wd2" y="hd2"/>
              </a:cxn>
            </a:cxnLst>
            <a:rect l="0" t="0" r="r" b="b"/>
            <a:pathLst>
              <a:path w="21527" h="21600" extrusionOk="0">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3"/>
          </a:solidFill>
          <a:ln w="12700">
            <a:noFill/>
            <a:miter lim="400000"/>
          </a:ln>
        </p:spPr>
        <p:txBody>
          <a:bodyPr lIns="28575" tIns="28575" rIns="28575" bIns="28575" anchor="ctr"/>
          <a:lstStyle/>
          <a:p>
            <a:pPr marL="0" algn="l" defTabSz="914400" rtl="0" eaLnBrk="1" latinLnBrk="0" hangingPunct="1">
              <a:defRPr sz="3000">
                <a:solidFill>
                  <a:srgbClr val="FFFFFF"/>
                </a:solidFill>
              </a:defRPr>
            </a:pPr>
            <a:endParaRPr sz="2250"/>
          </a:p>
        </p:txBody>
      </p:sp>
      <p:sp>
        <p:nvSpPr>
          <p:cNvPr id="11" name="مربع نص 10">
            <a:extLst>
              <a:ext uri="{FF2B5EF4-FFF2-40B4-BE49-F238E27FC236}">
                <a16:creationId xmlns:a16="http://schemas.microsoft.com/office/drawing/2014/main" id="{12957A81-9517-3648-9FE3-C471F8A7FE93}"/>
              </a:ext>
            </a:extLst>
          </p:cNvPr>
          <p:cNvSpPr txBox="1"/>
          <p:nvPr/>
        </p:nvSpPr>
        <p:spPr>
          <a:xfrm>
            <a:off x="6200811" y="374469"/>
            <a:ext cx="5245347" cy="707886"/>
          </a:xfrm>
          <a:prstGeom prst="rect">
            <a:avLst/>
          </a:prstGeom>
          <a:noFill/>
        </p:spPr>
        <p:txBody>
          <a:bodyPr wrap="none" rtlCol="1">
            <a:spAutoFit/>
          </a:bodyPr>
          <a:lstStyle/>
          <a:p>
            <a:r>
              <a:rPr lang="ar-SA" sz="4000" dirty="0"/>
              <a:t>أســاليب التغلب على الـعــدوان:</a:t>
            </a:r>
          </a:p>
        </p:txBody>
      </p:sp>
      <p:sp>
        <p:nvSpPr>
          <p:cNvPr id="2" name="مربع نص 1">
            <a:extLst>
              <a:ext uri="{FF2B5EF4-FFF2-40B4-BE49-F238E27FC236}">
                <a16:creationId xmlns:a16="http://schemas.microsoft.com/office/drawing/2014/main" id="{586146E9-1F8D-3E40-A958-B93E014B4912}"/>
              </a:ext>
            </a:extLst>
          </p:cNvPr>
          <p:cNvSpPr txBox="1"/>
          <p:nvPr/>
        </p:nvSpPr>
        <p:spPr>
          <a:xfrm>
            <a:off x="131563" y="398236"/>
            <a:ext cx="1940443" cy="1200329"/>
          </a:xfrm>
          <a:prstGeom prst="rect">
            <a:avLst/>
          </a:prstGeom>
          <a:noFill/>
        </p:spPr>
        <p:txBody>
          <a:bodyPr wrap="square" rtlCol="1">
            <a:spAutoFit/>
          </a:bodyPr>
          <a:lstStyle/>
          <a:p>
            <a:pPr algn="ctr"/>
            <a:r>
              <a:rPr lang="ar-SA" sz="2400" dirty="0"/>
              <a:t>اكتشاف الميول العدوانية لدى الأطفال</a:t>
            </a:r>
          </a:p>
        </p:txBody>
      </p:sp>
      <p:sp>
        <p:nvSpPr>
          <p:cNvPr id="13" name="مربع نص 12">
            <a:extLst>
              <a:ext uri="{FF2B5EF4-FFF2-40B4-BE49-F238E27FC236}">
                <a16:creationId xmlns:a16="http://schemas.microsoft.com/office/drawing/2014/main" id="{B1967AF0-2A75-C94E-A085-55609E9AFD3F}"/>
              </a:ext>
            </a:extLst>
          </p:cNvPr>
          <p:cNvSpPr txBox="1"/>
          <p:nvPr/>
        </p:nvSpPr>
        <p:spPr>
          <a:xfrm>
            <a:off x="1458747" y="1867945"/>
            <a:ext cx="1940443" cy="830997"/>
          </a:xfrm>
          <a:prstGeom prst="rect">
            <a:avLst/>
          </a:prstGeom>
          <a:noFill/>
        </p:spPr>
        <p:txBody>
          <a:bodyPr wrap="square" rtlCol="1">
            <a:spAutoFit/>
          </a:bodyPr>
          <a:lstStyle/>
          <a:p>
            <a:pPr algn="ctr"/>
            <a:r>
              <a:rPr lang="ar-SA" sz="2400" dirty="0"/>
              <a:t>توفير جو غير متساهل</a:t>
            </a:r>
          </a:p>
        </p:txBody>
      </p:sp>
      <p:sp>
        <p:nvSpPr>
          <p:cNvPr id="15" name="مربع نص 14">
            <a:extLst>
              <a:ext uri="{FF2B5EF4-FFF2-40B4-BE49-F238E27FC236}">
                <a16:creationId xmlns:a16="http://schemas.microsoft.com/office/drawing/2014/main" id="{35D35921-92F7-634E-AD40-8C1E1945B916}"/>
              </a:ext>
            </a:extLst>
          </p:cNvPr>
          <p:cNvSpPr txBox="1"/>
          <p:nvPr/>
        </p:nvSpPr>
        <p:spPr>
          <a:xfrm>
            <a:off x="2780103" y="3396784"/>
            <a:ext cx="1940443" cy="830997"/>
          </a:xfrm>
          <a:prstGeom prst="rect">
            <a:avLst/>
          </a:prstGeom>
          <a:noFill/>
        </p:spPr>
        <p:txBody>
          <a:bodyPr wrap="square" rtlCol="1">
            <a:spAutoFit/>
          </a:bodyPr>
          <a:lstStyle/>
          <a:p>
            <a:pPr algn="ctr"/>
            <a:r>
              <a:rPr lang="ar-SA" sz="2400" dirty="0"/>
              <a:t> الحد من النماذج العدوانية </a:t>
            </a:r>
          </a:p>
        </p:txBody>
      </p:sp>
      <p:sp>
        <p:nvSpPr>
          <p:cNvPr id="17" name="مربع نص 16">
            <a:extLst>
              <a:ext uri="{FF2B5EF4-FFF2-40B4-BE49-F238E27FC236}">
                <a16:creationId xmlns:a16="http://schemas.microsoft.com/office/drawing/2014/main" id="{A686F21B-2A44-DC47-89D5-A09F3A6348AA}"/>
              </a:ext>
            </a:extLst>
          </p:cNvPr>
          <p:cNvSpPr txBox="1"/>
          <p:nvPr/>
        </p:nvSpPr>
        <p:spPr>
          <a:xfrm>
            <a:off x="6667327" y="4687782"/>
            <a:ext cx="1940443" cy="1200329"/>
          </a:xfrm>
          <a:prstGeom prst="rect">
            <a:avLst/>
          </a:prstGeom>
          <a:noFill/>
        </p:spPr>
        <p:txBody>
          <a:bodyPr wrap="square" rtlCol="1">
            <a:spAutoFit/>
          </a:bodyPr>
          <a:lstStyle/>
          <a:p>
            <a:pPr algn="ctr"/>
            <a:r>
              <a:rPr lang="ar-SA" sz="2400" dirty="0"/>
              <a:t>البعد عن الأساليب المؤلمة مع العدوانيين الأطفال</a:t>
            </a:r>
          </a:p>
        </p:txBody>
      </p:sp>
      <p:sp>
        <p:nvSpPr>
          <p:cNvPr id="18" name="مربع نص 17">
            <a:extLst>
              <a:ext uri="{FF2B5EF4-FFF2-40B4-BE49-F238E27FC236}">
                <a16:creationId xmlns:a16="http://schemas.microsoft.com/office/drawing/2014/main" id="{949DBC00-F53D-0A48-AA48-3FF810296B9A}"/>
              </a:ext>
            </a:extLst>
          </p:cNvPr>
          <p:cNvSpPr txBox="1"/>
          <p:nvPr/>
        </p:nvSpPr>
        <p:spPr>
          <a:xfrm>
            <a:off x="5237807" y="3314858"/>
            <a:ext cx="1940443" cy="830997"/>
          </a:xfrm>
          <a:prstGeom prst="rect">
            <a:avLst/>
          </a:prstGeom>
          <a:noFill/>
        </p:spPr>
        <p:txBody>
          <a:bodyPr wrap="square" rtlCol="1">
            <a:spAutoFit/>
          </a:bodyPr>
          <a:lstStyle/>
          <a:p>
            <a:pPr algn="ctr"/>
            <a:r>
              <a:rPr lang="ar-SA" sz="2400" dirty="0"/>
              <a:t>تعزيز السلوك العدواني</a:t>
            </a:r>
          </a:p>
        </p:txBody>
      </p:sp>
      <p:sp>
        <p:nvSpPr>
          <p:cNvPr id="19" name="مربع نص 18">
            <a:extLst>
              <a:ext uri="{FF2B5EF4-FFF2-40B4-BE49-F238E27FC236}">
                <a16:creationId xmlns:a16="http://schemas.microsoft.com/office/drawing/2014/main" id="{B78AA479-A1C9-154B-9A0F-88A5E36FC60C}"/>
              </a:ext>
            </a:extLst>
          </p:cNvPr>
          <p:cNvSpPr txBox="1"/>
          <p:nvPr/>
        </p:nvSpPr>
        <p:spPr>
          <a:xfrm>
            <a:off x="7984994" y="2976008"/>
            <a:ext cx="1940443" cy="1200329"/>
          </a:xfrm>
          <a:prstGeom prst="rect">
            <a:avLst/>
          </a:prstGeom>
          <a:noFill/>
        </p:spPr>
        <p:txBody>
          <a:bodyPr wrap="square" rtlCol="1">
            <a:spAutoFit/>
          </a:bodyPr>
          <a:lstStyle/>
          <a:p>
            <a:pPr algn="ctr"/>
            <a:r>
              <a:rPr lang="ar-SA" sz="2400" dirty="0"/>
              <a:t>إبداء الاهتمام بالشخص الذي وقع عليه العدوان</a:t>
            </a:r>
          </a:p>
        </p:txBody>
      </p:sp>
      <p:sp>
        <p:nvSpPr>
          <p:cNvPr id="20" name="مربع نص 19">
            <a:extLst>
              <a:ext uri="{FF2B5EF4-FFF2-40B4-BE49-F238E27FC236}">
                <a16:creationId xmlns:a16="http://schemas.microsoft.com/office/drawing/2014/main" id="{EA132FC7-1AC6-D84F-8806-F9117CBCE90B}"/>
              </a:ext>
            </a:extLst>
          </p:cNvPr>
          <p:cNvSpPr txBox="1"/>
          <p:nvPr/>
        </p:nvSpPr>
        <p:spPr>
          <a:xfrm>
            <a:off x="4025851" y="1650779"/>
            <a:ext cx="1940443" cy="1200329"/>
          </a:xfrm>
          <a:prstGeom prst="rect">
            <a:avLst/>
          </a:prstGeom>
          <a:noFill/>
        </p:spPr>
        <p:txBody>
          <a:bodyPr wrap="square" rtlCol="1">
            <a:spAutoFit/>
          </a:bodyPr>
          <a:lstStyle/>
          <a:p>
            <a:pPr algn="ctr"/>
            <a:r>
              <a:rPr lang="ar-SA" sz="2400" dirty="0"/>
              <a:t> معاونة الطفل كي يقوم المواقف المحبطة</a:t>
            </a:r>
          </a:p>
        </p:txBody>
      </p:sp>
      <p:sp>
        <p:nvSpPr>
          <p:cNvPr id="21" name="مربع نص 20">
            <a:extLst>
              <a:ext uri="{FF2B5EF4-FFF2-40B4-BE49-F238E27FC236}">
                <a16:creationId xmlns:a16="http://schemas.microsoft.com/office/drawing/2014/main" id="{19F4E9D9-5B24-F74D-8F63-E71F51A9E985}"/>
              </a:ext>
            </a:extLst>
          </p:cNvPr>
          <p:cNvSpPr txBox="1"/>
          <p:nvPr/>
        </p:nvSpPr>
        <p:spPr>
          <a:xfrm>
            <a:off x="9361543" y="4817799"/>
            <a:ext cx="1940443" cy="1200329"/>
          </a:xfrm>
          <a:prstGeom prst="rect">
            <a:avLst/>
          </a:prstGeom>
          <a:noFill/>
        </p:spPr>
        <p:txBody>
          <a:bodyPr wrap="square" rtlCol="1">
            <a:spAutoFit/>
          </a:bodyPr>
          <a:lstStyle/>
          <a:p>
            <a:pPr algn="ctr"/>
            <a:r>
              <a:rPr lang="ar-SA" sz="2400" dirty="0"/>
              <a:t> إعطاء الوقت الكافي للعب مع المتابعة</a:t>
            </a:r>
          </a:p>
        </p:txBody>
      </p:sp>
      <p:sp>
        <p:nvSpPr>
          <p:cNvPr id="22" name="مربع نص 21">
            <a:extLst>
              <a:ext uri="{FF2B5EF4-FFF2-40B4-BE49-F238E27FC236}">
                <a16:creationId xmlns:a16="http://schemas.microsoft.com/office/drawing/2014/main" id="{9BBA91A9-5698-4840-8098-E592718FD07D}"/>
              </a:ext>
            </a:extLst>
          </p:cNvPr>
          <p:cNvSpPr txBox="1"/>
          <p:nvPr/>
        </p:nvSpPr>
        <p:spPr>
          <a:xfrm>
            <a:off x="10261715" y="2933422"/>
            <a:ext cx="1940443" cy="1631216"/>
          </a:xfrm>
          <a:prstGeom prst="rect">
            <a:avLst/>
          </a:prstGeom>
          <a:noFill/>
        </p:spPr>
        <p:txBody>
          <a:bodyPr wrap="square" rtlCol="1">
            <a:spAutoFit/>
          </a:bodyPr>
          <a:lstStyle/>
          <a:p>
            <a:pPr algn="ctr"/>
            <a:r>
              <a:rPr lang="ar-SA" sz="2000" dirty="0"/>
              <a:t>تعاون الأسرة من خلال مراقبة سلوك الطفل و معرفة المواقف التي يظهر فيها العدوان</a:t>
            </a:r>
          </a:p>
        </p:txBody>
      </p:sp>
      <p:sp>
        <p:nvSpPr>
          <p:cNvPr id="23" name="直角三角形 103">
            <a:extLst>
              <a:ext uri="{FF2B5EF4-FFF2-40B4-BE49-F238E27FC236}">
                <a16:creationId xmlns:a16="http://schemas.microsoft.com/office/drawing/2014/main" id="{E9F61FC5-8388-5644-AB8A-EB90E36C2F14}"/>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直角三角形 104">
            <a:extLst>
              <a:ext uri="{FF2B5EF4-FFF2-40B4-BE49-F238E27FC236}">
                <a16:creationId xmlns:a16="http://schemas.microsoft.com/office/drawing/2014/main" id="{805B83B0-6D24-C147-9F63-C0034B943E83}"/>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5" name="直接连接符 106">
            <a:extLst>
              <a:ext uri="{FF2B5EF4-FFF2-40B4-BE49-F238E27FC236}">
                <a16:creationId xmlns:a16="http://schemas.microsoft.com/office/drawing/2014/main" id="{B3D4F28E-8AE8-7248-9F3F-408801357C1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107">
            <a:extLst>
              <a:ext uri="{FF2B5EF4-FFF2-40B4-BE49-F238E27FC236}">
                <a16:creationId xmlns:a16="http://schemas.microsoft.com/office/drawing/2014/main" id="{D44F84B4-8138-EC4B-A90D-ADE51B4D2901}"/>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Shape">
            <a:extLst>
              <a:ext uri="{FF2B5EF4-FFF2-40B4-BE49-F238E27FC236}">
                <a16:creationId xmlns:a16="http://schemas.microsoft.com/office/drawing/2014/main" id="{3D65AD95-399A-4F85-9561-CED6C8BADE69}"/>
              </a:ext>
            </a:extLst>
          </p:cNvPr>
          <p:cNvSpPr/>
          <p:nvPr/>
        </p:nvSpPr>
        <p:spPr>
          <a:xfrm>
            <a:off x="131564" y="78343"/>
            <a:ext cx="2011858" cy="2008024"/>
          </a:xfrm>
          <a:custGeom>
            <a:avLst/>
            <a:gdLst/>
            <a:ahLst/>
            <a:cxnLst>
              <a:cxn ang="0">
                <a:pos x="wd2" y="hd2"/>
              </a:cxn>
              <a:cxn ang="5400000">
                <a:pos x="wd2" y="hd2"/>
              </a:cxn>
              <a:cxn ang="10800000">
                <a:pos x="wd2" y="hd2"/>
              </a:cxn>
              <a:cxn ang="16200000">
                <a:pos x="wd2" y="hd2"/>
              </a:cxn>
            </a:cxnLst>
            <a:rect l="0" t="0" r="r" b="b"/>
            <a:pathLst>
              <a:path w="21527" h="21600" extrusionOk="0">
                <a:moveTo>
                  <a:pt x="12741" y="19901"/>
                </a:moveTo>
                <a:cubicBezTo>
                  <a:pt x="12398" y="19901"/>
                  <a:pt x="12101" y="20108"/>
                  <a:pt x="11987"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964" y="21095"/>
                </a:lnTo>
                <a:cubicBezTo>
                  <a:pt x="12101" y="21393"/>
                  <a:pt x="12375" y="21600"/>
                  <a:pt x="12718" y="21600"/>
                </a:cubicBezTo>
                <a:cubicBezTo>
                  <a:pt x="13175" y="21600"/>
                  <a:pt x="13563" y="21233"/>
                  <a:pt x="13563" y="20751"/>
                </a:cubicBezTo>
                <a:cubicBezTo>
                  <a:pt x="13563" y="20269"/>
                  <a:pt x="13197" y="19901"/>
                  <a:pt x="12741" y="19901"/>
                </a:cubicBezTo>
                <a:close/>
              </a:path>
            </a:pathLst>
          </a:custGeom>
          <a:solidFill>
            <a:schemeClr val="accent5"/>
          </a:solidFill>
          <a:ln w="12700">
            <a:miter lim="400000"/>
          </a:ln>
        </p:spPr>
        <p:txBody>
          <a:bodyPr lIns="28575" tIns="28575" rIns="28575" bIns="28575" anchor="ctr"/>
          <a:lstStyle/>
          <a:p>
            <a:pPr marL="0" algn="r" defTabSz="914400" rtl="1" eaLnBrk="1" latinLnBrk="0" hangingPunct="1">
              <a:defRPr sz="3000">
                <a:solidFill>
                  <a:srgbClr val="FFFFFF"/>
                </a:solidFill>
              </a:defRPr>
            </a:pPr>
            <a:endParaRPr sz="2250"/>
          </a:p>
        </p:txBody>
      </p:sp>
    </p:spTree>
    <p:extLst>
      <p:ext uri="{BB962C8B-B14F-4D97-AF65-F5344CB8AC3E}">
        <p14:creationId xmlns:p14="http://schemas.microsoft.com/office/powerpoint/2010/main" val="11045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par>
                          <p:cTn id="29" fill="hold">
                            <p:stCondLst>
                              <p:cond delay="3500"/>
                            </p:stCondLst>
                            <p:childTnLst>
                              <p:par>
                                <p:cTn id="30" presetID="3" presetClass="entr" presetSubtype="1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par>
                          <p:cTn id="33" fill="hold">
                            <p:stCondLst>
                              <p:cond delay="4000"/>
                            </p:stCondLst>
                            <p:childTnLst>
                              <p:par>
                                <p:cTn id="34" presetID="1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p:tgtEl>
                                          <p:spTgt spid="15"/>
                                        </p:tgtEl>
                                        <p:attrNameLst>
                                          <p:attrName>ppt_y</p:attrName>
                                        </p:attrNameLst>
                                      </p:cBhvr>
                                      <p:tavLst>
                                        <p:tav tm="0">
                                          <p:val>
                                            <p:strVal val="#ppt_y+#ppt_h*1.125000"/>
                                          </p:val>
                                        </p:tav>
                                        <p:tav tm="100000">
                                          <p:val>
                                            <p:strVal val="#ppt_y"/>
                                          </p:val>
                                        </p:tav>
                                      </p:tavLst>
                                    </p:anim>
                                    <p:animEffect transition="in" filter="wipe(up)">
                                      <p:cBhvr>
                                        <p:cTn id="37" dur="500"/>
                                        <p:tgtEl>
                                          <p:spTgt spid="15"/>
                                        </p:tgtEl>
                                      </p:cBhvr>
                                    </p:animEffect>
                                  </p:childTnLst>
                                </p:cTn>
                              </p:par>
                            </p:childTnLst>
                          </p:cTn>
                        </p:par>
                        <p:par>
                          <p:cTn id="38" fill="hold">
                            <p:stCondLst>
                              <p:cond delay="4500"/>
                            </p:stCondLst>
                            <p:childTnLst>
                              <p:par>
                                <p:cTn id="39" presetID="3" presetClass="entr" presetSubtype="1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childTnLst>
                          </p:cTn>
                        </p:par>
                        <p:par>
                          <p:cTn id="42" fill="hold">
                            <p:stCondLst>
                              <p:cond delay="5000"/>
                            </p:stCondLst>
                            <p:childTnLst>
                              <p:par>
                                <p:cTn id="43" presetID="12" presetClass="entr" presetSubtype="4"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ppt_y</p:attrName>
                                        </p:attrNameLst>
                                      </p:cBhvr>
                                      <p:tavLst>
                                        <p:tav tm="0">
                                          <p:val>
                                            <p:strVal val="#ppt_y+#ppt_h*1.125000"/>
                                          </p:val>
                                        </p:tav>
                                        <p:tav tm="100000">
                                          <p:val>
                                            <p:strVal val="#ppt_y"/>
                                          </p:val>
                                        </p:tav>
                                      </p:tavLst>
                                    </p:anim>
                                    <p:animEffect transition="in" filter="wipe(up)">
                                      <p:cBhvr>
                                        <p:cTn id="46" dur="500"/>
                                        <p:tgtEl>
                                          <p:spTgt spid="20"/>
                                        </p:tgtEl>
                                      </p:cBhvr>
                                    </p:animEffect>
                                  </p:childTnLst>
                                </p:cTn>
                              </p:par>
                            </p:childTnLst>
                          </p:cTn>
                        </p:par>
                        <p:par>
                          <p:cTn id="47" fill="hold">
                            <p:stCondLst>
                              <p:cond delay="5500"/>
                            </p:stCondLst>
                            <p:childTnLst>
                              <p:par>
                                <p:cTn id="48" presetID="3" presetClass="entr" presetSubtype="1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linds(horizontal)">
                                      <p:cBhvr>
                                        <p:cTn id="50" dur="500"/>
                                        <p:tgtEl>
                                          <p:spTgt spid="63"/>
                                        </p:tgtEl>
                                      </p:cBhvr>
                                    </p:animEffect>
                                  </p:childTnLst>
                                </p:cTn>
                              </p:par>
                            </p:childTnLst>
                          </p:cTn>
                        </p:par>
                        <p:par>
                          <p:cTn id="51" fill="hold">
                            <p:stCondLst>
                              <p:cond delay="6000"/>
                            </p:stCondLst>
                            <p:childTnLst>
                              <p:par>
                                <p:cTn id="52" presetID="12" presetClass="entr" presetSubtype="4"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p:tgtEl>
                                          <p:spTgt spid="18"/>
                                        </p:tgtEl>
                                        <p:attrNameLst>
                                          <p:attrName>ppt_y</p:attrName>
                                        </p:attrNameLst>
                                      </p:cBhvr>
                                      <p:tavLst>
                                        <p:tav tm="0">
                                          <p:val>
                                            <p:strVal val="#ppt_y+#ppt_h*1.125000"/>
                                          </p:val>
                                        </p:tav>
                                        <p:tav tm="100000">
                                          <p:val>
                                            <p:strVal val="#ppt_y"/>
                                          </p:val>
                                        </p:tav>
                                      </p:tavLst>
                                    </p:anim>
                                    <p:animEffect transition="in" filter="wipe(up)">
                                      <p:cBhvr>
                                        <p:cTn id="55" dur="500"/>
                                        <p:tgtEl>
                                          <p:spTgt spid="18"/>
                                        </p:tgtEl>
                                      </p:cBhvr>
                                    </p:animEffect>
                                  </p:childTnLst>
                                </p:cTn>
                              </p:par>
                            </p:childTnLst>
                          </p:cTn>
                        </p:par>
                        <p:par>
                          <p:cTn id="56" fill="hold">
                            <p:stCondLst>
                              <p:cond delay="6500"/>
                            </p:stCondLst>
                            <p:childTnLst>
                              <p:par>
                                <p:cTn id="57" presetID="3" presetClass="entr" presetSubtype="10"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blinds(horizontal)">
                                      <p:cBhvr>
                                        <p:cTn id="59" dur="500"/>
                                        <p:tgtEl>
                                          <p:spTgt spid="64"/>
                                        </p:tgtEl>
                                      </p:cBhvr>
                                    </p:animEffect>
                                  </p:childTnLst>
                                </p:cTn>
                              </p:par>
                            </p:childTnLst>
                          </p:cTn>
                        </p:par>
                        <p:par>
                          <p:cTn id="60" fill="hold">
                            <p:stCondLst>
                              <p:cond delay="7000"/>
                            </p:stCondLst>
                            <p:childTnLst>
                              <p:par>
                                <p:cTn id="61" presetID="12" presetClass="entr" presetSubtype="4"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p:tgtEl>
                                          <p:spTgt spid="17"/>
                                        </p:tgtEl>
                                        <p:attrNameLst>
                                          <p:attrName>ppt_y</p:attrName>
                                        </p:attrNameLst>
                                      </p:cBhvr>
                                      <p:tavLst>
                                        <p:tav tm="0">
                                          <p:val>
                                            <p:strVal val="#ppt_y+#ppt_h*1.125000"/>
                                          </p:val>
                                        </p:tav>
                                        <p:tav tm="100000">
                                          <p:val>
                                            <p:strVal val="#ppt_y"/>
                                          </p:val>
                                        </p:tav>
                                      </p:tavLst>
                                    </p:anim>
                                    <p:animEffect transition="in" filter="wipe(up)">
                                      <p:cBhvr>
                                        <p:cTn id="64" dur="500"/>
                                        <p:tgtEl>
                                          <p:spTgt spid="17"/>
                                        </p:tgtEl>
                                      </p:cBhvr>
                                    </p:animEffect>
                                  </p:childTnLst>
                                </p:cTn>
                              </p:par>
                            </p:childTnLst>
                          </p:cTn>
                        </p:par>
                        <p:par>
                          <p:cTn id="65" fill="hold">
                            <p:stCondLst>
                              <p:cond delay="7500"/>
                            </p:stCondLst>
                            <p:childTnLst>
                              <p:par>
                                <p:cTn id="66" presetID="3" presetClass="entr" presetSubtype="10" fill="hold" grpId="0"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blinds(horizontal)">
                                      <p:cBhvr>
                                        <p:cTn id="68" dur="500"/>
                                        <p:tgtEl>
                                          <p:spTgt spid="65"/>
                                        </p:tgtEl>
                                      </p:cBhvr>
                                    </p:animEffect>
                                  </p:childTnLst>
                                </p:cTn>
                              </p:par>
                            </p:childTnLst>
                          </p:cTn>
                        </p:par>
                        <p:par>
                          <p:cTn id="69" fill="hold">
                            <p:stCondLst>
                              <p:cond delay="8000"/>
                            </p:stCondLst>
                            <p:childTnLst>
                              <p:par>
                                <p:cTn id="70" presetID="12" presetClass="entr" presetSubtype="4"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p:tgtEl>
                                          <p:spTgt spid="19"/>
                                        </p:tgtEl>
                                        <p:attrNameLst>
                                          <p:attrName>ppt_y</p:attrName>
                                        </p:attrNameLst>
                                      </p:cBhvr>
                                      <p:tavLst>
                                        <p:tav tm="0">
                                          <p:val>
                                            <p:strVal val="#ppt_y+#ppt_h*1.125000"/>
                                          </p:val>
                                        </p:tav>
                                        <p:tav tm="100000">
                                          <p:val>
                                            <p:strVal val="#ppt_y"/>
                                          </p:val>
                                        </p:tav>
                                      </p:tavLst>
                                    </p:anim>
                                    <p:animEffect transition="in" filter="wipe(up)">
                                      <p:cBhvr>
                                        <p:cTn id="73" dur="500"/>
                                        <p:tgtEl>
                                          <p:spTgt spid="19"/>
                                        </p:tgtEl>
                                      </p:cBhvr>
                                    </p:animEffect>
                                  </p:childTnLst>
                                </p:cTn>
                              </p:par>
                            </p:childTnLst>
                          </p:cTn>
                        </p:par>
                        <p:par>
                          <p:cTn id="74" fill="hold">
                            <p:stCondLst>
                              <p:cond delay="8500"/>
                            </p:stCondLst>
                            <p:childTnLst>
                              <p:par>
                                <p:cTn id="75" presetID="3" presetClass="entr" presetSubtype="10"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blinds(horizontal)">
                                      <p:cBhvr>
                                        <p:cTn id="77" dur="500"/>
                                        <p:tgtEl>
                                          <p:spTgt spid="66"/>
                                        </p:tgtEl>
                                      </p:cBhvr>
                                    </p:animEffect>
                                  </p:childTnLst>
                                </p:cTn>
                              </p:par>
                            </p:childTnLst>
                          </p:cTn>
                        </p:par>
                        <p:par>
                          <p:cTn id="78" fill="hold">
                            <p:stCondLst>
                              <p:cond delay="9000"/>
                            </p:stCondLst>
                            <p:childTnLst>
                              <p:par>
                                <p:cTn id="79" presetID="12" presetClass="entr" presetSubtype="4"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p:tgtEl>
                                          <p:spTgt spid="21"/>
                                        </p:tgtEl>
                                        <p:attrNameLst>
                                          <p:attrName>ppt_y</p:attrName>
                                        </p:attrNameLst>
                                      </p:cBhvr>
                                      <p:tavLst>
                                        <p:tav tm="0">
                                          <p:val>
                                            <p:strVal val="#ppt_y+#ppt_h*1.125000"/>
                                          </p:val>
                                        </p:tav>
                                        <p:tav tm="100000">
                                          <p:val>
                                            <p:strVal val="#ppt_y"/>
                                          </p:val>
                                        </p:tav>
                                      </p:tavLst>
                                    </p:anim>
                                    <p:animEffect transition="in" filter="wipe(up)">
                                      <p:cBhvr>
                                        <p:cTn id="82" dur="500"/>
                                        <p:tgtEl>
                                          <p:spTgt spid="21"/>
                                        </p:tgtEl>
                                      </p:cBhvr>
                                    </p:animEffect>
                                  </p:childTnLst>
                                </p:cTn>
                              </p:par>
                            </p:childTnLst>
                          </p:cTn>
                        </p:par>
                        <p:par>
                          <p:cTn id="83" fill="hold">
                            <p:stCondLst>
                              <p:cond delay="9500"/>
                            </p:stCondLst>
                            <p:childTnLst>
                              <p:par>
                                <p:cTn id="84" presetID="3" presetClass="entr" presetSubtype="10" fill="hold" grpId="0" nodeType="after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blinds(horizontal)">
                                      <p:cBhvr>
                                        <p:cTn id="86" dur="500"/>
                                        <p:tgtEl>
                                          <p:spTgt spid="67"/>
                                        </p:tgtEl>
                                      </p:cBhvr>
                                    </p:animEffect>
                                  </p:childTnLst>
                                </p:cTn>
                              </p:par>
                            </p:childTnLst>
                          </p:cTn>
                        </p:par>
                        <p:par>
                          <p:cTn id="87" fill="hold">
                            <p:stCondLst>
                              <p:cond delay="10000"/>
                            </p:stCondLst>
                            <p:childTnLst>
                              <p:par>
                                <p:cTn id="88" presetID="12" presetClass="entr" presetSubtype="4"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p:tgtEl>
                                          <p:spTgt spid="22"/>
                                        </p:tgtEl>
                                        <p:attrNameLst>
                                          <p:attrName>ppt_y</p:attrName>
                                        </p:attrNameLst>
                                      </p:cBhvr>
                                      <p:tavLst>
                                        <p:tav tm="0">
                                          <p:val>
                                            <p:strVal val="#ppt_y+#ppt_h*1.125000"/>
                                          </p:val>
                                        </p:tav>
                                        <p:tav tm="100000">
                                          <p:val>
                                            <p:strVal val="#ppt_y"/>
                                          </p:val>
                                        </p:tav>
                                      </p:tavLst>
                                    </p:anim>
                                    <p:animEffect transition="in" filter="wipe(up)">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63" grpId="0" animBg="1"/>
      <p:bldP spid="64" grpId="0" animBg="1"/>
      <p:bldP spid="65" grpId="0" animBg="1"/>
      <p:bldP spid="66" grpId="0" animBg="1"/>
      <p:bldP spid="67" grpId="0" animBg="1"/>
      <p:bldP spid="11" grpId="0"/>
      <p:bldP spid="2" grpId="0"/>
      <p:bldP spid="13" grpId="0"/>
      <p:bldP spid="15" grpId="0"/>
      <p:bldP spid="17" grpId="0"/>
      <p:bldP spid="18" grpId="0"/>
      <p:bldP spid="19" grpId="0"/>
      <p:bldP spid="20" grpId="0"/>
      <p:bldP spid="21" grpId="0"/>
      <p:bldP spid="22"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579383"/>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الخوف</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5330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000" noProof="1">
                    <a:solidFill>
                      <a:schemeClr val="tx1">
                        <a:lumMod val="95000"/>
                        <a:lumOff val="5000"/>
                      </a:schemeClr>
                    </a:solidFill>
                  </a:rPr>
                  <a:t>الخوف حالة وجدانية يصاحبها انفعال نفسي و بدني ينتاب الطفل عندما يتسبب مؤثر خارجي في إحساسه بالخطر ، و قد ينبعث هذا المؤشر من داخل الطفل و الخوف أيضا حالة انفعالية طبيعية تشعر بها كل الكائنات الحية و يظهر في أشكال متعددة و بدرجات متفاوتة بين الحذر و الحيطة إلى الهلع و الفرع و الرعب و ربما الهروب .</a:t>
                </a:r>
              </a:p>
              <a:p>
                <a:pPr algn="ctr">
                  <a:spcAft>
                    <a:spcPts val="900"/>
                  </a:spcAft>
                </a:pPr>
                <a:r>
                  <a:rPr lang="ar-SA" sz="2000" noProof="1">
                    <a:solidFill>
                      <a:schemeClr val="tx1">
                        <a:lumMod val="95000"/>
                        <a:lumOff val="5000"/>
                      </a:schemeClr>
                    </a:solidFill>
                  </a:rPr>
                  <a:t>** كلما كانت درجة الخوف في الحدود المعقولة غير المتطرفة كان الإنسان سويا و يمكنه التحكم في انفعاله و كلما كانت درجة الخوف كبيرة بحيث يتعذر معها السيطرة و التعقل كنا أمام فرد يعاني من اضطراب نفسي و من مؤشراته إصدار سلوك شاذ أو عمل تصرف شاذ . </a:t>
                </a:r>
              </a:p>
              <a:p>
                <a:pPr algn="ctr">
                  <a:spcAft>
                    <a:spcPts val="900"/>
                  </a:spcAft>
                </a:pPr>
                <a:r>
                  <a:rPr lang="ar-SA" sz="2000" noProof="1">
                    <a:solidFill>
                      <a:schemeClr val="tx1">
                        <a:lumMod val="95000"/>
                        <a:lumOff val="5000"/>
                      </a:schemeClr>
                    </a:solidFill>
                  </a:rPr>
                  <a:t>** ردود الفعل الجسمية إزاء الخوف و إزاء القلق متشابهة إلى حد بعيد حيث يتأثر بهما الجهاز العصبي الذي يؤثر على الجهاز المعوي فيزيد من إفراز الإدرينالين و يزيد من معدل نبضات القلب </a:t>
                </a:r>
              </a:p>
              <a:p>
                <a:pPr algn="ctr">
                  <a:spcAft>
                    <a:spcPts val="900"/>
                  </a:spcAft>
                </a:pPr>
                <a:r>
                  <a:rPr lang="ar-SA" sz="2000" noProof="1">
                    <a:solidFill>
                      <a:schemeClr val="tx1">
                        <a:lumMod val="95000"/>
                        <a:lumOff val="5000"/>
                      </a:schemeClr>
                    </a:solidFill>
                  </a:rPr>
                  <a:t>** إن الخوف انفعال وقتي إزاء خطر نوعي حقيقي أو غير حقيقي يظهر كرد فعل مؤقت نتيجة لتقدير الفرد لقوته تقدير أقل مما تحتاجه مقاومة الخطر و عدم استطاعته التصدي له </a:t>
                </a:r>
              </a:p>
              <a:p>
                <a:pPr algn="ctr">
                  <a:spcAft>
                    <a:spcPts val="900"/>
                  </a:spcAft>
                </a:pPr>
                <a:r>
                  <a:rPr lang="ar-SA" sz="2000" noProof="1">
                    <a:solidFill>
                      <a:schemeClr val="tx1">
                        <a:lumMod val="95000"/>
                        <a:lumOff val="5000"/>
                      </a:schemeClr>
                    </a:solidFill>
                  </a:rPr>
                  <a:t>** الخوف يختفي بوجود مصدر الحماية عكس القلق</a:t>
                </a:r>
                <a:endParaRPr lang="en-US" sz="20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1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5B1BC3C9-146E-4893-B6CF-B5154F4829BA}"/>
              </a:ext>
            </a:extLst>
          </p:cNvPr>
          <p:cNvGrpSpPr/>
          <p:nvPr/>
        </p:nvGrpSpPr>
        <p:grpSpPr>
          <a:xfrm>
            <a:off x="4084897" y="988869"/>
            <a:ext cx="4253262" cy="5014727"/>
            <a:chOff x="4087718" y="3009900"/>
            <a:chExt cx="2494694" cy="2941321"/>
          </a:xfrm>
        </p:grpSpPr>
        <p:sp>
          <p:nvSpPr>
            <p:cNvPr id="34" name="Shape">
              <a:extLst>
                <a:ext uri="{FF2B5EF4-FFF2-40B4-BE49-F238E27FC236}">
                  <a16:creationId xmlns:a16="http://schemas.microsoft.com/office/drawing/2014/main" id="{5C6E7B62-B3CA-40B0-AEA9-D0E64344D027}"/>
                </a:ext>
              </a:extLst>
            </p:cNvPr>
            <p:cNvSpPr/>
            <p:nvPr/>
          </p:nvSpPr>
          <p:spPr>
            <a:xfrm>
              <a:off x="4089400" y="3009900"/>
              <a:ext cx="2493012" cy="2941321"/>
            </a:xfrm>
            <a:custGeom>
              <a:avLst/>
              <a:gdLst/>
              <a:ahLst/>
              <a:cxnLst>
                <a:cxn ang="0">
                  <a:pos x="wd2" y="hd2"/>
                </a:cxn>
                <a:cxn ang="5400000">
                  <a:pos x="wd2" y="hd2"/>
                </a:cxn>
                <a:cxn ang="10800000">
                  <a:pos x="wd2" y="hd2"/>
                </a:cxn>
                <a:cxn ang="16200000">
                  <a:pos x="wd2" y="hd2"/>
                </a:cxn>
              </a:cxnLst>
              <a:rect l="0" t="0" r="r" b="b"/>
              <a:pathLst>
                <a:path w="21600" h="21600" extrusionOk="0">
                  <a:moveTo>
                    <a:pt x="16439" y="0"/>
                  </a:moveTo>
                  <a:lnTo>
                    <a:pt x="21600" y="1296"/>
                  </a:lnTo>
                  <a:lnTo>
                    <a:pt x="21600" y="2388"/>
                  </a:lnTo>
                  <a:lnTo>
                    <a:pt x="16670" y="4346"/>
                  </a:lnTo>
                  <a:cubicBezTo>
                    <a:pt x="16670" y="4346"/>
                    <a:pt x="10123" y="5661"/>
                    <a:pt x="7967" y="10539"/>
                  </a:cubicBezTo>
                  <a:lnTo>
                    <a:pt x="8363" y="11602"/>
                  </a:lnTo>
                  <a:lnTo>
                    <a:pt x="8429" y="12609"/>
                  </a:lnTo>
                  <a:lnTo>
                    <a:pt x="10112" y="13617"/>
                  </a:lnTo>
                  <a:lnTo>
                    <a:pt x="10112" y="14540"/>
                  </a:lnTo>
                  <a:lnTo>
                    <a:pt x="12731" y="14932"/>
                  </a:lnTo>
                  <a:lnTo>
                    <a:pt x="12731" y="20817"/>
                  </a:lnTo>
                  <a:lnTo>
                    <a:pt x="12731" y="21600"/>
                  </a:lnTo>
                  <a:lnTo>
                    <a:pt x="5887" y="20173"/>
                  </a:lnTo>
                  <a:lnTo>
                    <a:pt x="1419" y="15995"/>
                  </a:lnTo>
                  <a:lnTo>
                    <a:pt x="1254" y="15099"/>
                  </a:lnTo>
                  <a:lnTo>
                    <a:pt x="957" y="14232"/>
                  </a:lnTo>
                  <a:lnTo>
                    <a:pt x="297" y="10418"/>
                  </a:lnTo>
                  <a:lnTo>
                    <a:pt x="0" y="9550"/>
                  </a:lnTo>
                  <a:lnTo>
                    <a:pt x="2377" y="6547"/>
                  </a:lnTo>
                  <a:lnTo>
                    <a:pt x="2146" y="5568"/>
                  </a:lnTo>
                  <a:lnTo>
                    <a:pt x="6184" y="3665"/>
                  </a:lnTo>
                  <a:lnTo>
                    <a:pt x="6151" y="2630"/>
                  </a:lnTo>
                  <a:lnTo>
                    <a:pt x="11015" y="1903"/>
                  </a:lnTo>
                  <a:lnTo>
                    <a:pt x="11114" y="923"/>
                  </a:lnTo>
                  <a:lnTo>
                    <a:pt x="15680" y="1063"/>
                  </a:lnTo>
                  <a:lnTo>
                    <a:pt x="16439" y="0"/>
                  </a:lnTo>
                  <a:close/>
                </a:path>
              </a:pathLst>
            </a:custGeom>
            <a:solidFill>
              <a:srgbClr val="475A5A"/>
            </a:solidFill>
            <a:ln w="12700">
              <a:miter lim="400000"/>
            </a:ln>
          </p:spPr>
          <p:txBody>
            <a:bodyPr lIns="28575" tIns="28575" rIns="28575" bIns="28575" anchor="ctr"/>
            <a:lstStyle/>
            <a:p>
              <a:pPr>
                <a:defRPr sz="3000">
                  <a:solidFill>
                    <a:srgbClr val="FFFFFF"/>
                  </a:solidFill>
                </a:defRPr>
              </a:pPr>
              <a:endParaRPr sz="2250"/>
            </a:p>
          </p:txBody>
        </p:sp>
        <p:sp>
          <p:nvSpPr>
            <p:cNvPr id="35" name="Shape">
              <a:extLst>
                <a:ext uri="{FF2B5EF4-FFF2-40B4-BE49-F238E27FC236}">
                  <a16:creationId xmlns:a16="http://schemas.microsoft.com/office/drawing/2014/main" id="{B9B8E5FD-F56A-4C72-883B-232F8A2606AF}"/>
                </a:ext>
              </a:extLst>
            </p:cNvPr>
            <p:cNvSpPr/>
            <p:nvPr/>
          </p:nvSpPr>
          <p:spPr>
            <a:xfrm>
              <a:off x="5762436" y="3009900"/>
              <a:ext cx="817881" cy="443231"/>
            </a:xfrm>
            <a:custGeom>
              <a:avLst/>
              <a:gdLst/>
              <a:ahLst/>
              <a:cxnLst>
                <a:cxn ang="0">
                  <a:pos x="wd2" y="hd2"/>
                </a:cxn>
                <a:cxn ang="5400000">
                  <a:pos x="wd2" y="hd2"/>
                </a:cxn>
                <a:cxn ang="10800000">
                  <a:pos x="wd2" y="hd2"/>
                </a:cxn>
                <a:cxn ang="16200000">
                  <a:pos x="wd2" y="hd2"/>
                </a:cxn>
              </a:cxnLst>
              <a:rect l="0" t="0" r="r" b="b"/>
              <a:pathLst>
                <a:path w="21600" h="21600" extrusionOk="0">
                  <a:moveTo>
                    <a:pt x="3522" y="7117"/>
                  </a:moveTo>
                  <a:lnTo>
                    <a:pt x="0" y="17330"/>
                  </a:lnTo>
                  <a:lnTo>
                    <a:pt x="6876" y="21600"/>
                  </a:lnTo>
                  <a:lnTo>
                    <a:pt x="21600" y="8603"/>
                  </a:lnTo>
                  <a:lnTo>
                    <a:pt x="5870" y="0"/>
                  </a:lnTo>
                  <a:close/>
                </a:path>
              </a:pathLst>
            </a:custGeom>
            <a:solidFill>
              <a:schemeClr val="tx2">
                <a:lumMod val="75000"/>
                <a:lumOff val="25000"/>
              </a:schemeClr>
            </a:solidFill>
            <a:ln w="12700">
              <a:miter lim="400000"/>
            </a:ln>
          </p:spPr>
          <p:txBody>
            <a:bodyPr lIns="28575" tIns="28575" rIns="28575" bIns="28575" anchor="ctr"/>
            <a:lstStyle/>
            <a:p>
              <a:pPr>
                <a:defRPr sz="3000">
                  <a:solidFill>
                    <a:srgbClr val="FFFFFF"/>
                  </a:solidFill>
                </a:defRPr>
              </a:pPr>
              <a:endParaRPr sz="2250"/>
            </a:p>
          </p:txBody>
        </p:sp>
        <p:sp>
          <p:nvSpPr>
            <p:cNvPr id="36" name="Shape">
              <a:extLst>
                <a:ext uri="{FF2B5EF4-FFF2-40B4-BE49-F238E27FC236}">
                  <a16:creationId xmlns:a16="http://schemas.microsoft.com/office/drawing/2014/main" id="{4210CD70-BF18-4863-B298-A7F526AEB614}"/>
                </a:ext>
              </a:extLst>
            </p:cNvPr>
            <p:cNvSpPr/>
            <p:nvPr/>
          </p:nvSpPr>
          <p:spPr>
            <a:xfrm>
              <a:off x="5372100" y="3136899"/>
              <a:ext cx="525781" cy="373381"/>
            </a:xfrm>
            <a:custGeom>
              <a:avLst/>
              <a:gdLst/>
              <a:ahLst/>
              <a:cxnLst>
                <a:cxn ang="0">
                  <a:pos x="wd2" y="hd2"/>
                </a:cxn>
                <a:cxn ang="5400000">
                  <a:pos x="wd2" y="hd2"/>
                </a:cxn>
                <a:cxn ang="10800000">
                  <a:pos x="wd2" y="hd2"/>
                </a:cxn>
                <a:cxn ang="16200000">
                  <a:pos x="wd2" y="hd2"/>
                </a:cxn>
              </a:cxnLst>
              <a:rect l="0" t="0" r="r" b="b"/>
              <a:pathLst>
                <a:path w="21600" h="21600" extrusionOk="0">
                  <a:moveTo>
                    <a:pt x="4383" y="21600"/>
                  </a:moveTo>
                  <a:lnTo>
                    <a:pt x="0" y="0"/>
                  </a:lnTo>
                  <a:lnTo>
                    <a:pt x="21600" y="1102"/>
                  </a:lnTo>
                  <a:lnTo>
                    <a:pt x="16122" y="13224"/>
                  </a:lnTo>
                  <a:lnTo>
                    <a:pt x="16122" y="21600"/>
                  </a:lnTo>
                  <a:close/>
                </a:path>
              </a:pathLst>
            </a:custGeom>
            <a:solidFill>
              <a:schemeClr val="accent3"/>
            </a:solidFill>
            <a:ln w="12700">
              <a:miter lim="400000"/>
            </a:ln>
          </p:spPr>
          <p:txBody>
            <a:bodyPr lIns="28575" tIns="28575" rIns="28575" bIns="28575" anchor="ctr"/>
            <a:lstStyle/>
            <a:p>
              <a:pPr>
                <a:defRPr sz="3000">
                  <a:solidFill>
                    <a:srgbClr val="FFFFFF"/>
                  </a:solidFill>
                </a:defRPr>
              </a:pPr>
              <a:endParaRPr sz="2250"/>
            </a:p>
          </p:txBody>
        </p:sp>
        <p:sp>
          <p:nvSpPr>
            <p:cNvPr id="37" name="Shape">
              <a:extLst>
                <a:ext uri="{FF2B5EF4-FFF2-40B4-BE49-F238E27FC236}">
                  <a16:creationId xmlns:a16="http://schemas.microsoft.com/office/drawing/2014/main" id="{B1787648-F528-4EA1-84E7-56D9B9BA426D}"/>
                </a:ext>
              </a:extLst>
            </p:cNvPr>
            <p:cNvSpPr/>
            <p:nvPr/>
          </p:nvSpPr>
          <p:spPr>
            <a:xfrm>
              <a:off x="4798917" y="3268945"/>
              <a:ext cx="664211" cy="435611"/>
            </a:xfrm>
            <a:custGeom>
              <a:avLst/>
              <a:gdLst/>
              <a:ahLst/>
              <a:cxnLst>
                <a:cxn ang="0">
                  <a:pos x="wd2" y="hd2"/>
                </a:cxn>
                <a:cxn ang="5400000">
                  <a:pos x="wd2" y="hd2"/>
                </a:cxn>
                <a:cxn ang="10800000">
                  <a:pos x="wd2" y="hd2"/>
                </a:cxn>
                <a:cxn ang="16200000">
                  <a:pos x="wd2" y="hd2"/>
                </a:cxn>
              </a:cxnLst>
              <a:rect l="0" t="0" r="r" b="b"/>
              <a:pathLst>
                <a:path w="21600" h="21600" extrusionOk="0">
                  <a:moveTo>
                    <a:pt x="0" y="4912"/>
                  </a:moveTo>
                  <a:lnTo>
                    <a:pt x="13629" y="21600"/>
                  </a:lnTo>
                  <a:lnTo>
                    <a:pt x="21600" y="18955"/>
                  </a:lnTo>
                  <a:lnTo>
                    <a:pt x="18255"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250"/>
            </a:p>
          </p:txBody>
        </p:sp>
        <p:sp>
          <p:nvSpPr>
            <p:cNvPr id="38" name="Shape">
              <a:extLst>
                <a:ext uri="{FF2B5EF4-FFF2-40B4-BE49-F238E27FC236}">
                  <a16:creationId xmlns:a16="http://schemas.microsoft.com/office/drawing/2014/main" id="{C65CE137-F4E8-4E8A-9092-CE919E7A2A8F}"/>
                </a:ext>
              </a:extLst>
            </p:cNvPr>
            <p:cNvSpPr/>
            <p:nvPr/>
          </p:nvSpPr>
          <p:spPr>
            <a:xfrm>
              <a:off x="4335746" y="3506881"/>
              <a:ext cx="877570" cy="469901"/>
            </a:xfrm>
            <a:custGeom>
              <a:avLst/>
              <a:gdLst/>
              <a:ahLst/>
              <a:cxnLst>
                <a:cxn ang="0">
                  <a:pos x="wd2" y="hd2"/>
                </a:cxn>
                <a:cxn ang="5400000">
                  <a:pos x="wd2" y="hd2"/>
                </a:cxn>
                <a:cxn ang="10800000">
                  <a:pos x="wd2" y="hd2"/>
                </a:cxn>
                <a:cxn ang="16200000">
                  <a:pos x="wd2" y="hd2"/>
                </a:cxn>
              </a:cxnLst>
              <a:rect l="0" t="0" r="r" b="b"/>
              <a:pathLst>
                <a:path w="21600" h="21600" extrusionOk="0">
                  <a:moveTo>
                    <a:pt x="0" y="11968"/>
                  </a:moveTo>
                  <a:lnTo>
                    <a:pt x="17192" y="21600"/>
                  </a:lnTo>
                  <a:lnTo>
                    <a:pt x="21600" y="15470"/>
                  </a:lnTo>
                  <a:lnTo>
                    <a:pt x="11472" y="0"/>
                  </a:ln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p>
          </p:txBody>
        </p:sp>
        <p:sp>
          <p:nvSpPr>
            <p:cNvPr id="39" name="Shape">
              <a:extLst>
                <a:ext uri="{FF2B5EF4-FFF2-40B4-BE49-F238E27FC236}">
                  <a16:creationId xmlns:a16="http://schemas.microsoft.com/office/drawing/2014/main" id="{94BC653E-EF26-45E3-A5E3-09011777CBF7}"/>
                </a:ext>
              </a:extLst>
            </p:cNvPr>
            <p:cNvSpPr/>
            <p:nvPr/>
          </p:nvSpPr>
          <p:spPr>
            <a:xfrm>
              <a:off x="4087718" y="3900582"/>
              <a:ext cx="962661" cy="408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719" y="19990"/>
                  </a:lnTo>
                  <a:lnTo>
                    <a:pt x="21600" y="10465"/>
                  </a:lnTo>
                  <a:lnTo>
                    <a:pt x="6184" y="0"/>
                  </a:lnTo>
                  <a:close/>
                </a:path>
              </a:pathLst>
            </a:custGeom>
            <a:solidFill>
              <a:schemeClr val="accent6">
                <a:lumMod val="60000"/>
                <a:lumOff val="40000"/>
              </a:schemeClr>
            </a:solidFill>
            <a:ln w="12700">
              <a:miter lim="400000"/>
            </a:ln>
          </p:spPr>
          <p:txBody>
            <a:bodyPr lIns="28575" tIns="28575" rIns="28575" bIns="28575" anchor="ctr"/>
            <a:lstStyle/>
            <a:p>
              <a:pPr>
                <a:defRPr sz="3000">
                  <a:solidFill>
                    <a:srgbClr val="FFFFFF"/>
                  </a:solidFill>
                </a:defRPr>
              </a:pPr>
              <a:endParaRPr sz="2250"/>
            </a:p>
          </p:txBody>
        </p:sp>
        <p:sp>
          <p:nvSpPr>
            <p:cNvPr id="40" name="Shape">
              <a:extLst>
                <a:ext uri="{FF2B5EF4-FFF2-40B4-BE49-F238E27FC236}">
                  <a16:creationId xmlns:a16="http://schemas.microsoft.com/office/drawing/2014/main" id="{DE1DDFD2-F72E-4464-BB66-01EB28FD6AB4}"/>
                </a:ext>
              </a:extLst>
            </p:cNvPr>
            <p:cNvSpPr/>
            <p:nvPr/>
          </p:nvSpPr>
          <p:spPr>
            <a:xfrm>
              <a:off x="4121561" y="4393341"/>
              <a:ext cx="932182" cy="546101"/>
            </a:xfrm>
            <a:custGeom>
              <a:avLst/>
              <a:gdLst/>
              <a:ahLst/>
              <a:cxnLst>
                <a:cxn ang="0">
                  <a:pos x="wd2" y="hd2"/>
                </a:cxn>
                <a:cxn ang="5400000">
                  <a:pos x="wd2" y="hd2"/>
                </a:cxn>
                <a:cxn ang="10800000">
                  <a:pos x="wd2" y="hd2"/>
                </a:cxn>
                <a:cxn ang="16200000">
                  <a:pos x="wd2" y="hd2"/>
                </a:cxn>
              </a:cxnLst>
              <a:rect l="0" t="0" r="r" b="b"/>
              <a:pathLst>
                <a:path w="21600" h="21600" extrusionOk="0">
                  <a:moveTo>
                    <a:pt x="1766" y="21600"/>
                  </a:moveTo>
                  <a:lnTo>
                    <a:pt x="21600" y="7384"/>
                  </a:lnTo>
                  <a:lnTo>
                    <a:pt x="20099" y="0"/>
                  </a:lnTo>
                  <a:lnTo>
                    <a:pt x="0" y="1055"/>
                  </a:lnTo>
                  <a:close/>
                </a:path>
              </a:pathLst>
            </a:custGeom>
            <a:solidFill>
              <a:schemeClr val="accent4"/>
            </a:solidFill>
            <a:ln w="12700">
              <a:miter lim="400000"/>
            </a:ln>
          </p:spPr>
          <p:txBody>
            <a:bodyPr lIns="28575" tIns="28575" rIns="28575" bIns="28575" anchor="ctr"/>
            <a:lstStyle/>
            <a:p>
              <a:pPr>
                <a:defRPr sz="3000">
                  <a:solidFill>
                    <a:srgbClr val="FFFFFF"/>
                  </a:solidFill>
                </a:defRPr>
              </a:pPr>
              <a:endParaRPr sz="2250"/>
            </a:p>
          </p:txBody>
        </p:sp>
        <p:sp>
          <p:nvSpPr>
            <p:cNvPr id="41" name="Shape">
              <a:extLst>
                <a:ext uri="{FF2B5EF4-FFF2-40B4-BE49-F238E27FC236}">
                  <a16:creationId xmlns:a16="http://schemas.microsoft.com/office/drawing/2014/main" id="{0608A88B-12A8-4D89-8CFD-3AB84ECA13A5}"/>
                </a:ext>
              </a:extLst>
            </p:cNvPr>
            <p:cNvSpPr/>
            <p:nvPr/>
          </p:nvSpPr>
          <p:spPr>
            <a:xfrm>
              <a:off x="4234145" y="4727764"/>
              <a:ext cx="1022351" cy="801370"/>
            </a:xfrm>
            <a:custGeom>
              <a:avLst/>
              <a:gdLst/>
              <a:ahLst/>
              <a:cxnLst>
                <a:cxn ang="0">
                  <a:pos x="wd2" y="hd2"/>
                </a:cxn>
                <a:cxn ang="5400000">
                  <a:pos x="wd2" y="hd2"/>
                </a:cxn>
                <a:cxn ang="10800000">
                  <a:pos x="wd2" y="hd2"/>
                </a:cxn>
                <a:cxn ang="16200000">
                  <a:pos x="wd2" y="hd2"/>
                </a:cxn>
              </a:cxnLst>
              <a:rect l="0" t="0" r="r" b="b"/>
              <a:pathLst>
                <a:path w="21600" h="21600" extrusionOk="0">
                  <a:moveTo>
                    <a:pt x="0" y="9140"/>
                  </a:moveTo>
                  <a:lnTo>
                    <a:pt x="17495" y="0"/>
                  </a:lnTo>
                  <a:lnTo>
                    <a:pt x="21600" y="3697"/>
                  </a:lnTo>
                  <a:lnTo>
                    <a:pt x="10787" y="21600"/>
                  </a:lnTo>
                  <a:close/>
                </a:path>
              </a:pathLst>
            </a:custGeom>
            <a:solidFill>
              <a:schemeClr val="accent2"/>
            </a:solidFill>
            <a:ln w="12700">
              <a:miter lim="400000"/>
            </a:ln>
          </p:spPr>
          <p:txBody>
            <a:bodyPr lIns="28575" tIns="28575" rIns="28575" bIns="28575" anchor="ctr"/>
            <a:lstStyle/>
            <a:p>
              <a:pPr>
                <a:defRPr sz="3000">
                  <a:solidFill>
                    <a:srgbClr val="FFFFFF"/>
                  </a:solidFill>
                </a:defRPr>
              </a:pPr>
              <a:endParaRPr sz="2250"/>
            </a:p>
          </p:txBody>
        </p:sp>
        <p:sp>
          <p:nvSpPr>
            <p:cNvPr id="42" name="Shape">
              <a:extLst>
                <a:ext uri="{FF2B5EF4-FFF2-40B4-BE49-F238E27FC236}">
                  <a16:creationId xmlns:a16="http://schemas.microsoft.com/office/drawing/2014/main" id="{AAC32C7B-2E3C-4E3D-8BB6-41D4DDD79A6C}"/>
                </a:ext>
              </a:extLst>
            </p:cNvPr>
            <p:cNvSpPr/>
            <p:nvPr/>
          </p:nvSpPr>
          <p:spPr>
            <a:xfrm>
              <a:off x="4775199" y="4991099"/>
              <a:ext cx="783591" cy="855982"/>
            </a:xfrm>
            <a:custGeom>
              <a:avLst/>
              <a:gdLst/>
              <a:ahLst/>
              <a:cxnLst>
                <a:cxn ang="0">
                  <a:pos x="wd2" y="hd2"/>
                </a:cxn>
                <a:cxn ang="5400000">
                  <a:pos x="wd2" y="hd2"/>
                </a:cxn>
                <a:cxn ang="10800000">
                  <a:pos x="wd2" y="hd2"/>
                </a:cxn>
                <a:cxn ang="16200000">
                  <a:pos x="wd2" y="hd2"/>
                </a:cxn>
              </a:cxnLst>
              <a:rect l="0" t="0" r="r" b="b"/>
              <a:pathLst>
                <a:path w="21600" h="21600" extrusionOk="0">
                  <a:moveTo>
                    <a:pt x="0" y="16761"/>
                  </a:moveTo>
                  <a:lnTo>
                    <a:pt x="13268" y="0"/>
                  </a:lnTo>
                  <a:lnTo>
                    <a:pt x="21600" y="1346"/>
                  </a:lnTo>
                  <a:lnTo>
                    <a:pt x="21600" y="21600"/>
                  </a:lnTo>
                  <a:close/>
                </a:path>
              </a:pathLst>
            </a:custGeom>
            <a:solidFill>
              <a:schemeClr val="accent5"/>
            </a:solidFill>
            <a:ln w="12700">
              <a:miter lim="400000"/>
            </a:ln>
          </p:spPr>
          <p:txBody>
            <a:bodyPr lIns="28575" tIns="28575" rIns="28575" bIns="28575" anchor="ctr"/>
            <a:lstStyle/>
            <a:p>
              <a:pPr>
                <a:defRPr sz="3000">
                  <a:solidFill>
                    <a:srgbClr val="FFFFFF"/>
                  </a:solidFill>
                </a:defRPr>
              </a:pPr>
              <a:endParaRPr sz="2250"/>
            </a:p>
          </p:txBody>
        </p:sp>
        <p:sp>
          <p:nvSpPr>
            <p:cNvPr id="73" name="Shape">
              <a:extLst>
                <a:ext uri="{FF2B5EF4-FFF2-40B4-BE49-F238E27FC236}">
                  <a16:creationId xmlns:a16="http://schemas.microsoft.com/office/drawing/2014/main" id="{06CD27AE-DBEF-4667-A869-73B9CE1F3F83}"/>
                </a:ext>
              </a:extLst>
            </p:cNvPr>
            <p:cNvSpPr/>
            <p:nvPr/>
          </p:nvSpPr>
          <p:spPr>
            <a:xfrm>
              <a:off x="4775199" y="41274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255"/>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561" y="4438"/>
                    <a:pt x="9207" y="5918"/>
                    <a:pt x="9207" y="10948"/>
                  </a:cubicBez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74" name="Shape">
              <a:extLst>
                <a:ext uri="{FF2B5EF4-FFF2-40B4-BE49-F238E27FC236}">
                  <a16:creationId xmlns:a16="http://schemas.microsoft.com/office/drawing/2014/main" id="{840F4B63-8316-4571-9D50-67B519F8FA89}"/>
                </a:ext>
              </a:extLst>
            </p:cNvPr>
            <p:cNvSpPr/>
            <p:nvPr/>
          </p:nvSpPr>
          <p:spPr>
            <a:xfrm>
              <a:off x="4864099" y="4127499"/>
              <a:ext cx="77471" cy="88901"/>
            </a:xfrm>
            <a:custGeom>
              <a:avLst/>
              <a:gdLst/>
              <a:ahLst/>
              <a:cxnLst>
                <a:cxn ang="0">
                  <a:pos x="wd2" y="hd2"/>
                </a:cxn>
                <a:cxn ang="5400000">
                  <a:pos x="wd2" y="hd2"/>
                </a:cxn>
                <a:cxn ang="10800000">
                  <a:pos x="wd2" y="hd2"/>
                </a:cxn>
                <a:cxn ang="16200000">
                  <a:pos x="wd2" y="hd2"/>
                </a:cxn>
              </a:cxnLst>
              <a:rect l="0" t="0" r="r" b="b"/>
              <a:pathLst>
                <a:path w="21600" h="21600" extrusionOk="0">
                  <a:moveTo>
                    <a:pt x="10623" y="21600"/>
                  </a:moveTo>
                  <a:lnTo>
                    <a:pt x="10623" y="17280"/>
                  </a:lnTo>
                  <a:lnTo>
                    <a:pt x="0" y="17280"/>
                  </a:lnTo>
                  <a:lnTo>
                    <a:pt x="0" y="12343"/>
                  </a:lnTo>
                  <a:lnTo>
                    <a:pt x="7082" y="0"/>
                  </a:lnTo>
                  <a:lnTo>
                    <a:pt x="19121" y="0"/>
                  </a:lnTo>
                  <a:lnTo>
                    <a:pt x="19121" y="12034"/>
                  </a:lnTo>
                  <a:lnTo>
                    <a:pt x="21600" y="12034"/>
                  </a:lnTo>
                  <a:lnTo>
                    <a:pt x="20892" y="17280"/>
                  </a:lnTo>
                  <a:lnTo>
                    <a:pt x="19121" y="17280"/>
                  </a:lnTo>
                  <a:lnTo>
                    <a:pt x="19121" y="21600"/>
                  </a:lnTo>
                  <a:lnTo>
                    <a:pt x="10623" y="21600"/>
                  </a:lnTo>
                  <a:close/>
                  <a:moveTo>
                    <a:pt x="10623" y="10800"/>
                  </a:moveTo>
                  <a:cubicBezTo>
                    <a:pt x="10623" y="9257"/>
                    <a:pt x="10623" y="6789"/>
                    <a:pt x="10977" y="5246"/>
                  </a:cubicBezTo>
                  <a:cubicBezTo>
                    <a:pt x="10269" y="6789"/>
                    <a:pt x="8852" y="10183"/>
                    <a:pt x="7790" y="12034"/>
                  </a:cubicBezTo>
                  <a:lnTo>
                    <a:pt x="10623" y="12034"/>
                  </a:lnTo>
                  <a:lnTo>
                    <a:pt x="10623" y="10800"/>
                  </a:ln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75" name="Shape">
              <a:extLst>
                <a:ext uri="{FF2B5EF4-FFF2-40B4-BE49-F238E27FC236}">
                  <a16:creationId xmlns:a16="http://schemas.microsoft.com/office/drawing/2014/main" id="{69D0ABF8-2E61-425E-8540-35507BAB8D62}"/>
                </a:ext>
              </a:extLst>
            </p:cNvPr>
            <p:cNvSpPr/>
            <p:nvPr/>
          </p:nvSpPr>
          <p:spPr>
            <a:xfrm>
              <a:off x="4775199" y="44830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255"/>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561" y="4438"/>
                    <a:pt x="9207" y="5918"/>
                    <a:pt x="9207" y="10948"/>
                  </a:cubicBez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76" name="Shape">
              <a:extLst>
                <a:ext uri="{FF2B5EF4-FFF2-40B4-BE49-F238E27FC236}">
                  <a16:creationId xmlns:a16="http://schemas.microsoft.com/office/drawing/2014/main" id="{DC981752-2828-45E2-B1A1-129DD4D47ACA}"/>
                </a:ext>
              </a:extLst>
            </p:cNvPr>
            <p:cNvSpPr/>
            <p:nvPr/>
          </p:nvSpPr>
          <p:spPr>
            <a:xfrm>
              <a:off x="4851400" y="4483099"/>
              <a:ext cx="76200" cy="92711"/>
            </a:xfrm>
            <a:custGeom>
              <a:avLst/>
              <a:gdLst/>
              <a:ahLst/>
              <a:cxnLst>
                <a:cxn ang="0">
                  <a:pos x="wd2" y="hd2"/>
                </a:cxn>
                <a:cxn ang="5400000">
                  <a:pos x="wd2" y="hd2"/>
                </a:cxn>
                <a:cxn ang="10800000">
                  <a:pos x="wd2" y="hd2"/>
                </a:cxn>
                <a:cxn ang="16200000">
                  <a:pos x="wd2" y="hd2"/>
                </a:cxn>
              </a:cxnLst>
              <a:rect l="0" t="0" r="r" b="b"/>
              <a:pathLst>
                <a:path w="21600" h="21600" extrusionOk="0">
                  <a:moveTo>
                    <a:pt x="360" y="6214"/>
                  </a:moveTo>
                  <a:cubicBezTo>
                    <a:pt x="720" y="3847"/>
                    <a:pt x="2160" y="0"/>
                    <a:pt x="10800" y="0"/>
                  </a:cubicBezTo>
                  <a:cubicBezTo>
                    <a:pt x="16560" y="0"/>
                    <a:pt x="20880" y="1775"/>
                    <a:pt x="20880" y="5918"/>
                  </a:cubicBezTo>
                  <a:cubicBezTo>
                    <a:pt x="20880" y="8285"/>
                    <a:pt x="18720" y="9764"/>
                    <a:pt x="16920" y="10060"/>
                  </a:cubicBezTo>
                  <a:lnTo>
                    <a:pt x="16920" y="10060"/>
                  </a:lnTo>
                  <a:cubicBezTo>
                    <a:pt x="18720" y="10356"/>
                    <a:pt x="21600" y="11540"/>
                    <a:pt x="21600" y="15090"/>
                  </a:cubicBezTo>
                  <a:cubicBezTo>
                    <a:pt x="21600" y="18641"/>
                    <a:pt x="19080" y="21600"/>
                    <a:pt x="10800" y="21600"/>
                  </a:cubicBezTo>
                  <a:cubicBezTo>
                    <a:pt x="2160" y="21600"/>
                    <a:pt x="360" y="17753"/>
                    <a:pt x="0" y="15090"/>
                  </a:cubicBezTo>
                  <a:lnTo>
                    <a:pt x="9000" y="15090"/>
                  </a:lnTo>
                  <a:cubicBezTo>
                    <a:pt x="9000" y="16570"/>
                    <a:pt x="9360" y="17458"/>
                    <a:pt x="10440" y="17458"/>
                  </a:cubicBezTo>
                  <a:cubicBezTo>
                    <a:pt x="11520" y="17458"/>
                    <a:pt x="11880" y="16570"/>
                    <a:pt x="11880" y="15090"/>
                  </a:cubicBezTo>
                  <a:cubicBezTo>
                    <a:pt x="11880" y="13315"/>
                    <a:pt x="11520" y="12723"/>
                    <a:pt x="9360" y="12723"/>
                  </a:cubicBezTo>
                  <a:lnTo>
                    <a:pt x="7200" y="12723"/>
                  </a:lnTo>
                  <a:lnTo>
                    <a:pt x="7200" y="8285"/>
                  </a:lnTo>
                  <a:lnTo>
                    <a:pt x="9360" y="8285"/>
                  </a:lnTo>
                  <a:cubicBezTo>
                    <a:pt x="11160" y="8285"/>
                    <a:pt x="11880" y="7693"/>
                    <a:pt x="11880" y="6214"/>
                  </a:cubicBezTo>
                  <a:cubicBezTo>
                    <a:pt x="11880" y="5030"/>
                    <a:pt x="11520" y="4438"/>
                    <a:pt x="10800" y="4438"/>
                  </a:cubicBezTo>
                  <a:cubicBezTo>
                    <a:pt x="9720" y="4438"/>
                    <a:pt x="9360" y="5030"/>
                    <a:pt x="9360" y="6510"/>
                  </a:cubicBezTo>
                  <a:lnTo>
                    <a:pt x="360" y="6510"/>
                  </a:ln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77" name="Shape">
              <a:extLst>
                <a:ext uri="{FF2B5EF4-FFF2-40B4-BE49-F238E27FC236}">
                  <a16:creationId xmlns:a16="http://schemas.microsoft.com/office/drawing/2014/main" id="{E8D3B9B8-0C0A-4D94-8EA8-9EA41B5BCEF2}"/>
                </a:ext>
              </a:extLst>
            </p:cNvPr>
            <p:cNvSpPr/>
            <p:nvPr/>
          </p:nvSpPr>
          <p:spPr>
            <a:xfrm>
              <a:off x="4965699" y="48513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255"/>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207" y="4438"/>
                    <a:pt x="9207" y="5622"/>
                    <a:pt x="9207" y="10948"/>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78" name="Shape">
              <a:extLst>
                <a:ext uri="{FF2B5EF4-FFF2-40B4-BE49-F238E27FC236}">
                  <a16:creationId xmlns:a16="http://schemas.microsoft.com/office/drawing/2014/main" id="{9AC467B4-8770-4886-919C-00BE97A5431D}"/>
                </a:ext>
              </a:extLst>
            </p:cNvPr>
            <p:cNvSpPr/>
            <p:nvPr/>
          </p:nvSpPr>
          <p:spPr>
            <a:xfrm>
              <a:off x="5054600" y="4851400"/>
              <a:ext cx="72390" cy="90171"/>
            </a:xfrm>
            <a:custGeom>
              <a:avLst/>
              <a:gdLst/>
              <a:ahLst/>
              <a:cxnLst>
                <a:cxn ang="0">
                  <a:pos x="wd2" y="hd2"/>
                </a:cxn>
                <a:cxn ang="5400000">
                  <a:pos x="wd2" y="hd2"/>
                </a:cxn>
                <a:cxn ang="10800000">
                  <a:pos x="wd2" y="hd2"/>
                </a:cxn>
                <a:cxn ang="16200000">
                  <a:pos x="wd2" y="hd2"/>
                </a:cxn>
              </a:cxnLst>
              <a:rect l="0" t="0" r="r" b="b"/>
              <a:pathLst>
                <a:path w="21600" h="21600" extrusionOk="0">
                  <a:moveTo>
                    <a:pt x="379" y="21600"/>
                  </a:moveTo>
                  <a:lnTo>
                    <a:pt x="379" y="21296"/>
                  </a:lnTo>
                  <a:cubicBezTo>
                    <a:pt x="379" y="15515"/>
                    <a:pt x="3789" y="12777"/>
                    <a:pt x="6821" y="10952"/>
                  </a:cubicBezTo>
                  <a:cubicBezTo>
                    <a:pt x="9853" y="8823"/>
                    <a:pt x="11368" y="7910"/>
                    <a:pt x="11368" y="6389"/>
                  </a:cubicBezTo>
                  <a:cubicBezTo>
                    <a:pt x="11368" y="5476"/>
                    <a:pt x="11368" y="4563"/>
                    <a:pt x="10232" y="4563"/>
                  </a:cubicBezTo>
                  <a:cubicBezTo>
                    <a:pt x="9095" y="4563"/>
                    <a:pt x="8716" y="5476"/>
                    <a:pt x="8716" y="7910"/>
                  </a:cubicBezTo>
                  <a:lnTo>
                    <a:pt x="0" y="7910"/>
                  </a:lnTo>
                  <a:cubicBezTo>
                    <a:pt x="0" y="5476"/>
                    <a:pt x="758" y="0"/>
                    <a:pt x="10990" y="0"/>
                  </a:cubicBezTo>
                  <a:cubicBezTo>
                    <a:pt x="17811" y="0"/>
                    <a:pt x="21221" y="2738"/>
                    <a:pt x="21221" y="6693"/>
                  </a:cubicBezTo>
                  <a:cubicBezTo>
                    <a:pt x="21221" y="9431"/>
                    <a:pt x="20084" y="10952"/>
                    <a:pt x="15537" y="13386"/>
                  </a:cubicBezTo>
                  <a:cubicBezTo>
                    <a:pt x="13263" y="14603"/>
                    <a:pt x="12126" y="15515"/>
                    <a:pt x="11747" y="16124"/>
                  </a:cubicBezTo>
                  <a:lnTo>
                    <a:pt x="21600" y="16124"/>
                  </a:lnTo>
                  <a:lnTo>
                    <a:pt x="20463" y="21600"/>
                  </a:lnTo>
                  <a:lnTo>
                    <a:pt x="379" y="21600"/>
                  </a:ln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79" name="Shape">
              <a:extLst>
                <a:ext uri="{FF2B5EF4-FFF2-40B4-BE49-F238E27FC236}">
                  <a16:creationId xmlns:a16="http://schemas.microsoft.com/office/drawing/2014/main" id="{6720D00C-56CB-445E-B9A2-C7B07FB1043A}"/>
                </a:ext>
              </a:extLst>
            </p:cNvPr>
            <p:cNvSpPr/>
            <p:nvPr/>
          </p:nvSpPr>
          <p:spPr>
            <a:xfrm>
              <a:off x="5295899" y="50799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255"/>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207" y="4438"/>
                    <a:pt x="9207" y="5622"/>
                    <a:pt x="9207" y="10948"/>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0" name="Shape">
              <a:extLst>
                <a:ext uri="{FF2B5EF4-FFF2-40B4-BE49-F238E27FC236}">
                  <a16:creationId xmlns:a16="http://schemas.microsoft.com/office/drawing/2014/main" id="{701329A3-3231-4682-9D38-CEDDE3EF68AB}"/>
                </a:ext>
              </a:extLst>
            </p:cNvPr>
            <p:cNvSpPr/>
            <p:nvPr/>
          </p:nvSpPr>
          <p:spPr>
            <a:xfrm>
              <a:off x="5384799" y="5079999"/>
              <a:ext cx="40642" cy="88902"/>
            </a:xfrm>
            <a:custGeom>
              <a:avLst/>
              <a:gdLst/>
              <a:ahLst/>
              <a:cxnLst>
                <a:cxn ang="0">
                  <a:pos x="wd2" y="hd2"/>
                </a:cxn>
                <a:cxn ang="5400000">
                  <a:pos x="wd2" y="hd2"/>
                </a:cxn>
                <a:cxn ang="10800000">
                  <a:pos x="wd2" y="hd2"/>
                </a:cxn>
                <a:cxn ang="16200000">
                  <a:pos x="wd2" y="hd2"/>
                </a:cxn>
              </a:cxnLst>
              <a:rect l="0" t="0" r="r" b="b"/>
              <a:pathLst>
                <a:path w="21600" h="21600" extrusionOk="0">
                  <a:moveTo>
                    <a:pt x="4725" y="21600"/>
                  </a:moveTo>
                  <a:lnTo>
                    <a:pt x="4725" y="6789"/>
                  </a:lnTo>
                  <a:cubicBezTo>
                    <a:pt x="2700" y="6789"/>
                    <a:pt x="675" y="6480"/>
                    <a:pt x="0" y="6480"/>
                  </a:cubicBezTo>
                  <a:lnTo>
                    <a:pt x="0" y="1851"/>
                  </a:lnTo>
                  <a:cubicBezTo>
                    <a:pt x="4050" y="1851"/>
                    <a:pt x="7425" y="926"/>
                    <a:pt x="8775" y="0"/>
                  </a:cubicBezTo>
                  <a:lnTo>
                    <a:pt x="21600" y="0"/>
                  </a:lnTo>
                  <a:lnTo>
                    <a:pt x="21600" y="21600"/>
                  </a:lnTo>
                  <a:lnTo>
                    <a:pt x="4725" y="21600"/>
                  </a:ln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1" name="Shape">
              <a:extLst>
                <a:ext uri="{FF2B5EF4-FFF2-40B4-BE49-F238E27FC236}">
                  <a16:creationId xmlns:a16="http://schemas.microsoft.com/office/drawing/2014/main" id="{FF9BB194-AFBC-4DDB-8B07-C9B4E14805D3}"/>
                </a:ext>
              </a:extLst>
            </p:cNvPr>
            <p:cNvSpPr/>
            <p:nvPr/>
          </p:nvSpPr>
          <p:spPr>
            <a:xfrm>
              <a:off x="5892799" y="32765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551"/>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561" y="4734"/>
                    <a:pt x="9207" y="5918"/>
                    <a:pt x="9207" y="10948"/>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2" name="Shape">
              <a:extLst>
                <a:ext uri="{FF2B5EF4-FFF2-40B4-BE49-F238E27FC236}">
                  <a16:creationId xmlns:a16="http://schemas.microsoft.com/office/drawing/2014/main" id="{C54B5684-A1DD-4568-B91A-B794594CB842}"/>
                </a:ext>
              </a:extLst>
            </p:cNvPr>
            <p:cNvSpPr/>
            <p:nvPr/>
          </p:nvSpPr>
          <p:spPr>
            <a:xfrm>
              <a:off x="5981699" y="3276599"/>
              <a:ext cx="77470" cy="92786"/>
            </a:xfrm>
            <a:custGeom>
              <a:avLst/>
              <a:gdLst/>
              <a:ahLst/>
              <a:cxnLst>
                <a:cxn ang="0">
                  <a:pos x="wd2" y="hd2"/>
                </a:cxn>
                <a:cxn ang="5400000">
                  <a:pos x="wd2" y="hd2"/>
                </a:cxn>
                <a:cxn ang="10800000">
                  <a:pos x="wd2" y="hd2"/>
                </a:cxn>
                <a:cxn ang="16200000">
                  <a:pos x="wd2" y="hd2"/>
                </a:cxn>
              </a:cxnLst>
              <a:rect l="0" t="0" r="r" b="b"/>
              <a:pathLst>
                <a:path w="21600" h="21325" extrusionOk="0">
                  <a:moveTo>
                    <a:pt x="0" y="14886"/>
                  </a:moveTo>
                  <a:cubicBezTo>
                    <a:pt x="0" y="12843"/>
                    <a:pt x="1416" y="11092"/>
                    <a:pt x="3895" y="10216"/>
                  </a:cubicBezTo>
                  <a:cubicBezTo>
                    <a:pt x="1416" y="9341"/>
                    <a:pt x="708" y="7589"/>
                    <a:pt x="708" y="5838"/>
                  </a:cubicBezTo>
                  <a:cubicBezTo>
                    <a:pt x="708" y="3503"/>
                    <a:pt x="2479" y="0"/>
                    <a:pt x="10623" y="0"/>
                  </a:cubicBezTo>
                  <a:cubicBezTo>
                    <a:pt x="18413" y="0"/>
                    <a:pt x="20892" y="2919"/>
                    <a:pt x="20892" y="5838"/>
                  </a:cubicBezTo>
                  <a:cubicBezTo>
                    <a:pt x="20892" y="7881"/>
                    <a:pt x="19830" y="9049"/>
                    <a:pt x="17705" y="9924"/>
                  </a:cubicBezTo>
                  <a:cubicBezTo>
                    <a:pt x="20184" y="10800"/>
                    <a:pt x="21600" y="12551"/>
                    <a:pt x="21600" y="14886"/>
                  </a:cubicBezTo>
                  <a:cubicBezTo>
                    <a:pt x="21600" y="17805"/>
                    <a:pt x="19829" y="21308"/>
                    <a:pt x="10269" y="21308"/>
                  </a:cubicBezTo>
                  <a:cubicBezTo>
                    <a:pt x="2479" y="21600"/>
                    <a:pt x="0" y="18097"/>
                    <a:pt x="0" y="14886"/>
                  </a:cubicBezTo>
                  <a:close/>
                  <a:moveTo>
                    <a:pt x="9207" y="6130"/>
                  </a:moveTo>
                  <a:cubicBezTo>
                    <a:pt x="9207" y="7589"/>
                    <a:pt x="9561" y="8173"/>
                    <a:pt x="10623" y="8173"/>
                  </a:cubicBezTo>
                  <a:cubicBezTo>
                    <a:pt x="11685" y="8173"/>
                    <a:pt x="12040" y="7589"/>
                    <a:pt x="12040" y="6130"/>
                  </a:cubicBezTo>
                  <a:cubicBezTo>
                    <a:pt x="12040" y="4670"/>
                    <a:pt x="11686" y="4086"/>
                    <a:pt x="10623" y="4086"/>
                  </a:cubicBezTo>
                  <a:cubicBezTo>
                    <a:pt x="9915" y="4086"/>
                    <a:pt x="9207" y="4670"/>
                    <a:pt x="9207" y="6130"/>
                  </a:cubicBezTo>
                  <a:close/>
                  <a:moveTo>
                    <a:pt x="12394" y="15178"/>
                  </a:moveTo>
                  <a:cubicBezTo>
                    <a:pt x="12394" y="13427"/>
                    <a:pt x="12040" y="12551"/>
                    <a:pt x="10977" y="12551"/>
                  </a:cubicBezTo>
                  <a:cubicBezTo>
                    <a:pt x="9915" y="12551"/>
                    <a:pt x="9561" y="13427"/>
                    <a:pt x="9561" y="15178"/>
                  </a:cubicBezTo>
                  <a:cubicBezTo>
                    <a:pt x="9561" y="16930"/>
                    <a:pt x="10269" y="17514"/>
                    <a:pt x="10977" y="17514"/>
                  </a:cubicBezTo>
                  <a:cubicBezTo>
                    <a:pt x="11685" y="17514"/>
                    <a:pt x="12394" y="16930"/>
                    <a:pt x="12394" y="15178"/>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3" name="Shape">
              <a:extLst>
                <a:ext uri="{FF2B5EF4-FFF2-40B4-BE49-F238E27FC236}">
                  <a16:creationId xmlns:a16="http://schemas.microsoft.com/office/drawing/2014/main" id="{EB37ABF0-65FB-4282-A81B-84880DF9D9B1}"/>
                </a:ext>
              </a:extLst>
            </p:cNvPr>
            <p:cNvSpPr/>
            <p:nvPr/>
          </p:nvSpPr>
          <p:spPr>
            <a:xfrm>
              <a:off x="5524499" y="33654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551"/>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207" y="4438"/>
                    <a:pt x="9207" y="5918"/>
                    <a:pt x="9207" y="10948"/>
                  </a:cubicBez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84" name="Shape">
              <a:extLst>
                <a:ext uri="{FF2B5EF4-FFF2-40B4-BE49-F238E27FC236}">
                  <a16:creationId xmlns:a16="http://schemas.microsoft.com/office/drawing/2014/main" id="{F0EC9184-3F29-44E8-A4D7-9A08A3A89B91}"/>
                </a:ext>
              </a:extLst>
            </p:cNvPr>
            <p:cNvSpPr/>
            <p:nvPr/>
          </p:nvSpPr>
          <p:spPr>
            <a:xfrm>
              <a:off x="5613400" y="3365499"/>
              <a:ext cx="69850"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4937"/>
                  </a:lnTo>
                  <a:cubicBezTo>
                    <a:pt x="18065" y="8949"/>
                    <a:pt x="14138" y="15429"/>
                    <a:pt x="12960" y="21600"/>
                  </a:cubicBezTo>
                  <a:lnTo>
                    <a:pt x="1964" y="21600"/>
                  </a:lnTo>
                  <a:cubicBezTo>
                    <a:pt x="3535" y="15120"/>
                    <a:pt x="8247" y="8331"/>
                    <a:pt x="11782" y="5554"/>
                  </a:cubicBezTo>
                  <a:lnTo>
                    <a:pt x="0" y="5554"/>
                  </a:lnTo>
                  <a:lnTo>
                    <a:pt x="0" y="0"/>
                  </a:lnTo>
                  <a:lnTo>
                    <a:pt x="21600" y="0"/>
                  </a:ln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85" name="Shape">
              <a:extLst>
                <a:ext uri="{FF2B5EF4-FFF2-40B4-BE49-F238E27FC236}">
                  <a16:creationId xmlns:a16="http://schemas.microsoft.com/office/drawing/2014/main" id="{CA7CD320-5CF8-48D6-BC85-91E284CBAD62}"/>
                </a:ext>
              </a:extLst>
            </p:cNvPr>
            <p:cNvSpPr/>
            <p:nvPr/>
          </p:nvSpPr>
          <p:spPr>
            <a:xfrm>
              <a:off x="5206999" y="35178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551"/>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207" y="4438"/>
                    <a:pt x="9207" y="5918"/>
                    <a:pt x="9207" y="10948"/>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6" name="Shape">
              <a:extLst>
                <a:ext uri="{FF2B5EF4-FFF2-40B4-BE49-F238E27FC236}">
                  <a16:creationId xmlns:a16="http://schemas.microsoft.com/office/drawing/2014/main" id="{8583C28F-3E11-426E-8AFB-9DBBB56F0B9A}"/>
                </a:ext>
              </a:extLst>
            </p:cNvPr>
            <p:cNvSpPr/>
            <p:nvPr/>
          </p:nvSpPr>
          <p:spPr>
            <a:xfrm>
              <a:off x="5295900" y="3517900"/>
              <a:ext cx="76200" cy="93981"/>
            </a:xfrm>
            <a:custGeom>
              <a:avLst/>
              <a:gdLst/>
              <a:ahLst/>
              <a:cxnLst>
                <a:cxn ang="0">
                  <a:pos x="wd2" y="hd2"/>
                </a:cxn>
                <a:cxn ang="5400000">
                  <a:pos x="wd2" y="hd2"/>
                </a:cxn>
                <a:cxn ang="10800000">
                  <a:pos x="wd2" y="hd2"/>
                </a:cxn>
                <a:cxn ang="16200000">
                  <a:pos x="wd2" y="hd2"/>
                </a:cxn>
              </a:cxnLst>
              <a:rect l="0" t="0" r="r" b="b"/>
              <a:pathLst>
                <a:path w="21600" h="21600" extrusionOk="0">
                  <a:moveTo>
                    <a:pt x="12600" y="6130"/>
                  </a:moveTo>
                  <a:cubicBezTo>
                    <a:pt x="12600" y="5546"/>
                    <a:pt x="12240" y="4670"/>
                    <a:pt x="11160" y="4670"/>
                  </a:cubicBezTo>
                  <a:cubicBezTo>
                    <a:pt x="10080" y="4670"/>
                    <a:pt x="9360" y="5838"/>
                    <a:pt x="9360" y="8465"/>
                  </a:cubicBezTo>
                  <a:cubicBezTo>
                    <a:pt x="10800" y="7881"/>
                    <a:pt x="12240" y="7297"/>
                    <a:pt x="14040" y="7297"/>
                  </a:cubicBezTo>
                  <a:cubicBezTo>
                    <a:pt x="18720" y="7297"/>
                    <a:pt x="21600" y="9924"/>
                    <a:pt x="21600" y="13719"/>
                  </a:cubicBezTo>
                  <a:cubicBezTo>
                    <a:pt x="21600" y="18097"/>
                    <a:pt x="18360" y="21600"/>
                    <a:pt x="10800" y="21600"/>
                  </a:cubicBezTo>
                  <a:cubicBezTo>
                    <a:pt x="2520" y="21600"/>
                    <a:pt x="0" y="17514"/>
                    <a:pt x="0" y="11092"/>
                  </a:cubicBezTo>
                  <a:cubicBezTo>
                    <a:pt x="0" y="3211"/>
                    <a:pt x="4320" y="0"/>
                    <a:pt x="11160" y="0"/>
                  </a:cubicBezTo>
                  <a:cubicBezTo>
                    <a:pt x="19440" y="0"/>
                    <a:pt x="20880" y="3795"/>
                    <a:pt x="20880" y="5838"/>
                  </a:cubicBezTo>
                  <a:lnTo>
                    <a:pt x="12600" y="5838"/>
                  </a:lnTo>
                  <a:close/>
                  <a:moveTo>
                    <a:pt x="12600" y="14303"/>
                  </a:moveTo>
                  <a:cubicBezTo>
                    <a:pt x="12600" y="12551"/>
                    <a:pt x="12240" y="11676"/>
                    <a:pt x="11160" y="11676"/>
                  </a:cubicBezTo>
                  <a:cubicBezTo>
                    <a:pt x="10080" y="11676"/>
                    <a:pt x="9720" y="11968"/>
                    <a:pt x="9720" y="14303"/>
                  </a:cubicBezTo>
                  <a:cubicBezTo>
                    <a:pt x="9720" y="16346"/>
                    <a:pt x="10080" y="17222"/>
                    <a:pt x="11160" y="17222"/>
                  </a:cubicBezTo>
                  <a:cubicBezTo>
                    <a:pt x="12240" y="17222"/>
                    <a:pt x="12600" y="16638"/>
                    <a:pt x="12600" y="14303"/>
                  </a:cubicBezTo>
                  <a:close/>
                </a:path>
              </a:pathLst>
            </a:custGeom>
            <a:solidFill>
              <a:srgbClr val="FFFFFF"/>
            </a:solidFill>
            <a:ln w="12700">
              <a:miter lim="400000"/>
            </a:ln>
          </p:spPr>
          <p:txBody>
            <a:bodyPr lIns="28575" tIns="28575" rIns="28575" bIns="28575" anchor="ctr"/>
            <a:lstStyle/>
            <a:p>
              <a:pPr>
                <a:defRPr sz="3000">
                  <a:solidFill>
                    <a:srgbClr val="FFFFFF"/>
                  </a:solidFill>
                </a:defRPr>
              </a:pPr>
              <a:endParaRPr sz="2250"/>
            </a:p>
          </p:txBody>
        </p:sp>
        <p:sp>
          <p:nvSpPr>
            <p:cNvPr id="87" name="Shape">
              <a:extLst>
                <a:ext uri="{FF2B5EF4-FFF2-40B4-BE49-F238E27FC236}">
                  <a16:creationId xmlns:a16="http://schemas.microsoft.com/office/drawing/2014/main" id="{A2A34110-E128-441A-9D89-9A37FCEFE174}"/>
                </a:ext>
              </a:extLst>
            </p:cNvPr>
            <p:cNvSpPr/>
            <p:nvPr/>
          </p:nvSpPr>
          <p:spPr>
            <a:xfrm>
              <a:off x="4940299" y="3809999"/>
              <a:ext cx="77471" cy="92711"/>
            </a:xfrm>
            <a:custGeom>
              <a:avLst/>
              <a:gdLst/>
              <a:ahLst/>
              <a:cxnLst>
                <a:cxn ang="0">
                  <a:pos x="wd2" y="hd2"/>
                </a:cxn>
                <a:cxn ang="5400000">
                  <a:pos x="wd2" y="hd2"/>
                </a:cxn>
                <a:cxn ang="10800000">
                  <a:pos x="wd2" y="hd2"/>
                </a:cxn>
                <a:cxn ang="16200000">
                  <a:pos x="wd2" y="hd2"/>
                </a:cxn>
              </a:cxnLst>
              <a:rect l="0" t="0" r="r" b="b"/>
              <a:pathLst>
                <a:path w="21600" h="21600" extrusionOk="0">
                  <a:moveTo>
                    <a:pt x="21600" y="10652"/>
                  </a:moveTo>
                  <a:cubicBezTo>
                    <a:pt x="21600" y="17753"/>
                    <a:pt x="18059" y="21600"/>
                    <a:pt x="10623" y="21600"/>
                  </a:cubicBezTo>
                  <a:cubicBezTo>
                    <a:pt x="3895" y="21600"/>
                    <a:pt x="0" y="18049"/>
                    <a:pt x="0" y="10652"/>
                  </a:cubicBezTo>
                  <a:cubicBezTo>
                    <a:pt x="0" y="3551"/>
                    <a:pt x="3541" y="0"/>
                    <a:pt x="10623" y="0"/>
                  </a:cubicBezTo>
                  <a:cubicBezTo>
                    <a:pt x="17705" y="0"/>
                    <a:pt x="21600" y="3255"/>
                    <a:pt x="21600" y="10652"/>
                  </a:cubicBezTo>
                  <a:close/>
                  <a:moveTo>
                    <a:pt x="9207" y="10948"/>
                  </a:moveTo>
                  <a:cubicBezTo>
                    <a:pt x="9207" y="15978"/>
                    <a:pt x="9561" y="17162"/>
                    <a:pt x="10977" y="17162"/>
                  </a:cubicBezTo>
                  <a:cubicBezTo>
                    <a:pt x="12393" y="17162"/>
                    <a:pt x="12748" y="15978"/>
                    <a:pt x="12748" y="10948"/>
                  </a:cubicBezTo>
                  <a:cubicBezTo>
                    <a:pt x="12748" y="5918"/>
                    <a:pt x="12748" y="4438"/>
                    <a:pt x="10977" y="4438"/>
                  </a:cubicBezTo>
                  <a:cubicBezTo>
                    <a:pt x="9207" y="4438"/>
                    <a:pt x="9207" y="5622"/>
                    <a:pt x="9207" y="10948"/>
                  </a:cubicBez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sp>
          <p:nvSpPr>
            <p:cNvPr id="88" name="Shape">
              <a:extLst>
                <a:ext uri="{FF2B5EF4-FFF2-40B4-BE49-F238E27FC236}">
                  <a16:creationId xmlns:a16="http://schemas.microsoft.com/office/drawing/2014/main" id="{87F03A5D-5AD9-4854-9F13-7B1D21410272}"/>
                </a:ext>
              </a:extLst>
            </p:cNvPr>
            <p:cNvSpPr/>
            <p:nvPr/>
          </p:nvSpPr>
          <p:spPr>
            <a:xfrm>
              <a:off x="5029200" y="3810000"/>
              <a:ext cx="74931" cy="90171"/>
            </a:xfrm>
            <a:custGeom>
              <a:avLst/>
              <a:gdLst/>
              <a:ahLst/>
              <a:cxnLst>
                <a:cxn ang="0">
                  <a:pos x="wd2" y="hd2"/>
                </a:cxn>
                <a:cxn ang="5400000">
                  <a:pos x="wd2" y="hd2"/>
                </a:cxn>
                <a:cxn ang="10800000">
                  <a:pos x="wd2" y="hd2"/>
                </a:cxn>
                <a:cxn ang="16200000">
                  <a:pos x="wd2" y="hd2"/>
                </a:cxn>
              </a:cxnLst>
              <a:rect l="0" t="0" r="r" b="b"/>
              <a:pathLst>
                <a:path w="21600" h="21600" extrusionOk="0">
                  <a:moveTo>
                    <a:pt x="19769" y="5172"/>
                  </a:moveTo>
                  <a:lnTo>
                    <a:pt x="9153" y="5172"/>
                  </a:lnTo>
                  <a:lnTo>
                    <a:pt x="8786" y="7606"/>
                  </a:lnTo>
                  <a:cubicBezTo>
                    <a:pt x="9519" y="6997"/>
                    <a:pt x="10983" y="6693"/>
                    <a:pt x="13546" y="6693"/>
                  </a:cubicBezTo>
                  <a:cubicBezTo>
                    <a:pt x="18671" y="6693"/>
                    <a:pt x="21600" y="9431"/>
                    <a:pt x="21600" y="13690"/>
                  </a:cubicBezTo>
                  <a:cubicBezTo>
                    <a:pt x="21600" y="19470"/>
                    <a:pt x="16841" y="21600"/>
                    <a:pt x="10617" y="21600"/>
                  </a:cubicBezTo>
                  <a:cubicBezTo>
                    <a:pt x="2929" y="21600"/>
                    <a:pt x="366" y="18558"/>
                    <a:pt x="0" y="14907"/>
                  </a:cubicBezTo>
                  <a:lnTo>
                    <a:pt x="9153" y="14907"/>
                  </a:lnTo>
                  <a:cubicBezTo>
                    <a:pt x="9153" y="16428"/>
                    <a:pt x="9519" y="17037"/>
                    <a:pt x="10617" y="17037"/>
                  </a:cubicBezTo>
                  <a:cubicBezTo>
                    <a:pt x="11715" y="17037"/>
                    <a:pt x="12081" y="16124"/>
                    <a:pt x="12081" y="13994"/>
                  </a:cubicBezTo>
                  <a:cubicBezTo>
                    <a:pt x="12081" y="11865"/>
                    <a:pt x="11715" y="11256"/>
                    <a:pt x="10617" y="11256"/>
                  </a:cubicBezTo>
                  <a:cubicBezTo>
                    <a:pt x="9885" y="11256"/>
                    <a:pt x="9153" y="11561"/>
                    <a:pt x="8786" y="12777"/>
                  </a:cubicBezTo>
                  <a:lnTo>
                    <a:pt x="366" y="12473"/>
                  </a:lnTo>
                  <a:cubicBezTo>
                    <a:pt x="732" y="10039"/>
                    <a:pt x="2197" y="3346"/>
                    <a:pt x="2563" y="0"/>
                  </a:cubicBezTo>
                  <a:lnTo>
                    <a:pt x="21600" y="0"/>
                  </a:lnTo>
                  <a:lnTo>
                    <a:pt x="19769" y="5172"/>
                  </a:lnTo>
                  <a:close/>
                </a:path>
              </a:pathLst>
            </a:custGeom>
            <a:solidFill>
              <a:schemeClr val="tx1">
                <a:lumMod val="65000"/>
                <a:lumOff val="35000"/>
              </a:schemeClr>
            </a:solidFill>
            <a:ln w="12700">
              <a:miter lim="400000"/>
            </a:ln>
          </p:spPr>
          <p:txBody>
            <a:bodyPr lIns="28575" tIns="28575" rIns="28575" bIns="28575" anchor="ctr"/>
            <a:lstStyle/>
            <a:p>
              <a:pPr>
                <a:defRPr sz="3000">
                  <a:solidFill>
                    <a:srgbClr val="FFFFFF"/>
                  </a:solidFill>
                </a:defRPr>
              </a:pPr>
              <a:endParaRPr sz="2250"/>
            </a:p>
          </p:txBody>
        </p:sp>
      </p:grpSp>
      <p:sp>
        <p:nvSpPr>
          <p:cNvPr id="91" name="TextBox 90">
            <a:extLst>
              <a:ext uri="{FF2B5EF4-FFF2-40B4-BE49-F238E27FC236}">
                <a16:creationId xmlns:a16="http://schemas.microsoft.com/office/drawing/2014/main" id="{65C07CBA-0B37-4C73-AB9B-6AAF54FCDB45}"/>
              </a:ext>
            </a:extLst>
          </p:cNvPr>
          <p:cNvSpPr txBox="1"/>
          <p:nvPr/>
        </p:nvSpPr>
        <p:spPr>
          <a:xfrm>
            <a:off x="6644365" y="3918490"/>
            <a:ext cx="3924398" cy="461665"/>
          </a:xfrm>
          <a:prstGeom prst="rect">
            <a:avLst/>
          </a:prstGeom>
          <a:noFill/>
        </p:spPr>
        <p:txBody>
          <a:bodyPr wrap="square" lIns="0" rIns="0" rtlCol="0" anchor="t">
            <a:spAutoFit/>
          </a:bodyPr>
          <a:lstStyle/>
          <a:p>
            <a:pPr algn="ctr"/>
            <a:r>
              <a:rPr lang="ar-SA" sz="2400" noProof="1"/>
              <a:t>الخوف من دلائل الموت وما يرتبط به</a:t>
            </a:r>
            <a:endParaRPr lang="en-US" sz="2400" noProof="1"/>
          </a:p>
        </p:txBody>
      </p:sp>
      <p:sp>
        <p:nvSpPr>
          <p:cNvPr id="94" name="TextBox 93">
            <a:extLst>
              <a:ext uri="{FF2B5EF4-FFF2-40B4-BE49-F238E27FC236}">
                <a16:creationId xmlns:a16="http://schemas.microsoft.com/office/drawing/2014/main" id="{886D8A23-5ED5-412C-B4A1-7571E48BFAAA}"/>
              </a:ext>
            </a:extLst>
          </p:cNvPr>
          <p:cNvSpPr txBox="1"/>
          <p:nvPr/>
        </p:nvSpPr>
        <p:spPr>
          <a:xfrm>
            <a:off x="6639913" y="5355487"/>
            <a:ext cx="3452330" cy="461665"/>
          </a:xfrm>
          <a:prstGeom prst="rect">
            <a:avLst/>
          </a:prstGeom>
          <a:noFill/>
        </p:spPr>
        <p:txBody>
          <a:bodyPr wrap="square" lIns="0" rIns="0" rtlCol="0" anchor="t">
            <a:spAutoFit/>
          </a:bodyPr>
          <a:lstStyle/>
          <a:p>
            <a:pPr algn="ctr"/>
            <a:r>
              <a:rPr lang="ar-SA" sz="2400" noProof="1"/>
              <a:t>الخوف من الحيوانات و الحشرات</a:t>
            </a:r>
            <a:endParaRPr lang="en-US" sz="2400" noProof="1"/>
          </a:p>
        </p:txBody>
      </p:sp>
      <p:sp>
        <p:nvSpPr>
          <p:cNvPr id="97" name="TextBox 96">
            <a:extLst>
              <a:ext uri="{FF2B5EF4-FFF2-40B4-BE49-F238E27FC236}">
                <a16:creationId xmlns:a16="http://schemas.microsoft.com/office/drawing/2014/main" id="{093821BE-A921-42CD-AC92-E3537D7CB1E4}"/>
              </a:ext>
            </a:extLst>
          </p:cNvPr>
          <p:cNvSpPr txBox="1"/>
          <p:nvPr/>
        </p:nvSpPr>
        <p:spPr>
          <a:xfrm>
            <a:off x="656824" y="3827319"/>
            <a:ext cx="3254409" cy="461665"/>
          </a:xfrm>
          <a:prstGeom prst="rect">
            <a:avLst/>
          </a:prstGeom>
          <a:noFill/>
        </p:spPr>
        <p:txBody>
          <a:bodyPr wrap="square" lIns="0" rIns="0" rtlCol="0" anchor="t">
            <a:spAutoFit/>
          </a:bodyPr>
          <a:lstStyle/>
          <a:p>
            <a:pPr algn="ctr"/>
            <a:r>
              <a:rPr lang="ar-SA" sz="2400" noProof="1"/>
              <a:t>الخوف من ركوب بعض الوسائل </a:t>
            </a:r>
            <a:endParaRPr lang="en-US" sz="2400" noProof="1"/>
          </a:p>
        </p:txBody>
      </p:sp>
      <p:sp>
        <p:nvSpPr>
          <p:cNvPr id="100" name="TextBox 99">
            <a:extLst>
              <a:ext uri="{FF2B5EF4-FFF2-40B4-BE49-F238E27FC236}">
                <a16:creationId xmlns:a16="http://schemas.microsoft.com/office/drawing/2014/main" id="{478540DE-A26D-4B96-A8AE-EA2617F04B97}"/>
              </a:ext>
            </a:extLst>
          </p:cNvPr>
          <p:cNvSpPr txBox="1"/>
          <p:nvPr/>
        </p:nvSpPr>
        <p:spPr>
          <a:xfrm>
            <a:off x="1490862" y="5250778"/>
            <a:ext cx="2196970" cy="461665"/>
          </a:xfrm>
          <a:prstGeom prst="rect">
            <a:avLst/>
          </a:prstGeom>
          <a:noFill/>
        </p:spPr>
        <p:txBody>
          <a:bodyPr wrap="square" lIns="0" rIns="0" rtlCol="0" anchor="t">
            <a:spAutoFit/>
          </a:bodyPr>
          <a:lstStyle/>
          <a:p>
            <a:pPr algn="just"/>
            <a:r>
              <a:rPr lang="ar-SA" sz="2400" noProof="1"/>
              <a:t> الخوف من الأماكن </a:t>
            </a:r>
          </a:p>
        </p:txBody>
      </p:sp>
      <p:sp>
        <p:nvSpPr>
          <p:cNvPr id="103" name="TextBox 102">
            <a:extLst>
              <a:ext uri="{FF2B5EF4-FFF2-40B4-BE49-F238E27FC236}">
                <a16:creationId xmlns:a16="http://schemas.microsoft.com/office/drawing/2014/main" id="{FAF93307-7BA7-426C-A424-EA100D5A0468}"/>
              </a:ext>
            </a:extLst>
          </p:cNvPr>
          <p:cNvSpPr txBox="1"/>
          <p:nvPr/>
        </p:nvSpPr>
        <p:spPr>
          <a:xfrm>
            <a:off x="7313989" y="3044468"/>
            <a:ext cx="2196970" cy="461665"/>
          </a:xfrm>
          <a:prstGeom prst="rect">
            <a:avLst/>
          </a:prstGeom>
          <a:noFill/>
        </p:spPr>
        <p:txBody>
          <a:bodyPr wrap="square" lIns="0" rIns="0" rtlCol="0" anchor="t">
            <a:spAutoFit/>
          </a:bodyPr>
          <a:lstStyle/>
          <a:p>
            <a:pPr algn="ctr"/>
            <a:r>
              <a:rPr lang="ar-SA" sz="2400" noProof="1"/>
              <a:t>الخوف من الموت </a:t>
            </a:r>
            <a:endParaRPr lang="en-US" sz="2400" noProof="1"/>
          </a:p>
        </p:txBody>
      </p:sp>
      <p:sp>
        <p:nvSpPr>
          <p:cNvPr id="106" name="TextBox 105">
            <a:extLst>
              <a:ext uri="{FF2B5EF4-FFF2-40B4-BE49-F238E27FC236}">
                <a16:creationId xmlns:a16="http://schemas.microsoft.com/office/drawing/2014/main" id="{31FC0CD7-9B10-497F-B604-02B8B32CD581}"/>
              </a:ext>
            </a:extLst>
          </p:cNvPr>
          <p:cNvSpPr txBox="1"/>
          <p:nvPr/>
        </p:nvSpPr>
        <p:spPr>
          <a:xfrm>
            <a:off x="556881" y="2739241"/>
            <a:ext cx="2677856" cy="461665"/>
          </a:xfrm>
          <a:prstGeom prst="rect">
            <a:avLst/>
          </a:prstGeom>
          <a:noFill/>
        </p:spPr>
        <p:txBody>
          <a:bodyPr wrap="square" lIns="0" rIns="0" rtlCol="0" anchor="t">
            <a:spAutoFit/>
          </a:bodyPr>
          <a:lstStyle/>
          <a:p>
            <a:pPr algn="ctr"/>
            <a:r>
              <a:rPr lang="ar-SA" sz="2400" noProof="1"/>
              <a:t>الخوف من العداوة و النقد </a:t>
            </a:r>
            <a:endParaRPr lang="en-US" sz="2400" noProof="1"/>
          </a:p>
        </p:txBody>
      </p:sp>
      <p:sp>
        <p:nvSpPr>
          <p:cNvPr id="109" name="TextBox 108">
            <a:extLst>
              <a:ext uri="{FF2B5EF4-FFF2-40B4-BE49-F238E27FC236}">
                <a16:creationId xmlns:a16="http://schemas.microsoft.com/office/drawing/2014/main" id="{F31F8F8B-0D25-46CE-80D9-C9BF1E83877F}"/>
              </a:ext>
            </a:extLst>
          </p:cNvPr>
          <p:cNvSpPr txBox="1"/>
          <p:nvPr/>
        </p:nvSpPr>
        <p:spPr>
          <a:xfrm>
            <a:off x="8066783" y="2079648"/>
            <a:ext cx="2196970" cy="461665"/>
          </a:xfrm>
          <a:prstGeom prst="rect">
            <a:avLst/>
          </a:prstGeom>
          <a:noFill/>
        </p:spPr>
        <p:txBody>
          <a:bodyPr wrap="square" lIns="0" rIns="0" rtlCol="0" anchor="t">
            <a:spAutoFit/>
          </a:bodyPr>
          <a:lstStyle/>
          <a:p>
            <a:pPr algn="ctr"/>
            <a:r>
              <a:rPr lang="ar-SA" sz="2400" noProof="1"/>
              <a:t>الخوف من فقدان الثقة</a:t>
            </a:r>
            <a:endParaRPr lang="en-US" sz="2400" noProof="1"/>
          </a:p>
        </p:txBody>
      </p:sp>
      <p:sp>
        <p:nvSpPr>
          <p:cNvPr id="112" name="TextBox 111">
            <a:extLst>
              <a:ext uri="{FF2B5EF4-FFF2-40B4-BE49-F238E27FC236}">
                <a16:creationId xmlns:a16="http://schemas.microsoft.com/office/drawing/2014/main" id="{C8D71EEC-8772-44F2-9318-47F412077CF2}"/>
              </a:ext>
            </a:extLst>
          </p:cNvPr>
          <p:cNvSpPr txBox="1"/>
          <p:nvPr/>
        </p:nvSpPr>
        <p:spPr>
          <a:xfrm>
            <a:off x="340242" y="1571165"/>
            <a:ext cx="4164601" cy="461665"/>
          </a:xfrm>
          <a:prstGeom prst="rect">
            <a:avLst/>
          </a:prstGeom>
          <a:noFill/>
        </p:spPr>
        <p:txBody>
          <a:bodyPr wrap="square" lIns="0" rIns="0" rtlCol="0" anchor="t">
            <a:spAutoFit/>
          </a:bodyPr>
          <a:lstStyle/>
          <a:p>
            <a:pPr algn="ctr"/>
            <a:r>
              <a:rPr lang="ar-SA" sz="2400" noProof="1"/>
              <a:t>الخوف من أشياء ارتبطت بموقف مخيف</a:t>
            </a:r>
            <a:endParaRPr lang="en-US" sz="2400" noProof="1"/>
          </a:p>
        </p:txBody>
      </p:sp>
      <p:sp>
        <p:nvSpPr>
          <p:cNvPr id="4" name="Trapezoid 3">
            <a:extLst>
              <a:ext uri="{FF2B5EF4-FFF2-40B4-BE49-F238E27FC236}">
                <a16:creationId xmlns:a16="http://schemas.microsoft.com/office/drawing/2014/main" id="{4D270D76-F886-4601-B430-BA3C31DBFC83}"/>
              </a:ext>
            </a:extLst>
          </p:cNvPr>
          <p:cNvSpPr/>
          <p:nvPr/>
        </p:nvSpPr>
        <p:spPr>
          <a:xfrm>
            <a:off x="2014186" y="4931662"/>
            <a:ext cx="373259" cy="301523"/>
          </a:xfrm>
          <a:prstGeom prst="trapezoi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t>02</a:t>
            </a:r>
          </a:p>
        </p:txBody>
      </p:sp>
      <p:sp>
        <p:nvSpPr>
          <p:cNvPr id="55" name="Trapezoid 54">
            <a:extLst>
              <a:ext uri="{FF2B5EF4-FFF2-40B4-BE49-F238E27FC236}">
                <a16:creationId xmlns:a16="http://schemas.microsoft.com/office/drawing/2014/main" id="{5F5DC766-AB81-4889-9504-0D98E7E461CC}"/>
              </a:ext>
            </a:extLst>
          </p:cNvPr>
          <p:cNvSpPr/>
          <p:nvPr/>
        </p:nvSpPr>
        <p:spPr>
          <a:xfrm>
            <a:off x="8783122" y="5027164"/>
            <a:ext cx="373259" cy="301523"/>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t>01</a:t>
            </a:r>
          </a:p>
        </p:txBody>
      </p:sp>
      <p:sp>
        <p:nvSpPr>
          <p:cNvPr id="56" name="Trapezoid 55">
            <a:extLst>
              <a:ext uri="{FF2B5EF4-FFF2-40B4-BE49-F238E27FC236}">
                <a16:creationId xmlns:a16="http://schemas.microsoft.com/office/drawing/2014/main" id="{B8538ABC-5E6D-4E95-9E0B-1DB1CEFF18F8}"/>
              </a:ext>
            </a:extLst>
          </p:cNvPr>
          <p:cNvSpPr/>
          <p:nvPr/>
        </p:nvSpPr>
        <p:spPr>
          <a:xfrm>
            <a:off x="1714264" y="3504377"/>
            <a:ext cx="373259" cy="301523"/>
          </a:xfrm>
          <a:prstGeom prst="trapezoi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solidFill>
                  <a:schemeClr val="tx1">
                    <a:lumMod val="75000"/>
                    <a:lumOff val="25000"/>
                  </a:schemeClr>
                </a:solidFill>
              </a:rPr>
              <a:t>04</a:t>
            </a:r>
          </a:p>
        </p:txBody>
      </p:sp>
      <p:sp>
        <p:nvSpPr>
          <p:cNvPr id="57" name="Trapezoid 56">
            <a:extLst>
              <a:ext uri="{FF2B5EF4-FFF2-40B4-BE49-F238E27FC236}">
                <a16:creationId xmlns:a16="http://schemas.microsoft.com/office/drawing/2014/main" id="{BAF685D8-8C70-4A4F-9381-6BF3AA8D0A79}"/>
              </a:ext>
            </a:extLst>
          </p:cNvPr>
          <p:cNvSpPr/>
          <p:nvPr/>
        </p:nvSpPr>
        <p:spPr>
          <a:xfrm>
            <a:off x="8468077" y="3595547"/>
            <a:ext cx="373259" cy="301523"/>
          </a:xfrm>
          <a:prstGeom prst="trapezoi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solidFill>
                  <a:schemeClr val="tx1">
                    <a:lumMod val="75000"/>
                    <a:lumOff val="25000"/>
                  </a:schemeClr>
                </a:solidFill>
              </a:rPr>
              <a:t>03</a:t>
            </a:r>
          </a:p>
        </p:txBody>
      </p:sp>
      <p:sp>
        <p:nvSpPr>
          <p:cNvPr id="58" name="Trapezoid 57">
            <a:extLst>
              <a:ext uri="{FF2B5EF4-FFF2-40B4-BE49-F238E27FC236}">
                <a16:creationId xmlns:a16="http://schemas.microsoft.com/office/drawing/2014/main" id="{56BEA3AC-DD3A-4BD2-A533-C87CBFB77890}"/>
              </a:ext>
            </a:extLst>
          </p:cNvPr>
          <p:cNvSpPr/>
          <p:nvPr/>
        </p:nvSpPr>
        <p:spPr>
          <a:xfrm>
            <a:off x="1714264" y="2362844"/>
            <a:ext cx="373259" cy="301523"/>
          </a:xfrm>
          <a:prstGeom prst="trapezoi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t>06</a:t>
            </a:r>
          </a:p>
        </p:txBody>
      </p:sp>
      <p:sp>
        <p:nvSpPr>
          <p:cNvPr id="59" name="Trapezoid 58">
            <a:extLst>
              <a:ext uri="{FF2B5EF4-FFF2-40B4-BE49-F238E27FC236}">
                <a16:creationId xmlns:a16="http://schemas.microsoft.com/office/drawing/2014/main" id="{EBD6F918-9E4C-4075-B804-D267C344CF7B}"/>
              </a:ext>
            </a:extLst>
          </p:cNvPr>
          <p:cNvSpPr/>
          <p:nvPr/>
        </p:nvSpPr>
        <p:spPr>
          <a:xfrm>
            <a:off x="8468078" y="2730960"/>
            <a:ext cx="373259" cy="301523"/>
          </a:xfrm>
          <a:prstGeom prst="trapezoi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solidFill>
                  <a:schemeClr val="tx1">
                    <a:lumMod val="75000"/>
                    <a:lumOff val="25000"/>
                  </a:schemeClr>
                </a:solidFill>
              </a:rPr>
              <a:t>05</a:t>
            </a:r>
          </a:p>
        </p:txBody>
      </p:sp>
      <p:sp>
        <p:nvSpPr>
          <p:cNvPr id="60" name="Trapezoid 59">
            <a:extLst>
              <a:ext uri="{FF2B5EF4-FFF2-40B4-BE49-F238E27FC236}">
                <a16:creationId xmlns:a16="http://schemas.microsoft.com/office/drawing/2014/main" id="{9CBBA201-0413-4F5C-8CD8-27DDE6FC8765}"/>
              </a:ext>
            </a:extLst>
          </p:cNvPr>
          <p:cNvSpPr/>
          <p:nvPr/>
        </p:nvSpPr>
        <p:spPr>
          <a:xfrm>
            <a:off x="2307874" y="1252028"/>
            <a:ext cx="373259" cy="301523"/>
          </a:xfrm>
          <a:prstGeom prst="trapezoid">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solidFill>
                  <a:schemeClr val="bg1"/>
                </a:solidFill>
              </a:rPr>
              <a:t>08</a:t>
            </a:r>
          </a:p>
        </p:txBody>
      </p:sp>
      <p:sp>
        <p:nvSpPr>
          <p:cNvPr id="61" name="Trapezoid 60">
            <a:extLst>
              <a:ext uri="{FF2B5EF4-FFF2-40B4-BE49-F238E27FC236}">
                <a16:creationId xmlns:a16="http://schemas.microsoft.com/office/drawing/2014/main" id="{B0DA1869-2D1A-4DED-8BCA-F954C86D44E6}"/>
              </a:ext>
            </a:extLst>
          </p:cNvPr>
          <p:cNvSpPr/>
          <p:nvPr/>
        </p:nvSpPr>
        <p:spPr>
          <a:xfrm>
            <a:off x="9890496" y="1756704"/>
            <a:ext cx="373259" cy="301523"/>
          </a:xfrm>
          <a:prstGeom prst="trapezoi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en-US" sz="1350" b="1" dirty="0">
                <a:solidFill>
                  <a:schemeClr val="tx1">
                    <a:lumMod val="75000"/>
                    <a:lumOff val="25000"/>
                  </a:schemeClr>
                </a:solidFill>
              </a:rPr>
              <a:t>07</a:t>
            </a:r>
          </a:p>
        </p:txBody>
      </p:sp>
      <p:sp>
        <p:nvSpPr>
          <p:cNvPr id="62" name="直角三角形 103">
            <a:extLst>
              <a:ext uri="{FF2B5EF4-FFF2-40B4-BE49-F238E27FC236}">
                <a16:creationId xmlns:a16="http://schemas.microsoft.com/office/drawing/2014/main" id="{93D87157-1D4A-A448-BA90-3E6E4F594B72}"/>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直角三角形 104">
            <a:extLst>
              <a:ext uri="{FF2B5EF4-FFF2-40B4-BE49-F238E27FC236}">
                <a16:creationId xmlns:a16="http://schemas.microsoft.com/office/drawing/2014/main" id="{82983E02-A992-FE46-B821-63344E1D69B9}"/>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64" name="直接连接符 106">
            <a:extLst>
              <a:ext uri="{FF2B5EF4-FFF2-40B4-BE49-F238E27FC236}">
                <a16:creationId xmlns:a16="http://schemas.microsoft.com/office/drawing/2014/main" id="{46BF935D-2F4F-5C4C-A831-7F7A3375893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107">
            <a:extLst>
              <a:ext uri="{FF2B5EF4-FFF2-40B4-BE49-F238E27FC236}">
                <a16:creationId xmlns:a16="http://schemas.microsoft.com/office/drawing/2014/main" id="{B1785A42-7298-4B4E-813D-C57EABB94C46}"/>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مربع نص 65">
            <a:extLst>
              <a:ext uri="{FF2B5EF4-FFF2-40B4-BE49-F238E27FC236}">
                <a16:creationId xmlns:a16="http://schemas.microsoft.com/office/drawing/2014/main" id="{0C9F5F95-8EAA-0945-9BB4-7DB26310827E}"/>
              </a:ext>
            </a:extLst>
          </p:cNvPr>
          <p:cNvSpPr txBox="1"/>
          <p:nvPr/>
        </p:nvSpPr>
        <p:spPr>
          <a:xfrm>
            <a:off x="9304169" y="163049"/>
            <a:ext cx="2536272" cy="707886"/>
          </a:xfrm>
          <a:prstGeom prst="rect">
            <a:avLst/>
          </a:prstGeom>
          <a:noFill/>
        </p:spPr>
        <p:txBody>
          <a:bodyPr wrap="none" rtlCol="1">
            <a:spAutoFit/>
          </a:bodyPr>
          <a:lstStyle/>
          <a:p>
            <a:r>
              <a:rPr lang="ar-SA" sz="4000" dirty="0"/>
              <a:t>أشكال الخوف:</a:t>
            </a:r>
          </a:p>
        </p:txBody>
      </p:sp>
    </p:spTree>
    <p:extLst>
      <p:ext uri="{BB962C8B-B14F-4D97-AF65-F5344CB8AC3E}">
        <p14:creationId xmlns:p14="http://schemas.microsoft.com/office/powerpoint/2010/main" val="307104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1000"/>
                                        <p:tgtEl>
                                          <p:spTgt spid="91"/>
                                        </p:tgtEl>
                                      </p:cBhvr>
                                    </p:animEffect>
                                    <p:anim calcmode="lin" valueType="num">
                                      <p:cBhvr>
                                        <p:cTn id="40" dur="1000" fill="hold"/>
                                        <p:tgtEl>
                                          <p:spTgt spid="91"/>
                                        </p:tgtEl>
                                        <p:attrNameLst>
                                          <p:attrName>ppt_x</p:attrName>
                                        </p:attrNameLst>
                                      </p:cBhvr>
                                      <p:tavLst>
                                        <p:tav tm="0">
                                          <p:val>
                                            <p:strVal val="#ppt_x"/>
                                          </p:val>
                                        </p:tav>
                                        <p:tav tm="100000">
                                          <p:val>
                                            <p:strVal val="#ppt_x"/>
                                          </p:val>
                                        </p:tav>
                                      </p:tavLst>
                                    </p:anim>
                                    <p:anim calcmode="lin" valueType="num">
                                      <p:cBhvr>
                                        <p:cTn id="41" dur="1000" fill="hold"/>
                                        <p:tgtEl>
                                          <p:spTgt spid="9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1000"/>
                                        <p:tgtEl>
                                          <p:spTgt spid="97"/>
                                        </p:tgtEl>
                                      </p:cBhvr>
                                    </p:animEffect>
                                    <p:anim calcmode="lin" valueType="num">
                                      <p:cBhvr>
                                        <p:cTn id="51" dur="1000" fill="hold"/>
                                        <p:tgtEl>
                                          <p:spTgt spid="97"/>
                                        </p:tgtEl>
                                        <p:attrNameLst>
                                          <p:attrName>ppt_x</p:attrName>
                                        </p:attrNameLst>
                                      </p:cBhvr>
                                      <p:tavLst>
                                        <p:tav tm="0">
                                          <p:val>
                                            <p:strVal val="#ppt_x"/>
                                          </p:val>
                                        </p:tav>
                                        <p:tav tm="100000">
                                          <p:val>
                                            <p:strVal val="#ppt_x"/>
                                          </p:val>
                                        </p:tav>
                                      </p:tavLst>
                                    </p:anim>
                                    <p:anim calcmode="lin" valueType="num">
                                      <p:cBhvr>
                                        <p:cTn id="52" dur="1000" fill="hold"/>
                                        <p:tgtEl>
                                          <p:spTgt spid="9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1000"/>
                                        <p:tgtEl>
                                          <p:spTgt spid="56"/>
                                        </p:tgtEl>
                                      </p:cBhvr>
                                    </p:animEffect>
                                    <p:anim calcmode="lin" valueType="num">
                                      <p:cBhvr>
                                        <p:cTn id="56" dur="1000" fill="hold"/>
                                        <p:tgtEl>
                                          <p:spTgt spid="56"/>
                                        </p:tgtEl>
                                        <p:attrNameLst>
                                          <p:attrName>ppt_x</p:attrName>
                                        </p:attrNameLst>
                                      </p:cBhvr>
                                      <p:tavLst>
                                        <p:tav tm="0">
                                          <p:val>
                                            <p:strVal val="#ppt_x"/>
                                          </p:val>
                                        </p:tav>
                                        <p:tav tm="100000">
                                          <p:val>
                                            <p:strVal val="#ppt_x"/>
                                          </p:val>
                                        </p:tav>
                                      </p:tavLst>
                                    </p:anim>
                                    <p:anim calcmode="lin" valueType="num">
                                      <p:cBhvr>
                                        <p:cTn id="57" dur="1000" fill="hold"/>
                                        <p:tgtEl>
                                          <p:spTgt spid="56"/>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103"/>
                                        </p:tgtEl>
                                        <p:attrNameLst>
                                          <p:attrName>style.visibility</p:attrName>
                                        </p:attrNameLst>
                                      </p:cBhvr>
                                      <p:to>
                                        <p:strVal val="visible"/>
                                      </p:to>
                                    </p:set>
                                    <p:animEffect transition="in" filter="fade">
                                      <p:cBhvr>
                                        <p:cTn id="61" dur="1000"/>
                                        <p:tgtEl>
                                          <p:spTgt spid="103"/>
                                        </p:tgtEl>
                                      </p:cBhvr>
                                    </p:animEffect>
                                    <p:anim calcmode="lin" valueType="num">
                                      <p:cBhvr>
                                        <p:cTn id="62" dur="1000" fill="hold"/>
                                        <p:tgtEl>
                                          <p:spTgt spid="103"/>
                                        </p:tgtEl>
                                        <p:attrNameLst>
                                          <p:attrName>ppt_x</p:attrName>
                                        </p:attrNameLst>
                                      </p:cBhvr>
                                      <p:tavLst>
                                        <p:tav tm="0">
                                          <p:val>
                                            <p:strVal val="#ppt_x"/>
                                          </p:val>
                                        </p:tav>
                                        <p:tav tm="100000">
                                          <p:val>
                                            <p:strVal val="#ppt_x"/>
                                          </p:val>
                                        </p:tav>
                                      </p:tavLst>
                                    </p:anim>
                                    <p:anim calcmode="lin" valueType="num">
                                      <p:cBhvr>
                                        <p:cTn id="63" dur="1000" fill="hold"/>
                                        <p:tgtEl>
                                          <p:spTgt spid="10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1000"/>
                                        <p:tgtEl>
                                          <p:spTgt spid="59"/>
                                        </p:tgtEl>
                                      </p:cBhvr>
                                    </p:animEffect>
                                    <p:anim calcmode="lin" valueType="num">
                                      <p:cBhvr>
                                        <p:cTn id="67" dur="1000" fill="hold"/>
                                        <p:tgtEl>
                                          <p:spTgt spid="59"/>
                                        </p:tgtEl>
                                        <p:attrNameLst>
                                          <p:attrName>ppt_x</p:attrName>
                                        </p:attrNameLst>
                                      </p:cBhvr>
                                      <p:tavLst>
                                        <p:tav tm="0">
                                          <p:val>
                                            <p:strVal val="#ppt_x"/>
                                          </p:val>
                                        </p:tav>
                                        <p:tav tm="100000">
                                          <p:val>
                                            <p:strVal val="#ppt_x"/>
                                          </p:val>
                                        </p:tav>
                                      </p:tavLst>
                                    </p:anim>
                                    <p:anim calcmode="lin" valueType="num">
                                      <p:cBhvr>
                                        <p:cTn id="68" dur="1000" fill="hold"/>
                                        <p:tgtEl>
                                          <p:spTgt spid="59"/>
                                        </p:tgtEl>
                                        <p:attrNameLst>
                                          <p:attrName>ppt_y</p:attrName>
                                        </p:attrNameLst>
                                      </p:cBhvr>
                                      <p:tavLst>
                                        <p:tav tm="0">
                                          <p:val>
                                            <p:strVal val="#ppt_y+.1"/>
                                          </p:val>
                                        </p:tav>
                                        <p:tav tm="100000">
                                          <p:val>
                                            <p:strVal val="#ppt_y"/>
                                          </p:val>
                                        </p:tav>
                                      </p:tavLst>
                                    </p:anim>
                                  </p:childTnLst>
                                </p:cTn>
                              </p:par>
                            </p:childTnLst>
                          </p:cTn>
                        </p:par>
                        <p:par>
                          <p:cTn id="69" fill="hold">
                            <p:stCondLst>
                              <p:cond delay="6500"/>
                            </p:stCondLst>
                            <p:childTnLst>
                              <p:par>
                                <p:cTn id="70" presetID="42" presetClass="entr" presetSubtype="0"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fade">
                                      <p:cBhvr>
                                        <p:cTn id="72" dur="1000"/>
                                        <p:tgtEl>
                                          <p:spTgt spid="106"/>
                                        </p:tgtEl>
                                      </p:cBhvr>
                                    </p:animEffect>
                                    <p:anim calcmode="lin" valueType="num">
                                      <p:cBhvr>
                                        <p:cTn id="73" dur="1000" fill="hold"/>
                                        <p:tgtEl>
                                          <p:spTgt spid="106"/>
                                        </p:tgtEl>
                                        <p:attrNameLst>
                                          <p:attrName>ppt_x</p:attrName>
                                        </p:attrNameLst>
                                      </p:cBhvr>
                                      <p:tavLst>
                                        <p:tav tm="0">
                                          <p:val>
                                            <p:strVal val="#ppt_x"/>
                                          </p:val>
                                        </p:tav>
                                        <p:tav tm="100000">
                                          <p:val>
                                            <p:strVal val="#ppt_x"/>
                                          </p:val>
                                        </p:tav>
                                      </p:tavLst>
                                    </p:anim>
                                    <p:anim calcmode="lin" valueType="num">
                                      <p:cBhvr>
                                        <p:cTn id="74" dur="1000" fill="hold"/>
                                        <p:tgtEl>
                                          <p:spTgt spid="10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1000"/>
                                        <p:tgtEl>
                                          <p:spTgt spid="58"/>
                                        </p:tgtEl>
                                      </p:cBhvr>
                                    </p:animEffect>
                                    <p:anim calcmode="lin" valueType="num">
                                      <p:cBhvr>
                                        <p:cTn id="78" dur="1000" fill="hold"/>
                                        <p:tgtEl>
                                          <p:spTgt spid="58"/>
                                        </p:tgtEl>
                                        <p:attrNameLst>
                                          <p:attrName>ppt_x</p:attrName>
                                        </p:attrNameLst>
                                      </p:cBhvr>
                                      <p:tavLst>
                                        <p:tav tm="0">
                                          <p:val>
                                            <p:strVal val="#ppt_x"/>
                                          </p:val>
                                        </p:tav>
                                        <p:tav tm="100000">
                                          <p:val>
                                            <p:strVal val="#ppt_x"/>
                                          </p:val>
                                        </p:tav>
                                      </p:tavLst>
                                    </p:anim>
                                    <p:anim calcmode="lin" valueType="num">
                                      <p:cBhvr>
                                        <p:cTn id="79" dur="1000" fill="hold"/>
                                        <p:tgtEl>
                                          <p:spTgt spid="58"/>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42" presetClass="entr" presetSubtype="0" fill="hold" grpId="0" nodeType="afterEffect">
                                  <p:stCondLst>
                                    <p:cond delay="0"/>
                                  </p:stCondLst>
                                  <p:childTnLst>
                                    <p:set>
                                      <p:cBhvr>
                                        <p:cTn id="82" dur="1" fill="hold">
                                          <p:stCondLst>
                                            <p:cond delay="0"/>
                                          </p:stCondLst>
                                        </p:cTn>
                                        <p:tgtEl>
                                          <p:spTgt spid="109"/>
                                        </p:tgtEl>
                                        <p:attrNameLst>
                                          <p:attrName>style.visibility</p:attrName>
                                        </p:attrNameLst>
                                      </p:cBhvr>
                                      <p:to>
                                        <p:strVal val="visible"/>
                                      </p:to>
                                    </p:set>
                                    <p:animEffect transition="in" filter="fade">
                                      <p:cBhvr>
                                        <p:cTn id="83" dur="1000"/>
                                        <p:tgtEl>
                                          <p:spTgt spid="109"/>
                                        </p:tgtEl>
                                      </p:cBhvr>
                                    </p:animEffect>
                                    <p:anim calcmode="lin" valueType="num">
                                      <p:cBhvr>
                                        <p:cTn id="84" dur="1000" fill="hold"/>
                                        <p:tgtEl>
                                          <p:spTgt spid="109"/>
                                        </p:tgtEl>
                                        <p:attrNameLst>
                                          <p:attrName>ppt_x</p:attrName>
                                        </p:attrNameLst>
                                      </p:cBhvr>
                                      <p:tavLst>
                                        <p:tav tm="0">
                                          <p:val>
                                            <p:strVal val="#ppt_x"/>
                                          </p:val>
                                        </p:tav>
                                        <p:tav tm="100000">
                                          <p:val>
                                            <p:strVal val="#ppt_x"/>
                                          </p:val>
                                        </p:tav>
                                      </p:tavLst>
                                    </p:anim>
                                    <p:anim calcmode="lin" valueType="num">
                                      <p:cBhvr>
                                        <p:cTn id="85" dur="1000" fill="hold"/>
                                        <p:tgtEl>
                                          <p:spTgt spid="10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500"/>
                            </p:stCondLst>
                            <p:childTnLst>
                              <p:par>
                                <p:cTn id="92" presetID="42" presetClass="entr" presetSubtype="0" fill="hold" grpId="0" nodeType="afterEffect">
                                  <p:stCondLst>
                                    <p:cond delay="0"/>
                                  </p:stCondLst>
                                  <p:childTnLst>
                                    <p:set>
                                      <p:cBhvr>
                                        <p:cTn id="93" dur="1" fill="hold">
                                          <p:stCondLst>
                                            <p:cond delay="0"/>
                                          </p:stCondLst>
                                        </p:cTn>
                                        <p:tgtEl>
                                          <p:spTgt spid="112"/>
                                        </p:tgtEl>
                                        <p:attrNameLst>
                                          <p:attrName>style.visibility</p:attrName>
                                        </p:attrNameLst>
                                      </p:cBhvr>
                                      <p:to>
                                        <p:strVal val="visible"/>
                                      </p:to>
                                    </p:set>
                                    <p:animEffect transition="in" filter="fade">
                                      <p:cBhvr>
                                        <p:cTn id="94" dur="1000"/>
                                        <p:tgtEl>
                                          <p:spTgt spid="112"/>
                                        </p:tgtEl>
                                      </p:cBhvr>
                                    </p:animEffect>
                                    <p:anim calcmode="lin" valueType="num">
                                      <p:cBhvr>
                                        <p:cTn id="95" dur="1000" fill="hold"/>
                                        <p:tgtEl>
                                          <p:spTgt spid="112"/>
                                        </p:tgtEl>
                                        <p:attrNameLst>
                                          <p:attrName>ppt_x</p:attrName>
                                        </p:attrNameLst>
                                      </p:cBhvr>
                                      <p:tavLst>
                                        <p:tav tm="0">
                                          <p:val>
                                            <p:strVal val="#ppt_x"/>
                                          </p:val>
                                        </p:tav>
                                        <p:tav tm="100000">
                                          <p:val>
                                            <p:strVal val="#ppt_x"/>
                                          </p:val>
                                        </p:tav>
                                      </p:tavLst>
                                    </p:anim>
                                    <p:anim calcmode="lin" valueType="num">
                                      <p:cBhvr>
                                        <p:cTn id="96" dur="1000" fill="hold"/>
                                        <p:tgtEl>
                                          <p:spTgt spid="11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1000"/>
                                        <p:tgtEl>
                                          <p:spTgt spid="60"/>
                                        </p:tgtEl>
                                      </p:cBhvr>
                                    </p:animEffect>
                                    <p:anim calcmode="lin" valueType="num">
                                      <p:cBhvr>
                                        <p:cTn id="100" dur="1000" fill="hold"/>
                                        <p:tgtEl>
                                          <p:spTgt spid="60"/>
                                        </p:tgtEl>
                                        <p:attrNameLst>
                                          <p:attrName>ppt_x</p:attrName>
                                        </p:attrNameLst>
                                      </p:cBhvr>
                                      <p:tavLst>
                                        <p:tav tm="0">
                                          <p:val>
                                            <p:strVal val="#ppt_x"/>
                                          </p:val>
                                        </p:tav>
                                        <p:tav tm="100000">
                                          <p:val>
                                            <p:strVal val="#ppt_x"/>
                                          </p:val>
                                        </p:tav>
                                      </p:tavLst>
                                    </p:anim>
                                    <p:anim calcmode="lin" valueType="num">
                                      <p:cBhvr>
                                        <p:cTn id="10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4" grpId="0"/>
      <p:bldP spid="97" grpId="0"/>
      <p:bldP spid="100" grpId="0"/>
      <p:bldP spid="103" grpId="0"/>
      <p:bldP spid="106" grpId="0"/>
      <p:bldP spid="109" grpId="0"/>
      <p:bldP spid="112" grpId="0"/>
      <p:bldP spid="4" grpId="0" animBg="1"/>
      <p:bldP spid="55" grpId="0" animBg="1"/>
      <p:bldP spid="56" grpId="0" animBg="1"/>
      <p:bldP spid="57" grpId="0" animBg="1"/>
      <p:bldP spid="58" grpId="0" animBg="1"/>
      <p:bldP spid="59" grpId="0" animBg="1"/>
      <p:bldP spid="60" grpId="0" animBg="1"/>
      <p:bldP spid="61" grpId="0" animBg="1"/>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مربع نص 15">
            <a:extLst>
              <a:ext uri="{FF2B5EF4-FFF2-40B4-BE49-F238E27FC236}">
                <a16:creationId xmlns:a16="http://schemas.microsoft.com/office/drawing/2014/main" id="{0C3E46DD-0ADA-044B-B67D-28C132AFBC86}"/>
              </a:ext>
            </a:extLst>
          </p:cNvPr>
          <p:cNvSpPr txBox="1"/>
          <p:nvPr/>
        </p:nvSpPr>
        <p:spPr>
          <a:xfrm>
            <a:off x="4830349" y="187769"/>
            <a:ext cx="3276600" cy="584775"/>
          </a:xfrm>
          <a:prstGeom prst="rect">
            <a:avLst/>
          </a:prstGeom>
          <a:noFill/>
        </p:spPr>
        <p:txBody>
          <a:bodyPr wrap="square" rtlCol="1">
            <a:spAutoFit/>
          </a:bodyPr>
          <a:lstStyle/>
          <a:p>
            <a:r>
              <a:rPr lang="ar-SA" sz="3200" dirty="0">
                <a:solidFill>
                  <a:srgbClr val="002060"/>
                </a:solidFill>
              </a:rPr>
              <a:t>أسباب الخوف</a:t>
            </a:r>
          </a:p>
        </p:txBody>
      </p:sp>
      <p:grpSp>
        <p:nvGrpSpPr>
          <p:cNvPr id="8" name="مجموعة 7">
            <a:extLst>
              <a:ext uri="{FF2B5EF4-FFF2-40B4-BE49-F238E27FC236}">
                <a16:creationId xmlns:a16="http://schemas.microsoft.com/office/drawing/2014/main" id="{72A33019-70E8-474D-8596-093313FFA5DE}"/>
              </a:ext>
            </a:extLst>
          </p:cNvPr>
          <p:cNvGrpSpPr/>
          <p:nvPr/>
        </p:nvGrpSpPr>
        <p:grpSpPr>
          <a:xfrm>
            <a:off x="5698120" y="3634627"/>
            <a:ext cx="1860886" cy="133890"/>
            <a:chOff x="5698120" y="3634627"/>
            <a:chExt cx="1860886" cy="133890"/>
          </a:xfrm>
        </p:grpSpPr>
        <p:sp>
          <p:nvSpPr>
            <p:cNvPr id="32" name="Freeform: Shape 40">
              <a:extLst>
                <a:ext uri="{FF2B5EF4-FFF2-40B4-BE49-F238E27FC236}">
                  <a16:creationId xmlns:a16="http://schemas.microsoft.com/office/drawing/2014/main" id="{9884360A-204F-9D42-A4BC-2FB352E29F4D}"/>
                </a:ext>
              </a:extLst>
            </p:cNvPr>
            <p:cNvSpPr/>
            <p:nvPr/>
          </p:nvSpPr>
          <p:spPr>
            <a:xfrm>
              <a:off x="5870434" y="3634627"/>
              <a:ext cx="1688572" cy="133890"/>
            </a:xfrm>
            <a:custGeom>
              <a:avLst/>
              <a:gdLst>
                <a:gd name="connsiteX0" fmla="*/ 0 w 1688572"/>
                <a:gd name="connsiteY0" fmla="*/ 0 h 133890"/>
                <a:gd name="connsiteX1" fmla="*/ 1688572 w 1688572"/>
                <a:gd name="connsiteY1" fmla="*/ 0 h 133890"/>
                <a:gd name="connsiteX2" fmla="*/ 1626530 w 1688572"/>
                <a:gd name="connsiteY2" fmla="*/ 133890 h 133890"/>
                <a:gd name="connsiteX3" fmla="*/ 0 w 1688572"/>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1688572" h="133890">
                  <a:moveTo>
                    <a:pt x="0" y="0"/>
                  </a:moveTo>
                  <a:lnTo>
                    <a:pt x="1688572" y="0"/>
                  </a:lnTo>
                  <a:lnTo>
                    <a:pt x="1626530" y="133890"/>
                  </a:lnTo>
                  <a:lnTo>
                    <a:pt x="0" y="133890"/>
                  </a:lnTo>
                  <a:close/>
                </a:path>
              </a:pathLst>
            </a:custGeom>
            <a:solidFill>
              <a:schemeClr val="accent6">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34" name="Shape">
              <a:extLst>
                <a:ext uri="{FF2B5EF4-FFF2-40B4-BE49-F238E27FC236}">
                  <a16:creationId xmlns:a16="http://schemas.microsoft.com/office/drawing/2014/main" id="{73A16D24-2624-1748-83D8-7CCD02858F53}"/>
                </a:ext>
              </a:extLst>
            </p:cNvPr>
            <p:cNvSpPr/>
            <p:nvPr/>
          </p:nvSpPr>
          <p:spPr>
            <a:xfrm>
              <a:off x="5698120" y="3634627"/>
              <a:ext cx="344630"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6">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7" name="مجموعة 6">
            <a:extLst>
              <a:ext uri="{FF2B5EF4-FFF2-40B4-BE49-F238E27FC236}">
                <a16:creationId xmlns:a16="http://schemas.microsoft.com/office/drawing/2014/main" id="{745E89DD-ED0D-B645-A991-2B4112315616}"/>
              </a:ext>
            </a:extLst>
          </p:cNvPr>
          <p:cNvGrpSpPr/>
          <p:nvPr/>
        </p:nvGrpSpPr>
        <p:grpSpPr>
          <a:xfrm>
            <a:off x="2152649" y="3188344"/>
            <a:ext cx="3679360" cy="1063644"/>
            <a:chOff x="2152649" y="3188344"/>
            <a:chExt cx="3679360" cy="1063644"/>
          </a:xfrm>
        </p:grpSpPr>
        <p:sp>
          <p:nvSpPr>
            <p:cNvPr id="33" name="Shape">
              <a:extLst>
                <a:ext uri="{FF2B5EF4-FFF2-40B4-BE49-F238E27FC236}">
                  <a16:creationId xmlns:a16="http://schemas.microsoft.com/office/drawing/2014/main" id="{90ED1E12-D543-7445-8DFC-A42D22FFC0FF}"/>
                </a:ext>
              </a:extLst>
            </p:cNvPr>
            <p:cNvSpPr/>
            <p:nvPr/>
          </p:nvSpPr>
          <p:spPr>
            <a:xfrm>
              <a:off x="2152649" y="3237934"/>
              <a:ext cx="2680182" cy="9619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6"/>
                </a:gs>
                <a:gs pos="20000">
                  <a:schemeClr val="accent6"/>
                </a:gs>
                <a:gs pos="62000">
                  <a:schemeClr val="accent6">
                    <a:lumMod val="60000"/>
                    <a:lumOff val="40000"/>
                  </a:schemeClr>
                </a:gs>
                <a:gs pos="80000">
                  <a:schemeClr val="accent6"/>
                </a:gs>
                <a:gs pos="94000">
                  <a:schemeClr val="accent6">
                    <a:lumMod val="75000"/>
                  </a:schemeClr>
                </a:gs>
              </a:gsLst>
              <a:lin ang="16200000" scaled="1"/>
              <a:tileRect/>
            </a:gradFill>
            <a:ln w="12700">
              <a:miter lim="400000"/>
            </a:ln>
          </p:spPr>
          <p:txBody>
            <a:bodyPr lIns="28575" tIns="28575" rIns="28575" bIns="28575" anchor="ctr"/>
            <a:lstStyle/>
            <a:p>
              <a:endParaRPr sz="2800">
                <a:solidFill>
                  <a:srgbClr val="FFFFFF"/>
                </a:solidFill>
              </a:endParaRPr>
            </a:p>
          </p:txBody>
        </p:sp>
        <p:sp>
          <p:nvSpPr>
            <p:cNvPr id="35" name="Shape">
              <a:extLst>
                <a:ext uri="{FF2B5EF4-FFF2-40B4-BE49-F238E27FC236}">
                  <a16:creationId xmlns:a16="http://schemas.microsoft.com/office/drawing/2014/main" id="{7217912D-B8F0-5646-ADB8-6FD1C27D81DC}"/>
                </a:ext>
              </a:extLst>
            </p:cNvPr>
            <p:cNvSpPr/>
            <p:nvPr/>
          </p:nvSpPr>
          <p:spPr>
            <a:xfrm>
              <a:off x="4830349" y="3188344"/>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36" name="Shape">
              <a:extLst>
                <a:ext uri="{FF2B5EF4-FFF2-40B4-BE49-F238E27FC236}">
                  <a16:creationId xmlns:a16="http://schemas.microsoft.com/office/drawing/2014/main" id="{A1F1A6C9-8051-2440-98FC-825B0666CF4E}"/>
                </a:ext>
              </a:extLst>
            </p:cNvPr>
            <p:cNvSpPr/>
            <p:nvPr/>
          </p:nvSpPr>
          <p:spPr>
            <a:xfrm>
              <a:off x="4929521" y="3312313"/>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grpSp>
      <p:sp>
        <p:nvSpPr>
          <p:cNvPr id="37" name="TextBox 21">
            <a:extLst>
              <a:ext uri="{FF2B5EF4-FFF2-40B4-BE49-F238E27FC236}">
                <a16:creationId xmlns:a16="http://schemas.microsoft.com/office/drawing/2014/main" id="{F4EA78DA-80EC-364A-A4ED-01BD7E3B4A29}"/>
              </a:ext>
            </a:extLst>
          </p:cNvPr>
          <p:cNvSpPr txBox="1"/>
          <p:nvPr/>
        </p:nvSpPr>
        <p:spPr>
          <a:xfrm>
            <a:off x="2272677" y="3488094"/>
            <a:ext cx="2125028" cy="461666"/>
          </a:xfrm>
          <a:prstGeom prst="rect">
            <a:avLst/>
          </a:prstGeom>
          <a:noFill/>
        </p:spPr>
        <p:txBody>
          <a:bodyPr wrap="square" lIns="0" rIns="0" rtlCol="0" anchor="b">
            <a:spAutoFit/>
          </a:bodyPr>
          <a:lstStyle/>
          <a:p>
            <a:pPr algn="ctr"/>
            <a:r>
              <a:rPr lang="en-US" sz="2400" b="1" noProof="1"/>
              <a:t>02</a:t>
            </a:r>
          </a:p>
        </p:txBody>
      </p:sp>
      <p:sp>
        <p:nvSpPr>
          <p:cNvPr id="38" name="TextBox 24">
            <a:extLst>
              <a:ext uri="{FF2B5EF4-FFF2-40B4-BE49-F238E27FC236}">
                <a16:creationId xmlns:a16="http://schemas.microsoft.com/office/drawing/2014/main" id="{3324BE15-36F7-5F4D-94C9-043F960FFBFE}"/>
              </a:ext>
            </a:extLst>
          </p:cNvPr>
          <p:cNvSpPr txBox="1"/>
          <p:nvPr/>
        </p:nvSpPr>
        <p:spPr>
          <a:xfrm>
            <a:off x="2888371" y="3905273"/>
            <a:ext cx="7160555" cy="669029"/>
          </a:xfrm>
          <a:prstGeom prst="rect">
            <a:avLst/>
          </a:prstGeom>
          <a:noFill/>
        </p:spPr>
        <p:txBody>
          <a:bodyPr wrap="square" lIns="0" rIns="0" rtlCol="0" anchor="t">
            <a:spAutoFit/>
          </a:bodyPr>
          <a:lstStyle/>
          <a:p>
            <a:pPr algn="just">
              <a:lnSpc>
                <a:spcPct val="150000"/>
              </a:lnSpc>
            </a:pPr>
            <a:r>
              <a:rPr lang="ar-SA" sz="2800" b="1" noProof="1"/>
              <a:t>السخرية من الطفل الخائف و عدم تدريبه</a:t>
            </a:r>
            <a:endParaRPr lang="en-US" sz="2800" noProof="1"/>
          </a:p>
        </p:txBody>
      </p:sp>
      <p:sp>
        <p:nvSpPr>
          <p:cNvPr id="3" name="مربع نص 2">
            <a:extLst>
              <a:ext uri="{FF2B5EF4-FFF2-40B4-BE49-F238E27FC236}">
                <a16:creationId xmlns:a16="http://schemas.microsoft.com/office/drawing/2014/main" id="{7EF2F0E9-6B85-854D-A643-08FBEB6B90AB}"/>
              </a:ext>
            </a:extLst>
          </p:cNvPr>
          <p:cNvSpPr txBox="1"/>
          <p:nvPr/>
        </p:nvSpPr>
        <p:spPr>
          <a:xfrm>
            <a:off x="4972050" y="2327441"/>
            <a:ext cx="4490927" cy="523220"/>
          </a:xfrm>
          <a:prstGeom prst="rect">
            <a:avLst/>
          </a:prstGeom>
          <a:noFill/>
        </p:spPr>
        <p:txBody>
          <a:bodyPr wrap="square" rtlCol="1">
            <a:spAutoFit/>
          </a:bodyPr>
          <a:lstStyle/>
          <a:p>
            <a:pPr algn="ctr"/>
            <a:r>
              <a:rPr lang="ar-SA" sz="2800" b="1" dirty="0"/>
              <a:t>قمع انفعال الخوف</a:t>
            </a:r>
          </a:p>
        </p:txBody>
      </p:sp>
      <p:grpSp>
        <p:nvGrpSpPr>
          <p:cNvPr id="6" name="مجموعة 5">
            <a:extLst>
              <a:ext uri="{FF2B5EF4-FFF2-40B4-BE49-F238E27FC236}">
                <a16:creationId xmlns:a16="http://schemas.microsoft.com/office/drawing/2014/main" id="{FA22830E-3130-5D49-9C1A-E4338173ACB9}"/>
              </a:ext>
            </a:extLst>
          </p:cNvPr>
          <p:cNvGrpSpPr/>
          <p:nvPr/>
        </p:nvGrpSpPr>
        <p:grpSpPr>
          <a:xfrm>
            <a:off x="5679071" y="2116090"/>
            <a:ext cx="3529705" cy="133890"/>
            <a:chOff x="5679071" y="2116090"/>
            <a:chExt cx="3529705" cy="133890"/>
          </a:xfrm>
        </p:grpSpPr>
        <p:sp>
          <p:nvSpPr>
            <p:cNvPr id="57" name="Freeform: Shape 38">
              <a:extLst>
                <a:ext uri="{FF2B5EF4-FFF2-40B4-BE49-F238E27FC236}">
                  <a16:creationId xmlns:a16="http://schemas.microsoft.com/office/drawing/2014/main" id="{9D83E00D-D24C-6A4E-B319-5BEE002E894A}"/>
                </a:ext>
              </a:extLst>
            </p:cNvPr>
            <p:cNvSpPr/>
            <p:nvPr/>
          </p:nvSpPr>
          <p:spPr>
            <a:xfrm>
              <a:off x="5870435" y="2116090"/>
              <a:ext cx="3338341" cy="133890"/>
            </a:xfrm>
            <a:custGeom>
              <a:avLst/>
              <a:gdLst>
                <a:gd name="connsiteX0" fmla="*/ 0 w 3338341"/>
                <a:gd name="connsiteY0" fmla="*/ 0 h 133890"/>
                <a:gd name="connsiteX1" fmla="*/ 3338341 w 3338341"/>
                <a:gd name="connsiteY1" fmla="*/ 0 h 133890"/>
                <a:gd name="connsiteX2" fmla="*/ 3276475 w 3338341"/>
                <a:gd name="connsiteY2" fmla="*/ 133890 h 133890"/>
                <a:gd name="connsiteX3" fmla="*/ 0 w 3338341"/>
                <a:gd name="connsiteY3" fmla="*/ 133890 h 133890"/>
              </a:gdLst>
              <a:ahLst/>
              <a:cxnLst>
                <a:cxn ang="0">
                  <a:pos x="connsiteX0" y="connsiteY0"/>
                </a:cxn>
                <a:cxn ang="0">
                  <a:pos x="connsiteX1" y="connsiteY1"/>
                </a:cxn>
                <a:cxn ang="0">
                  <a:pos x="connsiteX2" y="connsiteY2"/>
                </a:cxn>
                <a:cxn ang="0">
                  <a:pos x="connsiteX3" y="connsiteY3"/>
                </a:cxn>
              </a:cxnLst>
              <a:rect l="l" t="t" r="r" b="b"/>
              <a:pathLst>
                <a:path w="3338341" h="133890">
                  <a:moveTo>
                    <a:pt x="0" y="0"/>
                  </a:moveTo>
                  <a:lnTo>
                    <a:pt x="3338341" y="0"/>
                  </a:lnTo>
                  <a:lnTo>
                    <a:pt x="3276475" y="133890"/>
                  </a:lnTo>
                  <a:lnTo>
                    <a:pt x="0" y="133890"/>
                  </a:lnTo>
                  <a:close/>
                </a:path>
              </a:pathLst>
            </a:custGeom>
            <a:solidFill>
              <a:schemeClr val="accent4">
                <a:lumMod val="60000"/>
                <a:lumOff val="40000"/>
              </a:schemeClr>
            </a:solidFill>
            <a:ln w="12700">
              <a:miter lim="400000"/>
            </a:ln>
          </p:spPr>
          <p:txBody>
            <a:bodyPr wrap="square" lIns="28575" tIns="28575" rIns="28575" bIns="28575" anchor="ctr">
              <a:noAutofit/>
            </a:bodyPr>
            <a:lstStyle/>
            <a:p>
              <a:pPr>
                <a:defRPr sz="3000">
                  <a:solidFill>
                    <a:srgbClr val="FFFFFF"/>
                  </a:solidFill>
                </a:defRPr>
              </a:pPr>
              <a:endParaRPr sz="2800"/>
            </a:p>
          </p:txBody>
        </p:sp>
        <p:sp>
          <p:nvSpPr>
            <p:cNvPr id="58" name="Shape">
              <a:extLst>
                <a:ext uri="{FF2B5EF4-FFF2-40B4-BE49-F238E27FC236}">
                  <a16:creationId xmlns:a16="http://schemas.microsoft.com/office/drawing/2014/main" id="{FCA0CEB0-D535-794B-900B-768B199D4F04}"/>
                </a:ext>
              </a:extLst>
            </p:cNvPr>
            <p:cNvSpPr/>
            <p:nvPr/>
          </p:nvSpPr>
          <p:spPr>
            <a:xfrm>
              <a:off x="5679071" y="2116090"/>
              <a:ext cx="344629" cy="133890"/>
            </a:xfrm>
            <a:custGeom>
              <a:avLst/>
              <a:gdLst/>
              <a:ahLst/>
              <a:cxnLst>
                <a:cxn ang="0">
                  <a:pos x="wd2" y="hd2"/>
                </a:cxn>
                <a:cxn ang="5400000">
                  <a:pos x="wd2" y="hd2"/>
                </a:cxn>
                <a:cxn ang="10800000">
                  <a:pos x="wd2" y="hd2"/>
                </a:cxn>
                <a:cxn ang="16200000">
                  <a:pos x="wd2" y="hd2"/>
                </a:cxn>
              </a:cxnLst>
              <a:rect l="0" t="0" r="r" b="b"/>
              <a:pathLst>
                <a:path w="21600" h="21600" extrusionOk="0">
                  <a:moveTo>
                    <a:pt x="17715" y="21600"/>
                  </a:moveTo>
                  <a:lnTo>
                    <a:pt x="0" y="21600"/>
                  </a:lnTo>
                  <a:lnTo>
                    <a:pt x="0" y="0"/>
                  </a:lnTo>
                  <a:lnTo>
                    <a:pt x="21600" y="0"/>
                  </a:ln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800"/>
            </a:p>
          </p:txBody>
        </p:sp>
      </p:grpSp>
      <p:grpSp>
        <p:nvGrpSpPr>
          <p:cNvPr id="5" name="مجموعة 4">
            <a:extLst>
              <a:ext uri="{FF2B5EF4-FFF2-40B4-BE49-F238E27FC236}">
                <a16:creationId xmlns:a16="http://schemas.microsoft.com/office/drawing/2014/main" id="{8AC994A6-1DF6-8843-BB3F-A306BC49F72C}"/>
              </a:ext>
            </a:extLst>
          </p:cNvPr>
          <p:cNvGrpSpPr/>
          <p:nvPr/>
        </p:nvGrpSpPr>
        <p:grpSpPr>
          <a:xfrm>
            <a:off x="1490724" y="1669809"/>
            <a:ext cx="4284135" cy="1063644"/>
            <a:chOff x="1547874" y="1669809"/>
            <a:chExt cx="4284135" cy="1063644"/>
          </a:xfrm>
        </p:grpSpPr>
        <p:sp>
          <p:nvSpPr>
            <p:cNvPr id="49" name="Shape">
              <a:extLst>
                <a:ext uri="{FF2B5EF4-FFF2-40B4-BE49-F238E27FC236}">
                  <a16:creationId xmlns:a16="http://schemas.microsoft.com/office/drawing/2014/main" id="{0356C3C2-DA8B-4F47-9A98-6FCFCDFC5F44}"/>
                </a:ext>
              </a:extLst>
            </p:cNvPr>
            <p:cNvSpPr/>
            <p:nvPr/>
          </p:nvSpPr>
          <p:spPr>
            <a:xfrm>
              <a:off x="4830349" y="1669809"/>
              <a:ext cx="1001660" cy="1063644"/>
            </a:xfrm>
            <a:custGeom>
              <a:avLst/>
              <a:gdLst/>
              <a:ahLst/>
              <a:cxnLst>
                <a:cxn ang="0">
                  <a:pos x="wd2" y="hd2"/>
                </a:cxn>
                <a:cxn ang="5400000">
                  <a:pos x="wd2" y="hd2"/>
                </a:cxn>
                <a:cxn ang="10800000">
                  <a:pos x="wd2" y="hd2"/>
                </a:cxn>
                <a:cxn ang="16200000">
                  <a:pos x="wd2" y="hd2"/>
                </a:cxn>
              </a:cxnLst>
              <a:rect l="0" t="0" r="r" b="b"/>
              <a:pathLst>
                <a:path w="21600" h="21600" extrusionOk="0">
                  <a:moveTo>
                    <a:pt x="13527" y="6797"/>
                  </a:moveTo>
                  <a:cubicBezTo>
                    <a:pt x="8822" y="5186"/>
                    <a:pt x="4919" y="3122"/>
                    <a:pt x="2459" y="1158"/>
                  </a:cubicBezTo>
                  <a:lnTo>
                    <a:pt x="2459" y="1057"/>
                  </a:lnTo>
                  <a:cubicBezTo>
                    <a:pt x="2459" y="503"/>
                    <a:pt x="1978" y="0"/>
                    <a:pt x="1337" y="0"/>
                  </a:cubicBezTo>
                  <a:lnTo>
                    <a:pt x="1123" y="0"/>
                  </a:lnTo>
                  <a:cubicBezTo>
                    <a:pt x="535" y="0"/>
                    <a:pt x="0" y="453"/>
                    <a:pt x="0" y="1057"/>
                  </a:cubicBezTo>
                  <a:lnTo>
                    <a:pt x="0" y="20543"/>
                  </a:lnTo>
                  <a:cubicBezTo>
                    <a:pt x="0" y="21097"/>
                    <a:pt x="481" y="21600"/>
                    <a:pt x="1123" y="21600"/>
                  </a:cubicBezTo>
                  <a:lnTo>
                    <a:pt x="1337" y="21600"/>
                  </a:lnTo>
                  <a:cubicBezTo>
                    <a:pt x="1925" y="21600"/>
                    <a:pt x="2459" y="21147"/>
                    <a:pt x="2459" y="20543"/>
                  </a:cubicBezTo>
                  <a:lnTo>
                    <a:pt x="2459" y="20241"/>
                  </a:lnTo>
                  <a:cubicBezTo>
                    <a:pt x="4919" y="18277"/>
                    <a:pt x="8875" y="16263"/>
                    <a:pt x="13580" y="14702"/>
                  </a:cubicBezTo>
                  <a:cubicBezTo>
                    <a:pt x="16200" y="13846"/>
                    <a:pt x="18766" y="13192"/>
                    <a:pt x="21065" y="12839"/>
                  </a:cubicBezTo>
                  <a:cubicBezTo>
                    <a:pt x="21386" y="12789"/>
                    <a:pt x="21600" y="12537"/>
                    <a:pt x="21600" y="12235"/>
                  </a:cubicBezTo>
                  <a:lnTo>
                    <a:pt x="21600" y="9264"/>
                  </a:lnTo>
                  <a:cubicBezTo>
                    <a:pt x="21600" y="8962"/>
                    <a:pt x="21386" y="8710"/>
                    <a:pt x="21065" y="8660"/>
                  </a:cubicBezTo>
                  <a:cubicBezTo>
                    <a:pt x="18766" y="8358"/>
                    <a:pt x="16146" y="7703"/>
                    <a:pt x="13527" y="6797"/>
                  </a:cubicBezTo>
                  <a:close/>
                </a:path>
              </a:pathLst>
            </a:custGeom>
            <a:solidFill>
              <a:schemeClr val="tx1">
                <a:lumMod val="75000"/>
                <a:lumOff val="25000"/>
              </a:schemeClr>
            </a:solidFill>
            <a:ln w="12700">
              <a:miter lim="400000"/>
            </a:ln>
          </p:spPr>
          <p:txBody>
            <a:bodyPr lIns="28575" tIns="28575" rIns="28575" bIns="28575" anchor="ctr"/>
            <a:lstStyle/>
            <a:p>
              <a:pPr>
                <a:defRPr sz="3000">
                  <a:solidFill>
                    <a:srgbClr val="FFFFFF"/>
                  </a:solidFill>
                </a:defRPr>
              </a:pPr>
              <a:endParaRPr sz="2800"/>
            </a:p>
          </p:txBody>
        </p:sp>
        <p:sp>
          <p:nvSpPr>
            <p:cNvPr id="47" name="Shape">
              <a:extLst>
                <a:ext uri="{FF2B5EF4-FFF2-40B4-BE49-F238E27FC236}">
                  <a16:creationId xmlns:a16="http://schemas.microsoft.com/office/drawing/2014/main" id="{4A5E8914-1E01-A14E-A3AF-A0FD34FABBBC}"/>
                </a:ext>
              </a:extLst>
            </p:cNvPr>
            <p:cNvSpPr/>
            <p:nvPr/>
          </p:nvSpPr>
          <p:spPr>
            <a:xfrm>
              <a:off x="1547874" y="1719398"/>
              <a:ext cx="3284958" cy="9619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9" y="19596"/>
                  </a:lnTo>
                  <a:cubicBezTo>
                    <a:pt x="599" y="19540"/>
                    <a:pt x="0" y="17759"/>
                    <a:pt x="0" y="15643"/>
                  </a:cubicBezTo>
                  <a:lnTo>
                    <a:pt x="0" y="5957"/>
                  </a:lnTo>
                  <a:cubicBezTo>
                    <a:pt x="0" y="3841"/>
                    <a:pt x="599" y="2115"/>
                    <a:pt x="1359" y="2004"/>
                  </a:cubicBezTo>
                  <a:lnTo>
                    <a:pt x="21580" y="0"/>
                  </a:lnTo>
                  <a:lnTo>
                    <a:pt x="21580" y="21600"/>
                  </a:lnTo>
                  <a:close/>
                </a:path>
              </a:pathLst>
            </a:custGeom>
            <a:gradFill flip="none" rotWithShape="1">
              <a:gsLst>
                <a:gs pos="9000">
                  <a:schemeClr val="accent4"/>
                </a:gs>
                <a:gs pos="20000">
                  <a:schemeClr val="accent4"/>
                </a:gs>
                <a:gs pos="62000">
                  <a:schemeClr val="accent4">
                    <a:lumMod val="60000"/>
                    <a:lumOff val="40000"/>
                  </a:schemeClr>
                </a:gs>
                <a:gs pos="80000">
                  <a:schemeClr val="accent4">
                    <a:lumMod val="95000"/>
                    <a:lumOff val="5000"/>
                  </a:schemeClr>
                </a:gs>
                <a:gs pos="94000">
                  <a:schemeClr val="accent4">
                    <a:lumMod val="60000"/>
                  </a:schemeClr>
                </a:gs>
              </a:gsLst>
              <a:lin ang="16200000" scaled="1"/>
              <a:tileRect/>
            </a:gradFill>
            <a:ln w="12700">
              <a:miter lim="400000"/>
            </a:ln>
          </p:spPr>
          <p:txBody>
            <a:bodyPr lIns="28575" tIns="28575" rIns="28575" bIns="28575" anchor="ctr"/>
            <a:lstStyle/>
            <a:p>
              <a:pPr>
                <a:defRPr sz="3000">
                  <a:solidFill>
                    <a:srgbClr val="FFFFFF"/>
                  </a:solidFill>
                </a:defRPr>
              </a:pPr>
              <a:endParaRPr sz="2800"/>
            </a:p>
          </p:txBody>
        </p:sp>
      </p:grpSp>
      <p:sp>
        <p:nvSpPr>
          <p:cNvPr id="50" name="Shape">
            <a:extLst>
              <a:ext uri="{FF2B5EF4-FFF2-40B4-BE49-F238E27FC236}">
                <a16:creationId xmlns:a16="http://schemas.microsoft.com/office/drawing/2014/main" id="{8F3C72C2-E311-9448-B457-A9CF74D95997}"/>
              </a:ext>
            </a:extLst>
          </p:cNvPr>
          <p:cNvSpPr/>
          <p:nvPr/>
        </p:nvSpPr>
        <p:spPr>
          <a:xfrm>
            <a:off x="4857618" y="1791166"/>
            <a:ext cx="840502" cy="448917"/>
          </a:xfrm>
          <a:custGeom>
            <a:avLst/>
            <a:gdLst/>
            <a:ahLst/>
            <a:cxnLst>
              <a:cxn ang="0">
                <a:pos x="wd2" y="hd2"/>
              </a:cxn>
              <a:cxn ang="5400000">
                <a:pos x="wd2" y="hd2"/>
              </a:cxn>
              <a:cxn ang="10800000">
                <a:pos x="wd2" y="hd2"/>
              </a:cxn>
              <a:cxn ang="16200000">
                <a:pos x="wd2" y="hd2"/>
              </a:cxn>
            </a:cxnLst>
            <a:rect l="0" t="0" r="r" b="b"/>
            <a:pathLst>
              <a:path w="21600" h="19266" extrusionOk="0">
                <a:moveTo>
                  <a:pt x="0" y="0"/>
                </a:moveTo>
                <a:cubicBezTo>
                  <a:pt x="0" y="0"/>
                  <a:pt x="8219" y="11172"/>
                  <a:pt x="21600" y="15003"/>
                </a:cubicBezTo>
                <a:lnTo>
                  <a:pt x="21600" y="18089"/>
                </a:lnTo>
                <a:cubicBezTo>
                  <a:pt x="21600" y="18089"/>
                  <a:pt x="10577" y="21600"/>
                  <a:pt x="0" y="16493"/>
                </a:cubicBezTo>
                <a:lnTo>
                  <a:pt x="0" y="0"/>
                </a:lnTo>
                <a:close/>
              </a:path>
            </a:pathLst>
          </a:custGeom>
          <a:solidFill>
            <a:schemeClr val="bg1">
              <a:alpha val="40000"/>
            </a:schemeClr>
          </a:solidFill>
          <a:ln w="12700">
            <a:miter lim="400000"/>
          </a:ln>
        </p:spPr>
        <p:txBody>
          <a:bodyPr lIns="28575" tIns="28575" rIns="28575" bIns="28575" anchor="ctr"/>
          <a:lstStyle/>
          <a:p>
            <a:pPr>
              <a:defRPr sz="3000">
                <a:solidFill>
                  <a:srgbClr val="FFFFFF"/>
                </a:solidFill>
              </a:defRPr>
            </a:pPr>
            <a:endParaRPr sz="2800"/>
          </a:p>
        </p:txBody>
      </p:sp>
      <p:sp>
        <p:nvSpPr>
          <p:cNvPr id="51" name="TextBox 20">
            <a:extLst>
              <a:ext uri="{FF2B5EF4-FFF2-40B4-BE49-F238E27FC236}">
                <a16:creationId xmlns:a16="http://schemas.microsoft.com/office/drawing/2014/main" id="{1DA4A4C7-A8CB-B044-81CA-E8EFF71B5ADB}"/>
              </a:ext>
            </a:extLst>
          </p:cNvPr>
          <p:cNvSpPr txBox="1"/>
          <p:nvPr/>
        </p:nvSpPr>
        <p:spPr>
          <a:xfrm>
            <a:off x="1475971" y="1918090"/>
            <a:ext cx="3282475" cy="461665"/>
          </a:xfrm>
          <a:prstGeom prst="rect">
            <a:avLst/>
          </a:prstGeom>
          <a:noFill/>
        </p:spPr>
        <p:txBody>
          <a:bodyPr wrap="square" lIns="0" rIns="0" rtlCol="0" anchor="b">
            <a:spAutoFit/>
          </a:bodyPr>
          <a:lstStyle/>
          <a:p>
            <a:pPr algn="ctr"/>
            <a:r>
              <a:rPr lang="ar-SA" sz="2400" b="1" noProof="1"/>
              <a:t>01</a:t>
            </a:r>
            <a:endParaRPr lang="en-US" sz="2400" b="1" noProof="1"/>
          </a:p>
        </p:txBody>
      </p:sp>
    </p:spTree>
    <p:extLst>
      <p:ext uri="{BB962C8B-B14F-4D97-AF65-F5344CB8AC3E}">
        <p14:creationId xmlns:p14="http://schemas.microsoft.com/office/powerpoint/2010/main" val="93913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2500"/>
                            </p:stCondLst>
                            <p:childTnLst>
                              <p:par>
                                <p:cTn id="19" presetID="2" presetClass="entr" presetSubtype="8"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5500"/>
                            </p:stCondLst>
                            <p:childTnLst>
                              <p:par>
                                <p:cTn id="38" presetID="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childTnLst>
                          </p:cTn>
                        </p:par>
                        <p:par>
                          <p:cTn id="42" fill="hold">
                            <p:stCondLst>
                              <p:cond delay="6000"/>
                            </p:stCondLst>
                            <p:childTnLst>
                              <p:par>
                                <p:cTn id="43" presetID="1"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7" grpId="0"/>
      <p:bldP spid="38" grpId="0"/>
      <p:bldP spid="3"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1153779" y="1001401"/>
            <a:ext cx="2764359" cy="5365206"/>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48533"/>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760788"/>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743038"/>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655293"/>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637543"/>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549798"/>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532046"/>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7769" y="5444301"/>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5095649"/>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05</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4158753"/>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04</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22185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03</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284962"/>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02</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01</a:t>
              </a:r>
            </a:p>
          </p:txBody>
        </p:sp>
      </p:grpSp>
      <p:sp>
        <p:nvSpPr>
          <p:cNvPr id="189" name="TextBox 188">
            <a:extLst>
              <a:ext uri="{FF2B5EF4-FFF2-40B4-BE49-F238E27FC236}">
                <a16:creationId xmlns:a16="http://schemas.microsoft.com/office/drawing/2014/main" id="{59B79228-1118-49FF-A414-B9E4B5C8EB19}"/>
              </a:ext>
            </a:extLst>
          </p:cNvPr>
          <p:cNvSpPr txBox="1"/>
          <p:nvPr/>
        </p:nvSpPr>
        <p:spPr>
          <a:xfrm>
            <a:off x="4501001" y="5382654"/>
            <a:ext cx="5621194" cy="461665"/>
          </a:xfrm>
          <a:prstGeom prst="rect">
            <a:avLst/>
          </a:prstGeom>
          <a:solidFill>
            <a:schemeClr val="bg2"/>
          </a:solidFill>
        </p:spPr>
        <p:txBody>
          <a:bodyPr wrap="square" lIns="137160" rIns="137160" rtlCol="0" anchor="t">
            <a:spAutoFit/>
          </a:bodyPr>
          <a:lstStyle/>
          <a:p>
            <a:pPr algn="ctr"/>
            <a:r>
              <a:rPr lang="ar-SA" sz="2400" noProof="1"/>
              <a:t> محاولة اتزان سلوك الوالدين في المواقف الصعبة</a:t>
            </a:r>
          </a:p>
        </p:txBody>
      </p:sp>
      <p:sp>
        <p:nvSpPr>
          <p:cNvPr id="201" name="TextBox 200">
            <a:extLst>
              <a:ext uri="{FF2B5EF4-FFF2-40B4-BE49-F238E27FC236}">
                <a16:creationId xmlns:a16="http://schemas.microsoft.com/office/drawing/2014/main" id="{3AFD3BB8-6FC3-4C59-AA56-217937A5A76B}"/>
              </a:ext>
            </a:extLst>
          </p:cNvPr>
          <p:cNvSpPr txBox="1"/>
          <p:nvPr/>
        </p:nvSpPr>
        <p:spPr>
          <a:xfrm>
            <a:off x="4501001" y="2571843"/>
            <a:ext cx="5621194" cy="461665"/>
          </a:xfrm>
          <a:prstGeom prst="rect">
            <a:avLst/>
          </a:prstGeom>
          <a:solidFill>
            <a:schemeClr val="bg2"/>
          </a:solidFill>
        </p:spPr>
        <p:txBody>
          <a:bodyPr wrap="square" lIns="137160" rIns="137160" rtlCol="0" anchor="t">
            <a:spAutoFit/>
          </a:bodyPr>
          <a:lstStyle/>
          <a:p>
            <a:pPr algn="ctr"/>
            <a:r>
              <a:rPr lang="ar-SA" sz="2400" noProof="1"/>
              <a:t>تدريب الطفل على مواجهة مصادر الخوف بعد موافقته</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4501001" y="4445717"/>
            <a:ext cx="5621194" cy="461665"/>
          </a:xfrm>
          <a:prstGeom prst="rect">
            <a:avLst/>
          </a:prstGeom>
          <a:solidFill>
            <a:schemeClr val="bg2"/>
          </a:solidFill>
        </p:spPr>
        <p:txBody>
          <a:bodyPr wrap="square" lIns="137160" rIns="137160" rtlCol="0" anchor="t">
            <a:spAutoFit/>
          </a:bodyPr>
          <a:lstStyle/>
          <a:p>
            <a:pPr algn="ctr"/>
            <a:r>
              <a:rPr lang="ar-SA" sz="2400" noProof="1"/>
              <a:t>مرافقة نمو الطفل بالخبر و الممارسة</a:t>
            </a:r>
            <a:endParaRPr lang="en-US" sz="2400" noProof="1"/>
          </a:p>
        </p:txBody>
      </p:sp>
      <p:sp>
        <p:nvSpPr>
          <p:cNvPr id="198" name="TextBox 197">
            <a:extLst>
              <a:ext uri="{FF2B5EF4-FFF2-40B4-BE49-F238E27FC236}">
                <a16:creationId xmlns:a16="http://schemas.microsoft.com/office/drawing/2014/main" id="{4F527CE9-12B5-451E-8DAA-65F7C2D8492B}"/>
              </a:ext>
            </a:extLst>
          </p:cNvPr>
          <p:cNvSpPr txBox="1"/>
          <p:nvPr/>
        </p:nvSpPr>
        <p:spPr>
          <a:xfrm>
            <a:off x="4501001" y="3508780"/>
            <a:ext cx="5621194" cy="461665"/>
          </a:xfrm>
          <a:prstGeom prst="rect">
            <a:avLst/>
          </a:prstGeom>
          <a:solidFill>
            <a:schemeClr val="bg2"/>
          </a:solidFill>
        </p:spPr>
        <p:txBody>
          <a:bodyPr wrap="square" lIns="137160" rIns="137160" rtlCol="0" anchor="t">
            <a:spAutoFit/>
          </a:bodyPr>
          <a:lstStyle/>
          <a:p>
            <a:pPr algn="ctr"/>
            <a:r>
              <a:rPr lang="ar-SA" sz="2400" noProof="1"/>
              <a:t>مراقبة المحتوى المقدم للطفل</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4501001" y="1634906"/>
            <a:ext cx="5621194" cy="461665"/>
          </a:xfrm>
          <a:prstGeom prst="rect">
            <a:avLst/>
          </a:prstGeom>
          <a:solidFill>
            <a:schemeClr val="bg2"/>
          </a:solidFill>
        </p:spPr>
        <p:txBody>
          <a:bodyPr wrap="square" lIns="137160" rIns="137160" rtlCol="0" anchor="t">
            <a:spAutoFit/>
          </a:bodyPr>
          <a:lstStyle/>
          <a:p>
            <a:pPr algn="ctr"/>
            <a:r>
              <a:rPr lang="ar-SA" sz="2400" noProof="1"/>
              <a:t>التفاهم مع الطفل حول الشيء المخيف</a:t>
            </a:r>
            <a:endParaRPr lang="en-US" sz="2400" noProof="1"/>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080530" y="163049"/>
            <a:ext cx="5759911" cy="707886"/>
          </a:xfrm>
          <a:prstGeom prst="rect">
            <a:avLst/>
          </a:prstGeom>
          <a:noFill/>
        </p:spPr>
        <p:txBody>
          <a:bodyPr wrap="none" rtlCol="1">
            <a:spAutoFit/>
          </a:bodyPr>
          <a:lstStyle/>
          <a:p>
            <a:r>
              <a:rPr lang="ar-SA" sz="4000" dirty="0"/>
              <a:t>أساليب التغلب على مشكلة الخوف:</a:t>
            </a:r>
          </a:p>
        </p:txBody>
      </p:sp>
    </p:spTree>
    <p:extLst>
      <p:ext uri="{BB962C8B-B14F-4D97-AF65-F5344CB8AC3E}">
        <p14:creationId xmlns:p14="http://schemas.microsoft.com/office/powerpoint/2010/main" val="23290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204"/>
                                        </p:tgtEl>
                                        <p:attrNameLst>
                                          <p:attrName>style.visibility</p:attrName>
                                        </p:attrNameLst>
                                      </p:cBhvr>
                                      <p:to>
                                        <p:strVal val="visible"/>
                                      </p:to>
                                    </p:set>
                                    <p:anim calcmode="lin" valueType="num">
                                      <p:cBhvr additive="base">
                                        <p:cTn id="19" dur="500" fill="hold"/>
                                        <p:tgtEl>
                                          <p:spTgt spid="204"/>
                                        </p:tgtEl>
                                        <p:attrNameLst>
                                          <p:attrName>ppt_x</p:attrName>
                                        </p:attrNameLst>
                                      </p:cBhvr>
                                      <p:tavLst>
                                        <p:tav tm="0">
                                          <p:val>
                                            <p:strVal val="0-#ppt_w/2"/>
                                          </p:val>
                                        </p:tav>
                                        <p:tav tm="100000">
                                          <p:val>
                                            <p:strVal val="#ppt_x"/>
                                          </p:val>
                                        </p:tav>
                                      </p:tavLst>
                                    </p:anim>
                                    <p:anim calcmode="lin" valueType="num">
                                      <p:cBhvr additive="base">
                                        <p:cTn id="20" dur="500" fill="hold"/>
                                        <p:tgtEl>
                                          <p:spTgt spid="204"/>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201"/>
                                        </p:tgtEl>
                                        <p:attrNameLst>
                                          <p:attrName>style.visibility</p:attrName>
                                        </p:attrNameLst>
                                      </p:cBhvr>
                                      <p:to>
                                        <p:strVal val="visible"/>
                                      </p:to>
                                    </p:set>
                                    <p:anim calcmode="lin" valueType="num">
                                      <p:cBhvr additive="base">
                                        <p:cTn id="24" dur="500" fill="hold"/>
                                        <p:tgtEl>
                                          <p:spTgt spid="201"/>
                                        </p:tgtEl>
                                        <p:attrNameLst>
                                          <p:attrName>ppt_x</p:attrName>
                                        </p:attrNameLst>
                                      </p:cBhvr>
                                      <p:tavLst>
                                        <p:tav tm="0">
                                          <p:val>
                                            <p:strVal val="0-#ppt_w/2"/>
                                          </p:val>
                                        </p:tav>
                                        <p:tav tm="100000">
                                          <p:val>
                                            <p:strVal val="#ppt_x"/>
                                          </p:val>
                                        </p:tav>
                                      </p:tavLst>
                                    </p:anim>
                                    <p:anim calcmode="lin" valueType="num">
                                      <p:cBhvr additive="base">
                                        <p:cTn id="25" dur="500" fill="hold"/>
                                        <p:tgtEl>
                                          <p:spTgt spid="201"/>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198"/>
                                        </p:tgtEl>
                                        <p:attrNameLst>
                                          <p:attrName>style.visibility</p:attrName>
                                        </p:attrNameLst>
                                      </p:cBhvr>
                                      <p:to>
                                        <p:strVal val="visible"/>
                                      </p:to>
                                    </p:set>
                                    <p:anim calcmode="lin" valueType="num">
                                      <p:cBhvr additive="base">
                                        <p:cTn id="29" dur="500" fill="hold"/>
                                        <p:tgtEl>
                                          <p:spTgt spid="198"/>
                                        </p:tgtEl>
                                        <p:attrNameLst>
                                          <p:attrName>ppt_x</p:attrName>
                                        </p:attrNameLst>
                                      </p:cBhvr>
                                      <p:tavLst>
                                        <p:tav tm="0">
                                          <p:val>
                                            <p:strVal val="0-#ppt_w/2"/>
                                          </p:val>
                                        </p:tav>
                                        <p:tav tm="100000">
                                          <p:val>
                                            <p:strVal val="#ppt_x"/>
                                          </p:val>
                                        </p:tav>
                                      </p:tavLst>
                                    </p:anim>
                                    <p:anim calcmode="lin" valueType="num">
                                      <p:cBhvr additive="base">
                                        <p:cTn id="30" dur="500" fill="hold"/>
                                        <p:tgtEl>
                                          <p:spTgt spid="198"/>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 presetClass="entr" presetSubtype="8" fill="hold" grpId="0" nodeType="afterEffect">
                                  <p:stCondLst>
                                    <p:cond delay="0"/>
                                  </p:stCondLst>
                                  <p:childTnLst>
                                    <p:set>
                                      <p:cBhvr>
                                        <p:cTn id="33" dur="1" fill="hold">
                                          <p:stCondLst>
                                            <p:cond delay="0"/>
                                          </p:stCondLst>
                                        </p:cTn>
                                        <p:tgtEl>
                                          <p:spTgt spid="195"/>
                                        </p:tgtEl>
                                        <p:attrNameLst>
                                          <p:attrName>style.visibility</p:attrName>
                                        </p:attrNameLst>
                                      </p:cBhvr>
                                      <p:to>
                                        <p:strVal val="visible"/>
                                      </p:to>
                                    </p:set>
                                    <p:anim calcmode="lin" valueType="num">
                                      <p:cBhvr additive="base">
                                        <p:cTn id="34" dur="500" fill="hold"/>
                                        <p:tgtEl>
                                          <p:spTgt spid="195"/>
                                        </p:tgtEl>
                                        <p:attrNameLst>
                                          <p:attrName>ppt_x</p:attrName>
                                        </p:attrNameLst>
                                      </p:cBhvr>
                                      <p:tavLst>
                                        <p:tav tm="0">
                                          <p:val>
                                            <p:strVal val="0-#ppt_w/2"/>
                                          </p:val>
                                        </p:tav>
                                        <p:tav tm="100000">
                                          <p:val>
                                            <p:strVal val="#ppt_x"/>
                                          </p:val>
                                        </p:tav>
                                      </p:tavLst>
                                    </p:anim>
                                    <p:anim calcmode="lin" valueType="num">
                                      <p:cBhvr additive="base">
                                        <p:cTn id="35" dur="500" fill="hold"/>
                                        <p:tgtEl>
                                          <p:spTgt spid="195"/>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8" fill="hold" grpId="0" nodeType="afterEffect">
                                  <p:stCondLst>
                                    <p:cond delay="0"/>
                                  </p:stCondLst>
                                  <p:childTnLst>
                                    <p:set>
                                      <p:cBhvr>
                                        <p:cTn id="38" dur="1" fill="hold">
                                          <p:stCondLst>
                                            <p:cond delay="0"/>
                                          </p:stCondLst>
                                        </p:cTn>
                                        <p:tgtEl>
                                          <p:spTgt spid="189"/>
                                        </p:tgtEl>
                                        <p:attrNameLst>
                                          <p:attrName>style.visibility</p:attrName>
                                        </p:attrNameLst>
                                      </p:cBhvr>
                                      <p:to>
                                        <p:strVal val="visible"/>
                                      </p:to>
                                    </p:set>
                                    <p:anim calcmode="lin" valueType="num">
                                      <p:cBhvr additive="base">
                                        <p:cTn id="39" dur="500" fill="hold"/>
                                        <p:tgtEl>
                                          <p:spTgt spid="189"/>
                                        </p:tgtEl>
                                        <p:attrNameLst>
                                          <p:attrName>ppt_x</p:attrName>
                                        </p:attrNameLst>
                                      </p:cBhvr>
                                      <p:tavLst>
                                        <p:tav tm="0">
                                          <p:val>
                                            <p:strVal val="0-#ppt_w/2"/>
                                          </p:val>
                                        </p:tav>
                                        <p:tav tm="100000">
                                          <p:val>
                                            <p:strVal val="#ppt_x"/>
                                          </p:val>
                                        </p:tav>
                                      </p:tavLst>
                                    </p:anim>
                                    <p:anim calcmode="lin" valueType="num">
                                      <p:cBhvr additive="base">
                                        <p:cTn id="40" dur="500" fill="hold"/>
                                        <p:tgtEl>
                                          <p:spTgt spid="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1" grpId="0" animBg="1"/>
      <p:bldP spid="195" grpId="0" animBg="1"/>
      <p:bldP spid="198" grpId="0" animBg="1"/>
      <p:bldP spid="204" grpId="0" animBg="1"/>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1153779" y="1001401"/>
            <a:ext cx="2764359" cy="5365206"/>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48533"/>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760788"/>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743038"/>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655293"/>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637543"/>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549798"/>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532046"/>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7769" y="5444301"/>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5095649"/>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10</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4158753"/>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09</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22185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08</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284962"/>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07</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06</a:t>
              </a:r>
            </a:p>
          </p:txBody>
        </p:sp>
      </p:grpSp>
      <p:sp>
        <p:nvSpPr>
          <p:cNvPr id="189" name="TextBox 188">
            <a:extLst>
              <a:ext uri="{FF2B5EF4-FFF2-40B4-BE49-F238E27FC236}">
                <a16:creationId xmlns:a16="http://schemas.microsoft.com/office/drawing/2014/main" id="{59B79228-1118-49FF-A414-B9E4B5C8EB19}"/>
              </a:ext>
            </a:extLst>
          </p:cNvPr>
          <p:cNvSpPr txBox="1"/>
          <p:nvPr/>
        </p:nvSpPr>
        <p:spPr>
          <a:xfrm>
            <a:off x="4501001" y="5390409"/>
            <a:ext cx="6812040" cy="461665"/>
          </a:xfrm>
          <a:prstGeom prst="rect">
            <a:avLst/>
          </a:prstGeom>
          <a:solidFill>
            <a:schemeClr val="bg2"/>
          </a:solidFill>
        </p:spPr>
        <p:txBody>
          <a:bodyPr wrap="square" lIns="137160" rIns="137160" rtlCol="0" anchor="t">
            <a:spAutoFit/>
          </a:bodyPr>
          <a:lstStyle/>
          <a:p>
            <a:pPr algn="ctr"/>
            <a:r>
              <a:rPr lang="ar-SA" sz="2400" noProof="1"/>
              <a:t> تعديل المدرس أو الوالدين لأسلوب معاملة الطفل</a:t>
            </a:r>
            <a:endParaRPr lang="en-US" sz="2400" noProof="1"/>
          </a:p>
        </p:txBody>
      </p:sp>
      <p:sp>
        <p:nvSpPr>
          <p:cNvPr id="201" name="TextBox 200">
            <a:extLst>
              <a:ext uri="{FF2B5EF4-FFF2-40B4-BE49-F238E27FC236}">
                <a16:creationId xmlns:a16="http://schemas.microsoft.com/office/drawing/2014/main" id="{3AFD3BB8-6FC3-4C59-AA56-217937A5A76B}"/>
              </a:ext>
            </a:extLst>
          </p:cNvPr>
          <p:cNvSpPr txBox="1"/>
          <p:nvPr/>
        </p:nvSpPr>
        <p:spPr>
          <a:xfrm>
            <a:off x="4501001" y="2571843"/>
            <a:ext cx="6812040" cy="461665"/>
          </a:xfrm>
          <a:prstGeom prst="rect">
            <a:avLst/>
          </a:prstGeom>
          <a:solidFill>
            <a:schemeClr val="bg2"/>
          </a:solidFill>
        </p:spPr>
        <p:txBody>
          <a:bodyPr wrap="square" lIns="137160" rIns="137160" rtlCol="0" anchor="t">
            <a:spAutoFit/>
          </a:bodyPr>
          <a:lstStyle/>
          <a:p>
            <a:pPr algn="ctr"/>
            <a:r>
              <a:rPr lang="ar-SA" sz="2400" noProof="1"/>
              <a:t>إبعاد الطفل مؤقتا عن مثيرات الخوف</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4501001" y="4454711"/>
            <a:ext cx="6812040" cy="461665"/>
          </a:xfrm>
          <a:prstGeom prst="rect">
            <a:avLst/>
          </a:prstGeom>
          <a:solidFill>
            <a:schemeClr val="bg2"/>
          </a:solidFill>
        </p:spPr>
        <p:txBody>
          <a:bodyPr wrap="square" lIns="137160" rIns="137160" rtlCol="0" anchor="t">
            <a:spAutoFit/>
          </a:bodyPr>
          <a:lstStyle/>
          <a:p>
            <a:pPr algn="ctr"/>
            <a:r>
              <a:rPr lang="ar-SA" sz="2400" noProof="1"/>
              <a:t>علاج الأطفال أو علاج مخاوف الوالدين</a:t>
            </a:r>
          </a:p>
        </p:txBody>
      </p:sp>
      <p:sp>
        <p:nvSpPr>
          <p:cNvPr id="198" name="TextBox 197">
            <a:extLst>
              <a:ext uri="{FF2B5EF4-FFF2-40B4-BE49-F238E27FC236}">
                <a16:creationId xmlns:a16="http://schemas.microsoft.com/office/drawing/2014/main" id="{4F527CE9-12B5-451E-8DAA-65F7C2D8492B}"/>
              </a:ext>
            </a:extLst>
          </p:cNvPr>
          <p:cNvSpPr txBox="1"/>
          <p:nvPr/>
        </p:nvSpPr>
        <p:spPr>
          <a:xfrm>
            <a:off x="4501001" y="3508780"/>
            <a:ext cx="6812040" cy="461665"/>
          </a:xfrm>
          <a:prstGeom prst="rect">
            <a:avLst/>
          </a:prstGeom>
          <a:solidFill>
            <a:schemeClr val="bg2"/>
          </a:solidFill>
        </p:spPr>
        <p:txBody>
          <a:bodyPr wrap="square" lIns="137160" rIns="137160" rtlCol="0" anchor="t">
            <a:spAutoFit/>
          </a:bodyPr>
          <a:lstStyle/>
          <a:p>
            <a:pPr algn="ctr"/>
            <a:r>
              <a:rPr lang="ar-SA" sz="2400" noProof="1"/>
              <a:t> الكشف عن مصادر الخوف</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4501000" y="1634906"/>
            <a:ext cx="6812041" cy="461665"/>
          </a:xfrm>
          <a:prstGeom prst="rect">
            <a:avLst/>
          </a:prstGeom>
          <a:solidFill>
            <a:schemeClr val="bg2"/>
          </a:solidFill>
        </p:spPr>
        <p:txBody>
          <a:bodyPr wrap="square" lIns="137160" rIns="137160" rtlCol="0" anchor="t">
            <a:spAutoFit/>
          </a:bodyPr>
          <a:lstStyle/>
          <a:p>
            <a:pPr algn="ctr"/>
            <a:r>
              <a:rPr lang="ar-SA" sz="2400" noProof="1"/>
              <a:t>مراقبة النموذج الجيد و المكافأة على تقليده</a:t>
            </a:r>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080530" y="163049"/>
            <a:ext cx="5759911" cy="707886"/>
          </a:xfrm>
          <a:prstGeom prst="rect">
            <a:avLst/>
          </a:prstGeom>
          <a:noFill/>
        </p:spPr>
        <p:txBody>
          <a:bodyPr wrap="none" rtlCol="1">
            <a:spAutoFit/>
          </a:bodyPr>
          <a:lstStyle/>
          <a:p>
            <a:r>
              <a:rPr lang="ar-SA" sz="4000" dirty="0"/>
              <a:t>أساليب التغلب على مشكلة الخوف:</a:t>
            </a:r>
          </a:p>
        </p:txBody>
      </p:sp>
    </p:spTree>
    <p:extLst>
      <p:ext uri="{BB962C8B-B14F-4D97-AF65-F5344CB8AC3E}">
        <p14:creationId xmlns:p14="http://schemas.microsoft.com/office/powerpoint/2010/main" val="417064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0-#ppt_w/2"/>
                                          </p:val>
                                        </p:tav>
                                        <p:tav tm="100000">
                                          <p:val>
                                            <p:strVal val="#ppt_x"/>
                                          </p:val>
                                        </p:tav>
                                      </p:tavLst>
                                    </p:anim>
                                    <p:anim calcmode="lin" valueType="num">
                                      <p:cBhvr additive="base">
                                        <p:cTn id="8" dur="500" fill="hold"/>
                                        <p:tgtEl>
                                          <p:spTgt spid="2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1"/>
                                        </p:tgtEl>
                                        <p:attrNameLst>
                                          <p:attrName>style.visibility</p:attrName>
                                        </p:attrNameLst>
                                      </p:cBhvr>
                                      <p:to>
                                        <p:strVal val="visible"/>
                                      </p:to>
                                    </p:set>
                                    <p:anim calcmode="lin" valueType="num">
                                      <p:cBhvr additive="base">
                                        <p:cTn id="12" dur="500" fill="hold"/>
                                        <p:tgtEl>
                                          <p:spTgt spid="201"/>
                                        </p:tgtEl>
                                        <p:attrNameLst>
                                          <p:attrName>ppt_x</p:attrName>
                                        </p:attrNameLst>
                                      </p:cBhvr>
                                      <p:tavLst>
                                        <p:tav tm="0">
                                          <p:val>
                                            <p:strVal val="0-#ppt_w/2"/>
                                          </p:val>
                                        </p:tav>
                                        <p:tav tm="100000">
                                          <p:val>
                                            <p:strVal val="#ppt_x"/>
                                          </p:val>
                                        </p:tav>
                                      </p:tavLst>
                                    </p:anim>
                                    <p:anim calcmode="lin" valueType="num">
                                      <p:cBhvr additive="base">
                                        <p:cTn id="13" dur="500" fill="hold"/>
                                        <p:tgtEl>
                                          <p:spTgt spid="20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8"/>
                                        </p:tgtEl>
                                        <p:attrNameLst>
                                          <p:attrName>style.visibility</p:attrName>
                                        </p:attrNameLst>
                                      </p:cBhvr>
                                      <p:to>
                                        <p:strVal val="visible"/>
                                      </p:to>
                                    </p:set>
                                    <p:anim calcmode="lin" valueType="num">
                                      <p:cBhvr additive="base">
                                        <p:cTn id="17" dur="500" fill="hold"/>
                                        <p:tgtEl>
                                          <p:spTgt spid="198"/>
                                        </p:tgtEl>
                                        <p:attrNameLst>
                                          <p:attrName>ppt_x</p:attrName>
                                        </p:attrNameLst>
                                      </p:cBhvr>
                                      <p:tavLst>
                                        <p:tav tm="0">
                                          <p:val>
                                            <p:strVal val="0-#ppt_w/2"/>
                                          </p:val>
                                        </p:tav>
                                        <p:tav tm="100000">
                                          <p:val>
                                            <p:strVal val="#ppt_x"/>
                                          </p:val>
                                        </p:tav>
                                      </p:tavLst>
                                    </p:anim>
                                    <p:anim calcmode="lin" valueType="num">
                                      <p:cBhvr additive="base">
                                        <p:cTn id="18" dur="500" fill="hold"/>
                                        <p:tgtEl>
                                          <p:spTgt spid="19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95"/>
                                        </p:tgtEl>
                                        <p:attrNameLst>
                                          <p:attrName>style.visibility</p:attrName>
                                        </p:attrNameLst>
                                      </p:cBhvr>
                                      <p:to>
                                        <p:strVal val="visible"/>
                                      </p:to>
                                    </p:set>
                                    <p:anim calcmode="lin" valueType="num">
                                      <p:cBhvr additive="base">
                                        <p:cTn id="22" dur="500" fill="hold"/>
                                        <p:tgtEl>
                                          <p:spTgt spid="195"/>
                                        </p:tgtEl>
                                        <p:attrNameLst>
                                          <p:attrName>ppt_x</p:attrName>
                                        </p:attrNameLst>
                                      </p:cBhvr>
                                      <p:tavLst>
                                        <p:tav tm="0">
                                          <p:val>
                                            <p:strVal val="0-#ppt_w/2"/>
                                          </p:val>
                                        </p:tav>
                                        <p:tav tm="100000">
                                          <p:val>
                                            <p:strVal val="#ppt_x"/>
                                          </p:val>
                                        </p:tav>
                                      </p:tavLst>
                                    </p:anim>
                                    <p:anim calcmode="lin" valueType="num">
                                      <p:cBhvr additive="base">
                                        <p:cTn id="23" dur="500" fill="hold"/>
                                        <p:tgtEl>
                                          <p:spTgt spid="19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9"/>
                                        </p:tgtEl>
                                        <p:attrNameLst>
                                          <p:attrName>style.visibility</p:attrName>
                                        </p:attrNameLst>
                                      </p:cBhvr>
                                      <p:to>
                                        <p:strVal val="visible"/>
                                      </p:to>
                                    </p:set>
                                    <p:anim calcmode="lin" valueType="num">
                                      <p:cBhvr additive="base">
                                        <p:cTn id="27" dur="500" fill="hold"/>
                                        <p:tgtEl>
                                          <p:spTgt spid="189"/>
                                        </p:tgtEl>
                                        <p:attrNameLst>
                                          <p:attrName>ppt_x</p:attrName>
                                        </p:attrNameLst>
                                      </p:cBhvr>
                                      <p:tavLst>
                                        <p:tav tm="0">
                                          <p:val>
                                            <p:strVal val="0-#ppt_w/2"/>
                                          </p:val>
                                        </p:tav>
                                        <p:tav tm="100000">
                                          <p:val>
                                            <p:strVal val="#ppt_x"/>
                                          </p:val>
                                        </p:tav>
                                      </p:tavLst>
                                    </p:anim>
                                    <p:anim calcmode="lin" valueType="num">
                                      <p:cBhvr additive="base">
                                        <p:cTn id="28" dur="500" fill="hold"/>
                                        <p:tgtEl>
                                          <p:spTgt spid="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1" grpId="0" animBg="1"/>
      <p:bldP spid="195" grpId="0" animBg="1"/>
      <p:bldP spid="198" grpId="0" animBg="1"/>
      <p:bldP spid="20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B282B86-EBD8-4780-ACE9-BB9EF0E5645F}"/>
              </a:ext>
            </a:extLst>
          </p:cNvPr>
          <p:cNvSpPr/>
          <p:nvPr/>
        </p:nvSpPr>
        <p:spPr>
          <a:xfrm>
            <a:off x="2006588" y="5256839"/>
            <a:ext cx="2659559" cy="1044003"/>
          </a:xfrm>
          <a:prstGeom prst="parallelogram">
            <a:avLst>
              <a:gd name="adj" fmla="val 57275"/>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Parallelogram 22">
            <a:extLst>
              <a:ext uri="{FF2B5EF4-FFF2-40B4-BE49-F238E27FC236}">
                <a16:creationId xmlns:a16="http://schemas.microsoft.com/office/drawing/2014/main" id="{4F1038E5-BB96-48A5-BA4D-DB96B2EA6D65}"/>
              </a:ext>
            </a:extLst>
          </p:cNvPr>
          <p:cNvSpPr/>
          <p:nvPr/>
        </p:nvSpPr>
        <p:spPr>
          <a:xfrm>
            <a:off x="4972800" y="5231440"/>
            <a:ext cx="2659559" cy="1044003"/>
          </a:xfrm>
          <a:prstGeom prst="parallelogram">
            <a:avLst>
              <a:gd name="adj" fmla="val 57275"/>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0" eaLnBrk="1" latinLnBrk="0" hangingPunct="1"/>
            <a:endParaRPr lang="en-US" sz="1350"/>
          </a:p>
        </p:txBody>
      </p:sp>
      <p:sp>
        <p:nvSpPr>
          <p:cNvPr id="24" name="Parallelogram 23">
            <a:extLst>
              <a:ext uri="{FF2B5EF4-FFF2-40B4-BE49-F238E27FC236}">
                <a16:creationId xmlns:a16="http://schemas.microsoft.com/office/drawing/2014/main" id="{FC5DAB2F-1F2F-4F2F-9C54-F552761C9CE6}"/>
              </a:ext>
            </a:extLst>
          </p:cNvPr>
          <p:cNvSpPr/>
          <p:nvPr/>
        </p:nvSpPr>
        <p:spPr>
          <a:xfrm>
            <a:off x="7963736" y="5231440"/>
            <a:ext cx="2659559" cy="1044003"/>
          </a:xfrm>
          <a:prstGeom prst="parallelogram">
            <a:avLst>
              <a:gd name="adj" fmla="val 57275"/>
            </a:avLst>
          </a:prstGeom>
          <a:gradFill>
            <a:gsLst>
              <a:gs pos="0">
                <a:schemeClr val="tx1">
                  <a:alpha val="0"/>
                </a:schemeClr>
              </a:gs>
              <a:gs pos="100000">
                <a:schemeClr val="tx1">
                  <a:alpha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Right Triangle 4">
            <a:extLst>
              <a:ext uri="{FF2B5EF4-FFF2-40B4-BE49-F238E27FC236}">
                <a16:creationId xmlns:a16="http://schemas.microsoft.com/office/drawing/2014/main" id="{D342A894-1F25-40DF-BDF2-E1F774FE55DD}"/>
              </a:ext>
            </a:extLst>
          </p:cNvPr>
          <p:cNvSpPr/>
          <p:nvPr/>
        </p:nvSpPr>
        <p:spPr>
          <a:xfrm flipH="1" flipV="1">
            <a:off x="1699934" y="3421515"/>
            <a:ext cx="306653" cy="22859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35676C20-4CA7-4B55-B846-C0251D709E8A}"/>
              </a:ext>
            </a:extLst>
          </p:cNvPr>
          <p:cNvSpPr/>
          <p:nvPr/>
        </p:nvSpPr>
        <p:spPr>
          <a:xfrm>
            <a:off x="2006587" y="3255150"/>
            <a:ext cx="2036618" cy="3020292"/>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lvl="0" algn="ctr">
              <a:lnSpc>
                <a:spcPct val="150000"/>
              </a:lnSpc>
            </a:pPr>
            <a:r>
              <a:rPr lang="ar-SA" sz="2000" dirty="0">
                <a:solidFill>
                  <a:prstClr val="black"/>
                </a:solidFill>
              </a:rPr>
              <a:t>الحرص والعناية على اكتشاف المشكلات السلوكية والنفسية التي تتعرض لها الطالبة والعمل على علاجها.</a:t>
            </a:r>
          </a:p>
        </p:txBody>
      </p:sp>
      <p:sp>
        <p:nvSpPr>
          <p:cNvPr id="39" name="Right Triangle 38">
            <a:extLst>
              <a:ext uri="{FF2B5EF4-FFF2-40B4-BE49-F238E27FC236}">
                <a16:creationId xmlns:a16="http://schemas.microsoft.com/office/drawing/2014/main" id="{565B680D-617B-4A8A-A1F3-6995192C2CCF}"/>
              </a:ext>
            </a:extLst>
          </p:cNvPr>
          <p:cNvSpPr/>
          <p:nvPr/>
        </p:nvSpPr>
        <p:spPr>
          <a:xfrm flipH="1" flipV="1">
            <a:off x="4666147" y="3421515"/>
            <a:ext cx="306653" cy="228599"/>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a:extLst>
              <a:ext uri="{FF2B5EF4-FFF2-40B4-BE49-F238E27FC236}">
                <a16:creationId xmlns:a16="http://schemas.microsoft.com/office/drawing/2014/main" id="{D119D3C7-6C0F-4676-9635-325AC42CA380}"/>
              </a:ext>
            </a:extLst>
          </p:cNvPr>
          <p:cNvSpPr/>
          <p:nvPr/>
        </p:nvSpPr>
        <p:spPr>
          <a:xfrm>
            <a:off x="4972799" y="3255150"/>
            <a:ext cx="2036618" cy="3020292"/>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lvl="0" algn="ctr">
              <a:lnSpc>
                <a:spcPct val="150000"/>
              </a:lnSpc>
            </a:pPr>
            <a:r>
              <a:rPr lang="ar-SA" sz="2000" dirty="0">
                <a:solidFill>
                  <a:prstClr val="black"/>
                </a:solidFill>
              </a:rPr>
              <a:t>التعرف على اسباب المشكلات النفسية والسلوكية عند الاطفال. </a:t>
            </a:r>
          </a:p>
        </p:txBody>
      </p:sp>
      <p:sp>
        <p:nvSpPr>
          <p:cNvPr id="74" name="Right Triangle 73">
            <a:extLst>
              <a:ext uri="{FF2B5EF4-FFF2-40B4-BE49-F238E27FC236}">
                <a16:creationId xmlns:a16="http://schemas.microsoft.com/office/drawing/2014/main" id="{CEFB4CA7-78CF-449C-986D-826F82960A43}"/>
              </a:ext>
            </a:extLst>
          </p:cNvPr>
          <p:cNvSpPr/>
          <p:nvPr/>
        </p:nvSpPr>
        <p:spPr>
          <a:xfrm flipH="1" flipV="1">
            <a:off x="7657082" y="3421515"/>
            <a:ext cx="306653" cy="228599"/>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5" name="Rectangle 74">
            <a:extLst>
              <a:ext uri="{FF2B5EF4-FFF2-40B4-BE49-F238E27FC236}">
                <a16:creationId xmlns:a16="http://schemas.microsoft.com/office/drawing/2014/main" id="{CA35515A-9D8B-43B0-8232-78961BF46DDC}"/>
              </a:ext>
            </a:extLst>
          </p:cNvPr>
          <p:cNvSpPr/>
          <p:nvPr/>
        </p:nvSpPr>
        <p:spPr>
          <a:xfrm>
            <a:off x="7963735" y="3255150"/>
            <a:ext cx="2036618" cy="3020292"/>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algn="ctr" rtl="0">
              <a:spcBef>
                <a:spcPts val="1350"/>
              </a:spcBef>
            </a:pPr>
            <a:r>
              <a:rPr lang="ar-SA" sz="2000" dirty="0">
                <a:solidFill>
                  <a:prstClr val="black"/>
                </a:solidFill>
              </a:rPr>
              <a:t>التعرف على المشكلات النفسية والسلوكية التي تواجه الاطفال في المرحلة العمرية ما بين 6 الى 12 سنة. </a:t>
            </a:r>
          </a:p>
        </p:txBody>
      </p:sp>
      <p:sp>
        <p:nvSpPr>
          <p:cNvPr id="78" name="Right Triangle 77">
            <a:extLst>
              <a:ext uri="{FF2B5EF4-FFF2-40B4-BE49-F238E27FC236}">
                <a16:creationId xmlns:a16="http://schemas.microsoft.com/office/drawing/2014/main" id="{E0DFB971-3C4F-4C58-B450-89057B58CF26}"/>
              </a:ext>
            </a:extLst>
          </p:cNvPr>
          <p:cNvSpPr/>
          <p:nvPr/>
        </p:nvSpPr>
        <p:spPr>
          <a:xfrm flipH="1" flipV="1">
            <a:off x="8618862" y="3373890"/>
            <a:ext cx="1381491" cy="123999"/>
          </a:xfrm>
          <a:prstGeom prst="rtTriangle">
            <a:avLst/>
          </a:prstGeom>
          <a:solidFill>
            <a:schemeClr val="tx2">
              <a:lumMod val="90000"/>
              <a:lumOff val="10000"/>
            </a:schemeClr>
          </a:solidFill>
          <a:ln w="571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algn="just">
              <a:spcBef>
                <a:spcPts val="1350"/>
              </a:spcBef>
            </a:pPr>
            <a:endParaRPr lang="en-US" sz="1050">
              <a:solidFill>
                <a:schemeClr val="tx1">
                  <a:lumMod val="50000"/>
                  <a:lumOff val="50000"/>
                </a:schemeClr>
              </a:solidFill>
            </a:endParaRPr>
          </a:p>
        </p:txBody>
      </p:sp>
      <p:sp>
        <p:nvSpPr>
          <p:cNvPr id="79" name="Right Triangle 78">
            <a:extLst>
              <a:ext uri="{FF2B5EF4-FFF2-40B4-BE49-F238E27FC236}">
                <a16:creationId xmlns:a16="http://schemas.microsoft.com/office/drawing/2014/main" id="{7E9DFCF6-2E4F-4B56-8FB4-02DB1B664A4D}"/>
              </a:ext>
            </a:extLst>
          </p:cNvPr>
          <p:cNvSpPr/>
          <p:nvPr/>
        </p:nvSpPr>
        <p:spPr>
          <a:xfrm flipH="1" flipV="1">
            <a:off x="5627927" y="3373890"/>
            <a:ext cx="1381491" cy="123999"/>
          </a:xfrm>
          <a:prstGeom prst="rtTriangle">
            <a:avLst/>
          </a:prstGeom>
          <a:solidFill>
            <a:schemeClr val="accent2">
              <a:lumMod val="5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algn="just">
              <a:spcBef>
                <a:spcPts val="1350"/>
              </a:spcBef>
            </a:pPr>
            <a:endParaRPr lang="en-US" sz="1050">
              <a:solidFill>
                <a:schemeClr val="tx1">
                  <a:lumMod val="50000"/>
                  <a:lumOff val="50000"/>
                </a:schemeClr>
              </a:solidFill>
            </a:endParaRPr>
          </a:p>
        </p:txBody>
      </p:sp>
      <p:sp>
        <p:nvSpPr>
          <p:cNvPr id="80" name="Right Triangle 79">
            <a:extLst>
              <a:ext uri="{FF2B5EF4-FFF2-40B4-BE49-F238E27FC236}">
                <a16:creationId xmlns:a16="http://schemas.microsoft.com/office/drawing/2014/main" id="{E8D16520-B153-4339-B375-7E7829431D5B}"/>
              </a:ext>
            </a:extLst>
          </p:cNvPr>
          <p:cNvSpPr/>
          <p:nvPr/>
        </p:nvSpPr>
        <p:spPr>
          <a:xfrm flipH="1" flipV="1">
            <a:off x="2661714" y="3373890"/>
            <a:ext cx="1381491" cy="123999"/>
          </a:xfrm>
          <a:prstGeom prst="rtTriangle">
            <a:avLst/>
          </a:prstGeom>
          <a:solidFill>
            <a:schemeClr val="accent1">
              <a:lumMod val="5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342900" rIns="137160" bIns="68580" numCol="1" spcCol="0" rtlCol="0" fromWordArt="0" anchor="t" anchorCtr="0" forceAA="0" compatLnSpc="1">
            <a:prstTxWarp prst="textNoShape">
              <a:avLst/>
            </a:prstTxWarp>
            <a:noAutofit/>
          </a:bodyPr>
          <a:lstStyle/>
          <a:p>
            <a:pPr algn="just">
              <a:spcBef>
                <a:spcPts val="1350"/>
              </a:spcBef>
            </a:pPr>
            <a:endParaRPr lang="en-US" sz="1050">
              <a:solidFill>
                <a:schemeClr val="tx1">
                  <a:lumMod val="50000"/>
                  <a:lumOff val="50000"/>
                </a:schemeClr>
              </a:solidFill>
            </a:endParaRPr>
          </a:p>
        </p:txBody>
      </p:sp>
      <p:sp>
        <p:nvSpPr>
          <p:cNvPr id="4" name="Arrow: Pentagon 3">
            <a:extLst>
              <a:ext uri="{FF2B5EF4-FFF2-40B4-BE49-F238E27FC236}">
                <a16:creationId xmlns:a16="http://schemas.microsoft.com/office/drawing/2014/main" id="{0EB70031-DD32-458A-82D9-326183F7A65B}"/>
              </a:ext>
            </a:extLst>
          </p:cNvPr>
          <p:cNvSpPr/>
          <p:nvPr/>
        </p:nvSpPr>
        <p:spPr>
          <a:xfrm>
            <a:off x="1699934" y="2867224"/>
            <a:ext cx="2834987" cy="55429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marL="0" algn="l" defTabSz="914400" rtl="0" eaLnBrk="1" latinLnBrk="0" hangingPunct="1"/>
            <a:endParaRPr lang="en-US" sz="2100" b="1" cap="all" dirty="0"/>
          </a:p>
        </p:txBody>
      </p:sp>
      <p:sp>
        <p:nvSpPr>
          <p:cNvPr id="6" name="Rectangle 5">
            <a:extLst>
              <a:ext uri="{FF2B5EF4-FFF2-40B4-BE49-F238E27FC236}">
                <a16:creationId xmlns:a16="http://schemas.microsoft.com/office/drawing/2014/main" id="{B2737CE4-47F6-42BA-9D3D-C3B9C7FD0AC3}"/>
              </a:ext>
            </a:extLst>
          </p:cNvPr>
          <p:cNvSpPr/>
          <p:nvPr/>
        </p:nvSpPr>
        <p:spPr>
          <a:xfrm>
            <a:off x="1805695" y="2943477"/>
            <a:ext cx="401782" cy="401782"/>
          </a:xfrm>
          <a:prstGeom prst="rect">
            <a:avLst/>
          </a:prstGeom>
          <a:solidFill>
            <a:schemeClr val="accent1">
              <a:lumMod val="75000"/>
            </a:schemeClr>
          </a:solidFill>
          <a:ln>
            <a:noFill/>
          </a:ln>
          <a:effectLst>
            <a:innerShdw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03</a:t>
            </a:r>
          </a:p>
        </p:txBody>
      </p:sp>
      <p:sp>
        <p:nvSpPr>
          <p:cNvPr id="41" name="Arrow: Pentagon 40">
            <a:extLst>
              <a:ext uri="{FF2B5EF4-FFF2-40B4-BE49-F238E27FC236}">
                <a16:creationId xmlns:a16="http://schemas.microsoft.com/office/drawing/2014/main" id="{82C363AB-F2BB-450B-979E-8DE4224CF3FA}"/>
              </a:ext>
            </a:extLst>
          </p:cNvPr>
          <p:cNvSpPr/>
          <p:nvPr/>
        </p:nvSpPr>
        <p:spPr>
          <a:xfrm>
            <a:off x="4666147" y="2867224"/>
            <a:ext cx="2834987" cy="55429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endParaRPr lang="en-US" sz="2100" b="1" cap="all" dirty="0">
              <a:solidFill>
                <a:schemeClr val="accent2">
                  <a:lumMod val="50000"/>
                </a:schemeClr>
              </a:solidFill>
            </a:endParaRPr>
          </a:p>
        </p:txBody>
      </p:sp>
      <p:sp>
        <p:nvSpPr>
          <p:cNvPr id="42" name="Rectangle 41">
            <a:extLst>
              <a:ext uri="{FF2B5EF4-FFF2-40B4-BE49-F238E27FC236}">
                <a16:creationId xmlns:a16="http://schemas.microsoft.com/office/drawing/2014/main" id="{788286DE-6208-4DEB-A0D6-DFC29E04B8C7}"/>
              </a:ext>
            </a:extLst>
          </p:cNvPr>
          <p:cNvSpPr/>
          <p:nvPr/>
        </p:nvSpPr>
        <p:spPr>
          <a:xfrm>
            <a:off x="4771908" y="2943477"/>
            <a:ext cx="401782" cy="401782"/>
          </a:xfrm>
          <a:prstGeom prst="rect">
            <a:avLst/>
          </a:prstGeom>
          <a:solidFill>
            <a:schemeClr val="accent2">
              <a:lumMod val="75000"/>
            </a:schemeClr>
          </a:solidFill>
          <a:ln>
            <a:noFill/>
          </a:ln>
          <a:effectLst>
            <a:innerShdw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02</a:t>
            </a:r>
          </a:p>
        </p:txBody>
      </p:sp>
      <p:sp>
        <p:nvSpPr>
          <p:cNvPr id="76" name="Arrow: Pentagon 75">
            <a:extLst>
              <a:ext uri="{FF2B5EF4-FFF2-40B4-BE49-F238E27FC236}">
                <a16:creationId xmlns:a16="http://schemas.microsoft.com/office/drawing/2014/main" id="{7AB4DE56-A4BF-431A-AB74-9B93878F64AF}"/>
              </a:ext>
            </a:extLst>
          </p:cNvPr>
          <p:cNvSpPr/>
          <p:nvPr/>
        </p:nvSpPr>
        <p:spPr>
          <a:xfrm>
            <a:off x="7657082" y="2867224"/>
            <a:ext cx="2834987" cy="55429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endParaRPr lang="en-US" sz="2100" b="1" cap="all" dirty="0">
              <a:solidFill>
                <a:schemeClr val="accent1">
                  <a:lumMod val="50000"/>
                </a:schemeClr>
              </a:solidFill>
            </a:endParaRPr>
          </a:p>
        </p:txBody>
      </p:sp>
      <p:sp>
        <p:nvSpPr>
          <p:cNvPr id="77" name="Rectangle 76">
            <a:extLst>
              <a:ext uri="{FF2B5EF4-FFF2-40B4-BE49-F238E27FC236}">
                <a16:creationId xmlns:a16="http://schemas.microsoft.com/office/drawing/2014/main" id="{581FCFFC-8DA0-499B-9CB9-D4685AFD8F99}"/>
              </a:ext>
            </a:extLst>
          </p:cNvPr>
          <p:cNvSpPr/>
          <p:nvPr/>
        </p:nvSpPr>
        <p:spPr>
          <a:xfrm>
            <a:off x="7762843" y="2943477"/>
            <a:ext cx="401782" cy="401782"/>
          </a:xfrm>
          <a:prstGeom prst="rect">
            <a:avLst/>
          </a:prstGeom>
          <a:solidFill>
            <a:schemeClr val="accent3">
              <a:lumMod val="75000"/>
            </a:schemeClr>
          </a:solidFill>
          <a:ln>
            <a:noFill/>
          </a:ln>
          <a:effectLst>
            <a:innerShdw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01</a:t>
            </a:r>
          </a:p>
        </p:txBody>
      </p:sp>
      <p:sp>
        <p:nvSpPr>
          <p:cNvPr id="21" name="مربع نص 20">
            <a:extLst>
              <a:ext uri="{FF2B5EF4-FFF2-40B4-BE49-F238E27FC236}">
                <a16:creationId xmlns:a16="http://schemas.microsoft.com/office/drawing/2014/main" id="{A5484D3E-8B7E-5A4E-BC2C-253D66612813}"/>
              </a:ext>
            </a:extLst>
          </p:cNvPr>
          <p:cNvSpPr txBox="1"/>
          <p:nvPr/>
        </p:nvSpPr>
        <p:spPr>
          <a:xfrm>
            <a:off x="186999" y="833177"/>
            <a:ext cx="11291935" cy="577850"/>
          </a:xfrm>
          <a:prstGeom prst="rect">
            <a:avLst/>
          </a:prstGeom>
          <a:noFill/>
        </p:spPr>
        <p:txBody>
          <a:bodyPr wrap="square" rtlCol="1">
            <a:spAutoFit/>
          </a:bodyPr>
          <a:lstStyle/>
          <a:p>
            <a:pPr algn="just">
              <a:lnSpc>
                <a:spcPct val="150000"/>
              </a:lnSpc>
            </a:pPr>
            <a:r>
              <a:rPr lang="ar-SA" sz="2400" dirty="0"/>
              <a:t>أن تتعرف المتدربة على اسباب المشكلات النفسية والسلوكية التي تواجه طالبات المرحلة الابتدائية وطرق علاجها. </a:t>
            </a:r>
          </a:p>
        </p:txBody>
      </p:sp>
      <p:sp>
        <p:nvSpPr>
          <p:cNvPr id="22" name="مربع نص 21">
            <a:extLst>
              <a:ext uri="{FF2B5EF4-FFF2-40B4-BE49-F238E27FC236}">
                <a16:creationId xmlns:a16="http://schemas.microsoft.com/office/drawing/2014/main" id="{B4F4EBD0-5EB4-4A41-AB96-37985E9511B2}"/>
              </a:ext>
            </a:extLst>
          </p:cNvPr>
          <p:cNvSpPr txBox="1"/>
          <p:nvPr/>
        </p:nvSpPr>
        <p:spPr>
          <a:xfrm>
            <a:off x="4150081" y="139140"/>
            <a:ext cx="3365770" cy="584775"/>
          </a:xfrm>
          <a:prstGeom prst="rect">
            <a:avLst/>
          </a:prstGeom>
          <a:noFill/>
        </p:spPr>
        <p:txBody>
          <a:bodyPr wrap="square" rtlCol="1">
            <a:spAutoFit/>
          </a:bodyPr>
          <a:lstStyle/>
          <a:p>
            <a:r>
              <a:rPr lang="ar-SA" sz="3200" u="sng" dirty="0">
                <a:solidFill>
                  <a:srgbClr val="002060"/>
                </a:solidFill>
              </a:rPr>
              <a:t>الهدف العام من البرنامج </a:t>
            </a:r>
          </a:p>
        </p:txBody>
      </p:sp>
      <p:sp>
        <p:nvSpPr>
          <p:cNvPr id="25" name="مستطيل 24">
            <a:extLst>
              <a:ext uri="{FF2B5EF4-FFF2-40B4-BE49-F238E27FC236}">
                <a16:creationId xmlns:a16="http://schemas.microsoft.com/office/drawing/2014/main" id="{5FA77E5A-AFD6-E040-87D4-8154703F4778}"/>
              </a:ext>
            </a:extLst>
          </p:cNvPr>
          <p:cNvSpPr/>
          <p:nvPr/>
        </p:nvSpPr>
        <p:spPr>
          <a:xfrm>
            <a:off x="272450" y="1661536"/>
            <a:ext cx="11622380" cy="739754"/>
          </a:xfrm>
          <a:prstGeom prst="rect">
            <a:avLst/>
          </a:prstGeom>
        </p:spPr>
        <p:txBody>
          <a:bodyPr wrap="square">
            <a:spAutoFit/>
          </a:bodyPr>
          <a:lstStyle/>
          <a:p>
            <a:pPr lvl="0" algn="ctr">
              <a:lnSpc>
                <a:spcPct val="150000"/>
              </a:lnSpc>
            </a:pPr>
            <a:r>
              <a:rPr lang="ar-SA" sz="3200" u="sng" dirty="0">
                <a:solidFill>
                  <a:srgbClr val="002060"/>
                </a:solidFill>
              </a:rPr>
              <a:t>الاهداف التفصيلية</a:t>
            </a:r>
          </a:p>
        </p:txBody>
      </p:sp>
      <p:sp>
        <p:nvSpPr>
          <p:cNvPr id="26" name="直角三角形 103">
            <a:extLst>
              <a:ext uri="{FF2B5EF4-FFF2-40B4-BE49-F238E27FC236}">
                <a16:creationId xmlns:a16="http://schemas.microsoft.com/office/drawing/2014/main" id="{02D9AF7B-03E5-B74C-A948-C06BC343E2D7}"/>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直角三角形 104">
            <a:extLst>
              <a:ext uri="{FF2B5EF4-FFF2-40B4-BE49-F238E27FC236}">
                <a16:creationId xmlns:a16="http://schemas.microsoft.com/office/drawing/2014/main" id="{ED02AD2A-44AE-7B48-A39B-E58EE46B6AE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28" name="直接连接符 106">
            <a:extLst>
              <a:ext uri="{FF2B5EF4-FFF2-40B4-BE49-F238E27FC236}">
                <a16:creationId xmlns:a16="http://schemas.microsoft.com/office/drawing/2014/main" id="{C7380BB6-2551-B845-A4CE-E704CB540A76}"/>
              </a:ext>
            </a:extLst>
          </p:cNvPr>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107">
            <a:extLst>
              <a:ext uri="{FF2B5EF4-FFF2-40B4-BE49-F238E27FC236}">
                <a16:creationId xmlns:a16="http://schemas.microsoft.com/office/drawing/2014/main" id="{DC342B39-BFE4-EB4E-84AC-282C84AC164D}"/>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4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4" decel="625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800" fill="hold"/>
                                        <p:tgtEl>
                                          <p:spTgt spid="26"/>
                                        </p:tgtEl>
                                        <p:attrNameLst>
                                          <p:attrName>ppt_x</p:attrName>
                                        </p:attrNameLst>
                                      </p:cBhvr>
                                      <p:tavLst>
                                        <p:tav tm="0">
                                          <p:val>
                                            <p:strVal val="#ppt_x"/>
                                          </p:val>
                                        </p:tav>
                                        <p:tav tm="100000">
                                          <p:val>
                                            <p:strVal val="#ppt_x"/>
                                          </p:val>
                                        </p:tav>
                                      </p:tavLst>
                                    </p:anim>
                                    <p:anim calcmode="lin" valueType="num">
                                      <p:cBhvr additive="base">
                                        <p:cTn id="13" dur="8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fade">
                                      <p:cBhvr>
                                        <p:cTn id="20" dur="1000"/>
                                        <p:tgtEl>
                                          <p:spTgt spid="25">
                                            <p:txEl>
                                              <p:pRg st="0" end="0"/>
                                            </p:txEl>
                                          </p:spTgt>
                                        </p:tgtEl>
                                      </p:cBhvr>
                                    </p:animEffect>
                                    <p:anim calcmode="lin" valueType="num">
                                      <p:cBhvr>
                                        <p:cTn id="2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20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20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20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20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2000"/>
                                        <p:tgtEl>
                                          <p:spTgt spid="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20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2000"/>
                                        <p:tgtEl>
                                          <p:spTgt spid="4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barn(inVertical)">
                                      <p:cBhvr>
                                        <p:cTn id="46" dur="2000"/>
                                        <p:tgtEl>
                                          <p:spTgt spid="7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barn(inVertical)">
                                      <p:cBhvr>
                                        <p:cTn id="49" dur="2000"/>
                                        <p:tgtEl>
                                          <p:spTgt spid="7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barn(inVertical)">
                                      <p:cBhvr>
                                        <p:cTn id="52" dur="2000"/>
                                        <p:tgtEl>
                                          <p:spTgt spid="7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barn(inVertical)">
                                      <p:cBhvr>
                                        <p:cTn id="55" dur="2000"/>
                                        <p:tgtEl>
                                          <p:spTgt spid="7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barn(inVertical)">
                                      <p:cBhvr>
                                        <p:cTn id="58" dur="2000"/>
                                        <p:tgtEl>
                                          <p:spTgt spid="8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2000"/>
                                        <p:tgtEl>
                                          <p:spTgt spid="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2000"/>
                                        <p:tgtEl>
                                          <p:spTgt spid="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2000"/>
                                        <p:tgtEl>
                                          <p:spTgt spid="4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2000"/>
                                        <p:tgtEl>
                                          <p:spTgt spid="4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barn(inVertical)">
                                      <p:cBhvr>
                                        <p:cTn id="73" dur="2000"/>
                                        <p:tgtEl>
                                          <p:spTgt spid="7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7"/>
                                        </p:tgtEl>
                                        <p:attrNameLst>
                                          <p:attrName>style.visibility</p:attrName>
                                        </p:attrNameLst>
                                      </p:cBhvr>
                                      <p:to>
                                        <p:strVal val="visible"/>
                                      </p:to>
                                    </p:set>
                                    <p:animEffect transition="in" filter="barn(inVertical)">
                                      <p:cBhvr>
                                        <p:cTn id="76"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5" grpId="0" animBg="1"/>
      <p:bldP spid="3" grpId="0" animBg="1"/>
      <p:bldP spid="39" grpId="0" animBg="1"/>
      <p:bldP spid="40" grpId="0" animBg="1"/>
      <p:bldP spid="74" grpId="0" animBg="1"/>
      <p:bldP spid="75" grpId="0" animBg="1"/>
      <p:bldP spid="78" grpId="0" animBg="1"/>
      <p:bldP spid="79" grpId="0" animBg="1"/>
      <p:bldP spid="80" grpId="0" animBg="1"/>
      <p:bldP spid="4" grpId="0" animBg="1"/>
      <p:bldP spid="6" grpId="0" animBg="1"/>
      <p:bldP spid="41" grpId="0" animBg="1"/>
      <p:bldP spid="42" grpId="0" animBg="1"/>
      <p:bldP spid="76" grpId="0" animBg="1"/>
      <p:bldP spid="77" grpId="0" animBg="1"/>
      <p:bldP spid="22"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1926" y="1556185"/>
            <a:ext cx="9008913" cy="175432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نشاط ٢</a:t>
            </a:r>
          </a:p>
          <a:p>
            <a:pPr marL="0" algn="ctr" defTabSz="914400" rtl="0" eaLnBrk="1" latinLnBrk="0" hangingPunct="1"/>
            <a:endParaRPr lang="zh-CN" altLang="en-US" sz="54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932042" y="1430917"/>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7">
            <a:extLst>
              <a:ext uri="{FF2B5EF4-FFF2-40B4-BE49-F238E27FC236}">
                <a16:creationId xmlns:a16="http://schemas.microsoft.com/office/drawing/2014/main" id="{076469C7-18C6-664E-BA96-EE5A493D7686}"/>
              </a:ext>
            </a:extLst>
          </p:cNvPr>
          <p:cNvSpPr txBox="1"/>
          <p:nvPr/>
        </p:nvSpPr>
        <p:spPr>
          <a:xfrm>
            <a:off x="477262" y="2612289"/>
            <a:ext cx="8865794" cy="2708434"/>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3400" dirty="0">
                <a:ln w="0">
                  <a:noFill/>
                </a:ln>
                <a:latin typeface="Damascus" pitchFamily="2" charset="-78"/>
                <a:cs typeface="Damascus" pitchFamily="2" charset="-78"/>
              </a:rPr>
              <a:t>طالبة في الصف الخامس الابتدائي منقولة للمدرسة حديثا لاحظت عليها معلمة الفصل تكرار الرسومات المحتوية على مشاهد الدماء كما أن الطالبة كثيرة الخوف منعزلة عن زميلاتها في الفصل من وجهة نظرك ما أسباب الخوف لدى الطالبة و كيف تعالجين المشكلة كمرشدة طلابية .</a:t>
            </a:r>
          </a:p>
        </p:txBody>
      </p:sp>
    </p:spTree>
    <p:extLst>
      <p:ext uri="{BB962C8B-B14F-4D97-AF65-F5344CB8AC3E}">
        <p14:creationId xmlns:p14="http://schemas.microsoft.com/office/powerpoint/2010/main" val="287496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1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00" fill="hold"/>
                                        <p:tgtEl>
                                          <p:spTgt spid="23"/>
                                        </p:tgtEl>
                                        <p:attrNameLst>
                                          <p:attrName>ppt_x</p:attrName>
                                        </p:attrNameLst>
                                      </p:cBhvr>
                                      <p:tavLst>
                                        <p:tav tm="0">
                                          <p:val>
                                            <p:strVal val="0-#ppt_w/2"/>
                                          </p:val>
                                        </p:tav>
                                        <p:tav tm="100000">
                                          <p:val>
                                            <p:strVal val="#ppt_x"/>
                                          </p:val>
                                        </p:tav>
                                      </p:tavLst>
                                    </p:anim>
                                    <p:anim calcmode="lin" valueType="num">
                                      <p:cBhvr additive="base">
                                        <p:cTn id="8" dur="7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3" decel="571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1+#ppt_w/2"/>
                                          </p:val>
                                        </p:tav>
                                        <p:tav tm="100000">
                                          <p:val>
                                            <p:strVal val="#ppt_x"/>
                                          </p:val>
                                        </p:tav>
                                      </p:tavLst>
                                    </p:anim>
                                    <p:anim calcmode="lin" valueType="num">
                                      <p:cBhvr additive="base">
                                        <p:cTn id="12" dur="7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decel="57100" fill="hold" grpId="0" nodeType="withEffect">
                                  <p:stCondLst>
                                    <p:cond delay="1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00" fill="hold"/>
                                        <p:tgtEl>
                                          <p:spTgt spid="26"/>
                                        </p:tgtEl>
                                        <p:attrNameLst>
                                          <p:attrName>ppt_x</p:attrName>
                                        </p:attrNameLst>
                                      </p:cBhvr>
                                      <p:tavLst>
                                        <p:tav tm="0">
                                          <p:val>
                                            <p:strVal val="1+#ppt_w/2"/>
                                          </p:val>
                                        </p:tav>
                                        <p:tav tm="100000">
                                          <p:val>
                                            <p:strVal val="#ppt_x"/>
                                          </p:val>
                                        </p:tav>
                                      </p:tavLst>
                                    </p:anim>
                                    <p:anim calcmode="lin" valueType="num">
                                      <p:cBhvr additive="base">
                                        <p:cTn id="16" dur="7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57100" fill="hold" grpId="0"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00" fill="hold"/>
                                        <p:tgtEl>
                                          <p:spTgt spid="24"/>
                                        </p:tgtEl>
                                        <p:attrNameLst>
                                          <p:attrName>ppt_x</p:attrName>
                                        </p:attrNameLst>
                                      </p:cBhvr>
                                      <p:tavLst>
                                        <p:tav tm="0">
                                          <p:val>
                                            <p:strVal val="1+#ppt_w/2"/>
                                          </p:val>
                                        </p:tav>
                                        <p:tav tm="100000">
                                          <p:val>
                                            <p:strVal val="#ppt_x"/>
                                          </p:val>
                                        </p:tav>
                                      </p:tavLst>
                                    </p:anim>
                                    <p:anim calcmode="lin" valueType="num">
                                      <p:cBhvr additive="base">
                                        <p:cTn id="20" dur="7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decel="57100" fill="hold" grpId="0" nodeType="withEffect">
                                  <p:stCondLst>
                                    <p:cond delay="2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00" fill="hold"/>
                                        <p:tgtEl>
                                          <p:spTgt spid="25"/>
                                        </p:tgtEl>
                                        <p:attrNameLst>
                                          <p:attrName>ppt_x</p:attrName>
                                        </p:attrNameLst>
                                      </p:cBhvr>
                                      <p:tavLst>
                                        <p:tav tm="0">
                                          <p:val>
                                            <p:strVal val="0-#ppt_w/2"/>
                                          </p:val>
                                        </p:tav>
                                        <p:tav tm="100000">
                                          <p:val>
                                            <p:strVal val="#ppt_x"/>
                                          </p:val>
                                        </p:tav>
                                      </p:tavLst>
                                    </p:anim>
                                    <p:anim calcmode="lin" valueType="num">
                                      <p:cBhvr additive="base">
                                        <p:cTn id="24" dur="700" fill="hold"/>
                                        <p:tgtEl>
                                          <p:spTgt spid="25"/>
                                        </p:tgtEl>
                                        <p:attrNameLst>
                                          <p:attrName>ppt_y</p:attrName>
                                        </p:attrNameLst>
                                      </p:cBhvr>
                                      <p:tavLst>
                                        <p:tav tm="0">
                                          <p:val>
                                            <p:strVal val="1+#ppt_h/2"/>
                                          </p:val>
                                        </p:tav>
                                        <p:tav tm="100000">
                                          <p:val>
                                            <p:strVal val="#ppt_y"/>
                                          </p:val>
                                        </p:tav>
                                      </p:tavLst>
                                    </p:anim>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400"/>
                            </p:stCondLst>
                            <p:childTnLst>
                              <p:par>
                                <p:cTn id="30" presetID="10" presetClass="entr" presetSubtype="0" fill="hold" nodeType="after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23" grpId="0" animBg="1"/>
      <p:bldP spid="24" grpId="0" animBg="1"/>
      <p:bldP spid="25" grpId="0" animBg="1"/>
      <p:bldP spid="26"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579383"/>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الخجل</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686646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lumMod val="95000"/>
                        <a:lumOff val="5000"/>
                      </a:schemeClr>
                    </a:solidFill>
                  </a:rPr>
                  <a:t>الخجل الشديد يمكن وصفه بنوع من أنواع القلق الاجتماعي الذي يؤدي إلى حدوث مشاعر متنوعة تتراوح بين القلق والتوتر البسيط إلى مشاعر رعب وهلع واضحة تصنف في علم النفس تحت إطار أمراض القلق والتوتر و يطلق عليه اضطراب التجنب</a:t>
                </a:r>
              </a:p>
              <a:p>
                <a:pPr algn="ctr">
                  <a:spcAft>
                    <a:spcPts val="900"/>
                  </a:spcAft>
                </a:pPr>
                <a:endParaRPr lang="ar-SA" sz="2400" noProof="1">
                  <a:solidFill>
                    <a:schemeClr val="tx1">
                      <a:lumMod val="95000"/>
                      <a:lumOff val="5000"/>
                    </a:schemeClr>
                  </a:solidFill>
                </a:endParaRPr>
              </a:p>
              <a:p>
                <a:pPr algn="ctr">
                  <a:spcAft>
                    <a:spcPts val="900"/>
                  </a:spcAft>
                </a:pPr>
                <a:r>
                  <a:rPr lang="ar-SA" sz="2800" b="1" u="sng" noProof="1">
                    <a:solidFill>
                      <a:schemeClr val="tx1">
                        <a:lumMod val="95000"/>
                        <a:lumOff val="5000"/>
                      </a:schemeClr>
                    </a:solidFill>
                  </a:rPr>
                  <a:t>التمييز بين الخجل والحياء: </a:t>
                </a:r>
              </a:p>
              <a:p>
                <a:pPr algn="ctr">
                  <a:spcAft>
                    <a:spcPts val="900"/>
                  </a:spcAft>
                </a:pPr>
                <a:r>
                  <a:rPr lang="ar-SA" sz="2400" b="1" noProof="1">
                    <a:solidFill>
                      <a:schemeClr val="tx1">
                        <a:lumMod val="95000"/>
                        <a:lumOff val="5000"/>
                      </a:schemeClr>
                    </a:solidFill>
                  </a:rPr>
                  <a:t>الخجل: </a:t>
                </a:r>
                <a:r>
                  <a:rPr lang="ar-SA" sz="2400" noProof="1">
                    <a:solidFill>
                      <a:schemeClr val="tx1">
                        <a:lumMod val="95000"/>
                        <a:lumOff val="5000"/>
                      </a:schemeClr>
                    </a:solidFill>
                  </a:rPr>
                  <a:t>هو انكماش الطفل وانطوائه وتجافيه عن ملاقاة الآخرين. </a:t>
                </a:r>
              </a:p>
              <a:p>
                <a:pPr algn="ctr">
                  <a:spcAft>
                    <a:spcPts val="900"/>
                  </a:spcAft>
                </a:pPr>
                <a:r>
                  <a:rPr lang="ar-SA" sz="2400" b="1" noProof="1">
                    <a:solidFill>
                      <a:schemeClr val="tx1">
                        <a:lumMod val="95000"/>
                        <a:lumOff val="5000"/>
                      </a:schemeClr>
                    </a:solidFill>
                  </a:rPr>
                  <a:t>أما الحياء: </a:t>
                </a:r>
                <a:r>
                  <a:rPr lang="ar-SA" sz="2400" noProof="1">
                    <a:solidFill>
                      <a:schemeClr val="tx1">
                        <a:lumMod val="95000"/>
                        <a:lumOff val="5000"/>
                      </a:schemeClr>
                    </a:solidFill>
                  </a:rPr>
                  <a:t>فهو التزام الطفل منهاج الفضيلة وآداب الإسلام.</a:t>
                </a:r>
                <a:endParaRPr lang="en-US" sz="24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F991AA-C5BD-455D-9038-DEACC3D6A1DF}"/>
              </a:ext>
            </a:extLst>
          </p:cNvPr>
          <p:cNvGrpSpPr/>
          <p:nvPr/>
        </p:nvGrpSpPr>
        <p:grpSpPr>
          <a:xfrm>
            <a:off x="2152650" y="3429000"/>
            <a:ext cx="7886700" cy="493324"/>
            <a:chOff x="2209800" y="5307436"/>
            <a:chExt cx="6858000" cy="657765"/>
          </a:xfrm>
        </p:grpSpPr>
        <p:sp>
          <p:nvSpPr>
            <p:cNvPr id="39" name="Rectangle 38">
              <a:extLst>
                <a:ext uri="{FF2B5EF4-FFF2-40B4-BE49-F238E27FC236}">
                  <a16:creationId xmlns:a16="http://schemas.microsoft.com/office/drawing/2014/main" id="{4EBBBDE4-D984-4596-B874-223DD877D3D5}"/>
                </a:ext>
              </a:extLst>
            </p:cNvPr>
            <p:cNvSpPr/>
            <p:nvPr/>
          </p:nvSpPr>
          <p:spPr>
            <a:xfrm>
              <a:off x="2209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a:extLst>
                <a:ext uri="{FF2B5EF4-FFF2-40B4-BE49-F238E27FC236}">
                  <a16:creationId xmlns:a16="http://schemas.microsoft.com/office/drawing/2014/main" id="{82AF32B3-B657-42F9-A7BA-DD9DEDD53CD5}"/>
                </a:ext>
              </a:extLst>
            </p:cNvPr>
            <p:cNvSpPr/>
            <p:nvPr/>
          </p:nvSpPr>
          <p:spPr>
            <a:xfrm>
              <a:off x="3352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Rectangle 40">
              <a:extLst>
                <a:ext uri="{FF2B5EF4-FFF2-40B4-BE49-F238E27FC236}">
                  <a16:creationId xmlns:a16="http://schemas.microsoft.com/office/drawing/2014/main" id="{E7BCE99E-DBB5-4696-BE29-D277D6D88A9C}"/>
                </a:ext>
              </a:extLst>
            </p:cNvPr>
            <p:cNvSpPr/>
            <p:nvPr/>
          </p:nvSpPr>
          <p:spPr>
            <a:xfrm>
              <a:off x="4495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a:extLst>
                <a:ext uri="{FF2B5EF4-FFF2-40B4-BE49-F238E27FC236}">
                  <a16:creationId xmlns:a16="http://schemas.microsoft.com/office/drawing/2014/main" id="{B1F5A818-D4B5-45F7-8E85-9FDB786A41FB}"/>
                </a:ext>
              </a:extLst>
            </p:cNvPr>
            <p:cNvSpPr/>
            <p:nvPr/>
          </p:nvSpPr>
          <p:spPr>
            <a:xfrm>
              <a:off x="5638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3" name="Rectangle 72">
              <a:extLst>
                <a:ext uri="{FF2B5EF4-FFF2-40B4-BE49-F238E27FC236}">
                  <a16:creationId xmlns:a16="http://schemas.microsoft.com/office/drawing/2014/main" id="{7833EBAC-ADA8-498D-BD21-40D9E3A36BB7}"/>
                </a:ext>
              </a:extLst>
            </p:cNvPr>
            <p:cNvSpPr/>
            <p:nvPr/>
          </p:nvSpPr>
          <p:spPr>
            <a:xfrm>
              <a:off x="6781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4" name="Rectangle 73">
              <a:extLst>
                <a:ext uri="{FF2B5EF4-FFF2-40B4-BE49-F238E27FC236}">
                  <a16:creationId xmlns:a16="http://schemas.microsoft.com/office/drawing/2014/main" id="{5E6797C2-DC85-41A1-8E7F-033D502763C6}"/>
                </a:ext>
              </a:extLst>
            </p:cNvPr>
            <p:cNvSpPr/>
            <p:nvPr/>
          </p:nvSpPr>
          <p:spPr>
            <a:xfrm>
              <a:off x="7924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4" name="Group 3">
            <a:extLst>
              <a:ext uri="{FF2B5EF4-FFF2-40B4-BE49-F238E27FC236}">
                <a16:creationId xmlns:a16="http://schemas.microsoft.com/office/drawing/2014/main" id="{DE0221F6-7F27-434C-81A4-D499C6C25DA9}"/>
              </a:ext>
            </a:extLst>
          </p:cNvPr>
          <p:cNvGrpSpPr/>
          <p:nvPr/>
        </p:nvGrpSpPr>
        <p:grpSpPr>
          <a:xfrm>
            <a:off x="1524000" y="3010024"/>
            <a:ext cx="9144000" cy="1331278"/>
            <a:chOff x="0" y="2608446"/>
            <a:chExt cx="12192000" cy="1775037"/>
          </a:xfrm>
        </p:grpSpPr>
        <p:sp>
          <p:nvSpPr>
            <p:cNvPr id="3" name="Rectangle 2">
              <a:extLst>
                <a:ext uri="{FF2B5EF4-FFF2-40B4-BE49-F238E27FC236}">
                  <a16:creationId xmlns:a16="http://schemas.microsoft.com/office/drawing/2014/main" id="{7B1D9D00-B49D-4B3C-AE65-FF9725CD988D}"/>
                </a:ext>
              </a:extLst>
            </p:cNvPr>
            <p:cNvSpPr/>
            <p:nvPr/>
          </p:nvSpPr>
          <p:spPr>
            <a:xfrm>
              <a:off x="0" y="2914074"/>
              <a:ext cx="12192000" cy="116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Rectangle 34">
              <a:extLst>
                <a:ext uri="{FF2B5EF4-FFF2-40B4-BE49-F238E27FC236}">
                  <a16:creationId xmlns:a16="http://schemas.microsoft.com/office/drawing/2014/main" id="{99663736-4E54-4E0F-984A-A8E46D0C2A8C}"/>
                </a:ext>
              </a:extLst>
            </p:cNvPr>
            <p:cNvSpPr/>
            <p:nvPr/>
          </p:nvSpPr>
          <p:spPr>
            <a:xfrm>
              <a:off x="0" y="2608446"/>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Rectangle 35">
              <a:extLst>
                <a:ext uri="{FF2B5EF4-FFF2-40B4-BE49-F238E27FC236}">
                  <a16:creationId xmlns:a16="http://schemas.microsoft.com/office/drawing/2014/main" id="{48DDC1D6-1C88-43AA-AEFC-C63284E979D0}"/>
                </a:ext>
              </a:extLst>
            </p:cNvPr>
            <p:cNvSpPr/>
            <p:nvPr/>
          </p:nvSpPr>
          <p:spPr>
            <a:xfrm rot="10800000">
              <a:off x="0" y="4077855"/>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cxnSp>
        <p:nvCxnSpPr>
          <p:cNvPr id="9" name="Straight Connector 8">
            <a:extLst>
              <a:ext uri="{FF2B5EF4-FFF2-40B4-BE49-F238E27FC236}">
                <a16:creationId xmlns:a16="http://schemas.microsoft.com/office/drawing/2014/main" id="{B99170F5-3356-484A-AF9A-437FD1F62A48}"/>
              </a:ext>
            </a:extLst>
          </p:cNvPr>
          <p:cNvCxnSpPr>
            <a:cxnSpLocks/>
            <a:endCxn id="39" idx="0"/>
          </p:cNvCxnSpPr>
          <p:nvPr/>
        </p:nvCxnSpPr>
        <p:spPr>
          <a:xfrm>
            <a:off x="2809875" y="2924446"/>
            <a:ext cx="0" cy="5045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462B0F-D94F-47DE-B9DA-3040F92E1C42}"/>
              </a:ext>
            </a:extLst>
          </p:cNvPr>
          <p:cNvCxnSpPr>
            <a:cxnSpLocks/>
          </p:cNvCxnSpPr>
          <p:nvPr/>
        </p:nvCxnSpPr>
        <p:spPr>
          <a:xfrm flipV="1">
            <a:off x="3788423" y="3922324"/>
            <a:ext cx="0" cy="6087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213817-9FFC-4B8D-8819-C6ED187499B0}"/>
              </a:ext>
            </a:extLst>
          </p:cNvPr>
          <p:cNvCxnSpPr>
            <a:cxnSpLocks/>
          </p:cNvCxnSpPr>
          <p:nvPr/>
        </p:nvCxnSpPr>
        <p:spPr>
          <a:xfrm>
            <a:off x="5793338" y="2924446"/>
            <a:ext cx="0" cy="5045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D85CDF-92B1-45E6-9850-E34061F95470}"/>
              </a:ext>
            </a:extLst>
          </p:cNvPr>
          <p:cNvCxnSpPr>
            <a:cxnSpLocks/>
          </p:cNvCxnSpPr>
          <p:nvPr/>
        </p:nvCxnSpPr>
        <p:spPr>
          <a:xfrm flipV="1">
            <a:off x="6753225" y="3922324"/>
            <a:ext cx="0" cy="6831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476317-6D9E-47D7-B245-9374465FEAE3}"/>
              </a:ext>
            </a:extLst>
          </p:cNvPr>
          <p:cNvCxnSpPr>
            <a:cxnSpLocks/>
            <a:endCxn id="73" idx="0"/>
          </p:cNvCxnSpPr>
          <p:nvPr/>
        </p:nvCxnSpPr>
        <p:spPr>
          <a:xfrm>
            <a:off x="8067675" y="2924446"/>
            <a:ext cx="0" cy="5045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E5D80B-3F87-489D-8B1D-F310E19732D4}"/>
              </a:ext>
            </a:extLst>
          </p:cNvPr>
          <p:cNvCxnSpPr>
            <a:cxnSpLocks/>
          </p:cNvCxnSpPr>
          <p:nvPr/>
        </p:nvCxnSpPr>
        <p:spPr>
          <a:xfrm flipV="1">
            <a:off x="9382125" y="3895502"/>
            <a:ext cx="0" cy="6355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A64922-8D38-4088-B037-9C35E0C964F0}"/>
              </a:ext>
            </a:extLst>
          </p:cNvPr>
          <p:cNvGrpSpPr/>
          <p:nvPr/>
        </p:nvGrpSpPr>
        <p:grpSpPr>
          <a:xfrm>
            <a:off x="1997034" y="1202905"/>
            <a:ext cx="2023577" cy="1868566"/>
            <a:chOff x="139700" y="4738130"/>
            <a:chExt cx="1752600" cy="1505521"/>
          </a:xfrm>
          <a:effectLst>
            <a:outerShdw blurRad="88900" dist="63500" dir="18900000" algn="ctr" rotWithShape="0">
              <a:srgbClr val="000000">
                <a:alpha val="43137"/>
              </a:srgbClr>
            </a:outerShdw>
          </a:effectLst>
        </p:grpSpPr>
        <p:sp>
          <p:nvSpPr>
            <p:cNvPr id="45" name="Freeform: Shape 44">
              <a:extLst>
                <a:ext uri="{FF2B5EF4-FFF2-40B4-BE49-F238E27FC236}">
                  <a16:creationId xmlns:a16="http://schemas.microsoft.com/office/drawing/2014/main" id="{38986929-4A96-4195-8827-59247F7DF30E}"/>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400" noProof="1">
                  <a:solidFill>
                    <a:schemeClr val="tx1"/>
                  </a:solidFill>
                </a:rPr>
                <a:t>الانطواء </a:t>
              </a:r>
              <a:endParaRPr lang="en-US" sz="2400" noProof="1">
                <a:solidFill>
                  <a:schemeClr val="tx1"/>
                </a:solidFill>
              </a:endParaRPr>
            </a:p>
            <a:p>
              <a:pPr algn="ctr">
                <a:spcAft>
                  <a:spcPts val="900"/>
                </a:spcAft>
              </a:pPr>
              <a:r>
                <a:rPr lang="ar-SA" sz="2400" noProof="1">
                  <a:solidFill>
                    <a:schemeClr val="tx1"/>
                  </a:solidFill>
                </a:rPr>
                <a:t>والانزواء</a:t>
              </a:r>
              <a:endParaRPr lang="en-US" sz="2400" noProof="1">
                <a:solidFill>
                  <a:schemeClr val="tx1"/>
                </a:solidFill>
              </a:endParaRPr>
            </a:p>
          </p:txBody>
        </p:sp>
        <p:sp>
          <p:nvSpPr>
            <p:cNvPr id="46" name="Freeform: Shape 45">
              <a:extLst>
                <a:ext uri="{FF2B5EF4-FFF2-40B4-BE49-F238E27FC236}">
                  <a16:creationId xmlns:a16="http://schemas.microsoft.com/office/drawing/2014/main" id="{678F62C9-A39F-47CE-9C7E-25AF7A0C76CA}"/>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t>01</a:t>
              </a:r>
            </a:p>
          </p:txBody>
        </p:sp>
      </p:grpSp>
      <p:grpSp>
        <p:nvGrpSpPr>
          <p:cNvPr id="47" name="Group 46">
            <a:extLst>
              <a:ext uri="{FF2B5EF4-FFF2-40B4-BE49-F238E27FC236}">
                <a16:creationId xmlns:a16="http://schemas.microsoft.com/office/drawing/2014/main" id="{E1D87562-4A2B-4CB6-85ED-53CC08F841AD}"/>
              </a:ext>
            </a:extLst>
          </p:cNvPr>
          <p:cNvGrpSpPr/>
          <p:nvPr/>
        </p:nvGrpSpPr>
        <p:grpSpPr>
          <a:xfrm>
            <a:off x="4781549" y="1245637"/>
            <a:ext cx="1971675" cy="1678809"/>
            <a:chOff x="139700" y="4738130"/>
            <a:chExt cx="1752600" cy="1505521"/>
          </a:xfrm>
          <a:effectLst>
            <a:outerShdw blurRad="88900" dist="63500" dir="18900000" algn="ctr" rotWithShape="0">
              <a:srgbClr val="000000">
                <a:alpha val="43137"/>
              </a:srgbClr>
            </a:outerShdw>
          </a:effectLst>
        </p:grpSpPr>
        <p:sp>
          <p:nvSpPr>
            <p:cNvPr id="48" name="Freeform: Shape 47">
              <a:extLst>
                <a:ext uri="{FF2B5EF4-FFF2-40B4-BE49-F238E27FC236}">
                  <a16:creationId xmlns:a16="http://schemas.microsoft.com/office/drawing/2014/main" id="{E4FEDE77-B43A-4568-908E-EB35D11E723A}"/>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400" noProof="1">
                  <a:solidFill>
                    <a:schemeClr val="tx1"/>
                  </a:solidFill>
                </a:rPr>
                <a:t>أحلام اليقظة والشرود والسرحان.</a:t>
              </a:r>
              <a:endParaRPr lang="en-US" sz="2400" noProof="1">
                <a:solidFill>
                  <a:schemeClr val="tx1"/>
                </a:solidFill>
              </a:endParaRPr>
            </a:p>
          </p:txBody>
        </p:sp>
        <p:sp>
          <p:nvSpPr>
            <p:cNvPr id="49" name="Freeform: Shape 48">
              <a:extLst>
                <a:ext uri="{FF2B5EF4-FFF2-40B4-BE49-F238E27FC236}">
                  <a16:creationId xmlns:a16="http://schemas.microsoft.com/office/drawing/2014/main" id="{CE0C0F91-93EF-4381-9E67-0BAF179D82D9}"/>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solidFill>
                    <a:schemeClr val="accent1">
                      <a:lumMod val="50000"/>
                    </a:schemeClr>
                  </a:solidFill>
                </a:rPr>
                <a:t>03</a:t>
              </a:r>
            </a:p>
          </p:txBody>
        </p:sp>
      </p:grpSp>
      <p:grpSp>
        <p:nvGrpSpPr>
          <p:cNvPr id="50" name="Group 49">
            <a:extLst>
              <a:ext uri="{FF2B5EF4-FFF2-40B4-BE49-F238E27FC236}">
                <a16:creationId xmlns:a16="http://schemas.microsoft.com/office/drawing/2014/main" id="{7E3C801E-A317-41D7-A674-E9F548A25D6C}"/>
              </a:ext>
            </a:extLst>
          </p:cNvPr>
          <p:cNvGrpSpPr/>
          <p:nvPr/>
        </p:nvGrpSpPr>
        <p:grpSpPr>
          <a:xfrm>
            <a:off x="7410449" y="1197841"/>
            <a:ext cx="1971675" cy="1726605"/>
            <a:chOff x="139700" y="4738130"/>
            <a:chExt cx="1752600" cy="1505521"/>
          </a:xfrm>
          <a:effectLst>
            <a:outerShdw blurRad="88900" dist="63500" dir="18900000" algn="ctr" rotWithShape="0">
              <a:srgbClr val="000000">
                <a:alpha val="43137"/>
              </a:srgbClr>
            </a:outerShdw>
          </a:effectLst>
        </p:grpSpPr>
        <p:sp>
          <p:nvSpPr>
            <p:cNvPr id="51" name="Freeform: Shape 50">
              <a:extLst>
                <a:ext uri="{FF2B5EF4-FFF2-40B4-BE49-F238E27FC236}">
                  <a16:creationId xmlns:a16="http://schemas.microsoft.com/office/drawing/2014/main" id="{F9F93215-0B31-446E-AE32-AF58C272B125}"/>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800" noProof="1">
                  <a:solidFill>
                    <a:schemeClr val="tx1"/>
                  </a:solidFill>
                </a:rPr>
                <a:t>الحساسية الشديدة.</a:t>
              </a:r>
              <a:endParaRPr lang="en-US" sz="2800" noProof="1">
                <a:solidFill>
                  <a:schemeClr val="tx1"/>
                </a:solidFill>
              </a:endParaRPr>
            </a:p>
          </p:txBody>
        </p:sp>
        <p:sp>
          <p:nvSpPr>
            <p:cNvPr id="52" name="Freeform: Shape 51">
              <a:extLst>
                <a:ext uri="{FF2B5EF4-FFF2-40B4-BE49-F238E27FC236}">
                  <a16:creationId xmlns:a16="http://schemas.microsoft.com/office/drawing/2014/main" id="{7555F91A-2861-444B-A27C-40C71272566E}"/>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solidFill>
                    <a:schemeClr val="tx1">
                      <a:lumMod val="85000"/>
                      <a:lumOff val="15000"/>
                    </a:schemeClr>
                  </a:solidFill>
                </a:rPr>
                <a:t>05</a:t>
              </a:r>
            </a:p>
          </p:txBody>
        </p:sp>
      </p:grpSp>
      <p:grpSp>
        <p:nvGrpSpPr>
          <p:cNvPr id="53" name="Group 52">
            <a:extLst>
              <a:ext uri="{FF2B5EF4-FFF2-40B4-BE49-F238E27FC236}">
                <a16:creationId xmlns:a16="http://schemas.microsoft.com/office/drawing/2014/main" id="{79BEE828-A43A-4C16-8D82-04908EDC94B7}"/>
              </a:ext>
            </a:extLst>
          </p:cNvPr>
          <p:cNvGrpSpPr/>
          <p:nvPr/>
        </p:nvGrpSpPr>
        <p:grpSpPr>
          <a:xfrm>
            <a:off x="2809875" y="4531060"/>
            <a:ext cx="1971675" cy="1869740"/>
            <a:chOff x="139700" y="4738130"/>
            <a:chExt cx="1752600" cy="1505521"/>
          </a:xfrm>
          <a:effectLst>
            <a:outerShdw blurRad="88900" dist="63500" dir="18900000" algn="ctr" rotWithShape="0">
              <a:srgbClr val="000000">
                <a:alpha val="43137"/>
              </a:srgbClr>
            </a:outerShdw>
          </a:effectLst>
        </p:grpSpPr>
        <p:sp>
          <p:nvSpPr>
            <p:cNvPr id="54" name="Freeform: Shape 53">
              <a:extLst>
                <a:ext uri="{FF2B5EF4-FFF2-40B4-BE49-F238E27FC236}">
                  <a16:creationId xmlns:a16="http://schemas.microsoft.com/office/drawing/2014/main" id="{011F0F1C-96FB-4185-B779-3A7A848D9DB4}"/>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400" noProof="1">
                  <a:solidFill>
                    <a:schemeClr val="tx1"/>
                  </a:solidFill>
                </a:rPr>
                <a:t>القلق الشديد، توقع الخطر وإن كان بعيدا.</a:t>
              </a:r>
              <a:endParaRPr lang="en-US" sz="2400" noProof="1">
                <a:solidFill>
                  <a:schemeClr val="tx1"/>
                </a:solidFill>
              </a:endParaRPr>
            </a:p>
          </p:txBody>
        </p:sp>
        <p:sp>
          <p:nvSpPr>
            <p:cNvPr id="55" name="Freeform: Shape 54">
              <a:extLst>
                <a:ext uri="{FF2B5EF4-FFF2-40B4-BE49-F238E27FC236}">
                  <a16:creationId xmlns:a16="http://schemas.microsoft.com/office/drawing/2014/main" id="{9B239889-43D6-4443-A18A-29EEFF06B3DE}"/>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solidFill>
                    <a:schemeClr val="bg2">
                      <a:lumMod val="25000"/>
                    </a:schemeClr>
                  </a:solidFill>
                </a:rPr>
                <a:t>02</a:t>
              </a:r>
            </a:p>
          </p:txBody>
        </p:sp>
      </p:grpSp>
      <p:grpSp>
        <p:nvGrpSpPr>
          <p:cNvPr id="57" name="Group 56">
            <a:extLst>
              <a:ext uri="{FF2B5EF4-FFF2-40B4-BE49-F238E27FC236}">
                <a16:creationId xmlns:a16="http://schemas.microsoft.com/office/drawing/2014/main" id="{003DA632-98D1-43E1-A367-2998C832F7BB}"/>
              </a:ext>
            </a:extLst>
          </p:cNvPr>
          <p:cNvGrpSpPr/>
          <p:nvPr/>
        </p:nvGrpSpPr>
        <p:grpSpPr>
          <a:xfrm>
            <a:off x="5734859" y="4575268"/>
            <a:ext cx="2000251" cy="1869741"/>
            <a:chOff x="139700" y="4738130"/>
            <a:chExt cx="1752600" cy="1505521"/>
          </a:xfrm>
          <a:effectLst>
            <a:outerShdw blurRad="88900" dist="63500" dir="18900000" algn="ctr" rotWithShape="0">
              <a:srgbClr val="000000">
                <a:alpha val="43137"/>
              </a:srgbClr>
            </a:outerShdw>
          </a:effectLst>
        </p:grpSpPr>
        <p:sp>
          <p:nvSpPr>
            <p:cNvPr id="58" name="Freeform: Shape 57">
              <a:extLst>
                <a:ext uri="{FF2B5EF4-FFF2-40B4-BE49-F238E27FC236}">
                  <a16:creationId xmlns:a16="http://schemas.microsoft.com/office/drawing/2014/main" id="{0D46F2CC-13E8-4FAA-A634-C660719CAF9B}"/>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400" noProof="1">
                  <a:solidFill>
                    <a:schemeClr val="tx1"/>
                  </a:solidFill>
                </a:rPr>
                <a:t>عدم الثقة في النفس نتيجة الإحساس بالنقص.</a:t>
              </a:r>
              <a:endParaRPr lang="en-US" sz="2400" noProof="1">
                <a:solidFill>
                  <a:schemeClr val="tx1"/>
                </a:solidFill>
              </a:endParaRPr>
            </a:p>
          </p:txBody>
        </p:sp>
        <p:sp>
          <p:nvSpPr>
            <p:cNvPr id="59" name="Freeform: Shape 58">
              <a:extLst>
                <a:ext uri="{FF2B5EF4-FFF2-40B4-BE49-F238E27FC236}">
                  <a16:creationId xmlns:a16="http://schemas.microsoft.com/office/drawing/2014/main" id="{5D2807C3-B8EB-45D5-87B5-EF6D32608E57}"/>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t>04</a:t>
              </a:r>
            </a:p>
          </p:txBody>
        </p:sp>
      </p:grpSp>
      <p:grpSp>
        <p:nvGrpSpPr>
          <p:cNvPr id="60" name="Group 59">
            <a:extLst>
              <a:ext uri="{FF2B5EF4-FFF2-40B4-BE49-F238E27FC236}">
                <a16:creationId xmlns:a16="http://schemas.microsoft.com/office/drawing/2014/main" id="{66C52905-8EEB-4B17-8C20-E8B4183FE347}"/>
              </a:ext>
            </a:extLst>
          </p:cNvPr>
          <p:cNvGrpSpPr/>
          <p:nvPr/>
        </p:nvGrpSpPr>
        <p:grpSpPr>
          <a:xfrm>
            <a:off x="8392335" y="4551180"/>
            <a:ext cx="1975011" cy="1893829"/>
            <a:chOff x="139700" y="4738130"/>
            <a:chExt cx="1752600" cy="1505521"/>
          </a:xfrm>
          <a:effectLst>
            <a:outerShdw blurRad="88900" dist="63500" dir="18900000" algn="ctr" rotWithShape="0">
              <a:srgbClr val="000000">
                <a:alpha val="43137"/>
              </a:srgbClr>
            </a:outerShdw>
          </a:effectLst>
        </p:grpSpPr>
        <p:sp>
          <p:nvSpPr>
            <p:cNvPr id="61" name="Freeform: Shape 60">
              <a:extLst>
                <a:ext uri="{FF2B5EF4-FFF2-40B4-BE49-F238E27FC236}">
                  <a16:creationId xmlns:a16="http://schemas.microsoft.com/office/drawing/2014/main" id="{FC5A63F2-9D0C-4703-A36E-263E0FE7CFB9}"/>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7160" rIns="68580" bIns="34290" numCol="1" spcCol="0" rtlCol="0" fromWordArt="0" anchor="t" anchorCtr="0" forceAA="0" compatLnSpc="1">
              <a:prstTxWarp prst="textNoShape">
                <a:avLst/>
              </a:prstTxWarp>
              <a:noAutofit/>
            </a:bodyPr>
            <a:lstStyle/>
            <a:p>
              <a:pPr algn="ctr">
                <a:spcAft>
                  <a:spcPts val="900"/>
                </a:spcAft>
              </a:pPr>
              <a:r>
                <a:rPr lang="ar-SA" sz="2400" noProof="1">
                  <a:solidFill>
                    <a:schemeClr val="tx1"/>
                  </a:solidFill>
                </a:rPr>
                <a:t>الخوف من نقد الآخرين له</a:t>
              </a:r>
              <a:endParaRPr lang="en-US" sz="2400" noProof="1">
                <a:solidFill>
                  <a:schemeClr val="tx1"/>
                </a:solidFill>
              </a:endParaRPr>
            </a:p>
          </p:txBody>
        </p:sp>
        <p:sp>
          <p:nvSpPr>
            <p:cNvPr id="62" name="Freeform: Shape 61">
              <a:extLst>
                <a:ext uri="{FF2B5EF4-FFF2-40B4-BE49-F238E27FC236}">
                  <a16:creationId xmlns:a16="http://schemas.microsoft.com/office/drawing/2014/main" id="{4660FE3F-DD00-4551-B488-FFB4C746B0F3}"/>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cap="all" dirty="0">
                  <a:solidFill>
                    <a:schemeClr val="tx1">
                      <a:lumMod val="85000"/>
                      <a:lumOff val="15000"/>
                    </a:schemeClr>
                  </a:solidFill>
                </a:rPr>
                <a:t>06</a:t>
              </a:r>
            </a:p>
          </p:txBody>
        </p:sp>
      </p:grpSp>
      <p:sp>
        <p:nvSpPr>
          <p:cNvPr id="56" name="直角三角形 103">
            <a:extLst>
              <a:ext uri="{FF2B5EF4-FFF2-40B4-BE49-F238E27FC236}">
                <a16:creationId xmlns:a16="http://schemas.microsoft.com/office/drawing/2014/main" id="{3987221B-C6C9-7649-8C09-08DEAD4E7040}"/>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直角三角形 104">
            <a:extLst>
              <a:ext uri="{FF2B5EF4-FFF2-40B4-BE49-F238E27FC236}">
                <a16:creationId xmlns:a16="http://schemas.microsoft.com/office/drawing/2014/main" id="{EF56250C-476E-114F-812B-DDC20E7F13A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64" name="直接连接符 106">
            <a:extLst>
              <a:ext uri="{FF2B5EF4-FFF2-40B4-BE49-F238E27FC236}">
                <a16:creationId xmlns:a16="http://schemas.microsoft.com/office/drawing/2014/main" id="{8DCA2A99-15D2-1645-86B1-792979F71A5C}"/>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107">
            <a:extLst>
              <a:ext uri="{FF2B5EF4-FFF2-40B4-BE49-F238E27FC236}">
                <a16:creationId xmlns:a16="http://schemas.microsoft.com/office/drawing/2014/main" id="{7DAA7329-7F02-2449-8D4A-A625E83DAC08}"/>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مربع نص 65">
            <a:extLst>
              <a:ext uri="{FF2B5EF4-FFF2-40B4-BE49-F238E27FC236}">
                <a16:creationId xmlns:a16="http://schemas.microsoft.com/office/drawing/2014/main" id="{14161242-F280-164D-BF05-BD225A6AD500}"/>
              </a:ext>
            </a:extLst>
          </p:cNvPr>
          <p:cNvSpPr txBox="1"/>
          <p:nvPr/>
        </p:nvSpPr>
        <p:spPr>
          <a:xfrm>
            <a:off x="9203181" y="163049"/>
            <a:ext cx="2637260" cy="707886"/>
          </a:xfrm>
          <a:prstGeom prst="rect">
            <a:avLst/>
          </a:prstGeom>
          <a:noFill/>
        </p:spPr>
        <p:txBody>
          <a:bodyPr wrap="none" rtlCol="1">
            <a:spAutoFit/>
          </a:bodyPr>
          <a:lstStyle/>
          <a:p>
            <a:r>
              <a:rPr lang="ar-SA" sz="4000" dirty="0"/>
              <a:t>أعراض الخجل</a:t>
            </a:r>
          </a:p>
        </p:txBody>
      </p:sp>
    </p:spTree>
    <p:extLst>
      <p:ext uri="{BB962C8B-B14F-4D97-AF65-F5344CB8AC3E}">
        <p14:creationId xmlns:p14="http://schemas.microsoft.com/office/powerpoint/2010/main" val="30360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edge">
                                      <p:cBhvr>
                                        <p:cTn id="13" dur="2000"/>
                                        <p:tgtEl>
                                          <p:spTgt spid="44"/>
                                        </p:tgtEl>
                                      </p:cBhvr>
                                    </p:animEffect>
                                  </p:childTnLst>
                                </p:cTn>
                              </p:par>
                              <p:par>
                                <p:cTn id="14" presetID="2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childTnLst>
                          </p:cTn>
                        </p:par>
                        <p:par>
                          <p:cTn id="17" fill="hold">
                            <p:stCondLst>
                              <p:cond delay="3000"/>
                            </p:stCondLst>
                            <p:childTnLst>
                              <p:par>
                                <p:cTn id="18" presetID="20"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edge">
                                      <p:cBhvr>
                                        <p:cTn id="20" dur="2000"/>
                                        <p:tgtEl>
                                          <p:spTgt spid="53"/>
                                        </p:tgtEl>
                                      </p:cBhvr>
                                    </p:animEffect>
                                  </p:childTnLst>
                                </p:cTn>
                              </p:par>
                              <p:par>
                                <p:cTn id="21" presetID="2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2000"/>
                                        <p:tgtEl>
                                          <p:spTgt spid="11"/>
                                        </p:tgtEl>
                                      </p:cBhvr>
                                    </p:animEffect>
                                  </p:childTnLst>
                                </p:cTn>
                              </p:par>
                            </p:childTnLst>
                          </p:cTn>
                        </p:par>
                        <p:par>
                          <p:cTn id="24" fill="hold">
                            <p:stCondLst>
                              <p:cond delay="5000"/>
                            </p:stCondLst>
                            <p:childTnLst>
                              <p:par>
                                <p:cTn id="25" presetID="2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edge">
                                      <p:cBhvr>
                                        <p:cTn id="27" dur="2000"/>
                                        <p:tgtEl>
                                          <p:spTgt spid="47"/>
                                        </p:tgtEl>
                                      </p:cBhvr>
                                    </p:animEffect>
                                  </p:childTnLst>
                                </p:cTn>
                              </p:par>
                              <p:par>
                                <p:cTn id="28" presetID="2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edge">
                                      <p:cBhvr>
                                        <p:cTn id="30" dur="2000"/>
                                        <p:tgtEl>
                                          <p:spTgt spid="13"/>
                                        </p:tgtEl>
                                      </p:cBhvr>
                                    </p:animEffect>
                                  </p:childTnLst>
                                </p:cTn>
                              </p:par>
                              <p:par>
                                <p:cTn id="31" presetID="2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edge">
                                      <p:cBhvr>
                                        <p:cTn id="33" dur="2000"/>
                                        <p:tgtEl>
                                          <p:spTgt spid="15"/>
                                        </p:tgtEl>
                                      </p:cBhvr>
                                    </p:animEffect>
                                  </p:childTnLst>
                                </p:cTn>
                              </p:par>
                            </p:childTnLst>
                          </p:cTn>
                        </p:par>
                        <p:par>
                          <p:cTn id="34" fill="hold">
                            <p:stCondLst>
                              <p:cond delay="7000"/>
                            </p:stCondLst>
                            <p:childTnLst>
                              <p:par>
                                <p:cTn id="35" presetID="20" presetClass="entr" presetSubtype="0"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edge">
                                      <p:cBhvr>
                                        <p:cTn id="37" dur="2000"/>
                                        <p:tgtEl>
                                          <p:spTgt spid="57"/>
                                        </p:tgtEl>
                                      </p:cBhvr>
                                    </p:animEffect>
                                  </p:childTnLst>
                                </p:cTn>
                              </p:par>
                            </p:childTnLst>
                          </p:cTn>
                        </p:par>
                        <p:par>
                          <p:cTn id="38" fill="hold">
                            <p:stCondLst>
                              <p:cond delay="9000"/>
                            </p:stCondLst>
                            <p:childTnLst>
                              <p:par>
                                <p:cTn id="39" presetID="20" presetClass="entr" presetSubtype="0"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edge">
                                      <p:cBhvr>
                                        <p:cTn id="41" dur="2000"/>
                                        <p:tgtEl>
                                          <p:spTgt spid="50"/>
                                        </p:tgtEl>
                                      </p:cBhvr>
                                    </p:animEffect>
                                  </p:childTnLst>
                                </p:cTn>
                              </p:par>
                              <p:par>
                                <p:cTn id="42" presetID="2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edge">
                                      <p:cBhvr>
                                        <p:cTn id="44" dur="2000"/>
                                        <p:tgtEl>
                                          <p:spTgt spid="17"/>
                                        </p:tgtEl>
                                      </p:cBhvr>
                                    </p:animEffect>
                                  </p:childTnLst>
                                </p:cTn>
                              </p:par>
                              <p:par>
                                <p:cTn id="45" presetID="2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edge">
                                      <p:cBhvr>
                                        <p:cTn id="47" dur="2000"/>
                                        <p:tgtEl>
                                          <p:spTgt spid="19"/>
                                        </p:tgtEl>
                                      </p:cBhvr>
                                    </p:animEffect>
                                  </p:childTnLst>
                                </p:cTn>
                              </p:par>
                            </p:childTnLst>
                          </p:cTn>
                        </p:par>
                        <p:par>
                          <p:cTn id="48" fill="hold">
                            <p:stCondLst>
                              <p:cond delay="11000"/>
                            </p:stCondLst>
                            <p:childTnLst>
                              <p:par>
                                <p:cTn id="49" presetID="20" presetClass="entr" presetSubtype="0"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edge">
                                      <p:cBhvr>
                                        <p:cTn id="51"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B489D2-2CC4-4A0A-8471-A30E679359DA}"/>
              </a:ext>
            </a:extLst>
          </p:cNvPr>
          <p:cNvGrpSpPr/>
          <p:nvPr/>
        </p:nvGrpSpPr>
        <p:grpSpPr>
          <a:xfrm>
            <a:off x="7654833" y="25804"/>
            <a:ext cx="4326496" cy="794050"/>
            <a:chOff x="5648556" y="1560606"/>
            <a:chExt cx="3239950" cy="936812"/>
          </a:xfrm>
        </p:grpSpPr>
        <p:sp>
          <p:nvSpPr>
            <p:cNvPr id="33" name="Rectangle: Rounded Corners 32">
              <a:extLst>
                <a:ext uri="{FF2B5EF4-FFF2-40B4-BE49-F238E27FC236}">
                  <a16:creationId xmlns:a16="http://schemas.microsoft.com/office/drawing/2014/main" id="{D6391E66-8D4E-443D-AC84-AB2DDD9413F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Rounded Corners 33">
              <a:extLst>
                <a:ext uri="{FF2B5EF4-FFF2-40B4-BE49-F238E27FC236}">
                  <a16:creationId xmlns:a16="http://schemas.microsoft.com/office/drawing/2014/main" id="{91328DEE-64E0-4057-9564-2A7A73682C07}"/>
                </a:ext>
              </a:extLst>
            </p:cNvPr>
            <p:cNvSpPr/>
            <p:nvPr/>
          </p:nvSpPr>
          <p:spPr>
            <a:xfrm>
              <a:off x="6301791" y="1714193"/>
              <a:ext cx="2486927" cy="65218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t>الخجل الاجتماعي الانطوائي ويتميز الفرد بالعزلة مع القدرة على العمل بكفاءة مع الجماعة</a:t>
              </a:r>
              <a:endParaRPr lang="en-US" sz="1400" dirty="0"/>
            </a:p>
          </p:txBody>
        </p:sp>
        <p:sp>
          <p:nvSpPr>
            <p:cNvPr id="35" name="Oval 34">
              <a:extLst>
                <a:ext uri="{FF2B5EF4-FFF2-40B4-BE49-F238E27FC236}">
                  <a16:creationId xmlns:a16="http://schemas.microsoft.com/office/drawing/2014/main" id="{9BF2375C-B24E-42E1-A2CB-39E4656FC0AB}"/>
                </a:ext>
              </a:extLst>
            </p:cNvPr>
            <p:cNvSpPr/>
            <p:nvPr/>
          </p:nvSpPr>
          <p:spPr>
            <a:xfrm>
              <a:off x="5648556" y="1560606"/>
              <a:ext cx="653235"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8099A731-B5C7-4F93-A3D6-6483DB997CEB}"/>
                </a:ext>
              </a:extLst>
            </p:cNvPr>
            <p:cNvSpPr/>
            <p:nvPr/>
          </p:nvSpPr>
          <p:spPr>
            <a:xfrm>
              <a:off x="5692588" y="1625599"/>
              <a:ext cx="550602"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grpSp>
      <p:grpSp>
        <p:nvGrpSpPr>
          <p:cNvPr id="39" name="Group 38">
            <a:extLst>
              <a:ext uri="{FF2B5EF4-FFF2-40B4-BE49-F238E27FC236}">
                <a16:creationId xmlns:a16="http://schemas.microsoft.com/office/drawing/2014/main" id="{FC15EDA3-6A8C-46AD-8399-97EB8D372768}"/>
              </a:ext>
            </a:extLst>
          </p:cNvPr>
          <p:cNvGrpSpPr/>
          <p:nvPr/>
        </p:nvGrpSpPr>
        <p:grpSpPr>
          <a:xfrm>
            <a:off x="7654833" y="1028551"/>
            <a:ext cx="4326496" cy="794050"/>
            <a:chOff x="5648555" y="1560606"/>
            <a:chExt cx="3239951" cy="936812"/>
          </a:xfrm>
        </p:grpSpPr>
        <p:sp>
          <p:nvSpPr>
            <p:cNvPr id="40" name="Rectangle: Rounded Corners 39">
              <a:extLst>
                <a:ext uri="{FF2B5EF4-FFF2-40B4-BE49-F238E27FC236}">
                  <a16:creationId xmlns:a16="http://schemas.microsoft.com/office/drawing/2014/main" id="{EF7DAA5C-5564-4158-B938-3E3452D86A0E}"/>
                </a:ext>
              </a:extLst>
            </p:cNvPr>
            <p:cNvSpPr/>
            <p:nvPr/>
          </p:nvSpPr>
          <p:spPr>
            <a:xfrm>
              <a:off x="5800164" y="1607641"/>
              <a:ext cx="3088342" cy="842740"/>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Rounded Corners 40">
              <a:extLst>
                <a:ext uri="{FF2B5EF4-FFF2-40B4-BE49-F238E27FC236}">
                  <a16:creationId xmlns:a16="http://schemas.microsoft.com/office/drawing/2014/main" id="{6C997F90-A564-40CB-B6BC-8A968C77CA0C}"/>
                </a:ext>
              </a:extLst>
            </p:cNvPr>
            <p:cNvSpPr/>
            <p:nvPr/>
          </p:nvSpPr>
          <p:spPr>
            <a:xfrm>
              <a:off x="6279774" y="1669864"/>
              <a:ext cx="2486927" cy="72156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ar-SA" sz="1400" dirty="0"/>
                <a:t> الخجل الاجتماعي العصابي ناتج عن الشعور بالوحدة النفسية مع وجود صراعات نفسية في تك ين علاقات اجتماعية مع الآخرين</a:t>
              </a:r>
              <a:endParaRPr lang="en-US" sz="1400" dirty="0"/>
            </a:p>
          </p:txBody>
        </p:sp>
        <p:sp>
          <p:nvSpPr>
            <p:cNvPr id="42" name="Oval 41">
              <a:extLst>
                <a:ext uri="{FF2B5EF4-FFF2-40B4-BE49-F238E27FC236}">
                  <a16:creationId xmlns:a16="http://schemas.microsoft.com/office/drawing/2014/main" id="{9ECCCC11-F355-49CA-9FEC-D7D765F56BE2}"/>
                </a:ext>
              </a:extLst>
            </p:cNvPr>
            <p:cNvSpPr/>
            <p:nvPr/>
          </p:nvSpPr>
          <p:spPr>
            <a:xfrm>
              <a:off x="5648555" y="1560606"/>
              <a:ext cx="594634"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8ADA7973-EB39-4757-A689-EB64D685ACED}"/>
                </a:ext>
              </a:extLst>
            </p:cNvPr>
            <p:cNvSpPr/>
            <p:nvPr/>
          </p:nvSpPr>
          <p:spPr>
            <a:xfrm>
              <a:off x="5692588" y="1625599"/>
              <a:ext cx="496041"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grpSp>
      <p:grpSp>
        <p:nvGrpSpPr>
          <p:cNvPr id="74" name="Group 73">
            <a:extLst>
              <a:ext uri="{FF2B5EF4-FFF2-40B4-BE49-F238E27FC236}">
                <a16:creationId xmlns:a16="http://schemas.microsoft.com/office/drawing/2014/main" id="{6A968ABF-D362-4FD0-B330-BFB4C2906CAA}"/>
              </a:ext>
            </a:extLst>
          </p:cNvPr>
          <p:cNvGrpSpPr/>
          <p:nvPr/>
        </p:nvGrpSpPr>
        <p:grpSpPr>
          <a:xfrm>
            <a:off x="7654833" y="2031296"/>
            <a:ext cx="4326496" cy="794050"/>
            <a:chOff x="5648556" y="1560606"/>
            <a:chExt cx="3239950" cy="936812"/>
          </a:xfrm>
        </p:grpSpPr>
        <p:sp>
          <p:nvSpPr>
            <p:cNvPr id="75" name="Rectangle: Rounded Corners 74">
              <a:extLst>
                <a:ext uri="{FF2B5EF4-FFF2-40B4-BE49-F238E27FC236}">
                  <a16:creationId xmlns:a16="http://schemas.microsoft.com/office/drawing/2014/main" id="{8D4F3653-381C-442F-A7FA-3C7A6CC00AF1}"/>
                </a:ext>
              </a:extLst>
            </p:cNvPr>
            <p:cNvSpPr/>
            <p:nvPr/>
          </p:nvSpPr>
          <p:spPr>
            <a:xfrm>
              <a:off x="5800164" y="1625600"/>
              <a:ext cx="3088342"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Rounded Corners 75">
              <a:extLst>
                <a:ext uri="{FF2B5EF4-FFF2-40B4-BE49-F238E27FC236}">
                  <a16:creationId xmlns:a16="http://schemas.microsoft.com/office/drawing/2014/main" id="{BD50A0A0-2FA1-49D0-8886-3E757F666345}"/>
                </a:ext>
              </a:extLst>
            </p:cNvPr>
            <p:cNvSpPr/>
            <p:nvPr/>
          </p:nvSpPr>
          <p:spPr>
            <a:xfrm>
              <a:off x="6213728" y="1734626"/>
              <a:ext cx="2552975" cy="6148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sz="1600" dirty="0"/>
                <a:t>الخجل العام، ويتميز بعيوب في أداء المهارات ويظهر في الجلسات الجماعية والأماكن العامة </a:t>
              </a:r>
            </a:p>
          </p:txBody>
        </p:sp>
        <p:sp>
          <p:nvSpPr>
            <p:cNvPr id="77" name="Oval 76">
              <a:extLst>
                <a:ext uri="{FF2B5EF4-FFF2-40B4-BE49-F238E27FC236}">
                  <a16:creationId xmlns:a16="http://schemas.microsoft.com/office/drawing/2014/main" id="{5502FCE7-DDB5-40C5-8BAE-25BF0A90D05A}"/>
                </a:ext>
              </a:extLst>
            </p:cNvPr>
            <p:cNvSpPr/>
            <p:nvPr/>
          </p:nvSpPr>
          <p:spPr>
            <a:xfrm>
              <a:off x="5648556" y="1560606"/>
              <a:ext cx="594634"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392B0DEC-FAAA-4D26-8F4B-2CD9CD11400F}"/>
                </a:ext>
              </a:extLst>
            </p:cNvPr>
            <p:cNvSpPr/>
            <p:nvPr/>
          </p:nvSpPr>
          <p:spPr>
            <a:xfrm>
              <a:off x="5692588" y="1625599"/>
              <a:ext cx="521139" cy="806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grpSp>
      <p:grpSp>
        <p:nvGrpSpPr>
          <p:cNvPr id="79" name="Group 78">
            <a:extLst>
              <a:ext uri="{FF2B5EF4-FFF2-40B4-BE49-F238E27FC236}">
                <a16:creationId xmlns:a16="http://schemas.microsoft.com/office/drawing/2014/main" id="{8137010F-35CB-4EAE-972A-F922A05FF84E}"/>
              </a:ext>
            </a:extLst>
          </p:cNvPr>
          <p:cNvGrpSpPr/>
          <p:nvPr/>
        </p:nvGrpSpPr>
        <p:grpSpPr>
          <a:xfrm>
            <a:off x="7654833" y="3018820"/>
            <a:ext cx="4326495" cy="809272"/>
            <a:chOff x="5648556" y="1542647"/>
            <a:chExt cx="3239951" cy="954771"/>
          </a:xfrm>
        </p:grpSpPr>
        <p:sp>
          <p:nvSpPr>
            <p:cNvPr id="80" name="Rectangle: Rounded Corners 79">
              <a:extLst>
                <a:ext uri="{FF2B5EF4-FFF2-40B4-BE49-F238E27FC236}">
                  <a16:creationId xmlns:a16="http://schemas.microsoft.com/office/drawing/2014/main" id="{B74692EB-ACEE-4830-A415-6B5A53B43E4A}"/>
                </a:ext>
              </a:extLst>
            </p:cNvPr>
            <p:cNvSpPr/>
            <p:nvPr/>
          </p:nvSpPr>
          <p:spPr>
            <a:xfrm>
              <a:off x="5800164" y="1542647"/>
              <a:ext cx="3088343" cy="889777"/>
            </a:xfrm>
            <a:prstGeom prst="roundRect">
              <a:avLst>
                <a:gd name="adj" fmla="val 50000"/>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Rounded Corners 80">
              <a:extLst>
                <a:ext uri="{FF2B5EF4-FFF2-40B4-BE49-F238E27FC236}">
                  <a16:creationId xmlns:a16="http://schemas.microsoft.com/office/drawing/2014/main" id="{4AE7060D-8CF6-475E-9EC7-EFAF95D4B7A6}"/>
                </a:ext>
              </a:extLst>
            </p:cNvPr>
            <p:cNvSpPr/>
            <p:nvPr/>
          </p:nvSpPr>
          <p:spPr>
            <a:xfrm>
              <a:off x="6279776" y="1690591"/>
              <a:ext cx="2420879" cy="61484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الخجل الخاص، وينصب حول أحداث ذاتية ويتعلق بالعلاقات الشخصية</a:t>
              </a:r>
              <a:endParaRPr lang="en-US" sz="1600" dirty="0"/>
            </a:p>
          </p:txBody>
        </p:sp>
        <p:sp>
          <p:nvSpPr>
            <p:cNvPr id="82" name="Oval 81">
              <a:extLst>
                <a:ext uri="{FF2B5EF4-FFF2-40B4-BE49-F238E27FC236}">
                  <a16:creationId xmlns:a16="http://schemas.microsoft.com/office/drawing/2014/main" id="{B1F29ED1-C215-4A40-BB22-FF444A14D805}"/>
                </a:ext>
              </a:extLst>
            </p:cNvPr>
            <p:cNvSpPr/>
            <p:nvPr/>
          </p:nvSpPr>
          <p:spPr>
            <a:xfrm>
              <a:off x="5648556" y="1560606"/>
              <a:ext cx="631219"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584E7E42-05F7-40B0-AB4B-08534857300F}"/>
                </a:ext>
              </a:extLst>
            </p:cNvPr>
            <p:cNvSpPr/>
            <p:nvPr/>
          </p:nvSpPr>
          <p:spPr>
            <a:xfrm>
              <a:off x="5692588" y="1625600"/>
              <a:ext cx="521140" cy="80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grpSp>
      <p:grpSp>
        <p:nvGrpSpPr>
          <p:cNvPr id="95" name="Group 94">
            <a:extLst>
              <a:ext uri="{FF2B5EF4-FFF2-40B4-BE49-F238E27FC236}">
                <a16:creationId xmlns:a16="http://schemas.microsoft.com/office/drawing/2014/main" id="{DC9FC2B3-E9FF-4D14-AE08-3BCBC4BA960D}"/>
              </a:ext>
            </a:extLst>
          </p:cNvPr>
          <p:cNvGrpSpPr/>
          <p:nvPr/>
        </p:nvGrpSpPr>
        <p:grpSpPr>
          <a:xfrm flipH="1">
            <a:off x="656823" y="1080817"/>
            <a:ext cx="3938432" cy="794050"/>
            <a:chOff x="5692589" y="1560606"/>
            <a:chExt cx="3195917" cy="936812"/>
          </a:xfrm>
        </p:grpSpPr>
        <p:sp>
          <p:nvSpPr>
            <p:cNvPr id="111" name="Rectangle: Rounded Corners 110">
              <a:extLst>
                <a:ext uri="{FF2B5EF4-FFF2-40B4-BE49-F238E27FC236}">
                  <a16:creationId xmlns:a16="http://schemas.microsoft.com/office/drawing/2014/main" id="{1EA6C376-E8B3-431B-863E-51A2C872A7EA}"/>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Rounded Corners 111">
              <a:extLst>
                <a:ext uri="{FF2B5EF4-FFF2-40B4-BE49-F238E27FC236}">
                  <a16:creationId xmlns:a16="http://schemas.microsoft.com/office/drawing/2014/main" id="{86E3D609-39C5-48AB-BBEB-435EFD8F0C1A}"/>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خجل من الذات أي يخجل الفرد من نفسه دون تدخل الآخرين.</a:t>
              </a:r>
              <a:endParaRPr lang="en-US" sz="1600" dirty="0"/>
            </a:p>
          </p:txBody>
        </p:sp>
        <p:sp>
          <p:nvSpPr>
            <p:cNvPr id="113" name="Oval 112">
              <a:extLst>
                <a:ext uri="{FF2B5EF4-FFF2-40B4-BE49-F238E27FC236}">
                  <a16:creationId xmlns:a16="http://schemas.microsoft.com/office/drawing/2014/main" id="{1337A2B0-01C0-4E9D-B228-EE1EB83C1A34}"/>
                </a:ext>
              </a:extLst>
            </p:cNvPr>
            <p:cNvSpPr/>
            <p:nvPr/>
          </p:nvSpPr>
          <p:spPr>
            <a:xfrm>
              <a:off x="5692589" y="1560606"/>
              <a:ext cx="599824"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a:extLst>
                <a:ext uri="{FF2B5EF4-FFF2-40B4-BE49-F238E27FC236}">
                  <a16:creationId xmlns:a16="http://schemas.microsoft.com/office/drawing/2014/main" id="{27CFF79C-B611-42C4-BC5F-5B52BCDE0521}"/>
                </a:ext>
              </a:extLst>
            </p:cNvPr>
            <p:cNvSpPr/>
            <p:nvPr/>
          </p:nvSpPr>
          <p:spPr>
            <a:xfrm>
              <a:off x="5692589" y="1625599"/>
              <a:ext cx="555720"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grpSp>
      <p:grpSp>
        <p:nvGrpSpPr>
          <p:cNvPr id="96" name="Group 95">
            <a:extLst>
              <a:ext uri="{FF2B5EF4-FFF2-40B4-BE49-F238E27FC236}">
                <a16:creationId xmlns:a16="http://schemas.microsoft.com/office/drawing/2014/main" id="{9C1A9688-D95D-4BD7-9D3D-9897E19B702E}"/>
              </a:ext>
            </a:extLst>
          </p:cNvPr>
          <p:cNvGrpSpPr/>
          <p:nvPr/>
        </p:nvGrpSpPr>
        <p:grpSpPr>
          <a:xfrm flipH="1">
            <a:off x="656823" y="2083564"/>
            <a:ext cx="3938434" cy="794050"/>
            <a:chOff x="5692588" y="1560606"/>
            <a:chExt cx="3195918" cy="936812"/>
          </a:xfrm>
        </p:grpSpPr>
        <p:sp>
          <p:nvSpPr>
            <p:cNvPr id="107" name="Rectangle: Rounded Corners 106">
              <a:extLst>
                <a:ext uri="{FF2B5EF4-FFF2-40B4-BE49-F238E27FC236}">
                  <a16:creationId xmlns:a16="http://schemas.microsoft.com/office/drawing/2014/main" id="{FBF1A8DF-A213-4C1D-A286-373C5DFD4FD5}"/>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Rounded Corners 107">
              <a:extLst>
                <a:ext uri="{FF2B5EF4-FFF2-40B4-BE49-F238E27FC236}">
                  <a16:creationId xmlns:a16="http://schemas.microsoft.com/office/drawing/2014/main" id="{D5A63637-66B2-4A45-B3AA-44F82CE9E153}"/>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خجل من الآخرين يشعر الفرد فيه بالخجل من الآخرين نتيجة تفاعله معهم</a:t>
              </a:r>
            </a:p>
          </p:txBody>
        </p:sp>
        <p:sp>
          <p:nvSpPr>
            <p:cNvPr id="109" name="Oval 108">
              <a:extLst>
                <a:ext uri="{FF2B5EF4-FFF2-40B4-BE49-F238E27FC236}">
                  <a16:creationId xmlns:a16="http://schemas.microsoft.com/office/drawing/2014/main" id="{4D01C208-F75E-4A44-8B1E-DC8240CCC633}"/>
                </a:ext>
              </a:extLst>
            </p:cNvPr>
            <p:cNvSpPr/>
            <p:nvPr/>
          </p:nvSpPr>
          <p:spPr>
            <a:xfrm>
              <a:off x="5692588" y="1560606"/>
              <a:ext cx="624198"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6073953E-4A49-4F72-B7C8-FB0AFC22AC49}"/>
                </a:ext>
              </a:extLst>
            </p:cNvPr>
            <p:cNvSpPr/>
            <p:nvPr/>
          </p:nvSpPr>
          <p:spPr>
            <a:xfrm>
              <a:off x="5692588" y="1625599"/>
              <a:ext cx="555722"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9</a:t>
              </a:r>
              <a:endParaRPr lang="en-US" sz="2400" b="1" dirty="0"/>
            </a:p>
          </p:txBody>
        </p:sp>
      </p:grpSp>
      <p:grpSp>
        <p:nvGrpSpPr>
          <p:cNvPr id="97" name="Group 96">
            <a:extLst>
              <a:ext uri="{FF2B5EF4-FFF2-40B4-BE49-F238E27FC236}">
                <a16:creationId xmlns:a16="http://schemas.microsoft.com/office/drawing/2014/main" id="{6D63C6DA-778A-4579-B5B8-F3375DC57D13}"/>
              </a:ext>
            </a:extLst>
          </p:cNvPr>
          <p:cNvGrpSpPr/>
          <p:nvPr/>
        </p:nvGrpSpPr>
        <p:grpSpPr>
          <a:xfrm flipH="1">
            <a:off x="656822" y="3086309"/>
            <a:ext cx="3994413" cy="794050"/>
            <a:chOff x="5626634" y="1560606"/>
            <a:chExt cx="3261872" cy="936812"/>
          </a:xfrm>
        </p:grpSpPr>
        <p:sp>
          <p:nvSpPr>
            <p:cNvPr id="103" name="Rectangle: Rounded Corners 102">
              <a:extLst>
                <a:ext uri="{FF2B5EF4-FFF2-40B4-BE49-F238E27FC236}">
                  <a16:creationId xmlns:a16="http://schemas.microsoft.com/office/drawing/2014/main" id="{1F4708C1-1C71-467A-85B2-CDA65977285B}"/>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4" name="Rectangle: Rounded Corners 103">
              <a:extLst>
                <a:ext uri="{FF2B5EF4-FFF2-40B4-BE49-F238E27FC236}">
                  <a16:creationId xmlns:a16="http://schemas.microsoft.com/office/drawing/2014/main" id="{ADF0BAEC-1DB2-4AA4-9BBC-163C3D8CC5AF}"/>
                </a:ext>
              </a:extLst>
            </p:cNvPr>
            <p:cNvSpPr/>
            <p:nvPr/>
          </p:nvSpPr>
          <p:spPr>
            <a:xfrm>
              <a:off x="6279778" y="1761024"/>
              <a:ext cx="2420879" cy="51676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solidFill>
                    <a:schemeClr val="tx1">
                      <a:lumMod val="75000"/>
                      <a:lumOff val="25000"/>
                    </a:schemeClr>
                  </a:solidFill>
                </a:rPr>
                <a:t>خجل حقيقي واقعي من مواقف مثيرة فعلا للخجل لدى الأفراد</a:t>
              </a:r>
            </a:p>
          </p:txBody>
        </p:sp>
        <p:sp>
          <p:nvSpPr>
            <p:cNvPr id="105" name="Oval 104">
              <a:extLst>
                <a:ext uri="{FF2B5EF4-FFF2-40B4-BE49-F238E27FC236}">
                  <a16:creationId xmlns:a16="http://schemas.microsoft.com/office/drawing/2014/main" id="{6CB6581A-A58A-40C4-9311-54E138BFB3B9}"/>
                </a:ext>
              </a:extLst>
            </p:cNvPr>
            <p:cNvSpPr/>
            <p:nvPr/>
          </p:nvSpPr>
          <p:spPr>
            <a:xfrm>
              <a:off x="5626634" y="1560606"/>
              <a:ext cx="695051"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6" name="Oval 105">
              <a:extLst>
                <a:ext uri="{FF2B5EF4-FFF2-40B4-BE49-F238E27FC236}">
                  <a16:creationId xmlns:a16="http://schemas.microsoft.com/office/drawing/2014/main" id="{E549F4C3-4DAA-421E-B97D-C6C519824ACA}"/>
                </a:ext>
              </a:extLst>
            </p:cNvPr>
            <p:cNvSpPr/>
            <p:nvPr/>
          </p:nvSpPr>
          <p:spPr>
            <a:xfrm>
              <a:off x="5692589" y="1625599"/>
              <a:ext cx="540472"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10</a:t>
              </a:r>
            </a:p>
          </p:txBody>
        </p:sp>
      </p:grpSp>
      <p:grpSp>
        <p:nvGrpSpPr>
          <p:cNvPr id="98" name="Group 97">
            <a:extLst>
              <a:ext uri="{FF2B5EF4-FFF2-40B4-BE49-F238E27FC236}">
                <a16:creationId xmlns:a16="http://schemas.microsoft.com/office/drawing/2014/main" id="{1A28A30B-AFD1-4AAB-BB4C-874D21970ED1}"/>
              </a:ext>
            </a:extLst>
          </p:cNvPr>
          <p:cNvGrpSpPr/>
          <p:nvPr/>
        </p:nvGrpSpPr>
        <p:grpSpPr>
          <a:xfrm flipH="1">
            <a:off x="682585" y="4089056"/>
            <a:ext cx="3912672" cy="794050"/>
            <a:chOff x="5692588" y="1560606"/>
            <a:chExt cx="3195918" cy="936812"/>
          </a:xfrm>
        </p:grpSpPr>
        <p:sp>
          <p:nvSpPr>
            <p:cNvPr id="99" name="Rectangle: Rounded Corners 98">
              <a:extLst>
                <a:ext uri="{FF2B5EF4-FFF2-40B4-BE49-F238E27FC236}">
                  <a16:creationId xmlns:a16="http://schemas.microsoft.com/office/drawing/2014/main" id="{3B6C00CE-1707-48F5-8942-F1B28C0CABFC}"/>
                </a:ext>
              </a:extLst>
            </p:cNvPr>
            <p:cNvSpPr/>
            <p:nvPr/>
          </p:nvSpPr>
          <p:spPr>
            <a:xfrm>
              <a:off x="5800164" y="1625600"/>
              <a:ext cx="3088342" cy="806824"/>
            </a:xfrm>
            <a:prstGeom prst="roundRect">
              <a:avLst>
                <a:gd name="adj" fmla="val 50000"/>
              </a:avLst>
            </a:prstGeom>
            <a:noFill/>
            <a:ln w="57150">
              <a:solidFill>
                <a:srgbClr val="EB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Rectangle: Rounded Corners 99">
              <a:extLst>
                <a:ext uri="{FF2B5EF4-FFF2-40B4-BE49-F238E27FC236}">
                  <a16:creationId xmlns:a16="http://schemas.microsoft.com/office/drawing/2014/main" id="{C338EA2C-F7DB-4D97-8704-B61EFE75841F}"/>
                </a:ext>
              </a:extLst>
            </p:cNvPr>
            <p:cNvSpPr/>
            <p:nvPr/>
          </p:nvSpPr>
          <p:spPr>
            <a:xfrm>
              <a:off x="6279776" y="1780241"/>
              <a:ext cx="2420879" cy="497542"/>
            </a:xfrm>
            <a:prstGeom prst="roundRect">
              <a:avLst>
                <a:gd name="adj" fmla="val 50000"/>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خجل وهمي مبني على تصورات خاطئة من صاحبه</a:t>
              </a:r>
              <a:endParaRPr lang="en-US" sz="1600" dirty="0"/>
            </a:p>
          </p:txBody>
        </p:sp>
        <p:sp>
          <p:nvSpPr>
            <p:cNvPr id="101" name="Oval 100">
              <a:extLst>
                <a:ext uri="{FF2B5EF4-FFF2-40B4-BE49-F238E27FC236}">
                  <a16:creationId xmlns:a16="http://schemas.microsoft.com/office/drawing/2014/main" id="{DA52EB5C-37E7-4E99-AEEC-1432B5C092B8}"/>
                </a:ext>
              </a:extLst>
            </p:cNvPr>
            <p:cNvSpPr/>
            <p:nvPr/>
          </p:nvSpPr>
          <p:spPr>
            <a:xfrm>
              <a:off x="5692588" y="1560606"/>
              <a:ext cx="628308"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a:extLst>
                <a:ext uri="{FF2B5EF4-FFF2-40B4-BE49-F238E27FC236}">
                  <a16:creationId xmlns:a16="http://schemas.microsoft.com/office/drawing/2014/main" id="{92669486-CE2F-4820-A6C2-D58F1781F00F}"/>
                </a:ext>
              </a:extLst>
            </p:cNvPr>
            <p:cNvSpPr/>
            <p:nvPr/>
          </p:nvSpPr>
          <p:spPr>
            <a:xfrm>
              <a:off x="5692588" y="1625599"/>
              <a:ext cx="547284" cy="806824"/>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11</a:t>
              </a:r>
            </a:p>
          </p:txBody>
        </p:sp>
      </p:grpSp>
      <p:sp>
        <p:nvSpPr>
          <p:cNvPr id="56" name="直角三角形 103">
            <a:extLst>
              <a:ext uri="{FF2B5EF4-FFF2-40B4-BE49-F238E27FC236}">
                <a16:creationId xmlns:a16="http://schemas.microsoft.com/office/drawing/2014/main" id="{AE9ADA37-91E3-5C4A-B267-56C5362634EE}"/>
              </a:ext>
            </a:extLst>
          </p:cNvPr>
          <p:cNvSpPr/>
          <p:nvPr/>
        </p:nvSpPr>
        <p:spPr>
          <a:xfrm rot="16200000">
            <a:off x="11806659" y="6469904"/>
            <a:ext cx="410648" cy="386612"/>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直角三角形 104">
            <a:extLst>
              <a:ext uri="{FF2B5EF4-FFF2-40B4-BE49-F238E27FC236}">
                <a16:creationId xmlns:a16="http://schemas.microsoft.com/office/drawing/2014/main" id="{48D8CDBB-1B3C-424A-BB3E-AE9045132125}"/>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8" name="直接连接符 106">
            <a:extLst>
              <a:ext uri="{FF2B5EF4-FFF2-40B4-BE49-F238E27FC236}">
                <a16:creationId xmlns:a16="http://schemas.microsoft.com/office/drawing/2014/main" id="{ED38A782-A08D-5C4A-B921-EEB5A5D9C73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107">
            <a:extLst>
              <a:ext uri="{FF2B5EF4-FFF2-40B4-BE49-F238E27FC236}">
                <a16:creationId xmlns:a16="http://schemas.microsoft.com/office/drawing/2014/main" id="{DC405EDC-EEB1-E440-BD58-20212B3FA539}"/>
              </a:ext>
            </a:extLst>
          </p:cNvPr>
          <p:cNvCxnSpPr>
            <a:cxnSpLocks/>
          </p:cNvCxnSpPr>
          <p:nvPr/>
        </p:nvCxnSpPr>
        <p:spPr>
          <a:xfrm flipV="1">
            <a:off x="11148894" y="5612538"/>
            <a:ext cx="1664866" cy="2102105"/>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1" name="Group 38">
            <a:extLst>
              <a:ext uri="{FF2B5EF4-FFF2-40B4-BE49-F238E27FC236}">
                <a16:creationId xmlns:a16="http://schemas.microsoft.com/office/drawing/2014/main" id="{D317A2D0-B1C0-024D-83A3-8CB36BC26339}"/>
              </a:ext>
            </a:extLst>
          </p:cNvPr>
          <p:cNvGrpSpPr/>
          <p:nvPr/>
        </p:nvGrpSpPr>
        <p:grpSpPr>
          <a:xfrm>
            <a:off x="7654832" y="4036787"/>
            <a:ext cx="4326495" cy="794050"/>
            <a:chOff x="5648556" y="1560606"/>
            <a:chExt cx="3239950" cy="936812"/>
          </a:xfrm>
        </p:grpSpPr>
        <p:sp>
          <p:nvSpPr>
            <p:cNvPr id="162" name="Rectangle: Rounded Corners 39">
              <a:extLst>
                <a:ext uri="{FF2B5EF4-FFF2-40B4-BE49-F238E27FC236}">
                  <a16:creationId xmlns:a16="http://schemas.microsoft.com/office/drawing/2014/main" id="{88686751-42D3-764A-BA95-FB17DA9911F5}"/>
                </a:ext>
              </a:extLst>
            </p:cNvPr>
            <p:cNvSpPr/>
            <p:nvPr/>
          </p:nvSpPr>
          <p:spPr>
            <a:xfrm>
              <a:off x="5800164" y="1625600"/>
              <a:ext cx="3088342" cy="806824"/>
            </a:xfrm>
            <a:prstGeom prst="roundRect">
              <a:avLst>
                <a:gd name="adj" fmla="val 50000"/>
              </a:avLst>
            </a:prstGeom>
            <a:noFill/>
            <a:ln w="57150">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3" name="Rectangle: Rounded Corners 40">
              <a:extLst>
                <a:ext uri="{FF2B5EF4-FFF2-40B4-BE49-F238E27FC236}">
                  <a16:creationId xmlns:a16="http://schemas.microsoft.com/office/drawing/2014/main" id="{01F2A273-225B-2B4B-8A64-8200B3F45769}"/>
                </a:ext>
              </a:extLst>
            </p:cNvPr>
            <p:cNvSpPr/>
            <p:nvPr/>
          </p:nvSpPr>
          <p:spPr>
            <a:xfrm>
              <a:off x="6279776" y="1709813"/>
              <a:ext cx="2486926" cy="652181"/>
            </a:xfrm>
            <a:prstGeom prst="roundRect">
              <a:avLst>
                <a:gd name="adj" fmla="val 50000"/>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الخجل المزمن، يقلق صاحبه، ويخفض من مهاراته الاجتماعية ويزيد من انطوائه.</a:t>
              </a:r>
              <a:endParaRPr lang="en-US" sz="1600" dirty="0"/>
            </a:p>
          </p:txBody>
        </p:sp>
        <p:sp>
          <p:nvSpPr>
            <p:cNvPr id="164" name="Oval 41">
              <a:extLst>
                <a:ext uri="{FF2B5EF4-FFF2-40B4-BE49-F238E27FC236}">
                  <a16:creationId xmlns:a16="http://schemas.microsoft.com/office/drawing/2014/main" id="{35132988-F819-0F47-9713-61BB772D1DC5}"/>
                </a:ext>
              </a:extLst>
            </p:cNvPr>
            <p:cNvSpPr/>
            <p:nvPr/>
          </p:nvSpPr>
          <p:spPr>
            <a:xfrm>
              <a:off x="5648556" y="1560606"/>
              <a:ext cx="653236"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Oval 72">
              <a:extLst>
                <a:ext uri="{FF2B5EF4-FFF2-40B4-BE49-F238E27FC236}">
                  <a16:creationId xmlns:a16="http://schemas.microsoft.com/office/drawing/2014/main" id="{4C069A34-AFE8-6145-8C11-1290D6696037}"/>
                </a:ext>
              </a:extLst>
            </p:cNvPr>
            <p:cNvSpPr/>
            <p:nvPr/>
          </p:nvSpPr>
          <p:spPr>
            <a:xfrm>
              <a:off x="5692589" y="1625599"/>
              <a:ext cx="550603" cy="806824"/>
            </a:xfrm>
            <a:prstGeom prst="ellipse">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grpSp>
      <p:grpSp>
        <p:nvGrpSpPr>
          <p:cNvPr id="166" name="Group 73">
            <a:extLst>
              <a:ext uri="{FF2B5EF4-FFF2-40B4-BE49-F238E27FC236}">
                <a16:creationId xmlns:a16="http://schemas.microsoft.com/office/drawing/2014/main" id="{2036BBF4-04FD-0849-A9A2-00C46C63313B}"/>
              </a:ext>
            </a:extLst>
          </p:cNvPr>
          <p:cNvGrpSpPr/>
          <p:nvPr/>
        </p:nvGrpSpPr>
        <p:grpSpPr>
          <a:xfrm>
            <a:off x="7636172" y="5039532"/>
            <a:ext cx="4345155" cy="794050"/>
            <a:chOff x="5626540" y="1560606"/>
            <a:chExt cx="3261966" cy="936812"/>
          </a:xfrm>
        </p:grpSpPr>
        <p:sp>
          <p:nvSpPr>
            <p:cNvPr id="167" name="Rectangle: Rounded Corners 74">
              <a:extLst>
                <a:ext uri="{FF2B5EF4-FFF2-40B4-BE49-F238E27FC236}">
                  <a16:creationId xmlns:a16="http://schemas.microsoft.com/office/drawing/2014/main" id="{5EE5CF97-4733-C548-8574-65A233FA94AC}"/>
                </a:ext>
              </a:extLst>
            </p:cNvPr>
            <p:cNvSpPr/>
            <p:nvPr/>
          </p:nvSpPr>
          <p:spPr>
            <a:xfrm>
              <a:off x="5800164" y="1625600"/>
              <a:ext cx="3088342" cy="806824"/>
            </a:xfrm>
            <a:prstGeom prst="roundRect">
              <a:avLst>
                <a:gd name="adj" fmla="val 50000"/>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8" name="Rectangle: Rounded Corners 75">
              <a:extLst>
                <a:ext uri="{FF2B5EF4-FFF2-40B4-BE49-F238E27FC236}">
                  <a16:creationId xmlns:a16="http://schemas.microsoft.com/office/drawing/2014/main" id="{F2C94907-604D-B243-9CDC-00F6A0D35DD0}"/>
                </a:ext>
              </a:extLst>
            </p:cNvPr>
            <p:cNvSpPr/>
            <p:nvPr/>
          </p:nvSpPr>
          <p:spPr>
            <a:xfrm>
              <a:off x="6195028" y="1715249"/>
              <a:ext cx="2593688" cy="65218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dirty="0"/>
                <a:t>الخجل </a:t>
              </a:r>
              <a:r>
                <a:rPr lang="ar-SA" sz="1600" dirty="0" err="1"/>
                <a:t>الموقفي</a:t>
              </a:r>
              <a:r>
                <a:rPr lang="ar-SA" sz="1600" dirty="0"/>
                <a:t> ويتعرض الفرد لمواقف اجتماعية معينة تقتضي الخجل وتزول بزوال الموقف</a:t>
              </a:r>
              <a:endParaRPr lang="en-US" sz="1600" dirty="0"/>
            </a:p>
          </p:txBody>
        </p:sp>
        <p:sp>
          <p:nvSpPr>
            <p:cNvPr id="169" name="Oval 76">
              <a:extLst>
                <a:ext uri="{FF2B5EF4-FFF2-40B4-BE49-F238E27FC236}">
                  <a16:creationId xmlns:a16="http://schemas.microsoft.com/office/drawing/2014/main" id="{E18FA107-9885-314C-9216-14713AC7E7F5}"/>
                </a:ext>
              </a:extLst>
            </p:cNvPr>
            <p:cNvSpPr/>
            <p:nvPr/>
          </p:nvSpPr>
          <p:spPr>
            <a:xfrm>
              <a:off x="5626540" y="1560606"/>
              <a:ext cx="646788"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77">
              <a:extLst>
                <a:ext uri="{FF2B5EF4-FFF2-40B4-BE49-F238E27FC236}">
                  <a16:creationId xmlns:a16="http://schemas.microsoft.com/office/drawing/2014/main" id="{57379410-3B59-CC4E-BD99-48739128ED38}"/>
                </a:ext>
              </a:extLst>
            </p:cNvPr>
            <p:cNvSpPr/>
            <p:nvPr/>
          </p:nvSpPr>
          <p:spPr>
            <a:xfrm>
              <a:off x="5692589" y="1625599"/>
              <a:ext cx="530056" cy="8068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grpSp>
      <p:grpSp>
        <p:nvGrpSpPr>
          <p:cNvPr id="171" name="Group 78">
            <a:extLst>
              <a:ext uri="{FF2B5EF4-FFF2-40B4-BE49-F238E27FC236}">
                <a16:creationId xmlns:a16="http://schemas.microsoft.com/office/drawing/2014/main" id="{4E36C6AA-96C8-D841-9A5E-CA5E9E1F42F4}"/>
              </a:ext>
            </a:extLst>
          </p:cNvPr>
          <p:cNvGrpSpPr/>
          <p:nvPr/>
        </p:nvGrpSpPr>
        <p:grpSpPr>
          <a:xfrm>
            <a:off x="7636172" y="6042279"/>
            <a:ext cx="4345155" cy="794050"/>
            <a:chOff x="5626540" y="1560606"/>
            <a:chExt cx="3261966" cy="936812"/>
          </a:xfrm>
        </p:grpSpPr>
        <p:sp>
          <p:nvSpPr>
            <p:cNvPr id="172" name="Rectangle: Rounded Corners 79">
              <a:extLst>
                <a:ext uri="{FF2B5EF4-FFF2-40B4-BE49-F238E27FC236}">
                  <a16:creationId xmlns:a16="http://schemas.microsoft.com/office/drawing/2014/main" id="{C602A797-A643-304B-B835-2DA6285AF632}"/>
                </a:ext>
              </a:extLst>
            </p:cNvPr>
            <p:cNvSpPr/>
            <p:nvPr/>
          </p:nvSpPr>
          <p:spPr>
            <a:xfrm>
              <a:off x="5800164" y="1625600"/>
              <a:ext cx="3088342" cy="806824"/>
            </a:xfrm>
            <a:prstGeom prst="roundRect">
              <a:avLst>
                <a:gd name="adj" fmla="val 50000"/>
              </a:avLst>
            </a:prstGeom>
            <a:noFill/>
            <a:ln w="57150">
              <a:solidFill>
                <a:srgbClr val="94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73" name="Rectangle: Rounded Corners 80">
              <a:extLst>
                <a:ext uri="{FF2B5EF4-FFF2-40B4-BE49-F238E27FC236}">
                  <a16:creationId xmlns:a16="http://schemas.microsoft.com/office/drawing/2014/main" id="{3F30C284-FF15-A945-9D2C-49F1E0433568}"/>
                </a:ext>
              </a:extLst>
            </p:cNvPr>
            <p:cNvSpPr/>
            <p:nvPr/>
          </p:nvSpPr>
          <p:spPr>
            <a:xfrm>
              <a:off x="6279776" y="1715247"/>
              <a:ext cx="2508941" cy="652182"/>
            </a:xfrm>
            <a:prstGeom prst="roundRect">
              <a:avLst>
                <a:gd name="adj" fmla="val 50000"/>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الخجل الموجب وصفاته مستحسنة كالهدوء والحساسية</a:t>
              </a:r>
              <a:endParaRPr lang="en-US" dirty="0"/>
            </a:p>
          </p:txBody>
        </p:sp>
        <p:sp>
          <p:nvSpPr>
            <p:cNvPr id="174" name="Oval 81">
              <a:extLst>
                <a:ext uri="{FF2B5EF4-FFF2-40B4-BE49-F238E27FC236}">
                  <a16:creationId xmlns:a16="http://schemas.microsoft.com/office/drawing/2014/main" id="{D9488BDA-38CA-094C-AD1C-510FA12733BD}"/>
                </a:ext>
              </a:extLst>
            </p:cNvPr>
            <p:cNvSpPr/>
            <p:nvPr/>
          </p:nvSpPr>
          <p:spPr>
            <a:xfrm>
              <a:off x="5626540" y="1560606"/>
              <a:ext cx="653236"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82">
              <a:extLst>
                <a:ext uri="{FF2B5EF4-FFF2-40B4-BE49-F238E27FC236}">
                  <a16:creationId xmlns:a16="http://schemas.microsoft.com/office/drawing/2014/main" id="{990233E3-5637-5F49-AA56-825D127176B1}"/>
                </a:ext>
              </a:extLst>
            </p:cNvPr>
            <p:cNvSpPr/>
            <p:nvPr/>
          </p:nvSpPr>
          <p:spPr>
            <a:xfrm>
              <a:off x="5692589" y="1625599"/>
              <a:ext cx="530058" cy="806824"/>
            </a:xfrm>
            <a:prstGeom prst="ellipse">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7</a:t>
              </a:r>
            </a:p>
          </p:txBody>
        </p:sp>
      </p:grpSp>
      <p:grpSp>
        <p:nvGrpSpPr>
          <p:cNvPr id="14" name="مجموعة 13">
            <a:extLst>
              <a:ext uri="{FF2B5EF4-FFF2-40B4-BE49-F238E27FC236}">
                <a16:creationId xmlns:a16="http://schemas.microsoft.com/office/drawing/2014/main" id="{4CFAB0E5-CDC4-234B-87FD-8877C7091474}"/>
              </a:ext>
            </a:extLst>
          </p:cNvPr>
          <p:cNvGrpSpPr/>
          <p:nvPr/>
        </p:nvGrpSpPr>
        <p:grpSpPr>
          <a:xfrm>
            <a:off x="4987338" y="434352"/>
            <a:ext cx="2308938" cy="6217362"/>
            <a:chOff x="4987338" y="434352"/>
            <a:chExt cx="2308938" cy="6217362"/>
          </a:xfrm>
        </p:grpSpPr>
        <p:cxnSp>
          <p:nvCxnSpPr>
            <p:cNvPr id="10" name="Straight Connector 9">
              <a:extLst>
                <a:ext uri="{FF2B5EF4-FFF2-40B4-BE49-F238E27FC236}">
                  <a16:creationId xmlns:a16="http://schemas.microsoft.com/office/drawing/2014/main" id="{5BE5CB28-8BC5-43A9-82C9-92B6A5D11FAB}"/>
                </a:ext>
              </a:extLst>
            </p:cNvPr>
            <p:cNvCxnSpPr>
              <a:cxnSpLocks/>
            </p:cNvCxnSpPr>
            <p:nvPr/>
          </p:nvCxnSpPr>
          <p:spPr>
            <a:xfrm>
              <a:off x="6736672" y="3517499"/>
              <a:ext cx="386813"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9E186F2C-73F1-4FF1-AE76-4A4A4A5882C5}"/>
                </a:ext>
              </a:extLst>
            </p:cNvPr>
            <p:cNvCxnSpPr/>
            <p:nvPr/>
          </p:nvCxnSpPr>
          <p:spPr>
            <a:xfrm rot="10800000" flipV="1">
              <a:off x="5144993" y="3468902"/>
              <a:ext cx="386813"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DEE3B03-8A9D-4A65-BAEA-56D4661CB212}"/>
                </a:ext>
              </a:extLst>
            </p:cNvPr>
            <p:cNvCxnSpPr>
              <a:stCxn id="6" idx="4"/>
              <a:endCxn id="86" idx="0"/>
            </p:cNvCxnSpPr>
            <p:nvPr/>
          </p:nvCxnSpPr>
          <p:spPr>
            <a:xfrm>
              <a:off x="7195832" y="635238"/>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6ACFC85-5007-4038-8688-4868B38587D1}"/>
                </a:ext>
              </a:extLst>
            </p:cNvPr>
            <p:cNvSpPr/>
            <p:nvPr/>
          </p:nvSpPr>
          <p:spPr>
            <a:xfrm>
              <a:off x="7095388" y="434352"/>
              <a:ext cx="200888" cy="200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51F05F36-1AB5-488A-B787-21ED2444A187}"/>
                </a:ext>
              </a:extLst>
            </p:cNvPr>
            <p:cNvSpPr/>
            <p:nvPr/>
          </p:nvSpPr>
          <p:spPr>
            <a:xfrm>
              <a:off x="7095388" y="1437097"/>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45796F69-D836-4C00-B241-DA158845053F}"/>
                </a:ext>
              </a:extLst>
            </p:cNvPr>
            <p:cNvSpPr/>
            <p:nvPr/>
          </p:nvSpPr>
          <p:spPr>
            <a:xfrm>
              <a:off x="7095388" y="2439844"/>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9FE6A796-476C-4211-9FF9-261D99D10C2B}"/>
                </a:ext>
              </a:extLst>
            </p:cNvPr>
            <p:cNvSpPr/>
            <p:nvPr/>
          </p:nvSpPr>
          <p:spPr>
            <a:xfrm>
              <a:off x="7095388" y="3442590"/>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2" name="Straight Connector 91">
              <a:extLst>
                <a:ext uri="{FF2B5EF4-FFF2-40B4-BE49-F238E27FC236}">
                  <a16:creationId xmlns:a16="http://schemas.microsoft.com/office/drawing/2014/main" id="{D62DBE7A-B394-407B-848F-F63F9A3BC158}"/>
                </a:ext>
              </a:extLst>
            </p:cNvPr>
            <p:cNvCxnSpPr/>
            <p:nvPr/>
          </p:nvCxnSpPr>
          <p:spPr>
            <a:xfrm flipV="1">
              <a:off x="5087782" y="1596945"/>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88" name="Oval 87">
              <a:extLst>
                <a:ext uri="{FF2B5EF4-FFF2-40B4-BE49-F238E27FC236}">
                  <a16:creationId xmlns:a16="http://schemas.microsoft.com/office/drawing/2014/main" id="{EB62CF98-04E9-46C3-AD01-C68EAED42249}"/>
                </a:ext>
              </a:extLst>
            </p:cNvPr>
            <p:cNvSpPr/>
            <p:nvPr/>
          </p:nvSpPr>
          <p:spPr>
            <a:xfrm rot="10800000">
              <a:off x="4987338" y="4431191"/>
              <a:ext cx="200888" cy="200888"/>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C1093E01-8044-4996-AB34-9D300FCF49AE}"/>
                </a:ext>
              </a:extLst>
            </p:cNvPr>
            <p:cNvSpPr/>
            <p:nvPr/>
          </p:nvSpPr>
          <p:spPr>
            <a:xfrm rot="10800000">
              <a:off x="4987338" y="3401551"/>
              <a:ext cx="200888" cy="200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362F6368-7357-452D-AAD7-6B0527F2DF9C}"/>
                </a:ext>
              </a:extLst>
            </p:cNvPr>
            <p:cNvSpPr/>
            <p:nvPr/>
          </p:nvSpPr>
          <p:spPr>
            <a:xfrm rot="10800000">
              <a:off x="4987338" y="2398804"/>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842F2CA0-E5C7-4AD4-A1BA-19F435B08A28}"/>
                </a:ext>
              </a:extLst>
            </p:cNvPr>
            <p:cNvSpPr/>
            <p:nvPr/>
          </p:nvSpPr>
          <p:spPr>
            <a:xfrm rot="10800000">
              <a:off x="4987338" y="1396059"/>
              <a:ext cx="200888" cy="2008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BC1B0D95-C1E1-4B2A-BCEF-062193828F12}"/>
                </a:ext>
              </a:extLst>
            </p:cNvPr>
            <p:cNvSpPr/>
            <p:nvPr/>
          </p:nvSpPr>
          <p:spPr>
            <a:xfrm>
              <a:off x="5530150" y="2848924"/>
              <a:ext cx="1299829" cy="129982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7" name="Graphic 6" descr="Lightbulb">
              <a:extLst>
                <a:ext uri="{FF2B5EF4-FFF2-40B4-BE49-F238E27FC236}">
                  <a16:creationId xmlns:a16="http://schemas.microsoft.com/office/drawing/2014/main" id="{CA951519-C171-4077-A68C-7BB7221D52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1197" y="3129973"/>
              <a:ext cx="775053" cy="775053"/>
            </a:xfrm>
            <a:prstGeom prst="rect">
              <a:avLst/>
            </a:prstGeom>
          </p:spPr>
        </p:pic>
        <p:cxnSp>
          <p:nvCxnSpPr>
            <p:cNvPr id="150" name="Straight Connector 7">
              <a:extLst>
                <a:ext uri="{FF2B5EF4-FFF2-40B4-BE49-F238E27FC236}">
                  <a16:creationId xmlns:a16="http://schemas.microsoft.com/office/drawing/2014/main" id="{502B6C34-48F0-8143-871B-16967EEAA34E}"/>
                </a:ext>
              </a:extLst>
            </p:cNvPr>
            <p:cNvCxnSpPr>
              <a:cxnSpLocks/>
              <a:endCxn id="154" idx="0"/>
            </p:cNvCxnSpPr>
            <p:nvPr/>
          </p:nvCxnSpPr>
          <p:spPr>
            <a:xfrm>
              <a:off x="7195832" y="3643474"/>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52" name="Oval 83">
              <a:extLst>
                <a:ext uri="{FF2B5EF4-FFF2-40B4-BE49-F238E27FC236}">
                  <a16:creationId xmlns:a16="http://schemas.microsoft.com/office/drawing/2014/main" id="{57917F1A-1370-AB4C-8D9C-72261314E1BD}"/>
                </a:ext>
              </a:extLst>
            </p:cNvPr>
            <p:cNvSpPr/>
            <p:nvPr/>
          </p:nvSpPr>
          <p:spPr>
            <a:xfrm>
              <a:off x="7095388" y="4445333"/>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84">
              <a:extLst>
                <a:ext uri="{FF2B5EF4-FFF2-40B4-BE49-F238E27FC236}">
                  <a16:creationId xmlns:a16="http://schemas.microsoft.com/office/drawing/2014/main" id="{0392F5E7-591C-804B-B856-958065D8EA46}"/>
                </a:ext>
              </a:extLst>
            </p:cNvPr>
            <p:cNvSpPr/>
            <p:nvPr/>
          </p:nvSpPr>
          <p:spPr>
            <a:xfrm>
              <a:off x="7095388" y="5448080"/>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85">
              <a:extLst>
                <a:ext uri="{FF2B5EF4-FFF2-40B4-BE49-F238E27FC236}">
                  <a16:creationId xmlns:a16="http://schemas.microsoft.com/office/drawing/2014/main" id="{DAFFB082-5A83-B24B-B3EB-41509C205A68}"/>
                </a:ext>
              </a:extLst>
            </p:cNvPr>
            <p:cNvSpPr/>
            <p:nvPr/>
          </p:nvSpPr>
          <p:spPr>
            <a:xfrm>
              <a:off x="7095388" y="6450826"/>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6" name="Straight Connector 91">
              <a:extLst>
                <a:ext uri="{FF2B5EF4-FFF2-40B4-BE49-F238E27FC236}">
                  <a16:creationId xmlns:a16="http://schemas.microsoft.com/office/drawing/2014/main" id="{7D324346-0751-3C4C-BA13-7B20E1497B1D}"/>
                </a:ext>
              </a:extLst>
            </p:cNvPr>
            <p:cNvCxnSpPr>
              <a:cxnSpLocks/>
              <a:stCxn id="88" idx="0"/>
            </p:cNvCxnSpPr>
            <p:nvPr/>
          </p:nvCxnSpPr>
          <p:spPr>
            <a:xfrm>
              <a:off x="5087782" y="4632079"/>
              <a:ext cx="0" cy="41929"/>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grpSp>
      <p:sp>
        <p:nvSpPr>
          <p:cNvPr id="201" name="مربع نص 200">
            <a:extLst>
              <a:ext uri="{FF2B5EF4-FFF2-40B4-BE49-F238E27FC236}">
                <a16:creationId xmlns:a16="http://schemas.microsoft.com/office/drawing/2014/main" id="{0BAFE261-3488-3A4C-8C93-918E1388806B}"/>
              </a:ext>
            </a:extLst>
          </p:cNvPr>
          <p:cNvSpPr txBox="1"/>
          <p:nvPr/>
        </p:nvSpPr>
        <p:spPr>
          <a:xfrm>
            <a:off x="4445843" y="56878"/>
            <a:ext cx="2300631" cy="707886"/>
          </a:xfrm>
          <a:prstGeom prst="rect">
            <a:avLst/>
          </a:prstGeom>
          <a:noFill/>
        </p:spPr>
        <p:txBody>
          <a:bodyPr wrap="none" rtlCol="1">
            <a:spAutoFit/>
          </a:bodyPr>
          <a:lstStyle/>
          <a:p>
            <a:r>
              <a:rPr lang="ar-SA" sz="4000" dirty="0"/>
              <a:t>أشكال الخجل</a:t>
            </a:r>
          </a:p>
        </p:txBody>
      </p:sp>
    </p:spTree>
    <p:extLst>
      <p:ext uri="{BB962C8B-B14F-4D97-AF65-F5344CB8AC3E}">
        <p14:creationId xmlns:p14="http://schemas.microsoft.com/office/powerpoint/2010/main" val="40484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fade">
                                      <p:cBhvr>
                                        <p:cTn id="41" dur="1000"/>
                                        <p:tgtEl>
                                          <p:spTgt spid="161"/>
                                        </p:tgtEl>
                                      </p:cBhvr>
                                    </p:animEffect>
                                    <p:anim calcmode="lin" valueType="num">
                                      <p:cBhvr>
                                        <p:cTn id="42" dur="1000" fill="hold"/>
                                        <p:tgtEl>
                                          <p:spTgt spid="161"/>
                                        </p:tgtEl>
                                        <p:attrNameLst>
                                          <p:attrName>ppt_x</p:attrName>
                                        </p:attrNameLst>
                                      </p:cBhvr>
                                      <p:tavLst>
                                        <p:tav tm="0">
                                          <p:val>
                                            <p:strVal val="#ppt_x"/>
                                          </p:val>
                                        </p:tav>
                                        <p:tav tm="100000">
                                          <p:val>
                                            <p:strVal val="#ppt_x"/>
                                          </p:val>
                                        </p:tav>
                                      </p:tavLst>
                                    </p:anim>
                                    <p:anim calcmode="lin" valueType="num">
                                      <p:cBhvr>
                                        <p:cTn id="43" dur="1000" fill="hold"/>
                                        <p:tgtEl>
                                          <p:spTgt spid="16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1000"/>
                                        <p:tgtEl>
                                          <p:spTgt spid="166"/>
                                        </p:tgtEl>
                                      </p:cBhvr>
                                    </p:animEffect>
                                    <p:anim calcmode="lin" valueType="num">
                                      <p:cBhvr>
                                        <p:cTn id="48" dur="1000" fill="hold"/>
                                        <p:tgtEl>
                                          <p:spTgt spid="166"/>
                                        </p:tgtEl>
                                        <p:attrNameLst>
                                          <p:attrName>ppt_x</p:attrName>
                                        </p:attrNameLst>
                                      </p:cBhvr>
                                      <p:tavLst>
                                        <p:tav tm="0">
                                          <p:val>
                                            <p:strVal val="#ppt_x"/>
                                          </p:val>
                                        </p:tav>
                                        <p:tav tm="100000">
                                          <p:val>
                                            <p:strVal val="#ppt_x"/>
                                          </p:val>
                                        </p:tav>
                                      </p:tavLst>
                                    </p:anim>
                                    <p:anim calcmode="lin" valueType="num">
                                      <p:cBhvr>
                                        <p:cTn id="49" dur="1000" fill="hold"/>
                                        <p:tgtEl>
                                          <p:spTgt spid="166"/>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fade">
                                      <p:cBhvr>
                                        <p:cTn id="53" dur="1000"/>
                                        <p:tgtEl>
                                          <p:spTgt spid="171"/>
                                        </p:tgtEl>
                                      </p:cBhvr>
                                    </p:animEffect>
                                    <p:anim calcmode="lin" valueType="num">
                                      <p:cBhvr>
                                        <p:cTn id="54" dur="1000" fill="hold"/>
                                        <p:tgtEl>
                                          <p:spTgt spid="171"/>
                                        </p:tgtEl>
                                        <p:attrNameLst>
                                          <p:attrName>ppt_x</p:attrName>
                                        </p:attrNameLst>
                                      </p:cBhvr>
                                      <p:tavLst>
                                        <p:tav tm="0">
                                          <p:val>
                                            <p:strVal val="#ppt_x"/>
                                          </p:val>
                                        </p:tav>
                                        <p:tav tm="100000">
                                          <p:val>
                                            <p:strVal val="#ppt_x"/>
                                          </p:val>
                                        </p:tav>
                                      </p:tavLst>
                                    </p:anim>
                                    <p:anim calcmode="lin" valueType="num">
                                      <p:cBhvr>
                                        <p:cTn id="55" dur="1000" fill="hold"/>
                                        <p:tgtEl>
                                          <p:spTgt spid="171"/>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1000"/>
                                        <p:tgtEl>
                                          <p:spTgt spid="95"/>
                                        </p:tgtEl>
                                      </p:cBhvr>
                                    </p:animEffect>
                                    <p:anim calcmode="lin" valueType="num">
                                      <p:cBhvr>
                                        <p:cTn id="60" dur="1000" fill="hold"/>
                                        <p:tgtEl>
                                          <p:spTgt spid="95"/>
                                        </p:tgtEl>
                                        <p:attrNameLst>
                                          <p:attrName>ppt_x</p:attrName>
                                        </p:attrNameLst>
                                      </p:cBhvr>
                                      <p:tavLst>
                                        <p:tav tm="0">
                                          <p:val>
                                            <p:strVal val="#ppt_x"/>
                                          </p:val>
                                        </p:tav>
                                        <p:tav tm="100000">
                                          <p:val>
                                            <p:strVal val="#ppt_x"/>
                                          </p:val>
                                        </p:tav>
                                      </p:tavLst>
                                    </p:anim>
                                    <p:anim calcmode="lin" valueType="num">
                                      <p:cBhvr>
                                        <p:cTn id="61" dur="1000" fill="hold"/>
                                        <p:tgtEl>
                                          <p:spTgt spid="95"/>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1000"/>
                                        <p:tgtEl>
                                          <p:spTgt spid="96"/>
                                        </p:tgtEl>
                                      </p:cBhvr>
                                    </p:animEffect>
                                    <p:anim calcmode="lin" valueType="num">
                                      <p:cBhvr>
                                        <p:cTn id="66" dur="1000" fill="hold"/>
                                        <p:tgtEl>
                                          <p:spTgt spid="96"/>
                                        </p:tgtEl>
                                        <p:attrNameLst>
                                          <p:attrName>ppt_x</p:attrName>
                                        </p:attrNameLst>
                                      </p:cBhvr>
                                      <p:tavLst>
                                        <p:tav tm="0">
                                          <p:val>
                                            <p:strVal val="#ppt_x"/>
                                          </p:val>
                                        </p:tav>
                                        <p:tav tm="100000">
                                          <p:val>
                                            <p:strVal val="#ppt_x"/>
                                          </p:val>
                                        </p:tav>
                                      </p:tavLst>
                                    </p:anim>
                                    <p:anim calcmode="lin" valueType="num">
                                      <p:cBhvr>
                                        <p:cTn id="67" dur="1000" fill="hold"/>
                                        <p:tgtEl>
                                          <p:spTgt spid="96"/>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1000"/>
                                        <p:tgtEl>
                                          <p:spTgt spid="97"/>
                                        </p:tgtEl>
                                      </p:cBhvr>
                                    </p:animEffect>
                                    <p:anim calcmode="lin" valueType="num">
                                      <p:cBhvr>
                                        <p:cTn id="72" dur="1000" fill="hold"/>
                                        <p:tgtEl>
                                          <p:spTgt spid="97"/>
                                        </p:tgtEl>
                                        <p:attrNameLst>
                                          <p:attrName>ppt_x</p:attrName>
                                        </p:attrNameLst>
                                      </p:cBhvr>
                                      <p:tavLst>
                                        <p:tav tm="0">
                                          <p:val>
                                            <p:strVal val="#ppt_x"/>
                                          </p:val>
                                        </p:tav>
                                        <p:tav tm="100000">
                                          <p:val>
                                            <p:strVal val="#ppt_x"/>
                                          </p:val>
                                        </p:tav>
                                      </p:tavLst>
                                    </p:anim>
                                    <p:anim calcmode="lin" valueType="num">
                                      <p:cBhvr>
                                        <p:cTn id="73" dur="1000" fill="hold"/>
                                        <p:tgtEl>
                                          <p:spTgt spid="97"/>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nodeType="after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fade">
                                      <p:cBhvr>
                                        <p:cTn id="77" dur="1000"/>
                                        <p:tgtEl>
                                          <p:spTgt spid="98"/>
                                        </p:tgtEl>
                                      </p:cBhvr>
                                    </p:animEffect>
                                    <p:anim calcmode="lin" valueType="num">
                                      <p:cBhvr>
                                        <p:cTn id="78" dur="1000" fill="hold"/>
                                        <p:tgtEl>
                                          <p:spTgt spid="98"/>
                                        </p:tgtEl>
                                        <p:attrNameLst>
                                          <p:attrName>ppt_x</p:attrName>
                                        </p:attrNameLst>
                                      </p:cBhvr>
                                      <p:tavLst>
                                        <p:tav tm="0">
                                          <p:val>
                                            <p:strVal val="#ppt_x"/>
                                          </p:val>
                                        </p:tav>
                                        <p:tav tm="100000">
                                          <p:val>
                                            <p:strVal val="#ppt_x"/>
                                          </p:val>
                                        </p:tav>
                                      </p:tavLst>
                                    </p:anim>
                                    <p:anim calcmode="lin" valueType="num">
                                      <p:cBhvr>
                                        <p:cTn id="7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直角三角形 103">
            <a:extLst>
              <a:ext uri="{FF2B5EF4-FFF2-40B4-BE49-F238E27FC236}">
                <a16:creationId xmlns:a16="http://schemas.microsoft.com/office/drawing/2014/main" id="{11E44FE2-E4E0-1045-9510-1B35F38600F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直角三角形 104">
            <a:extLst>
              <a:ext uri="{FF2B5EF4-FFF2-40B4-BE49-F238E27FC236}">
                <a16:creationId xmlns:a16="http://schemas.microsoft.com/office/drawing/2014/main" id="{B8E84D9C-4DF5-0C4F-B2E8-2F4F897490D2}"/>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6" name="直接连接符 106">
            <a:extLst>
              <a:ext uri="{FF2B5EF4-FFF2-40B4-BE49-F238E27FC236}">
                <a16:creationId xmlns:a16="http://schemas.microsoft.com/office/drawing/2014/main" id="{2BBEB1EB-2D56-9240-8283-6B01CD44B392}"/>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107">
            <a:extLst>
              <a:ext uri="{FF2B5EF4-FFF2-40B4-BE49-F238E27FC236}">
                <a16:creationId xmlns:a16="http://schemas.microsoft.com/office/drawing/2014/main" id="{242472C8-21AB-F64F-91DA-9AD1AB614FD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مربع نص 57">
            <a:extLst>
              <a:ext uri="{FF2B5EF4-FFF2-40B4-BE49-F238E27FC236}">
                <a16:creationId xmlns:a16="http://schemas.microsoft.com/office/drawing/2014/main" id="{7BEAF1A0-6960-F748-8B28-4EBA6B014FE8}"/>
              </a:ext>
            </a:extLst>
          </p:cNvPr>
          <p:cNvSpPr txBox="1"/>
          <p:nvPr/>
        </p:nvSpPr>
        <p:spPr>
          <a:xfrm>
            <a:off x="9758687" y="76023"/>
            <a:ext cx="2300630" cy="707886"/>
          </a:xfrm>
          <a:prstGeom prst="rect">
            <a:avLst/>
          </a:prstGeom>
          <a:noFill/>
        </p:spPr>
        <p:txBody>
          <a:bodyPr wrap="none" rtlCol="1">
            <a:spAutoFit/>
          </a:bodyPr>
          <a:lstStyle/>
          <a:p>
            <a:pPr marL="0" algn="l" defTabSz="914400" rtl="0" eaLnBrk="1" latinLnBrk="0" hangingPunct="1"/>
            <a:r>
              <a:rPr lang="ar-SA" sz="4000" dirty="0"/>
              <a:t>أشكال الخجل</a:t>
            </a:r>
          </a:p>
        </p:txBody>
      </p:sp>
      <p:sp>
        <p:nvSpPr>
          <p:cNvPr id="59" name="مربع نص 58">
            <a:extLst>
              <a:ext uri="{FF2B5EF4-FFF2-40B4-BE49-F238E27FC236}">
                <a16:creationId xmlns:a16="http://schemas.microsoft.com/office/drawing/2014/main" id="{98429D5D-4FB9-9040-8FC1-680EEB12F7D0}"/>
              </a:ext>
            </a:extLst>
          </p:cNvPr>
          <p:cNvSpPr txBox="1"/>
          <p:nvPr/>
        </p:nvSpPr>
        <p:spPr>
          <a:xfrm>
            <a:off x="5841788" y="677556"/>
            <a:ext cx="5197257" cy="523220"/>
          </a:xfrm>
          <a:prstGeom prst="rect">
            <a:avLst/>
          </a:prstGeom>
          <a:noFill/>
        </p:spPr>
        <p:txBody>
          <a:bodyPr wrap="none" rtlCol="1">
            <a:spAutoFit/>
          </a:bodyPr>
          <a:lstStyle/>
          <a:p>
            <a:pPr algn="ctr" rtl="0"/>
            <a:r>
              <a:rPr lang="ar-SA" sz="2800" dirty="0"/>
              <a:t>ومنهم من صنف الخجل على الأشكال التالية </a:t>
            </a:r>
          </a:p>
        </p:txBody>
      </p:sp>
      <p:grpSp>
        <p:nvGrpSpPr>
          <p:cNvPr id="7" name="مجموعة 6">
            <a:extLst>
              <a:ext uri="{FF2B5EF4-FFF2-40B4-BE49-F238E27FC236}">
                <a16:creationId xmlns:a16="http://schemas.microsoft.com/office/drawing/2014/main" id="{A203CAF4-2917-BC48-BE6A-6289F72CCE9F}"/>
              </a:ext>
            </a:extLst>
          </p:cNvPr>
          <p:cNvGrpSpPr/>
          <p:nvPr/>
        </p:nvGrpSpPr>
        <p:grpSpPr>
          <a:xfrm>
            <a:off x="1468461" y="2002081"/>
            <a:ext cx="9564016" cy="3797187"/>
            <a:chOff x="1468461" y="2002081"/>
            <a:chExt cx="9564016" cy="3797187"/>
          </a:xfrm>
        </p:grpSpPr>
        <p:sp>
          <p:nvSpPr>
            <p:cNvPr id="30" name="Parallelogram 36">
              <a:extLst>
                <a:ext uri="{FF2B5EF4-FFF2-40B4-BE49-F238E27FC236}">
                  <a16:creationId xmlns:a16="http://schemas.microsoft.com/office/drawing/2014/main" id="{0208E23C-4561-2F48-A6C9-19045336200B}"/>
                </a:ext>
              </a:extLst>
            </p:cNvPr>
            <p:cNvSpPr/>
            <p:nvPr/>
          </p:nvSpPr>
          <p:spPr>
            <a:xfrm flipH="1">
              <a:off x="8160689" y="2267747"/>
              <a:ext cx="2871788" cy="2059305"/>
            </a:xfrm>
            <a:prstGeom prst="parallelogram">
              <a:avLst>
                <a:gd name="adj" fmla="val 808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39">
              <a:extLst>
                <a:ext uri="{FF2B5EF4-FFF2-40B4-BE49-F238E27FC236}">
                  <a16:creationId xmlns:a16="http://schemas.microsoft.com/office/drawing/2014/main" id="{93579590-A114-884F-BFBA-0558ED52151F}"/>
                </a:ext>
              </a:extLst>
            </p:cNvPr>
            <p:cNvSpPr/>
            <p:nvPr/>
          </p:nvSpPr>
          <p:spPr>
            <a:xfrm flipH="1">
              <a:off x="8160688" y="2230776"/>
              <a:ext cx="1417320" cy="176022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Parallelogram 38">
              <a:extLst>
                <a:ext uri="{FF2B5EF4-FFF2-40B4-BE49-F238E27FC236}">
                  <a16:creationId xmlns:a16="http://schemas.microsoft.com/office/drawing/2014/main" id="{2B55F01E-5898-6642-9E2A-86C3EC3AC099}"/>
                </a:ext>
              </a:extLst>
            </p:cNvPr>
            <p:cNvSpPr/>
            <p:nvPr/>
          </p:nvSpPr>
          <p:spPr>
            <a:xfrm flipH="1">
              <a:off x="6489052" y="2512367"/>
              <a:ext cx="2871788" cy="2059305"/>
            </a:xfrm>
            <a:prstGeom prst="parallelogram">
              <a:avLst>
                <a:gd name="adj" fmla="val 808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Shape 39">
              <a:extLst>
                <a:ext uri="{FF2B5EF4-FFF2-40B4-BE49-F238E27FC236}">
                  <a16:creationId xmlns:a16="http://schemas.microsoft.com/office/drawing/2014/main" id="{6B26E6CA-FF7D-3944-9B62-26011C8EC488}"/>
                </a:ext>
              </a:extLst>
            </p:cNvPr>
            <p:cNvSpPr/>
            <p:nvPr/>
          </p:nvSpPr>
          <p:spPr>
            <a:xfrm flipH="1">
              <a:off x="6520461" y="2526656"/>
              <a:ext cx="1417320" cy="176022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Parallelogram 32">
              <a:extLst>
                <a:ext uri="{FF2B5EF4-FFF2-40B4-BE49-F238E27FC236}">
                  <a16:creationId xmlns:a16="http://schemas.microsoft.com/office/drawing/2014/main" id="{8D0DC380-C161-4BE6-B5E3-F73A64923143}"/>
                </a:ext>
              </a:extLst>
            </p:cNvPr>
            <p:cNvSpPr/>
            <p:nvPr/>
          </p:nvSpPr>
          <p:spPr>
            <a:xfrm flipH="1">
              <a:off x="4817414" y="2802704"/>
              <a:ext cx="2871788" cy="2059305"/>
            </a:xfrm>
            <a:prstGeom prst="parallelogram">
              <a:avLst>
                <a:gd name="adj" fmla="val 8087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Freeform: Shape 33">
              <a:extLst>
                <a:ext uri="{FF2B5EF4-FFF2-40B4-BE49-F238E27FC236}">
                  <a16:creationId xmlns:a16="http://schemas.microsoft.com/office/drawing/2014/main" id="{36D666E2-4FA6-4A1E-AF82-DB318767FA2C}"/>
                </a:ext>
              </a:extLst>
            </p:cNvPr>
            <p:cNvSpPr/>
            <p:nvPr/>
          </p:nvSpPr>
          <p:spPr>
            <a:xfrm flipH="1">
              <a:off x="4817415" y="2802703"/>
              <a:ext cx="1417320" cy="176022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arallelogram 34">
              <a:extLst>
                <a:ext uri="{FF2B5EF4-FFF2-40B4-BE49-F238E27FC236}">
                  <a16:creationId xmlns:a16="http://schemas.microsoft.com/office/drawing/2014/main" id="{66730C64-B8B5-42B9-B841-7003622E59CD}"/>
                </a:ext>
              </a:extLst>
            </p:cNvPr>
            <p:cNvSpPr/>
            <p:nvPr/>
          </p:nvSpPr>
          <p:spPr>
            <a:xfrm flipH="1">
              <a:off x="3145777" y="3113219"/>
              <a:ext cx="2871788" cy="2059305"/>
            </a:xfrm>
            <a:prstGeom prst="parallelogram">
              <a:avLst>
                <a:gd name="adj" fmla="val 808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35">
              <a:extLst>
                <a:ext uri="{FF2B5EF4-FFF2-40B4-BE49-F238E27FC236}">
                  <a16:creationId xmlns:a16="http://schemas.microsoft.com/office/drawing/2014/main" id="{1ED8CA1A-9465-4E80-A09B-116B53211BA5}"/>
                </a:ext>
              </a:extLst>
            </p:cNvPr>
            <p:cNvSpPr/>
            <p:nvPr/>
          </p:nvSpPr>
          <p:spPr>
            <a:xfrm flipH="1">
              <a:off x="3145777" y="3113218"/>
              <a:ext cx="1417320" cy="174879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arallelogram 36">
              <a:extLst>
                <a:ext uri="{FF2B5EF4-FFF2-40B4-BE49-F238E27FC236}">
                  <a16:creationId xmlns:a16="http://schemas.microsoft.com/office/drawing/2014/main" id="{75209F59-F846-4711-A2DD-681DFB31BB69}"/>
                </a:ext>
              </a:extLst>
            </p:cNvPr>
            <p:cNvSpPr/>
            <p:nvPr/>
          </p:nvSpPr>
          <p:spPr>
            <a:xfrm flipH="1">
              <a:off x="1474139" y="3423734"/>
              <a:ext cx="2871788" cy="2059305"/>
            </a:xfrm>
            <a:prstGeom prst="parallelogram">
              <a:avLst>
                <a:gd name="adj" fmla="val 808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Shape 37">
              <a:extLst>
                <a:ext uri="{FF2B5EF4-FFF2-40B4-BE49-F238E27FC236}">
                  <a16:creationId xmlns:a16="http://schemas.microsoft.com/office/drawing/2014/main" id="{B64B879A-960E-48DD-B63C-10630A1F3F3A}"/>
                </a:ext>
              </a:extLst>
            </p:cNvPr>
            <p:cNvSpPr/>
            <p:nvPr/>
          </p:nvSpPr>
          <p:spPr>
            <a:xfrm flipH="1">
              <a:off x="1474140" y="3423733"/>
              <a:ext cx="1417320" cy="1760220"/>
            </a:xfrm>
            <a:custGeom>
              <a:avLst/>
              <a:gdLst>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2228850 w 3829050"/>
                <a:gd name="connsiteY5" fmla="*/ 1978634 h 3159760"/>
                <a:gd name="connsiteX6" fmla="*/ 2228850 w 3829050"/>
                <a:gd name="connsiteY6" fmla="*/ 3159760 h 3159760"/>
                <a:gd name="connsiteX7" fmla="*/ 3829050 w 3829050"/>
                <a:gd name="connsiteY7" fmla="*/ 3159760 h 3159760"/>
                <a:gd name="connsiteX0" fmla="*/ 3829050 w 3829050"/>
                <a:gd name="connsiteY0" fmla="*/ 0 h 3159760"/>
                <a:gd name="connsiteX1" fmla="*/ 2228850 w 3829050"/>
                <a:gd name="connsiteY1" fmla="*/ 0 h 3159760"/>
                <a:gd name="connsiteX2" fmla="*/ 2220590 w 3829050"/>
                <a:gd name="connsiteY2" fmla="*/ 0 h 3159760"/>
                <a:gd name="connsiteX3" fmla="*/ 0 w 3829050"/>
                <a:gd name="connsiteY3" fmla="*/ 2745740 h 3159760"/>
                <a:gd name="connsiteX4" fmla="*/ 1608460 w 3829050"/>
                <a:gd name="connsiteY4" fmla="*/ 2745740 h 3159760"/>
                <a:gd name="connsiteX5" fmla="*/ 1939290 w 3829050"/>
                <a:gd name="connsiteY5" fmla="*/ 2324100 h 3159760"/>
                <a:gd name="connsiteX6" fmla="*/ 2228850 w 3829050"/>
                <a:gd name="connsiteY6" fmla="*/ 1978634 h 3159760"/>
                <a:gd name="connsiteX7" fmla="*/ 2228850 w 3829050"/>
                <a:gd name="connsiteY7" fmla="*/ 3159760 h 3159760"/>
                <a:gd name="connsiteX8" fmla="*/ 3829050 w 3829050"/>
                <a:gd name="connsiteY8" fmla="*/ 3159760 h 3159760"/>
                <a:gd name="connsiteX9" fmla="*/ 3829050 w 3829050"/>
                <a:gd name="connsiteY9" fmla="*/ 0 h 3159760"/>
                <a:gd name="connsiteX0" fmla="*/ 2220590 w 2220590"/>
                <a:gd name="connsiteY0" fmla="*/ 0 h 3159760"/>
                <a:gd name="connsiteX1" fmla="*/ 620390 w 2220590"/>
                <a:gd name="connsiteY1" fmla="*/ 0 h 3159760"/>
                <a:gd name="connsiteX2" fmla="*/ 612130 w 2220590"/>
                <a:gd name="connsiteY2" fmla="*/ 0 h 3159760"/>
                <a:gd name="connsiteX3" fmla="*/ 0 w 2220590"/>
                <a:gd name="connsiteY3" fmla="*/ 2745740 h 3159760"/>
                <a:gd name="connsiteX4" fmla="*/ 330830 w 2220590"/>
                <a:gd name="connsiteY4" fmla="*/ 2324100 h 3159760"/>
                <a:gd name="connsiteX5" fmla="*/ 620390 w 2220590"/>
                <a:gd name="connsiteY5" fmla="*/ 1978634 h 3159760"/>
                <a:gd name="connsiteX6" fmla="*/ 620390 w 2220590"/>
                <a:gd name="connsiteY6" fmla="*/ 3159760 h 3159760"/>
                <a:gd name="connsiteX7" fmla="*/ 2220590 w 2220590"/>
                <a:gd name="connsiteY7" fmla="*/ 3159760 h 3159760"/>
                <a:gd name="connsiteX8" fmla="*/ 2220590 w 2220590"/>
                <a:gd name="connsiteY8" fmla="*/ 0 h 3159760"/>
                <a:gd name="connsiteX0" fmla="*/ 1889760 w 1889760"/>
                <a:gd name="connsiteY0" fmla="*/ 0 h 3159760"/>
                <a:gd name="connsiteX1" fmla="*/ 289560 w 1889760"/>
                <a:gd name="connsiteY1" fmla="*/ 0 h 3159760"/>
                <a:gd name="connsiteX2" fmla="*/ 281300 w 1889760"/>
                <a:gd name="connsiteY2" fmla="*/ 0 h 3159760"/>
                <a:gd name="connsiteX3" fmla="*/ 0 w 1889760"/>
                <a:gd name="connsiteY3" fmla="*/ 2324100 h 3159760"/>
                <a:gd name="connsiteX4" fmla="*/ 289560 w 1889760"/>
                <a:gd name="connsiteY4" fmla="*/ 1978634 h 3159760"/>
                <a:gd name="connsiteX5" fmla="*/ 289560 w 1889760"/>
                <a:gd name="connsiteY5" fmla="*/ 3159760 h 3159760"/>
                <a:gd name="connsiteX6" fmla="*/ 1889760 w 1889760"/>
                <a:gd name="connsiteY6" fmla="*/ 3159760 h 3159760"/>
                <a:gd name="connsiteX7" fmla="*/ 1889760 w 1889760"/>
                <a:gd name="connsiteY7"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3159760 h 3159760"/>
                <a:gd name="connsiteX6" fmla="*/ 1889760 w 1889760"/>
                <a:gd name="connsiteY6" fmla="*/ 0 h 3159760"/>
                <a:gd name="connsiteX0" fmla="*/ 1889760 w 1889760"/>
                <a:gd name="connsiteY0" fmla="*/ 0 h 3159760"/>
                <a:gd name="connsiteX1" fmla="*/ 289560 w 1889760"/>
                <a:gd name="connsiteY1" fmla="*/ 0 h 3159760"/>
                <a:gd name="connsiteX2" fmla="*/ 0 w 1889760"/>
                <a:gd name="connsiteY2" fmla="*/ 2324100 h 3159760"/>
                <a:gd name="connsiteX3" fmla="*/ 289560 w 1889760"/>
                <a:gd name="connsiteY3" fmla="*/ 1978634 h 3159760"/>
                <a:gd name="connsiteX4" fmla="*/ 289560 w 1889760"/>
                <a:gd name="connsiteY4" fmla="*/ 3159760 h 3159760"/>
                <a:gd name="connsiteX5" fmla="*/ 1889760 w 1889760"/>
                <a:gd name="connsiteY5" fmla="*/ 0 h 3159760"/>
                <a:gd name="connsiteX0" fmla="*/ 1889760 w 1889760"/>
                <a:gd name="connsiteY0" fmla="*/ 0 h 2324100"/>
                <a:gd name="connsiteX1" fmla="*/ 289560 w 1889760"/>
                <a:gd name="connsiteY1" fmla="*/ 0 h 2324100"/>
                <a:gd name="connsiteX2" fmla="*/ 0 w 1889760"/>
                <a:gd name="connsiteY2" fmla="*/ 2324100 h 2324100"/>
                <a:gd name="connsiteX3" fmla="*/ 289560 w 1889760"/>
                <a:gd name="connsiteY3" fmla="*/ 1978634 h 2324100"/>
                <a:gd name="connsiteX4" fmla="*/ 1889760 w 188976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0" h="2324100">
                  <a:moveTo>
                    <a:pt x="1889760" y="0"/>
                  </a:moveTo>
                  <a:lnTo>
                    <a:pt x="289560" y="0"/>
                  </a:lnTo>
                  <a:lnTo>
                    <a:pt x="0" y="2324100"/>
                  </a:lnTo>
                  <a:lnTo>
                    <a:pt x="289560" y="1978634"/>
                  </a:lnTo>
                  <a:lnTo>
                    <a:pt x="1889760" y="0"/>
                  </a:lnTo>
                  <a:close/>
                </a:path>
              </a:pathLst>
            </a:cu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206EFEA5-A094-455C-8CCD-4F12DB34A7FC}"/>
                </a:ext>
              </a:extLst>
            </p:cNvPr>
            <p:cNvSpPr/>
            <p:nvPr/>
          </p:nvSpPr>
          <p:spPr>
            <a:xfrm>
              <a:off x="1474140" y="3423733"/>
              <a:ext cx="1200150" cy="236982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lvl="0" algn="ctr"/>
              <a:r>
                <a:rPr lang="ar-SA" sz="2300" noProof="1">
                  <a:solidFill>
                    <a:prstClr val="black">
                      <a:lumMod val="75000"/>
                      <a:lumOff val="25000"/>
                    </a:prstClr>
                  </a:solidFill>
                </a:rPr>
                <a:t>خجل حضور الاحتفالات والمناسبات</a:t>
              </a:r>
              <a:endParaRPr lang="en-US" sz="2300" noProof="1">
                <a:solidFill>
                  <a:prstClr val="black">
                    <a:lumMod val="75000"/>
                    <a:lumOff val="25000"/>
                  </a:prstClr>
                </a:solidFill>
              </a:endParaRPr>
            </a:p>
          </p:txBody>
        </p:sp>
        <p:sp>
          <p:nvSpPr>
            <p:cNvPr id="73" name="Rectangle 72">
              <a:extLst>
                <a:ext uri="{FF2B5EF4-FFF2-40B4-BE49-F238E27FC236}">
                  <a16:creationId xmlns:a16="http://schemas.microsoft.com/office/drawing/2014/main" id="{4AD88B44-5E30-431E-BF0B-240CEB42FE37}"/>
                </a:ext>
              </a:extLst>
            </p:cNvPr>
            <p:cNvSpPr/>
            <p:nvPr/>
          </p:nvSpPr>
          <p:spPr>
            <a:xfrm>
              <a:off x="3145777" y="3113218"/>
              <a:ext cx="1200150" cy="2369820"/>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lvl="0" algn="ctr"/>
              <a:endParaRPr lang="ar-SA" sz="2400" cap="all" noProof="1">
                <a:solidFill>
                  <a:prstClr val="black">
                    <a:lumMod val="85000"/>
                    <a:lumOff val="15000"/>
                  </a:prstClr>
                </a:solidFill>
              </a:endParaRPr>
            </a:p>
            <a:p>
              <a:pPr lvl="0" algn="ctr"/>
              <a:r>
                <a:rPr lang="ar-SA" sz="2400" cap="all" noProof="1">
                  <a:solidFill>
                    <a:prstClr val="black">
                      <a:lumMod val="85000"/>
                      <a:lumOff val="15000"/>
                    </a:prstClr>
                  </a:solidFill>
                </a:rPr>
                <a:t>خجل التفاعل مع الكبار</a:t>
              </a:r>
              <a:endParaRPr lang="en-US" sz="2400" noProof="1">
                <a:solidFill>
                  <a:prstClr val="black">
                    <a:lumMod val="75000"/>
                    <a:lumOff val="25000"/>
                  </a:prstClr>
                </a:solidFill>
              </a:endParaRPr>
            </a:p>
          </p:txBody>
        </p:sp>
        <p:sp>
          <p:nvSpPr>
            <p:cNvPr id="74" name="Rectangle 73">
              <a:extLst>
                <a:ext uri="{FF2B5EF4-FFF2-40B4-BE49-F238E27FC236}">
                  <a16:creationId xmlns:a16="http://schemas.microsoft.com/office/drawing/2014/main" id="{AE462BA3-C67D-47B4-A6B7-39429CE7925C}"/>
                </a:ext>
              </a:extLst>
            </p:cNvPr>
            <p:cNvSpPr/>
            <p:nvPr/>
          </p:nvSpPr>
          <p:spPr>
            <a:xfrm>
              <a:off x="4817415" y="2802703"/>
              <a:ext cx="1200150" cy="236982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lvl="0" algn="ctr"/>
              <a:r>
                <a:rPr lang="ar-SA" sz="2400" cap="all" noProof="1">
                  <a:solidFill>
                    <a:schemeClr val="tx1"/>
                  </a:solidFill>
                </a:rPr>
                <a:t> </a:t>
              </a:r>
            </a:p>
            <a:p>
              <a:pPr lvl="0" algn="ctr"/>
              <a:r>
                <a:rPr lang="ar-SA" sz="2400" cap="all" noProof="1">
                  <a:solidFill>
                    <a:schemeClr val="tx1"/>
                  </a:solidFill>
                </a:rPr>
                <a:t>خجل المظهر</a:t>
              </a:r>
              <a:endParaRPr lang="en-US" sz="2400" noProof="1">
                <a:solidFill>
                  <a:schemeClr val="tx1"/>
                </a:solidFill>
              </a:endParaRPr>
            </a:p>
          </p:txBody>
        </p:sp>
        <p:sp>
          <p:nvSpPr>
            <p:cNvPr id="75" name="Rectangle 74">
              <a:extLst>
                <a:ext uri="{FF2B5EF4-FFF2-40B4-BE49-F238E27FC236}">
                  <a16:creationId xmlns:a16="http://schemas.microsoft.com/office/drawing/2014/main" id="{8993FD4D-355C-486A-A893-38FF995D2CFD}"/>
                </a:ext>
              </a:extLst>
            </p:cNvPr>
            <p:cNvSpPr/>
            <p:nvPr/>
          </p:nvSpPr>
          <p:spPr>
            <a:xfrm>
              <a:off x="6470391" y="2492188"/>
              <a:ext cx="1218811" cy="23698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lvl="0" algn="ctr"/>
              <a:endParaRPr lang="en-US" sz="2200" cap="all" noProof="1">
                <a:solidFill>
                  <a:prstClr val="black">
                    <a:lumMod val="85000"/>
                    <a:lumOff val="15000"/>
                  </a:prstClr>
                </a:solidFill>
              </a:endParaRPr>
            </a:p>
            <a:p>
              <a:pPr lvl="0" algn="ctr"/>
              <a:r>
                <a:rPr lang="ar-SA" sz="2200" cap="all" noProof="1">
                  <a:solidFill>
                    <a:prstClr val="black">
                      <a:lumMod val="85000"/>
                      <a:lumOff val="15000"/>
                    </a:prstClr>
                  </a:solidFill>
                </a:rPr>
                <a:t>خجل الاجتماعات</a:t>
              </a:r>
              <a:endParaRPr lang="en-US" sz="2200" noProof="1">
                <a:solidFill>
                  <a:prstClr val="black">
                    <a:lumMod val="75000"/>
                    <a:lumOff val="25000"/>
                  </a:prstClr>
                </a:solidFill>
              </a:endParaRPr>
            </a:p>
          </p:txBody>
        </p:sp>
        <p:sp>
          <p:nvSpPr>
            <p:cNvPr id="77" name="Rectangle 76">
              <a:extLst>
                <a:ext uri="{FF2B5EF4-FFF2-40B4-BE49-F238E27FC236}">
                  <a16:creationId xmlns:a16="http://schemas.microsoft.com/office/drawing/2014/main" id="{F654BA6D-81E9-415A-B4C8-D8FE1038566D}"/>
                </a:ext>
              </a:extLst>
            </p:cNvPr>
            <p:cNvSpPr/>
            <p:nvPr/>
          </p:nvSpPr>
          <p:spPr>
            <a:xfrm>
              <a:off x="1474140" y="5183953"/>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a:extLst>
                <a:ext uri="{FF2B5EF4-FFF2-40B4-BE49-F238E27FC236}">
                  <a16:creationId xmlns:a16="http://schemas.microsoft.com/office/drawing/2014/main" id="{F0CBA6D4-9BC0-400C-BFEA-6DAF5FE7771D}"/>
                </a:ext>
              </a:extLst>
            </p:cNvPr>
            <p:cNvSpPr/>
            <p:nvPr/>
          </p:nvSpPr>
          <p:spPr>
            <a:xfrm>
              <a:off x="3145777" y="4873438"/>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79" name="Rectangle 78">
              <a:extLst>
                <a:ext uri="{FF2B5EF4-FFF2-40B4-BE49-F238E27FC236}">
                  <a16:creationId xmlns:a16="http://schemas.microsoft.com/office/drawing/2014/main" id="{6DB20673-A292-417F-96B1-CCFB4D04A905}"/>
                </a:ext>
              </a:extLst>
            </p:cNvPr>
            <p:cNvSpPr/>
            <p:nvPr/>
          </p:nvSpPr>
          <p:spPr>
            <a:xfrm>
              <a:off x="4817415" y="4562923"/>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04</a:t>
              </a:r>
            </a:p>
          </p:txBody>
        </p:sp>
        <p:sp>
          <p:nvSpPr>
            <p:cNvPr id="80" name="Rectangle 79">
              <a:extLst>
                <a:ext uri="{FF2B5EF4-FFF2-40B4-BE49-F238E27FC236}">
                  <a16:creationId xmlns:a16="http://schemas.microsoft.com/office/drawing/2014/main" id="{E0632C45-517A-4510-AC0E-36484E7AE68A}"/>
                </a:ext>
              </a:extLst>
            </p:cNvPr>
            <p:cNvSpPr/>
            <p:nvPr/>
          </p:nvSpPr>
          <p:spPr>
            <a:xfrm>
              <a:off x="6489052" y="4252408"/>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03</a:t>
              </a:r>
            </a:p>
          </p:txBody>
        </p:sp>
        <p:sp>
          <p:nvSpPr>
            <p:cNvPr id="27" name="Rectangle 40">
              <a:extLst>
                <a:ext uri="{FF2B5EF4-FFF2-40B4-BE49-F238E27FC236}">
                  <a16:creationId xmlns:a16="http://schemas.microsoft.com/office/drawing/2014/main" id="{F261A30A-20FC-D54F-BD8F-7E7F7B210D3E}"/>
                </a:ext>
              </a:extLst>
            </p:cNvPr>
            <p:cNvSpPr/>
            <p:nvPr/>
          </p:nvSpPr>
          <p:spPr>
            <a:xfrm>
              <a:off x="8160690" y="2238823"/>
              <a:ext cx="1200150" cy="236982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ar-SA" sz="2400" cap="all" noProof="1">
                  <a:solidFill>
                    <a:schemeClr val="tx1">
                      <a:lumMod val="85000"/>
                      <a:lumOff val="15000"/>
                    </a:schemeClr>
                  </a:solidFill>
                </a:rPr>
                <a:t> </a:t>
              </a:r>
              <a:endParaRPr lang="en-US" sz="2400" cap="all" noProof="1">
                <a:solidFill>
                  <a:schemeClr val="tx1">
                    <a:lumMod val="85000"/>
                    <a:lumOff val="15000"/>
                  </a:schemeClr>
                </a:solidFill>
              </a:endParaRPr>
            </a:p>
            <a:p>
              <a:pPr algn="ctr"/>
              <a:r>
                <a:rPr lang="ar-SA" sz="2400" cap="all" noProof="1">
                  <a:solidFill>
                    <a:schemeClr val="tx1">
                      <a:lumMod val="85000"/>
                      <a:lumOff val="15000"/>
                    </a:schemeClr>
                  </a:solidFill>
                </a:rPr>
                <a:t>خجل الحديث</a:t>
              </a:r>
              <a:endParaRPr lang="en-US" sz="2400" noProof="1">
                <a:solidFill>
                  <a:schemeClr val="tx1">
                    <a:lumMod val="75000"/>
                    <a:lumOff val="25000"/>
                  </a:schemeClr>
                </a:solidFill>
              </a:endParaRPr>
            </a:p>
          </p:txBody>
        </p:sp>
        <p:sp>
          <p:nvSpPr>
            <p:cNvPr id="28" name="Rectangle 75">
              <a:extLst>
                <a:ext uri="{FF2B5EF4-FFF2-40B4-BE49-F238E27FC236}">
                  <a16:creationId xmlns:a16="http://schemas.microsoft.com/office/drawing/2014/main" id="{69E77FA3-E008-0E48-B4A4-6CC4F03BF395}"/>
                </a:ext>
              </a:extLst>
            </p:cNvPr>
            <p:cNvSpPr/>
            <p:nvPr/>
          </p:nvSpPr>
          <p:spPr>
            <a:xfrm>
              <a:off x="8160690" y="3999043"/>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a:t>02</a:t>
              </a:r>
            </a:p>
          </p:txBody>
        </p:sp>
        <p:sp>
          <p:nvSpPr>
            <p:cNvPr id="32" name="Rectangle 41">
              <a:extLst>
                <a:ext uri="{FF2B5EF4-FFF2-40B4-BE49-F238E27FC236}">
                  <a16:creationId xmlns:a16="http://schemas.microsoft.com/office/drawing/2014/main" id="{6C1BC3AC-5F7E-234A-AD5B-9F46C576E66A}"/>
                </a:ext>
              </a:extLst>
            </p:cNvPr>
            <p:cNvSpPr/>
            <p:nvPr/>
          </p:nvSpPr>
          <p:spPr>
            <a:xfrm>
              <a:off x="9813666" y="2002081"/>
              <a:ext cx="1200150" cy="236982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lvl="0" algn="ctr"/>
              <a:endParaRPr lang="en-US" sz="2400" cap="all" noProof="1">
                <a:solidFill>
                  <a:prstClr val="black">
                    <a:lumMod val="85000"/>
                    <a:lumOff val="15000"/>
                  </a:prstClr>
                </a:solidFill>
              </a:endParaRPr>
            </a:p>
            <a:p>
              <a:pPr lvl="0" algn="ctr"/>
              <a:r>
                <a:rPr lang="ar-SA" sz="2400" cap="all" noProof="1">
                  <a:solidFill>
                    <a:prstClr val="black">
                      <a:lumMod val="85000"/>
                      <a:lumOff val="15000"/>
                    </a:prstClr>
                  </a:solidFill>
                </a:rPr>
                <a:t>خجل مخالطة الأخرين</a:t>
              </a:r>
              <a:endParaRPr lang="en-US" sz="1400" noProof="1">
                <a:solidFill>
                  <a:prstClr val="black">
                    <a:lumMod val="75000"/>
                    <a:lumOff val="25000"/>
                  </a:prstClr>
                </a:solidFill>
              </a:endParaRPr>
            </a:p>
          </p:txBody>
        </p:sp>
        <p:sp>
          <p:nvSpPr>
            <p:cNvPr id="43" name="Rectangle 76">
              <a:extLst>
                <a:ext uri="{FF2B5EF4-FFF2-40B4-BE49-F238E27FC236}">
                  <a16:creationId xmlns:a16="http://schemas.microsoft.com/office/drawing/2014/main" id="{AD37CC29-C675-724B-919E-DBD7CEA63817}"/>
                </a:ext>
              </a:extLst>
            </p:cNvPr>
            <p:cNvSpPr/>
            <p:nvPr/>
          </p:nvSpPr>
          <p:spPr>
            <a:xfrm>
              <a:off x="9813666" y="3759636"/>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01</a:t>
              </a:r>
            </a:p>
          </p:txBody>
        </p:sp>
        <p:sp>
          <p:nvSpPr>
            <p:cNvPr id="61" name="Rectangle 78">
              <a:extLst>
                <a:ext uri="{FF2B5EF4-FFF2-40B4-BE49-F238E27FC236}">
                  <a16:creationId xmlns:a16="http://schemas.microsoft.com/office/drawing/2014/main" id="{442BA790-576D-C944-95C8-73CF415C7B15}"/>
                </a:ext>
              </a:extLst>
            </p:cNvPr>
            <p:cNvSpPr/>
            <p:nvPr/>
          </p:nvSpPr>
          <p:spPr>
            <a:xfrm>
              <a:off x="3141277" y="4842832"/>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05</a:t>
              </a:r>
            </a:p>
          </p:txBody>
        </p:sp>
        <p:sp>
          <p:nvSpPr>
            <p:cNvPr id="62" name="Rectangle 78">
              <a:extLst>
                <a:ext uri="{FF2B5EF4-FFF2-40B4-BE49-F238E27FC236}">
                  <a16:creationId xmlns:a16="http://schemas.microsoft.com/office/drawing/2014/main" id="{2686CC1E-F1C6-164F-A3BC-8B5542EC25BC}"/>
                </a:ext>
              </a:extLst>
            </p:cNvPr>
            <p:cNvSpPr/>
            <p:nvPr/>
          </p:nvSpPr>
          <p:spPr>
            <a:xfrm>
              <a:off x="1468461" y="5189668"/>
              <a:ext cx="1200150" cy="6096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06</a:t>
              </a:r>
            </a:p>
          </p:txBody>
        </p:sp>
      </p:grpSp>
    </p:spTree>
    <p:extLst>
      <p:ext uri="{BB962C8B-B14F-4D97-AF65-F5344CB8AC3E}">
        <p14:creationId xmlns:p14="http://schemas.microsoft.com/office/powerpoint/2010/main" val="25308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p:tgtEl>
                                          <p:spTgt spid="7"/>
                                        </p:tgtEl>
                                        <p:attrNameLst>
                                          <p:attrName>ppt_y</p:attrName>
                                        </p:attrNameLst>
                                      </p:cBhvr>
                                      <p:tavLst>
                                        <p:tav tm="0">
                                          <p:val>
                                            <p:strVal val="#ppt_y+#ppt_h*1.125000"/>
                                          </p:val>
                                        </p:tav>
                                        <p:tav tm="100000">
                                          <p:val>
                                            <p:strVal val="#ppt_y"/>
                                          </p:val>
                                        </p:tav>
                                      </p:tavLst>
                                    </p:anim>
                                    <p:animEffect transition="in" filter="wipe(u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D923C5E9-17B5-4E4C-9C19-F5101059ADB2}"/>
              </a:ext>
            </a:extLst>
          </p:cNvPr>
          <p:cNvGrpSpPr/>
          <p:nvPr/>
        </p:nvGrpSpPr>
        <p:grpSpPr>
          <a:xfrm>
            <a:off x="1968019" y="1177269"/>
            <a:ext cx="8425779" cy="4872592"/>
            <a:chOff x="1968019" y="1043457"/>
            <a:chExt cx="8425779" cy="4872592"/>
          </a:xfrm>
        </p:grpSpPr>
        <p:sp>
          <p:nvSpPr>
            <p:cNvPr id="142" name="Freeform: Shape 74">
              <a:extLst>
                <a:ext uri="{FF2B5EF4-FFF2-40B4-BE49-F238E27FC236}">
                  <a16:creationId xmlns:a16="http://schemas.microsoft.com/office/drawing/2014/main" id="{FA4C420A-9FD0-BA43-B56F-FD2EF8E2988C}"/>
                </a:ext>
              </a:extLst>
            </p:cNvPr>
            <p:cNvSpPr/>
            <p:nvPr/>
          </p:nvSpPr>
          <p:spPr>
            <a:xfrm flipH="1">
              <a:off x="6084028" y="3270326"/>
              <a:ext cx="1821728" cy="2645723"/>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1" name="Freeform: Shape 32">
              <a:extLst>
                <a:ext uri="{FF2B5EF4-FFF2-40B4-BE49-F238E27FC236}">
                  <a16:creationId xmlns:a16="http://schemas.microsoft.com/office/drawing/2014/main" id="{91768EBB-7012-8D43-9651-C5AA3C15596B}"/>
                </a:ext>
              </a:extLst>
            </p:cNvPr>
            <p:cNvSpPr/>
            <p:nvPr/>
          </p:nvSpPr>
          <p:spPr>
            <a:xfrm>
              <a:off x="4508142" y="2945623"/>
              <a:ext cx="1821779" cy="2927492"/>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9" name="Freeform: Shape 74">
              <a:extLst>
                <a:ext uri="{FF2B5EF4-FFF2-40B4-BE49-F238E27FC236}">
                  <a16:creationId xmlns:a16="http://schemas.microsoft.com/office/drawing/2014/main" id="{030D4DAA-63A6-0248-987E-28D8F49F55B3}"/>
                </a:ext>
              </a:extLst>
            </p:cNvPr>
            <p:cNvSpPr/>
            <p:nvPr/>
          </p:nvSpPr>
          <p:spPr>
            <a:xfrm>
              <a:off x="4508142" y="3180753"/>
              <a:ext cx="1416457" cy="1996569"/>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lumMod val="95000"/>
                  </a:schemeClr>
                </a:solidFill>
              </a:endParaRPr>
            </a:p>
          </p:txBody>
        </p:sp>
        <p:sp>
          <p:nvSpPr>
            <p:cNvPr id="135" name="Freeform: Shape 74">
              <a:extLst>
                <a:ext uri="{FF2B5EF4-FFF2-40B4-BE49-F238E27FC236}">
                  <a16:creationId xmlns:a16="http://schemas.microsoft.com/office/drawing/2014/main" id="{CA49708D-EE9C-A147-BB6D-9BDFCA82CEC8}"/>
                </a:ext>
              </a:extLst>
            </p:cNvPr>
            <p:cNvSpPr/>
            <p:nvPr/>
          </p:nvSpPr>
          <p:spPr>
            <a:xfrm flipH="1">
              <a:off x="6258945" y="3178743"/>
              <a:ext cx="1663569" cy="1978235"/>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1" eaLnBrk="1" latinLnBrk="0" hangingPunct="1"/>
              <a:endParaRPr lang="en-US" sz="1350">
                <a:solidFill>
                  <a:schemeClr val="bg1">
                    <a:lumMod val="95000"/>
                  </a:schemeClr>
                </a:solidFill>
              </a:endParaRPr>
            </a:p>
          </p:txBody>
        </p:sp>
        <p:sp>
          <p:nvSpPr>
            <p:cNvPr id="33" name="Freeform: Shape 32">
              <a:extLst>
                <a:ext uri="{FF2B5EF4-FFF2-40B4-BE49-F238E27FC236}">
                  <a16:creationId xmlns:a16="http://schemas.microsoft.com/office/drawing/2014/main" id="{7D7894F0-D5C7-4145-8903-817801148250}"/>
                </a:ext>
              </a:extLst>
            </p:cNvPr>
            <p:cNvSpPr/>
            <p:nvPr/>
          </p:nvSpPr>
          <p:spPr>
            <a:xfrm>
              <a:off x="4508192" y="2688866"/>
              <a:ext cx="1612327" cy="1645409"/>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Freeform: Shape 33">
              <a:extLst>
                <a:ext uri="{FF2B5EF4-FFF2-40B4-BE49-F238E27FC236}">
                  <a16:creationId xmlns:a16="http://schemas.microsoft.com/office/drawing/2014/main" id="{B11D1867-90F1-40D5-AD15-A453F3AE97BF}"/>
                </a:ext>
              </a:extLst>
            </p:cNvPr>
            <p:cNvSpPr/>
            <p:nvPr/>
          </p:nvSpPr>
          <p:spPr>
            <a:xfrm>
              <a:off x="4508192" y="1043457"/>
              <a:ext cx="1612327" cy="1645409"/>
            </a:xfrm>
            <a:custGeom>
              <a:avLst/>
              <a:gdLst>
                <a:gd name="connsiteX0" fmla="*/ 0 w 2845818"/>
                <a:gd name="connsiteY0" fmla="*/ 0 h 1866900"/>
                <a:gd name="connsiteX1" fmla="*/ 2845818 w 2845818"/>
                <a:gd name="connsiteY1" fmla="*/ 1866900 h 1866900"/>
                <a:gd name="connsiteX2" fmla="*/ 0 w 2845818"/>
                <a:gd name="connsiteY2" fmla="*/ 1866900 h 1866900"/>
                <a:gd name="connsiteX3" fmla="*/ 0 w 2845818"/>
                <a:gd name="connsiteY3" fmla="*/ 93345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1866900"/>
                  </a:lnTo>
                  <a:lnTo>
                    <a:pt x="0" y="1866900"/>
                  </a:lnTo>
                  <a:lnTo>
                    <a:pt x="0" y="9334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Freeform: Shape 34">
              <a:extLst>
                <a:ext uri="{FF2B5EF4-FFF2-40B4-BE49-F238E27FC236}">
                  <a16:creationId xmlns:a16="http://schemas.microsoft.com/office/drawing/2014/main" id="{9BE9B8B6-8C08-4CD2-8FF2-19E7468AE390}"/>
                </a:ext>
              </a:extLst>
            </p:cNvPr>
            <p:cNvSpPr/>
            <p:nvPr/>
          </p:nvSpPr>
          <p:spPr>
            <a:xfrm>
              <a:off x="4508191" y="2688866"/>
              <a:ext cx="1612326" cy="822705"/>
            </a:xfrm>
            <a:custGeom>
              <a:avLst/>
              <a:gdLst>
                <a:gd name="connsiteX0" fmla="*/ 0 w 2914649"/>
                <a:gd name="connsiteY0" fmla="*/ 0 h 933450"/>
                <a:gd name="connsiteX1" fmla="*/ 2845817 w 2914649"/>
                <a:gd name="connsiteY1" fmla="*/ 0 h 933450"/>
                <a:gd name="connsiteX2" fmla="*/ 2914649 w 2914649"/>
                <a:gd name="connsiteY2" fmla="*/ 39923 h 933450"/>
                <a:gd name="connsiteX3" fmla="*/ 2914649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845817 w 2914649"/>
                <a:gd name="connsiteY1" fmla="*/ 0 h 933450"/>
                <a:gd name="connsiteX2" fmla="*/ 2914649 w 2914649"/>
                <a:gd name="connsiteY2" fmla="*/ 39923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0"/>
                  </a:lnTo>
                  <a:lnTo>
                    <a:pt x="0" y="9334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Freeform: Shape 35">
              <a:extLst>
                <a:ext uri="{FF2B5EF4-FFF2-40B4-BE49-F238E27FC236}">
                  <a16:creationId xmlns:a16="http://schemas.microsoft.com/office/drawing/2014/main" id="{031E84F5-A292-4FA8-9C3E-44A7B3BBDACB}"/>
                </a:ext>
              </a:extLst>
            </p:cNvPr>
            <p:cNvSpPr/>
            <p:nvPr/>
          </p:nvSpPr>
          <p:spPr>
            <a:xfrm>
              <a:off x="4508191" y="1866161"/>
              <a:ext cx="1612326" cy="822704"/>
            </a:xfrm>
            <a:custGeom>
              <a:avLst/>
              <a:gdLst>
                <a:gd name="connsiteX0" fmla="*/ 0 w 2914649"/>
                <a:gd name="connsiteY0" fmla="*/ 0 h 933450"/>
                <a:gd name="connsiteX1" fmla="*/ 2914649 w 2914649"/>
                <a:gd name="connsiteY1" fmla="*/ 0 h 933450"/>
                <a:gd name="connsiteX2" fmla="*/ 2914649 w 2914649"/>
                <a:gd name="connsiteY2" fmla="*/ 893528 h 933450"/>
                <a:gd name="connsiteX3" fmla="*/ 2845817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914649 w 2914649"/>
                <a:gd name="connsiteY1" fmla="*/ 893528 h 933450"/>
                <a:gd name="connsiteX2" fmla="*/ 2845817 w 2914649"/>
                <a:gd name="connsiteY2" fmla="*/ 933450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93345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933450"/>
                  </a:lnTo>
                  <a:lnTo>
                    <a:pt x="0" y="93345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a:extLst>
                <a:ext uri="{FF2B5EF4-FFF2-40B4-BE49-F238E27FC236}">
                  <a16:creationId xmlns:a16="http://schemas.microsoft.com/office/drawing/2014/main" id="{085C4E81-8544-47AD-9DDE-E95A9F6FD393}"/>
                </a:ext>
              </a:extLst>
            </p:cNvPr>
            <p:cNvSpPr/>
            <p:nvPr/>
          </p:nvSpPr>
          <p:spPr>
            <a:xfrm>
              <a:off x="2600375" y="1043457"/>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lnSpc>
                  <a:spcPts val="900"/>
                </a:lnSpc>
              </a:pPr>
              <a:r>
                <a:rPr lang="ar-SA" sz="1600" noProof="1">
                  <a:solidFill>
                    <a:schemeClr val="tx1"/>
                  </a:solidFill>
                </a:rPr>
                <a:t>التأخر الدراسي </a:t>
              </a:r>
            </a:p>
          </p:txBody>
        </p:sp>
        <p:sp>
          <p:nvSpPr>
            <p:cNvPr id="38" name="Rectangle 37">
              <a:extLst>
                <a:ext uri="{FF2B5EF4-FFF2-40B4-BE49-F238E27FC236}">
                  <a16:creationId xmlns:a16="http://schemas.microsoft.com/office/drawing/2014/main" id="{A71E7B0F-CC03-4F8F-9ABB-59BF67B52ECA}"/>
                </a:ext>
              </a:extLst>
            </p:cNvPr>
            <p:cNvSpPr/>
            <p:nvPr/>
          </p:nvSpPr>
          <p:spPr>
            <a:xfrm>
              <a:off x="2600375" y="1866161"/>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600" noProof="1">
                  <a:solidFill>
                    <a:schemeClr val="tx1"/>
                  </a:solidFill>
                </a:rPr>
                <a:t>طلب الكمال و التعزيز أمام الأقران</a:t>
              </a:r>
              <a:endParaRPr lang="en-US" sz="1600" noProof="1">
                <a:solidFill>
                  <a:schemeClr val="tx1"/>
                </a:solidFill>
              </a:endParaRPr>
            </a:p>
          </p:txBody>
        </p:sp>
        <p:sp>
          <p:nvSpPr>
            <p:cNvPr id="39" name="Rectangle 38">
              <a:extLst>
                <a:ext uri="{FF2B5EF4-FFF2-40B4-BE49-F238E27FC236}">
                  <a16:creationId xmlns:a16="http://schemas.microsoft.com/office/drawing/2014/main" id="{E2D59958-D589-4FFD-B52B-ED0E6CD38E1C}"/>
                </a:ext>
              </a:extLst>
            </p:cNvPr>
            <p:cNvSpPr/>
            <p:nvPr/>
          </p:nvSpPr>
          <p:spPr>
            <a:xfrm>
              <a:off x="2600375" y="2688865"/>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400" noProof="1">
                  <a:solidFill>
                    <a:schemeClr val="tx1"/>
                  </a:solidFill>
                </a:rPr>
                <a:t>قبول فكرة أن الطفل خجول وتكرار الكلمة من الوالدين تجعل الطفل يشعربالخجل</a:t>
              </a:r>
              <a:endParaRPr lang="en-US" sz="1400" noProof="1">
                <a:solidFill>
                  <a:schemeClr val="tx1"/>
                </a:solidFill>
              </a:endParaRPr>
            </a:p>
          </p:txBody>
        </p:sp>
        <p:sp>
          <p:nvSpPr>
            <p:cNvPr id="40" name="Rectangle 39">
              <a:extLst>
                <a:ext uri="{FF2B5EF4-FFF2-40B4-BE49-F238E27FC236}">
                  <a16:creationId xmlns:a16="http://schemas.microsoft.com/office/drawing/2014/main" id="{A67EA4BE-8845-4A32-979E-EE71DFA244F2}"/>
                </a:ext>
              </a:extLst>
            </p:cNvPr>
            <p:cNvSpPr/>
            <p:nvPr/>
          </p:nvSpPr>
          <p:spPr>
            <a:xfrm>
              <a:off x="2600375" y="3511569"/>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600" noProof="1">
                  <a:solidFill>
                    <a:schemeClr val="tx1"/>
                  </a:solidFill>
                </a:rPr>
                <a:t> انخفاض المستوى الاقتصادي للأسرة بشكل كبير</a:t>
              </a:r>
              <a:endParaRPr lang="en-US" sz="1600" noProof="1">
                <a:solidFill>
                  <a:schemeClr val="tx1"/>
                </a:solidFill>
              </a:endParaRPr>
            </a:p>
          </p:txBody>
        </p:sp>
        <p:sp>
          <p:nvSpPr>
            <p:cNvPr id="41" name="Hexagon 40">
              <a:extLst>
                <a:ext uri="{FF2B5EF4-FFF2-40B4-BE49-F238E27FC236}">
                  <a16:creationId xmlns:a16="http://schemas.microsoft.com/office/drawing/2014/main" id="{218756B6-5759-42C5-9FA9-13B7BBC7002D}"/>
                </a:ext>
              </a:extLst>
            </p:cNvPr>
            <p:cNvSpPr/>
            <p:nvPr/>
          </p:nvSpPr>
          <p:spPr>
            <a:xfrm>
              <a:off x="2022137" y="113749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dirty="0">
                  <a:solidFill>
                    <a:schemeClr val="bg1">
                      <a:lumMod val="95000"/>
                    </a:schemeClr>
                  </a:solidFill>
                </a:rPr>
                <a:t>02</a:t>
              </a:r>
            </a:p>
          </p:txBody>
        </p:sp>
        <p:sp>
          <p:nvSpPr>
            <p:cNvPr id="42" name="Hexagon 41">
              <a:extLst>
                <a:ext uri="{FF2B5EF4-FFF2-40B4-BE49-F238E27FC236}">
                  <a16:creationId xmlns:a16="http://schemas.microsoft.com/office/drawing/2014/main" id="{A81DEA73-38DA-4E78-B93C-82528965CDB3}"/>
                </a:ext>
              </a:extLst>
            </p:cNvPr>
            <p:cNvSpPr/>
            <p:nvPr/>
          </p:nvSpPr>
          <p:spPr>
            <a:xfrm>
              <a:off x="2022137" y="196379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04</a:t>
              </a:r>
            </a:p>
          </p:txBody>
        </p:sp>
        <p:sp>
          <p:nvSpPr>
            <p:cNvPr id="75" name="Freeform: Shape 74">
              <a:extLst>
                <a:ext uri="{FF2B5EF4-FFF2-40B4-BE49-F238E27FC236}">
                  <a16:creationId xmlns:a16="http://schemas.microsoft.com/office/drawing/2014/main" id="{41B4FF0D-9988-410F-A883-CEBC07C01E7F}"/>
                </a:ext>
              </a:extLst>
            </p:cNvPr>
            <p:cNvSpPr/>
            <p:nvPr/>
          </p:nvSpPr>
          <p:spPr>
            <a:xfrm flipH="1">
              <a:off x="6295418" y="2688866"/>
              <a:ext cx="1611416" cy="1645409"/>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6" name="Freeform: Shape 75">
              <a:extLst>
                <a:ext uri="{FF2B5EF4-FFF2-40B4-BE49-F238E27FC236}">
                  <a16:creationId xmlns:a16="http://schemas.microsoft.com/office/drawing/2014/main" id="{C7F542F6-0E55-4C19-92BB-A0788193BB72}"/>
                </a:ext>
              </a:extLst>
            </p:cNvPr>
            <p:cNvSpPr/>
            <p:nvPr/>
          </p:nvSpPr>
          <p:spPr>
            <a:xfrm flipH="1">
              <a:off x="6295418" y="1043457"/>
              <a:ext cx="1611416" cy="1645409"/>
            </a:xfrm>
            <a:custGeom>
              <a:avLst/>
              <a:gdLst>
                <a:gd name="connsiteX0" fmla="*/ 0 w 2845818"/>
                <a:gd name="connsiteY0" fmla="*/ 0 h 1866900"/>
                <a:gd name="connsiteX1" fmla="*/ 2845818 w 2845818"/>
                <a:gd name="connsiteY1" fmla="*/ 1866900 h 1866900"/>
                <a:gd name="connsiteX2" fmla="*/ 0 w 2845818"/>
                <a:gd name="connsiteY2" fmla="*/ 1866900 h 1866900"/>
                <a:gd name="connsiteX3" fmla="*/ 0 w 2845818"/>
                <a:gd name="connsiteY3" fmla="*/ 93345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1866900"/>
                  </a:lnTo>
                  <a:lnTo>
                    <a:pt x="0" y="1866900"/>
                  </a:lnTo>
                  <a:lnTo>
                    <a:pt x="0" y="9334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7" name="Freeform: Shape 76">
              <a:extLst>
                <a:ext uri="{FF2B5EF4-FFF2-40B4-BE49-F238E27FC236}">
                  <a16:creationId xmlns:a16="http://schemas.microsoft.com/office/drawing/2014/main" id="{E66B832D-0811-4AEA-BB62-292719C35476}"/>
                </a:ext>
              </a:extLst>
            </p:cNvPr>
            <p:cNvSpPr/>
            <p:nvPr/>
          </p:nvSpPr>
          <p:spPr>
            <a:xfrm flipH="1">
              <a:off x="6295420" y="2688866"/>
              <a:ext cx="1611415" cy="822705"/>
            </a:xfrm>
            <a:custGeom>
              <a:avLst/>
              <a:gdLst>
                <a:gd name="connsiteX0" fmla="*/ 0 w 2914649"/>
                <a:gd name="connsiteY0" fmla="*/ 0 h 933450"/>
                <a:gd name="connsiteX1" fmla="*/ 2845817 w 2914649"/>
                <a:gd name="connsiteY1" fmla="*/ 0 h 933450"/>
                <a:gd name="connsiteX2" fmla="*/ 2914649 w 2914649"/>
                <a:gd name="connsiteY2" fmla="*/ 39923 h 933450"/>
                <a:gd name="connsiteX3" fmla="*/ 2914649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845817 w 2914649"/>
                <a:gd name="connsiteY1" fmla="*/ 0 h 933450"/>
                <a:gd name="connsiteX2" fmla="*/ 2914649 w 2914649"/>
                <a:gd name="connsiteY2" fmla="*/ 39923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0"/>
                  </a:lnTo>
                  <a:lnTo>
                    <a:pt x="0" y="9334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8" name="Freeform: Shape 77">
              <a:extLst>
                <a:ext uri="{FF2B5EF4-FFF2-40B4-BE49-F238E27FC236}">
                  <a16:creationId xmlns:a16="http://schemas.microsoft.com/office/drawing/2014/main" id="{E4D20C5C-51AB-460F-AE00-F4957C2895A3}"/>
                </a:ext>
              </a:extLst>
            </p:cNvPr>
            <p:cNvSpPr/>
            <p:nvPr/>
          </p:nvSpPr>
          <p:spPr>
            <a:xfrm flipH="1">
              <a:off x="6295420" y="1866161"/>
              <a:ext cx="1611415" cy="822704"/>
            </a:xfrm>
            <a:custGeom>
              <a:avLst/>
              <a:gdLst>
                <a:gd name="connsiteX0" fmla="*/ 0 w 2914649"/>
                <a:gd name="connsiteY0" fmla="*/ 0 h 933450"/>
                <a:gd name="connsiteX1" fmla="*/ 2914649 w 2914649"/>
                <a:gd name="connsiteY1" fmla="*/ 0 h 933450"/>
                <a:gd name="connsiteX2" fmla="*/ 2914649 w 2914649"/>
                <a:gd name="connsiteY2" fmla="*/ 893528 h 933450"/>
                <a:gd name="connsiteX3" fmla="*/ 2845817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914649 w 2914649"/>
                <a:gd name="connsiteY1" fmla="*/ 893528 h 933450"/>
                <a:gd name="connsiteX2" fmla="*/ 2845817 w 2914649"/>
                <a:gd name="connsiteY2" fmla="*/ 933450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93345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933450"/>
                  </a:lnTo>
                  <a:lnTo>
                    <a:pt x="0" y="93345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9" name="Rectangle 78">
              <a:extLst>
                <a:ext uri="{FF2B5EF4-FFF2-40B4-BE49-F238E27FC236}">
                  <a16:creationId xmlns:a16="http://schemas.microsoft.com/office/drawing/2014/main" id="{F3EC2A31-5366-4F65-800A-3E724AF88E19}"/>
                </a:ext>
              </a:extLst>
            </p:cNvPr>
            <p:cNvSpPr/>
            <p:nvPr/>
          </p:nvSpPr>
          <p:spPr>
            <a:xfrm>
              <a:off x="7905757" y="1043457"/>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400" noProof="1">
                  <a:solidFill>
                    <a:schemeClr val="tx1"/>
                  </a:solidFill>
                </a:rPr>
                <a:t>مشاعر عدم الأمن</a:t>
              </a:r>
              <a:r>
                <a:rPr lang="en-US" sz="1400" noProof="1">
                  <a:solidFill>
                    <a:schemeClr val="tx1"/>
                  </a:solidFill>
                </a:rPr>
                <a:t> </a:t>
              </a:r>
              <a:r>
                <a:rPr lang="ar-SA" sz="1400" noProof="1">
                  <a:solidFill>
                    <a:schemeClr val="tx1"/>
                  </a:solidFill>
                </a:rPr>
                <a:t>ونقص الثقة بالذات</a:t>
              </a:r>
              <a:r>
                <a:rPr lang="en-US" sz="1400" noProof="1">
                  <a:solidFill>
                    <a:schemeClr val="tx1"/>
                  </a:solidFill>
                </a:rPr>
                <a:t> </a:t>
              </a:r>
              <a:r>
                <a:rPr lang="ar-SA" sz="1400" noProof="1">
                  <a:solidFill>
                    <a:schemeClr val="tx1"/>
                  </a:solidFill>
                </a:rPr>
                <a:t>حيال</a:t>
              </a:r>
              <a:r>
                <a:rPr lang="en-US" sz="1400" noProof="1">
                  <a:solidFill>
                    <a:schemeClr val="tx1"/>
                  </a:solidFill>
                </a:rPr>
                <a:t> </a:t>
              </a:r>
              <a:r>
                <a:rPr lang="ar-SA" sz="1400" noProof="1">
                  <a:solidFill>
                    <a:schemeClr val="tx1"/>
                  </a:solidFill>
                </a:rPr>
                <a:t>التعرض للمواقف مع الآخرين</a:t>
              </a:r>
              <a:endParaRPr lang="en-US" sz="1400" noProof="1">
                <a:solidFill>
                  <a:schemeClr val="tx1"/>
                </a:solidFill>
              </a:endParaRPr>
            </a:p>
          </p:txBody>
        </p:sp>
        <p:sp>
          <p:nvSpPr>
            <p:cNvPr id="80" name="Rectangle 79">
              <a:extLst>
                <a:ext uri="{FF2B5EF4-FFF2-40B4-BE49-F238E27FC236}">
                  <a16:creationId xmlns:a16="http://schemas.microsoft.com/office/drawing/2014/main" id="{E53586D1-0CC7-425E-89AE-8169B76FC0E9}"/>
                </a:ext>
              </a:extLst>
            </p:cNvPr>
            <p:cNvSpPr/>
            <p:nvPr/>
          </p:nvSpPr>
          <p:spPr>
            <a:xfrm>
              <a:off x="7905757" y="1866161"/>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التشدد في معاملة الأطفال والإكثار من الزجر والتوبيخ</a:t>
              </a:r>
              <a:endParaRPr lang="en-US" sz="1600" noProof="1">
                <a:solidFill>
                  <a:schemeClr val="tx1"/>
                </a:solidFill>
              </a:endParaRPr>
            </a:p>
          </p:txBody>
        </p:sp>
        <p:sp>
          <p:nvSpPr>
            <p:cNvPr id="81" name="Rectangle 80">
              <a:extLst>
                <a:ext uri="{FF2B5EF4-FFF2-40B4-BE49-F238E27FC236}">
                  <a16:creationId xmlns:a16="http://schemas.microsoft.com/office/drawing/2014/main" id="{7F57E6CD-C47D-4FFD-AEBD-10FB3A91FC7D}"/>
                </a:ext>
              </a:extLst>
            </p:cNvPr>
            <p:cNvSpPr/>
            <p:nvPr/>
          </p:nvSpPr>
          <p:spPr>
            <a:xfrm>
              <a:off x="7905757" y="2688865"/>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الحماية الزائدة من الوالدين للطفل خوفا على أبنائهم </a:t>
              </a:r>
            </a:p>
          </p:txBody>
        </p:sp>
        <p:sp>
          <p:nvSpPr>
            <p:cNvPr id="82" name="Rectangle 81">
              <a:extLst>
                <a:ext uri="{FF2B5EF4-FFF2-40B4-BE49-F238E27FC236}">
                  <a16:creationId xmlns:a16="http://schemas.microsoft.com/office/drawing/2014/main" id="{2C51DDB2-C184-4AA6-857B-37567B1547D9}"/>
                </a:ext>
              </a:extLst>
            </p:cNvPr>
            <p:cNvSpPr/>
            <p:nvPr/>
          </p:nvSpPr>
          <p:spPr>
            <a:xfrm>
              <a:off x="7905757" y="3511569"/>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وجود عاهات جسمية مثل العرج أو طول الأنف أو السمنة</a:t>
              </a:r>
              <a:endParaRPr lang="en-US" sz="1600" noProof="1">
                <a:solidFill>
                  <a:schemeClr val="tx1"/>
                </a:solidFill>
              </a:endParaRPr>
            </a:p>
          </p:txBody>
        </p:sp>
        <p:sp>
          <p:nvSpPr>
            <p:cNvPr id="83" name="Hexagon 82">
              <a:extLst>
                <a:ext uri="{FF2B5EF4-FFF2-40B4-BE49-F238E27FC236}">
                  <a16:creationId xmlns:a16="http://schemas.microsoft.com/office/drawing/2014/main" id="{A50F6A14-4245-4189-867C-D14A2197513F}"/>
                </a:ext>
              </a:extLst>
            </p:cNvPr>
            <p:cNvSpPr/>
            <p:nvPr/>
          </p:nvSpPr>
          <p:spPr>
            <a:xfrm>
              <a:off x="9657638" y="113749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01</a:t>
              </a:r>
            </a:p>
          </p:txBody>
        </p:sp>
        <p:sp>
          <p:nvSpPr>
            <p:cNvPr id="84" name="Hexagon 83">
              <a:extLst>
                <a:ext uri="{FF2B5EF4-FFF2-40B4-BE49-F238E27FC236}">
                  <a16:creationId xmlns:a16="http://schemas.microsoft.com/office/drawing/2014/main" id="{ACA0FE31-57AF-4D08-AC87-E388D2FE8CC7}"/>
                </a:ext>
              </a:extLst>
            </p:cNvPr>
            <p:cNvSpPr/>
            <p:nvPr/>
          </p:nvSpPr>
          <p:spPr>
            <a:xfrm>
              <a:off x="9657638" y="196379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03</a:t>
              </a:r>
            </a:p>
          </p:txBody>
        </p:sp>
        <p:sp>
          <p:nvSpPr>
            <p:cNvPr id="87" name="Freeform: Shape 86">
              <a:extLst>
                <a:ext uri="{FF2B5EF4-FFF2-40B4-BE49-F238E27FC236}">
                  <a16:creationId xmlns:a16="http://schemas.microsoft.com/office/drawing/2014/main" id="{E3208C0F-19AA-4868-A012-3FD079FF015E}"/>
                </a:ext>
              </a:extLst>
            </p:cNvPr>
            <p:cNvSpPr/>
            <p:nvPr/>
          </p:nvSpPr>
          <p:spPr>
            <a:xfrm>
              <a:off x="5440236" y="2902689"/>
              <a:ext cx="470759" cy="317261"/>
            </a:xfrm>
            <a:custGeom>
              <a:avLst/>
              <a:gdLst>
                <a:gd name="connsiteX0" fmla="*/ 0 w 627679"/>
                <a:gd name="connsiteY0" fmla="*/ 0 h 423015"/>
                <a:gd name="connsiteX1" fmla="*/ 627679 w 627679"/>
                <a:gd name="connsiteY1" fmla="*/ 0 h 423015"/>
                <a:gd name="connsiteX2" fmla="*/ 213169 w 627679"/>
                <a:gd name="connsiteY2" fmla="*/ 423015 h 423015"/>
                <a:gd name="connsiteX3" fmla="*/ 0 w 627679"/>
                <a:gd name="connsiteY3" fmla="*/ 0 h 423015"/>
              </a:gdLst>
              <a:ahLst/>
              <a:cxnLst>
                <a:cxn ang="0">
                  <a:pos x="connsiteX0" y="connsiteY0"/>
                </a:cxn>
                <a:cxn ang="0">
                  <a:pos x="connsiteX1" y="connsiteY1"/>
                </a:cxn>
                <a:cxn ang="0">
                  <a:pos x="connsiteX2" y="connsiteY2"/>
                </a:cxn>
                <a:cxn ang="0">
                  <a:pos x="connsiteX3" y="connsiteY3"/>
                </a:cxn>
              </a:cxnLst>
              <a:rect l="l" t="t" r="r" b="b"/>
              <a:pathLst>
                <a:path w="627679" h="423015">
                  <a:moveTo>
                    <a:pt x="0" y="0"/>
                  </a:moveTo>
                  <a:lnTo>
                    <a:pt x="627679" y="0"/>
                  </a:lnTo>
                  <a:lnTo>
                    <a:pt x="213169" y="423015"/>
                  </a:lnTo>
                  <a:lnTo>
                    <a:pt x="0" y="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Freeform: Shape 87">
              <a:extLst>
                <a:ext uri="{FF2B5EF4-FFF2-40B4-BE49-F238E27FC236}">
                  <a16:creationId xmlns:a16="http://schemas.microsoft.com/office/drawing/2014/main" id="{246B6DF5-EF26-46C6-BD78-65FB90D5F213}"/>
                </a:ext>
              </a:extLst>
            </p:cNvPr>
            <p:cNvSpPr/>
            <p:nvPr/>
          </p:nvSpPr>
          <p:spPr>
            <a:xfrm>
              <a:off x="6504824" y="2902688"/>
              <a:ext cx="470877" cy="317459"/>
            </a:xfrm>
            <a:custGeom>
              <a:avLst/>
              <a:gdLst>
                <a:gd name="connsiteX0" fmla="*/ 0 w 627836"/>
                <a:gd name="connsiteY0" fmla="*/ 0 h 423278"/>
                <a:gd name="connsiteX1" fmla="*/ 627836 w 627836"/>
                <a:gd name="connsiteY1" fmla="*/ 0 h 423278"/>
                <a:gd name="connsiteX2" fmla="*/ 414534 w 627836"/>
                <a:gd name="connsiteY2" fmla="*/ 423278 h 423278"/>
                <a:gd name="connsiteX3" fmla="*/ 0 w 627836"/>
                <a:gd name="connsiteY3" fmla="*/ 0 h 423278"/>
              </a:gdLst>
              <a:ahLst/>
              <a:cxnLst>
                <a:cxn ang="0">
                  <a:pos x="connsiteX0" y="connsiteY0"/>
                </a:cxn>
                <a:cxn ang="0">
                  <a:pos x="connsiteX1" y="connsiteY1"/>
                </a:cxn>
                <a:cxn ang="0">
                  <a:pos x="connsiteX2" y="connsiteY2"/>
                </a:cxn>
                <a:cxn ang="0">
                  <a:pos x="connsiteX3" y="connsiteY3"/>
                </a:cxn>
              </a:cxnLst>
              <a:rect l="l" t="t" r="r" b="b"/>
              <a:pathLst>
                <a:path w="627836" h="423278">
                  <a:moveTo>
                    <a:pt x="0" y="0"/>
                  </a:moveTo>
                  <a:lnTo>
                    <a:pt x="627836" y="0"/>
                  </a:lnTo>
                  <a:lnTo>
                    <a:pt x="414534" y="423278"/>
                  </a:lnTo>
                  <a:lnTo>
                    <a:pt x="0" y="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Octagon 88">
              <a:extLst>
                <a:ext uri="{FF2B5EF4-FFF2-40B4-BE49-F238E27FC236}">
                  <a16:creationId xmlns:a16="http://schemas.microsoft.com/office/drawing/2014/main" id="{E880F659-46E4-4447-A0FA-14041BCC1613}"/>
                </a:ext>
              </a:extLst>
            </p:cNvPr>
            <p:cNvSpPr/>
            <p:nvPr/>
          </p:nvSpPr>
          <p:spPr>
            <a:xfrm>
              <a:off x="5478666" y="1959563"/>
              <a:ext cx="1458605" cy="1458605"/>
            </a:xfrm>
            <a:prstGeom prst="octagon">
              <a:avLst>
                <a:gd name="adj" fmla="val 335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76200">
              <a:solidFill>
                <a:schemeClr val="bg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0" eaLnBrk="1" latinLnBrk="0" hangingPunct="1"/>
              <a:endParaRPr lang="en-US" sz="2100" b="1" cap="all" dirty="0"/>
            </a:p>
          </p:txBody>
        </p:sp>
        <p:sp>
          <p:nvSpPr>
            <p:cNvPr id="137" name="Rectangle 80">
              <a:extLst>
                <a:ext uri="{FF2B5EF4-FFF2-40B4-BE49-F238E27FC236}">
                  <a16:creationId xmlns:a16="http://schemas.microsoft.com/office/drawing/2014/main" id="{462876A3-8E99-AD4A-9F10-45180641F320}"/>
                </a:ext>
              </a:extLst>
            </p:cNvPr>
            <p:cNvSpPr/>
            <p:nvPr/>
          </p:nvSpPr>
          <p:spPr>
            <a:xfrm>
              <a:off x="7905757" y="4318153"/>
              <a:ext cx="1907817" cy="8426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 كثرة النقد واللوم</a:t>
              </a:r>
              <a:endParaRPr lang="en-US" sz="1600" noProof="1">
                <a:solidFill>
                  <a:schemeClr val="tx1"/>
                </a:solidFill>
              </a:endParaRPr>
            </a:p>
          </p:txBody>
        </p:sp>
        <p:sp>
          <p:nvSpPr>
            <p:cNvPr id="140" name="Rectangle 80">
              <a:extLst>
                <a:ext uri="{FF2B5EF4-FFF2-40B4-BE49-F238E27FC236}">
                  <a16:creationId xmlns:a16="http://schemas.microsoft.com/office/drawing/2014/main" id="{99894E00-FB8A-7943-9C40-1DBF5987DF35}"/>
                </a:ext>
              </a:extLst>
            </p:cNvPr>
            <p:cNvSpPr/>
            <p:nvPr/>
          </p:nvSpPr>
          <p:spPr>
            <a:xfrm>
              <a:off x="2590886" y="4326474"/>
              <a:ext cx="192640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إطلاق الألقاب المهينة </a:t>
              </a:r>
              <a:endParaRPr lang="en-US" sz="1600" noProof="1">
                <a:solidFill>
                  <a:schemeClr val="tx1"/>
                </a:solidFill>
              </a:endParaRPr>
            </a:p>
            <a:p>
              <a:pPr algn="ctr"/>
              <a:r>
                <a:rPr lang="ar-SA" sz="1600" noProof="1">
                  <a:solidFill>
                    <a:schemeClr val="tx1"/>
                  </a:solidFill>
                </a:rPr>
                <a:t>أو الدالة على خجله</a:t>
              </a:r>
              <a:endParaRPr lang="en-US" sz="1600" noProof="1">
                <a:solidFill>
                  <a:schemeClr val="tx1"/>
                </a:solidFill>
              </a:endParaRPr>
            </a:p>
          </p:txBody>
        </p:sp>
        <p:sp>
          <p:nvSpPr>
            <p:cNvPr id="143" name="Rectangle 39">
              <a:extLst>
                <a:ext uri="{FF2B5EF4-FFF2-40B4-BE49-F238E27FC236}">
                  <a16:creationId xmlns:a16="http://schemas.microsoft.com/office/drawing/2014/main" id="{C37C66CD-3D33-D846-BB35-C959F95C34B1}"/>
                </a:ext>
              </a:extLst>
            </p:cNvPr>
            <p:cNvSpPr/>
            <p:nvPr/>
          </p:nvSpPr>
          <p:spPr>
            <a:xfrm>
              <a:off x="2590885" y="5140857"/>
              <a:ext cx="1937708" cy="732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600" noProof="1">
                  <a:solidFill>
                    <a:schemeClr val="tx1"/>
                  </a:solidFill>
                </a:rPr>
                <a:t>تقلید و تدعيم الوالدين</a:t>
              </a:r>
              <a:endParaRPr lang="en-US" sz="1600" noProof="1">
                <a:solidFill>
                  <a:schemeClr val="tx1"/>
                </a:solidFill>
              </a:endParaRPr>
            </a:p>
          </p:txBody>
        </p:sp>
        <p:sp>
          <p:nvSpPr>
            <p:cNvPr id="144" name="Rectangle 81">
              <a:extLst>
                <a:ext uri="{FF2B5EF4-FFF2-40B4-BE49-F238E27FC236}">
                  <a16:creationId xmlns:a16="http://schemas.microsoft.com/office/drawing/2014/main" id="{1D7E3885-0F54-684F-839B-34E49D74CCA4}"/>
                </a:ext>
              </a:extLst>
            </p:cNvPr>
            <p:cNvSpPr/>
            <p:nvPr/>
          </p:nvSpPr>
          <p:spPr>
            <a:xfrm>
              <a:off x="7905757" y="5156977"/>
              <a:ext cx="1907818" cy="75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just"/>
              <a:r>
                <a:rPr lang="ar-SA" sz="1600" noProof="1">
                  <a:solidFill>
                    <a:schemeClr val="tx1"/>
                  </a:solidFill>
                </a:rPr>
                <a:t>افتقاد الشعور بالأمن</a:t>
              </a:r>
              <a:endParaRPr lang="en-US" sz="1600" noProof="1">
                <a:solidFill>
                  <a:schemeClr val="tx1"/>
                </a:solidFill>
              </a:endParaRPr>
            </a:p>
          </p:txBody>
        </p:sp>
        <p:sp>
          <p:nvSpPr>
            <p:cNvPr id="145" name="Hexagon 40">
              <a:extLst>
                <a:ext uri="{FF2B5EF4-FFF2-40B4-BE49-F238E27FC236}">
                  <a16:creationId xmlns:a16="http://schemas.microsoft.com/office/drawing/2014/main" id="{051B8802-1D1E-0040-99B0-07D49A78A859}"/>
                </a:ext>
              </a:extLst>
            </p:cNvPr>
            <p:cNvSpPr/>
            <p:nvPr/>
          </p:nvSpPr>
          <p:spPr>
            <a:xfrm>
              <a:off x="1968019" y="2821931"/>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06</a:t>
              </a:r>
            </a:p>
          </p:txBody>
        </p:sp>
        <p:sp>
          <p:nvSpPr>
            <p:cNvPr id="146" name="Hexagon 41">
              <a:extLst>
                <a:ext uri="{FF2B5EF4-FFF2-40B4-BE49-F238E27FC236}">
                  <a16:creationId xmlns:a16="http://schemas.microsoft.com/office/drawing/2014/main" id="{DB674C27-4009-7C4F-91EF-05E607D8508A}"/>
                </a:ext>
              </a:extLst>
            </p:cNvPr>
            <p:cNvSpPr/>
            <p:nvPr/>
          </p:nvSpPr>
          <p:spPr>
            <a:xfrm>
              <a:off x="1968019" y="3648230"/>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lumMod val="95000"/>
                    </a:schemeClr>
                  </a:solidFill>
                </a:rPr>
                <a:t>08</a:t>
              </a:r>
            </a:p>
          </p:txBody>
        </p:sp>
        <p:sp>
          <p:nvSpPr>
            <p:cNvPr id="147" name="Hexagon 82">
              <a:extLst>
                <a:ext uri="{FF2B5EF4-FFF2-40B4-BE49-F238E27FC236}">
                  <a16:creationId xmlns:a16="http://schemas.microsoft.com/office/drawing/2014/main" id="{AC2F5F27-E71C-5547-9033-6C4B666FC6CF}"/>
                </a:ext>
              </a:extLst>
            </p:cNvPr>
            <p:cNvSpPr/>
            <p:nvPr/>
          </p:nvSpPr>
          <p:spPr>
            <a:xfrm>
              <a:off x="9603520" y="2776961"/>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lumMod val="95000"/>
                    </a:schemeClr>
                  </a:solidFill>
                </a:rPr>
                <a:t>05</a:t>
              </a:r>
            </a:p>
          </p:txBody>
        </p:sp>
        <p:sp>
          <p:nvSpPr>
            <p:cNvPr id="148" name="Hexagon 83">
              <a:extLst>
                <a:ext uri="{FF2B5EF4-FFF2-40B4-BE49-F238E27FC236}">
                  <a16:creationId xmlns:a16="http://schemas.microsoft.com/office/drawing/2014/main" id="{94F50406-F3C6-394F-B6EB-3CA6A8D4EA2B}"/>
                </a:ext>
              </a:extLst>
            </p:cNvPr>
            <p:cNvSpPr/>
            <p:nvPr/>
          </p:nvSpPr>
          <p:spPr>
            <a:xfrm>
              <a:off x="9603520" y="3648230"/>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07</a:t>
              </a:r>
            </a:p>
          </p:txBody>
        </p:sp>
        <p:sp>
          <p:nvSpPr>
            <p:cNvPr id="166" name="Hexagon 40">
              <a:extLst>
                <a:ext uri="{FF2B5EF4-FFF2-40B4-BE49-F238E27FC236}">
                  <a16:creationId xmlns:a16="http://schemas.microsoft.com/office/drawing/2014/main" id="{196147EF-F86B-9143-8B5D-F3FF965D51B8}"/>
                </a:ext>
              </a:extLst>
            </p:cNvPr>
            <p:cNvSpPr/>
            <p:nvPr/>
          </p:nvSpPr>
          <p:spPr>
            <a:xfrm>
              <a:off x="1975181" y="439910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10</a:t>
              </a:r>
            </a:p>
          </p:txBody>
        </p:sp>
        <p:sp>
          <p:nvSpPr>
            <p:cNvPr id="167" name="Hexagon 41">
              <a:extLst>
                <a:ext uri="{FF2B5EF4-FFF2-40B4-BE49-F238E27FC236}">
                  <a16:creationId xmlns:a16="http://schemas.microsoft.com/office/drawing/2014/main" id="{A2662BF9-50DB-2442-9CDA-06B8CE6A8F7A}"/>
                </a:ext>
              </a:extLst>
            </p:cNvPr>
            <p:cNvSpPr/>
            <p:nvPr/>
          </p:nvSpPr>
          <p:spPr>
            <a:xfrm>
              <a:off x="1995077" y="522540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12</a:t>
              </a:r>
            </a:p>
          </p:txBody>
        </p:sp>
        <p:sp>
          <p:nvSpPr>
            <p:cNvPr id="168" name="Hexagon 82">
              <a:extLst>
                <a:ext uri="{FF2B5EF4-FFF2-40B4-BE49-F238E27FC236}">
                  <a16:creationId xmlns:a16="http://schemas.microsoft.com/office/drawing/2014/main" id="{F43DF89A-C2D4-C340-9D66-92D3A73CA57B}"/>
                </a:ext>
              </a:extLst>
            </p:cNvPr>
            <p:cNvSpPr/>
            <p:nvPr/>
          </p:nvSpPr>
          <p:spPr>
            <a:xfrm>
              <a:off x="9630578" y="439910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lumMod val="95000"/>
                    </a:schemeClr>
                  </a:solidFill>
                </a:rPr>
                <a:t>09</a:t>
              </a:r>
            </a:p>
          </p:txBody>
        </p:sp>
        <p:sp>
          <p:nvSpPr>
            <p:cNvPr id="169" name="Hexagon 83">
              <a:extLst>
                <a:ext uri="{FF2B5EF4-FFF2-40B4-BE49-F238E27FC236}">
                  <a16:creationId xmlns:a16="http://schemas.microsoft.com/office/drawing/2014/main" id="{8210CCF8-72CC-5B40-BC37-0C55EDA87E4F}"/>
                </a:ext>
              </a:extLst>
            </p:cNvPr>
            <p:cNvSpPr/>
            <p:nvPr/>
          </p:nvSpPr>
          <p:spPr>
            <a:xfrm>
              <a:off x="9630578" y="522540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0" eaLnBrk="1" latinLnBrk="0" hangingPunct="1"/>
              <a:r>
                <a:rPr lang="en-US" sz="1400" dirty="0">
                  <a:solidFill>
                    <a:schemeClr val="bg1">
                      <a:lumMod val="95000"/>
                    </a:schemeClr>
                  </a:solidFill>
                </a:rPr>
                <a:t>11</a:t>
              </a:r>
            </a:p>
          </p:txBody>
        </p:sp>
      </p:grpSp>
      <p:sp>
        <p:nvSpPr>
          <p:cNvPr id="43" name="مربع نص 42">
            <a:extLst>
              <a:ext uri="{FF2B5EF4-FFF2-40B4-BE49-F238E27FC236}">
                <a16:creationId xmlns:a16="http://schemas.microsoft.com/office/drawing/2014/main" id="{FDD3CEE4-133E-3449-9269-2141D73BEEEB}"/>
              </a:ext>
            </a:extLst>
          </p:cNvPr>
          <p:cNvSpPr txBox="1"/>
          <p:nvPr/>
        </p:nvSpPr>
        <p:spPr>
          <a:xfrm>
            <a:off x="7165763" y="163049"/>
            <a:ext cx="4674678" cy="707886"/>
          </a:xfrm>
          <a:prstGeom prst="rect">
            <a:avLst/>
          </a:prstGeom>
          <a:noFill/>
        </p:spPr>
        <p:txBody>
          <a:bodyPr wrap="none" rtlCol="1">
            <a:spAutoFit/>
          </a:bodyPr>
          <a:lstStyle/>
          <a:p>
            <a:r>
              <a:rPr lang="ar-SA" sz="4000" dirty="0"/>
              <a:t>الأسباب المؤدية إلى الخجل:</a:t>
            </a:r>
          </a:p>
        </p:txBody>
      </p:sp>
      <p:sp>
        <p:nvSpPr>
          <p:cNvPr id="44" name="直角三角形 103">
            <a:extLst>
              <a:ext uri="{FF2B5EF4-FFF2-40B4-BE49-F238E27FC236}">
                <a16:creationId xmlns:a16="http://schemas.microsoft.com/office/drawing/2014/main" id="{F3119F4F-8F20-B84F-A3B8-4F86F08A9DEC}"/>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直角三角形 104">
            <a:extLst>
              <a:ext uri="{FF2B5EF4-FFF2-40B4-BE49-F238E27FC236}">
                <a16:creationId xmlns:a16="http://schemas.microsoft.com/office/drawing/2014/main" id="{60B6A034-F25A-F344-9902-1A4FC59D17CB}"/>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6" name="直接连接符 106">
            <a:extLst>
              <a:ext uri="{FF2B5EF4-FFF2-40B4-BE49-F238E27FC236}">
                <a16:creationId xmlns:a16="http://schemas.microsoft.com/office/drawing/2014/main" id="{3D14EF67-55DA-2E45-995D-6AAF81D302A7}"/>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07">
            <a:extLst>
              <a:ext uri="{FF2B5EF4-FFF2-40B4-BE49-F238E27FC236}">
                <a16:creationId xmlns:a16="http://schemas.microsoft.com/office/drawing/2014/main" id="{74B4514A-342F-E149-BF3D-4F852DBB594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1153779" y="1001401"/>
            <a:ext cx="2764359" cy="5365206"/>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48533"/>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760788"/>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743038"/>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655293"/>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637543"/>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549798"/>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532046"/>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7769" y="5444301"/>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5095649"/>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05</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4158753"/>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04</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22185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03</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284962"/>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02</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01</a:t>
              </a:r>
            </a:p>
          </p:txBody>
        </p:sp>
      </p:grpSp>
      <p:sp>
        <p:nvSpPr>
          <p:cNvPr id="189" name="TextBox 188">
            <a:extLst>
              <a:ext uri="{FF2B5EF4-FFF2-40B4-BE49-F238E27FC236}">
                <a16:creationId xmlns:a16="http://schemas.microsoft.com/office/drawing/2014/main" id="{59B79228-1118-49FF-A414-B9E4B5C8EB19}"/>
              </a:ext>
            </a:extLst>
          </p:cNvPr>
          <p:cNvSpPr txBox="1"/>
          <p:nvPr/>
        </p:nvSpPr>
        <p:spPr>
          <a:xfrm>
            <a:off x="4501001" y="5382654"/>
            <a:ext cx="4639886" cy="830997"/>
          </a:xfrm>
          <a:prstGeom prst="rect">
            <a:avLst/>
          </a:prstGeom>
          <a:solidFill>
            <a:schemeClr val="bg2"/>
          </a:solidFill>
        </p:spPr>
        <p:txBody>
          <a:bodyPr wrap="square" lIns="137160" rIns="137160" rtlCol="0" anchor="t">
            <a:spAutoFit/>
          </a:bodyPr>
          <a:lstStyle/>
          <a:p>
            <a:pPr algn="ctr"/>
            <a:r>
              <a:rPr lang="ar-SA" sz="2400" noProof="1"/>
              <a:t>عدم انتقاد تصرفاته أمام الآخرين أو وصفه بأي صفة سلبية وخاصة أمام أقرانه.</a:t>
            </a:r>
            <a:endParaRPr lang="en-US" sz="2400" noProof="1"/>
          </a:p>
        </p:txBody>
      </p:sp>
      <p:sp>
        <p:nvSpPr>
          <p:cNvPr id="201" name="TextBox 200">
            <a:extLst>
              <a:ext uri="{FF2B5EF4-FFF2-40B4-BE49-F238E27FC236}">
                <a16:creationId xmlns:a16="http://schemas.microsoft.com/office/drawing/2014/main" id="{3AFD3BB8-6FC3-4C59-AA56-217937A5A76B}"/>
              </a:ext>
            </a:extLst>
          </p:cNvPr>
          <p:cNvSpPr txBox="1"/>
          <p:nvPr/>
        </p:nvSpPr>
        <p:spPr>
          <a:xfrm>
            <a:off x="4501001" y="2571843"/>
            <a:ext cx="4639886" cy="461665"/>
          </a:xfrm>
          <a:prstGeom prst="rect">
            <a:avLst/>
          </a:prstGeom>
          <a:solidFill>
            <a:schemeClr val="bg2"/>
          </a:solidFill>
        </p:spPr>
        <p:txBody>
          <a:bodyPr wrap="square" lIns="137160" rIns="137160" rtlCol="0" anchor="t">
            <a:spAutoFit/>
          </a:bodyPr>
          <a:lstStyle/>
          <a:p>
            <a:pPr algn="ctr"/>
            <a:r>
              <a:rPr lang="ar-SA" sz="2400" noProof="1"/>
              <a:t>تشجيع التعبير عن النفس و إبداء الرأي</a:t>
            </a:r>
            <a:endParaRPr lang="en-US" sz="2400" noProof="1"/>
          </a:p>
        </p:txBody>
      </p:sp>
      <p:sp>
        <p:nvSpPr>
          <p:cNvPr id="195" name="TextBox 194">
            <a:extLst>
              <a:ext uri="{FF2B5EF4-FFF2-40B4-BE49-F238E27FC236}">
                <a16:creationId xmlns:a16="http://schemas.microsoft.com/office/drawing/2014/main" id="{D2FF3220-A504-440F-9E2D-F14A14817D91}"/>
              </a:ext>
            </a:extLst>
          </p:cNvPr>
          <p:cNvSpPr txBox="1"/>
          <p:nvPr/>
        </p:nvSpPr>
        <p:spPr>
          <a:xfrm>
            <a:off x="4501001" y="4445717"/>
            <a:ext cx="4639886" cy="461665"/>
          </a:xfrm>
          <a:prstGeom prst="rect">
            <a:avLst/>
          </a:prstGeom>
          <a:solidFill>
            <a:schemeClr val="bg2"/>
          </a:solidFill>
        </p:spPr>
        <p:txBody>
          <a:bodyPr wrap="square" lIns="137160" rIns="137160" rtlCol="0" anchor="t">
            <a:spAutoFit/>
          </a:bodyPr>
          <a:lstStyle/>
          <a:p>
            <a:pPr algn="ctr"/>
            <a:r>
              <a:rPr lang="ar-SA" sz="2400" noProof="1"/>
              <a:t>منح الطفل الثقة في النفس من خلال تشجيعا</a:t>
            </a:r>
            <a:endParaRPr lang="en-US" sz="2400" noProof="1"/>
          </a:p>
        </p:txBody>
      </p:sp>
      <p:sp>
        <p:nvSpPr>
          <p:cNvPr id="198" name="TextBox 197">
            <a:extLst>
              <a:ext uri="{FF2B5EF4-FFF2-40B4-BE49-F238E27FC236}">
                <a16:creationId xmlns:a16="http://schemas.microsoft.com/office/drawing/2014/main" id="{4F527CE9-12B5-451E-8DAA-65F7C2D8492B}"/>
              </a:ext>
            </a:extLst>
          </p:cNvPr>
          <p:cNvSpPr txBox="1"/>
          <p:nvPr/>
        </p:nvSpPr>
        <p:spPr>
          <a:xfrm>
            <a:off x="4501001" y="3508780"/>
            <a:ext cx="4639886" cy="461665"/>
          </a:xfrm>
          <a:prstGeom prst="rect">
            <a:avLst/>
          </a:prstGeom>
          <a:solidFill>
            <a:schemeClr val="bg2"/>
          </a:solidFill>
        </p:spPr>
        <p:txBody>
          <a:bodyPr wrap="square" lIns="137160" rIns="137160" rtlCol="0" anchor="t">
            <a:spAutoFit/>
          </a:bodyPr>
          <a:lstStyle/>
          <a:p>
            <a:pPr algn="ctr"/>
            <a:r>
              <a:rPr lang="ar-SA" sz="2400" noProof="1"/>
              <a:t>تدريب الطفل على السلوك الاجتماعي</a:t>
            </a:r>
            <a:endParaRPr lang="en-US" sz="2400" noProof="1"/>
          </a:p>
        </p:txBody>
      </p:sp>
      <p:sp>
        <p:nvSpPr>
          <p:cNvPr id="204" name="TextBox 203">
            <a:extLst>
              <a:ext uri="{FF2B5EF4-FFF2-40B4-BE49-F238E27FC236}">
                <a16:creationId xmlns:a16="http://schemas.microsoft.com/office/drawing/2014/main" id="{BC179FB8-F2D8-4BEE-8D41-BBE97D13EF15}"/>
              </a:ext>
            </a:extLst>
          </p:cNvPr>
          <p:cNvSpPr txBox="1"/>
          <p:nvPr/>
        </p:nvSpPr>
        <p:spPr>
          <a:xfrm>
            <a:off x="4501001" y="1634906"/>
            <a:ext cx="4639886" cy="461665"/>
          </a:xfrm>
          <a:prstGeom prst="rect">
            <a:avLst/>
          </a:prstGeom>
          <a:solidFill>
            <a:schemeClr val="bg2"/>
          </a:solidFill>
        </p:spPr>
        <p:txBody>
          <a:bodyPr wrap="square" lIns="137160" rIns="137160" rtlCol="0" anchor="t">
            <a:spAutoFit/>
          </a:bodyPr>
          <a:lstStyle/>
          <a:p>
            <a:pPr algn="ctr"/>
            <a:r>
              <a:rPr lang="ar-SA" sz="2400" noProof="1"/>
              <a:t>تحديد موقف الخجل</a:t>
            </a:r>
            <a:endParaRPr lang="en-US" sz="2400" noProof="1"/>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173505" y="163049"/>
            <a:ext cx="5666936" cy="707886"/>
          </a:xfrm>
          <a:prstGeom prst="rect">
            <a:avLst/>
          </a:prstGeom>
          <a:noFill/>
        </p:spPr>
        <p:txBody>
          <a:bodyPr wrap="none" rtlCol="1">
            <a:spAutoFit/>
          </a:bodyPr>
          <a:lstStyle/>
          <a:p>
            <a:r>
              <a:rPr lang="ar-SA" sz="4000" dirty="0"/>
              <a:t>أساليب التغلب على مشكلة الخجل:</a:t>
            </a:r>
          </a:p>
        </p:txBody>
      </p:sp>
      <p:sp>
        <p:nvSpPr>
          <p:cNvPr id="51" name="مربع نص 50">
            <a:extLst>
              <a:ext uri="{FF2B5EF4-FFF2-40B4-BE49-F238E27FC236}">
                <a16:creationId xmlns:a16="http://schemas.microsoft.com/office/drawing/2014/main" id="{8E307B0C-B175-9047-89B6-A958C05D20DD}"/>
              </a:ext>
            </a:extLst>
          </p:cNvPr>
          <p:cNvSpPr txBox="1"/>
          <p:nvPr/>
        </p:nvSpPr>
        <p:spPr>
          <a:xfrm>
            <a:off x="3217567" y="840509"/>
            <a:ext cx="8622874" cy="461665"/>
          </a:xfrm>
          <a:prstGeom prst="rect">
            <a:avLst/>
          </a:prstGeom>
          <a:noFill/>
        </p:spPr>
        <p:txBody>
          <a:bodyPr wrap="none" rtlCol="1">
            <a:spAutoFit/>
          </a:bodyPr>
          <a:lstStyle/>
          <a:p>
            <a:pPr algn="ctr" rtl="0"/>
            <a:r>
              <a:rPr lang="ar-SA" sz="2400" dirty="0"/>
              <a:t>ومن خلال استعراض هذه العوامل نتوصل لاستخلاص وسائل التغلب على الخجل وهي:</a:t>
            </a:r>
          </a:p>
        </p:txBody>
      </p:sp>
    </p:spTree>
    <p:extLst>
      <p:ext uri="{BB962C8B-B14F-4D97-AF65-F5344CB8AC3E}">
        <p14:creationId xmlns:p14="http://schemas.microsoft.com/office/powerpoint/2010/main" val="10522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1000" fill="hold"/>
                                        <p:tgtEl>
                                          <p:spTgt spid="5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8" fill="hold" grpId="0" nodeType="afterEffect">
                                  <p:stCondLst>
                                    <p:cond delay="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500" fill="hold"/>
                                        <p:tgtEl>
                                          <p:spTgt spid="204"/>
                                        </p:tgtEl>
                                        <p:attrNameLst>
                                          <p:attrName>ppt_x</p:attrName>
                                        </p:attrNameLst>
                                      </p:cBhvr>
                                      <p:tavLst>
                                        <p:tav tm="0">
                                          <p:val>
                                            <p:strVal val="0-#ppt_w/2"/>
                                          </p:val>
                                        </p:tav>
                                        <p:tav tm="100000">
                                          <p:val>
                                            <p:strVal val="#ppt_x"/>
                                          </p:val>
                                        </p:tav>
                                      </p:tavLst>
                                    </p:anim>
                                    <p:anim calcmode="lin" valueType="num">
                                      <p:cBhvr additive="base">
                                        <p:cTn id="26" dur="500" fill="hold"/>
                                        <p:tgtEl>
                                          <p:spTgt spid="204"/>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 presetClass="entr" presetSubtype="8" fill="hold" grpId="0" nodeType="afterEffect">
                                  <p:stCondLst>
                                    <p:cond delay="0"/>
                                  </p:stCondLst>
                                  <p:childTnLst>
                                    <p:set>
                                      <p:cBhvr>
                                        <p:cTn id="29" dur="1" fill="hold">
                                          <p:stCondLst>
                                            <p:cond delay="0"/>
                                          </p:stCondLst>
                                        </p:cTn>
                                        <p:tgtEl>
                                          <p:spTgt spid="201"/>
                                        </p:tgtEl>
                                        <p:attrNameLst>
                                          <p:attrName>style.visibility</p:attrName>
                                        </p:attrNameLst>
                                      </p:cBhvr>
                                      <p:to>
                                        <p:strVal val="visible"/>
                                      </p:to>
                                    </p:set>
                                    <p:anim calcmode="lin" valueType="num">
                                      <p:cBhvr additive="base">
                                        <p:cTn id="30" dur="500" fill="hold"/>
                                        <p:tgtEl>
                                          <p:spTgt spid="201"/>
                                        </p:tgtEl>
                                        <p:attrNameLst>
                                          <p:attrName>ppt_x</p:attrName>
                                        </p:attrNameLst>
                                      </p:cBhvr>
                                      <p:tavLst>
                                        <p:tav tm="0">
                                          <p:val>
                                            <p:strVal val="0-#ppt_w/2"/>
                                          </p:val>
                                        </p:tav>
                                        <p:tav tm="100000">
                                          <p:val>
                                            <p:strVal val="#ppt_x"/>
                                          </p:val>
                                        </p:tav>
                                      </p:tavLst>
                                    </p:anim>
                                    <p:anim calcmode="lin" valueType="num">
                                      <p:cBhvr additive="base">
                                        <p:cTn id="31" dur="500" fill="hold"/>
                                        <p:tgtEl>
                                          <p:spTgt spid="201"/>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2" presetClass="entr" presetSubtype="8" fill="hold" grpId="0" nodeType="afterEffect">
                                  <p:stCondLst>
                                    <p:cond delay="0"/>
                                  </p:stCondLst>
                                  <p:childTnLst>
                                    <p:set>
                                      <p:cBhvr>
                                        <p:cTn id="34" dur="1" fill="hold">
                                          <p:stCondLst>
                                            <p:cond delay="0"/>
                                          </p:stCondLst>
                                        </p:cTn>
                                        <p:tgtEl>
                                          <p:spTgt spid="198"/>
                                        </p:tgtEl>
                                        <p:attrNameLst>
                                          <p:attrName>style.visibility</p:attrName>
                                        </p:attrNameLst>
                                      </p:cBhvr>
                                      <p:to>
                                        <p:strVal val="visible"/>
                                      </p:to>
                                    </p:set>
                                    <p:anim calcmode="lin" valueType="num">
                                      <p:cBhvr additive="base">
                                        <p:cTn id="35" dur="500" fill="hold"/>
                                        <p:tgtEl>
                                          <p:spTgt spid="198"/>
                                        </p:tgtEl>
                                        <p:attrNameLst>
                                          <p:attrName>ppt_x</p:attrName>
                                        </p:attrNameLst>
                                      </p:cBhvr>
                                      <p:tavLst>
                                        <p:tav tm="0">
                                          <p:val>
                                            <p:strVal val="0-#ppt_w/2"/>
                                          </p:val>
                                        </p:tav>
                                        <p:tav tm="100000">
                                          <p:val>
                                            <p:strVal val="#ppt_x"/>
                                          </p:val>
                                        </p:tav>
                                      </p:tavLst>
                                    </p:anim>
                                    <p:anim calcmode="lin" valueType="num">
                                      <p:cBhvr additive="base">
                                        <p:cTn id="36" dur="500" fill="hold"/>
                                        <p:tgtEl>
                                          <p:spTgt spid="198"/>
                                        </p:tgtEl>
                                        <p:attrNameLst>
                                          <p:attrName>ppt_y</p:attrName>
                                        </p:attrNameLst>
                                      </p:cBhvr>
                                      <p:tavLst>
                                        <p:tav tm="0">
                                          <p:val>
                                            <p:strVal val="#ppt_y"/>
                                          </p:val>
                                        </p:tav>
                                        <p:tav tm="100000">
                                          <p:val>
                                            <p:strVal val="#ppt_y"/>
                                          </p:val>
                                        </p:tav>
                                      </p:tavLst>
                                    </p:anim>
                                  </p:childTnLst>
                                </p:cTn>
                              </p:par>
                            </p:childTnLst>
                          </p:cTn>
                        </p:par>
                        <p:par>
                          <p:cTn id="37" fill="hold">
                            <p:stCondLst>
                              <p:cond delay="4500"/>
                            </p:stCondLst>
                            <p:childTnLst>
                              <p:par>
                                <p:cTn id="38" presetID="2" presetClass="entr" presetSubtype="8" fill="hold" grpId="0" nodeType="afterEffect">
                                  <p:stCondLst>
                                    <p:cond delay="0"/>
                                  </p:stCondLst>
                                  <p:childTnLst>
                                    <p:set>
                                      <p:cBhvr>
                                        <p:cTn id="39" dur="1" fill="hold">
                                          <p:stCondLst>
                                            <p:cond delay="0"/>
                                          </p:stCondLst>
                                        </p:cTn>
                                        <p:tgtEl>
                                          <p:spTgt spid="195"/>
                                        </p:tgtEl>
                                        <p:attrNameLst>
                                          <p:attrName>style.visibility</p:attrName>
                                        </p:attrNameLst>
                                      </p:cBhvr>
                                      <p:to>
                                        <p:strVal val="visible"/>
                                      </p:to>
                                    </p:set>
                                    <p:anim calcmode="lin" valueType="num">
                                      <p:cBhvr additive="base">
                                        <p:cTn id="40" dur="500" fill="hold"/>
                                        <p:tgtEl>
                                          <p:spTgt spid="195"/>
                                        </p:tgtEl>
                                        <p:attrNameLst>
                                          <p:attrName>ppt_x</p:attrName>
                                        </p:attrNameLst>
                                      </p:cBhvr>
                                      <p:tavLst>
                                        <p:tav tm="0">
                                          <p:val>
                                            <p:strVal val="0-#ppt_w/2"/>
                                          </p:val>
                                        </p:tav>
                                        <p:tav tm="100000">
                                          <p:val>
                                            <p:strVal val="#ppt_x"/>
                                          </p:val>
                                        </p:tav>
                                      </p:tavLst>
                                    </p:anim>
                                    <p:anim calcmode="lin" valueType="num">
                                      <p:cBhvr additive="base">
                                        <p:cTn id="41" dur="500" fill="hold"/>
                                        <p:tgtEl>
                                          <p:spTgt spid="195"/>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8" fill="hold" grpId="0" nodeType="afterEffect">
                                  <p:stCondLst>
                                    <p:cond delay="0"/>
                                  </p:stCondLst>
                                  <p:childTnLst>
                                    <p:set>
                                      <p:cBhvr>
                                        <p:cTn id="44" dur="1" fill="hold">
                                          <p:stCondLst>
                                            <p:cond delay="0"/>
                                          </p:stCondLst>
                                        </p:cTn>
                                        <p:tgtEl>
                                          <p:spTgt spid="189"/>
                                        </p:tgtEl>
                                        <p:attrNameLst>
                                          <p:attrName>style.visibility</p:attrName>
                                        </p:attrNameLst>
                                      </p:cBhvr>
                                      <p:to>
                                        <p:strVal val="visible"/>
                                      </p:to>
                                    </p:set>
                                    <p:anim calcmode="lin" valueType="num">
                                      <p:cBhvr additive="base">
                                        <p:cTn id="45" dur="500" fill="hold"/>
                                        <p:tgtEl>
                                          <p:spTgt spid="189"/>
                                        </p:tgtEl>
                                        <p:attrNameLst>
                                          <p:attrName>ppt_x</p:attrName>
                                        </p:attrNameLst>
                                      </p:cBhvr>
                                      <p:tavLst>
                                        <p:tav tm="0">
                                          <p:val>
                                            <p:strVal val="0-#ppt_w/2"/>
                                          </p:val>
                                        </p:tav>
                                        <p:tav tm="100000">
                                          <p:val>
                                            <p:strVal val="#ppt_x"/>
                                          </p:val>
                                        </p:tav>
                                      </p:tavLst>
                                    </p:anim>
                                    <p:anim calcmode="lin" valueType="num">
                                      <p:cBhvr additive="base">
                                        <p:cTn id="46" dur="500" fill="hold"/>
                                        <p:tgtEl>
                                          <p:spTgt spid="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1" grpId="0" animBg="1"/>
      <p:bldP spid="195" grpId="0" animBg="1"/>
      <p:bldP spid="198" grpId="0" animBg="1"/>
      <p:bldP spid="204" grpId="0" animBg="1"/>
      <p:bldP spid="50" grpId="0"/>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1153779" y="1001401"/>
            <a:ext cx="2764359" cy="5365206"/>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48533"/>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760788"/>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743038"/>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655293"/>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637543"/>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549798"/>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532046"/>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7769" y="5444301"/>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5095649"/>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10</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4158753"/>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09</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22185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08</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284962"/>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07</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06</a:t>
              </a:r>
            </a:p>
          </p:txBody>
        </p:sp>
      </p:grpSp>
      <p:sp>
        <p:nvSpPr>
          <p:cNvPr id="189" name="TextBox 188">
            <a:extLst>
              <a:ext uri="{FF2B5EF4-FFF2-40B4-BE49-F238E27FC236}">
                <a16:creationId xmlns:a16="http://schemas.microsoft.com/office/drawing/2014/main" id="{59B79228-1118-49FF-A414-B9E4B5C8EB19}"/>
              </a:ext>
            </a:extLst>
          </p:cNvPr>
          <p:cNvSpPr txBox="1"/>
          <p:nvPr/>
        </p:nvSpPr>
        <p:spPr>
          <a:xfrm>
            <a:off x="4501001" y="5390409"/>
            <a:ext cx="6812040" cy="461665"/>
          </a:xfrm>
          <a:prstGeom prst="rect">
            <a:avLst/>
          </a:prstGeom>
          <a:solidFill>
            <a:schemeClr val="bg2"/>
          </a:solidFill>
        </p:spPr>
        <p:txBody>
          <a:bodyPr wrap="square" lIns="137160" rIns="137160" rtlCol="0" anchor="t">
            <a:spAutoFit/>
          </a:bodyPr>
          <a:lstStyle/>
          <a:p>
            <a:pPr algn="ctr"/>
            <a:r>
              <a:rPr lang="ar-SA" sz="2400" noProof="1"/>
              <a:t>تشجيع الهوايات و عدم العزلة</a:t>
            </a:r>
            <a:endParaRPr lang="en-US" sz="2400" noProof="1"/>
          </a:p>
        </p:txBody>
      </p:sp>
      <p:sp>
        <p:nvSpPr>
          <p:cNvPr id="201" name="TextBox 200">
            <a:extLst>
              <a:ext uri="{FF2B5EF4-FFF2-40B4-BE49-F238E27FC236}">
                <a16:creationId xmlns:a16="http://schemas.microsoft.com/office/drawing/2014/main" id="{3AFD3BB8-6FC3-4C59-AA56-217937A5A76B}"/>
              </a:ext>
            </a:extLst>
          </p:cNvPr>
          <p:cNvSpPr txBox="1"/>
          <p:nvPr/>
        </p:nvSpPr>
        <p:spPr>
          <a:xfrm>
            <a:off x="4501001" y="2571843"/>
            <a:ext cx="6812040" cy="461665"/>
          </a:xfrm>
          <a:prstGeom prst="rect">
            <a:avLst/>
          </a:prstGeom>
          <a:solidFill>
            <a:schemeClr val="bg2"/>
          </a:solidFill>
        </p:spPr>
        <p:txBody>
          <a:bodyPr wrap="square" lIns="137160" rIns="137160" rtlCol="0" anchor="t">
            <a:spAutoFit/>
          </a:bodyPr>
          <a:lstStyle/>
          <a:p>
            <a:pPr algn="ctr"/>
            <a:r>
              <a:rPr lang="ar-SA" sz="2400" noProof="1"/>
              <a:t>عدم قلق الأم الزائد على الطفل ومراقبة تصرفاته بشدة خشية عليه.</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4501001" y="4454711"/>
            <a:ext cx="6812040" cy="461665"/>
          </a:xfrm>
          <a:prstGeom prst="rect">
            <a:avLst/>
          </a:prstGeom>
          <a:solidFill>
            <a:schemeClr val="bg2"/>
          </a:solidFill>
        </p:spPr>
        <p:txBody>
          <a:bodyPr wrap="square" lIns="137160" rIns="137160" rtlCol="0" anchor="t">
            <a:spAutoFit/>
          </a:bodyPr>
          <a:lstStyle/>
          <a:p>
            <a:pPr algn="ctr"/>
            <a:r>
              <a:rPr lang="ar-SA" sz="2400" noProof="1"/>
              <a:t>تحاشي توجيه النقد.</a:t>
            </a:r>
          </a:p>
        </p:txBody>
      </p:sp>
      <p:sp>
        <p:nvSpPr>
          <p:cNvPr id="198" name="TextBox 197">
            <a:extLst>
              <a:ext uri="{FF2B5EF4-FFF2-40B4-BE49-F238E27FC236}">
                <a16:creationId xmlns:a16="http://schemas.microsoft.com/office/drawing/2014/main" id="{4F527CE9-12B5-451E-8DAA-65F7C2D8492B}"/>
              </a:ext>
            </a:extLst>
          </p:cNvPr>
          <p:cNvSpPr txBox="1"/>
          <p:nvPr/>
        </p:nvSpPr>
        <p:spPr>
          <a:xfrm>
            <a:off x="4501001" y="3508780"/>
            <a:ext cx="6812040" cy="461665"/>
          </a:xfrm>
          <a:prstGeom prst="rect">
            <a:avLst/>
          </a:prstGeom>
          <a:solidFill>
            <a:schemeClr val="bg2"/>
          </a:solidFill>
        </p:spPr>
        <p:txBody>
          <a:bodyPr wrap="square" lIns="137160" rIns="137160" rtlCol="0" anchor="t">
            <a:spAutoFit/>
          </a:bodyPr>
          <a:lstStyle/>
          <a:p>
            <a:pPr algn="ctr"/>
            <a:r>
              <a:rPr lang="ar-SA" sz="2400" noProof="1"/>
              <a:t>إبعاد بالطفل عن المخاوف بسبب المشاجرات المستمرة بين الوالدين</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4501000" y="1634906"/>
            <a:ext cx="6812041" cy="461665"/>
          </a:xfrm>
          <a:prstGeom prst="rect">
            <a:avLst/>
          </a:prstGeom>
          <a:solidFill>
            <a:schemeClr val="bg2"/>
          </a:solidFill>
        </p:spPr>
        <p:txBody>
          <a:bodyPr wrap="square" lIns="137160" rIns="137160" rtlCol="0" anchor="t">
            <a:spAutoFit/>
          </a:bodyPr>
          <a:lstStyle/>
          <a:p>
            <a:pPr algn="ctr"/>
            <a:r>
              <a:rPr lang="ar-SA" sz="2400" noProof="1"/>
              <a:t>مساعدته نفسية للتغلب على العيوب الخلقية المؤقتة كالتأتأة وغيرها</a:t>
            </a:r>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173505" y="163049"/>
            <a:ext cx="5666936" cy="707886"/>
          </a:xfrm>
          <a:prstGeom prst="rect">
            <a:avLst/>
          </a:prstGeom>
          <a:noFill/>
        </p:spPr>
        <p:txBody>
          <a:bodyPr wrap="none" rtlCol="1">
            <a:spAutoFit/>
          </a:bodyPr>
          <a:lstStyle/>
          <a:p>
            <a:r>
              <a:rPr lang="ar-SA" sz="4000" dirty="0"/>
              <a:t>أساليب التغلب على مشكلة الخجل:</a:t>
            </a:r>
          </a:p>
        </p:txBody>
      </p:sp>
      <p:sp>
        <p:nvSpPr>
          <p:cNvPr id="51" name="مربع نص 50">
            <a:extLst>
              <a:ext uri="{FF2B5EF4-FFF2-40B4-BE49-F238E27FC236}">
                <a16:creationId xmlns:a16="http://schemas.microsoft.com/office/drawing/2014/main" id="{8E307B0C-B175-9047-89B6-A958C05D20DD}"/>
              </a:ext>
            </a:extLst>
          </p:cNvPr>
          <p:cNvSpPr txBox="1"/>
          <p:nvPr/>
        </p:nvSpPr>
        <p:spPr>
          <a:xfrm>
            <a:off x="3217567" y="840509"/>
            <a:ext cx="8622874" cy="461665"/>
          </a:xfrm>
          <a:prstGeom prst="rect">
            <a:avLst/>
          </a:prstGeom>
          <a:noFill/>
        </p:spPr>
        <p:txBody>
          <a:bodyPr wrap="none" rtlCol="1">
            <a:spAutoFit/>
          </a:bodyPr>
          <a:lstStyle/>
          <a:p>
            <a:pPr algn="ctr" rtl="0"/>
            <a:r>
              <a:rPr lang="ar-SA" sz="2400" dirty="0"/>
              <a:t>ومن خلال استعراض هذه العوامل نتوصل لاستخلاص وسائل التغلب على الخجل وهي:</a:t>
            </a:r>
          </a:p>
        </p:txBody>
      </p:sp>
    </p:spTree>
    <p:extLst>
      <p:ext uri="{BB962C8B-B14F-4D97-AF65-F5344CB8AC3E}">
        <p14:creationId xmlns:p14="http://schemas.microsoft.com/office/powerpoint/2010/main" val="29308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0-#ppt_w/2"/>
                                          </p:val>
                                        </p:tav>
                                        <p:tav tm="100000">
                                          <p:val>
                                            <p:strVal val="#ppt_x"/>
                                          </p:val>
                                        </p:tav>
                                      </p:tavLst>
                                    </p:anim>
                                    <p:anim calcmode="lin" valueType="num">
                                      <p:cBhvr additive="base">
                                        <p:cTn id="8" dur="500" fill="hold"/>
                                        <p:tgtEl>
                                          <p:spTgt spid="2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1"/>
                                        </p:tgtEl>
                                        <p:attrNameLst>
                                          <p:attrName>style.visibility</p:attrName>
                                        </p:attrNameLst>
                                      </p:cBhvr>
                                      <p:to>
                                        <p:strVal val="visible"/>
                                      </p:to>
                                    </p:set>
                                    <p:anim calcmode="lin" valueType="num">
                                      <p:cBhvr additive="base">
                                        <p:cTn id="12" dur="500" fill="hold"/>
                                        <p:tgtEl>
                                          <p:spTgt spid="201"/>
                                        </p:tgtEl>
                                        <p:attrNameLst>
                                          <p:attrName>ppt_x</p:attrName>
                                        </p:attrNameLst>
                                      </p:cBhvr>
                                      <p:tavLst>
                                        <p:tav tm="0">
                                          <p:val>
                                            <p:strVal val="0-#ppt_w/2"/>
                                          </p:val>
                                        </p:tav>
                                        <p:tav tm="100000">
                                          <p:val>
                                            <p:strVal val="#ppt_x"/>
                                          </p:val>
                                        </p:tav>
                                      </p:tavLst>
                                    </p:anim>
                                    <p:anim calcmode="lin" valueType="num">
                                      <p:cBhvr additive="base">
                                        <p:cTn id="13" dur="500" fill="hold"/>
                                        <p:tgtEl>
                                          <p:spTgt spid="20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8"/>
                                        </p:tgtEl>
                                        <p:attrNameLst>
                                          <p:attrName>style.visibility</p:attrName>
                                        </p:attrNameLst>
                                      </p:cBhvr>
                                      <p:to>
                                        <p:strVal val="visible"/>
                                      </p:to>
                                    </p:set>
                                    <p:anim calcmode="lin" valueType="num">
                                      <p:cBhvr additive="base">
                                        <p:cTn id="17" dur="500" fill="hold"/>
                                        <p:tgtEl>
                                          <p:spTgt spid="198"/>
                                        </p:tgtEl>
                                        <p:attrNameLst>
                                          <p:attrName>ppt_x</p:attrName>
                                        </p:attrNameLst>
                                      </p:cBhvr>
                                      <p:tavLst>
                                        <p:tav tm="0">
                                          <p:val>
                                            <p:strVal val="0-#ppt_w/2"/>
                                          </p:val>
                                        </p:tav>
                                        <p:tav tm="100000">
                                          <p:val>
                                            <p:strVal val="#ppt_x"/>
                                          </p:val>
                                        </p:tav>
                                      </p:tavLst>
                                    </p:anim>
                                    <p:anim calcmode="lin" valueType="num">
                                      <p:cBhvr additive="base">
                                        <p:cTn id="18" dur="500" fill="hold"/>
                                        <p:tgtEl>
                                          <p:spTgt spid="19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95"/>
                                        </p:tgtEl>
                                        <p:attrNameLst>
                                          <p:attrName>style.visibility</p:attrName>
                                        </p:attrNameLst>
                                      </p:cBhvr>
                                      <p:to>
                                        <p:strVal val="visible"/>
                                      </p:to>
                                    </p:set>
                                    <p:anim calcmode="lin" valueType="num">
                                      <p:cBhvr additive="base">
                                        <p:cTn id="22" dur="500" fill="hold"/>
                                        <p:tgtEl>
                                          <p:spTgt spid="195"/>
                                        </p:tgtEl>
                                        <p:attrNameLst>
                                          <p:attrName>ppt_x</p:attrName>
                                        </p:attrNameLst>
                                      </p:cBhvr>
                                      <p:tavLst>
                                        <p:tav tm="0">
                                          <p:val>
                                            <p:strVal val="0-#ppt_w/2"/>
                                          </p:val>
                                        </p:tav>
                                        <p:tav tm="100000">
                                          <p:val>
                                            <p:strVal val="#ppt_x"/>
                                          </p:val>
                                        </p:tav>
                                      </p:tavLst>
                                    </p:anim>
                                    <p:anim calcmode="lin" valueType="num">
                                      <p:cBhvr additive="base">
                                        <p:cTn id="23" dur="500" fill="hold"/>
                                        <p:tgtEl>
                                          <p:spTgt spid="19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89"/>
                                        </p:tgtEl>
                                        <p:attrNameLst>
                                          <p:attrName>style.visibility</p:attrName>
                                        </p:attrNameLst>
                                      </p:cBhvr>
                                      <p:to>
                                        <p:strVal val="visible"/>
                                      </p:to>
                                    </p:set>
                                    <p:anim calcmode="lin" valueType="num">
                                      <p:cBhvr additive="base">
                                        <p:cTn id="27" dur="500" fill="hold"/>
                                        <p:tgtEl>
                                          <p:spTgt spid="189"/>
                                        </p:tgtEl>
                                        <p:attrNameLst>
                                          <p:attrName>ppt_x</p:attrName>
                                        </p:attrNameLst>
                                      </p:cBhvr>
                                      <p:tavLst>
                                        <p:tav tm="0">
                                          <p:val>
                                            <p:strVal val="0-#ppt_w/2"/>
                                          </p:val>
                                        </p:tav>
                                        <p:tav tm="100000">
                                          <p:val>
                                            <p:strVal val="#ppt_x"/>
                                          </p:val>
                                        </p:tav>
                                      </p:tavLst>
                                    </p:anim>
                                    <p:anim calcmode="lin" valueType="num">
                                      <p:cBhvr additive="base">
                                        <p:cTn id="28" dur="500" fill="hold"/>
                                        <p:tgtEl>
                                          <p:spTgt spid="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1" grpId="0" animBg="1"/>
      <p:bldP spid="195" grpId="0" animBg="1"/>
      <p:bldP spid="198" grpId="0" animBg="1"/>
      <p:bldP spid="2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31926" y="1556185"/>
            <a:ext cx="9008913" cy="175432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نشاط ٣</a:t>
            </a:r>
          </a:p>
          <a:p>
            <a:pPr marL="0" algn="ctr" defTabSz="914400" rtl="0" eaLnBrk="1" latinLnBrk="0" hangingPunct="1"/>
            <a:endParaRPr lang="zh-CN" altLang="en-US" sz="54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7248248" y="1430917"/>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7">
            <a:extLst>
              <a:ext uri="{FF2B5EF4-FFF2-40B4-BE49-F238E27FC236}">
                <a16:creationId xmlns:a16="http://schemas.microsoft.com/office/drawing/2014/main" id="{076469C7-18C6-664E-BA96-EE5A493D7686}"/>
              </a:ext>
            </a:extLst>
          </p:cNvPr>
          <p:cNvSpPr txBox="1"/>
          <p:nvPr/>
        </p:nvSpPr>
        <p:spPr>
          <a:xfrm>
            <a:off x="195186" y="2544357"/>
            <a:ext cx="9147870" cy="2554545"/>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3200" dirty="0">
                <a:ln w="0">
                  <a:noFill/>
                </a:ln>
                <a:latin typeface="Damascus" pitchFamily="2" charset="-78"/>
                <a:cs typeface="Damascus" pitchFamily="2" charset="-78"/>
              </a:rPr>
              <a:t> سعاد طالبة في الصف السادس لاحظت عليها معلمتها البكاء أثناء حصة القراءة و بعد قراءة النص تحديدا ، وفي حصص النشاط تجلس في مقعدها متجنبة الحديثة مع زميلاتها ، تعيش سعاد وسط عائلة متوسطة الدخل في وجود أب عدواني و أم مستسلمة . مما سبق و من خلال خبرتك حددي مشكلة الطالبة و وضحي أسباب مشكلتها مع طرح الحلول .</a:t>
            </a:r>
          </a:p>
        </p:txBody>
      </p:sp>
    </p:spTree>
    <p:extLst>
      <p:ext uri="{BB962C8B-B14F-4D97-AF65-F5344CB8AC3E}">
        <p14:creationId xmlns:p14="http://schemas.microsoft.com/office/powerpoint/2010/main" val="318876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1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00" fill="hold"/>
                                        <p:tgtEl>
                                          <p:spTgt spid="23"/>
                                        </p:tgtEl>
                                        <p:attrNameLst>
                                          <p:attrName>ppt_x</p:attrName>
                                        </p:attrNameLst>
                                      </p:cBhvr>
                                      <p:tavLst>
                                        <p:tav tm="0">
                                          <p:val>
                                            <p:strVal val="0-#ppt_w/2"/>
                                          </p:val>
                                        </p:tav>
                                        <p:tav tm="100000">
                                          <p:val>
                                            <p:strVal val="#ppt_x"/>
                                          </p:val>
                                        </p:tav>
                                      </p:tavLst>
                                    </p:anim>
                                    <p:anim calcmode="lin" valueType="num">
                                      <p:cBhvr additive="base">
                                        <p:cTn id="8" dur="7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3" decel="571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1+#ppt_w/2"/>
                                          </p:val>
                                        </p:tav>
                                        <p:tav tm="100000">
                                          <p:val>
                                            <p:strVal val="#ppt_x"/>
                                          </p:val>
                                        </p:tav>
                                      </p:tavLst>
                                    </p:anim>
                                    <p:anim calcmode="lin" valueType="num">
                                      <p:cBhvr additive="base">
                                        <p:cTn id="12" dur="7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decel="57100" fill="hold" grpId="0" nodeType="withEffect">
                                  <p:stCondLst>
                                    <p:cond delay="1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00" fill="hold"/>
                                        <p:tgtEl>
                                          <p:spTgt spid="26"/>
                                        </p:tgtEl>
                                        <p:attrNameLst>
                                          <p:attrName>ppt_x</p:attrName>
                                        </p:attrNameLst>
                                      </p:cBhvr>
                                      <p:tavLst>
                                        <p:tav tm="0">
                                          <p:val>
                                            <p:strVal val="1+#ppt_w/2"/>
                                          </p:val>
                                        </p:tav>
                                        <p:tav tm="100000">
                                          <p:val>
                                            <p:strVal val="#ppt_x"/>
                                          </p:val>
                                        </p:tav>
                                      </p:tavLst>
                                    </p:anim>
                                    <p:anim calcmode="lin" valueType="num">
                                      <p:cBhvr additive="base">
                                        <p:cTn id="16" dur="7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57100" fill="hold" grpId="0"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00" fill="hold"/>
                                        <p:tgtEl>
                                          <p:spTgt spid="24"/>
                                        </p:tgtEl>
                                        <p:attrNameLst>
                                          <p:attrName>ppt_x</p:attrName>
                                        </p:attrNameLst>
                                      </p:cBhvr>
                                      <p:tavLst>
                                        <p:tav tm="0">
                                          <p:val>
                                            <p:strVal val="1+#ppt_w/2"/>
                                          </p:val>
                                        </p:tav>
                                        <p:tav tm="100000">
                                          <p:val>
                                            <p:strVal val="#ppt_x"/>
                                          </p:val>
                                        </p:tav>
                                      </p:tavLst>
                                    </p:anim>
                                    <p:anim calcmode="lin" valueType="num">
                                      <p:cBhvr additive="base">
                                        <p:cTn id="20" dur="7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decel="57100" fill="hold" grpId="0" nodeType="withEffect">
                                  <p:stCondLst>
                                    <p:cond delay="2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00" fill="hold"/>
                                        <p:tgtEl>
                                          <p:spTgt spid="25"/>
                                        </p:tgtEl>
                                        <p:attrNameLst>
                                          <p:attrName>ppt_x</p:attrName>
                                        </p:attrNameLst>
                                      </p:cBhvr>
                                      <p:tavLst>
                                        <p:tav tm="0">
                                          <p:val>
                                            <p:strVal val="0-#ppt_w/2"/>
                                          </p:val>
                                        </p:tav>
                                        <p:tav tm="100000">
                                          <p:val>
                                            <p:strVal val="#ppt_x"/>
                                          </p:val>
                                        </p:tav>
                                      </p:tavLst>
                                    </p:anim>
                                    <p:anim calcmode="lin" valueType="num">
                                      <p:cBhvr additive="base">
                                        <p:cTn id="24" dur="700" fill="hold"/>
                                        <p:tgtEl>
                                          <p:spTgt spid="25"/>
                                        </p:tgtEl>
                                        <p:attrNameLst>
                                          <p:attrName>ppt_y</p:attrName>
                                        </p:attrNameLst>
                                      </p:cBhvr>
                                      <p:tavLst>
                                        <p:tav tm="0">
                                          <p:val>
                                            <p:strVal val="1+#ppt_h/2"/>
                                          </p:val>
                                        </p:tav>
                                        <p:tav tm="100000">
                                          <p:val>
                                            <p:strVal val="#ppt_y"/>
                                          </p:val>
                                        </p:tav>
                                      </p:tavLst>
                                    </p:anim>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400"/>
                            </p:stCondLst>
                            <p:childTnLst>
                              <p:par>
                                <p:cTn id="30" presetID="10" presetClass="entr" presetSubtype="0" fill="hold" nodeType="after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23" grpId="0" animBg="1"/>
      <p:bldP spid="24" grpId="0" animBg="1"/>
      <p:bldP spid="25" grpId="0" animBg="1"/>
      <p:bldP spid="26"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直角三角形 103"/>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dirty="0"/>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مربع نص 12">
            <a:extLst>
              <a:ext uri="{FF2B5EF4-FFF2-40B4-BE49-F238E27FC236}">
                <a16:creationId xmlns:a16="http://schemas.microsoft.com/office/drawing/2014/main" id="{F5F118F4-4D44-1941-986E-CFE01A09D6F4}"/>
              </a:ext>
            </a:extLst>
          </p:cNvPr>
          <p:cNvSpPr txBox="1"/>
          <p:nvPr/>
        </p:nvSpPr>
        <p:spPr>
          <a:xfrm>
            <a:off x="3132306" y="139140"/>
            <a:ext cx="4383545" cy="523220"/>
          </a:xfrm>
          <a:prstGeom prst="rect">
            <a:avLst/>
          </a:prstGeom>
          <a:noFill/>
        </p:spPr>
        <p:txBody>
          <a:bodyPr wrap="square" rtlCol="1">
            <a:spAutoFit/>
          </a:bodyPr>
          <a:lstStyle/>
          <a:p>
            <a:r>
              <a:rPr lang="ar-SA" sz="2800" u="sng" dirty="0">
                <a:solidFill>
                  <a:srgbClr val="002060"/>
                </a:solidFill>
              </a:rPr>
              <a:t>الجدول الزمني للبرنامج التدريبي </a:t>
            </a:r>
          </a:p>
        </p:txBody>
      </p:sp>
      <p:sp>
        <p:nvSpPr>
          <p:cNvPr id="2" name="مربع نص 1">
            <a:extLst>
              <a:ext uri="{FF2B5EF4-FFF2-40B4-BE49-F238E27FC236}">
                <a16:creationId xmlns:a16="http://schemas.microsoft.com/office/drawing/2014/main" id="{67C294A0-B2AF-1B4C-ADCC-5D78BD0F412F}"/>
              </a:ext>
            </a:extLst>
          </p:cNvPr>
          <p:cNvSpPr txBox="1"/>
          <p:nvPr/>
        </p:nvSpPr>
        <p:spPr>
          <a:xfrm>
            <a:off x="328412" y="656824"/>
            <a:ext cx="9517656" cy="461665"/>
          </a:xfrm>
          <a:prstGeom prst="rect">
            <a:avLst/>
          </a:prstGeom>
          <a:noFill/>
        </p:spPr>
        <p:txBody>
          <a:bodyPr wrap="square" rtlCol="1">
            <a:spAutoFit/>
          </a:bodyPr>
          <a:lstStyle/>
          <a:p>
            <a:r>
              <a:rPr lang="ar-SA" altLang="zh-CN" sz="2400" u="sng" dirty="0">
                <a:solidFill>
                  <a:srgbClr val="002060"/>
                </a:solidFill>
              </a:rPr>
              <a:t>(أسباب المشكلات النفسية والسلوكية لدى طالبات المرحلة الابتدائية وطرق علاجها)</a:t>
            </a:r>
            <a:endParaRPr lang="zh-CN" altLang="en-US" sz="2400" u="sng" dirty="0">
              <a:solidFill>
                <a:srgbClr val="002060"/>
              </a:solidFill>
            </a:endParaRPr>
          </a:p>
        </p:txBody>
      </p:sp>
      <p:graphicFrame>
        <p:nvGraphicFramePr>
          <p:cNvPr id="3" name="جدول 2">
            <a:extLst>
              <a:ext uri="{FF2B5EF4-FFF2-40B4-BE49-F238E27FC236}">
                <a16:creationId xmlns:a16="http://schemas.microsoft.com/office/drawing/2014/main" id="{4BAD63CA-58DC-1B41-9F1F-8BE43055A725}"/>
              </a:ext>
            </a:extLst>
          </p:cNvPr>
          <p:cNvGraphicFramePr>
            <a:graphicFrameLocks noGrp="1"/>
          </p:cNvGraphicFramePr>
          <p:nvPr>
            <p:extLst>
              <p:ext uri="{D42A27DB-BD31-4B8C-83A1-F6EECF244321}">
                <p14:modId xmlns:p14="http://schemas.microsoft.com/office/powerpoint/2010/main" val="3368602119"/>
              </p:ext>
            </p:extLst>
          </p:nvPr>
        </p:nvGraphicFramePr>
        <p:xfrm>
          <a:off x="682585" y="1294254"/>
          <a:ext cx="10392607" cy="5303520"/>
        </p:xfrm>
        <a:graphic>
          <a:graphicData uri="http://schemas.openxmlformats.org/drawingml/2006/table">
            <a:tbl>
              <a:tblPr rtl="1" firstRow="1" bandRow="1">
                <a:tableStyleId>{5A111915-BE36-4E01-A7E5-04B1672EAD32}</a:tableStyleId>
              </a:tblPr>
              <a:tblGrid>
                <a:gridCol w="2472788">
                  <a:extLst>
                    <a:ext uri="{9D8B030D-6E8A-4147-A177-3AD203B41FA5}">
                      <a16:colId xmlns:a16="http://schemas.microsoft.com/office/drawing/2014/main" val="1553585828"/>
                    </a:ext>
                  </a:extLst>
                </a:gridCol>
                <a:gridCol w="7919819">
                  <a:extLst>
                    <a:ext uri="{9D8B030D-6E8A-4147-A177-3AD203B41FA5}">
                      <a16:colId xmlns:a16="http://schemas.microsoft.com/office/drawing/2014/main" val="1997363811"/>
                    </a:ext>
                  </a:extLst>
                </a:gridCol>
              </a:tblGrid>
              <a:tr h="427387">
                <a:tc>
                  <a:txBody>
                    <a:bodyPr/>
                    <a:lstStyle/>
                    <a:p>
                      <a:pPr algn="ctr" rtl="1">
                        <a:lnSpc>
                          <a:spcPct val="100000"/>
                        </a:lnSpc>
                      </a:pPr>
                      <a:r>
                        <a:rPr lang="ar-SA" sz="2400" dirty="0"/>
                        <a:t>الوقت </a:t>
                      </a:r>
                    </a:p>
                  </a:txBody>
                  <a:tcPr>
                    <a:lnL w="12700" cap="flat" cmpd="sng" algn="ctr">
                      <a:solidFill>
                        <a:schemeClr val="accent1">
                          <a:lumMod val="60000"/>
                          <a:lumOff val="40000"/>
                        </a:schemeClr>
                      </a:solidFill>
                      <a:prstDash val="sysDashDot"/>
                      <a:round/>
                      <a:headEnd type="none" w="med" len="med"/>
                      <a:tailEnd type="none" w="med" len="med"/>
                    </a:lnL>
                  </a:tcPr>
                </a:tc>
                <a:tc>
                  <a:txBody>
                    <a:bodyPr/>
                    <a:lstStyle/>
                    <a:p>
                      <a:pPr algn="ctr" rtl="1">
                        <a:lnSpc>
                          <a:spcPct val="100000"/>
                        </a:lnSpc>
                      </a:pPr>
                      <a:r>
                        <a:rPr lang="ar-SA" sz="2400" dirty="0"/>
                        <a:t>الجلسة</a:t>
                      </a:r>
                    </a:p>
                  </a:txBody>
                  <a:tcPr>
                    <a:lnR w="12700" cap="flat" cmpd="sng" algn="ctr">
                      <a:solidFill>
                        <a:schemeClr val="accent1">
                          <a:lumMod val="60000"/>
                          <a:lumOff val="40000"/>
                        </a:schemeClr>
                      </a:solidFill>
                      <a:prstDash val="sysDashDot"/>
                      <a:round/>
                      <a:headEnd type="none" w="med" len="med"/>
                      <a:tailEnd type="none" w="med" len="med"/>
                    </a:lnR>
                    <a:lnB w="12700" cap="flat" cmpd="sng" algn="ctr">
                      <a:noFill/>
                      <a:prstDash val="sysDashDot"/>
                      <a:round/>
                      <a:headEnd type="none" w="med" len="med"/>
                      <a:tailEnd type="none" w="med" len="med"/>
                    </a:lnB>
                  </a:tcPr>
                </a:tc>
                <a:extLst>
                  <a:ext uri="{0D108BD9-81ED-4DB2-BD59-A6C34878D82A}">
                    <a16:rowId xmlns:a16="http://schemas.microsoft.com/office/drawing/2014/main" val="3456708758"/>
                  </a:ext>
                </a:extLst>
              </a:tr>
              <a:tr h="427387">
                <a:tc>
                  <a:txBody>
                    <a:bodyPr/>
                    <a:lstStyle/>
                    <a:p>
                      <a:pPr algn="ctr" rtl="1">
                        <a:lnSpc>
                          <a:spcPct val="100000"/>
                        </a:lnSpc>
                      </a:pPr>
                      <a:r>
                        <a:rPr lang="ar-SA" sz="2400" dirty="0"/>
                        <a:t>٩-٩:١٥</a:t>
                      </a:r>
                    </a:p>
                  </a:txBody>
                  <a:tcPr anchor="ct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B w="12700" cap="flat" cmpd="sng" algn="ctr">
                      <a:solidFill>
                        <a:schemeClr val="accent1">
                          <a:lumMod val="60000"/>
                          <a:lumOff val="40000"/>
                        </a:schemeClr>
                      </a:solidFill>
                      <a:prstDash val="sysDashDot"/>
                      <a:round/>
                      <a:headEnd type="none" w="med" len="med"/>
                      <a:tailEnd type="none" w="med" len="med"/>
                    </a:lnB>
                  </a:tcPr>
                </a:tc>
                <a:tc>
                  <a:txBody>
                    <a:bodyPr/>
                    <a:lstStyle/>
                    <a:p>
                      <a:pPr algn="ctr" rtl="1">
                        <a:lnSpc>
                          <a:spcPct val="100000"/>
                        </a:lnSpc>
                      </a:pPr>
                      <a:r>
                        <a:rPr lang="ar-SA" sz="2400" dirty="0"/>
                        <a:t>الجلسة الافتتاحية والتقديم</a:t>
                      </a:r>
                    </a:p>
                  </a:txBody>
                  <a:tcP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no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extLst>
                  <a:ext uri="{0D108BD9-81ED-4DB2-BD59-A6C34878D82A}">
                    <a16:rowId xmlns:a16="http://schemas.microsoft.com/office/drawing/2014/main" val="1020941187"/>
                  </a:ext>
                </a:extLst>
              </a:tr>
              <a:tr h="1453116">
                <a:tc>
                  <a:txBody>
                    <a:bodyPr/>
                    <a:lstStyle/>
                    <a:p>
                      <a:pPr algn="ctr" rtl="1">
                        <a:lnSpc>
                          <a:spcPct val="100000"/>
                        </a:lnSpc>
                      </a:pPr>
                      <a:endParaRPr lang="ar-SA" sz="2400" dirty="0"/>
                    </a:p>
                    <a:p>
                      <a:pPr algn="ctr" rtl="1">
                        <a:lnSpc>
                          <a:spcPct val="100000"/>
                        </a:lnSpc>
                      </a:pPr>
                      <a:r>
                        <a:rPr lang="ar-SA" sz="2400" dirty="0"/>
                        <a:t>٩:١٥-١٠</a:t>
                      </a:r>
                    </a:p>
                  </a:txBody>
                  <a:tcPr anchor="ct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tc>
                  <a:txBody>
                    <a:bodyPr/>
                    <a:lstStyle/>
                    <a:p>
                      <a:pPr algn="ctr" rtl="1">
                        <a:lnSpc>
                          <a:spcPct val="100000"/>
                        </a:lnSpc>
                      </a:pPr>
                      <a:r>
                        <a:rPr lang="ar-SA" sz="2400" dirty="0"/>
                        <a:t>مقدمة شاملة</a:t>
                      </a:r>
                    </a:p>
                    <a:p>
                      <a:pPr algn="ctr" rtl="1">
                        <a:lnSpc>
                          <a:spcPct val="100000"/>
                        </a:lnSpc>
                      </a:pPr>
                      <a:r>
                        <a:rPr lang="ar-SA" sz="2400" dirty="0"/>
                        <a:t>البرنامج وأهدافه</a:t>
                      </a:r>
                    </a:p>
                    <a:p>
                      <a:pPr algn="ctr" rtl="1">
                        <a:lnSpc>
                          <a:spcPct val="100000"/>
                        </a:lnSpc>
                      </a:pPr>
                      <a:r>
                        <a:rPr lang="ar-SA" sz="2400" dirty="0"/>
                        <a:t>تعريف المشكلات النفسية</a:t>
                      </a:r>
                    </a:p>
                    <a:p>
                      <a:pPr algn="ctr" rtl="1">
                        <a:lnSpc>
                          <a:spcPct val="100000"/>
                        </a:lnSpc>
                      </a:pPr>
                      <a:r>
                        <a:rPr lang="ar-SA" sz="2400" dirty="0"/>
                        <a:t>أسباب المشكلات النفسية والسلوكية</a:t>
                      </a:r>
                    </a:p>
                  </a:txBody>
                  <a:tcP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extLst>
                  <a:ext uri="{0D108BD9-81ED-4DB2-BD59-A6C34878D82A}">
                    <a16:rowId xmlns:a16="http://schemas.microsoft.com/office/drawing/2014/main" val="2775595754"/>
                  </a:ext>
                </a:extLst>
              </a:tr>
              <a:tr h="427387">
                <a:tc>
                  <a:txBody>
                    <a:bodyPr/>
                    <a:lstStyle/>
                    <a:p>
                      <a:pPr algn="ctr" rtl="1">
                        <a:lnSpc>
                          <a:spcPct val="100000"/>
                        </a:lnSpc>
                      </a:pPr>
                      <a:r>
                        <a:rPr lang="ar-SA" sz="2400" dirty="0"/>
                        <a:t>١٠-١٠:١٥</a:t>
                      </a:r>
                    </a:p>
                  </a:txBody>
                  <a:tcPr anchor="ct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tc>
                  <a:txBody>
                    <a:bodyPr/>
                    <a:lstStyle/>
                    <a:p>
                      <a:pPr algn="ctr" rtl="1">
                        <a:lnSpc>
                          <a:spcPct val="100000"/>
                        </a:lnSpc>
                      </a:pPr>
                      <a:r>
                        <a:rPr lang="ar-SA" sz="2400" dirty="0"/>
                        <a:t>اســتـــراحـــــة</a:t>
                      </a:r>
                    </a:p>
                  </a:txBody>
                  <a:tcPr>
                    <a:lnL w="12700" cap="flat" cmpd="sng" algn="ctr">
                      <a:solidFill>
                        <a:schemeClr val="accent1">
                          <a:lumMod val="60000"/>
                          <a:lumOff val="40000"/>
                        </a:schemeClr>
                      </a:solidFill>
                      <a:prstDash val="sysDashDot"/>
                      <a:round/>
                      <a:headEnd type="none" w="med" len="med"/>
                      <a:tailEnd type="none" w="med" len="med"/>
                    </a:lnL>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extLst>
                  <a:ext uri="{0D108BD9-81ED-4DB2-BD59-A6C34878D82A}">
                    <a16:rowId xmlns:a16="http://schemas.microsoft.com/office/drawing/2014/main" val="3455160164"/>
                  </a:ext>
                </a:extLst>
              </a:tr>
              <a:tr h="1111207">
                <a:tc>
                  <a:txBody>
                    <a:bodyPr/>
                    <a:lstStyle/>
                    <a:p>
                      <a:pPr algn="ctr" rtl="1">
                        <a:lnSpc>
                          <a:spcPct val="100000"/>
                        </a:lnSpc>
                      </a:pPr>
                      <a:r>
                        <a:rPr lang="ar-SA" sz="2400" dirty="0"/>
                        <a:t>١٠:١٥-١٢:١٥</a:t>
                      </a:r>
                    </a:p>
                  </a:txBody>
                  <a:tcPr anchor="ct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tc>
                  <a:txBody>
                    <a:bodyPr/>
                    <a:lstStyle/>
                    <a:p>
                      <a:pPr algn="ctr" rtl="1">
                        <a:lnSpc>
                          <a:spcPct val="100000"/>
                        </a:lnSpc>
                      </a:pPr>
                      <a:r>
                        <a:rPr lang="ar-SA" sz="2400" dirty="0"/>
                        <a:t>مشكلة العدوان </a:t>
                      </a:r>
                    </a:p>
                    <a:p>
                      <a:pPr algn="ctr" rtl="1">
                        <a:lnSpc>
                          <a:spcPct val="100000"/>
                        </a:lnSpc>
                      </a:pPr>
                      <a:r>
                        <a:rPr lang="ar-SA" sz="2400" dirty="0"/>
                        <a:t>مشكلة الخوف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dirty="0"/>
                        <a:t>مشكلة الخجل</a:t>
                      </a:r>
                    </a:p>
                  </a:txBody>
                  <a:tcPr>
                    <a:lnL w="12700" cap="flat" cmpd="sng" algn="ctr">
                      <a:solidFill>
                        <a:schemeClr val="accent1">
                          <a:lumMod val="60000"/>
                          <a:lumOff val="40000"/>
                        </a:schemeClr>
                      </a:solidFill>
                      <a:prstDash val="sysDashDot"/>
                      <a:round/>
                      <a:headEnd type="none" w="med" len="med"/>
                      <a:tailEnd type="none" w="med" len="med"/>
                    </a:lnL>
                    <a:lnT w="12700" cap="flat" cmpd="sng" algn="ctr">
                      <a:solidFill>
                        <a:schemeClr val="accent1">
                          <a:lumMod val="60000"/>
                          <a:lumOff val="40000"/>
                        </a:schemeClr>
                      </a:solidFill>
                      <a:prstDash val="sysDashDot"/>
                      <a:round/>
                      <a:headEnd type="none" w="med" len="med"/>
                      <a:tailEnd type="none" w="med" len="med"/>
                    </a:lnT>
                    <a:lnB w="12700" cap="flat" cmpd="sng" algn="ctr">
                      <a:solidFill>
                        <a:schemeClr val="accent1">
                          <a:lumMod val="60000"/>
                          <a:lumOff val="40000"/>
                        </a:schemeClr>
                      </a:solidFill>
                      <a:prstDash val="sysDashDot"/>
                      <a:round/>
                      <a:headEnd type="none" w="med" len="med"/>
                      <a:tailEnd type="none" w="med" len="med"/>
                    </a:lnB>
                  </a:tcPr>
                </a:tc>
                <a:extLst>
                  <a:ext uri="{0D108BD9-81ED-4DB2-BD59-A6C34878D82A}">
                    <a16:rowId xmlns:a16="http://schemas.microsoft.com/office/drawing/2014/main" val="1565334773"/>
                  </a:ext>
                </a:extLst>
              </a:tr>
              <a:tr h="1111207">
                <a:tc>
                  <a:txBody>
                    <a:bodyPr/>
                    <a:lstStyle/>
                    <a:p>
                      <a:pPr algn="ctr" rtl="1">
                        <a:lnSpc>
                          <a:spcPct val="100000"/>
                        </a:lnSpc>
                      </a:pPr>
                      <a:r>
                        <a:rPr lang="ar-SA" sz="2400" dirty="0"/>
                        <a:t>١٢:١٥—١:٠٠</a:t>
                      </a:r>
                    </a:p>
                  </a:txBody>
                  <a:tcPr anchor="ctr">
                    <a:lnL w="12700" cap="flat" cmpd="sng" algn="ctr">
                      <a:solidFill>
                        <a:schemeClr val="accent1">
                          <a:lumMod val="60000"/>
                          <a:lumOff val="40000"/>
                        </a:schemeClr>
                      </a:solidFill>
                      <a:prstDash val="sysDashDot"/>
                      <a:round/>
                      <a:headEnd type="none" w="med" len="med"/>
                      <a:tailEnd type="none" w="med" len="med"/>
                    </a:lnL>
                    <a:lnR w="12700" cap="flat" cmpd="sng" algn="ctr">
                      <a:solidFill>
                        <a:schemeClr val="accent1">
                          <a:lumMod val="60000"/>
                          <a:lumOff val="40000"/>
                        </a:schemeClr>
                      </a:solidFill>
                      <a:prstDash val="sysDashDot"/>
                      <a:round/>
                      <a:headEnd type="none" w="med" len="med"/>
                      <a:tailEnd type="none" w="med" len="med"/>
                    </a:lnR>
                    <a:lnT w="12700" cap="flat" cmpd="sng" algn="ctr">
                      <a:solidFill>
                        <a:schemeClr val="accent1">
                          <a:lumMod val="60000"/>
                          <a:lumOff val="40000"/>
                        </a:schemeClr>
                      </a:solidFill>
                      <a:prstDash val="sysDashDot"/>
                      <a:round/>
                      <a:headEnd type="none" w="med" len="med"/>
                      <a:tailEnd type="none" w="med" len="med"/>
                    </a:lnT>
                  </a:tcPr>
                </a:tc>
                <a:tc>
                  <a:txBody>
                    <a:bodyPr/>
                    <a:lstStyle/>
                    <a:p>
                      <a:pPr algn="ctr" rtl="1">
                        <a:lnSpc>
                          <a:spcPct val="100000"/>
                        </a:lnSpc>
                      </a:pPr>
                      <a:r>
                        <a:rPr lang="ar-SA" sz="2400" dirty="0"/>
                        <a:t>مشكلة العناد </a:t>
                      </a:r>
                    </a:p>
                    <a:p>
                      <a:pPr algn="ctr" rtl="1">
                        <a:lnSpc>
                          <a:spcPct val="100000"/>
                        </a:lnSpc>
                      </a:pPr>
                      <a:r>
                        <a:rPr lang="ar-SA" sz="2400" dirty="0"/>
                        <a:t>مشكلة الكذب </a:t>
                      </a:r>
                    </a:p>
                    <a:p>
                      <a:pPr algn="ctr" rtl="1">
                        <a:lnSpc>
                          <a:spcPct val="100000"/>
                        </a:lnSpc>
                      </a:pPr>
                      <a:r>
                        <a:rPr lang="ar-SA" sz="2400" dirty="0"/>
                        <a:t>مشكلة التخريب</a:t>
                      </a:r>
                    </a:p>
                  </a:txBody>
                  <a:tcPr>
                    <a:lnL w="12700" cap="flat" cmpd="sng" algn="ctr">
                      <a:solidFill>
                        <a:schemeClr val="accent1">
                          <a:lumMod val="60000"/>
                          <a:lumOff val="40000"/>
                        </a:schemeClr>
                      </a:solidFill>
                      <a:prstDash val="sysDashDot"/>
                      <a:round/>
                      <a:headEnd type="none" w="med" len="med"/>
                      <a:tailEnd type="none" w="med" len="med"/>
                    </a:lnL>
                    <a:lnT w="12700" cap="flat" cmpd="sng" algn="ctr">
                      <a:solidFill>
                        <a:schemeClr val="accent1">
                          <a:lumMod val="60000"/>
                          <a:lumOff val="40000"/>
                        </a:schemeClr>
                      </a:solidFill>
                      <a:prstDash val="sysDashDot"/>
                      <a:round/>
                      <a:headEnd type="none" w="med" len="med"/>
                      <a:tailEnd type="none" w="med" len="med"/>
                    </a:lnT>
                  </a:tcPr>
                </a:tc>
                <a:extLst>
                  <a:ext uri="{0D108BD9-81ED-4DB2-BD59-A6C34878D82A}">
                    <a16:rowId xmlns:a16="http://schemas.microsoft.com/office/drawing/2014/main" val="3308183770"/>
                  </a:ext>
                </a:extLst>
              </a:tr>
            </a:tbl>
          </a:graphicData>
        </a:graphic>
      </p:graphicFrame>
    </p:spTree>
    <p:extLst>
      <p:ext uri="{BB962C8B-B14F-4D97-AF65-F5344CB8AC3E}">
        <p14:creationId xmlns:p14="http://schemas.microsoft.com/office/powerpoint/2010/main" val="23271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728376"/>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العناد</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320199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800" noProof="1">
                    <a:solidFill>
                      <a:schemeClr val="tx1">
                        <a:lumMod val="95000"/>
                        <a:lumOff val="5000"/>
                      </a:schemeClr>
                    </a:solidFill>
                  </a:rPr>
                  <a:t>العناد سلوك مكتسب لا ينفذ الطفل ما يؤمر به أو يصر على تصرف ما و ربما يكون هذا التصرف خطأ أو</a:t>
                </a:r>
                <a:r>
                  <a:rPr lang="en-US" sz="2800" noProof="1">
                    <a:solidFill>
                      <a:schemeClr val="tx1">
                        <a:lumMod val="95000"/>
                        <a:lumOff val="5000"/>
                      </a:schemeClr>
                    </a:solidFill>
                  </a:rPr>
                  <a:t> </a:t>
                </a:r>
                <a:r>
                  <a:rPr lang="ar-SA" sz="2800" noProof="1">
                    <a:solidFill>
                      <a:schemeClr val="tx1">
                        <a:lumMod val="95000"/>
                        <a:lumOff val="5000"/>
                      </a:schemeClr>
                    </a:solidFill>
                  </a:rPr>
                  <a:t>غير مرغوب فيه و يتميز العناد بالإصرار و عدم التراجع حتى في حالة الإكراه و القسر يبقى الطفل محتفظا بموقفه داخليا و قد يحدث لفترة وجيزة أو مرحلة عابرة أو يكون صفة ثابتة في سلوك و شخصية الطفل و غالبا ما يلجأ الأطفال لأسلوب العناد لتحقيق أهدافهم بوادر العناد تظهر بعد عمر السنتين و المرحلة الأولى له تكون في عمر 3 سنوات كما أنه أكثر انتشارا عند الذكور أكثر من الإناث و نسبته في المرحلة الابتدائية من 15 إلى ۲۲ %</a:t>
                </a:r>
                <a:endParaRPr lang="en-US" sz="28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52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直角三角形 103">
            <a:extLst>
              <a:ext uri="{FF2B5EF4-FFF2-40B4-BE49-F238E27FC236}">
                <a16:creationId xmlns:a16="http://schemas.microsoft.com/office/drawing/2014/main" id="{0DB63748-5CDA-204F-9ABD-F16FC7545696}"/>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直角三角形 104">
            <a:extLst>
              <a:ext uri="{FF2B5EF4-FFF2-40B4-BE49-F238E27FC236}">
                <a16:creationId xmlns:a16="http://schemas.microsoft.com/office/drawing/2014/main" id="{0D6069FD-893C-5D47-86CC-A2ADE7AE4B7C}"/>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66" name="直接连接符 106">
            <a:extLst>
              <a:ext uri="{FF2B5EF4-FFF2-40B4-BE49-F238E27FC236}">
                <a16:creationId xmlns:a16="http://schemas.microsoft.com/office/drawing/2014/main" id="{E5709291-1D96-1741-8562-9F2DA3F79EE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107">
            <a:extLst>
              <a:ext uri="{FF2B5EF4-FFF2-40B4-BE49-F238E27FC236}">
                <a16:creationId xmlns:a16="http://schemas.microsoft.com/office/drawing/2014/main" id="{44B650B4-222A-7C4C-9A38-FEDB4E27EB7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5" name="Group 4">
            <a:extLst>
              <a:ext uri="{FF2B5EF4-FFF2-40B4-BE49-F238E27FC236}">
                <a16:creationId xmlns:a16="http://schemas.microsoft.com/office/drawing/2014/main" id="{9A62BCAF-69D4-7540-AEA6-82CEA16F9F73}"/>
              </a:ext>
            </a:extLst>
          </p:cNvPr>
          <p:cNvGrpSpPr/>
          <p:nvPr/>
        </p:nvGrpSpPr>
        <p:grpSpPr>
          <a:xfrm>
            <a:off x="2275339" y="1457344"/>
            <a:ext cx="7886700" cy="3683633"/>
            <a:chOff x="2801640" y="1304115"/>
            <a:chExt cx="6588720" cy="3077387"/>
          </a:xfrm>
        </p:grpSpPr>
        <p:sp>
          <p:nvSpPr>
            <p:cNvPr id="96" name="Freeform: Shape 464">
              <a:extLst>
                <a:ext uri="{FF2B5EF4-FFF2-40B4-BE49-F238E27FC236}">
                  <a16:creationId xmlns:a16="http://schemas.microsoft.com/office/drawing/2014/main" id="{0C0E7DEF-FAA5-D94B-8C61-E4EA95BF44E6}"/>
                </a:ext>
              </a:extLst>
            </p:cNvPr>
            <p:cNvSpPr>
              <a:spLocks/>
            </p:cNvSpPr>
            <p:nvPr/>
          </p:nvSpPr>
          <p:spPr bwMode="auto">
            <a:xfrm>
              <a:off x="4010732" y="1304115"/>
              <a:ext cx="2159801" cy="3077384"/>
            </a:xfrm>
            <a:custGeom>
              <a:avLst/>
              <a:gdLst>
                <a:gd name="connsiteX0" fmla="*/ 729970 w 2159801"/>
                <a:gd name="connsiteY0" fmla="*/ 288193 h 3077384"/>
                <a:gd name="connsiteX1" fmla="*/ 806093 w 2159801"/>
                <a:gd name="connsiteY1" fmla="*/ 304492 h 3077384"/>
                <a:gd name="connsiteX2" fmla="*/ 1787265 w 2159801"/>
                <a:gd name="connsiteY2" fmla="*/ 302605 h 3077384"/>
                <a:gd name="connsiteX3" fmla="*/ 2159801 w 2159801"/>
                <a:gd name="connsiteY3" fmla="*/ 674566 h 3077384"/>
                <a:gd name="connsiteX4" fmla="*/ 2159801 w 2159801"/>
                <a:gd name="connsiteY4" fmla="*/ 3077384 h 3077384"/>
                <a:gd name="connsiteX5" fmla="*/ 2024396 w 2159801"/>
                <a:gd name="connsiteY5" fmla="*/ 3077384 h 3077384"/>
                <a:gd name="connsiteX6" fmla="*/ 2024396 w 2159801"/>
                <a:gd name="connsiteY6" fmla="*/ 674566 h 3077384"/>
                <a:gd name="connsiteX7" fmla="*/ 1787265 w 2159801"/>
                <a:gd name="connsiteY7" fmla="*/ 437972 h 3077384"/>
                <a:gd name="connsiteX8" fmla="*/ 804546 w 2159801"/>
                <a:gd name="connsiteY8" fmla="*/ 441404 h 3077384"/>
                <a:gd name="connsiteX9" fmla="*/ 728767 w 2159801"/>
                <a:gd name="connsiteY9" fmla="*/ 458046 h 3077384"/>
                <a:gd name="connsiteX10" fmla="*/ 739249 w 2159801"/>
                <a:gd name="connsiteY10" fmla="*/ 370546 h 3077384"/>
                <a:gd name="connsiteX11" fmla="*/ 729970 w 2159801"/>
                <a:gd name="connsiteY11" fmla="*/ 288193 h 3077384"/>
                <a:gd name="connsiteX12" fmla="*/ 366041 w 2159801"/>
                <a:gd name="connsiteY12" fmla="*/ 0 h 3077384"/>
                <a:gd name="connsiteX13" fmla="*/ 732082 w 2159801"/>
                <a:gd name="connsiteY13" fmla="*/ 366041 h 3077384"/>
                <a:gd name="connsiteX14" fmla="*/ 366041 w 2159801"/>
                <a:gd name="connsiteY14" fmla="*/ 732082 h 3077384"/>
                <a:gd name="connsiteX15" fmla="*/ 0 w 2159801"/>
                <a:gd name="connsiteY15" fmla="*/ 366041 h 3077384"/>
                <a:gd name="connsiteX16" fmla="*/ 366041 w 2159801"/>
                <a:gd name="connsiteY16" fmla="*/ 0 h 307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9801" h="3077384">
                  <a:moveTo>
                    <a:pt x="729970" y="288193"/>
                  </a:moveTo>
                  <a:cubicBezTo>
                    <a:pt x="754027" y="296771"/>
                    <a:pt x="779458" y="302433"/>
                    <a:pt x="806093" y="304492"/>
                  </a:cubicBezTo>
                  <a:cubicBezTo>
                    <a:pt x="1208184" y="304492"/>
                    <a:pt x="1382596" y="302605"/>
                    <a:pt x="1787265" y="302605"/>
                  </a:cubicBezTo>
                  <a:cubicBezTo>
                    <a:pt x="1992263" y="302605"/>
                    <a:pt x="2159801" y="469884"/>
                    <a:pt x="2159801" y="674566"/>
                  </a:cubicBezTo>
                  <a:lnTo>
                    <a:pt x="2159801" y="3077384"/>
                  </a:lnTo>
                  <a:lnTo>
                    <a:pt x="2024396" y="3077384"/>
                  </a:lnTo>
                  <a:lnTo>
                    <a:pt x="2024396" y="674566"/>
                  </a:lnTo>
                  <a:cubicBezTo>
                    <a:pt x="2024396" y="544517"/>
                    <a:pt x="1917515" y="437972"/>
                    <a:pt x="1787265" y="437972"/>
                  </a:cubicBezTo>
                  <a:cubicBezTo>
                    <a:pt x="1382080" y="437972"/>
                    <a:pt x="1207497" y="441404"/>
                    <a:pt x="804546" y="441404"/>
                  </a:cubicBezTo>
                  <a:cubicBezTo>
                    <a:pt x="778084" y="443634"/>
                    <a:pt x="752652" y="449296"/>
                    <a:pt x="728767" y="458046"/>
                  </a:cubicBezTo>
                  <a:cubicBezTo>
                    <a:pt x="735469" y="430080"/>
                    <a:pt x="739249" y="400742"/>
                    <a:pt x="739249" y="370546"/>
                  </a:cubicBezTo>
                  <a:cubicBezTo>
                    <a:pt x="739249" y="342237"/>
                    <a:pt x="735984" y="314786"/>
                    <a:pt x="729970" y="288193"/>
                  </a:cubicBezTo>
                  <a:close/>
                  <a:moveTo>
                    <a:pt x="366041" y="0"/>
                  </a:moveTo>
                  <a:cubicBezTo>
                    <a:pt x="568200" y="0"/>
                    <a:pt x="732082" y="163882"/>
                    <a:pt x="732082" y="366041"/>
                  </a:cubicBezTo>
                  <a:cubicBezTo>
                    <a:pt x="732082" y="568200"/>
                    <a:pt x="568200" y="732082"/>
                    <a:pt x="366041" y="732082"/>
                  </a:cubicBezTo>
                  <a:cubicBezTo>
                    <a:pt x="163882" y="732082"/>
                    <a:pt x="0" y="568200"/>
                    <a:pt x="0" y="366041"/>
                  </a:cubicBezTo>
                  <a:cubicBezTo>
                    <a:pt x="0" y="163882"/>
                    <a:pt x="163882" y="0"/>
                    <a:pt x="36604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97" name="Oval 4586">
              <a:extLst>
                <a:ext uri="{FF2B5EF4-FFF2-40B4-BE49-F238E27FC236}">
                  <a16:creationId xmlns:a16="http://schemas.microsoft.com/office/drawing/2014/main" id="{513FB687-7052-1441-A4B7-A5BC3FA0AE5F}"/>
                </a:ext>
              </a:extLst>
            </p:cNvPr>
            <p:cNvSpPr>
              <a:spLocks noChangeArrowheads="1"/>
            </p:cNvSpPr>
            <p:nvPr/>
          </p:nvSpPr>
          <p:spPr bwMode="auto">
            <a:xfrm>
              <a:off x="4096859" y="1390243"/>
              <a:ext cx="569763" cy="5664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r>
                <a:rPr lang="en-US" sz="2400" dirty="0"/>
                <a:t>02</a:t>
              </a:r>
            </a:p>
          </p:txBody>
        </p:sp>
        <p:sp>
          <p:nvSpPr>
            <p:cNvPr id="98" name="Freeform: Shape 463">
              <a:extLst>
                <a:ext uri="{FF2B5EF4-FFF2-40B4-BE49-F238E27FC236}">
                  <a16:creationId xmlns:a16="http://schemas.microsoft.com/office/drawing/2014/main" id="{8BC55397-936D-5E4C-BF14-6F66B9AFF8F3}"/>
                </a:ext>
              </a:extLst>
            </p:cNvPr>
            <p:cNvSpPr>
              <a:spLocks/>
            </p:cNvSpPr>
            <p:nvPr/>
          </p:nvSpPr>
          <p:spPr bwMode="auto">
            <a:xfrm>
              <a:off x="3305151" y="2294576"/>
              <a:ext cx="2338680" cy="2086924"/>
            </a:xfrm>
            <a:custGeom>
              <a:avLst/>
              <a:gdLst>
                <a:gd name="connsiteX0" fmla="*/ 728767 w 2338680"/>
                <a:gd name="connsiteY0" fmla="*/ 278256 h 2086924"/>
                <a:gd name="connsiteX1" fmla="*/ 804457 w 2338680"/>
                <a:gd name="connsiteY1" fmla="*/ 294561 h 2086924"/>
                <a:gd name="connsiteX2" fmla="*/ 1966581 w 2338680"/>
                <a:gd name="connsiteY2" fmla="*/ 292673 h 2086924"/>
                <a:gd name="connsiteX3" fmla="*/ 2338680 w 2338680"/>
                <a:gd name="connsiteY3" fmla="*/ 664774 h 2086924"/>
                <a:gd name="connsiteX4" fmla="*/ 2338680 w 2338680"/>
                <a:gd name="connsiteY4" fmla="*/ 2086924 h 2086924"/>
                <a:gd name="connsiteX5" fmla="*/ 2203434 w 2338680"/>
                <a:gd name="connsiteY5" fmla="*/ 2086924 h 2086924"/>
                <a:gd name="connsiteX6" fmla="*/ 2203434 w 2338680"/>
                <a:gd name="connsiteY6" fmla="*/ 664774 h 2086924"/>
                <a:gd name="connsiteX7" fmla="*/ 1966581 w 2338680"/>
                <a:gd name="connsiteY7" fmla="*/ 427920 h 2086924"/>
                <a:gd name="connsiteX8" fmla="*/ 803084 w 2338680"/>
                <a:gd name="connsiteY8" fmla="*/ 431524 h 2086924"/>
                <a:gd name="connsiteX9" fmla="*/ 730655 w 2338680"/>
                <a:gd name="connsiteY9" fmla="*/ 446971 h 2086924"/>
                <a:gd name="connsiteX10" fmla="*/ 739408 w 2338680"/>
                <a:gd name="connsiteY10" fmla="*/ 366819 h 2086924"/>
                <a:gd name="connsiteX11" fmla="*/ 728767 w 2338680"/>
                <a:gd name="connsiteY11" fmla="*/ 278256 h 2086924"/>
                <a:gd name="connsiteX12" fmla="*/ 366041 w 2338680"/>
                <a:gd name="connsiteY12" fmla="*/ 0 h 2086924"/>
                <a:gd name="connsiteX13" fmla="*/ 732082 w 2338680"/>
                <a:gd name="connsiteY13" fmla="*/ 366041 h 2086924"/>
                <a:gd name="connsiteX14" fmla="*/ 366041 w 2338680"/>
                <a:gd name="connsiteY14" fmla="*/ 732082 h 2086924"/>
                <a:gd name="connsiteX15" fmla="*/ 0 w 2338680"/>
                <a:gd name="connsiteY15" fmla="*/ 366041 h 2086924"/>
                <a:gd name="connsiteX16" fmla="*/ 366041 w 2338680"/>
                <a:gd name="connsiteY16" fmla="*/ 0 h 20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8680" h="2086924">
                  <a:moveTo>
                    <a:pt x="728767" y="278256"/>
                  </a:moveTo>
                  <a:cubicBezTo>
                    <a:pt x="752624" y="286838"/>
                    <a:pt x="778197" y="292502"/>
                    <a:pt x="804457" y="294561"/>
                  </a:cubicBezTo>
                  <a:cubicBezTo>
                    <a:pt x="1206249" y="294561"/>
                    <a:pt x="1562558" y="292673"/>
                    <a:pt x="1966581" y="292673"/>
                  </a:cubicBezTo>
                  <a:cubicBezTo>
                    <a:pt x="2171510" y="292673"/>
                    <a:pt x="2338680" y="460015"/>
                    <a:pt x="2338680" y="664774"/>
                  </a:cubicBezTo>
                  <a:lnTo>
                    <a:pt x="2338680" y="2086924"/>
                  </a:lnTo>
                  <a:lnTo>
                    <a:pt x="2203434" y="2086924"/>
                  </a:lnTo>
                  <a:lnTo>
                    <a:pt x="2203434" y="664774"/>
                  </a:lnTo>
                  <a:cubicBezTo>
                    <a:pt x="2203434" y="534676"/>
                    <a:pt x="2096678" y="427920"/>
                    <a:pt x="1966581" y="427920"/>
                  </a:cubicBezTo>
                  <a:cubicBezTo>
                    <a:pt x="1561871" y="427920"/>
                    <a:pt x="1205391" y="431524"/>
                    <a:pt x="803084" y="431524"/>
                  </a:cubicBezTo>
                  <a:cubicBezTo>
                    <a:pt x="777854" y="433584"/>
                    <a:pt x="753654" y="438905"/>
                    <a:pt x="730655" y="446971"/>
                  </a:cubicBezTo>
                  <a:cubicBezTo>
                    <a:pt x="736319" y="421055"/>
                    <a:pt x="739408" y="394280"/>
                    <a:pt x="739408" y="366819"/>
                  </a:cubicBezTo>
                  <a:cubicBezTo>
                    <a:pt x="739408" y="336268"/>
                    <a:pt x="735632" y="306576"/>
                    <a:pt x="728767" y="278256"/>
                  </a:cubicBezTo>
                  <a:close/>
                  <a:moveTo>
                    <a:pt x="366041" y="0"/>
                  </a:moveTo>
                  <a:cubicBezTo>
                    <a:pt x="568200" y="0"/>
                    <a:pt x="732082" y="163882"/>
                    <a:pt x="732082" y="366041"/>
                  </a:cubicBezTo>
                  <a:cubicBezTo>
                    <a:pt x="732082" y="568200"/>
                    <a:pt x="568200" y="732082"/>
                    <a:pt x="366041" y="732082"/>
                  </a:cubicBezTo>
                  <a:cubicBezTo>
                    <a:pt x="163882" y="732082"/>
                    <a:pt x="0" y="568200"/>
                    <a:pt x="0" y="366041"/>
                  </a:cubicBezTo>
                  <a:cubicBezTo>
                    <a:pt x="0" y="163882"/>
                    <a:pt x="163882" y="0"/>
                    <a:pt x="36604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99" name="Oval 4590">
              <a:extLst>
                <a:ext uri="{FF2B5EF4-FFF2-40B4-BE49-F238E27FC236}">
                  <a16:creationId xmlns:a16="http://schemas.microsoft.com/office/drawing/2014/main" id="{AA46F54E-76D9-7844-AFE3-D80D2F50319E}"/>
                </a:ext>
              </a:extLst>
            </p:cNvPr>
            <p:cNvSpPr>
              <a:spLocks noChangeArrowheads="1"/>
            </p:cNvSpPr>
            <p:nvPr/>
          </p:nvSpPr>
          <p:spPr bwMode="auto">
            <a:xfrm>
              <a:off x="3391279" y="2377391"/>
              <a:ext cx="569763" cy="569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r>
                <a:rPr lang="en-US" sz="2400" dirty="0"/>
                <a:t>04</a:t>
              </a:r>
            </a:p>
          </p:txBody>
        </p:sp>
        <p:sp>
          <p:nvSpPr>
            <p:cNvPr id="100" name="Freeform: Shape 462">
              <a:extLst>
                <a:ext uri="{FF2B5EF4-FFF2-40B4-BE49-F238E27FC236}">
                  <a16:creationId xmlns:a16="http://schemas.microsoft.com/office/drawing/2014/main" id="{0CC1852A-0A38-F843-8916-EAFC31A7A76C}"/>
                </a:ext>
              </a:extLst>
            </p:cNvPr>
            <p:cNvSpPr>
              <a:spLocks/>
            </p:cNvSpPr>
            <p:nvPr/>
          </p:nvSpPr>
          <p:spPr bwMode="auto">
            <a:xfrm>
              <a:off x="2801640" y="3364539"/>
              <a:ext cx="2298929" cy="1016963"/>
            </a:xfrm>
            <a:custGeom>
              <a:avLst/>
              <a:gdLst>
                <a:gd name="connsiteX0" fmla="*/ 729111 w 2298929"/>
                <a:gd name="connsiteY0" fmla="*/ 284882 h 1016963"/>
                <a:gd name="connsiteX1" fmla="*/ 804330 w 2298929"/>
                <a:gd name="connsiteY1" fmla="*/ 300857 h 1016963"/>
                <a:gd name="connsiteX2" fmla="*/ 1926610 w 2298929"/>
                <a:gd name="connsiteY2" fmla="*/ 301716 h 1016963"/>
                <a:gd name="connsiteX3" fmla="*/ 2298929 w 2298929"/>
                <a:gd name="connsiteY3" fmla="*/ 674112 h 1016963"/>
                <a:gd name="connsiteX4" fmla="*/ 2298929 w 2298929"/>
                <a:gd name="connsiteY4" fmla="*/ 1016963 h 1016963"/>
                <a:gd name="connsiteX5" fmla="*/ 2163603 w 2298929"/>
                <a:gd name="connsiteY5" fmla="*/ 1016963 h 1016963"/>
                <a:gd name="connsiteX6" fmla="*/ 2163603 w 2298929"/>
                <a:gd name="connsiteY6" fmla="*/ 674112 h 1016963"/>
                <a:gd name="connsiteX7" fmla="*/ 1926610 w 2298929"/>
                <a:gd name="connsiteY7" fmla="*/ 437070 h 1016963"/>
                <a:gd name="connsiteX8" fmla="*/ 802956 w 2298929"/>
                <a:gd name="connsiteY8" fmla="*/ 438100 h 1016963"/>
                <a:gd name="connsiteX9" fmla="*/ 728767 w 2298929"/>
                <a:gd name="connsiteY9" fmla="*/ 454075 h 1016963"/>
                <a:gd name="connsiteX10" fmla="*/ 738728 w 2298929"/>
                <a:gd name="connsiteY10" fmla="*/ 368877 h 1016963"/>
                <a:gd name="connsiteX11" fmla="*/ 729111 w 2298929"/>
                <a:gd name="connsiteY11" fmla="*/ 284882 h 1016963"/>
                <a:gd name="connsiteX12" fmla="*/ 366041 w 2298929"/>
                <a:gd name="connsiteY12" fmla="*/ 0 h 1016963"/>
                <a:gd name="connsiteX13" fmla="*/ 732082 w 2298929"/>
                <a:gd name="connsiteY13" fmla="*/ 366041 h 1016963"/>
                <a:gd name="connsiteX14" fmla="*/ 366041 w 2298929"/>
                <a:gd name="connsiteY14" fmla="*/ 732082 h 1016963"/>
                <a:gd name="connsiteX15" fmla="*/ 0 w 2298929"/>
                <a:gd name="connsiteY15" fmla="*/ 366041 h 1016963"/>
                <a:gd name="connsiteX16" fmla="*/ 366041 w 2298929"/>
                <a:gd name="connsiteY16" fmla="*/ 0 h 10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8929" h="1016963">
                  <a:moveTo>
                    <a:pt x="729111" y="284882"/>
                  </a:moveTo>
                  <a:cubicBezTo>
                    <a:pt x="752982" y="293471"/>
                    <a:pt x="778226" y="298967"/>
                    <a:pt x="804330" y="300857"/>
                  </a:cubicBezTo>
                  <a:cubicBezTo>
                    <a:pt x="1177508" y="300857"/>
                    <a:pt x="1552574" y="301716"/>
                    <a:pt x="1926610" y="301716"/>
                  </a:cubicBezTo>
                  <a:cubicBezTo>
                    <a:pt x="2131489" y="301716"/>
                    <a:pt x="2298929" y="469191"/>
                    <a:pt x="2298929" y="674112"/>
                  </a:cubicBezTo>
                  <a:lnTo>
                    <a:pt x="2298929" y="1016963"/>
                  </a:lnTo>
                  <a:lnTo>
                    <a:pt x="2163603" y="1016963"/>
                  </a:lnTo>
                  <a:lnTo>
                    <a:pt x="2163603" y="674112"/>
                  </a:lnTo>
                  <a:cubicBezTo>
                    <a:pt x="2163603" y="543910"/>
                    <a:pt x="2056785" y="437070"/>
                    <a:pt x="1926610" y="437070"/>
                  </a:cubicBezTo>
                  <a:cubicBezTo>
                    <a:pt x="1552059" y="437070"/>
                    <a:pt x="1176821" y="438100"/>
                    <a:pt x="802956" y="438100"/>
                  </a:cubicBezTo>
                  <a:cubicBezTo>
                    <a:pt x="777196" y="440333"/>
                    <a:pt x="752295" y="445658"/>
                    <a:pt x="728767" y="454075"/>
                  </a:cubicBezTo>
                  <a:cubicBezTo>
                    <a:pt x="735293" y="426764"/>
                    <a:pt x="738728" y="398250"/>
                    <a:pt x="738728" y="368877"/>
                  </a:cubicBezTo>
                  <a:cubicBezTo>
                    <a:pt x="738728" y="340020"/>
                    <a:pt x="735465" y="311850"/>
                    <a:pt x="729111" y="284882"/>
                  </a:cubicBezTo>
                  <a:close/>
                  <a:moveTo>
                    <a:pt x="366041" y="0"/>
                  </a:moveTo>
                  <a:cubicBezTo>
                    <a:pt x="568200" y="0"/>
                    <a:pt x="732082" y="163882"/>
                    <a:pt x="732082" y="366041"/>
                  </a:cubicBezTo>
                  <a:cubicBezTo>
                    <a:pt x="732082" y="568200"/>
                    <a:pt x="568200" y="732082"/>
                    <a:pt x="366041" y="732082"/>
                  </a:cubicBezTo>
                  <a:cubicBezTo>
                    <a:pt x="163882" y="732082"/>
                    <a:pt x="0" y="568200"/>
                    <a:pt x="0" y="366041"/>
                  </a:cubicBezTo>
                  <a:cubicBezTo>
                    <a:pt x="0" y="163882"/>
                    <a:pt x="163882" y="0"/>
                    <a:pt x="36604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01" name="Oval 4594">
              <a:extLst>
                <a:ext uri="{FF2B5EF4-FFF2-40B4-BE49-F238E27FC236}">
                  <a16:creationId xmlns:a16="http://schemas.microsoft.com/office/drawing/2014/main" id="{3B2B6A04-278A-BB4B-96B9-138AE86E7673}"/>
                </a:ext>
              </a:extLst>
            </p:cNvPr>
            <p:cNvSpPr>
              <a:spLocks noChangeArrowheads="1"/>
            </p:cNvSpPr>
            <p:nvPr/>
          </p:nvSpPr>
          <p:spPr bwMode="auto">
            <a:xfrm>
              <a:off x="2887767" y="3450666"/>
              <a:ext cx="566452" cy="569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r>
                <a:rPr lang="en-US" sz="2400" dirty="0"/>
                <a:t>05</a:t>
              </a:r>
            </a:p>
          </p:txBody>
        </p:sp>
        <p:sp>
          <p:nvSpPr>
            <p:cNvPr id="102" name="Freeform: Shape 465">
              <a:extLst>
                <a:ext uri="{FF2B5EF4-FFF2-40B4-BE49-F238E27FC236}">
                  <a16:creationId xmlns:a16="http://schemas.microsoft.com/office/drawing/2014/main" id="{004B506A-D788-AE4A-B80A-D1D06E558AFC}"/>
                </a:ext>
              </a:extLst>
            </p:cNvPr>
            <p:cNvSpPr>
              <a:spLocks/>
            </p:cNvSpPr>
            <p:nvPr/>
          </p:nvSpPr>
          <p:spPr bwMode="auto">
            <a:xfrm>
              <a:off x="6551477" y="1728125"/>
              <a:ext cx="2381746" cy="2653376"/>
            </a:xfrm>
            <a:custGeom>
              <a:avLst/>
              <a:gdLst>
                <a:gd name="connsiteX0" fmla="*/ 1656289 w 2381746"/>
                <a:gd name="connsiteY0" fmla="*/ 278257 h 2653376"/>
                <a:gd name="connsiteX1" fmla="*/ 1645467 w 2381746"/>
                <a:gd name="connsiteY1" fmla="*/ 366543 h 2653376"/>
                <a:gd name="connsiteX2" fmla="*/ 1653369 w 2381746"/>
                <a:gd name="connsiteY2" fmla="*/ 442633 h 2653376"/>
                <a:gd name="connsiteX3" fmla="*/ 1587750 w 2381746"/>
                <a:gd name="connsiteY3" fmla="*/ 429579 h 2653376"/>
                <a:gd name="connsiteX4" fmla="*/ 372416 w 2381746"/>
                <a:gd name="connsiteY4" fmla="*/ 425972 h 2653376"/>
                <a:gd name="connsiteX5" fmla="*/ 135534 w 2381746"/>
                <a:gd name="connsiteY5" fmla="*/ 663003 h 2653376"/>
                <a:gd name="connsiteX6" fmla="*/ 135534 w 2381746"/>
                <a:gd name="connsiteY6" fmla="*/ 2653376 h 2653376"/>
                <a:gd name="connsiteX7" fmla="*/ 0 w 2381746"/>
                <a:gd name="connsiteY7" fmla="*/ 2653376 h 2653376"/>
                <a:gd name="connsiteX8" fmla="*/ 0 w 2381746"/>
                <a:gd name="connsiteY8" fmla="*/ 663003 h 2653376"/>
                <a:gd name="connsiteX9" fmla="*/ 372416 w 2381746"/>
                <a:gd name="connsiteY9" fmla="*/ 290452 h 2653376"/>
                <a:gd name="connsiteX10" fmla="*/ 1586375 w 2381746"/>
                <a:gd name="connsiteY10" fmla="*/ 292342 h 2653376"/>
                <a:gd name="connsiteX11" fmla="*/ 1656289 w 2381746"/>
                <a:gd name="connsiteY11" fmla="*/ 278257 h 2653376"/>
                <a:gd name="connsiteX12" fmla="*/ 2015705 w 2381746"/>
                <a:gd name="connsiteY12" fmla="*/ 0 h 2653376"/>
                <a:gd name="connsiteX13" fmla="*/ 2381746 w 2381746"/>
                <a:gd name="connsiteY13" fmla="*/ 366041 h 2653376"/>
                <a:gd name="connsiteX14" fmla="*/ 2015705 w 2381746"/>
                <a:gd name="connsiteY14" fmla="*/ 732082 h 2653376"/>
                <a:gd name="connsiteX15" fmla="*/ 1649664 w 2381746"/>
                <a:gd name="connsiteY15" fmla="*/ 366041 h 2653376"/>
                <a:gd name="connsiteX16" fmla="*/ 2015705 w 2381746"/>
                <a:gd name="connsiteY16" fmla="*/ 0 h 265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1746" h="2653376">
                  <a:moveTo>
                    <a:pt x="1656289" y="278257"/>
                  </a:moveTo>
                  <a:cubicBezTo>
                    <a:pt x="1649246" y="306598"/>
                    <a:pt x="1645467" y="336141"/>
                    <a:pt x="1645467" y="366543"/>
                  </a:cubicBezTo>
                  <a:cubicBezTo>
                    <a:pt x="1645467" y="392650"/>
                    <a:pt x="1648216" y="418071"/>
                    <a:pt x="1653369" y="442633"/>
                  </a:cubicBezTo>
                  <a:cubicBezTo>
                    <a:pt x="1632412" y="435934"/>
                    <a:pt x="1610424" y="431468"/>
                    <a:pt x="1587750" y="429579"/>
                  </a:cubicBezTo>
                  <a:cubicBezTo>
                    <a:pt x="1185101" y="429579"/>
                    <a:pt x="777470" y="425972"/>
                    <a:pt x="372416" y="425972"/>
                  </a:cubicBezTo>
                  <a:cubicBezTo>
                    <a:pt x="242208" y="425972"/>
                    <a:pt x="135534" y="532636"/>
                    <a:pt x="135534" y="663003"/>
                  </a:cubicBezTo>
                  <a:lnTo>
                    <a:pt x="135534" y="2653376"/>
                  </a:lnTo>
                  <a:lnTo>
                    <a:pt x="0" y="2653376"/>
                  </a:lnTo>
                  <a:lnTo>
                    <a:pt x="0" y="663003"/>
                  </a:lnTo>
                  <a:cubicBezTo>
                    <a:pt x="0" y="457920"/>
                    <a:pt x="167484" y="290452"/>
                    <a:pt x="372416" y="290452"/>
                  </a:cubicBezTo>
                  <a:cubicBezTo>
                    <a:pt x="776955" y="290452"/>
                    <a:pt x="1184242" y="292342"/>
                    <a:pt x="1586375" y="292342"/>
                  </a:cubicBezTo>
                  <a:cubicBezTo>
                    <a:pt x="1610596" y="290452"/>
                    <a:pt x="1633958" y="285643"/>
                    <a:pt x="1656289" y="278257"/>
                  </a:cubicBezTo>
                  <a:close/>
                  <a:moveTo>
                    <a:pt x="2015705" y="0"/>
                  </a:moveTo>
                  <a:cubicBezTo>
                    <a:pt x="2217864" y="0"/>
                    <a:pt x="2381746" y="163882"/>
                    <a:pt x="2381746" y="366041"/>
                  </a:cubicBezTo>
                  <a:cubicBezTo>
                    <a:pt x="2381746" y="568200"/>
                    <a:pt x="2217864" y="732082"/>
                    <a:pt x="2015705" y="732082"/>
                  </a:cubicBezTo>
                  <a:cubicBezTo>
                    <a:pt x="1813546" y="732082"/>
                    <a:pt x="1649664" y="568200"/>
                    <a:pt x="1649664" y="366041"/>
                  </a:cubicBezTo>
                  <a:cubicBezTo>
                    <a:pt x="1649664" y="163882"/>
                    <a:pt x="1813546" y="0"/>
                    <a:pt x="2015705"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03" name="Freeform 4598">
              <a:extLst>
                <a:ext uri="{FF2B5EF4-FFF2-40B4-BE49-F238E27FC236}">
                  <a16:creationId xmlns:a16="http://schemas.microsoft.com/office/drawing/2014/main" id="{81CE1A4B-8BD9-0242-AF28-823AA2937187}"/>
                </a:ext>
              </a:extLst>
            </p:cNvPr>
            <p:cNvSpPr>
              <a:spLocks/>
            </p:cNvSpPr>
            <p:nvPr/>
          </p:nvSpPr>
          <p:spPr bwMode="auto">
            <a:xfrm>
              <a:off x="8280644" y="1810939"/>
              <a:ext cx="569763" cy="569763"/>
            </a:xfrm>
            <a:custGeom>
              <a:avLst/>
              <a:gdLst>
                <a:gd name="T0" fmla="*/ 1657 w 3313"/>
                <a:gd name="T1" fmla="*/ 3314 h 3314"/>
                <a:gd name="T2" fmla="*/ 3313 w 3313"/>
                <a:gd name="T3" fmla="*/ 1657 h 3314"/>
                <a:gd name="T4" fmla="*/ 1657 w 3313"/>
                <a:gd name="T5" fmla="*/ 0 h 3314"/>
                <a:gd name="T6" fmla="*/ 0 w 3313"/>
                <a:gd name="T7" fmla="*/ 1657 h 3314"/>
                <a:gd name="T8" fmla="*/ 1657 w 3313"/>
                <a:gd name="T9" fmla="*/ 3314 h 3314"/>
              </a:gdLst>
              <a:ahLst/>
              <a:cxnLst>
                <a:cxn ang="0">
                  <a:pos x="T0" y="T1"/>
                </a:cxn>
                <a:cxn ang="0">
                  <a:pos x="T2" y="T3"/>
                </a:cxn>
                <a:cxn ang="0">
                  <a:pos x="T4" y="T5"/>
                </a:cxn>
                <a:cxn ang="0">
                  <a:pos x="T6" y="T7"/>
                </a:cxn>
                <a:cxn ang="0">
                  <a:pos x="T8" y="T9"/>
                </a:cxn>
              </a:cxnLst>
              <a:rect l="0" t="0" r="r" b="b"/>
              <a:pathLst>
                <a:path w="3313" h="3314">
                  <a:moveTo>
                    <a:pt x="1657" y="3314"/>
                  </a:moveTo>
                  <a:cubicBezTo>
                    <a:pt x="2572" y="3314"/>
                    <a:pt x="3313" y="2572"/>
                    <a:pt x="3313" y="1657"/>
                  </a:cubicBezTo>
                  <a:cubicBezTo>
                    <a:pt x="3313" y="742"/>
                    <a:pt x="2572" y="0"/>
                    <a:pt x="1657" y="0"/>
                  </a:cubicBezTo>
                  <a:cubicBezTo>
                    <a:pt x="742" y="0"/>
                    <a:pt x="0" y="742"/>
                    <a:pt x="0" y="1657"/>
                  </a:cubicBezTo>
                  <a:cubicBezTo>
                    <a:pt x="0" y="2560"/>
                    <a:pt x="735" y="3314"/>
                    <a:pt x="1657" y="33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a:r>
                <a:rPr lang="en-US" sz="2400" dirty="0"/>
                <a:t>01</a:t>
              </a:r>
              <a:endParaRPr lang="en-US" sz="2800" dirty="0"/>
            </a:p>
          </p:txBody>
        </p:sp>
        <p:sp>
          <p:nvSpPr>
            <p:cNvPr id="104" name="Freeform: Shape 466">
              <a:extLst>
                <a:ext uri="{FF2B5EF4-FFF2-40B4-BE49-F238E27FC236}">
                  <a16:creationId xmlns:a16="http://schemas.microsoft.com/office/drawing/2014/main" id="{F4DF5772-8010-3E41-9E99-8600A36DC8D0}"/>
                </a:ext>
              </a:extLst>
            </p:cNvPr>
            <p:cNvSpPr>
              <a:spLocks/>
            </p:cNvSpPr>
            <p:nvPr/>
          </p:nvSpPr>
          <p:spPr bwMode="auto">
            <a:xfrm>
              <a:off x="7094741" y="2798088"/>
              <a:ext cx="2295619" cy="1583412"/>
            </a:xfrm>
            <a:custGeom>
              <a:avLst/>
              <a:gdLst>
                <a:gd name="connsiteX0" fmla="*/ 1570162 w 2295619"/>
                <a:gd name="connsiteY0" fmla="*/ 278256 h 1583412"/>
                <a:gd name="connsiteX1" fmla="*/ 1558998 w 2295619"/>
                <a:gd name="connsiteY1" fmla="*/ 368775 h 1583412"/>
                <a:gd name="connsiteX2" fmla="*/ 1567242 w 2295619"/>
                <a:gd name="connsiteY2" fmla="*/ 446094 h 1583412"/>
                <a:gd name="connsiteX3" fmla="*/ 1496308 w 2295619"/>
                <a:gd name="connsiteY3" fmla="*/ 431179 h 1583412"/>
                <a:gd name="connsiteX4" fmla="*/ 372360 w 2295619"/>
                <a:gd name="connsiteY4" fmla="*/ 430321 h 1583412"/>
                <a:gd name="connsiteX5" fmla="*/ 135513 w 2295619"/>
                <a:gd name="connsiteY5" fmla="*/ 666734 h 1583412"/>
                <a:gd name="connsiteX6" fmla="*/ 135513 w 2295619"/>
                <a:gd name="connsiteY6" fmla="*/ 1583412 h 1583412"/>
                <a:gd name="connsiteX7" fmla="*/ 0 w 2295619"/>
                <a:gd name="connsiteY7" fmla="*/ 1583412 h 1583412"/>
                <a:gd name="connsiteX8" fmla="*/ 0 w 2295619"/>
                <a:gd name="connsiteY8" fmla="*/ 666734 h 1583412"/>
                <a:gd name="connsiteX9" fmla="*/ 372360 w 2295619"/>
                <a:gd name="connsiteY9" fmla="*/ 295057 h 1583412"/>
                <a:gd name="connsiteX10" fmla="*/ 1494763 w 2295619"/>
                <a:gd name="connsiteY10" fmla="*/ 294371 h 1583412"/>
                <a:gd name="connsiteX11" fmla="*/ 1570162 w 2295619"/>
                <a:gd name="connsiteY11" fmla="*/ 278256 h 1583412"/>
                <a:gd name="connsiteX12" fmla="*/ 1929578 w 2295619"/>
                <a:gd name="connsiteY12" fmla="*/ 0 h 1583412"/>
                <a:gd name="connsiteX13" fmla="*/ 2295619 w 2295619"/>
                <a:gd name="connsiteY13" fmla="*/ 366041 h 1583412"/>
                <a:gd name="connsiteX14" fmla="*/ 1929578 w 2295619"/>
                <a:gd name="connsiteY14" fmla="*/ 732082 h 1583412"/>
                <a:gd name="connsiteX15" fmla="*/ 1563537 w 2295619"/>
                <a:gd name="connsiteY15" fmla="*/ 366041 h 1583412"/>
                <a:gd name="connsiteX16" fmla="*/ 1929578 w 2295619"/>
                <a:gd name="connsiteY16" fmla="*/ 0 h 15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5619" h="1583412">
                  <a:moveTo>
                    <a:pt x="1570162" y="278256"/>
                  </a:moveTo>
                  <a:cubicBezTo>
                    <a:pt x="1562948" y="307229"/>
                    <a:pt x="1558998" y="337574"/>
                    <a:pt x="1558998" y="368775"/>
                  </a:cubicBezTo>
                  <a:cubicBezTo>
                    <a:pt x="1558998" y="395348"/>
                    <a:pt x="1561918" y="421235"/>
                    <a:pt x="1567242" y="446094"/>
                  </a:cubicBezTo>
                  <a:cubicBezTo>
                    <a:pt x="1544571" y="438379"/>
                    <a:pt x="1520869" y="433236"/>
                    <a:pt x="1496308" y="431179"/>
                  </a:cubicBezTo>
                  <a:cubicBezTo>
                    <a:pt x="1122403" y="431179"/>
                    <a:pt x="747124" y="430321"/>
                    <a:pt x="372360" y="430321"/>
                  </a:cubicBezTo>
                  <a:cubicBezTo>
                    <a:pt x="242171" y="430321"/>
                    <a:pt x="135513" y="536784"/>
                    <a:pt x="135513" y="666734"/>
                  </a:cubicBezTo>
                  <a:lnTo>
                    <a:pt x="135513" y="1583412"/>
                  </a:lnTo>
                  <a:lnTo>
                    <a:pt x="0" y="1583412"/>
                  </a:lnTo>
                  <a:lnTo>
                    <a:pt x="0" y="666734"/>
                  </a:lnTo>
                  <a:cubicBezTo>
                    <a:pt x="0" y="462209"/>
                    <a:pt x="167459" y="295057"/>
                    <a:pt x="372360" y="295057"/>
                  </a:cubicBezTo>
                  <a:cubicBezTo>
                    <a:pt x="746609" y="295057"/>
                    <a:pt x="1121544" y="294371"/>
                    <a:pt x="1494763" y="294371"/>
                  </a:cubicBezTo>
                  <a:cubicBezTo>
                    <a:pt x="1521041" y="292314"/>
                    <a:pt x="1546460" y="286828"/>
                    <a:pt x="1570162" y="278256"/>
                  </a:cubicBezTo>
                  <a:close/>
                  <a:moveTo>
                    <a:pt x="1929578" y="0"/>
                  </a:moveTo>
                  <a:cubicBezTo>
                    <a:pt x="2131737" y="0"/>
                    <a:pt x="2295619" y="163882"/>
                    <a:pt x="2295619" y="366041"/>
                  </a:cubicBezTo>
                  <a:cubicBezTo>
                    <a:pt x="2295619" y="568200"/>
                    <a:pt x="2131737" y="732082"/>
                    <a:pt x="1929578" y="732082"/>
                  </a:cubicBezTo>
                  <a:cubicBezTo>
                    <a:pt x="1727419" y="732082"/>
                    <a:pt x="1563537" y="568200"/>
                    <a:pt x="1563537" y="366041"/>
                  </a:cubicBezTo>
                  <a:cubicBezTo>
                    <a:pt x="1563537" y="163882"/>
                    <a:pt x="1727419" y="0"/>
                    <a:pt x="192957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p>
          </p:txBody>
        </p:sp>
        <p:sp>
          <p:nvSpPr>
            <p:cNvPr id="105" name="Oval 4602">
              <a:extLst>
                <a:ext uri="{FF2B5EF4-FFF2-40B4-BE49-F238E27FC236}">
                  <a16:creationId xmlns:a16="http://schemas.microsoft.com/office/drawing/2014/main" id="{98EC6483-7A00-2949-8DE2-E390E93D3CE3}"/>
                </a:ext>
              </a:extLst>
            </p:cNvPr>
            <p:cNvSpPr>
              <a:spLocks noChangeArrowheads="1"/>
            </p:cNvSpPr>
            <p:nvPr/>
          </p:nvSpPr>
          <p:spPr bwMode="auto">
            <a:xfrm>
              <a:off x="8737780" y="2880903"/>
              <a:ext cx="569763" cy="569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r>
                <a:rPr lang="en-US" sz="2400" dirty="0"/>
                <a:t>03</a:t>
              </a:r>
            </a:p>
          </p:txBody>
        </p:sp>
      </p:grpSp>
      <p:sp>
        <p:nvSpPr>
          <p:cNvPr id="107" name="TextBox 471">
            <a:extLst>
              <a:ext uri="{FF2B5EF4-FFF2-40B4-BE49-F238E27FC236}">
                <a16:creationId xmlns:a16="http://schemas.microsoft.com/office/drawing/2014/main" id="{1B2D6B83-63CA-9C45-AAF8-7A99862BF23B}"/>
              </a:ext>
            </a:extLst>
          </p:cNvPr>
          <p:cNvSpPr txBox="1"/>
          <p:nvPr/>
        </p:nvSpPr>
        <p:spPr>
          <a:xfrm>
            <a:off x="4204539" y="2182739"/>
            <a:ext cx="1885131" cy="400110"/>
          </a:xfrm>
          <a:prstGeom prst="rect">
            <a:avLst/>
          </a:prstGeom>
          <a:noFill/>
        </p:spPr>
        <p:txBody>
          <a:bodyPr wrap="square" lIns="0" rIns="0" rtlCol="0" anchor="b">
            <a:spAutoFit/>
          </a:bodyPr>
          <a:lstStyle/>
          <a:p>
            <a:r>
              <a:rPr lang="ar-SA" sz="2000" b="1" dirty="0"/>
              <a:t> العناد المفتقد للوعي</a:t>
            </a:r>
            <a:endParaRPr lang="en-US" sz="2000" b="1" dirty="0"/>
          </a:p>
        </p:txBody>
      </p:sp>
      <p:sp>
        <p:nvSpPr>
          <p:cNvPr id="110" name="TextBox 477">
            <a:extLst>
              <a:ext uri="{FF2B5EF4-FFF2-40B4-BE49-F238E27FC236}">
                <a16:creationId xmlns:a16="http://schemas.microsoft.com/office/drawing/2014/main" id="{7C6EE8E8-30BF-A34B-A3FE-9258BD5CFFC3}"/>
              </a:ext>
            </a:extLst>
          </p:cNvPr>
          <p:cNvSpPr txBox="1"/>
          <p:nvPr/>
        </p:nvSpPr>
        <p:spPr>
          <a:xfrm>
            <a:off x="3322140" y="3379250"/>
            <a:ext cx="2135238" cy="400110"/>
          </a:xfrm>
          <a:prstGeom prst="rect">
            <a:avLst/>
          </a:prstGeom>
          <a:noFill/>
        </p:spPr>
        <p:txBody>
          <a:bodyPr wrap="square" lIns="0" rIns="0" rtlCol="0" anchor="b">
            <a:spAutoFit/>
          </a:bodyPr>
          <a:lstStyle/>
          <a:p>
            <a:r>
              <a:rPr lang="ar-SA" sz="2000" b="1" dirty="0"/>
              <a:t>العناد كاضطراب سلوكي</a:t>
            </a:r>
            <a:endParaRPr lang="en-US" sz="2000" b="1" dirty="0"/>
          </a:p>
        </p:txBody>
      </p:sp>
      <p:sp>
        <p:nvSpPr>
          <p:cNvPr id="113" name="TextBox 480">
            <a:extLst>
              <a:ext uri="{FF2B5EF4-FFF2-40B4-BE49-F238E27FC236}">
                <a16:creationId xmlns:a16="http://schemas.microsoft.com/office/drawing/2014/main" id="{77E74766-848B-AB4D-8E4B-F0EBCCC69A73}"/>
              </a:ext>
            </a:extLst>
          </p:cNvPr>
          <p:cNvSpPr txBox="1"/>
          <p:nvPr/>
        </p:nvSpPr>
        <p:spPr>
          <a:xfrm>
            <a:off x="3073328" y="4532324"/>
            <a:ext cx="1484951" cy="400110"/>
          </a:xfrm>
          <a:prstGeom prst="rect">
            <a:avLst/>
          </a:prstGeom>
          <a:noFill/>
        </p:spPr>
        <p:txBody>
          <a:bodyPr wrap="square" lIns="0" rIns="0" rtlCol="0" anchor="b">
            <a:spAutoFit/>
          </a:bodyPr>
          <a:lstStyle/>
          <a:p>
            <a:pPr algn="ctr"/>
            <a:r>
              <a:rPr lang="ar-SA" sz="2000" b="1" dirty="0"/>
              <a:t>عناد فسيولوجي</a:t>
            </a:r>
            <a:endParaRPr lang="en-US" sz="2000" b="1" dirty="0"/>
          </a:p>
        </p:txBody>
      </p:sp>
      <p:sp>
        <p:nvSpPr>
          <p:cNvPr id="116" name="TextBox 483">
            <a:extLst>
              <a:ext uri="{FF2B5EF4-FFF2-40B4-BE49-F238E27FC236}">
                <a16:creationId xmlns:a16="http://schemas.microsoft.com/office/drawing/2014/main" id="{C12076A5-903E-754D-B64E-1A21243A4B5A}"/>
              </a:ext>
            </a:extLst>
          </p:cNvPr>
          <p:cNvSpPr txBox="1"/>
          <p:nvPr/>
        </p:nvSpPr>
        <p:spPr>
          <a:xfrm>
            <a:off x="6823772" y="2618409"/>
            <a:ext cx="2009937" cy="400110"/>
          </a:xfrm>
          <a:prstGeom prst="rect">
            <a:avLst/>
          </a:prstGeom>
          <a:noFill/>
        </p:spPr>
        <p:txBody>
          <a:bodyPr wrap="square" lIns="0" rIns="0" rtlCol="0" anchor="b">
            <a:spAutoFit/>
          </a:bodyPr>
          <a:lstStyle/>
          <a:p>
            <a:r>
              <a:rPr lang="ar-SA" sz="2000" b="1" dirty="0"/>
              <a:t>عناد التصميم و الإرادة</a:t>
            </a:r>
            <a:endParaRPr lang="en-US" sz="2000" b="1" dirty="0"/>
          </a:p>
        </p:txBody>
      </p:sp>
      <p:sp>
        <p:nvSpPr>
          <p:cNvPr id="125" name="TextBox 486">
            <a:extLst>
              <a:ext uri="{FF2B5EF4-FFF2-40B4-BE49-F238E27FC236}">
                <a16:creationId xmlns:a16="http://schemas.microsoft.com/office/drawing/2014/main" id="{344BA555-C7A7-FF4A-8D32-B47A5B988A2B}"/>
              </a:ext>
            </a:extLst>
          </p:cNvPr>
          <p:cNvSpPr txBox="1"/>
          <p:nvPr/>
        </p:nvSpPr>
        <p:spPr>
          <a:xfrm>
            <a:off x="7677494" y="3879692"/>
            <a:ext cx="1484951" cy="400110"/>
          </a:xfrm>
          <a:prstGeom prst="rect">
            <a:avLst/>
          </a:prstGeom>
          <a:noFill/>
        </p:spPr>
        <p:txBody>
          <a:bodyPr wrap="square" lIns="0" rIns="0" rtlCol="0" anchor="b">
            <a:spAutoFit/>
          </a:bodyPr>
          <a:lstStyle/>
          <a:p>
            <a:r>
              <a:rPr lang="ar-SA" sz="2000" b="1" dirty="0"/>
              <a:t> العناد مع النفس</a:t>
            </a:r>
            <a:endParaRPr lang="en-US" sz="2000" b="1" dirty="0"/>
          </a:p>
        </p:txBody>
      </p:sp>
      <p:sp>
        <p:nvSpPr>
          <p:cNvPr id="178" name="Freeform: Shape 39">
            <a:extLst>
              <a:ext uri="{FF2B5EF4-FFF2-40B4-BE49-F238E27FC236}">
                <a16:creationId xmlns:a16="http://schemas.microsoft.com/office/drawing/2014/main" id="{998859D3-F2E9-544C-BAF2-B0C27CC9CCB0}"/>
              </a:ext>
            </a:extLst>
          </p:cNvPr>
          <p:cNvSpPr/>
          <p:nvPr/>
        </p:nvSpPr>
        <p:spPr>
          <a:xfrm>
            <a:off x="6777181" y="5195088"/>
            <a:ext cx="843432" cy="1110822"/>
          </a:xfrm>
          <a:custGeom>
            <a:avLst/>
            <a:gdLst>
              <a:gd name="connsiteX0" fmla="*/ 166721 w 984137"/>
              <a:gd name="connsiteY0" fmla="*/ 0 h 981607"/>
              <a:gd name="connsiteX1" fmla="*/ 984137 w 984137"/>
              <a:gd name="connsiteY1" fmla="*/ 981607 h 981607"/>
              <a:gd name="connsiteX2" fmla="*/ 170110 w 984137"/>
              <a:gd name="connsiteY2" fmla="*/ 981607 h 981607"/>
              <a:gd name="connsiteX3" fmla="*/ 0 w 984137"/>
              <a:gd name="connsiteY3" fmla="*/ 1 h 981607"/>
              <a:gd name="connsiteX4" fmla="*/ 166721 w 984137"/>
              <a:gd name="connsiteY4" fmla="*/ 0 h 9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137" h="981607">
                <a:moveTo>
                  <a:pt x="166721" y="0"/>
                </a:moveTo>
                <a:lnTo>
                  <a:pt x="984137" y="981607"/>
                </a:lnTo>
                <a:lnTo>
                  <a:pt x="170110" y="981607"/>
                </a:lnTo>
                <a:lnTo>
                  <a:pt x="0" y="1"/>
                </a:lnTo>
                <a:lnTo>
                  <a:pt x="166721" y="0"/>
                </a:lnTo>
                <a:close/>
              </a:path>
            </a:pathLst>
          </a:custGeom>
          <a:gradFill>
            <a:gsLst>
              <a:gs pos="0">
                <a:schemeClr val="accent5">
                  <a:lumMod val="75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Freeform: Shape 41">
            <a:extLst>
              <a:ext uri="{FF2B5EF4-FFF2-40B4-BE49-F238E27FC236}">
                <a16:creationId xmlns:a16="http://schemas.microsoft.com/office/drawing/2014/main" id="{8028B802-9F81-C64F-8012-34E1C678B441}"/>
              </a:ext>
            </a:extLst>
          </p:cNvPr>
          <p:cNvSpPr/>
          <p:nvPr/>
        </p:nvSpPr>
        <p:spPr>
          <a:xfrm>
            <a:off x="7420633" y="5195088"/>
            <a:ext cx="1358224" cy="1110822"/>
          </a:xfrm>
          <a:custGeom>
            <a:avLst/>
            <a:gdLst>
              <a:gd name="connsiteX0" fmla="*/ 0 w 1584811"/>
              <a:gd name="connsiteY0" fmla="*/ 0 h 981607"/>
              <a:gd name="connsiteX1" fmla="*/ 185063 w 1584811"/>
              <a:gd name="connsiteY1" fmla="*/ 1 h 981607"/>
              <a:gd name="connsiteX2" fmla="*/ 1584811 w 1584811"/>
              <a:gd name="connsiteY2" fmla="*/ 981607 h 981607"/>
              <a:gd name="connsiteX3" fmla="*/ 558821 w 1584811"/>
              <a:gd name="connsiteY3" fmla="*/ 981607 h 981607"/>
              <a:gd name="connsiteX4" fmla="*/ 0 w 1584811"/>
              <a:gd name="connsiteY4" fmla="*/ 0 h 9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811" h="981607">
                <a:moveTo>
                  <a:pt x="0" y="0"/>
                </a:moveTo>
                <a:lnTo>
                  <a:pt x="185063" y="1"/>
                </a:lnTo>
                <a:lnTo>
                  <a:pt x="1584811" y="981607"/>
                </a:lnTo>
                <a:lnTo>
                  <a:pt x="558821" y="981607"/>
                </a:lnTo>
                <a:lnTo>
                  <a:pt x="0" y="0"/>
                </a:lnTo>
                <a:close/>
              </a:path>
            </a:pathLst>
          </a:custGeom>
          <a:gradFill>
            <a:gsLst>
              <a:gs pos="0">
                <a:schemeClr val="accent6">
                  <a:lumMod val="7500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Freeform: Shape 42">
            <a:extLst>
              <a:ext uri="{FF2B5EF4-FFF2-40B4-BE49-F238E27FC236}">
                <a16:creationId xmlns:a16="http://schemas.microsoft.com/office/drawing/2014/main" id="{73ECD8CB-F6FC-B44E-B524-AF4754299697}"/>
              </a:ext>
            </a:extLst>
          </p:cNvPr>
          <p:cNvSpPr/>
          <p:nvPr/>
        </p:nvSpPr>
        <p:spPr>
          <a:xfrm>
            <a:off x="4826782" y="5195090"/>
            <a:ext cx="842937" cy="1110821"/>
          </a:xfrm>
          <a:custGeom>
            <a:avLst/>
            <a:gdLst>
              <a:gd name="connsiteX0" fmla="*/ 800940 w 983560"/>
              <a:gd name="connsiteY0" fmla="*/ 0 h 981606"/>
              <a:gd name="connsiteX1" fmla="*/ 983560 w 983560"/>
              <a:gd name="connsiteY1" fmla="*/ 1 h 981606"/>
              <a:gd name="connsiteX2" fmla="*/ 831798 w 983560"/>
              <a:gd name="connsiteY2" fmla="*/ 981606 h 981606"/>
              <a:gd name="connsiteX3" fmla="*/ 0 w 983560"/>
              <a:gd name="connsiteY3" fmla="*/ 981606 h 981606"/>
              <a:gd name="connsiteX4" fmla="*/ 800940 w 983560"/>
              <a:gd name="connsiteY4" fmla="*/ 0 h 98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560" h="981606">
                <a:moveTo>
                  <a:pt x="800940" y="0"/>
                </a:moveTo>
                <a:lnTo>
                  <a:pt x="983560" y="1"/>
                </a:lnTo>
                <a:lnTo>
                  <a:pt x="831798" y="981606"/>
                </a:lnTo>
                <a:lnTo>
                  <a:pt x="0" y="981606"/>
                </a:lnTo>
                <a:lnTo>
                  <a:pt x="800940" y="0"/>
                </a:lnTo>
                <a:close/>
              </a:path>
            </a:pathLst>
          </a:custGeom>
          <a:gradFill>
            <a:gsLst>
              <a:gs pos="0">
                <a:schemeClr val="accent2">
                  <a:lumMod val="7500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Freeform: Shape 43">
            <a:extLst>
              <a:ext uri="{FF2B5EF4-FFF2-40B4-BE49-F238E27FC236}">
                <a16:creationId xmlns:a16="http://schemas.microsoft.com/office/drawing/2014/main" id="{5A2A57FD-34D8-6A4B-87F4-6077AC1BD934}"/>
              </a:ext>
            </a:extLst>
          </p:cNvPr>
          <p:cNvSpPr/>
          <p:nvPr/>
        </p:nvSpPr>
        <p:spPr>
          <a:xfrm>
            <a:off x="3601485" y="5195089"/>
            <a:ext cx="1425672" cy="1110821"/>
          </a:xfrm>
          <a:custGeom>
            <a:avLst/>
            <a:gdLst>
              <a:gd name="connsiteX0" fmla="*/ 1455072 w 1663510"/>
              <a:gd name="connsiteY0" fmla="*/ 0 h 981606"/>
              <a:gd name="connsiteX1" fmla="*/ 1663510 w 1663510"/>
              <a:gd name="connsiteY1" fmla="*/ 0 h 981606"/>
              <a:gd name="connsiteX2" fmla="*/ 1113871 w 1663510"/>
              <a:gd name="connsiteY2" fmla="*/ 981606 h 981606"/>
              <a:gd name="connsiteX3" fmla="*/ 0 w 1663510"/>
              <a:gd name="connsiteY3" fmla="*/ 981606 h 981606"/>
              <a:gd name="connsiteX4" fmla="*/ 1455072 w 1663510"/>
              <a:gd name="connsiteY4" fmla="*/ 0 h 98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510" h="981606">
                <a:moveTo>
                  <a:pt x="1455072" y="0"/>
                </a:moveTo>
                <a:lnTo>
                  <a:pt x="1663510" y="0"/>
                </a:lnTo>
                <a:lnTo>
                  <a:pt x="1113871" y="981606"/>
                </a:lnTo>
                <a:lnTo>
                  <a:pt x="0" y="981606"/>
                </a:lnTo>
                <a:lnTo>
                  <a:pt x="1455072" y="0"/>
                </a:lnTo>
                <a:close/>
              </a:path>
            </a:pathLst>
          </a:custGeom>
          <a:gradFill>
            <a:gsLst>
              <a:gs pos="0">
                <a:schemeClr val="accent1">
                  <a:lumMod val="50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Freeform: Shape 49">
            <a:extLst>
              <a:ext uri="{FF2B5EF4-FFF2-40B4-BE49-F238E27FC236}">
                <a16:creationId xmlns:a16="http://schemas.microsoft.com/office/drawing/2014/main" id="{4DC499B4-CFC4-3345-B7A8-A0A7B0842E0D}"/>
              </a:ext>
            </a:extLst>
          </p:cNvPr>
          <p:cNvSpPr/>
          <p:nvPr/>
        </p:nvSpPr>
        <p:spPr>
          <a:xfrm>
            <a:off x="5929287" y="5195090"/>
            <a:ext cx="611172" cy="1110821"/>
          </a:xfrm>
          <a:custGeom>
            <a:avLst/>
            <a:gdLst>
              <a:gd name="connsiteX0" fmla="*/ 258896 w 713131"/>
              <a:gd name="connsiteY0" fmla="*/ 0 h 981606"/>
              <a:gd name="connsiteX1" fmla="*/ 450122 w 713131"/>
              <a:gd name="connsiteY1" fmla="*/ 0 h 981606"/>
              <a:gd name="connsiteX2" fmla="*/ 713131 w 713131"/>
              <a:gd name="connsiteY2" fmla="*/ 981606 h 981606"/>
              <a:gd name="connsiteX3" fmla="*/ 0 w 713131"/>
              <a:gd name="connsiteY3" fmla="*/ 981606 h 981606"/>
              <a:gd name="connsiteX4" fmla="*/ 258896 w 713131"/>
              <a:gd name="connsiteY4" fmla="*/ 0 h 98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131" h="981606">
                <a:moveTo>
                  <a:pt x="258896" y="0"/>
                </a:moveTo>
                <a:lnTo>
                  <a:pt x="450122" y="0"/>
                </a:lnTo>
                <a:lnTo>
                  <a:pt x="713131" y="981606"/>
                </a:lnTo>
                <a:lnTo>
                  <a:pt x="0" y="981606"/>
                </a:lnTo>
                <a:lnTo>
                  <a:pt x="258896" y="0"/>
                </a:lnTo>
                <a:close/>
              </a:path>
            </a:pathLst>
          </a:custGeom>
          <a:gradFill>
            <a:gsLst>
              <a:gs pos="0">
                <a:schemeClr val="accent3">
                  <a:lumMod val="75000"/>
                </a:schemeClr>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مربع نص 182">
            <a:extLst>
              <a:ext uri="{FF2B5EF4-FFF2-40B4-BE49-F238E27FC236}">
                <a16:creationId xmlns:a16="http://schemas.microsoft.com/office/drawing/2014/main" id="{06F39FD9-3D65-5D45-9B95-560255DB6536}"/>
              </a:ext>
            </a:extLst>
          </p:cNvPr>
          <p:cNvSpPr txBox="1"/>
          <p:nvPr/>
        </p:nvSpPr>
        <p:spPr>
          <a:xfrm>
            <a:off x="9648332" y="265350"/>
            <a:ext cx="2113079" cy="707886"/>
          </a:xfrm>
          <a:prstGeom prst="rect">
            <a:avLst/>
          </a:prstGeom>
          <a:noFill/>
        </p:spPr>
        <p:txBody>
          <a:bodyPr wrap="none" rtlCol="1">
            <a:spAutoFit/>
          </a:bodyPr>
          <a:lstStyle/>
          <a:p>
            <a:pPr marL="0" algn="l" defTabSz="914400" rtl="0" eaLnBrk="1" latinLnBrk="0" hangingPunct="1"/>
            <a:r>
              <a:rPr lang="ar-SA" sz="4000" dirty="0"/>
              <a:t>أشكال العناد</a:t>
            </a:r>
          </a:p>
        </p:txBody>
      </p:sp>
    </p:spTree>
    <p:extLst>
      <p:ext uri="{BB962C8B-B14F-4D97-AF65-F5344CB8AC3E}">
        <p14:creationId xmlns:p14="http://schemas.microsoft.com/office/powerpoint/2010/main" val="19508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1000"/>
                                        <p:tgtEl>
                                          <p:spTgt spid="95"/>
                                        </p:tgtEl>
                                      </p:cBhvr>
                                    </p:animEffect>
                                    <p:anim calcmode="lin" valueType="num">
                                      <p:cBhvr>
                                        <p:cTn id="14" dur="1000" fill="hold"/>
                                        <p:tgtEl>
                                          <p:spTgt spid="95"/>
                                        </p:tgtEl>
                                        <p:attrNameLst>
                                          <p:attrName>ppt_x</p:attrName>
                                        </p:attrNameLst>
                                      </p:cBhvr>
                                      <p:tavLst>
                                        <p:tav tm="0">
                                          <p:val>
                                            <p:strVal val="#ppt_x"/>
                                          </p:val>
                                        </p:tav>
                                        <p:tav tm="100000">
                                          <p:val>
                                            <p:strVal val="#ppt_x"/>
                                          </p:val>
                                        </p:tav>
                                      </p:tavLst>
                                    </p:anim>
                                    <p:anim calcmode="lin" valueType="num">
                                      <p:cBhvr>
                                        <p:cTn id="15" dur="1000" fill="hold"/>
                                        <p:tgtEl>
                                          <p:spTgt spid="9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8"/>
                                        </p:tgtEl>
                                        <p:attrNameLst>
                                          <p:attrName>style.visibility</p:attrName>
                                        </p:attrNameLst>
                                      </p:cBhvr>
                                      <p:to>
                                        <p:strVal val="visible"/>
                                      </p:to>
                                    </p:set>
                                    <p:animEffect transition="in" filter="fade">
                                      <p:cBhvr>
                                        <p:cTn id="18" dur="1000"/>
                                        <p:tgtEl>
                                          <p:spTgt spid="178"/>
                                        </p:tgtEl>
                                      </p:cBhvr>
                                    </p:animEffect>
                                    <p:anim calcmode="lin" valueType="num">
                                      <p:cBhvr>
                                        <p:cTn id="19" dur="1000" fill="hold"/>
                                        <p:tgtEl>
                                          <p:spTgt spid="178"/>
                                        </p:tgtEl>
                                        <p:attrNameLst>
                                          <p:attrName>ppt_x</p:attrName>
                                        </p:attrNameLst>
                                      </p:cBhvr>
                                      <p:tavLst>
                                        <p:tav tm="0">
                                          <p:val>
                                            <p:strVal val="#ppt_x"/>
                                          </p:val>
                                        </p:tav>
                                        <p:tav tm="100000">
                                          <p:val>
                                            <p:strVal val="#ppt_x"/>
                                          </p:val>
                                        </p:tav>
                                      </p:tavLst>
                                    </p:anim>
                                    <p:anim calcmode="lin" valueType="num">
                                      <p:cBhvr>
                                        <p:cTn id="20" dur="1000" fill="hold"/>
                                        <p:tgtEl>
                                          <p:spTgt spid="17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fade">
                                      <p:cBhvr>
                                        <p:cTn id="23" dur="1000"/>
                                        <p:tgtEl>
                                          <p:spTgt spid="179"/>
                                        </p:tgtEl>
                                      </p:cBhvr>
                                    </p:animEffect>
                                    <p:anim calcmode="lin" valueType="num">
                                      <p:cBhvr>
                                        <p:cTn id="24" dur="1000" fill="hold"/>
                                        <p:tgtEl>
                                          <p:spTgt spid="179"/>
                                        </p:tgtEl>
                                        <p:attrNameLst>
                                          <p:attrName>ppt_x</p:attrName>
                                        </p:attrNameLst>
                                      </p:cBhvr>
                                      <p:tavLst>
                                        <p:tav tm="0">
                                          <p:val>
                                            <p:strVal val="#ppt_x"/>
                                          </p:val>
                                        </p:tav>
                                        <p:tav tm="100000">
                                          <p:val>
                                            <p:strVal val="#ppt_x"/>
                                          </p:val>
                                        </p:tav>
                                      </p:tavLst>
                                    </p:anim>
                                    <p:anim calcmode="lin" valueType="num">
                                      <p:cBhvr>
                                        <p:cTn id="25" dur="1000" fill="hold"/>
                                        <p:tgtEl>
                                          <p:spTgt spid="17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0"/>
                                        </p:tgtEl>
                                        <p:attrNameLst>
                                          <p:attrName>style.visibility</p:attrName>
                                        </p:attrNameLst>
                                      </p:cBhvr>
                                      <p:to>
                                        <p:strVal val="visible"/>
                                      </p:to>
                                    </p:set>
                                    <p:animEffect transition="in" filter="fade">
                                      <p:cBhvr>
                                        <p:cTn id="28" dur="1000"/>
                                        <p:tgtEl>
                                          <p:spTgt spid="180"/>
                                        </p:tgtEl>
                                      </p:cBhvr>
                                    </p:animEffect>
                                    <p:anim calcmode="lin" valueType="num">
                                      <p:cBhvr>
                                        <p:cTn id="29" dur="1000" fill="hold"/>
                                        <p:tgtEl>
                                          <p:spTgt spid="180"/>
                                        </p:tgtEl>
                                        <p:attrNameLst>
                                          <p:attrName>ppt_x</p:attrName>
                                        </p:attrNameLst>
                                      </p:cBhvr>
                                      <p:tavLst>
                                        <p:tav tm="0">
                                          <p:val>
                                            <p:strVal val="#ppt_x"/>
                                          </p:val>
                                        </p:tav>
                                        <p:tav tm="100000">
                                          <p:val>
                                            <p:strVal val="#ppt_x"/>
                                          </p:val>
                                        </p:tav>
                                      </p:tavLst>
                                    </p:anim>
                                    <p:anim calcmode="lin" valueType="num">
                                      <p:cBhvr>
                                        <p:cTn id="30" dur="1000" fill="hold"/>
                                        <p:tgtEl>
                                          <p:spTgt spid="18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1"/>
                                        </p:tgtEl>
                                        <p:attrNameLst>
                                          <p:attrName>style.visibility</p:attrName>
                                        </p:attrNameLst>
                                      </p:cBhvr>
                                      <p:to>
                                        <p:strVal val="visible"/>
                                      </p:to>
                                    </p:set>
                                    <p:animEffect transition="in" filter="fade">
                                      <p:cBhvr>
                                        <p:cTn id="33" dur="1000"/>
                                        <p:tgtEl>
                                          <p:spTgt spid="181"/>
                                        </p:tgtEl>
                                      </p:cBhvr>
                                    </p:animEffect>
                                    <p:anim calcmode="lin" valueType="num">
                                      <p:cBhvr>
                                        <p:cTn id="34" dur="1000" fill="hold"/>
                                        <p:tgtEl>
                                          <p:spTgt spid="181"/>
                                        </p:tgtEl>
                                        <p:attrNameLst>
                                          <p:attrName>ppt_x</p:attrName>
                                        </p:attrNameLst>
                                      </p:cBhvr>
                                      <p:tavLst>
                                        <p:tav tm="0">
                                          <p:val>
                                            <p:strVal val="#ppt_x"/>
                                          </p:val>
                                        </p:tav>
                                        <p:tav tm="100000">
                                          <p:val>
                                            <p:strVal val="#ppt_x"/>
                                          </p:val>
                                        </p:tav>
                                      </p:tavLst>
                                    </p:anim>
                                    <p:anim calcmode="lin" valueType="num">
                                      <p:cBhvr>
                                        <p:cTn id="35" dur="1000" fill="hold"/>
                                        <p:tgtEl>
                                          <p:spTgt spid="18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2"/>
                                        </p:tgtEl>
                                        <p:attrNameLst>
                                          <p:attrName>style.visibility</p:attrName>
                                        </p:attrNameLst>
                                      </p:cBhvr>
                                      <p:to>
                                        <p:strVal val="visible"/>
                                      </p:to>
                                    </p:set>
                                    <p:animEffect transition="in" filter="fade">
                                      <p:cBhvr>
                                        <p:cTn id="38" dur="1000"/>
                                        <p:tgtEl>
                                          <p:spTgt spid="182"/>
                                        </p:tgtEl>
                                      </p:cBhvr>
                                    </p:animEffect>
                                    <p:anim calcmode="lin" valueType="num">
                                      <p:cBhvr>
                                        <p:cTn id="39" dur="1000" fill="hold"/>
                                        <p:tgtEl>
                                          <p:spTgt spid="182"/>
                                        </p:tgtEl>
                                        <p:attrNameLst>
                                          <p:attrName>ppt_x</p:attrName>
                                        </p:attrNameLst>
                                      </p:cBhvr>
                                      <p:tavLst>
                                        <p:tav tm="0">
                                          <p:val>
                                            <p:strVal val="#ppt_x"/>
                                          </p:val>
                                        </p:tav>
                                        <p:tav tm="100000">
                                          <p:val>
                                            <p:strVal val="#ppt_x"/>
                                          </p:val>
                                        </p:tav>
                                      </p:tavLst>
                                    </p:anim>
                                    <p:anim calcmode="lin" valueType="num">
                                      <p:cBhvr>
                                        <p:cTn id="40" dur="1000" fill="hold"/>
                                        <p:tgtEl>
                                          <p:spTgt spid="18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1000"/>
                                        <p:tgtEl>
                                          <p:spTgt spid="116"/>
                                        </p:tgtEl>
                                      </p:cBhvr>
                                    </p:animEffect>
                                    <p:anim calcmode="lin" valueType="num">
                                      <p:cBhvr>
                                        <p:cTn id="45" dur="1000" fill="hold"/>
                                        <p:tgtEl>
                                          <p:spTgt spid="116"/>
                                        </p:tgtEl>
                                        <p:attrNameLst>
                                          <p:attrName>ppt_x</p:attrName>
                                        </p:attrNameLst>
                                      </p:cBhvr>
                                      <p:tavLst>
                                        <p:tav tm="0">
                                          <p:val>
                                            <p:strVal val="#ppt_x"/>
                                          </p:val>
                                        </p:tav>
                                        <p:tav tm="100000">
                                          <p:val>
                                            <p:strVal val="#ppt_x"/>
                                          </p:val>
                                        </p:tav>
                                      </p:tavLst>
                                    </p:anim>
                                    <p:anim calcmode="lin" valueType="num">
                                      <p:cBhvr>
                                        <p:cTn id="46" dur="1000" fill="hold"/>
                                        <p:tgtEl>
                                          <p:spTgt spid="116"/>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1000"/>
                                        <p:tgtEl>
                                          <p:spTgt spid="107"/>
                                        </p:tgtEl>
                                      </p:cBhvr>
                                    </p:animEffect>
                                    <p:anim calcmode="lin" valueType="num">
                                      <p:cBhvr>
                                        <p:cTn id="51" dur="1000" fill="hold"/>
                                        <p:tgtEl>
                                          <p:spTgt spid="107"/>
                                        </p:tgtEl>
                                        <p:attrNameLst>
                                          <p:attrName>ppt_x</p:attrName>
                                        </p:attrNameLst>
                                      </p:cBhvr>
                                      <p:tavLst>
                                        <p:tav tm="0">
                                          <p:val>
                                            <p:strVal val="#ppt_x"/>
                                          </p:val>
                                        </p:tav>
                                        <p:tav tm="100000">
                                          <p:val>
                                            <p:strVal val="#ppt_x"/>
                                          </p:val>
                                        </p:tav>
                                      </p:tavLst>
                                    </p:anim>
                                    <p:anim calcmode="lin" valueType="num">
                                      <p:cBhvr>
                                        <p:cTn id="52" dur="1000" fill="hold"/>
                                        <p:tgtEl>
                                          <p:spTgt spid="107"/>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fade">
                                      <p:cBhvr>
                                        <p:cTn id="56" dur="1000"/>
                                        <p:tgtEl>
                                          <p:spTgt spid="125"/>
                                        </p:tgtEl>
                                      </p:cBhvr>
                                    </p:animEffect>
                                    <p:anim calcmode="lin" valueType="num">
                                      <p:cBhvr>
                                        <p:cTn id="57" dur="1000" fill="hold"/>
                                        <p:tgtEl>
                                          <p:spTgt spid="125"/>
                                        </p:tgtEl>
                                        <p:attrNameLst>
                                          <p:attrName>ppt_x</p:attrName>
                                        </p:attrNameLst>
                                      </p:cBhvr>
                                      <p:tavLst>
                                        <p:tav tm="0">
                                          <p:val>
                                            <p:strVal val="#ppt_x"/>
                                          </p:val>
                                        </p:tav>
                                        <p:tav tm="100000">
                                          <p:val>
                                            <p:strVal val="#ppt_x"/>
                                          </p:val>
                                        </p:tav>
                                      </p:tavLst>
                                    </p:anim>
                                    <p:anim calcmode="lin" valueType="num">
                                      <p:cBhvr>
                                        <p:cTn id="58" dur="1000" fill="hold"/>
                                        <p:tgtEl>
                                          <p:spTgt spid="125"/>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fade">
                                      <p:cBhvr>
                                        <p:cTn id="62" dur="1000"/>
                                        <p:tgtEl>
                                          <p:spTgt spid="110"/>
                                        </p:tgtEl>
                                      </p:cBhvr>
                                    </p:animEffect>
                                    <p:anim calcmode="lin" valueType="num">
                                      <p:cBhvr>
                                        <p:cTn id="63" dur="1000" fill="hold"/>
                                        <p:tgtEl>
                                          <p:spTgt spid="110"/>
                                        </p:tgtEl>
                                        <p:attrNameLst>
                                          <p:attrName>ppt_x</p:attrName>
                                        </p:attrNameLst>
                                      </p:cBhvr>
                                      <p:tavLst>
                                        <p:tav tm="0">
                                          <p:val>
                                            <p:strVal val="#ppt_x"/>
                                          </p:val>
                                        </p:tav>
                                        <p:tav tm="100000">
                                          <p:val>
                                            <p:strVal val="#ppt_x"/>
                                          </p:val>
                                        </p:tav>
                                      </p:tavLst>
                                    </p:anim>
                                    <p:anim calcmode="lin" valueType="num">
                                      <p:cBhvr>
                                        <p:cTn id="64" dur="1000" fill="hold"/>
                                        <p:tgtEl>
                                          <p:spTgt spid="110"/>
                                        </p:tgtEl>
                                        <p:attrNameLst>
                                          <p:attrName>ppt_y</p:attrName>
                                        </p:attrNameLst>
                                      </p:cBhvr>
                                      <p:tavLst>
                                        <p:tav tm="0">
                                          <p:val>
                                            <p:strVal val="#ppt_y+.1"/>
                                          </p:val>
                                        </p:tav>
                                        <p:tav tm="100000">
                                          <p:val>
                                            <p:strVal val="#ppt_y"/>
                                          </p:val>
                                        </p:tav>
                                      </p:tavLst>
                                    </p:anim>
                                  </p:childTnLst>
                                </p:cTn>
                              </p:par>
                            </p:childTnLst>
                          </p:cTn>
                        </p:par>
                        <p:par>
                          <p:cTn id="65" fill="hold">
                            <p:stCondLst>
                              <p:cond delay="6000"/>
                            </p:stCondLst>
                            <p:childTnLst>
                              <p:par>
                                <p:cTn id="66" presetID="42" presetClass="entr" presetSubtype="0" fill="hold" grpId="0" nodeType="afterEffect">
                                  <p:stCondLst>
                                    <p:cond delay="0"/>
                                  </p:stCondLst>
                                  <p:childTnLst>
                                    <p:set>
                                      <p:cBhvr>
                                        <p:cTn id="67" dur="1" fill="hold">
                                          <p:stCondLst>
                                            <p:cond delay="0"/>
                                          </p:stCondLst>
                                        </p:cTn>
                                        <p:tgtEl>
                                          <p:spTgt spid="113"/>
                                        </p:tgtEl>
                                        <p:attrNameLst>
                                          <p:attrName>style.visibility</p:attrName>
                                        </p:attrNameLst>
                                      </p:cBhvr>
                                      <p:to>
                                        <p:strVal val="visible"/>
                                      </p:to>
                                    </p:set>
                                    <p:animEffect transition="in" filter="fade">
                                      <p:cBhvr>
                                        <p:cTn id="68" dur="1000"/>
                                        <p:tgtEl>
                                          <p:spTgt spid="113"/>
                                        </p:tgtEl>
                                      </p:cBhvr>
                                    </p:animEffect>
                                    <p:anim calcmode="lin" valueType="num">
                                      <p:cBhvr>
                                        <p:cTn id="69" dur="1000" fill="hold"/>
                                        <p:tgtEl>
                                          <p:spTgt spid="113"/>
                                        </p:tgtEl>
                                        <p:attrNameLst>
                                          <p:attrName>ppt_x</p:attrName>
                                        </p:attrNameLst>
                                      </p:cBhvr>
                                      <p:tavLst>
                                        <p:tav tm="0">
                                          <p:val>
                                            <p:strVal val="#ppt_x"/>
                                          </p:val>
                                        </p:tav>
                                        <p:tav tm="100000">
                                          <p:val>
                                            <p:strVal val="#ppt_x"/>
                                          </p:val>
                                        </p:tav>
                                      </p:tavLst>
                                    </p:anim>
                                    <p:anim calcmode="lin" valueType="num">
                                      <p:cBhvr>
                                        <p:cTn id="70"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10" grpId="0"/>
      <p:bldP spid="113" grpId="0"/>
      <p:bldP spid="116" grpId="0"/>
      <p:bldP spid="125" grpId="0"/>
      <p:bldP spid="178" grpId="0" animBg="1"/>
      <p:bldP spid="179" grpId="0" animBg="1"/>
      <p:bldP spid="180" grpId="0" animBg="1"/>
      <p:bldP spid="181" grpId="0" animBg="1"/>
      <p:bldP spid="182" grpId="0" animBg="1"/>
      <p:bldP spid="18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CD6D886A-2BF6-B844-8EAE-A282F5A2DBEF}"/>
              </a:ext>
            </a:extLst>
          </p:cNvPr>
          <p:cNvGrpSpPr/>
          <p:nvPr/>
        </p:nvGrpSpPr>
        <p:grpSpPr>
          <a:xfrm>
            <a:off x="1779043" y="1604101"/>
            <a:ext cx="1150461" cy="3889827"/>
            <a:chOff x="1779043" y="1604101"/>
            <a:chExt cx="1150461" cy="3889827"/>
          </a:xfrm>
        </p:grpSpPr>
        <p:sp>
          <p:nvSpPr>
            <p:cNvPr id="97" name="Freeform: Shape 96">
              <a:extLst>
                <a:ext uri="{FF2B5EF4-FFF2-40B4-BE49-F238E27FC236}">
                  <a16:creationId xmlns:a16="http://schemas.microsoft.com/office/drawing/2014/main" id="{00150CFD-02F5-4A9B-877B-97357DCFB937}"/>
                </a:ext>
              </a:extLst>
            </p:cNvPr>
            <p:cNvSpPr/>
            <p:nvPr/>
          </p:nvSpPr>
          <p:spPr>
            <a:xfrm>
              <a:off x="1779043"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5">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89" name="Freeform: Shape 88">
              <a:extLst>
                <a:ext uri="{FF2B5EF4-FFF2-40B4-BE49-F238E27FC236}">
                  <a16:creationId xmlns:a16="http://schemas.microsoft.com/office/drawing/2014/main" id="{ADDB9F7A-63DC-41DA-89AA-823ABB76D1DB}"/>
                </a:ext>
              </a:extLst>
            </p:cNvPr>
            <p:cNvSpPr/>
            <p:nvPr/>
          </p:nvSpPr>
          <p:spPr>
            <a:xfrm>
              <a:off x="1784702"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55" name="Freeform: Shape 54">
              <a:extLst>
                <a:ext uri="{FF2B5EF4-FFF2-40B4-BE49-F238E27FC236}">
                  <a16:creationId xmlns:a16="http://schemas.microsoft.com/office/drawing/2014/main" id="{B80BE881-B8CA-43AC-AFB6-80CCFE27E869}"/>
                </a:ext>
              </a:extLst>
            </p:cNvPr>
            <p:cNvSpPr/>
            <p:nvPr/>
          </p:nvSpPr>
          <p:spPr>
            <a:xfrm>
              <a:off x="1784702"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تعزيز سلوك العناد</a:t>
              </a:r>
              <a:endParaRPr lang="en-US" sz="2400" noProof="1"/>
            </a:p>
          </p:txBody>
        </p:sp>
        <p:sp>
          <p:nvSpPr>
            <p:cNvPr id="40" name="Shape">
              <a:extLst>
                <a:ext uri="{FF2B5EF4-FFF2-40B4-BE49-F238E27FC236}">
                  <a16:creationId xmlns:a16="http://schemas.microsoft.com/office/drawing/2014/main" id="{918C7EC1-F588-4728-B509-3214B25E87C7}"/>
                </a:ext>
              </a:extLst>
            </p:cNvPr>
            <p:cNvSpPr/>
            <p:nvPr/>
          </p:nvSpPr>
          <p:spPr>
            <a:xfrm>
              <a:off x="1779043" y="1604101"/>
              <a:ext cx="1144802" cy="914567"/>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20031" y="21600"/>
                  </a:lnTo>
                  <a:cubicBezTo>
                    <a:pt x="19187" y="21600"/>
                    <a:pt x="18402" y="21071"/>
                    <a:pt x="17980" y="20165"/>
                  </a:cubicBezTo>
                  <a:cubicBezTo>
                    <a:pt x="16532" y="17069"/>
                    <a:pt x="13877" y="15029"/>
                    <a:pt x="10800" y="15029"/>
                  </a:cubicBezTo>
                  <a:cubicBezTo>
                    <a:pt x="7723" y="15029"/>
                    <a:pt x="5068" y="17069"/>
                    <a:pt x="3620" y="20165"/>
                  </a:cubicBezTo>
                  <a:cubicBezTo>
                    <a:pt x="3198" y="21071"/>
                    <a:pt x="2474" y="21600"/>
                    <a:pt x="1629" y="21600"/>
                  </a:cubicBezTo>
                  <a:lnTo>
                    <a:pt x="1569" y="21600"/>
                  </a:lnTo>
                  <a:cubicBezTo>
                    <a:pt x="724" y="21600"/>
                    <a:pt x="0" y="20694"/>
                    <a:pt x="0" y="19636"/>
                  </a:cubicBezTo>
                  <a:lnTo>
                    <a:pt x="0" y="1964"/>
                  </a:lnTo>
                  <a:cubicBezTo>
                    <a:pt x="0" y="906"/>
                    <a:pt x="724" y="0"/>
                    <a:pt x="1569" y="0"/>
                  </a:cubicBezTo>
                  <a:lnTo>
                    <a:pt x="20031" y="0"/>
                  </a:lnTo>
                  <a:cubicBezTo>
                    <a:pt x="20876" y="0"/>
                    <a:pt x="21600" y="906"/>
                    <a:pt x="21600" y="1964"/>
                  </a:cubicBezTo>
                  <a:lnTo>
                    <a:pt x="21600" y="19636"/>
                  </a:lnTo>
                  <a:cubicBezTo>
                    <a:pt x="21600" y="20769"/>
                    <a:pt x="20876" y="21600"/>
                    <a:pt x="20031" y="21600"/>
                  </a:cubicBezTo>
                  <a:close/>
                </a:path>
              </a:pathLst>
            </a:custGeom>
            <a:solidFill>
              <a:schemeClr val="accent5">
                <a:lumMod val="75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solidFill>
                    <a:srgbClr val="FFFFFF"/>
                  </a:solidFill>
                </a:rPr>
                <a:t>07</a:t>
              </a:r>
              <a:endParaRPr sz="2800" dirty="0">
                <a:solidFill>
                  <a:srgbClr val="FFFFFF"/>
                </a:solidFill>
              </a:endParaRPr>
            </a:p>
          </p:txBody>
        </p:sp>
      </p:grpSp>
      <p:grpSp>
        <p:nvGrpSpPr>
          <p:cNvPr id="7" name="مجموعة 6">
            <a:extLst>
              <a:ext uri="{FF2B5EF4-FFF2-40B4-BE49-F238E27FC236}">
                <a16:creationId xmlns:a16="http://schemas.microsoft.com/office/drawing/2014/main" id="{CBD46512-FD2D-984C-9460-201535581852}"/>
              </a:ext>
            </a:extLst>
          </p:cNvPr>
          <p:cNvGrpSpPr/>
          <p:nvPr/>
        </p:nvGrpSpPr>
        <p:grpSpPr>
          <a:xfrm>
            <a:off x="3083595" y="1604101"/>
            <a:ext cx="1149470" cy="3889827"/>
            <a:chOff x="3083595" y="1604101"/>
            <a:chExt cx="1149470" cy="3889827"/>
          </a:xfrm>
        </p:grpSpPr>
        <p:sp>
          <p:nvSpPr>
            <p:cNvPr id="98" name="Freeform: Shape 97">
              <a:extLst>
                <a:ext uri="{FF2B5EF4-FFF2-40B4-BE49-F238E27FC236}">
                  <a16:creationId xmlns:a16="http://schemas.microsoft.com/office/drawing/2014/main" id="{D8559978-60B4-47BF-8344-32C78211E462}"/>
                </a:ext>
              </a:extLst>
            </p:cNvPr>
            <p:cNvSpPr/>
            <p:nvPr/>
          </p:nvSpPr>
          <p:spPr>
            <a:xfrm>
              <a:off x="3083876"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5">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90" name="Freeform: Shape 89">
              <a:extLst>
                <a:ext uri="{FF2B5EF4-FFF2-40B4-BE49-F238E27FC236}">
                  <a16:creationId xmlns:a16="http://schemas.microsoft.com/office/drawing/2014/main" id="{C45D3E9B-56C3-46B3-AD7A-18D27673A067}"/>
                </a:ext>
              </a:extLst>
            </p:cNvPr>
            <p:cNvSpPr/>
            <p:nvPr/>
          </p:nvSpPr>
          <p:spPr>
            <a:xfrm>
              <a:off x="3088263"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41" name="Shape">
              <a:extLst>
                <a:ext uri="{FF2B5EF4-FFF2-40B4-BE49-F238E27FC236}">
                  <a16:creationId xmlns:a16="http://schemas.microsoft.com/office/drawing/2014/main" id="{8DF54CBC-0589-4359-866F-04BDB2C9BCD2}"/>
                </a:ext>
              </a:extLst>
            </p:cNvPr>
            <p:cNvSpPr/>
            <p:nvPr/>
          </p:nvSpPr>
          <p:spPr>
            <a:xfrm>
              <a:off x="3083595" y="1604101"/>
              <a:ext cx="1144802" cy="914567"/>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9911" y="21600"/>
                  </a:lnTo>
                  <a:cubicBezTo>
                    <a:pt x="19066" y="21600"/>
                    <a:pt x="18342" y="21071"/>
                    <a:pt x="17920" y="20165"/>
                  </a:cubicBezTo>
                  <a:cubicBezTo>
                    <a:pt x="16472" y="17069"/>
                    <a:pt x="13817" y="15029"/>
                    <a:pt x="10740" y="15029"/>
                  </a:cubicBezTo>
                  <a:cubicBezTo>
                    <a:pt x="7663" y="15029"/>
                    <a:pt x="5008" y="17069"/>
                    <a:pt x="3560" y="20165"/>
                  </a:cubicBezTo>
                  <a:cubicBezTo>
                    <a:pt x="3137" y="21071"/>
                    <a:pt x="2413" y="21600"/>
                    <a:pt x="1569" y="21600"/>
                  </a:cubicBezTo>
                  <a:lnTo>
                    <a:pt x="1569" y="21600"/>
                  </a:lnTo>
                  <a:cubicBezTo>
                    <a:pt x="724" y="21600"/>
                    <a:pt x="0" y="20694"/>
                    <a:pt x="0" y="19636"/>
                  </a:cubicBezTo>
                  <a:lnTo>
                    <a:pt x="0" y="1964"/>
                  </a:lnTo>
                  <a:cubicBezTo>
                    <a:pt x="0" y="906"/>
                    <a:pt x="724" y="0"/>
                    <a:pt x="1569" y="0"/>
                  </a:cubicBezTo>
                  <a:lnTo>
                    <a:pt x="20031" y="0"/>
                  </a:lnTo>
                  <a:cubicBezTo>
                    <a:pt x="20876" y="0"/>
                    <a:pt x="21600" y="906"/>
                    <a:pt x="21600" y="1964"/>
                  </a:cubicBezTo>
                  <a:lnTo>
                    <a:pt x="21600" y="19636"/>
                  </a:lnTo>
                  <a:cubicBezTo>
                    <a:pt x="21600" y="20769"/>
                    <a:pt x="20876" y="21600"/>
                    <a:pt x="20031" y="21600"/>
                  </a:cubicBezTo>
                  <a:close/>
                </a:path>
              </a:pathLst>
            </a:custGeom>
            <a:solidFill>
              <a:schemeClr val="accent5"/>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solidFill>
                    <a:srgbClr val="FFFFFF"/>
                  </a:solidFill>
                </a:rPr>
                <a:t>06</a:t>
              </a:r>
            </a:p>
          </p:txBody>
        </p:sp>
        <p:sp>
          <p:nvSpPr>
            <p:cNvPr id="56" name="Freeform: Shape 55">
              <a:extLst>
                <a:ext uri="{FF2B5EF4-FFF2-40B4-BE49-F238E27FC236}">
                  <a16:creationId xmlns:a16="http://schemas.microsoft.com/office/drawing/2014/main" id="{0EBA2FB5-075D-4B46-8A0F-87B8DCCA3DB8}"/>
                </a:ext>
              </a:extLst>
            </p:cNvPr>
            <p:cNvSpPr/>
            <p:nvPr/>
          </p:nvSpPr>
          <p:spPr>
            <a:xfrm>
              <a:off x="3088263"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رد فعل ضد الشعور بالعجز</a:t>
              </a:r>
              <a:endParaRPr lang="en-US" sz="2400" noProof="1"/>
            </a:p>
          </p:txBody>
        </p:sp>
      </p:grpSp>
      <p:grpSp>
        <p:nvGrpSpPr>
          <p:cNvPr id="6" name="مجموعة 5">
            <a:extLst>
              <a:ext uri="{FF2B5EF4-FFF2-40B4-BE49-F238E27FC236}">
                <a16:creationId xmlns:a16="http://schemas.microsoft.com/office/drawing/2014/main" id="{68A9430E-9ADB-6C4B-8155-5E0E534D3819}"/>
              </a:ext>
            </a:extLst>
          </p:cNvPr>
          <p:cNvGrpSpPr/>
          <p:nvPr/>
        </p:nvGrpSpPr>
        <p:grpSpPr>
          <a:xfrm>
            <a:off x="4388148" y="1604101"/>
            <a:ext cx="1148478" cy="3889827"/>
            <a:chOff x="4388148" y="1604101"/>
            <a:chExt cx="1148478" cy="3889827"/>
          </a:xfrm>
        </p:grpSpPr>
        <p:sp>
          <p:nvSpPr>
            <p:cNvPr id="99" name="Freeform: Shape 98">
              <a:extLst>
                <a:ext uri="{FF2B5EF4-FFF2-40B4-BE49-F238E27FC236}">
                  <a16:creationId xmlns:a16="http://schemas.microsoft.com/office/drawing/2014/main" id="{E2036F81-4E5E-43E1-A78D-89AF7EDD63F7}"/>
                </a:ext>
              </a:extLst>
            </p:cNvPr>
            <p:cNvSpPr/>
            <p:nvPr/>
          </p:nvSpPr>
          <p:spPr>
            <a:xfrm>
              <a:off x="4388709"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2">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91" name="Freeform: Shape 90">
              <a:extLst>
                <a:ext uri="{FF2B5EF4-FFF2-40B4-BE49-F238E27FC236}">
                  <a16:creationId xmlns:a16="http://schemas.microsoft.com/office/drawing/2014/main" id="{ADE81EA2-1636-43B0-9BBA-DE6821A6A5CB}"/>
                </a:ext>
              </a:extLst>
            </p:cNvPr>
            <p:cNvSpPr/>
            <p:nvPr/>
          </p:nvSpPr>
          <p:spPr>
            <a:xfrm>
              <a:off x="4391823"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42" name="Shape">
              <a:extLst>
                <a:ext uri="{FF2B5EF4-FFF2-40B4-BE49-F238E27FC236}">
                  <a16:creationId xmlns:a16="http://schemas.microsoft.com/office/drawing/2014/main" id="{B24237DD-F22F-4366-8F67-568B912F1DCA}"/>
                </a:ext>
              </a:extLst>
            </p:cNvPr>
            <p:cNvSpPr/>
            <p:nvPr/>
          </p:nvSpPr>
          <p:spPr>
            <a:xfrm>
              <a:off x="4388148" y="1604101"/>
              <a:ext cx="1144802" cy="914567"/>
            </a:xfrm>
            <a:custGeom>
              <a:avLst/>
              <a:gdLst/>
              <a:ahLst/>
              <a:cxnLst>
                <a:cxn ang="0">
                  <a:pos x="wd2" y="hd2"/>
                </a:cxn>
                <a:cxn ang="5400000">
                  <a:pos x="wd2" y="hd2"/>
                </a:cxn>
                <a:cxn ang="10800000">
                  <a:pos x="wd2" y="hd2"/>
                </a:cxn>
                <a:cxn ang="16200000">
                  <a:pos x="wd2" y="hd2"/>
                </a:cxn>
              </a:cxnLst>
              <a:rect l="0" t="0" r="r" b="b"/>
              <a:pathLst>
                <a:path w="21600" h="21600" extrusionOk="0">
                  <a:moveTo>
                    <a:pt x="19971" y="21600"/>
                  </a:moveTo>
                  <a:lnTo>
                    <a:pt x="19971" y="21600"/>
                  </a:lnTo>
                  <a:cubicBezTo>
                    <a:pt x="19126" y="21600"/>
                    <a:pt x="18402" y="21071"/>
                    <a:pt x="17980" y="20165"/>
                  </a:cubicBezTo>
                  <a:cubicBezTo>
                    <a:pt x="16532" y="17069"/>
                    <a:pt x="13877" y="15029"/>
                    <a:pt x="10800" y="15029"/>
                  </a:cubicBezTo>
                  <a:cubicBezTo>
                    <a:pt x="7723" y="15029"/>
                    <a:pt x="5068" y="17069"/>
                    <a:pt x="3620" y="20165"/>
                  </a:cubicBezTo>
                  <a:cubicBezTo>
                    <a:pt x="3198" y="21071"/>
                    <a:pt x="2474" y="21600"/>
                    <a:pt x="1629" y="21600"/>
                  </a:cubicBezTo>
                  <a:lnTo>
                    <a:pt x="1569" y="21600"/>
                  </a:lnTo>
                  <a:cubicBezTo>
                    <a:pt x="724" y="21600"/>
                    <a:pt x="0" y="20694"/>
                    <a:pt x="0" y="19636"/>
                  </a:cubicBezTo>
                  <a:lnTo>
                    <a:pt x="0" y="1964"/>
                  </a:lnTo>
                  <a:cubicBezTo>
                    <a:pt x="0" y="906"/>
                    <a:pt x="724" y="0"/>
                    <a:pt x="1569" y="0"/>
                  </a:cubicBezTo>
                  <a:lnTo>
                    <a:pt x="20031" y="0"/>
                  </a:lnTo>
                  <a:cubicBezTo>
                    <a:pt x="20876" y="0"/>
                    <a:pt x="21600" y="906"/>
                    <a:pt x="21600" y="1964"/>
                  </a:cubicBezTo>
                  <a:lnTo>
                    <a:pt x="21600" y="19636"/>
                  </a:lnTo>
                  <a:cubicBezTo>
                    <a:pt x="21540" y="20769"/>
                    <a:pt x="20816" y="21600"/>
                    <a:pt x="19971" y="21600"/>
                  </a:cubicBezTo>
                  <a:close/>
                </a:path>
              </a:pathLst>
            </a:custGeom>
            <a:solidFill>
              <a:schemeClr val="accent2"/>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t>05</a:t>
              </a:r>
            </a:p>
          </p:txBody>
        </p:sp>
        <p:sp>
          <p:nvSpPr>
            <p:cNvPr id="57" name="Freeform: Shape 56">
              <a:extLst>
                <a:ext uri="{FF2B5EF4-FFF2-40B4-BE49-F238E27FC236}">
                  <a16:creationId xmlns:a16="http://schemas.microsoft.com/office/drawing/2014/main" id="{EA7147D7-F2D7-4E2C-BC82-E812C4DA81A2}"/>
                </a:ext>
              </a:extLst>
            </p:cNvPr>
            <p:cNvSpPr/>
            <p:nvPr/>
          </p:nvSpPr>
          <p:spPr>
            <a:xfrm>
              <a:off x="4391824"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رد فعل ضد الاعتمادية</a:t>
              </a:r>
              <a:endParaRPr lang="en-US" sz="2400" noProof="1"/>
            </a:p>
          </p:txBody>
        </p:sp>
      </p:grpSp>
      <p:grpSp>
        <p:nvGrpSpPr>
          <p:cNvPr id="5" name="مجموعة 4">
            <a:extLst>
              <a:ext uri="{FF2B5EF4-FFF2-40B4-BE49-F238E27FC236}">
                <a16:creationId xmlns:a16="http://schemas.microsoft.com/office/drawing/2014/main" id="{46844758-253D-A94A-82DD-3107C7A895A8}"/>
              </a:ext>
            </a:extLst>
          </p:cNvPr>
          <p:cNvGrpSpPr/>
          <p:nvPr/>
        </p:nvGrpSpPr>
        <p:grpSpPr>
          <a:xfrm>
            <a:off x="5692700" y="1604101"/>
            <a:ext cx="1147487" cy="3889827"/>
            <a:chOff x="5692700" y="1604101"/>
            <a:chExt cx="1147487" cy="3889827"/>
          </a:xfrm>
        </p:grpSpPr>
        <p:sp>
          <p:nvSpPr>
            <p:cNvPr id="100" name="Freeform: Shape 99">
              <a:extLst>
                <a:ext uri="{FF2B5EF4-FFF2-40B4-BE49-F238E27FC236}">
                  <a16:creationId xmlns:a16="http://schemas.microsoft.com/office/drawing/2014/main" id="{4332E4FA-C416-44DE-9C62-590B498E5377}"/>
                </a:ext>
              </a:extLst>
            </p:cNvPr>
            <p:cNvSpPr/>
            <p:nvPr/>
          </p:nvSpPr>
          <p:spPr>
            <a:xfrm>
              <a:off x="5693541"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4">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92" name="Freeform: Shape 91">
              <a:extLst>
                <a:ext uri="{FF2B5EF4-FFF2-40B4-BE49-F238E27FC236}">
                  <a16:creationId xmlns:a16="http://schemas.microsoft.com/office/drawing/2014/main" id="{2E34E0E6-12E2-4A1F-B42F-D718E6CEC790}"/>
                </a:ext>
              </a:extLst>
            </p:cNvPr>
            <p:cNvSpPr/>
            <p:nvPr/>
          </p:nvSpPr>
          <p:spPr>
            <a:xfrm>
              <a:off x="5695384"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73" name="Shape">
              <a:extLst>
                <a:ext uri="{FF2B5EF4-FFF2-40B4-BE49-F238E27FC236}">
                  <a16:creationId xmlns:a16="http://schemas.microsoft.com/office/drawing/2014/main" id="{BE8E0599-CFD2-4723-82E1-15C9A201024C}"/>
                </a:ext>
              </a:extLst>
            </p:cNvPr>
            <p:cNvSpPr/>
            <p:nvPr/>
          </p:nvSpPr>
          <p:spPr>
            <a:xfrm>
              <a:off x="5692700" y="1604101"/>
              <a:ext cx="1144802" cy="914567"/>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20031" y="21600"/>
                  </a:lnTo>
                  <a:cubicBezTo>
                    <a:pt x="19126" y="21600"/>
                    <a:pt x="18402" y="21071"/>
                    <a:pt x="17980" y="20165"/>
                  </a:cubicBezTo>
                  <a:cubicBezTo>
                    <a:pt x="16532" y="17069"/>
                    <a:pt x="13877" y="15029"/>
                    <a:pt x="10800" y="15029"/>
                  </a:cubicBezTo>
                  <a:cubicBezTo>
                    <a:pt x="7723" y="15029"/>
                    <a:pt x="5068" y="17069"/>
                    <a:pt x="3620" y="20165"/>
                  </a:cubicBezTo>
                  <a:cubicBezTo>
                    <a:pt x="3198" y="21071"/>
                    <a:pt x="2413" y="21600"/>
                    <a:pt x="1569" y="21600"/>
                  </a:cubicBezTo>
                  <a:lnTo>
                    <a:pt x="1569" y="21600"/>
                  </a:lnTo>
                  <a:cubicBezTo>
                    <a:pt x="724" y="21600"/>
                    <a:pt x="0" y="20694"/>
                    <a:pt x="0" y="19636"/>
                  </a:cubicBezTo>
                  <a:lnTo>
                    <a:pt x="0" y="1964"/>
                  </a:lnTo>
                  <a:cubicBezTo>
                    <a:pt x="0" y="906"/>
                    <a:pt x="724" y="0"/>
                    <a:pt x="1569" y="0"/>
                  </a:cubicBezTo>
                  <a:lnTo>
                    <a:pt x="20031" y="0"/>
                  </a:lnTo>
                  <a:cubicBezTo>
                    <a:pt x="20876" y="0"/>
                    <a:pt x="21600" y="906"/>
                    <a:pt x="21600" y="1964"/>
                  </a:cubicBezTo>
                  <a:lnTo>
                    <a:pt x="21600" y="19636"/>
                  </a:lnTo>
                  <a:cubicBezTo>
                    <a:pt x="21600" y="20769"/>
                    <a:pt x="20876" y="21600"/>
                    <a:pt x="20031" y="21600"/>
                  </a:cubicBezTo>
                  <a:close/>
                </a:path>
              </a:pathLst>
            </a:custGeom>
            <a:solidFill>
              <a:schemeClr val="accent4"/>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t>04</a:t>
              </a:r>
            </a:p>
          </p:txBody>
        </p:sp>
        <p:sp>
          <p:nvSpPr>
            <p:cNvPr id="58" name="Freeform: Shape 57">
              <a:extLst>
                <a:ext uri="{FF2B5EF4-FFF2-40B4-BE49-F238E27FC236}">
                  <a16:creationId xmlns:a16="http://schemas.microsoft.com/office/drawing/2014/main" id="{D4103412-A0D3-4A01-9403-8023C6000C39}"/>
                </a:ext>
              </a:extLst>
            </p:cNvPr>
            <p:cNvSpPr/>
            <p:nvPr/>
          </p:nvSpPr>
          <p:spPr>
            <a:xfrm>
              <a:off x="5695385"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البعد عن المرونة في المعاملة</a:t>
              </a:r>
              <a:endParaRPr lang="en-US" sz="2400" noProof="1"/>
            </a:p>
          </p:txBody>
        </p:sp>
      </p:grpSp>
      <p:grpSp>
        <p:nvGrpSpPr>
          <p:cNvPr id="4" name="مجموعة 3">
            <a:extLst>
              <a:ext uri="{FF2B5EF4-FFF2-40B4-BE49-F238E27FC236}">
                <a16:creationId xmlns:a16="http://schemas.microsoft.com/office/drawing/2014/main" id="{60ED900E-95B0-784D-9831-052F304A7F4D}"/>
              </a:ext>
            </a:extLst>
          </p:cNvPr>
          <p:cNvGrpSpPr/>
          <p:nvPr/>
        </p:nvGrpSpPr>
        <p:grpSpPr>
          <a:xfrm>
            <a:off x="6997253" y="1604101"/>
            <a:ext cx="1146495" cy="3889827"/>
            <a:chOff x="6997253" y="1604101"/>
            <a:chExt cx="1146495" cy="3889827"/>
          </a:xfrm>
        </p:grpSpPr>
        <p:sp>
          <p:nvSpPr>
            <p:cNvPr id="101" name="Freeform: Shape 100">
              <a:extLst>
                <a:ext uri="{FF2B5EF4-FFF2-40B4-BE49-F238E27FC236}">
                  <a16:creationId xmlns:a16="http://schemas.microsoft.com/office/drawing/2014/main" id="{B847A49E-A7A3-4FB1-B012-DD07EE548716}"/>
                </a:ext>
              </a:extLst>
            </p:cNvPr>
            <p:cNvSpPr/>
            <p:nvPr/>
          </p:nvSpPr>
          <p:spPr>
            <a:xfrm>
              <a:off x="6998374"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6">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93" name="Freeform: Shape 92">
              <a:extLst>
                <a:ext uri="{FF2B5EF4-FFF2-40B4-BE49-F238E27FC236}">
                  <a16:creationId xmlns:a16="http://schemas.microsoft.com/office/drawing/2014/main" id="{366CBE08-8649-4893-B235-4C3ABD56E4D4}"/>
                </a:ext>
              </a:extLst>
            </p:cNvPr>
            <p:cNvSpPr/>
            <p:nvPr/>
          </p:nvSpPr>
          <p:spPr>
            <a:xfrm>
              <a:off x="6998945"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74" name="Shape">
              <a:extLst>
                <a:ext uri="{FF2B5EF4-FFF2-40B4-BE49-F238E27FC236}">
                  <a16:creationId xmlns:a16="http://schemas.microsoft.com/office/drawing/2014/main" id="{6B799397-207B-41EE-899B-DA860A4924E9}"/>
                </a:ext>
              </a:extLst>
            </p:cNvPr>
            <p:cNvSpPr/>
            <p:nvPr/>
          </p:nvSpPr>
          <p:spPr>
            <a:xfrm>
              <a:off x="6997253" y="1604101"/>
              <a:ext cx="1145504" cy="914567"/>
            </a:xfrm>
            <a:custGeom>
              <a:avLst/>
              <a:gdLst/>
              <a:ahLst/>
              <a:cxnLst>
                <a:cxn ang="0">
                  <a:pos x="wd2" y="hd2"/>
                </a:cxn>
                <a:cxn ang="5400000">
                  <a:pos x="wd2" y="hd2"/>
                </a:cxn>
                <a:cxn ang="10800000">
                  <a:pos x="wd2" y="hd2"/>
                </a:cxn>
                <a:cxn ang="16200000">
                  <a:pos x="wd2" y="hd2"/>
                </a:cxn>
              </a:cxnLst>
              <a:rect l="0" t="0" r="r" b="b"/>
              <a:pathLst>
                <a:path w="21493" h="21600" extrusionOk="0">
                  <a:moveTo>
                    <a:pt x="20040" y="21600"/>
                  </a:moveTo>
                  <a:lnTo>
                    <a:pt x="19560" y="21600"/>
                  </a:lnTo>
                  <a:cubicBezTo>
                    <a:pt x="18840" y="21600"/>
                    <a:pt x="18240" y="21147"/>
                    <a:pt x="17880" y="20392"/>
                  </a:cubicBezTo>
                  <a:cubicBezTo>
                    <a:pt x="16440" y="17220"/>
                    <a:pt x="13740" y="15029"/>
                    <a:pt x="10620" y="15029"/>
                  </a:cubicBezTo>
                  <a:cubicBezTo>
                    <a:pt x="7500" y="15029"/>
                    <a:pt x="4800" y="17144"/>
                    <a:pt x="3360" y="20392"/>
                  </a:cubicBezTo>
                  <a:cubicBezTo>
                    <a:pt x="3000" y="21147"/>
                    <a:pt x="2400" y="21600"/>
                    <a:pt x="1680" y="21600"/>
                  </a:cubicBezTo>
                  <a:lnTo>
                    <a:pt x="1560" y="21600"/>
                  </a:lnTo>
                  <a:cubicBezTo>
                    <a:pt x="720" y="21600"/>
                    <a:pt x="0" y="20694"/>
                    <a:pt x="0" y="19636"/>
                  </a:cubicBezTo>
                  <a:lnTo>
                    <a:pt x="0" y="1964"/>
                  </a:lnTo>
                  <a:cubicBezTo>
                    <a:pt x="0" y="906"/>
                    <a:pt x="720" y="0"/>
                    <a:pt x="1560" y="0"/>
                  </a:cubicBezTo>
                  <a:lnTo>
                    <a:pt x="19920" y="0"/>
                  </a:lnTo>
                  <a:cubicBezTo>
                    <a:pt x="20760" y="0"/>
                    <a:pt x="21480" y="906"/>
                    <a:pt x="21480" y="1964"/>
                  </a:cubicBezTo>
                  <a:lnTo>
                    <a:pt x="21480" y="19636"/>
                  </a:lnTo>
                  <a:cubicBezTo>
                    <a:pt x="21600" y="20769"/>
                    <a:pt x="20880" y="21600"/>
                    <a:pt x="20040" y="21600"/>
                  </a:cubicBezTo>
                  <a:close/>
                </a:path>
              </a:pathLst>
            </a:custGeom>
            <a:solidFill>
              <a:schemeClr val="accent6"/>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t>03</a:t>
              </a:r>
            </a:p>
          </p:txBody>
        </p:sp>
        <p:sp>
          <p:nvSpPr>
            <p:cNvPr id="59" name="Freeform: Shape 58">
              <a:extLst>
                <a:ext uri="{FF2B5EF4-FFF2-40B4-BE49-F238E27FC236}">
                  <a16:creationId xmlns:a16="http://schemas.microsoft.com/office/drawing/2014/main" id="{9A309AE8-84FD-4456-87FC-DE8DEC7F2389}"/>
                </a:ext>
              </a:extLst>
            </p:cNvPr>
            <p:cNvSpPr/>
            <p:nvPr/>
          </p:nvSpPr>
          <p:spPr>
            <a:xfrm>
              <a:off x="6998946"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رغبة الطفل في تأكيد ذاته</a:t>
              </a:r>
              <a:endParaRPr lang="en-US" sz="2400" noProof="1"/>
            </a:p>
          </p:txBody>
        </p:sp>
      </p:grpSp>
      <p:grpSp>
        <p:nvGrpSpPr>
          <p:cNvPr id="3" name="مجموعة 2">
            <a:extLst>
              <a:ext uri="{FF2B5EF4-FFF2-40B4-BE49-F238E27FC236}">
                <a16:creationId xmlns:a16="http://schemas.microsoft.com/office/drawing/2014/main" id="{02B51DDE-2E2E-6449-8D07-F32414A3A3CC}"/>
              </a:ext>
            </a:extLst>
          </p:cNvPr>
          <p:cNvGrpSpPr/>
          <p:nvPr/>
        </p:nvGrpSpPr>
        <p:grpSpPr>
          <a:xfrm>
            <a:off x="8302506" y="1604101"/>
            <a:ext cx="1145504" cy="3889827"/>
            <a:chOff x="8302506" y="1604101"/>
            <a:chExt cx="1145504" cy="3889827"/>
          </a:xfrm>
        </p:grpSpPr>
        <p:sp>
          <p:nvSpPr>
            <p:cNvPr id="102" name="Freeform: Shape 101">
              <a:extLst>
                <a:ext uri="{FF2B5EF4-FFF2-40B4-BE49-F238E27FC236}">
                  <a16:creationId xmlns:a16="http://schemas.microsoft.com/office/drawing/2014/main" id="{6A5B3DF2-DFEE-40F6-8179-70322126169B}"/>
                </a:ext>
              </a:extLst>
            </p:cNvPr>
            <p:cNvSpPr/>
            <p:nvPr/>
          </p:nvSpPr>
          <p:spPr>
            <a:xfrm>
              <a:off x="8303208"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3">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94" name="Freeform: Shape 93">
              <a:extLst>
                <a:ext uri="{FF2B5EF4-FFF2-40B4-BE49-F238E27FC236}">
                  <a16:creationId xmlns:a16="http://schemas.microsoft.com/office/drawing/2014/main" id="{722A499C-341D-4D71-A51D-199BBA9C623B}"/>
                </a:ext>
              </a:extLst>
            </p:cNvPr>
            <p:cNvSpPr/>
            <p:nvPr/>
          </p:nvSpPr>
          <p:spPr>
            <a:xfrm>
              <a:off x="8302506"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75" name="Shape">
              <a:extLst>
                <a:ext uri="{FF2B5EF4-FFF2-40B4-BE49-F238E27FC236}">
                  <a16:creationId xmlns:a16="http://schemas.microsoft.com/office/drawing/2014/main" id="{3C8A6A7A-7956-4DE6-8A8D-C133C386EA29}"/>
                </a:ext>
              </a:extLst>
            </p:cNvPr>
            <p:cNvSpPr/>
            <p:nvPr/>
          </p:nvSpPr>
          <p:spPr>
            <a:xfrm>
              <a:off x="8302506" y="1604101"/>
              <a:ext cx="1145504" cy="914567"/>
            </a:xfrm>
            <a:custGeom>
              <a:avLst/>
              <a:gdLst/>
              <a:ahLst/>
              <a:cxnLst>
                <a:cxn ang="0">
                  <a:pos x="wd2" y="hd2"/>
                </a:cxn>
                <a:cxn ang="5400000">
                  <a:pos x="wd2" y="hd2"/>
                </a:cxn>
                <a:cxn ang="10800000">
                  <a:pos x="wd2" y="hd2"/>
                </a:cxn>
                <a:cxn ang="16200000">
                  <a:pos x="wd2" y="hd2"/>
                </a:cxn>
              </a:cxnLst>
              <a:rect l="0" t="0" r="r" b="b"/>
              <a:pathLst>
                <a:path w="21493" h="21600" extrusionOk="0">
                  <a:moveTo>
                    <a:pt x="20040" y="21600"/>
                  </a:moveTo>
                  <a:lnTo>
                    <a:pt x="19500" y="21600"/>
                  </a:lnTo>
                  <a:cubicBezTo>
                    <a:pt x="18780" y="21600"/>
                    <a:pt x="18180" y="21147"/>
                    <a:pt x="17820" y="20392"/>
                  </a:cubicBezTo>
                  <a:cubicBezTo>
                    <a:pt x="16380" y="17220"/>
                    <a:pt x="13680" y="15029"/>
                    <a:pt x="10560" y="15029"/>
                  </a:cubicBezTo>
                  <a:cubicBezTo>
                    <a:pt x="7440" y="15029"/>
                    <a:pt x="4740" y="17144"/>
                    <a:pt x="3300" y="20392"/>
                  </a:cubicBezTo>
                  <a:cubicBezTo>
                    <a:pt x="2940" y="21147"/>
                    <a:pt x="2340" y="21600"/>
                    <a:pt x="1620" y="21600"/>
                  </a:cubicBezTo>
                  <a:lnTo>
                    <a:pt x="1560" y="21600"/>
                  </a:lnTo>
                  <a:cubicBezTo>
                    <a:pt x="720" y="21600"/>
                    <a:pt x="0" y="20694"/>
                    <a:pt x="0" y="19636"/>
                  </a:cubicBezTo>
                  <a:lnTo>
                    <a:pt x="0" y="1964"/>
                  </a:lnTo>
                  <a:cubicBezTo>
                    <a:pt x="0" y="906"/>
                    <a:pt x="720" y="0"/>
                    <a:pt x="1560" y="0"/>
                  </a:cubicBezTo>
                  <a:lnTo>
                    <a:pt x="19920" y="0"/>
                  </a:lnTo>
                  <a:cubicBezTo>
                    <a:pt x="20760" y="0"/>
                    <a:pt x="21480" y="906"/>
                    <a:pt x="21480" y="1964"/>
                  </a:cubicBezTo>
                  <a:lnTo>
                    <a:pt x="21480" y="19636"/>
                  </a:lnTo>
                  <a:cubicBezTo>
                    <a:pt x="21600" y="20769"/>
                    <a:pt x="20880" y="21600"/>
                    <a:pt x="20040" y="21600"/>
                  </a:cubicBezTo>
                  <a:close/>
                </a:path>
              </a:pathLst>
            </a:custGeom>
            <a:solidFill>
              <a:schemeClr val="accent3"/>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t>02</a:t>
              </a:r>
            </a:p>
          </p:txBody>
        </p:sp>
        <p:sp>
          <p:nvSpPr>
            <p:cNvPr id="60" name="Freeform: Shape 59">
              <a:extLst>
                <a:ext uri="{FF2B5EF4-FFF2-40B4-BE49-F238E27FC236}">
                  <a16:creationId xmlns:a16="http://schemas.microsoft.com/office/drawing/2014/main" id="{CF250134-FAF4-457F-BEA1-7E29369C22F3}"/>
                </a:ext>
              </a:extLst>
            </p:cNvPr>
            <p:cNvSpPr/>
            <p:nvPr/>
          </p:nvSpPr>
          <p:spPr>
            <a:xfrm>
              <a:off x="8302506"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التشبه بالكبار</a:t>
              </a:r>
              <a:endParaRPr lang="en-US" sz="2400" noProof="1"/>
            </a:p>
          </p:txBody>
        </p:sp>
      </p:grpSp>
      <p:grpSp>
        <p:nvGrpSpPr>
          <p:cNvPr id="2" name="مجموعة 1">
            <a:extLst>
              <a:ext uri="{FF2B5EF4-FFF2-40B4-BE49-F238E27FC236}">
                <a16:creationId xmlns:a16="http://schemas.microsoft.com/office/drawing/2014/main" id="{D51947AF-7D93-5648-A24F-7A676E23500D}"/>
              </a:ext>
            </a:extLst>
          </p:cNvPr>
          <p:cNvGrpSpPr/>
          <p:nvPr/>
        </p:nvGrpSpPr>
        <p:grpSpPr>
          <a:xfrm>
            <a:off x="9602704" y="1604101"/>
            <a:ext cx="1148478" cy="3889827"/>
            <a:chOff x="9602704" y="1604101"/>
            <a:chExt cx="1148478" cy="3889827"/>
          </a:xfrm>
        </p:grpSpPr>
        <p:sp>
          <p:nvSpPr>
            <p:cNvPr id="54" name="Freeform: Shape 98">
              <a:extLst>
                <a:ext uri="{FF2B5EF4-FFF2-40B4-BE49-F238E27FC236}">
                  <a16:creationId xmlns:a16="http://schemas.microsoft.com/office/drawing/2014/main" id="{7878CF24-9103-C54B-9916-93D7C0D59F4F}"/>
                </a:ext>
              </a:extLst>
            </p:cNvPr>
            <p:cNvSpPr/>
            <p:nvPr/>
          </p:nvSpPr>
          <p:spPr>
            <a:xfrm>
              <a:off x="9603265" y="2197925"/>
              <a:ext cx="1144802" cy="376123"/>
            </a:xfrm>
            <a:custGeom>
              <a:avLst/>
              <a:gdLst>
                <a:gd name="connsiteX0" fmla="*/ 0 w 1526402"/>
                <a:gd name="connsiteY0" fmla="*/ 0 h 501497"/>
                <a:gd name="connsiteX1" fmla="*/ 1526402 w 1526402"/>
                <a:gd name="connsiteY1" fmla="*/ 0 h 501497"/>
                <a:gd name="connsiteX2" fmla="*/ 1526402 w 1526402"/>
                <a:gd name="connsiteY2" fmla="*/ 390620 h 501497"/>
                <a:gd name="connsiteX3" fmla="*/ 1415526 w 1526402"/>
                <a:gd name="connsiteY3" fmla="*/ 501497 h 501497"/>
                <a:gd name="connsiteX4" fmla="*/ 1270589 w 1526402"/>
                <a:gd name="connsiteY4" fmla="*/ 420485 h 501497"/>
                <a:gd name="connsiteX5" fmla="*/ 763201 w 1526402"/>
                <a:gd name="connsiteY5" fmla="*/ 130533 h 501497"/>
                <a:gd name="connsiteX6" fmla="*/ 255814 w 1526402"/>
                <a:gd name="connsiteY6" fmla="*/ 420485 h 501497"/>
                <a:gd name="connsiteX7" fmla="*/ 115116 w 1526402"/>
                <a:gd name="connsiteY7" fmla="*/ 501497 h 501497"/>
                <a:gd name="connsiteX8" fmla="*/ 110876 w 1526402"/>
                <a:gd name="connsiteY8" fmla="*/ 501497 h 501497"/>
                <a:gd name="connsiteX9" fmla="*/ 0 w 1526402"/>
                <a:gd name="connsiteY9" fmla="*/ 390620 h 50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402" h="501497">
                  <a:moveTo>
                    <a:pt x="0" y="0"/>
                  </a:moveTo>
                  <a:lnTo>
                    <a:pt x="1526402" y="0"/>
                  </a:lnTo>
                  <a:lnTo>
                    <a:pt x="1526402" y="390620"/>
                  </a:lnTo>
                  <a:cubicBezTo>
                    <a:pt x="1526402" y="454583"/>
                    <a:pt x="1475239" y="501497"/>
                    <a:pt x="1415526" y="501497"/>
                  </a:cubicBezTo>
                  <a:cubicBezTo>
                    <a:pt x="1355883" y="501497"/>
                    <a:pt x="1300410" y="471633"/>
                    <a:pt x="1270589" y="420485"/>
                  </a:cubicBezTo>
                  <a:cubicBezTo>
                    <a:pt x="1168263" y="245701"/>
                    <a:pt x="980643" y="130533"/>
                    <a:pt x="763201" y="130533"/>
                  </a:cubicBezTo>
                  <a:cubicBezTo>
                    <a:pt x="545760" y="130533"/>
                    <a:pt x="358139" y="245701"/>
                    <a:pt x="255814" y="420485"/>
                  </a:cubicBezTo>
                  <a:cubicBezTo>
                    <a:pt x="225992" y="471633"/>
                    <a:pt x="174830" y="501497"/>
                    <a:pt x="115116" y="501497"/>
                  </a:cubicBezTo>
                  <a:lnTo>
                    <a:pt x="110876" y="501497"/>
                  </a:lnTo>
                  <a:cubicBezTo>
                    <a:pt x="51163" y="501497"/>
                    <a:pt x="0" y="450349"/>
                    <a:pt x="0" y="390620"/>
                  </a:cubicBezTo>
                  <a:close/>
                </a:path>
              </a:pathLst>
            </a:custGeom>
            <a:solidFill>
              <a:schemeClr val="accent2">
                <a:lumMod val="50000"/>
              </a:schemeClr>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endParaRPr dirty="0">
                <a:solidFill>
                  <a:srgbClr val="FFFFFF"/>
                </a:solidFill>
              </a:endParaRPr>
            </a:p>
          </p:txBody>
        </p:sp>
        <p:sp>
          <p:nvSpPr>
            <p:cNvPr id="64" name="Freeform: Shape 90">
              <a:extLst>
                <a:ext uri="{FF2B5EF4-FFF2-40B4-BE49-F238E27FC236}">
                  <a16:creationId xmlns:a16="http://schemas.microsoft.com/office/drawing/2014/main" id="{9AB19621-9FF8-B947-B323-4EA0715F5EDA}"/>
                </a:ext>
              </a:extLst>
            </p:cNvPr>
            <p:cNvSpPr/>
            <p:nvPr/>
          </p:nvSpPr>
          <p:spPr>
            <a:xfrm>
              <a:off x="9606379" y="2922214"/>
              <a:ext cx="1144802" cy="510551"/>
            </a:xfrm>
            <a:custGeom>
              <a:avLst/>
              <a:gdLst>
                <a:gd name="connsiteX0" fmla="*/ 110876 w 1526402"/>
                <a:gd name="connsiteY0" fmla="*/ 0 h 680734"/>
                <a:gd name="connsiteX1" fmla="*/ 115116 w 1526402"/>
                <a:gd name="connsiteY1" fmla="*/ 0 h 680734"/>
                <a:gd name="connsiteX2" fmla="*/ 255814 w 1526402"/>
                <a:gd name="connsiteY2" fmla="*/ 80957 h 680734"/>
                <a:gd name="connsiteX3" fmla="*/ 763201 w 1526402"/>
                <a:gd name="connsiteY3" fmla="*/ 370971 h 680734"/>
                <a:gd name="connsiteX4" fmla="*/ 1270589 w 1526402"/>
                <a:gd name="connsiteY4" fmla="*/ 80957 h 680734"/>
                <a:gd name="connsiteX5" fmla="*/ 1415526 w 1526402"/>
                <a:gd name="connsiteY5" fmla="*/ 0 h 680734"/>
                <a:gd name="connsiteX6" fmla="*/ 1526402 w 1526402"/>
                <a:gd name="connsiteY6" fmla="*/ 110807 h 680734"/>
                <a:gd name="connsiteX7" fmla="*/ 1526402 w 1526402"/>
                <a:gd name="connsiteY7" fmla="*/ 680734 h 680734"/>
                <a:gd name="connsiteX8" fmla="*/ 0 w 1526402"/>
                <a:gd name="connsiteY8" fmla="*/ 680734 h 680734"/>
                <a:gd name="connsiteX9" fmla="*/ 0 w 1526402"/>
                <a:gd name="connsiteY9" fmla="*/ 110807 h 680734"/>
                <a:gd name="connsiteX10" fmla="*/ 110876 w 1526402"/>
                <a:gd name="connsiteY10" fmla="*/ 0 h 68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02" h="680734">
                  <a:moveTo>
                    <a:pt x="110876" y="0"/>
                  </a:moveTo>
                  <a:lnTo>
                    <a:pt x="115116" y="0"/>
                  </a:lnTo>
                  <a:cubicBezTo>
                    <a:pt x="174830" y="0"/>
                    <a:pt x="225992" y="29850"/>
                    <a:pt x="255814" y="80957"/>
                  </a:cubicBezTo>
                  <a:cubicBezTo>
                    <a:pt x="358139" y="255869"/>
                    <a:pt x="545760" y="370971"/>
                    <a:pt x="763201" y="370971"/>
                  </a:cubicBezTo>
                  <a:cubicBezTo>
                    <a:pt x="980643" y="370971"/>
                    <a:pt x="1168263" y="255869"/>
                    <a:pt x="1270589" y="80957"/>
                  </a:cubicBezTo>
                  <a:cubicBezTo>
                    <a:pt x="1300410" y="29850"/>
                    <a:pt x="1355883" y="0"/>
                    <a:pt x="1415526" y="0"/>
                  </a:cubicBezTo>
                  <a:cubicBezTo>
                    <a:pt x="1475239" y="0"/>
                    <a:pt x="1526402" y="51218"/>
                    <a:pt x="1526402" y="110807"/>
                  </a:cubicBezTo>
                  <a:lnTo>
                    <a:pt x="1526402" y="680734"/>
                  </a:lnTo>
                  <a:lnTo>
                    <a:pt x="0" y="680734"/>
                  </a:lnTo>
                  <a:lnTo>
                    <a:pt x="0" y="110807"/>
                  </a:lnTo>
                  <a:cubicBezTo>
                    <a:pt x="0" y="51218"/>
                    <a:pt x="51163" y="0"/>
                    <a:pt x="110876" y="0"/>
                  </a:cubicBezTo>
                  <a:close/>
                </a:path>
              </a:pathLst>
            </a:custGeom>
            <a:solidFill>
              <a:schemeClr val="bg2">
                <a:lumMod val="75000"/>
              </a:schemeClr>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just"/>
              <a:endParaRPr lang="en-US" sz="900" noProof="1"/>
            </a:p>
          </p:txBody>
        </p:sp>
        <p:sp>
          <p:nvSpPr>
            <p:cNvPr id="68" name="Shape">
              <a:extLst>
                <a:ext uri="{FF2B5EF4-FFF2-40B4-BE49-F238E27FC236}">
                  <a16:creationId xmlns:a16="http://schemas.microsoft.com/office/drawing/2014/main" id="{DA241660-5D8F-694B-B29F-26B8E9AC0E80}"/>
                </a:ext>
              </a:extLst>
            </p:cNvPr>
            <p:cNvSpPr/>
            <p:nvPr/>
          </p:nvSpPr>
          <p:spPr>
            <a:xfrm>
              <a:off x="9602704" y="1604101"/>
              <a:ext cx="1144802" cy="914567"/>
            </a:xfrm>
            <a:custGeom>
              <a:avLst/>
              <a:gdLst/>
              <a:ahLst/>
              <a:cxnLst>
                <a:cxn ang="0">
                  <a:pos x="wd2" y="hd2"/>
                </a:cxn>
                <a:cxn ang="5400000">
                  <a:pos x="wd2" y="hd2"/>
                </a:cxn>
                <a:cxn ang="10800000">
                  <a:pos x="wd2" y="hd2"/>
                </a:cxn>
                <a:cxn ang="16200000">
                  <a:pos x="wd2" y="hd2"/>
                </a:cxn>
              </a:cxnLst>
              <a:rect l="0" t="0" r="r" b="b"/>
              <a:pathLst>
                <a:path w="21600" h="21600" extrusionOk="0">
                  <a:moveTo>
                    <a:pt x="19971" y="21600"/>
                  </a:moveTo>
                  <a:lnTo>
                    <a:pt x="19971" y="21600"/>
                  </a:lnTo>
                  <a:cubicBezTo>
                    <a:pt x="19126" y="21600"/>
                    <a:pt x="18402" y="21071"/>
                    <a:pt x="17980" y="20165"/>
                  </a:cubicBezTo>
                  <a:cubicBezTo>
                    <a:pt x="16532" y="17069"/>
                    <a:pt x="13877" y="15029"/>
                    <a:pt x="10800" y="15029"/>
                  </a:cubicBezTo>
                  <a:cubicBezTo>
                    <a:pt x="7723" y="15029"/>
                    <a:pt x="5068" y="17069"/>
                    <a:pt x="3620" y="20165"/>
                  </a:cubicBezTo>
                  <a:cubicBezTo>
                    <a:pt x="3198" y="21071"/>
                    <a:pt x="2474" y="21600"/>
                    <a:pt x="1629" y="21600"/>
                  </a:cubicBezTo>
                  <a:lnTo>
                    <a:pt x="1569" y="21600"/>
                  </a:lnTo>
                  <a:cubicBezTo>
                    <a:pt x="724" y="21600"/>
                    <a:pt x="0" y="20694"/>
                    <a:pt x="0" y="19636"/>
                  </a:cubicBezTo>
                  <a:lnTo>
                    <a:pt x="0" y="1964"/>
                  </a:lnTo>
                  <a:cubicBezTo>
                    <a:pt x="0" y="906"/>
                    <a:pt x="724" y="0"/>
                    <a:pt x="1569" y="0"/>
                  </a:cubicBezTo>
                  <a:lnTo>
                    <a:pt x="20031" y="0"/>
                  </a:lnTo>
                  <a:cubicBezTo>
                    <a:pt x="20876" y="0"/>
                    <a:pt x="21600" y="906"/>
                    <a:pt x="21600" y="1964"/>
                  </a:cubicBezTo>
                  <a:lnTo>
                    <a:pt x="21600" y="19636"/>
                  </a:lnTo>
                  <a:cubicBezTo>
                    <a:pt x="21540" y="20769"/>
                    <a:pt x="20816" y="21600"/>
                    <a:pt x="19971" y="21600"/>
                  </a:cubicBezTo>
                  <a:close/>
                </a:path>
              </a:pathLst>
            </a:custGeom>
            <a:solidFill>
              <a:schemeClr val="accent2"/>
            </a:solidFill>
            <a:ln w="12700">
              <a:miter lim="400000"/>
            </a:ln>
          </p:spPr>
          <p:txBody>
            <a:bodyPr rot="0" spcFirstLastPara="0" vertOverflow="overflow" horzOverflow="overflow" vert="horz" wrap="square" lIns="28575" tIns="28575" rIns="28575" bIns="28575" numCol="1" spcCol="0" rtlCol="0" fromWordArt="0" anchor="t" anchorCtr="0" forceAA="0" compatLnSpc="1">
              <a:prstTxWarp prst="textNoShape">
                <a:avLst/>
              </a:prstTxWarp>
              <a:noAutofit/>
            </a:bodyPr>
            <a:lstStyle/>
            <a:p>
              <a:pPr algn="ctr"/>
              <a:r>
                <a:rPr lang="en-US" sz="2800" dirty="0"/>
                <a:t>01</a:t>
              </a:r>
            </a:p>
          </p:txBody>
        </p:sp>
        <p:sp>
          <p:nvSpPr>
            <p:cNvPr id="114" name="Freeform: Shape 56">
              <a:extLst>
                <a:ext uri="{FF2B5EF4-FFF2-40B4-BE49-F238E27FC236}">
                  <a16:creationId xmlns:a16="http://schemas.microsoft.com/office/drawing/2014/main" id="{CA977F3C-0CA6-1945-B7E8-20DA5E3239F4}"/>
                </a:ext>
              </a:extLst>
            </p:cNvPr>
            <p:cNvSpPr/>
            <p:nvPr/>
          </p:nvSpPr>
          <p:spPr>
            <a:xfrm>
              <a:off x="9606380" y="2983163"/>
              <a:ext cx="1144802" cy="2510765"/>
            </a:xfrm>
            <a:custGeom>
              <a:avLst/>
              <a:gdLst>
                <a:gd name="connsiteX0" fmla="*/ 83157 w 1144802"/>
                <a:gd name="connsiteY0" fmla="*/ 0 h 1973727"/>
                <a:gd name="connsiteX1" fmla="*/ 86337 w 1144802"/>
                <a:gd name="connsiteY1" fmla="*/ 0 h 1973727"/>
                <a:gd name="connsiteX2" fmla="*/ 191860 w 1144802"/>
                <a:gd name="connsiteY2" fmla="*/ 60718 h 1973727"/>
                <a:gd name="connsiteX3" fmla="*/ 572401 w 1144802"/>
                <a:gd name="connsiteY3" fmla="*/ 278228 h 1973727"/>
                <a:gd name="connsiteX4" fmla="*/ 952942 w 1144802"/>
                <a:gd name="connsiteY4" fmla="*/ 60718 h 1973727"/>
                <a:gd name="connsiteX5" fmla="*/ 1061645 w 1144802"/>
                <a:gd name="connsiteY5" fmla="*/ 0 h 1973727"/>
                <a:gd name="connsiteX6" fmla="*/ 1144802 w 1144802"/>
                <a:gd name="connsiteY6" fmla="*/ 83105 h 1973727"/>
                <a:gd name="connsiteX7" fmla="*/ 1144802 w 1144802"/>
                <a:gd name="connsiteY7" fmla="*/ 272472 h 1973727"/>
                <a:gd name="connsiteX8" fmla="*/ 1144802 w 1144802"/>
                <a:gd name="connsiteY8" fmla="*/ 1701255 h 1973727"/>
                <a:gd name="connsiteX9" fmla="*/ 1144802 w 1144802"/>
                <a:gd name="connsiteY9" fmla="*/ 1890622 h 1973727"/>
                <a:gd name="connsiteX10" fmla="*/ 1061645 w 1144802"/>
                <a:gd name="connsiteY10" fmla="*/ 1973727 h 1973727"/>
                <a:gd name="connsiteX11" fmla="*/ 83157 w 1144802"/>
                <a:gd name="connsiteY11" fmla="*/ 1973727 h 1973727"/>
                <a:gd name="connsiteX12" fmla="*/ 0 w 1144802"/>
                <a:gd name="connsiteY12" fmla="*/ 1890622 h 1973727"/>
                <a:gd name="connsiteX13" fmla="*/ 0 w 1144802"/>
                <a:gd name="connsiteY13" fmla="*/ 1701255 h 1973727"/>
                <a:gd name="connsiteX14" fmla="*/ 0 w 1144802"/>
                <a:gd name="connsiteY14" fmla="*/ 272472 h 1973727"/>
                <a:gd name="connsiteX15" fmla="*/ 0 w 1144802"/>
                <a:gd name="connsiteY15" fmla="*/ 83105 h 1973727"/>
                <a:gd name="connsiteX16" fmla="*/ 83157 w 1144802"/>
                <a:gd name="connsiteY16" fmla="*/ 0 h 19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4802" h="1973727">
                  <a:moveTo>
                    <a:pt x="83157" y="0"/>
                  </a:moveTo>
                  <a:lnTo>
                    <a:pt x="86337" y="0"/>
                  </a:lnTo>
                  <a:cubicBezTo>
                    <a:pt x="131122" y="0"/>
                    <a:pt x="169494" y="22387"/>
                    <a:pt x="191860" y="60718"/>
                  </a:cubicBezTo>
                  <a:cubicBezTo>
                    <a:pt x="268605" y="191901"/>
                    <a:pt x="409320" y="278228"/>
                    <a:pt x="572401" y="278228"/>
                  </a:cubicBezTo>
                  <a:cubicBezTo>
                    <a:pt x="735482" y="278228"/>
                    <a:pt x="876198" y="191901"/>
                    <a:pt x="952942" y="60718"/>
                  </a:cubicBezTo>
                  <a:cubicBezTo>
                    <a:pt x="975308" y="22387"/>
                    <a:pt x="1016913" y="0"/>
                    <a:pt x="1061645" y="0"/>
                  </a:cubicBezTo>
                  <a:cubicBezTo>
                    <a:pt x="1106430" y="0"/>
                    <a:pt x="1144802" y="38413"/>
                    <a:pt x="1144802" y="83105"/>
                  </a:cubicBezTo>
                  <a:lnTo>
                    <a:pt x="1144802" y="272472"/>
                  </a:lnTo>
                  <a:lnTo>
                    <a:pt x="1144802" y="1701255"/>
                  </a:lnTo>
                  <a:lnTo>
                    <a:pt x="1144802" y="1890622"/>
                  </a:lnTo>
                  <a:cubicBezTo>
                    <a:pt x="1144802" y="1935314"/>
                    <a:pt x="1106430" y="1973727"/>
                    <a:pt x="1061645" y="1973727"/>
                  </a:cubicBezTo>
                  <a:lnTo>
                    <a:pt x="83157" y="1973727"/>
                  </a:lnTo>
                  <a:cubicBezTo>
                    <a:pt x="38372" y="1973727"/>
                    <a:pt x="0" y="1935396"/>
                    <a:pt x="0" y="1890622"/>
                  </a:cubicBezTo>
                  <a:lnTo>
                    <a:pt x="0" y="1701255"/>
                  </a:lnTo>
                  <a:lnTo>
                    <a:pt x="0" y="272472"/>
                  </a:lnTo>
                  <a:lnTo>
                    <a:pt x="0" y="83105"/>
                  </a:lnTo>
                  <a:cubicBezTo>
                    <a:pt x="0" y="38413"/>
                    <a:pt x="38372" y="0"/>
                    <a:pt x="83157" y="0"/>
                  </a:cubicBezTo>
                  <a:close/>
                </a:path>
              </a:pathLst>
            </a:custGeom>
            <a:solidFill>
              <a:schemeClr val="bg2"/>
            </a:solidFill>
            <a:ln w="12700">
              <a:miter lim="400000"/>
            </a:ln>
          </p:spPr>
          <p:txBody>
            <a:bodyPr rot="0" spcFirstLastPara="0" vertOverflow="overflow" horzOverflow="overflow" vert="horz" wrap="square" lIns="68580" tIns="480060" rIns="68580" bIns="28575" numCol="1" spcCol="0" rtlCol="0" fromWordArt="0" anchor="ctr" anchorCtr="0" forceAA="0" compatLnSpc="1">
              <a:prstTxWarp prst="textNoShape">
                <a:avLst/>
              </a:prstTxWarp>
              <a:noAutofit/>
            </a:bodyPr>
            <a:lstStyle/>
            <a:p>
              <a:pPr lvl="0" algn="ctr"/>
              <a:r>
                <a:rPr lang="ar-SA" sz="2400" noProof="1"/>
                <a:t>اقتناع الكبار غير المتناسب مع الواقع</a:t>
              </a:r>
              <a:endParaRPr lang="en-US" sz="2400" noProof="1"/>
            </a:p>
          </p:txBody>
        </p:sp>
      </p:grpSp>
      <p:sp>
        <p:nvSpPr>
          <p:cNvPr id="61" name="مربع نص 60">
            <a:extLst>
              <a:ext uri="{FF2B5EF4-FFF2-40B4-BE49-F238E27FC236}">
                <a16:creationId xmlns:a16="http://schemas.microsoft.com/office/drawing/2014/main" id="{7806F32C-F5D7-6F42-8D12-DDED4D396602}"/>
              </a:ext>
            </a:extLst>
          </p:cNvPr>
          <p:cNvSpPr txBox="1"/>
          <p:nvPr/>
        </p:nvSpPr>
        <p:spPr>
          <a:xfrm>
            <a:off x="9648332" y="265350"/>
            <a:ext cx="2141933" cy="707886"/>
          </a:xfrm>
          <a:prstGeom prst="rect">
            <a:avLst/>
          </a:prstGeom>
          <a:noFill/>
        </p:spPr>
        <p:txBody>
          <a:bodyPr wrap="none" rtlCol="1">
            <a:spAutoFit/>
          </a:bodyPr>
          <a:lstStyle/>
          <a:p>
            <a:pPr marL="0" algn="l" defTabSz="914400" rtl="0" eaLnBrk="1" latinLnBrk="0" hangingPunct="1"/>
            <a:r>
              <a:rPr lang="ar-SA" sz="4000" dirty="0"/>
              <a:t>أسباب العناد</a:t>
            </a:r>
          </a:p>
        </p:txBody>
      </p:sp>
      <p:sp>
        <p:nvSpPr>
          <p:cNvPr id="62" name="直角三角形 103">
            <a:extLst>
              <a:ext uri="{FF2B5EF4-FFF2-40B4-BE49-F238E27FC236}">
                <a16:creationId xmlns:a16="http://schemas.microsoft.com/office/drawing/2014/main" id="{9D10CF7D-E3CB-BD4F-B936-900A2EAB0204}"/>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直角三角形 104">
            <a:extLst>
              <a:ext uri="{FF2B5EF4-FFF2-40B4-BE49-F238E27FC236}">
                <a16:creationId xmlns:a16="http://schemas.microsoft.com/office/drawing/2014/main" id="{230BE8F0-D25B-B746-B4AE-5FD88A22058D}"/>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65" name="直接连接符 106">
            <a:extLst>
              <a:ext uri="{FF2B5EF4-FFF2-40B4-BE49-F238E27FC236}">
                <a16:creationId xmlns:a16="http://schemas.microsoft.com/office/drawing/2014/main" id="{CD541139-F976-5A44-AADE-3CFE16602E3C}"/>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107">
            <a:extLst>
              <a:ext uri="{FF2B5EF4-FFF2-40B4-BE49-F238E27FC236}">
                <a16:creationId xmlns:a16="http://schemas.microsoft.com/office/drawing/2014/main" id="{76BBCA95-598E-4140-A5EA-3F03E3393BBB}"/>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3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Box 188">
            <a:extLst>
              <a:ext uri="{FF2B5EF4-FFF2-40B4-BE49-F238E27FC236}">
                <a16:creationId xmlns:a16="http://schemas.microsoft.com/office/drawing/2014/main" id="{59B79228-1118-49FF-A414-B9E4B5C8EB19}"/>
              </a:ext>
            </a:extLst>
          </p:cNvPr>
          <p:cNvSpPr txBox="1"/>
          <p:nvPr/>
        </p:nvSpPr>
        <p:spPr>
          <a:xfrm>
            <a:off x="3329283" y="5061146"/>
            <a:ext cx="8511158" cy="400110"/>
          </a:xfrm>
          <a:prstGeom prst="rect">
            <a:avLst/>
          </a:prstGeom>
          <a:solidFill>
            <a:schemeClr val="bg2"/>
          </a:solidFill>
        </p:spPr>
        <p:txBody>
          <a:bodyPr wrap="square" lIns="137160" rIns="137160" rtlCol="0" anchor="t">
            <a:spAutoFit/>
          </a:bodyPr>
          <a:lstStyle/>
          <a:p>
            <a:pPr algn="ctr"/>
            <a:r>
              <a:rPr lang="ar-SA" sz="2000" noProof="1"/>
              <a:t>البعد عن إرغام الطفل على الطاعة و اللجوء إلى دفء المعاملة و المرونة في التعامل .</a:t>
            </a:r>
          </a:p>
        </p:txBody>
      </p:sp>
      <p:sp>
        <p:nvSpPr>
          <p:cNvPr id="201" name="TextBox 200">
            <a:extLst>
              <a:ext uri="{FF2B5EF4-FFF2-40B4-BE49-F238E27FC236}">
                <a16:creationId xmlns:a16="http://schemas.microsoft.com/office/drawing/2014/main" id="{3AFD3BB8-6FC3-4C59-AA56-217937A5A76B}"/>
              </a:ext>
            </a:extLst>
          </p:cNvPr>
          <p:cNvSpPr txBox="1"/>
          <p:nvPr/>
        </p:nvSpPr>
        <p:spPr>
          <a:xfrm>
            <a:off x="3276282" y="1883618"/>
            <a:ext cx="8511158" cy="707886"/>
          </a:xfrm>
          <a:prstGeom prst="rect">
            <a:avLst/>
          </a:prstGeom>
          <a:solidFill>
            <a:schemeClr val="bg2"/>
          </a:solidFill>
        </p:spPr>
        <p:txBody>
          <a:bodyPr wrap="square" lIns="137160" rIns="137160" rtlCol="0" anchor="t">
            <a:spAutoFit/>
          </a:bodyPr>
          <a:lstStyle/>
          <a:p>
            <a:pPr algn="ctr"/>
            <a:r>
              <a:rPr lang="ar-SA" sz="2000" noProof="1"/>
              <a:t> معاملة العنيد ليست بالأمر السهل لأنها تتطلب الحكمة و الصبر و عدم اليأس و الاستسلام للأمر بحجة أن الطفل عنيد .</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3329283" y="4042616"/>
            <a:ext cx="8511158" cy="461665"/>
          </a:xfrm>
          <a:prstGeom prst="rect">
            <a:avLst/>
          </a:prstGeom>
          <a:solidFill>
            <a:schemeClr val="bg2"/>
          </a:solidFill>
        </p:spPr>
        <p:txBody>
          <a:bodyPr wrap="square" lIns="137160" rIns="137160" rtlCol="0" anchor="t">
            <a:spAutoFit/>
          </a:bodyPr>
          <a:lstStyle/>
          <a:p>
            <a:pPr algn="ctr"/>
            <a:r>
              <a:rPr lang="ar-SA" sz="2400" noProof="1"/>
              <a:t>عدم صياغة طلباتنا من الطفل بطريقة تشعره أننا نتوقع منه الرفض </a:t>
            </a:r>
            <a:endParaRPr lang="en-US" sz="2400" noProof="1"/>
          </a:p>
        </p:txBody>
      </p:sp>
      <p:sp>
        <p:nvSpPr>
          <p:cNvPr id="198" name="TextBox 197">
            <a:extLst>
              <a:ext uri="{FF2B5EF4-FFF2-40B4-BE49-F238E27FC236}">
                <a16:creationId xmlns:a16="http://schemas.microsoft.com/office/drawing/2014/main" id="{4F527CE9-12B5-451E-8DAA-65F7C2D8492B}"/>
              </a:ext>
            </a:extLst>
          </p:cNvPr>
          <p:cNvSpPr txBox="1"/>
          <p:nvPr/>
        </p:nvSpPr>
        <p:spPr>
          <a:xfrm>
            <a:off x="3276282" y="2980276"/>
            <a:ext cx="8511158" cy="400110"/>
          </a:xfrm>
          <a:prstGeom prst="rect">
            <a:avLst/>
          </a:prstGeom>
          <a:solidFill>
            <a:schemeClr val="bg2"/>
          </a:solidFill>
        </p:spPr>
        <p:txBody>
          <a:bodyPr wrap="square" lIns="137160" rIns="137160" rtlCol="0" anchor="t">
            <a:spAutoFit/>
          </a:bodyPr>
          <a:lstStyle/>
          <a:p>
            <a:pPr algn="ctr"/>
            <a:r>
              <a:rPr lang="ar-SA" sz="2000" noProof="1"/>
              <a:t>عدم اللجوء إلى القول بأن الطفل عنيد أمامه و عدم مقارنته بأطفال آخرين بقولنا أنهم ليسوا عنيدون مثله.</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3276282" y="761790"/>
            <a:ext cx="8511158" cy="923330"/>
          </a:xfrm>
          <a:prstGeom prst="rect">
            <a:avLst/>
          </a:prstGeom>
          <a:solidFill>
            <a:schemeClr val="bg2"/>
          </a:solidFill>
        </p:spPr>
        <p:txBody>
          <a:bodyPr wrap="square" lIns="137160" rIns="137160" rtlCol="0" anchor="t">
            <a:spAutoFit/>
          </a:bodyPr>
          <a:lstStyle/>
          <a:p>
            <a:pPr algn="ctr"/>
            <a:r>
              <a:rPr lang="ar-SA" noProof="1"/>
              <a:t>العقاب أثناء وقوع العناد مباشرة بشرط معرفة نوع العقاب الذي يجدي مع هذا الطفل بالذات ( مثل العقاب بالحرمان أو عدم الخروج ) و قد تكون نقطة البداية تأجيل الحوار ولو للحظات يراجع فيها الطرفان فيها موقفهما و يستأنف الحوار بعد ذلك بأسلوب يكون فيه الحوار سيد الموقف (لا يجوز أن ينقطع الحوار أو يؤجل إلى وقت لاحق )</a:t>
            </a:r>
            <a:endParaRPr lang="en-US" noProof="1"/>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361056" y="27574"/>
            <a:ext cx="5479385" cy="707886"/>
          </a:xfrm>
          <a:prstGeom prst="rect">
            <a:avLst/>
          </a:prstGeom>
          <a:noFill/>
        </p:spPr>
        <p:txBody>
          <a:bodyPr wrap="none" rtlCol="1">
            <a:spAutoFit/>
          </a:bodyPr>
          <a:lstStyle/>
          <a:p>
            <a:r>
              <a:rPr lang="ar-SA" sz="4000" dirty="0"/>
              <a:t>أساليب التغلب على مشكلة العناد:</a:t>
            </a:r>
          </a:p>
        </p:txBody>
      </p:sp>
      <p:grpSp>
        <p:nvGrpSpPr>
          <p:cNvPr id="2" name="مجموعة 1">
            <a:extLst>
              <a:ext uri="{FF2B5EF4-FFF2-40B4-BE49-F238E27FC236}">
                <a16:creationId xmlns:a16="http://schemas.microsoft.com/office/drawing/2014/main" id="{7CB4280D-E7E8-B644-9190-111188E539F3}"/>
              </a:ext>
            </a:extLst>
          </p:cNvPr>
          <p:cNvGrpSpPr/>
          <p:nvPr/>
        </p:nvGrpSpPr>
        <p:grpSpPr>
          <a:xfrm>
            <a:off x="901531" y="0"/>
            <a:ext cx="2764359" cy="6864560"/>
            <a:chOff x="901531" y="0"/>
            <a:chExt cx="2764359" cy="686456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901531" y="0"/>
              <a:ext cx="2764359" cy="6857999"/>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795538"/>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01369"/>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666463"/>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606262"/>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518517"/>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483671"/>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395926"/>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253782"/>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8386" y="5096433"/>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4829241"/>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05</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3997799"/>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04</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07878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03</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186293"/>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02</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01</a:t>
                </a:r>
              </a:p>
            </p:txBody>
          </p:sp>
        </p:grpSp>
        <p:sp>
          <p:nvSpPr>
            <p:cNvPr id="34" name="Freeform: Shape 120">
              <a:extLst>
                <a:ext uri="{FF2B5EF4-FFF2-40B4-BE49-F238E27FC236}">
                  <a16:creationId xmlns:a16="http://schemas.microsoft.com/office/drawing/2014/main" id="{54E55E30-6260-4545-A97F-74186CFCE427}"/>
                </a:ext>
              </a:extLst>
            </p:cNvPr>
            <p:cNvSpPr/>
            <p:nvPr/>
          </p:nvSpPr>
          <p:spPr>
            <a:xfrm>
              <a:off x="1143686" y="6234275"/>
              <a:ext cx="1721457" cy="234648"/>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5" name="Freeform: Shape 122">
              <a:extLst>
                <a:ext uri="{FF2B5EF4-FFF2-40B4-BE49-F238E27FC236}">
                  <a16:creationId xmlns:a16="http://schemas.microsoft.com/office/drawing/2014/main" id="{B8795DA1-BA75-334F-9575-517C7FE0F65D}"/>
                </a:ext>
              </a:extLst>
            </p:cNvPr>
            <p:cNvSpPr/>
            <p:nvPr/>
          </p:nvSpPr>
          <p:spPr>
            <a:xfrm>
              <a:off x="1105733" y="6409195"/>
              <a:ext cx="1766130" cy="234648"/>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6" name="Oval 18">
              <a:extLst>
                <a:ext uri="{FF2B5EF4-FFF2-40B4-BE49-F238E27FC236}">
                  <a16:creationId xmlns:a16="http://schemas.microsoft.com/office/drawing/2014/main" id="{08AF24D6-D000-364B-8278-C899D61A06C9}"/>
                </a:ext>
              </a:extLst>
            </p:cNvPr>
            <p:cNvSpPr/>
            <p:nvPr/>
          </p:nvSpPr>
          <p:spPr>
            <a:xfrm>
              <a:off x="1626620" y="6041298"/>
              <a:ext cx="773092" cy="823262"/>
            </a:xfrm>
            <a:prstGeom prst="ellipse">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06</a:t>
              </a:r>
            </a:p>
          </p:txBody>
        </p:sp>
      </p:grpSp>
      <p:sp>
        <p:nvSpPr>
          <p:cNvPr id="37" name="TextBox 188">
            <a:extLst>
              <a:ext uri="{FF2B5EF4-FFF2-40B4-BE49-F238E27FC236}">
                <a16:creationId xmlns:a16="http://schemas.microsoft.com/office/drawing/2014/main" id="{BBDA83EF-9875-ED4D-9105-024F5810EC31}"/>
              </a:ext>
            </a:extLst>
          </p:cNvPr>
          <p:cNvSpPr txBox="1"/>
          <p:nvPr/>
        </p:nvSpPr>
        <p:spPr>
          <a:xfrm>
            <a:off x="3373102" y="6090171"/>
            <a:ext cx="7535900" cy="400110"/>
          </a:xfrm>
          <a:prstGeom prst="rect">
            <a:avLst/>
          </a:prstGeom>
          <a:solidFill>
            <a:schemeClr val="bg2"/>
          </a:solidFill>
        </p:spPr>
        <p:txBody>
          <a:bodyPr wrap="square" lIns="137160" rIns="137160" rtlCol="0" anchor="t">
            <a:spAutoFit/>
          </a:bodyPr>
          <a:lstStyle/>
          <a:p>
            <a:pPr algn="ctr"/>
            <a:r>
              <a:rPr lang="ar-SA" sz="2000" noProof="1"/>
              <a:t> أكثر الأساليب فائدة هو الحوار الدافئ المقنع غير المؤجل عند ظهور موقف العناد .</a:t>
            </a:r>
          </a:p>
        </p:txBody>
      </p:sp>
    </p:spTree>
    <p:extLst>
      <p:ext uri="{BB962C8B-B14F-4D97-AF65-F5344CB8AC3E}">
        <p14:creationId xmlns:p14="http://schemas.microsoft.com/office/powerpoint/2010/main" val="385316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04"/>
                                        </p:tgtEl>
                                        <p:attrNameLst>
                                          <p:attrName>style.visibility</p:attrName>
                                        </p:attrNameLst>
                                      </p:cBhvr>
                                      <p:to>
                                        <p:strVal val="visible"/>
                                      </p:to>
                                    </p:set>
                                    <p:anim calcmode="lin" valueType="num">
                                      <p:cBhvr additive="base">
                                        <p:cTn id="13" dur="1000" fill="hold"/>
                                        <p:tgtEl>
                                          <p:spTgt spid="204"/>
                                        </p:tgtEl>
                                        <p:attrNameLst>
                                          <p:attrName>ppt_x</p:attrName>
                                        </p:attrNameLst>
                                      </p:cBhvr>
                                      <p:tavLst>
                                        <p:tav tm="0">
                                          <p:val>
                                            <p:strVal val="0-#ppt_w/2"/>
                                          </p:val>
                                        </p:tav>
                                        <p:tav tm="100000">
                                          <p:val>
                                            <p:strVal val="#ppt_x"/>
                                          </p:val>
                                        </p:tav>
                                      </p:tavLst>
                                    </p:anim>
                                    <p:anim calcmode="lin" valueType="num">
                                      <p:cBhvr additive="base">
                                        <p:cTn id="14" dur="1000" fill="hold"/>
                                        <p:tgtEl>
                                          <p:spTgt spid="20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201"/>
                                        </p:tgtEl>
                                        <p:attrNameLst>
                                          <p:attrName>style.visibility</p:attrName>
                                        </p:attrNameLst>
                                      </p:cBhvr>
                                      <p:to>
                                        <p:strVal val="visible"/>
                                      </p:to>
                                    </p:set>
                                    <p:anim calcmode="lin" valueType="num">
                                      <p:cBhvr additive="base">
                                        <p:cTn id="18" dur="1000" fill="hold"/>
                                        <p:tgtEl>
                                          <p:spTgt spid="201"/>
                                        </p:tgtEl>
                                        <p:attrNameLst>
                                          <p:attrName>ppt_x</p:attrName>
                                        </p:attrNameLst>
                                      </p:cBhvr>
                                      <p:tavLst>
                                        <p:tav tm="0">
                                          <p:val>
                                            <p:strVal val="0-#ppt_w/2"/>
                                          </p:val>
                                        </p:tav>
                                        <p:tav tm="100000">
                                          <p:val>
                                            <p:strVal val="#ppt_x"/>
                                          </p:val>
                                        </p:tav>
                                      </p:tavLst>
                                    </p:anim>
                                    <p:anim calcmode="lin" valueType="num">
                                      <p:cBhvr additive="base">
                                        <p:cTn id="19" dur="1000" fill="hold"/>
                                        <p:tgtEl>
                                          <p:spTgt spid="201"/>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8" fill="hold" grpId="0" nodeType="afterEffect">
                                  <p:stCondLst>
                                    <p:cond delay="0"/>
                                  </p:stCondLst>
                                  <p:childTnLst>
                                    <p:set>
                                      <p:cBhvr>
                                        <p:cTn id="22" dur="1" fill="hold">
                                          <p:stCondLst>
                                            <p:cond delay="0"/>
                                          </p:stCondLst>
                                        </p:cTn>
                                        <p:tgtEl>
                                          <p:spTgt spid="198"/>
                                        </p:tgtEl>
                                        <p:attrNameLst>
                                          <p:attrName>style.visibility</p:attrName>
                                        </p:attrNameLst>
                                      </p:cBhvr>
                                      <p:to>
                                        <p:strVal val="visible"/>
                                      </p:to>
                                    </p:set>
                                    <p:anim calcmode="lin" valueType="num">
                                      <p:cBhvr additive="base">
                                        <p:cTn id="23" dur="1000" fill="hold"/>
                                        <p:tgtEl>
                                          <p:spTgt spid="198"/>
                                        </p:tgtEl>
                                        <p:attrNameLst>
                                          <p:attrName>ppt_x</p:attrName>
                                        </p:attrNameLst>
                                      </p:cBhvr>
                                      <p:tavLst>
                                        <p:tav tm="0">
                                          <p:val>
                                            <p:strVal val="0-#ppt_w/2"/>
                                          </p:val>
                                        </p:tav>
                                        <p:tav tm="100000">
                                          <p:val>
                                            <p:strVal val="#ppt_x"/>
                                          </p:val>
                                        </p:tav>
                                      </p:tavLst>
                                    </p:anim>
                                    <p:anim calcmode="lin" valueType="num">
                                      <p:cBhvr additive="base">
                                        <p:cTn id="24" dur="1000" fill="hold"/>
                                        <p:tgtEl>
                                          <p:spTgt spid="198"/>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8" fill="hold" grpId="0" nodeType="afterEffect">
                                  <p:stCondLst>
                                    <p:cond delay="0"/>
                                  </p:stCondLst>
                                  <p:childTnLst>
                                    <p:set>
                                      <p:cBhvr>
                                        <p:cTn id="27" dur="1" fill="hold">
                                          <p:stCondLst>
                                            <p:cond delay="0"/>
                                          </p:stCondLst>
                                        </p:cTn>
                                        <p:tgtEl>
                                          <p:spTgt spid="195"/>
                                        </p:tgtEl>
                                        <p:attrNameLst>
                                          <p:attrName>style.visibility</p:attrName>
                                        </p:attrNameLst>
                                      </p:cBhvr>
                                      <p:to>
                                        <p:strVal val="visible"/>
                                      </p:to>
                                    </p:set>
                                    <p:anim calcmode="lin" valueType="num">
                                      <p:cBhvr additive="base">
                                        <p:cTn id="28" dur="1000" fill="hold"/>
                                        <p:tgtEl>
                                          <p:spTgt spid="195"/>
                                        </p:tgtEl>
                                        <p:attrNameLst>
                                          <p:attrName>ppt_x</p:attrName>
                                        </p:attrNameLst>
                                      </p:cBhvr>
                                      <p:tavLst>
                                        <p:tav tm="0">
                                          <p:val>
                                            <p:strVal val="0-#ppt_w/2"/>
                                          </p:val>
                                        </p:tav>
                                        <p:tav tm="100000">
                                          <p:val>
                                            <p:strVal val="#ppt_x"/>
                                          </p:val>
                                        </p:tav>
                                      </p:tavLst>
                                    </p:anim>
                                    <p:anim calcmode="lin" valueType="num">
                                      <p:cBhvr additive="base">
                                        <p:cTn id="29" dur="1000" fill="hold"/>
                                        <p:tgtEl>
                                          <p:spTgt spid="195"/>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grpId="0" nodeType="afterEffect">
                                  <p:stCondLst>
                                    <p:cond delay="0"/>
                                  </p:stCondLst>
                                  <p:childTnLst>
                                    <p:set>
                                      <p:cBhvr>
                                        <p:cTn id="32" dur="1" fill="hold">
                                          <p:stCondLst>
                                            <p:cond delay="0"/>
                                          </p:stCondLst>
                                        </p:cTn>
                                        <p:tgtEl>
                                          <p:spTgt spid="189"/>
                                        </p:tgtEl>
                                        <p:attrNameLst>
                                          <p:attrName>style.visibility</p:attrName>
                                        </p:attrNameLst>
                                      </p:cBhvr>
                                      <p:to>
                                        <p:strVal val="visible"/>
                                      </p:to>
                                    </p:set>
                                    <p:anim calcmode="lin" valueType="num">
                                      <p:cBhvr additive="base">
                                        <p:cTn id="33" dur="1000" fill="hold"/>
                                        <p:tgtEl>
                                          <p:spTgt spid="189"/>
                                        </p:tgtEl>
                                        <p:attrNameLst>
                                          <p:attrName>ppt_x</p:attrName>
                                        </p:attrNameLst>
                                      </p:cBhvr>
                                      <p:tavLst>
                                        <p:tav tm="0">
                                          <p:val>
                                            <p:strVal val="0-#ppt_w/2"/>
                                          </p:val>
                                        </p:tav>
                                        <p:tav tm="100000">
                                          <p:val>
                                            <p:strVal val="#ppt_x"/>
                                          </p:val>
                                        </p:tav>
                                      </p:tavLst>
                                    </p:anim>
                                    <p:anim calcmode="lin" valueType="num">
                                      <p:cBhvr additive="base">
                                        <p:cTn id="34" dur="1000" fill="hold"/>
                                        <p:tgtEl>
                                          <p:spTgt spid="189"/>
                                        </p:tgtEl>
                                        <p:attrNameLst>
                                          <p:attrName>ppt_y</p:attrName>
                                        </p:attrNameLst>
                                      </p:cBhvr>
                                      <p:tavLst>
                                        <p:tav tm="0">
                                          <p:val>
                                            <p:strVal val="#ppt_y"/>
                                          </p:val>
                                        </p:tav>
                                        <p:tav tm="100000">
                                          <p:val>
                                            <p:strVal val="#ppt_y"/>
                                          </p:val>
                                        </p:tav>
                                      </p:tavLst>
                                    </p:anim>
                                  </p:childTnLst>
                                </p:cTn>
                              </p:par>
                            </p:childTnLst>
                          </p:cTn>
                        </p:par>
                        <p:par>
                          <p:cTn id="35" fill="hold">
                            <p:stCondLst>
                              <p:cond delay="6000"/>
                            </p:stCondLst>
                            <p:childTnLst>
                              <p:par>
                                <p:cTn id="36" presetID="2" presetClass="entr" presetSubtype="8"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fill="hold"/>
                                        <p:tgtEl>
                                          <p:spTgt spid="37"/>
                                        </p:tgtEl>
                                        <p:attrNameLst>
                                          <p:attrName>ppt_x</p:attrName>
                                        </p:attrNameLst>
                                      </p:cBhvr>
                                      <p:tavLst>
                                        <p:tav tm="0">
                                          <p:val>
                                            <p:strVal val="0-#ppt_w/2"/>
                                          </p:val>
                                        </p:tav>
                                        <p:tav tm="100000">
                                          <p:val>
                                            <p:strVal val="#ppt_x"/>
                                          </p:val>
                                        </p:tav>
                                      </p:tavLst>
                                    </p:anim>
                                    <p:anim calcmode="lin" valueType="num">
                                      <p:cBhvr additive="base">
                                        <p:cTn id="3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201" grpId="0" animBg="1"/>
      <p:bldP spid="195" grpId="0" animBg="1"/>
      <p:bldP spid="198" grpId="0" animBg="1"/>
      <p:bldP spid="204" grpId="0" animBg="1"/>
      <p:bldP spid="50" grpId="0"/>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579383"/>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الكذب</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0018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800" noProof="1">
                    <a:solidFill>
                      <a:schemeClr val="tx1">
                        <a:lumMod val="95000"/>
                        <a:lumOff val="5000"/>
                      </a:schemeClr>
                    </a:solidFill>
                  </a:rPr>
                  <a:t>الكذب سلوك مكتسب لا يورث وهو إخبار الآخرين بما يعرف أنه مخالف للحقيقة عن طريق التزييف المتعمد بقصد الغش و الخداع و هو سلوك اجتماعي غير سوي يؤدي إلى العديد من المشكلات الاجتماعية</a:t>
                </a:r>
                <a:endParaRPr lang="en-US" sz="28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2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B489D2-2CC4-4A0A-8471-A30E679359DA}"/>
              </a:ext>
            </a:extLst>
          </p:cNvPr>
          <p:cNvGrpSpPr/>
          <p:nvPr/>
        </p:nvGrpSpPr>
        <p:grpSpPr>
          <a:xfrm>
            <a:off x="7654833" y="25804"/>
            <a:ext cx="2746210" cy="794050"/>
            <a:chOff x="5648556" y="1560606"/>
            <a:chExt cx="3239950" cy="936812"/>
          </a:xfrm>
        </p:grpSpPr>
        <p:sp>
          <p:nvSpPr>
            <p:cNvPr id="33" name="Rectangle: Rounded Corners 32">
              <a:extLst>
                <a:ext uri="{FF2B5EF4-FFF2-40B4-BE49-F238E27FC236}">
                  <a16:creationId xmlns:a16="http://schemas.microsoft.com/office/drawing/2014/main" id="{D6391E66-8D4E-443D-AC84-AB2DDD9413F4}"/>
                </a:ext>
              </a:extLst>
            </p:cNvPr>
            <p:cNvSpPr/>
            <p:nvPr/>
          </p:nvSpPr>
          <p:spPr>
            <a:xfrm>
              <a:off x="5800164" y="1625600"/>
              <a:ext cx="3088342" cy="806824"/>
            </a:xfrm>
            <a:prstGeom prst="roundRect">
              <a:avLst>
                <a:gd name="adj" fmla="val 50000"/>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Rounded Corners 33">
              <a:extLst>
                <a:ext uri="{FF2B5EF4-FFF2-40B4-BE49-F238E27FC236}">
                  <a16:creationId xmlns:a16="http://schemas.microsoft.com/office/drawing/2014/main" id="{91328DEE-64E0-4057-9564-2A7A73682C07}"/>
                </a:ext>
              </a:extLst>
            </p:cNvPr>
            <p:cNvSpPr/>
            <p:nvPr/>
          </p:nvSpPr>
          <p:spPr>
            <a:xfrm>
              <a:off x="6301791" y="1714193"/>
              <a:ext cx="2486927" cy="65218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الكذب الخيالي</a:t>
              </a:r>
              <a:endParaRPr lang="en-US" sz="2000" dirty="0"/>
            </a:p>
          </p:txBody>
        </p:sp>
        <p:sp>
          <p:nvSpPr>
            <p:cNvPr id="35" name="Oval 34">
              <a:extLst>
                <a:ext uri="{FF2B5EF4-FFF2-40B4-BE49-F238E27FC236}">
                  <a16:creationId xmlns:a16="http://schemas.microsoft.com/office/drawing/2014/main" id="{9BF2375C-B24E-42E1-A2CB-39E4656FC0AB}"/>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8099A731-B5C7-4F93-A3D6-6483DB997CEB}"/>
                </a:ext>
              </a:extLst>
            </p:cNvPr>
            <p:cNvSpPr/>
            <p:nvPr/>
          </p:nvSpPr>
          <p:spPr>
            <a:xfrm>
              <a:off x="5692588" y="1625600"/>
              <a:ext cx="806824" cy="80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grpSp>
      <p:grpSp>
        <p:nvGrpSpPr>
          <p:cNvPr id="39" name="Group 38">
            <a:extLst>
              <a:ext uri="{FF2B5EF4-FFF2-40B4-BE49-F238E27FC236}">
                <a16:creationId xmlns:a16="http://schemas.microsoft.com/office/drawing/2014/main" id="{FC15EDA3-6A8C-46AD-8399-97EB8D372768}"/>
              </a:ext>
            </a:extLst>
          </p:cNvPr>
          <p:cNvGrpSpPr/>
          <p:nvPr/>
        </p:nvGrpSpPr>
        <p:grpSpPr>
          <a:xfrm>
            <a:off x="7654833" y="1028551"/>
            <a:ext cx="2746211" cy="794050"/>
            <a:chOff x="5648555" y="1560606"/>
            <a:chExt cx="3239951" cy="936812"/>
          </a:xfrm>
        </p:grpSpPr>
        <p:sp>
          <p:nvSpPr>
            <p:cNvPr id="40" name="Rectangle: Rounded Corners 39">
              <a:extLst>
                <a:ext uri="{FF2B5EF4-FFF2-40B4-BE49-F238E27FC236}">
                  <a16:creationId xmlns:a16="http://schemas.microsoft.com/office/drawing/2014/main" id="{EF7DAA5C-5564-4158-B938-3E3452D86A0E}"/>
                </a:ext>
              </a:extLst>
            </p:cNvPr>
            <p:cNvSpPr/>
            <p:nvPr/>
          </p:nvSpPr>
          <p:spPr>
            <a:xfrm>
              <a:off x="5800164" y="1625600"/>
              <a:ext cx="3088342" cy="806824"/>
            </a:xfrm>
            <a:prstGeom prst="roundRect">
              <a:avLst>
                <a:gd name="adj" fmla="val 5000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Rounded Corners 40">
              <a:extLst>
                <a:ext uri="{FF2B5EF4-FFF2-40B4-BE49-F238E27FC236}">
                  <a16:creationId xmlns:a16="http://schemas.microsoft.com/office/drawing/2014/main" id="{6C997F90-A564-40CB-B6BC-8A968C77CA0C}"/>
                </a:ext>
              </a:extLst>
            </p:cNvPr>
            <p:cNvSpPr/>
            <p:nvPr/>
          </p:nvSpPr>
          <p:spPr>
            <a:xfrm>
              <a:off x="6279774" y="1709808"/>
              <a:ext cx="2486927" cy="63402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ar-SA" sz="1600" dirty="0"/>
                <a:t>كذب الالتباس</a:t>
              </a:r>
              <a:endParaRPr lang="en-US" sz="1600" dirty="0"/>
            </a:p>
          </p:txBody>
        </p:sp>
        <p:sp>
          <p:nvSpPr>
            <p:cNvPr id="42" name="Oval 41">
              <a:extLst>
                <a:ext uri="{FF2B5EF4-FFF2-40B4-BE49-F238E27FC236}">
                  <a16:creationId xmlns:a16="http://schemas.microsoft.com/office/drawing/2014/main" id="{9ECCCC11-F355-49CA-9FEC-D7D765F56BE2}"/>
                </a:ext>
              </a:extLst>
            </p:cNvPr>
            <p:cNvSpPr/>
            <p:nvPr/>
          </p:nvSpPr>
          <p:spPr>
            <a:xfrm>
              <a:off x="5648555"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8ADA7973-EB39-4757-A689-EB64D685ACED}"/>
                </a:ext>
              </a:extLst>
            </p:cNvPr>
            <p:cNvSpPr/>
            <p:nvPr/>
          </p:nvSpPr>
          <p:spPr>
            <a:xfrm>
              <a:off x="5692588" y="1625600"/>
              <a:ext cx="806824" cy="8068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grpSp>
      <p:grpSp>
        <p:nvGrpSpPr>
          <p:cNvPr id="74" name="Group 73">
            <a:extLst>
              <a:ext uri="{FF2B5EF4-FFF2-40B4-BE49-F238E27FC236}">
                <a16:creationId xmlns:a16="http://schemas.microsoft.com/office/drawing/2014/main" id="{6A968ABF-D362-4FD0-B330-BFB4C2906CAA}"/>
              </a:ext>
            </a:extLst>
          </p:cNvPr>
          <p:cNvGrpSpPr/>
          <p:nvPr/>
        </p:nvGrpSpPr>
        <p:grpSpPr>
          <a:xfrm>
            <a:off x="7654833" y="2031296"/>
            <a:ext cx="2746210" cy="794050"/>
            <a:chOff x="5648556" y="1560606"/>
            <a:chExt cx="3239950" cy="936812"/>
          </a:xfrm>
        </p:grpSpPr>
        <p:sp>
          <p:nvSpPr>
            <p:cNvPr id="75" name="Rectangle: Rounded Corners 74">
              <a:extLst>
                <a:ext uri="{FF2B5EF4-FFF2-40B4-BE49-F238E27FC236}">
                  <a16:creationId xmlns:a16="http://schemas.microsoft.com/office/drawing/2014/main" id="{8D4F3653-381C-442F-A7FA-3C7A6CC00AF1}"/>
                </a:ext>
              </a:extLst>
            </p:cNvPr>
            <p:cNvSpPr/>
            <p:nvPr/>
          </p:nvSpPr>
          <p:spPr>
            <a:xfrm>
              <a:off x="5800164" y="1625600"/>
              <a:ext cx="3088342" cy="806824"/>
            </a:xfrm>
            <a:prstGeom prst="roundRect">
              <a:avLst>
                <a:gd name="adj" fmla="val 50000"/>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Rounded Corners 75">
              <a:extLst>
                <a:ext uri="{FF2B5EF4-FFF2-40B4-BE49-F238E27FC236}">
                  <a16:creationId xmlns:a16="http://schemas.microsoft.com/office/drawing/2014/main" id="{BD50A0A0-2FA1-49D0-8886-3E757F666345}"/>
                </a:ext>
              </a:extLst>
            </p:cNvPr>
            <p:cNvSpPr/>
            <p:nvPr/>
          </p:nvSpPr>
          <p:spPr>
            <a:xfrm>
              <a:off x="6213728" y="1734626"/>
              <a:ext cx="2552975" cy="6148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dirty="0"/>
                <a:t>الكذب الادعائي و كذب التفاخر</a:t>
              </a:r>
            </a:p>
          </p:txBody>
        </p:sp>
        <p:sp>
          <p:nvSpPr>
            <p:cNvPr id="77" name="Oval 76">
              <a:extLst>
                <a:ext uri="{FF2B5EF4-FFF2-40B4-BE49-F238E27FC236}">
                  <a16:creationId xmlns:a16="http://schemas.microsoft.com/office/drawing/2014/main" id="{5502FCE7-DDB5-40C5-8BAE-25BF0A90D05A}"/>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392B0DEC-FAAA-4D26-8F4B-2CD9CD11400F}"/>
                </a:ext>
              </a:extLst>
            </p:cNvPr>
            <p:cNvSpPr/>
            <p:nvPr/>
          </p:nvSpPr>
          <p:spPr>
            <a:xfrm>
              <a:off x="5692588" y="1625600"/>
              <a:ext cx="806824" cy="8068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grpSp>
      <p:grpSp>
        <p:nvGrpSpPr>
          <p:cNvPr id="79" name="Group 78">
            <a:extLst>
              <a:ext uri="{FF2B5EF4-FFF2-40B4-BE49-F238E27FC236}">
                <a16:creationId xmlns:a16="http://schemas.microsoft.com/office/drawing/2014/main" id="{8137010F-35CB-4EAE-972A-F922A05FF84E}"/>
              </a:ext>
            </a:extLst>
          </p:cNvPr>
          <p:cNvGrpSpPr/>
          <p:nvPr/>
        </p:nvGrpSpPr>
        <p:grpSpPr>
          <a:xfrm>
            <a:off x="7654834" y="3018820"/>
            <a:ext cx="2746210" cy="809272"/>
            <a:chOff x="5648556" y="1542647"/>
            <a:chExt cx="3239951" cy="954771"/>
          </a:xfrm>
        </p:grpSpPr>
        <p:sp>
          <p:nvSpPr>
            <p:cNvPr id="80" name="Rectangle: Rounded Corners 79">
              <a:extLst>
                <a:ext uri="{FF2B5EF4-FFF2-40B4-BE49-F238E27FC236}">
                  <a16:creationId xmlns:a16="http://schemas.microsoft.com/office/drawing/2014/main" id="{B74692EB-ACEE-4830-A415-6B5A53B43E4A}"/>
                </a:ext>
              </a:extLst>
            </p:cNvPr>
            <p:cNvSpPr/>
            <p:nvPr/>
          </p:nvSpPr>
          <p:spPr>
            <a:xfrm>
              <a:off x="5800164" y="1542647"/>
              <a:ext cx="3088343" cy="889777"/>
            </a:xfrm>
            <a:prstGeom prst="roundRect">
              <a:avLst>
                <a:gd name="adj" fmla="val 50000"/>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Rounded Corners 80">
              <a:extLst>
                <a:ext uri="{FF2B5EF4-FFF2-40B4-BE49-F238E27FC236}">
                  <a16:creationId xmlns:a16="http://schemas.microsoft.com/office/drawing/2014/main" id="{4AE7060D-8CF6-475E-9EC7-EFAF95D4B7A6}"/>
                </a:ext>
              </a:extLst>
            </p:cNvPr>
            <p:cNvSpPr/>
            <p:nvPr/>
          </p:nvSpPr>
          <p:spPr>
            <a:xfrm>
              <a:off x="6279776" y="1690591"/>
              <a:ext cx="2420879" cy="61484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الكذب الدفاعي (الانتفاعي)</a:t>
              </a:r>
              <a:endParaRPr lang="en-US" sz="2000" dirty="0"/>
            </a:p>
          </p:txBody>
        </p:sp>
        <p:sp>
          <p:nvSpPr>
            <p:cNvPr id="82" name="Oval 81">
              <a:extLst>
                <a:ext uri="{FF2B5EF4-FFF2-40B4-BE49-F238E27FC236}">
                  <a16:creationId xmlns:a16="http://schemas.microsoft.com/office/drawing/2014/main" id="{B1F29ED1-C215-4A40-BB22-FF444A14D805}"/>
                </a:ext>
              </a:extLst>
            </p:cNvPr>
            <p:cNvSpPr/>
            <p:nvPr/>
          </p:nvSpPr>
          <p:spPr>
            <a:xfrm>
              <a:off x="564855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584E7E42-05F7-40B0-AB4B-08534857300F}"/>
                </a:ext>
              </a:extLst>
            </p:cNvPr>
            <p:cNvSpPr/>
            <p:nvPr/>
          </p:nvSpPr>
          <p:spPr>
            <a:xfrm>
              <a:off x="5692588" y="1625600"/>
              <a:ext cx="806824" cy="80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grpSp>
      <p:grpSp>
        <p:nvGrpSpPr>
          <p:cNvPr id="95" name="Group 94">
            <a:extLst>
              <a:ext uri="{FF2B5EF4-FFF2-40B4-BE49-F238E27FC236}">
                <a16:creationId xmlns:a16="http://schemas.microsoft.com/office/drawing/2014/main" id="{DC9FC2B3-E9FF-4D14-AE08-3BCBC4BA960D}"/>
              </a:ext>
            </a:extLst>
          </p:cNvPr>
          <p:cNvGrpSpPr/>
          <p:nvPr/>
        </p:nvGrpSpPr>
        <p:grpSpPr>
          <a:xfrm flipH="1">
            <a:off x="1882571" y="1080817"/>
            <a:ext cx="2797746" cy="794050"/>
            <a:chOff x="5592376" y="1560606"/>
            <a:chExt cx="3296130" cy="936812"/>
          </a:xfrm>
        </p:grpSpPr>
        <p:sp>
          <p:nvSpPr>
            <p:cNvPr id="111" name="Rectangle: Rounded Corners 110">
              <a:extLst>
                <a:ext uri="{FF2B5EF4-FFF2-40B4-BE49-F238E27FC236}">
                  <a16:creationId xmlns:a16="http://schemas.microsoft.com/office/drawing/2014/main" id="{1EA6C376-E8B3-431B-863E-51A2C872A7EA}"/>
                </a:ext>
              </a:extLst>
            </p:cNvPr>
            <p:cNvSpPr/>
            <p:nvPr/>
          </p:nvSpPr>
          <p:spPr>
            <a:xfrm>
              <a:off x="5800164" y="1625600"/>
              <a:ext cx="3088342" cy="806824"/>
            </a:xfrm>
            <a:prstGeom prst="roundRect">
              <a:avLst>
                <a:gd name="adj" fmla="val 50000"/>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Rounded Corners 111">
              <a:extLst>
                <a:ext uri="{FF2B5EF4-FFF2-40B4-BE49-F238E27FC236}">
                  <a16:creationId xmlns:a16="http://schemas.microsoft.com/office/drawing/2014/main" id="{86E3D609-39C5-48AB-BBEB-435EFD8F0C1A}"/>
                </a:ext>
              </a:extLst>
            </p:cNvPr>
            <p:cNvSpPr/>
            <p:nvPr/>
          </p:nvSpPr>
          <p:spPr>
            <a:xfrm>
              <a:off x="6279776" y="1780241"/>
              <a:ext cx="2420879" cy="49754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كذب </a:t>
              </a:r>
              <a:r>
                <a:rPr lang="ar-SA" sz="2000" dirty="0" err="1"/>
                <a:t>عدوانی</a:t>
              </a:r>
              <a:r>
                <a:rPr lang="ar-SA" sz="2000" dirty="0"/>
                <a:t> سلبي</a:t>
              </a:r>
              <a:endParaRPr lang="en-US" sz="2000" dirty="0"/>
            </a:p>
          </p:txBody>
        </p:sp>
        <p:sp>
          <p:nvSpPr>
            <p:cNvPr id="113" name="Oval 112">
              <a:extLst>
                <a:ext uri="{FF2B5EF4-FFF2-40B4-BE49-F238E27FC236}">
                  <a16:creationId xmlns:a16="http://schemas.microsoft.com/office/drawing/2014/main" id="{1337A2B0-01C0-4E9D-B228-EE1EB83C1A34}"/>
                </a:ext>
              </a:extLst>
            </p:cNvPr>
            <p:cNvSpPr/>
            <p:nvPr/>
          </p:nvSpPr>
          <p:spPr>
            <a:xfrm>
              <a:off x="5592376"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a:extLst>
                <a:ext uri="{FF2B5EF4-FFF2-40B4-BE49-F238E27FC236}">
                  <a16:creationId xmlns:a16="http://schemas.microsoft.com/office/drawing/2014/main" id="{27CFF79C-B611-42C4-BC5F-5B52BCDE0521}"/>
                </a:ext>
              </a:extLst>
            </p:cNvPr>
            <p:cNvSpPr/>
            <p:nvPr/>
          </p:nvSpPr>
          <p:spPr>
            <a:xfrm>
              <a:off x="5692588" y="1625600"/>
              <a:ext cx="806824" cy="80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grpSp>
      <p:grpSp>
        <p:nvGrpSpPr>
          <p:cNvPr id="96" name="Group 95">
            <a:extLst>
              <a:ext uri="{FF2B5EF4-FFF2-40B4-BE49-F238E27FC236}">
                <a16:creationId xmlns:a16="http://schemas.microsoft.com/office/drawing/2014/main" id="{9C1A9688-D95D-4BD7-9D3D-9897E19B702E}"/>
              </a:ext>
            </a:extLst>
          </p:cNvPr>
          <p:cNvGrpSpPr/>
          <p:nvPr/>
        </p:nvGrpSpPr>
        <p:grpSpPr>
          <a:xfrm flipH="1">
            <a:off x="1882571" y="2083564"/>
            <a:ext cx="2755216" cy="794050"/>
            <a:chOff x="5642482" y="1560606"/>
            <a:chExt cx="3246024" cy="936812"/>
          </a:xfrm>
        </p:grpSpPr>
        <p:sp>
          <p:nvSpPr>
            <p:cNvPr id="107" name="Rectangle: Rounded Corners 106">
              <a:extLst>
                <a:ext uri="{FF2B5EF4-FFF2-40B4-BE49-F238E27FC236}">
                  <a16:creationId xmlns:a16="http://schemas.microsoft.com/office/drawing/2014/main" id="{FBF1A8DF-A213-4C1D-A286-373C5DFD4FD5}"/>
                </a:ext>
              </a:extLst>
            </p:cNvPr>
            <p:cNvSpPr/>
            <p:nvPr/>
          </p:nvSpPr>
          <p:spPr>
            <a:xfrm>
              <a:off x="5800164" y="1625600"/>
              <a:ext cx="3088342" cy="806824"/>
            </a:xfrm>
            <a:prstGeom prst="roundRect">
              <a:avLst>
                <a:gd name="adj" fmla="val 50000"/>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ectangle: Rounded Corners 107">
              <a:extLst>
                <a:ext uri="{FF2B5EF4-FFF2-40B4-BE49-F238E27FC236}">
                  <a16:creationId xmlns:a16="http://schemas.microsoft.com/office/drawing/2014/main" id="{D5A63637-66B2-4A45-B3AA-44F82CE9E153}"/>
                </a:ext>
              </a:extLst>
            </p:cNvPr>
            <p:cNvSpPr/>
            <p:nvPr/>
          </p:nvSpPr>
          <p:spPr>
            <a:xfrm>
              <a:off x="6279776" y="1780241"/>
              <a:ext cx="2420879" cy="4975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t>كذب جذب الانتباه</a:t>
              </a:r>
              <a:endParaRPr lang="en-US" sz="2000" dirty="0"/>
            </a:p>
          </p:txBody>
        </p:sp>
        <p:sp>
          <p:nvSpPr>
            <p:cNvPr id="109" name="Oval 108">
              <a:extLst>
                <a:ext uri="{FF2B5EF4-FFF2-40B4-BE49-F238E27FC236}">
                  <a16:creationId xmlns:a16="http://schemas.microsoft.com/office/drawing/2014/main" id="{4D01C208-F75E-4A44-8B1E-DC8240CCC633}"/>
                </a:ext>
              </a:extLst>
            </p:cNvPr>
            <p:cNvSpPr/>
            <p:nvPr/>
          </p:nvSpPr>
          <p:spPr>
            <a:xfrm>
              <a:off x="5642482"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6073953E-4A49-4F72-B7C8-FB0AFC22AC49}"/>
                </a:ext>
              </a:extLst>
            </p:cNvPr>
            <p:cNvSpPr/>
            <p:nvPr/>
          </p:nvSpPr>
          <p:spPr>
            <a:xfrm>
              <a:off x="5692588" y="1625600"/>
              <a:ext cx="806824" cy="806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9</a:t>
              </a:r>
              <a:endParaRPr lang="en-US" sz="2400" b="1" dirty="0"/>
            </a:p>
          </p:txBody>
        </p:sp>
      </p:grpSp>
      <p:grpSp>
        <p:nvGrpSpPr>
          <p:cNvPr id="97" name="Group 96">
            <a:extLst>
              <a:ext uri="{FF2B5EF4-FFF2-40B4-BE49-F238E27FC236}">
                <a16:creationId xmlns:a16="http://schemas.microsoft.com/office/drawing/2014/main" id="{6D63C6DA-778A-4579-B5B8-F3375DC57D13}"/>
              </a:ext>
            </a:extLst>
          </p:cNvPr>
          <p:cNvGrpSpPr/>
          <p:nvPr/>
        </p:nvGrpSpPr>
        <p:grpSpPr>
          <a:xfrm flipH="1">
            <a:off x="1882568" y="3086309"/>
            <a:ext cx="2768669" cy="794050"/>
            <a:chOff x="5626633" y="1560606"/>
            <a:chExt cx="3261873" cy="936812"/>
          </a:xfrm>
        </p:grpSpPr>
        <p:sp>
          <p:nvSpPr>
            <p:cNvPr id="103" name="Rectangle: Rounded Corners 102">
              <a:extLst>
                <a:ext uri="{FF2B5EF4-FFF2-40B4-BE49-F238E27FC236}">
                  <a16:creationId xmlns:a16="http://schemas.microsoft.com/office/drawing/2014/main" id="{1F4708C1-1C71-467A-85B2-CDA65977285B}"/>
                </a:ext>
              </a:extLst>
            </p:cNvPr>
            <p:cNvSpPr/>
            <p:nvPr/>
          </p:nvSpPr>
          <p:spPr>
            <a:xfrm>
              <a:off x="5800164" y="1625600"/>
              <a:ext cx="3088342" cy="806824"/>
            </a:xfrm>
            <a:prstGeom prst="roundRect">
              <a:avLst>
                <a:gd name="adj" fmla="val 50000"/>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4" name="Rectangle: Rounded Corners 103">
              <a:extLst>
                <a:ext uri="{FF2B5EF4-FFF2-40B4-BE49-F238E27FC236}">
                  <a16:creationId xmlns:a16="http://schemas.microsoft.com/office/drawing/2014/main" id="{ADF0BAEC-1DB2-4AA4-9BBC-163C3D8CC5AF}"/>
                </a:ext>
              </a:extLst>
            </p:cNvPr>
            <p:cNvSpPr/>
            <p:nvPr/>
          </p:nvSpPr>
          <p:spPr>
            <a:xfrm>
              <a:off x="6279778" y="1761024"/>
              <a:ext cx="2420879" cy="51676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tx1">
                      <a:lumMod val="75000"/>
                      <a:lumOff val="25000"/>
                    </a:schemeClr>
                  </a:solidFill>
                </a:rPr>
                <a:t>الكذب المرضي</a:t>
              </a:r>
              <a:endParaRPr lang="en-US" dirty="0">
                <a:solidFill>
                  <a:schemeClr val="tx1">
                    <a:lumMod val="75000"/>
                    <a:lumOff val="25000"/>
                  </a:schemeClr>
                </a:solidFill>
              </a:endParaRPr>
            </a:p>
          </p:txBody>
        </p:sp>
        <p:sp>
          <p:nvSpPr>
            <p:cNvPr id="105" name="Oval 104">
              <a:extLst>
                <a:ext uri="{FF2B5EF4-FFF2-40B4-BE49-F238E27FC236}">
                  <a16:creationId xmlns:a16="http://schemas.microsoft.com/office/drawing/2014/main" id="{6CB6581A-A58A-40C4-9311-54E138BFB3B9}"/>
                </a:ext>
              </a:extLst>
            </p:cNvPr>
            <p:cNvSpPr/>
            <p:nvPr/>
          </p:nvSpPr>
          <p:spPr>
            <a:xfrm>
              <a:off x="5626633" y="1560606"/>
              <a:ext cx="936811"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75000"/>
                    <a:lumOff val="25000"/>
                  </a:schemeClr>
                </a:solidFill>
              </a:endParaRPr>
            </a:p>
          </p:txBody>
        </p:sp>
        <p:sp>
          <p:nvSpPr>
            <p:cNvPr id="106" name="Oval 105">
              <a:extLst>
                <a:ext uri="{FF2B5EF4-FFF2-40B4-BE49-F238E27FC236}">
                  <a16:creationId xmlns:a16="http://schemas.microsoft.com/office/drawing/2014/main" id="{E549F4C3-4DAA-421E-B97D-C6C519824ACA}"/>
                </a:ext>
              </a:extLst>
            </p:cNvPr>
            <p:cNvSpPr/>
            <p:nvPr/>
          </p:nvSpPr>
          <p:spPr>
            <a:xfrm>
              <a:off x="5692588" y="1625600"/>
              <a:ext cx="806824" cy="8068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10</a:t>
              </a:r>
            </a:p>
          </p:txBody>
        </p:sp>
      </p:grpSp>
      <p:sp>
        <p:nvSpPr>
          <p:cNvPr id="56" name="直角三角形 103">
            <a:extLst>
              <a:ext uri="{FF2B5EF4-FFF2-40B4-BE49-F238E27FC236}">
                <a16:creationId xmlns:a16="http://schemas.microsoft.com/office/drawing/2014/main" id="{AE9ADA37-91E3-5C4A-B267-56C5362634E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直角三角形 104">
            <a:extLst>
              <a:ext uri="{FF2B5EF4-FFF2-40B4-BE49-F238E27FC236}">
                <a16:creationId xmlns:a16="http://schemas.microsoft.com/office/drawing/2014/main" id="{48D8CDBB-1B3C-424A-BB3E-AE9045132125}"/>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8" name="直接连接符 106">
            <a:extLst>
              <a:ext uri="{FF2B5EF4-FFF2-40B4-BE49-F238E27FC236}">
                <a16:creationId xmlns:a16="http://schemas.microsoft.com/office/drawing/2014/main" id="{ED38A782-A08D-5C4A-B921-EEB5A5D9C73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107">
            <a:extLst>
              <a:ext uri="{FF2B5EF4-FFF2-40B4-BE49-F238E27FC236}">
                <a16:creationId xmlns:a16="http://schemas.microsoft.com/office/drawing/2014/main" id="{DC405EDC-EEB1-E440-BD58-20212B3FA539}"/>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1" name="Group 38">
            <a:extLst>
              <a:ext uri="{FF2B5EF4-FFF2-40B4-BE49-F238E27FC236}">
                <a16:creationId xmlns:a16="http://schemas.microsoft.com/office/drawing/2014/main" id="{D317A2D0-B1C0-024D-83A3-8CB36BC26339}"/>
              </a:ext>
            </a:extLst>
          </p:cNvPr>
          <p:cNvGrpSpPr/>
          <p:nvPr/>
        </p:nvGrpSpPr>
        <p:grpSpPr>
          <a:xfrm>
            <a:off x="7633569" y="4036787"/>
            <a:ext cx="2767475" cy="794050"/>
            <a:chOff x="5623468" y="1560606"/>
            <a:chExt cx="3265038" cy="936812"/>
          </a:xfrm>
        </p:grpSpPr>
        <p:sp>
          <p:nvSpPr>
            <p:cNvPr id="162" name="Rectangle: Rounded Corners 39">
              <a:extLst>
                <a:ext uri="{FF2B5EF4-FFF2-40B4-BE49-F238E27FC236}">
                  <a16:creationId xmlns:a16="http://schemas.microsoft.com/office/drawing/2014/main" id="{88686751-42D3-764A-BA95-FB17DA9911F5}"/>
                </a:ext>
              </a:extLst>
            </p:cNvPr>
            <p:cNvSpPr/>
            <p:nvPr/>
          </p:nvSpPr>
          <p:spPr>
            <a:xfrm>
              <a:off x="5800164" y="1625600"/>
              <a:ext cx="3088342" cy="806824"/>
            </a:xfrm>
            <a:prstGeom prst="roundRect">
              <a:avLst>
                <a:gd name="adj" fmla="val 50000"/>
              </a:avLst>
            </a:prstGeom>
            <a:noFill/>
            <a:ln w="57150">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3" name="Rectangle: Rounded Corners 40">
              <a:extLst>
                <a:ext uri="{FF2B5EF4-FFF2-40B4-BE49-F238E27FC236}">
                  <a16:creationId xmlns:a16="http://schemas.microsoft.com/office/drawing/2014/main" id="{01F2A273-225B-2B4B-8A64-8200B3F45769}"/>
                </a:ext>
              </a:extLst>
            </p:cNvPr>
            <p:cNvSpPr/>
            <p:nvPr/>
          </p:nvSpPr>
          <p:spPr>
            <a:xfrm>
              <a:off x="6279776" y="1709813"/>
              <a:ext cx="2486926" cy="652181"/>
            </a:xfrm>
            <a:prstGeom prst="roundRect">
              <a:avLst>
                <a:gd name="adj" fmla="val 50000"/>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الكذب بالتقليد (المحاكاة </a:t>
              </a:r>
              <a:endParaRPr lang="en-US" dirty="0"/>
            </a:p>
          </p:txBody>
        </p:sp>
        <p:sp>
          <p:nvSpPr>
            <p:cNvPr id="164" name="Oval 41">
              <a:extLst>
                <a:ext uri="{FF2B5EF4-FFF2-40B4-BE49-F238E27FC236}">
                  <a16:creationId xmlns:a16="http://schemas.microsoft.com/office/drawing/2014/main" id="{35132988-F819-0F47-9713-61BB772D1DC5}"/>
                </a:ext>
              </a:extLst>
            </p:cNvPr>
            <p:cNvSpPr/>
            <p:nvPr/>
          </p:nvSpPr>
          <p:spPr>
            <a:xfrm>
              <a:off x="5623468"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Oval 72">
              <a:extLst>
                <a:ext uri="{FF2B5EF4-FFF2-40B4-BE49-F238E27FC236}">
                  <a16:creationId xmlns:a16="http://schemas.microsoft.com/office/drawing/2014/main" id="{4C069A34-AFE8-6145-8C11-1290D6696037}"/>
                </a:ext>
              </a:extLst>
            </p:cNvPr>
            <p:cNvSpPr/>
            <p:nvPr/>
          </p:nvSpPr>
          <p:spPr>
            <a:xfrm>
              <a:off x="5692588" y="1625600"/>
              <a:ext cx="806824" cy="806824"/>
            </a:xfrm>
            <a:prstGeom prst="ellipse">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grpSp>
      <p:grpSp>
        <p:nvGrpSpPr>
          <p:cNvPr id="166" name="Group 73">
            <a:extLst>
              <a:ext uri="{FF2B5EF4-FFF2-40B4-BE49-F238E27FC236}">
                <a16:creationId xmlns:a16="http://schemas.microsoft.com/office/drawing/2014/main" id="{2036BBF4-04FD-0849-A9A2-00C46C63313B}"/>
              </a:ext>
            </a:extLst>
          </p:cNvPr>
          <p:cNvGrpSpPr/>
          <p:nvPr/>
        </p:nvGrpSpPr>
        <p:grpSpPr>
          <a:xfrm>
            <a:off x="7636172" y="5039532"/>
            <a:ext cx="2764871" cy="794050"/>
            <a:chOff x="5626540" y="1560606"/>
            <a:chExt cx="3261966" cy="936812"/>
          </a:xfrm>
        </p:grpSpPr>
        <p:sp>
          <p:nvSpPr>
            <p:cNvPr id="167" name="Rectangle: Rounded Corners 74">
              <a:extLst>
                <a:ext uri="{FF2B5EF4-FFF2-40B4-BE49-F238E27FC236}">
                  <a16:creationId xmlns:a16="http://schemas.microsoft.com/office/drawing/2014/main" id="{5EE5CF97-4733-C548-8574-65A233FA94AC}"/>
                </a:ext>
              </a:extLst>
            </p:cNvPr>
            <p:cNvSpPr/>
            <p:nvPr/>
          </p:nvSpPr>
          <p:spPr>
            <a:xfrm>
              <a:off x="5800164" y="1625600"/>
              <a:ext cx="3088342" cy="806824"/>
            </a:xfrm>
            <a:prstGeom prst="roundRect">
              <a:avLst>
                <a:gd name="adj" fmla="val 50000"/>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68" name="Rectangle: Rounded Corners 75">
              <a:extLst>
                <a:ext uri="{FF2B5EF4-FFF2-40B4-BE49-F238E27FC236}">
                  <a16:creationId xmlns:a16="http://schemas.microsoft.com/office/drawing/2014/main" id="{F2C94907-604D-B243-9CDC-00F6A0D35DD0}"/>
                </a:ext>
              </a:extLst>
            </p:cNvPr>
            <p:cNvSpPr/>
            <p:nvPr/>
          </p:nvSpPr>
          <p:spPr>
            <a:xfrm>
              <a:off x="6279775" y="1715249"/>
              <a:ext cx="2508942" cy="65218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كذب اللذة</a:t>
              </a:r>
              <a:endParaRPr lang="en-US" dirty="0"/>
            </a:p>
          </p:txBody>
        </p:sp>
        <p:sp>
          <p:nvSpPr>
            <p:cNvPr id="169" name="Oval 76">
              <a:extLst>
                <a:ext uri="{FF2B5EF4-FFF2-40B4-BE49-F238E27FC236}">
                  <a16:creationId xmlns:a16="http://schemas.microsoft.com/office/drawing/2014/main" id="{E18FA107-9885-314C-9216-14713AC7E7F5}"/>
                </a:ext>
              </a:extLst>
            </p:cNvPr>
            <p:cNvSpPr/>
            <p:nvPr/>
          </p:nvSpPr>
          <p:spPr>
            <a:xfrm>
              <a:off x="5626540"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77">
              <a:extLst>
                <a:ext uri="{FF2B5EF4-FFF2-40B4-BE49-F238E27FC236}">
                  <a16:creationId xmlns:a16="http://schemas.microsoft.com/office/drawing/2014/main" id="{57379410-3B59-CC4E-BD99-48739128ED38}"/>
                </a:ext>
              </a:extLst>
            </p:cNvPr>
            <p:cNvSpPr/>
            <p:nvPr/>
          </p:nvSpPr>
          <p:spPr>
            <a:xfrm>
              <a:off x="5692588" y="1625600"/>
              <a:ext cx="806824" cy="8068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grpSp>
      <p:grpSp>
        <p:nvGrpSpPr>
          <p:cNvPr id="171" name="Group 78">
            <a:extLst>
              <a:ext uri="{FF2B5EF4-FFF2-40B4-BE49-F238E27FC236}">
                <a16:creationId xmlns:a16="http://schemas.microsoft.com/office/drawing/2014/main" id="{4E36C6AA-96C8-D841-9A5E-CA5E9E1F42F4}"/>
              </a:ext>
            </a:extLst>
          </p:cNvPr>
          <p:cNvGrpSpPr/>
          <p:nvPr/>
        </p:nvGrpSpPr>
        <p:grpSpPr>
          <a:xfrm>
            <a:off x="7636172" y="6042279"/>
            <a:ext cx="2764871" cy="794050"/>
            <a:chOff x="5626540" y="1560606"/>
            <a:chExt cx="3261966" cy="936812"/>
          </a:xfrm>
        </p:grpSpPr>
        <p:sp>
          <p:nvSpPr>
            <p:cNvPr id="172" name="Rectangle: Rounded Corners 79">
              <a:extLst>
                <a:ext uri="{FF2B5EF4-FFF2-40B4-BE49-F238E27FC236}">
                  <a16:creationId xmlns:a16="http://schemas.microsoft.com/office/drawing/2014/main" id="{C602A797-A643-304B-B835-2DA6285AF632}"/>
                </a:ext>
              </a:extLst>
            </p:cNvPr>
            <p:cNvSpPr/>
            <p:nvPr/>
          </p:nvSpPr>
          <p:spPr>
            <a:xfrm>
              <a:off x="5800164" y="1625600"/>
              <a:ext cx="3088342" cy="806824"/>
            </a:xfrm>
            <a:prstGeom prst="roundRect">
              <a:avLst>
                <a:gd name="adj" fmla="val 50000"/>
              </a:avLst>
            </a:prstGeom>
            <a:noFill/>
            <a:ln w="57150">
              <a:solidFill>
                <a:srgbClr val="945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a:p>
          </p:txBody>
        </p:sp>
        <p:sp>
          <p:nvSpPr>
            <p:cNvPr id="173" name="Rectangle: Rounded Corners 80">
              <a:extLst>
                <a:ext uri="{FF2B5EF4-FFF2-40B4-BE49-F238E27FC236}">
                  <a16:creationId xmlns:a16="http://schemas.microsoft.com/office/drawing/2014/main" id="{3F30C284-FF15-A945-9D2C-49F1E0433568}"/>
                </a:ext>
              </a:extLst>
            </p:cNvPr>
            <p:cNvSpPr/>
            <p:nvPr/>
          </p:nvSpPr>
          <p:spPr>
            <a:xfrm>
              <a:off x="6279776" y="1715247"/>
              <a:ext cx="2508941" cy="652182"/>
            </a:xfrm>
            <a:prstGeom prst="roundRect">
              <a:avLst>
                <a:gd name="adj" fmla="val 50000"/>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الكذب الكيدي</a:t>
              </a:r>
              <a:endParaRPr lang="en-US" dirty="0"/>
            </a:p>
          </p:txBody>
        </p:sp>
        <p:sp>
          <p:nvSpPr>
            <p:cNvPr id="174" name="Oval 81">
              <a:extLst>
                <a:ext uri="{FF2B5EF4-FFF2-40B4-BE49-F238E27FC236}">
                  <a16:creationId xmlns:a16="http://schemas.microsoft.com/office/drawing/2014/main" id="{D9488BDA-38CA-094C-AD1C-510FA12733BD}"/>
                </a:ext>
              </a:extLst>
            </p:cNvPr>
            <p:cNvSpPr/>
            <p:nvPr/>
          </p:nvSpPr>
          <p:spPr>
            <a:xfrm>
              <a:off x="5626540" y="1560606"/>
              <a:ext cx="936812" cy="936812"/>
            </a:xfrm>
            <a:prstGeom prst="ellipse">
              <a:avLst/>
            </a:prstGeom>
            <a:solidFill>
              <a:srgbClr val="F1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82">
              <a:extLst>
                <a:ext uri="{FF2B5EF4-FFF2-40B4-BE49-F238E27FC236}">
                  <a16:creationId xmlns:a16="http://schemas.microsoft.com/office/drawing/2014/main" id="{990233E3-5637-5F49-AA56-825D127176B1}"/>
                </a:ext>
              </a:extLst>
            </p:cNvPr>
            <p:cNvSpPr/>
            <p:nvPr/>
          </p:nvSpPr>
          <p:spPr>
            <a:xfrm>
              <a:off x="5692588" y="1625600"/>
              <a:ext cx="806824" cy="806824"/>
            </a:xfrm>
            <a:prstGeom prst="ellipse">
              <a:avLst/>
            </a:prstGeom>
            <a:solidFill>
              <a:srgbClr val="945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7</a:t>
              </a:r>
            </a:p>
          </p:txBody>
        </p:sp>
      </p:grpSp>
      <p:grpSp>
        <p:nvGrpSpPr>
          <p:cNvPr id="14" name="مجموعة 13">
            <a:extLst>
              <a:ext uri="{FF2B5EF4-FFF2-40B4-BE49-F238E27FC236}">
                <a16:creationId xmlns:a16="http://schemas.microsoft.com/office/drawing/2014/main" id="{4CFAB0E5-CDC4-234B-87FD-8877C7091474}"/>
              </a:ext>
            </a:extLst>
          </p:cNvPr>
          <p:cNvGrpSpPr/>
          <p:nvPr/>
        </p:nvGrpSpPr>
        <p:grpSpPr>
          <a:xfrm>
            <a:off x="4987338" y="434352"/>
            <a:ext cx="2308938" cy="6217362"/>
            <a:chOff x="4987338" y="434352"/>
            <a:chExt cx="2308938" cy="6217362"/>
          </a:xfrm>
        </p:grpSpPr>
        <p:cxnSp>
          <p:nvCxnSpPr>
            <p:cNvPr id="10" name="Straight Connector 9">
              <a:extLst>
                <a:ext uri="{FF2B5EF4-FFF2-40B4-BE49-F238E27FC236}">
                  <a16:creationId xmlns:a16="http://schemas.microsoft.com/office/drawing/2014/main" id="{5BE5CB28-8BC5-43A9-82C9-92B6A5D11FAB}"/>
                </a:ext>
              </a:extLst>
            </p:cNvPr>
            <p:cNvCxnSpPr>
              <a:cxnSpLocks/>
            </p:cNvCxnSpPr>
            <p:nvPr/>
          </p:nvCxnSpPr>
          <p:spPr>
            <a:xfrm>
              <a:off x="6736672" y="3517499"/>
              <a:ext cx="386813"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9E186F2C-73F1-4FF1-AE76-4A4A4A5882C5}"/>
                </a:ext>
              </a:extLst>
            </p:cNvPr>
            <p:cNvCxnSpPr/>
            <p:nvPr/>
          </p:nvCxnSpPr>
          <p:spPr>
            <a:xfrm rot="10800000" flipV="1">
              <a:off x="5144993" y="3468902"/>
              <a:ext cx="386813" cy="1"/>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DEE3B03-8A9D-4A65-BAEA-56D4661CB212}"/>
                </a:ext>
              </a:extLst>
            </p:cNvPr>
            <p:cNvCxnSpPr>
              <a:stCxn id="6" idx="4"/>
              <a:endCxn id="86" idx="0"/>
            </p:cNvCxnSpPr>
            <p:nvPr/>
          </p:nvCxnSpPr>
          <p:spPr>
            <a:xfrm>
              <a:off x="7195832" y="635238"/>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6ACFC85-5007-4038-8688-4868B38587D1}"/>
                </a:ext>
              </a:extLst>
            </p:cNvPr>
            <p:cNvSpPr/>
            <p:nvPr/>
          </p:nvSpPr>
          <p:spPr>
            <a:xfrm>
              <a:off x="7095388" y="434352"/>
              <a:ext cx="200888" cy="2008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51F05F36-1AB5-488A-B787-21ED2444A187}"/>
                </a:ext>
              </a:extLst>
            </p:cNvPr>
            <p:cNvSpPr/>
            <p:nvPr/>
          </p:nvSpPr>
          <p:spPr>
            <a:xfrm>
              <a:off x="7095388" y="1437097"/>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45796F69-D836-4C00-B241-DA158845053F}"/>
                </a:ext>
              </a:extLst>
            </p:cNvPr>
            <p:cNvSpPr/>
            <p:nvPr/>
          </p:nvSpPr>
          <p:spPr>
            <a:xfrm>
              <a:off x="7095388" y="2439844"/>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9FE6A796-476C-4211-9FF9-261D99D10C2B}"/>
                </a:ext>
              </a:extLst>
            </p:cNvPr>
            <p:cNvSpPr/>
            <p:nvPr/>
          </p:nvSpPr>
          <p:spPr>
            <a:xfrm>
              <a:off x="7095388" y="3442590"/>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2" name="Straight Connector 91">
              <a:extLst>
                <a:ext uri="{FF2B5EF4-FFF2-40B4-BE49-F238E27FC236}">
                  <a16:creationId xmlns:a16="http://schemas.microsoft.com/office/drawing/2014/main" id="{D62DBE7A-B394-407B-848F-F63F9A3BC158}"/>
                </a:ext>
              </a:extLst>
            </p:cNvPr>
            <p:cNvCxnSpPr>
              <a:cxnSpLocks/>
              <a:stCxn id="89" idx="0"/>
            </p:cNvCxnSpPr>
            <p:nvPr/>
          </p:nvCxnSpPr>
          <p:spPr>
            <a:xfrm flipV="1">
              <a:off x="5087782" y="1596945"/>
              <a:ext cx="0" cy="2005494"/>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89" name="Oval 88">
              <a:extLst>
                <a:ext uri="{FF2B5EF4-FFF2-40B4-BE49-F238E27FC236}">
                  <a16:creationId xmlns:a16="http://schemas.microsoft.com/office/drawing/2014/main" id="{C1093E01-8044-4996-AB34-9D300FCF49AE}"/>
                </a:ext>
              </a:extLst>
            </p:cNvPr>
            <p:cNvSpPr/>
            <p:nvPr/>
          </p:nvSpPr>
          <p:spPr>
            <a:xfrm rot="10800000">
              <a:off x="4987338" y="3401551"/>
              <a:ext cx="200888" cy="2008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362F6368-7357-452D-AAD7-6B0527F2DF9C}"/>
                </a:ext>
              </a:extLst>
            </p:cNvPr>
            <p:cNvSpPr/>
            <p:nvPr/>
          </p:nvSpPr>
          <p:spPr>
            <a:xfrm rot="10800000">
              <a:off x="4987338" y="2398804"/>
              <a:ext cx="200888" cy="200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842F2CA0-E5C7-4AD4-A1BA-19F435B08A28}"/>
                </a:ext>
              </a:extLst>
            </p:cNvPr>
            <p:cNvSpPr/>
            <p:nvPr/>
          </p:nvSpPr>
          <p:spPr>
            <a:xfrm rot="10800000">
              <a:off x="4987338" y="1396059"/>
              <a:ext cx="200888" cy="2008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Oval 3">
              <a:extLst>
                <a:ext uri="{FF2B5EF4-FFF2-40B4-BE49-F238E27FC236}">
                  <a16:creationId xmlns:a16="http://schemas.microsoft.com/office/drawing/2014/main" id="{BC1B0D95-C1E1-4B2A-BCEF-062193828F12}"/>
                </a:ext>
              </a:extLst>
            </p:cNvPr>
            <p:cNvSpPr/>
            <p:nvPr/>
          </p:nvSpPr>
          <p:spPr>
            <a:xfrm>
              <a:off x="5530150" y="2848924"/>
              <a:ext cx="1299829" cy="129982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7" name="Graphic 6" descr="Lightbulb">
              <a:extLst>
                <a:ext uri="{FF2B5EF4-FFF2-40B4-BE49-F238E27FC236}">
                  <a16:creationId xmlns:a16="http://schemas.microsoft.com/office/drawing/2014/main" id="{CA951519-C171-4077-A68C-7BB7221D52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1197" y="3129973"/>
              <a:ext cx="775053" cy="775053"/>
            </a:xfrm>
            <a:prstGeom prst="rect">
              <a:avLst/>
            </a:prstGeom>
          </p:spPr>
        </p:pic>
        <p:cxnSp>
          <p:nvCxnSpPr>
            <p:cNvPr id="150" name="Straight Connector 7">
              <a:extLst>
                <a:ext uri="{FF2B5EF4-FFF2-40B4-BE49-F238E27FC236}">
                  <a16:creationId xmlns:a16="http://schemas.microsoft.com/office/drawing/2014/main" id="{502B6C34-48F0-8143-871B-16967EEAA34E}"/>
                </a:ext>
              </a:extLst>
            </p:cNvPr>
            <p:cNvCxnSpPr>
              <a:cxnSpLocks/>
              <a:endCxn id="154" idx="0"/>
            </p:cNvCxnSpPr>
            <p:nvPr/>
          </p:nvCxnSpPr>
          <p:spPr>
            <a:xfrm>
              <a:off x="7195832" y="3643474"/>
              <a:ext cx="0" cy="2807352"/>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152" name="Oval 83">
              <a:extLst>
                <a:ext uri="{FF2B5EF4-FFF2-40B4-BE49-F238E27FC236}">
                  <a16:creationId xmlns:a16="http://schemas.microsoft.com/office/drawing/2014/main" id="{57917F1A-1370-AB4C-8D9C-72261314E1BD}"/>
                </a:ext>
              </a:extLst>
            </p:cNvPr>
            <p:cNvSpPr/>
            <p:nvPr/>
          </p:nvSpPr>
          <p:spPr>
            <a:xfrm>
              <a:off x="7095388" y="4445333"/>
              <a:ext cx="200888" cy="200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84">
              <a:extLst>
                <a:ext uri="{FF2B5EF4-FFF2-40B4-BE49-F238E27FC236}">
                  <a16:creationId xmlns:a16="http://schemas.microsoft.com/office/drawing/2014/main" id="{0392F5E7-591C-804B-B856-958065D8EA46}"/>
                </a:ext>
              </a:extLst>
            </p:cNvPr>
            <p:cNvSpPr/>
            <p:nvPr/>
          </p:nvSpPr>
          <p:spPr>
            <a:xfrm>
              <a:off x="7095388" y="5448080"/>
              <a:ext cx="200888" cy="200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85">
              <a:extLst>
                <a:ext uri="{FF2B5EF4-FFF2-40B4-BE49-F238E27FC236}">
                  <a16:creationId xmlns:a16="http://schemas.microsoft.com/office/drawing/2014/main" id="{DAFFB082-5A83-B24B-B3EB-41509C205A68}"/>
                </a:ext>
              </a:extLst>
            </p:cNvPr>
            <p:cNvSpPr/>
            <p:nvPr/>
          </p:nvSpPr>
          <p:spPr>
            <a:xfrm>
              <a:off x="7095388" y="6450826"/>
              <a:ext cx="200888" cy="2008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01" name="مربع نص 200">
            <a:extLst>
              <a:ext uri="{FF2B5EF4-FFF2-40B4-BE49-F238E27FC236}">
                <a16:creationId xmlns:a16="http://schemas.microsoft.com/office/drawing/2014/main" id="{0BAFE261-3488-3A4C-8C93-918E1388806B}"/>
              </a:ext>
            </a:extLst>
          </p:cNvPr>
          <p:cNvSpPr txBox="1"/>
          <p:nvPr/>
        </p:nvSpPr>
        <p:spPr>
          <a:xfrm>
            <a:off x="4509964" y="56878"/>
            <a:ext cx="2236510" cy="707886"/>
          </a:xfrm>
          <a:prstGeom prst="rect">
            <a:avLst/>
          </a:prstGeom>
          <a:noFill/>
        </p:spPr>
        <p:txBody>
          <a:bodyPr wrap="none" rtlCol="1">
            <a:spAutoFit/>
          </a:bodyPr>
          <a:lstStyle/>
          <a:p>
            <a:r>
              <a:rPr lang="ar-SA" sz="4000" dirty="0"/>
              <a:t>أشكال الكذب</a:t>
            </a:r>
          </a:p>
        </p:txBody>
      </p:sp>
    </p:spTree>
    <p:extLst>
      <p:ext uri="{BB962C8B-B14F-4D97-AF65-F5344CB8AC3E}">
        <p14:creationId xmlns:p14="http://schemas.microsoft.com/office/powerpoint/2010/main" val="28211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1000"/>
                                        <p:tgtEl>
                                          <p:spTgt spid="79"/>
                                        </p:tgtEl>
                                      </p:cBhvr>
                                    </p:animEffect>
                                    <p:anim calcmode="lin" valueType="num">
                                      <p:cBhvr>
                                        <p:cTn id="36" dur="1000" fill="hold"/>
                                        <p:tgtEl>
                                          <p:spTgt spid="79"/>
                                        </p:tgtEl>
                                        <p:attrNameLst>
                                          <p:attrName>ppt_x</p:attrName>
                                        </p:attrNameLst>
                                      </p:cBhvr>
                                      <p:tavLst>
                                        <p:tav tm="0">
                                          <p:val>
                                            <p:strVal val="#ppt_x"/>
                                          </p:val>
                                        </p:tav>
                                        <p:tav tm="100000">
                                          <p:val>
                                            <p:strVal val="#ppt_x"/>
                                          </p:val>
                                        </p:tav>
                                      </p:tavLst>
                                    </p:anim>
                                    <p:anim calcmode="lin" valueType="num">
                                      <p:cBhvr>
                                        <p:cTn id="37" dur="1000" fill="hold"/>
                                        <p:tgtEl>
                                          <p:spTgt spid="7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animEffect transition="in" filter="fade">
                                      <p:cBhvr>
                                        <p:cTn id="41" dur="1000"/>
                                        <p:tgtEl>
                                          <p:spTgt spid="161"/>
                                        </p:tgtEl>
                                      </p:cBhvr>
                                    </p:animEffect>
                                    <p:anim calcmode="lin" valueType="num">
                                      <p:cBhvr>
                                        <p:cTn id="42" dur="1000" fill="hold"/>
                                        <p:tgtEl>
                                          <p:spTgt spid="161"/>
                                        </p:tgtEl>
                                        <p:attrNameLst>
                                          <p:attrName>ppt_x</p:attrName>
                                        </p:attrNameLst>
                                      </p:cBhvr>
                                      <p:tavLst>
                                        <p:tav tm="0">
                                          <p:val>
                                            <p:strVal val="#ppt_x"/>
                                          </p:val>
                                        </p:tav>
                                        <p:tav tm="100000">
                                          <p:val>
                                            <p:strVal val="#ppt_x"/>
                                          </p:val>
                                        </p:tav>
                                      </p:tavLst>
                                    </p:anim>
                                    <p:anim calcmode="lin" valueType="num">
                                      <p:cBhvr>
                                        <p:cTn id="43" dur="1000" fill="hold"/>
                                        <p:tgtEl>
                                          <p:spTgt spid="16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66"/>
                                        </p:tgtEl>
                                        <p:attrNameLst>
                                          <p:attrName>style.visibility</p:attrName>
                                        </p:attrNameLst>
                                      </p:cBhvr>
                                      <p:to>
                                        <p:strVal val="visible"/>
                                      </p:to>
                                    </p:set>
                                    <p:animEffect transition="in" filter="fade">
                                      <p:cBhvr>
                                        <p:cTn id="47" dur="1000"/>
                                        <p:tgtEl>
                                          <p:spTgt spid="166"/>
                                        </p:tgtEl>
                                      </p:cBhvr>
                                    </p:animEffect>
                                    <p:anim calcmode="lin" valueType="num">
                                      <p:cBhvr>
                                        <p:cTn id="48" dur="1000" fill="hold"/>
                                        <p:tgtEl>
                                          <p:spTgt spid="166"/>
                                        </p:tgtEl>
                                        <p:attrNameLst>
                                          <p:attrName>ppt_x</p:attrName>
                                        </p:attrNameLst>
                                      </p:cBhvr>
                                      <p:tavLst>
                                        <p:tav tm="0">
                                          <p:val>
                                            <p:strVal val="#ppt_x"/>
                                          </p:val>
                                        </p:tav>
                                        <p:tav tm="100000">
                                          <p:val>
                                            <p:strVal val="#ppt_x"/>
                                          </p:val>
                                        </p:tav>
                                      </p:tavLst>
                                    </p:anim>
                                    <p:anim calcmode="lin" valueType="num">
                                      <p:cBhvr>
                                        <p:cTn id="49" dur="1000" fill="hold"/>
                                        <p:tgtEl>
                                          <p:spTgt spid="166"/>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fade">
                                      <p:cBhvr>
                                        <p:cTn id="53" dur="1000"/>
                                        <p:tgtEl>
                                          <p:spTgt spid="171"/>
                                        </p:tgtEl>
                                      </p:cBhvr>
                                    </p:animEffect>
                                    <p:anim calcmode="lin" valueType="num">
                                      <p:cBhvr>
                                        <p:cTn id="54" dur="1000" fill="hold"/>
                                        <p:tgtEl>
                                          <p:spTgt spid="171"/>
                                        </p:tgtEl>
                                        <p:attrNameLst>
                                          <p:attrName>ppt_x</p:attrName>
                                        </p:attrNameLst>
                                      </p:cBhvr>
                                      <p:tavLst>
                                        <p:tav tm="0">
                                          <p:val>
                                            <p:strVal val="#ppt_x"/>
                                          </p:val>
                                        </p:tav>
                                        <p:tav tm="100000">
                                          <p:val>
                                            <p:strVal val="#ppt_x"/>
                                          </p:val>
                                        </p:tav>
                                      </p:tavLst>
                                    </p:anim>
                                    <p:anim calcmode="lin" valueType="num">
                                      <p:cBhvr>
                                        <p:cTn id="55" dur="1000" fill="hold"/>
                                        <p:tgtEl>
                                          <p:spTgt spid="171"/>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1000"/>
                                        <p:tgtEl>
                                          <p:spTgt spid="95"/>
                                        </p:tgtEl>
                                      </p:cBhvr>
                                    </p:animEffect>
                                    <p:anim calcmode="lin" valueType="num">
                                      <p:cBhvr>
                                        <p:cTn id="60" dur="1000" fill="hold"/>
                                        <p:tgtEl>
                                          <p:spTgt spid="95"/>
                                        </p:tgtEl>
                                        <p:attrNameLst>
                                          <p:attrName>ppt_x</p:attrName>
                                        </p:attrNameLst>
                                      </p:cBhvr>
                                      <p:tavLst>
                                        <p:tav tm="0">
                                          <p:val>
                                            <p:strVal val="#ppt_x"/>
                                          </p:val>
                                        </p:tav>
                                        <p:tav tm="100000">
                                          <p:val>
                                            <p:strVal val="#ppt_x"/>
                                          </p:val>
                                        </p:tav>
                                      </p:tavLst>
                                    </p:anim>
                                    <p:anim calcmode="lin" valueType="num">
                                      <p:cBhvr>
                                        <p:cTn id="61" dur="1000" fill="hold"/>
                                        <p:tgtEl>
                                          <p:spTgt spid="95"/>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96"/>
                                        </p:tgtEl>
                                        <p:attrNameLst>
                                          <p:attrName>style.visibility</p:attrName>
                                        </p:attrNameLst>
                                      </p:cBhvr>
                                      <p:to>
                                        <p:strVal val="visible"/>
                                      </p:to>
                                    </p:set>
                                    <p:animEffect transition="in" filter="fade">
                                      <p:cBhvr>
                                        <p:cTn id="65" dur="1000"/>
                                        <p:tgtEl>
                                          <p:spTgt spid="96"/>
                                        </p:tgtEl>
                                      </p:cBhvr>
                                    </p:animEffect>
                                    <p:anim calcmode="lin" valueType="num">
                                      <p:cBhvr>
                                        <p:cTn id="66" dur="1000" fill="hold"/>
                                        <p:tgtEl>
                                          <p:spTgt spid="96"/>
                                        </p:tgtEl>
                                        <p:attrNameLst>
                                          <p:attrName>ppt_x</p:attrName>
                                        </p:attrNameLst>
                                      </p:cBhvr>
                                      <p:tavLst>
                                        <p:tav tm="0">
                                          <p:val>
                                            <p:strVal val="#ppt_x"/>
                                          </p:val>
                                        </p:tav>
                                        <p:tav tm="100000">
                                          <p:val>
                                            <p:strVal val="#ppt_x"/>
                                          </p:val>
                                        </p:tav>
                                      </p:tavLst>
                                    </p:anim>
                                    <p:anim calcmode="lin" valueType="num">
                                      <p:cBhvr>
                                        <p:cTn id="67" dur="1000" fill="hold"/>
                                        <p:tgtEl>
                                          <p:spTgt spid="96"/>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1000"/>
                                        <p:tgtEl>
                                          <p:spTgt spid="97"/>
                                        </p:tgtEl>
                                      </p:cBhvr>
                                    </p:animEffect>
                                    <p:anim calcmode="lin" valueType="num">
                                      <p:cBhvr>
                                        <p:cTn id="72" dur="1000" fill="hold"/>
                                        <p:tgtEl>
                                          <p:spTgt spid="97"/>
                                        </p:tgtEl>
                                        <p:attrNameLst>
                                          <p:attrName>ppt_x</p:attrName>
                                        </p:attrNameLst>
                                      </p:cBhvr>
                                      <p:tavLst>
                                        <p:tav tm="0">
                                          <p:val>
                                            <p:strVal val="#ppt_x"/>
                                          </p:val>
                                        </p:tav>
                                        <p:tav tm="100000">
                                          <p:val>
                                            <p:strVal val="#ppt_x"/>
                                          </p:val>
                                        </p:tav>
                                      </p:tavLst>
                                    </p:anim>
                                    <p:anim calcmode="lin" valueType="num">
                                      <p:cBhvr>
                                        <p:cTn id="7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5CD19A57-DB54-4125-AAB3-238CF69A6019}"/>
              </a:ext>
            </a:extLst>
          </p:cNvPr>
          <p:cNvSpPr/>
          <p:nvPr/>
        </p:nvSpPr>
        <p:spPr>
          <a:xfrm>
            <a:off x="3014462" y="3181426"/>
            <a:ext cx="2926217" cy="1951026"/>
          </a:xfrm>
          <a:custGeom>
            <a:avLst/>
            <a:gdLst/>
            <a:ahLst/>
            <a:cxnLst>
              <a:cxn ang="0">
                <a:pos x="wd2" y="hd2"/>
              </a:cxn>
              <a:cxn ang="5400000">
                <a:pos x="wd2" y="hd2"/>
              </a:cxn>
              <a:cxn ang="10800000">
                <a:pos x="wd2" y="hd2"/>
              </a:cxn>
              <a:cxn ang="16200000">
                <a:pos x="wd2" y="hd2"/>
              </a:cxn>
            </a:cxnLst>
            <a:rect l="0" t="0" r="r" b="b"/>
            <a:pathLst>
              <a:path w="21600" h="21505" extrusionOk="0">
                <a:moveTo>
                  <a:pt x="21014" y="184"/>
                </a:moveTo>
                <a:cubicBezTo>
                  <a:pt x="20657" y="-95"/>
                  <a:pt x="20241" y="-57"/>
                  <a:pt x="19910" y="298"/>
                </a:cubicBezTo>
                <a:lnTo>
                  <a:pt x="713" y="20414"/>
                </a:lnTo>
                <a:cubicBezTo>
                  <a:pt x="637" y="20313"/>
                  <a:pt x="535" y="20237"/>
                  <a:pt x="425" y="20237"/>
                </a:cubicBezTo>
                <a:cubicBezTo>
                  <a:pt x="195" y="20237"/>
                  <a:pt x="0" y="20516"/>
                  <a:pt x="0" y="20871"/>
                </a:cubicBezTo>
                <a:cubicBezTo>
                  <a:pt x="0" y="21226"/>
                  <a:pt x="187" y="21505"/>
                  <a:pt x="425" y="21505"/>
                </a:cubicBezTo>
                <a:cubicBezTo>
                  <a:pt x="654" y="21505"/>
                  <a:pt x="849" y="21226"/>
                  <a:pt x="849" y="20871"/>
                </a:cubicBezTo>
                <a:cubicBezTo>
                  <a:pt x="849" y="20782"/>
                  <a:pt x="832" y="20693"/>
                  <a:pt x="815" y="20617"/>
                </a:cubicBezTo>
                <a:lnTo>
                  <a:pt x="20012" y="501"/>
                </a:lnTo>
                <a:cubicBezTo>
                  <a:pt x="20292" y="209"/>
                  <a:pt x="20640" y="171"/>
                  <a:pt x="20946" y="412"/>
                </a:cubicBezTo>
                <a:cubicBezTo>
                  <a:pt x="21252" y="653"/>
                  <a:pt x="21430" y="1097"/>
                  <a:pt x="21430" y="1605"/>
                </a:cubicBezTo>
                <a:lnTo>
                  <a:pt x="21430" y="3241"/>
                </a:lnTo>
                <a:cubicBezTo>
                  <a:pt x="21430" y="3317"/>
                  <a:pt x="21464" y="3368"/>
                  <a:pt x="21515" y="3368"/>
                </a:cubicBezTo>
                <a:cubicBezTo>
                  <a:pt x="21566" y="3368"/>
                  <a:pt x="21600" y="3317"/>
                  <a:pt x="21600" y="3241"/>
                </a:cubicBezTo>
                <a:lnTo>
                  <a:pt x="21600" y="1605"/>
                </a:lnTo>
                <a:cubicBezTo>
                  <a:pt x="21591" y="996"/>
                  <a:pt x="21371" y="463"/>
                  <a:pt x="21014" y="184"/>
                </a:cubicBezTo>
                <a:close/>
              </a:path>
            </a:pathLst>
          </a:custGeom>
          <a:solidFill>
            <a:schemeClr val="bg1">
              <a:lumMod val="65000"/>
            </a:schemeClr>
          </a:solidFill>
          <a:ln w="12700">
            <a:miter lim="400000"/>
          </a:ln>
        </p:spPr>
        <p:txBody>
          <a:bodyPr lIns="38100" tIns="38100" rIns="38100" bIns="38100" anchor="ctr"/>
          <a:lstStyle/>
          <a:p>
            <a:pPr>
              <a:defRPr sz="3000">
                <a:solidFill>
                  <a:srgbClr val="FFFFFF"/>
                </a:solidFill>
              </a:defRPr>
            </a:pPr>
            <a:endParaRPr sz="2800"/>
          </a:p>
        </p:txBody>
      </p:sp>
      <p:sp>
        <p:nvSpPr>
          <p:cNvPr id="4" name="Shape">
            <a:extLst>
              <a:ext uri="{FF2B5EF4-FFF2-40B4-BE49-F238E27FC236}">
                <a16:creationId xmlns:a16="http://schemas.microsoft.com/office/drawing/2014/main" id="{70467BF2-8D6E-44F9-AFCB-7D784611E9D3}"/>
              </a:ext>
            </a:extLst>
          </p:cNvPr>
          <p:cNvSpPr/>
          <p:nvPr/>
        </p:nvSpPr>
        <p:spPr>
          <a:xfrm>
            <a:off x="6869289" y="2974300"/>
            <a:ext cx="2128831" cy="2156090"/>
          </a:xfrm>
          <a:custGeom>
            <a:avLst/>
            <a:gdLst/>
            <a:ahLst/>
            <a:cxnLst>
              <a:cxn ang="0">
                <a:pos x="wd2" y="hd2"/>
              </a:cxn>
              <a:cxn ang="5400000">
                <a:pos x="wd2" y="hd2"/>
              </a:cxn>
              <a:cxn ang="10800000">
                <a:pos x="wd2" y="hd2"/>
              </a:cxn>
              <a:cxn ang="16200000">
                <a:pos x="wd2" y="hd2"/>
              </a:cxn>
            </a:cxnLst>
            <a:rect l="0" t="0" r="r" b="b"/>
            <a:pathLst>
              <a:path w="21589" h="21505" extrusionOk="0">
                <a:moveTo>
                  <a:pt x="20993" y="3383"/>
                </a:moveTo>
                <a:lnTo>
                  <a:pt x="16734" y="284"/>
                </a:lnTo>
                <a:cubicBezTo>
                  <a:pt x="16290" y="-38"/>
                  <a:pt x="15695" y="-95"/>
                  <a:pt x="15193" y="157"/>
                </a:cubicBezTo>
                <a:cubicBezTo>
                  <a:pt x="14692" y="410"/>
                  <a:pt x="14388" y="904"/>
                  <a:pt x="14388" y="1443"/>
                </a:cubicBezTo>
                <a:lnTo>
                  <a:pt x="14388" y="3027"/>
                </a:lnTo>
                <a:cubicBezTo>
                  <a:pt x="14388" y="3096"/>
                  <a:pt x="14435" y="3142"/>
                  <a:pt x="14505" y="3142"/>
                </a:cubicBezTo>
                <a:cubicBezTo>
                  <a:pt x="14575" y="3142"/>
                  <a:pt x="14622" y="3096"/>
                  <a:pt x="14622" y="3027"/>
                </a:cubicBezTo>
                <a:lnTo>
                  <a:pt x="14622" y="1443"/>
                </a:lnTo>
                <a:cubicBezTo>
                  <a:pt x="14622" y="972"/>
                  <a:pt x="14878" y="571"/>
                  <a:pt x="15299" y="353"/>
                </a:cubicBezTo>
                <a:cubicBezTo>
                  <a:pt x="15719" y="146"/>
                  <a:pt x="16209" y="180"/>
                  <a:pt x="16594" y="456"/>
                </a:cubicBezTo>
                <a:lnTo>
                  <a:pt x="20853" y="3555"/>
                </a:lnTo>
                <a:cubicBezTo>
                  <a:pt x="21168" y="3784"/>
                  <a:pt x="21355" y="4140"/>
                  <a:pt x="21355" y="4519"/>
                </a:cubicBezTo>
                <a:cubicBezTo>
                  <a:pt x="21355" y="4909"/>
                  <a:pt x="21180" y="5265"/>
                  <a:pt x="20865" y="5494"/>
                </a:cubicBezTo>
                <a:lnTo>
                  <a:pt x="957" y="20495"/>
                </a:lnTo>
                <a:cubicBezTo>
                  <a:pt x="852" y="20403"/>
                  <a:pt x="723" y="20357"/>
                  <a:pt x="583" y="20357"/>
                </a:cubicBezTo>
                <a:cubicBezTo>
                  <a:pt x="268" y="20357"/>
                  <a:pt x="0" y="20610"/>
                  <a:pt x="0" y="20931"/>
                </a:cubicBezTo>
                <a:cubicBezTo>
                  <a:pt x="0" y="21253"/>
                  <a:pt x="257" y="21505"/>
                  <a:pt x="583" y="21505"/>
                </a:cubicBezTo>
                <a:cubicBezTo>
                  <a:pt x="899" y="21505"/>
                  <a:pt x="1167" y="21253"/>
                  <a:pt x="1167" y="20931"/>
                </a:cubicBezTo>
                <a:cubicBezTo>
                  <a:pt x="1167" y="20839"/>
                  <a:pt x="1144" y="20759"/>
                  <a:pt x="1109" y="20679"/>
                </a:cubicBezTo>
                <a:lnTo>
                  <a:pt x="21017" y="5678"/>
                </a:lnTo>
                <a:cubicBezTo>
                  <a:pt x="21390" y="5403"/>
                  <a:pt x="21600" y="4978"/>
                  <a:pt x="21588" y="4519"/>
                </a:cubicBezTo>
                <a:cubicBezTo>
                  <a:pt x="21577" y="4060"/>
                  <a:pt x="21367" y="3658"/>
                  <a:pt x="20993" y="3383"/>
                </a:cubicBezTo>
                <a:close/>
              </a:path>
            </a:pathLst>
          </a:custGeom>
          <a:solidFill>
            <a:schemeClr val="bg1">
              <a:lumMod val="65000"/>
            </a:schemeClr>
          </a:solidFill>
          <a:ln w="12700">
            <a:miter lim="400000"/>
          </a:ln>
        </p:spPr>
        <p:txBody>
          <a:bodyPr lIns="38100" tIns="38100" rIns="38100" bIns="38100" anchor="ctr"/>
          <a:lstStyle/>
          <a:p>
            <a:pPr>
              <a:defRPr sz="3000">
                <a:solidFill>
                  <a:srgbClr val="FFFFFF"/>
                </a:solidFill>
              </a:defRPr>
            </a:pPr>
            <a:endParaRPr sz="2800"/>
          </a:p>
        </p:txBody>
      </p:sp>
      <p:sp>
        <p:nvSpPr>
          <p:cNvPr id="5" name="Shape">
            <a:extLst>
              <a:ext uri="{FF2B5EF4-FFF2-40B4-BE49-F238E27FC236}">
                <a16:creationId xmlns:a16="http://schemas.microsoft.com/office/drawing/2014/main" id="{E6AB4310-8762-4443-B320-8B2A10F5617A}"/>
              </a:ext>
            </a:extLst>
          </p:cNvPr>
          <p:cNvSpPr/>
          <p:nvPr/>
        </p:nvSpPr>
        <p:spPr>
          <a:xfrm>
            <a:off x="5465441" y="1731550"/>
            <a:ext cx="1250806" cy="1700728"/>
          </a:xfrm>
          <a:custGeom>
            <a:avLst/>
            <a:gdLst/>
            <a:ahLst/>
            <a:cxnLst>
              <a:cxn ang="0">
                <a:pos x="wd2" y="hd2"/>
              </a:cxn>
              <a:cxn ang="5400000">
                <a:pos x="wd2" y="hd2"/>
              </a:cxn>
              <a:cxn ang="10800000">
                <a:pos x="wd2" y="hd2"/>
              </a:cxn>
              <a:cxn ang="16200000">
                <a:pos x="wd2" y="hd2"/>
              </a:cxn>
            </a:cxnLst>
            <a:rect l="0" t="0" r="r" b="b"/>
            <a:pathLst>
              <a:path w="21600" h="21600" extrusionOk="0">
                <a:moveTo>
                  <a:pt x="20606" y="11531"/>
                </a:moveTo>
                <a:lnTo>
                  <a:pt x="1888" y="1038"/>
                </a:lnTo>
                <a:cubicBezTo>
                  <a:pt x="1947" y="935"/>
                  <a:pt x="1987" y="833"/>
                  <a:pt x="1987" y="731"/>
                </a:cubicBezTo>
                <a:cubicBezTo>
                  <a:pt x="1987" y="336"/>
                  <a:pt x="1550" y="0"/>
                  <a:pt x="994" y="0"/>
                </a:cubicBezTo>
                <a:cubicBezTo>
                  <a:pt x="457" y="0"/>
                  <a:pt x="0" y="322"/>
                  <a:pt x="0" y="731"/>
                </a:cubicBezTo>
                <a:cubicBezTo>
                  <a:pt x="0" y="1140"/>
                  <a:pt x="437" y="1461"/>
                  <a:pt x="994" y="1461"/>
                </a:cubicBezTo>
                <a:cubicBezTo>
                  <a:pt x="1252" y="1461"/>
                  <a:pt x="1470" y="1388"/>
                  <a:pt x="1649" y="1286"/>
                </a:cubicBezTo>
                <a:lnTo>
                  <a:pt x="20368" y="11779"/>
                </a:lnTo>
                <a:cubicBezTo>
                  <a:pt x="20885" y="12071"/>
                  <a:pt x="21203" y="12524"/>
                  <a:pt x="21203" y="13007"/>
                </a:cubicBezTo>
                <a:lnTo>
                  <a:pt x="21203" y="21454"/>
                </a:lnTo>
                <a:cubicBezTo>
                  <a:pt x="21203" y="21542"/>
                  <a:pt x="21282" y="21600"/>
                  <a:pt x="21401" y="21600"/>
                </a:cubicBezTo>
                <a:cubicBezTo>
                  <a:pt x="21521" y="21600"/>
                  <a:pt x="21600" y="21542"/>
                  <a:pt x="21600" y="21454"/>
                </a:cubicBezTo>
                <a:lnTo>
                  <a:pt x="21600" y="13007"/>
                </a:lnTo>
                <a:cubicBezTo>
                  <a:pt x="21600" y="12437"/>
                  <a:pt x="21242" y="11881"/>
                  <a:pt x="20606" y="11531"/>
                </a:cubicBezTo>
                <a:close/>
              </a:path>
            </a:pathLst>
          </a:custGeom>
          <a:solidFill>
            <a:schemeClr val="bg1">
              <a:lumMod val="65000"/>
            </a:schemeClr>
          </a:solidFill>
          <a:ln w="12700">
            <a:miter lim="400000"/>
          </a:ln>
        </p:spPr>
        <p:txBody>
          <a:bodyPr lIns="38100" tIns="38100" rIns="38100" bIns="38100" anchor="ctr"/>
          <a:lstStyle/>
          <a:p>
            <a:pPr>
              <a:defRPr sz="3000">
                <a:solidFill>
                  <a:srgbClr val="FFFFFF"/>
                </a:solidFill>
              </a:defRPr>
            </a:pPr>
            <a:endParaRPr sz="2800"/>
          </a:p>
        </p:txBody>
      </p:sp>
      <p:sp>
        <p:nvSpPr>
          <p:cNvPr id="6" name="Shape">
            <a:extLst>
              <a:ext uri="{FF2B5EF4-FFF2-40B4-BE49-F238E27FC236}">
                <a16:creationId xmlns:a16="http://schemas.microsoft.com/office/drawing/2014/main" id="{18FD50E0-77FA-4FA9-9473-387C246797FD}"/>
              </a:ext>
            </a:extLst>
          </p:cNvPr>
          <p:cNvSpPr/>
          <p:nvPr/>
        </p:nvSpPr>
        <p:spPr>
          <a:xfrm>
            <a:off x="7502171" y="1558947"/>
            <a:ext cx="1632837" cy="1797385"/>
          </a:xfrm>
          <a:custGeom>
            <a:avLst/>
            <a:gdLst/>
            <a:ahLst/>
            <a:cxnLst>
              <a:cxn ang="0">
                <a:pos x="wd2" y="hd2"/>
              </a:cxn>
              <a:cxn ang="5400000">
                <a:pos x="wd2" y="hd2"/>
              </a:cxn>
              <a:cxn ang="10800000">
                <a:pos x="wd2" y="hd2"/>
              </a:cxn>
              <a:cxn ang="16200000">
                <a:pos x="wd2" y="hd2"/>
              </a:cxn>
            </a:cxnLst>
            <a:rect l="0" t="0" r="r" b="b"/>
            <a:pathLst>
              <a:path w="21600" h="21600" extrusionOk="0">
                <a:moveTo>
                  <a:pt x="20839" y="0"/>
                </a:moveTo>
                <a:cubicBezTo>
                  <a:pt x="20428" y="0"/>
                  <a:pt x="20078" y="304"/>
                  <a:pt x="20078" y="691"/>
                </a:cubicBezTo>
                <a:cubicBezTo>
                  <a:pt x="20078" y="788"/>
                  <a:pt x="20093" y="871"/>
                  <a:pt x="20139" y="954"/>
                </a:cubicBezTo>
                <a:lnTo>
                  <a:pt x="837" y="12930"/>
                </a:lnTo>
                <a:cubicBezTo>
                  <a:pt x="320" y="13248"/>
                  <a:pt x="0" y="13787"/>
                  <a:pt x="0" y="14368"/>
                </a:cubicBezTo>
                <a:lnTo>
                  <a:pt x="0" y="21462"/>
                </a:lnTo>
                <a:cubicBezTo>
                  <a:pt x="0" y="21545"/>
                  <a:pt x="61" y="21600"/>
                  <a:pt x="152" y="21600"/>
                </a:cubicBezTo>
                <a:cubicBezTo>
                  <a:pt x="244" y="21600"/>
                  <a:pt x="304" y="21545"/>
                  <a:pt x="304" y="21462"/>
                </a:cubicBezTo>
                <a:lnTo>
                  <a:pt x="304" y="14368"/>
                </a:lnTo>
                <a:cubicBezTo>
                  <a:pt x="304" y="13884"/>
                  <a:pt x="563" y="13427"/>
                  <a:pt x="1005" y="13165"/>
                </a:cubicBezTo>
                <a:lnTo>
                  <a:pt x="20306" y="1189"/>
                </a:lnTo>
                <a:cubicBezTo>
                  <a:pt x="20443" y="1314"/>
                  <a:pt x="20626" y="1383"/>
                  <a:pt x="20839" y="1383"/>
                </a:cubicBezTo>
                <a:cubicBezTo>
                  <a:pt x="21250" y="1383"/>
                  <a:pt x="21600" y="1079"/>
                  <a:pt x="21600" y="691"/>
                </a:cubicBezTo>
                <a:cubicBezTo>
                  <a:pt x="21600" y="304"/>
                  <a:pt x="21250" y="0"/>
                  <a:pt x="20839" y="0"/>
                </a:cubicBezTo>
                <a:close/>
              </a:path>
            </a:pathLst>
          </a:custGeom>
          <a:solidFill>
            <a:schemeClr val="bg1">
              <a:lumMod val="65000"/>
            </a:schemeClr>
          </a:solidFill>
          <a:ln w="12700">
            <a:miter lim="400000"/>
          </a:ln>
        </p:spPr>
        <p:txBody>
          <a:bodyPr lIns="38100" tIns="38100" rIns="38100" bIns="38100" anchor="ctr"/>
          <a:lstStyle/>
          <a:p>
            <a:pPr>
              <a:defRPr sz="3000">
                <a:solidFill>
                  <a:srgbClr val="FFFFFF"/>
                </a:solidFill>
              </a:defRPr>
            </a:pPr>
            <a:endParaRPr sz="2800"/>
          </a:p>
        </p:txBody>
      </p:sp>
      <p:sp>
        <p:nvSpPr>
          <p:cNvPr id="8" name="TextBox 7">
            <a:extLst>
              <a:ext uri="{FF2B5EF4-FFF2-40B4-BE49-F238E27FC236}">
                <a16:creationId xmlns:a16="http://schemas.microsoft.com/office/drawing/2014/main" id="{02C0C4B5-82C8-40DC-9E55-D7DB6A0D2F37}"/>
              </a:ext>
            </a:extLst>
          </p:cNvPr>
          <p:cNvSpPr txBox="1"/>
          <p:nvPr/>
        </p:nvSpPr>
        <p:spPr>
          <a:xfrm>
            <a:off x="8683906" y="1373834"/>
            <a:ext cx="2474051" cy="461665"/>
          </a:xfrm>
          <a:prstGeom prst="rect">
            <a:avLst/>
          </a:prstGeom>
          <a:noFill/>
        </p:spPr>
        <p:txBody>
          <a:bodyPr wrap="square" lIns="0" rIns="0" rtlCol="0" anchor="b">
            <a:spAutoFit/>
          </a:bodyPr>
          <a:lstStyle/>
          <a:p>
            <a:r>
              <a:rPr lang="ar-SA" sz="2400" b="1" noProof="1"/>
              <a:t>1. عوامل أسرية</a:t>
            </a:r>
          </a:p>
        </p:txBody>
      </p:sp>
      <p:sp>
        <p:nvSpPr>
          <p:cNvPr id="11" name="TextBox 10">
            <a:extLst>
              <a:ext uri="{FF2B5EF4-FFF2-40B4-BE49-F238E27FC236}">
                <a16:creationId xmlns:a16="http://schemas.microsoft.com/office/drawing/2014/main" id="{2664E5EC-2AF5-4D4E-983C-E38B477F6AE2}"/>
              </a:ext>
            </a:extLst>
          </p:cNvPr>
          <p:cNvSpPr txBox="1"/>
          <p:nvPr/>
        </p:nvSpPr>
        <p:spPr>
          <a:xfrm>
            <a:off x="7015779" y="4883641"/>
            <a:ext cx="2474051" cy="461665"/>
          </a:xfrm>
          <a:prstGeom prst="rect">
            <a:avLst/>
          </a:prstGeom>
          <a:noFill/>
        </p:spPr>
        <p:txBody>
          <a:bodyPr wrap="square" lIns="0" rIns="0" rtlCol="0" anchor="b">
            <a:spAutoFit/>
          </a:bodyPr>
          <a:lstStyle/>
          <a:p>
            <a:r>
              <a:rPr lang="ar-SA" sz="2400" b="1" noProof="1"/>
              <a:t>٣-عامل الشعور بالنقص</a:t>
            </a:r>
            <a:endParaRPr lang="en-US" sz="2400" b="1" noProof="1"/>
          </a:p>
        </p:txBody>
      </p:sp>
      <p:sp>
        <p:nvSpPr>
          <p:cNvPr id="14" name="TextBox 13">
            <a:extLst>
              <a:ext uri="{FF2B5EF4-FFF2-40B4-BE49-F238E27FC236}">
                <a16:creationId xmlns:a16="http://schemas.microsoft.com/office/drawing/2014/main" id="{9D5909F0-2A02-4340-8EAB-0394E2200B4C}"/>
              </a:ext>
            </a:extLst>
          </p:cNvPr>
          <p:cNvSpPr txBox="1"/>
          <p:nvPr/>
        </p:nvSpPr>
        <p:spPr>
          <a:xfrm>
            <a:off x="2381694" y="1570406"/>
            <a:ext cx="2865310" cy="461665"/>
          </a:xfrm>
          <a:prstGeom prst="rect">
            <a:avLst/>
          </a:prstGeom>
          <a:noFill/>
        </p:spPr>
        <p:txBody>
          <a:bodyPr wrap="square" lIns="0" rIns="0" rtlCol="0" anchor="b">
            <a:spAutoFit/>
          </a:bodyPr>
          <a:lstStyle/>
          <a:p>
            <a:r>
              <a:rPr lang="ar-SA" sz="2400" b="1" noProof="1"/>
              <a:t>۲- عامل الهرب من العقوبة:</a:t>
            </a:r>
          </a:p>
        </p:txBody>
      </p:sp>
      <p:sp>
        <p:nvSpPr>
          <p:cNvPr id="17" name="TextBox 16">
            <a:extLst>
              <a:ext uri="{FF2B5EF4-FFF2-40B4-BE49-F238E27FC236}">
                <a16:creationId xmlns:a16="http://schemas.microsoft.com/office/drawing/2014/main" id="{C5744EEF-7599-4207-B214-35772D0122C4}"/>
              </a:ext>
            </a:extLst>
          </p:cNvPr>
          <p:cNvSpPr txBox="1"/>
          <p:nvPr/>
        </p:nvSpPr>
        <p:spPr>
          <a:xfrm>
            <a:off x="379313" y="4803905"/>
            <a:ext cx="2474051" cy="461665"/>
          </a:xfrm>
          <a:prstGeom prst="rect">
            <a:avLst/>
          </a:prstGeom>
          <a:noFill/>
        </p:spPr>
        <p:txBody>
          <a:bodyPr wrap="square" lIns="0" rIns="0" rtlCol="0" anchor="b">
            <a:spAutoFit/>
          </a:bodyPr>
          <a:lstStyle/>
          <a:p>
            <a:r>
              <a:rPr lang="ar-SA" sz="2400" b="1" noProof="1"/>
              <a:t>٤-عامل التعزيز</a:t>
            </a:r>
            <a:endParaRPr lang="en-US" sz="2400" b="1" noProof="1"/>
          </a:p>
        </p:txBody>
      </p:sp>
      <p:grpSp>
        <p:nvGrpSpPr>
          <p:cNvPr id="46" name="Group 45">
            <a:extLst>
              <a:ext uri="{FF2B5EF4-FFF2-40B4-BE49-F238E27FC236}">
                <a16:creationId xmlns:a16="http://schemas.microsoft.com/office/drawing/2014/main" id="{47A1A22A-3B65-4FF2-8C36-F80A560D1DB9}"/>
              </a:ext>
            </a:extLst>
          </p:cNvPr>
          <p:cNvGrpSpPr/>
          <p:nvPr/>
        </p:nvGrpSpPr>
        <p:grpSpPr>
          <a:xfrm>
            <a:off x="3647344" y="3112384"/>
            <a:ext cx="4965249" cy="3164865"/>
            <a:chOff x="3668609" y="2623286"/>
            <a:chExt cx="4965249" cy="3164865"/>
          </a:xfrm>
        </p:grpSpPr>
        <p:sp>
          <p:nvSpPr>
            <p:cNvPr id="47" name="Freeform: Shape 46">
              <a:extLst>
                <a:ext uri="{FF2B5EF4-FFF2-40B4-BE49-F238E27FC236}">
                  <a16:creationId xmlns:a16="http://schemas.microsoft.com/office/drawing/2014/main" id="{4494BB7F-7379-4992-A77C-DD7E4A594008}"/>
                </a:ext>
              </a:extLst>
            </p:cNvPr>
            <p:cNvSpPr/>
            <p:nvPr/>
          </p:nvSpPr>
          <p:spPr>
            <a:xfrm>
              <a:off x="3668609" y="2795708"/>
              <a:ext cx="4965247" cy="2800440"/>
            </a:xfrm>
            <a:custGeom>
              <a:avLst/>
              <a:gdLst>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362911 w 4965247"/>
                <a:gd name="connsiteY34" fmla="*/ 1738631 h 2800440"/>
                <a:gd name="connsiteX35" fmla="*/ 614140 w 4965247"/>
                <a:gd name="connsiteY35" fmla="*/ 1785116 h 2800440"/>
                <a:gd name="connsiteX36" fmla="*/ 673963 w 4965247"/>
                <a:gd name="connsiteY36" fmla="*/ 1755149 h 2800440"/>
                <a:gd name="connsiteX37" fmla="*/ 663456 w 4965247"/>
                <a:gd name="connsiteY37" fmla="*/ 1765098 h 2800440"/>
                <a:gd name="connsiteX38" fmla="*/ 684990 w 4965247"/>
                <a:gd name="connsiteY38" fmla="*/ 2001756 h 2800440"/>
                <a:gd name="connsiteX39" fmla="*/ 936356 w 4965247"/>
                <a:gd name="connsiteY39" fmla="*/ 2048163 h 2800440"/>
                <a:gd name="connsiteX40" fmla="*/ 999804 w 4965247"/>
                <a:gd name="connsiteY40" fmla="*/ 2016404 h 2800440"/>
                <a:gd name="connsiteX41" fmla="*/ 979774 w 4965247"/>
                <a:gd name="connsiteY41" fmla="*/ 2035375 h 2800440"/>
                <a:gd name="connsiteX42" fmla="*/ 1001329 w 4965247"/>
                <a:gd name="connsiteY42" fmla="*/ 2272094 h 2800440"/>
                <a:gd name="connsiteX43" fmla="*/ 1252636 w 4965247"/>
                <a:gd name="connsiteY43" fmla="*/ 2318492 h 2800440"/>
                <a:gd name="connsiteX44" fmla="*/ 1330067 w 4965247"/>
                <a:gd name="connsiteY44" fmla="*/ 2279721 h 2800440"/>
                <a:gd name="connsiteX45" fmla="*/ 1327207 w 4965247"/>
                <a:gd name="connsiteY45" fmla="*/ 2281919 h 2800440"/>
                <a:gd name="connsiteX46" fmla="*/ 1318045 w 4965247"/>
                <a:gd name="connsiteY46" fmla="*/ 2547683 h 2800440"/>
                <a:gd name="connsiteX47" fmla="*/ 1580287 w 4965247"/>
                <a:gd name="connsiteY47" fmla="*/ 2590241 h 2800440"/>
                <a:gd name="connsiteX48" fmla="*/ 1648224 w 4965247"/>
                <a:gd name="connsiteY48" fmla="*/ 2554580 h 2800440"/>
                <a:gd name="connsiteX49" fmla="*/ 4922980 w 4965247"/>
                <a:gd name="connsiteY49" fmla="*/ 0 h 2800440"/>
                <a:gd name="connsiteX50" fmla="*/ 4963331 w 4965247"/>
                <a:gd name="connsiteY50" fmla="*/ 34513 h 2800440"/>
                <a:gd name="connsiteX51" fmla="*/ 4963330 w 4965247"/>
                <a:gd name="connsiteY51" fmla="*/ 34514 h 2800440"/>
                <a:gd name="connsiteX52" fmla="*/ 4922979 w 4965247"/>
                <a:gd name="connsiteY52"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14140 w 4965247"/>
                <a:gd name="connsiteY34" fmla="*/ 1785116 h 2800440"/>
                <a:gd name="connsiteX35" fmla="*/ 673963 w 4965247"/>
                <a:gd name="connsiteY35" fmla="*/ 1755149 h 2800440"/>
                <a:gd name="connsiteX36" fmla="*/ 663456 w 4965247"/>
                <a:gd name="connsiteY36" fmla="*/ 1765098 h 2800440"/>
                <a:gd name="connsiteX37" fmla="*/ 684990 w 4965247"/>
                <a:gd name="connsiteY37" fmla="*/ 2001756 h 2800440"/>
                <a:gd name="connsiteX38" fmla="*/ 936356 w 4965247"/>
                <a:gd name="connsiteY38" fmla="*/ 2048163 h 2800440"/>
                <a:gd name="connsiteX39" fmla="*/ 999804 w 4965247"/>
                <a:gd name="connsiteY39" fmla="*/ 2016404 h 2800440"/>
                <a:gd name="connsiteX40" fmla="*/ 979774 w 4965247"/>
                <a:gd name="connsiteY40" fmla="*/ 2035375 h 2800440"/>
                <a:gd name="connsiteX41" fmla="*/ 1001329 w 4965247"/>
                <a:gd name="connsiteY41" fmla="*/ 2272094 h 2800440"/>
                <a:gd name="connsiteX42" fmla="*/ 1252636 w 4965247"/>
                <a:gd name="connsiteY42" fmla="*/ 2318492 h 2800440"/>
                <a:gd name="connsiteX43" fmla="*/ 1330067 w 4965247"/>
                <a:gd name="connsiteY43" fmla="*/ 2279721 h 2800440"/>
                <a:gd name="connsiteX44" fmla="*/ 1327207 w 4965247"/>
                <a:gd name="connsiteY44" fmla="*/ 2281919 h 2800440"/>
                <a:gd name="connsiteX45" fmla="*/ 1318045 w 4965247"/>
                <a:gd name="connsiteY45" fmla="*/ 2547683 h 2800440"/>
                <a:gd name="connsiteX46" fmla="*/ 1580287 w 4965247"/>
                <a:gd name="connsiteY46" fmla="*/ 2590241 h 2800440"/>
                <a:gd name="connsiteX47" fmla="*/ 1648224 w 4965247"/>
                <a:gd name="connsiteY47" fmla="*/ 2554580 h 2800440"/>
                <a:gd name="connsiteX48" fmla="*/ 4963014 w 4965247"/>
                <a:gd name="connsiteY48" fmla="*/ 34755 h 2800440"/>
                <a:gd name="connsiteX49" fmla="*/ 4922980 w 4965247"/>
                <a:gd name="connsiteY49" fmla="*/ 0 h 2800440"/>
                <a:gd name="connsiteX50" fmla="*/ 4963331 w 4965247"/>
                <a:gd name="connsiteY50" fmla="*/ 34513 h 2800440"/>
                <a:gd name="connsiteX51" fmla="*/ 4963330 w 4965247"/>
                <a:gd name="connsiteY51" fmla="*/ 34514 h 2800440"/>
                <a:gd name="connsiteX52" fmla="*/ 4922979 w 4965247"/>
                <a:gd name="connsiteY52" fmla="*/ 0 h 2800440"/>
                <a:gd name="connsiteX53" fmla="*/ 4922980 w 4965247"/>
                <a:gd name="connsiteY53"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684990 w 4965247"/>
                <a:gd name="connsiteY36" fmla="*/ 2001756 h 2800440"/>
                <a:gd name="connsiteX37" fmla="*/ 936356 w 4965247"/>
                <a:gd name="connsiteY37" fmla="*/ 2048163 h 2800440"/>
                <a:gd name="connsiteX38" fmla="*/ 999804 w 4965247"/>
                <a:gd name="connsiteY38" fmla="*/ 2016404 h 2800440"/>
                <a:gd name="connsiteX39" fmla="*/ 979774 w 4965247"/>
                <a:gd name="connsiteY39" fmla="*/ 2035375 h 2800440"/>
                <a:gd name="connsiteX40" fmla="*/ 1001329 w 4965247"/>
                <a:gd name="connsiteY40" fmla="*/ 2272094 h 2800440"/>
                <a:gd name="connsiteX41" fmla="*/ 1252636 w 4965247"/>
                <a:gd name="connsiteY41" fmla="*/ 2318492 h 2800440"/>
                <a:gd name="connsiteX42" fmla="*/ 1330067 w 4965247"/>
                <a:gd name="connsiteY42" fmla="*/ 2279721 h 2800440"/>
                <a:gd name="connsiteX43" fmla="*/ 1327207 w 4965247"/>
                <a:gd name="connsiteY43" fmla="*/ 2281919 h 2800440"/>
                <a:gd name="connsiteX44" fmla="*/ 1318045 w 4965247"/>
                <a:gd name="connsiteY44" fmla="*/ 2547683 h 2800440"/>
                <a:gd name="connsiteX45" fmla="*/ 1580287 w 4965247"/>
                <a:gd name="connsiteY45" fmla="*/ 2590241 h 2800440"/>
                <a:gd name="connsiteX46" fmla="*/ 1648224 w 4965247"/>
                <a:gd name="connsiteY46" fmla="*/ 2554580 h 2800440"/>
                <a:gd name="connsiteX47" fmla="*/ 4963014 w 4965247"/>
                <a:gd name="connsiteY47" fmla="*/ 34755 h 2800440"/>
                <a:gd name="connsiteX48" fmla="*/ 4922980 w 4965247"/>
                <a:gd name="connsiteY48" fmla="*/ 0 h 2800440"/>
                <a:gd name="connsiteX49" fmla="*/ 4963331 w 4965247"/>
                <a:gd name="connsiteY49" fmla="*/ 34513 h 2800440"/>
                <a:gd name="connsiteX50" fmla="*/ 4963330 w 4965247"/>
                <a:gd name="connsiteY50" fmla="*/ 34514 h 2800440"/>
                <a:gd name="connsiteX51" fmla="*/ 4922979 w 4965247"/>
                <a:gd name="connsiteY51" fmla="*/ 0 h 2800440"/>
                <a:gd name="connsiteX52" fmla="*/ 4922980 w 4965247"/>
                <a:gd name="connsiteY52"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36356 w 4965247"/>
                <a:gd name="connsiteY36" fmla="*/ 2048163 h 2800440"/>
                <a:gd name="connsiteX37" fmla="*/ 999804 w 4965247"/>
                <a:gd name="connsiteY37" fmla="*/ 2016404 h 2800440"/>
                <a:gd name="connsiteX38" fmla="*/ 979774 w 4965247"/>
                <a:gd name="connsiteY38" fmla="*/ 2035375 h 2800440"/>
                <a:gd name="connsiteX39" fmla="*/ 1001329 w 4965247"/>
                <a:gd name="connsiteY39" fmla="*/ 2272094 h 2800440"/>
                <a:gd name="connsiteX40" fmla="*/ 1252636 w 4965247"/>
                <a:gd name="connsiteY40" fmla="*/ 2318492 h 2800440"/>
                <a:gd name="connsiteX41" fmla="*/ 1330067 w 4965247"/>
                <a:gd name="connsiteY41" fmla="*/ 2279721 h 2800440"/>
                <a:gd name="connsiteX42" fmla="*/ 1327207 w 4965247"/>
                <a:gd name="connsiteY42" fmla="*/ 2281919 h 2800440"/>
                <a:gd name="connsiteX43" fmla="*/ 1318045 w 4965247"/>
                <a:gd name="connsiteY43" fmla="*/ 2547683 h 2800440"/>
                <a:gd name="connsiteX44" fmla="*/ 1580287 w 4965247"/>
                <a:gd name="connsiteY44" fmla="*/ 2590241 h 2800440"/>
                <a:gd name="connsiteX45" fmla="*/ 1648224 w 4965247"/>
                <a:gd name="connsiteY45" fmla="*/ 2554580 h 2800440"/>
                <a:gd name="connsiteX46" fmla="*/ 4963014 w 4965247"/>
                <a:gd name="connsiteY46" fmla="*/ 34755 h 2800440"/>
                <a:gd name="connsiteX47" fmla="*/ 4922980 w 4965247"/>
                <a:gd name="connsiteY47" fmla="*/ 0 h 2800440"/>
                <a:gd name="connsiteX48" fmla="*/ 4963331 w 4965247"/>
                <a:gd name="connsiteY48" fmla="*/ 34513 h 2800440"/>
                <a:gd name="connsiteX49" fmla="*/ 4963330 w 4965247"/>
                <a:gd name="connsiteY49" fmla="*/ 34514 h 2800440"/>
                <a:gd name="connsiteX50" fmla="*/ 4922979 w 4965247"/>
                <a:gd name="connsiteY50" fmla="*/ 0 h 2800440"/>
                <a:gd name="connsiteX51" fmla="*/ 4922980 w 4965247"/>
                <a:gd name="connsiteY51"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99804 w 4965247"/>
                <a:gd name="connsiteY36" fmla="*/ 2016404 h 2800440"/>
                <a:gd name="connsiteX37" fmla="*/ 979774 w 4965247"/>
                <a:gd name="connsiteY37" fmla="*/ 2035375 h 2800440"/>
                <a:gd name="connsiteX38" fmla="*/ 1001329 w 4965247"/>
                <a:gd name="connsiteY38" fmla="*/ 2272094 h 2800440"/>
                <a:gd name="connsiteX39" fmla="*/ 1252636 w 4965247"/>
                <a:gd name="connsiteY39" fmla="*/ 2318492 h 2800440"/>
                <a:gd name="connsiteX40" fmla="*/ 1330067 w 4965247"/>
                <a:gd name="connsiteY40" fmla="*/ 2279721 h 2800440"/>
                <a:gd name="connsiteX41" fmla="*/ 1327207 w 4965247"/>
                <a:gd name="connsiteY41" fmla="*/ 2281919 h 2800440"/>
                <a:gd name="connsiteX42" fmla="*/ 1318045 w 4965247"/>
                <a:gd name="connsiteY42" fmla="*/ 2547683 h 2800440"/>
                <a:gd name="connsiteX43" fmla="*/ 1580287 w 4965247"/>
                <a:gd name="connsiteY43" fmla="*/ 2590241 h 2800440"/>
                <a:gd name="connsiteX44" fmla="*/ 1648224 w 4965247"/>
                <a:gd name="connsiteY44" fmla="*/ 2554580 h 2800440"/>
                <a:gd name="connsiteX45" fmla="*/ 4963014 w 4965247"/>
                <a:gd name="connsiteY45" fmla="*/ 34755 h 2800440"/>
                <a:gd name="connsiteX46" fmla="*/ 4922980 w 4965247"/>
                <a:gd name="connsiteY46" fmla="*/ 0 h 2800440"/>
                <a:gd name="connsiteX47" fmla="*/ 4963331 w 4965247"/>
                <a:gd name="connsiteY47" fmla="*/ 34513 h 2800440"/>
                <a:gd name="connsiteX48" fmla="*/ 4963330 w 4965247"/>
                <a:gd name="connsiteY48" fmla="*/ 34514 h 2800440"/>
                <a:gd name="connsiteX49" fmla="*/ 4922979 w 4965247"/>
                <a:gd name="connsiteY49" fmla="*/ 0 h 2800440"/>
                <a:gd name="connsiteX50" fmla="*/ 4922980 w 4965247"/>
                <a:gd name="connsiteY50"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99804 w 4965247"/>
                <a:gd name="connsiteY36" fmla="*/ 2016404 h 2800440"/>
                <a:gd name="connsiteX37" fmla="*/ 979774 w 4965247"/>
                <a:gd name="connsiteY37" fmla="*/ 2035375 h 2800440"/>
                <a:gd name="connsiteX38" fmla="*/ 1252636 w 4965247"/>
                <a:gd name="connsiteY38" fmla="*/ 2318492 h 2800440"/>
                <a:gd name="connsiteX39" fmla="*/ 1330067 w 4965247"/>
                <a:gd name="connsiteY39" fmla="*/ 2279721 h 2800440"/>
                <a:gd name="connsiteX40" fmla="*/ 1327207 w 4965247"/>
                <a:gd name="connsiteY40" fmla="*/ 2281919 h 2800440"/>
                <a:gd name="connsiteX41" fmla="*/ 1318045 w 4965247"/>
                <a:gd name="connsiteY41" fmla="*/ 2547683 h 2800440"/>
                <a:gd name="connsiteX42" fmla="*/ 1580287 w 4965247"/>
                <a:gd name="connsiteY42" fmla="*/ 2590241 h 2800440"/>
                <a:gd name="connsiteX43" fmla="*/ 1648224 w 4965247"/>
                <a:gd name="connsiteY43" fmla="*/ 2554580 h 2800440"/>
                <a:gd name="connsiteX44" fmla="*/ 4963014 w 4965247"/>
                <a:gd name="connsiteY44" fmla="*/ 34755 h 2800440"/>
                <a:gd name="connsiteX45" fmla="*/ 4922980 w 4965247"/>
                <a:gd name="connsiteY45" fmla="*/ 0 h 2800440"/>
                <a:gd name="connsiteX46" fmla="*/ 4963331 w 4965247"/>
                <a:gd name="connsiteY46" fmla="*/ 34513 h 2800440"/>
                <a:gd name="connsiteX47" fmla="*/ 4963330 w 4965247"/>
                <a:gd name="connsiteY47" fmla="*/ 34514 h 2800440"/>
                <a:gd name="connsiteX48" fmla="*/ 4922979 w 4965247"/>
                <a:gd name="connsiteY48" fmla="*/ 0 h 2800440"/>
                <a:gd name="connsiteX49" fmla="*/ 4922980 w 4965247"/>
                <a:gd name="connsiteY49"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99804 w 4965247"/>
                <a:gd name="connsiteY36" fmla="*/ 2016404 h 2800440"/>
                <a:gd name="connsiteX37" fmla="*/ 1252636 w 4965247"/>
                <a:gd name="connsiteY37" fmla="*/ 2318492 h 2800440"/>
                <a:gd name="connsiteX38" fmla="*/ 1330067 w 4965247"/>
                <a:gd name="connsiteY38" fmla="*/ 2279721 h 2800440"/>
                <a:gd name="connsiteX39" fmla="*/ 1327207 w 4965247"/>
                <a:gd name="connsiteY39" fmla="*/ 2281919 h 2800440"/>
                <a:gd name="connsiteX40" fmla="*/ 1318045 w 4965247"/>
                <a:gd name="connsiteY40" fmla="*/ 2547683 h 2800440"/>
                <a:gd name="connsiteX41" fmla="*/ 1580287 w 4965247"/>
                <a:gd name="connsiteY41" fmla="*/ 2590241 h 2800440"/>
                <a:gd name="connsiteX42" fmla="*/ 1648224 w 4965247"/>
                <a:gd name="connsiteY42" fmla="*/ 2554580 h 2800440"/>
                <a:gd name="connsiteX43" fmla="*/ 4963014 w 4965247"/>
                <a:gd name="connsiteY43" fmla="*/ 34755 h 2800440"/>
                <a:gd name="connsiteX44" fmla="*/ 4922980 w 4965247"/>
                <a:gd name="connsiteY44" fmla="*/ 0 h 2800440"/>
                <a:gd name="connsiteX45" fmla="*/ 4963331 w 4965247"/>
                <a:gd name="connsiteY45" fmla="*/ 34513 h 2800440"/>
                <a:gd name="connsiteX46" fmla="*/ 4963330 w 4965247"/>
                <a:gd name="connsiteY46" fmla="*/ 34514 h 2800440"/>
                <a:gd name="connsiteX47" fmla="*/ 4922979 w 4965247"/>
                <a:gd name="connsiteY47" fmla="*/ 0 h 2800440"/>
                <a:gd name="connsiteX48" fmla="*/ 4922980 w 4965247"/>
                <a:gd name="connsiteY48"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99804 w 4965247"/>
                <a:gd name="connsiteY36" fmla="*/ 2016404 h 2800440"/>
                <a:gd name="connsiteX37" fmla="*/ 1330067 w 4965247"/>
                <a:gd name="connsiteY37" fmla="*/ 2279721 h 2800440"/>
                <a:gd name="connsiteX38" fmla="*/ 1327207 w 4965247"/>
                <a:gd name="connsiteY38" fmla="*/ 2281919 h 2800440"/>
                <a:gd name="connsiteX39" fmla="*/ 1318045 w 4965247"/>
                <a:gd name="connsiteY39" fmla="*/ 2547683 h 2800440"/>
                <a:gd name="connsiteX40" fmla="*/ 1580287 w 4965247"/>
                <a:gd name="connsiteY40" fmla="*/ 2590241 h 2800440"/>
                <a:gd name="connsiteX41" fmla="*/ 1648224 w 4965247"/>
                <a:gd name="connsiteY41" fmla="*/ 2554580 h 2800440"/>
                <a:gd name="connsiteX42" fmla="*/ 4963014 w 4965247"/>
                <a:gd name="connsiteY42" fmla="*/ 34755 h 2800440"/>
                <a:gd name="connsiteX43" fmla="*/ 4922980 w 4965247"/>
                <a:gd name="connsiteY43" fmla="*/ 0 h 2800440"/>
                <a:gd name="connsiteX44" fmla="*/ 4963331 w 4965247"/>
                <a:gd name="connsiteY44" fmla="*/ 34513 h 2800440"/>
                <a:gd name="connsiteX45" fmla="*/ 4963330 w 4965247"/>
                <a:gd name="connsiteY45" fmla="*/ 34514 h 2800440"/>
                <a:gd name="connsiteX46" fmla="*/ 4922979 w 4965247"/>
                <a:gd name="connsiteY46" fmla="*/ 0 h 2800440"/>
                <a:gd name="connsiteX47" fmla="*/ 4922980 w 4965247"/>
                <a:gd name="connsiteY47"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323717 w 4965247"/>
                <a:gd name="connsiteY33" fmla="*/ 1525828 h 2800440"/>
                <a:gd name="connsiteX34" fmla="*/ 673963 w 4965247"/>
                <a:gd name="connsiteY34" fmla="*/ 1755149 h 2800440"/>
                <a:gd name="connsiteX35" fmla="*/ 663456 w 4965247"/>
                <a:gd name="connsiteY35" fmla="*/ 1765098 h 2800440"/>
                <a:gd name="connsiteX36" fmla="*/ 999804 w 4965247"/>
                <a:gd name="connsiteY36" fmla="*/ 2016404 h 2800440"/>
                <a:gd name="connsiteX37" fmla="*/ 1330067 w 4965247"/>
                <a:gd name="connsiteY37" fmla="*/ 2279721 h 2800440"/>
                <a:gd name="connsiteX38" fmla="*/ 1327207 w 4965247"/>
                <a:gd name="connsiteY38" fmla="*/ 2281919 h 2800440"/>
                <a:gd name="connsiteX39" fmla="*/ 1580287 w 4965247"/>
                <a:gd name="connsiteY39" fmla="*/ 2590241 h 2800440"/>
                <a:gd name="connsiteX40" fmla="*/ 1648224 w 4965247"/>
                <a:gd name="connsiteY40" fmla="*/ 2554580 h 2800440"/>
                <a:gd name="connsiteX41" fmla="*/ 4963014 w 4965247"/>
                <a:gd name="connsiteY41" fmla="*/ 34755 h 2800440"/>
                <a:gd name="connsiteX42" fmla="*/ 4922980 w 4965247"/>
                <a:gd name="connsiteY42" fmla="*/ 0 h 2800440"/>
                <a:gd name="connsiteX43" fmla="*/ 4963331 w 4965247"/>
                <a:gd name="connsiteY43" fmla="*/ 34513 h 2800440"/>
                <a:gd name="connsiteX44" fmla="*/ 4963330 w 4965247"/>
                <a:gd name="connsiteY44" fmla="*/ 34514 h 2800440"/>
                <a:gd name="connsiteX45" fmla="*/ 4922979 w 4965247"/>
                <a:gd name="connsiteY45" fmla="*/ 0 h 2800440"/>
                <a:gd name="connsiteX46" fmla="*/ 4922980 w 4965247"/>
                <a:gd name="connsiteY46" fmla="*/ 0 h 2800440"/>
                <a:gd name="connsiteX0" fmla="*/ 4963014 w 4965247"/>
                <a:gd name="connsiteY0" fmla="*/ 34755 h 2800440"/>
                <a:gd name="connsiteX1" fmla="*/ 4965247 w 4965247"/>
                <a:gd name="connsiteY1" fmla="*/ 245282 h 2800440"/>
                <a:gd name="connsiteX2" fmla="*/ 4965169 w 4965247"/>
                <a:gd name="connsiteY2" fmla="*/ 245342 h 2800440"/>
                <a:gd name="connsiteX3" fmla="*/ 4963015 w 4965247"/>
                <a:gd name="connsiteY3" fmla="*/ 42323 h 2800440"/>
                <a:gd name="connsiteX4" fmla="*/ 1647865 w 4965247"/>
                <a:gd name="connsiteY4" fmla="*/ 2562417 h 2800440"/>
                <a:gd name="connsiteX5" fmla="*/ 1581066 w 4965247"/>
                <a:gd name="connsiteY5" fmla="*/ 2597384 h 2800440"/>
                <a:gd name="connsiteX6" fmla="*/ 1583283 w 4965247"/>
                <a:gd name="connsiteY6" fmla="*/ 2800439 h 2800440"/>
                <a:gd name="connsiteX7" fmla="*/ 1583281 w 4965247"/>
                <a:gd name="connsiteY7" fmla="*/ 2800440 h 2800440"/>
                <a:gd name="connsiteX8" fmla="*/ 1581059 w 4965247"/>
                <a:gd name="connsiteY8" fmla="*/ 2596864 h 2800440"/>
                <a:gd name="connsiteX9" fmla="*/ 1502819 w 4965247"/>
                <a:gd name="connsiteY9" fmla="*/ 2626782 h 2800440"/>
                <a:gd name="connsiteX10" fmla="*/ 615647 w 4965247"/>
                <a:gd name="connsiteY10" fmla="*/ 2730818 h 2800440"/>
                <a:gd name="connsiteX11" fmla="*/ 615635 w 4965247"/>
                <a:gd name="connsiteY11" fmla="*/ 2729707 h 2800440"/>
                <a:gd name="connsiteX12" fmla="*/ 110454 w 4965247"/>
                <a:gd name="connsiteY12" fmla="*/ 2788395 h 2800440"/>
                <a:gd name="connsiteX13" fmla="*/ 26462 w 4965247"/>
                <a:gd name="connsiteY13" fmla="*/ 2765375 h 2800440"/>
                <a:gd name="connsiteX14" fmla="*/ 10854 w 4965247"/>
                <a:gd name="connsiteY14" fmla="*/ 2739844 h 2800440"/>
                <a:gd name="connsiteX15" fmla="*/ 11517 w 4965247"/>
                <a:gd name="connsiteY15" fmla="*/ 2740605 h 2800440"/>
                <a:gd name="connsiteX16" fmla="*/ 10227 w 4965247"/>
                <a:gd name="connsiteY16" fmla="*/ 2738818 h 2800440"/>
                <a:gd name="connsiteX17" fmla="*/ 1144 w 4965247"/>
                <a:gd name="connsiteY17" fmla="*/ 2723961 h 2800440"/>
                <a:gd name="connsiteX18" fmla="*/ 88 w 4965247"/>
                <a:gd name="connsiteY18" fmla="*/ 2723961 h 2800440"/>
                <a:gd name="connsiteX19" fmla="*/ 0 w 4965247"/>
                <a:gd name="connsiteY19" fmla="*/ 2716340 h 2800440"/>
                <a:gd name="connsiteX20" fmla="*/ 1144 w 4965247"/>
                <a:gd name="connsiteY20" fmla="*/ 2716340 h 2800440"/>
                <a:gd name="connsiteX21" fmla="*/ 3517 w 4965247"/>
                <a:gd name="connsiteY21" fmla="*/ 2722407 h 2800440"/>
                <a:gd name="connsiteX22" fmla="*/ 2125 w 4965247"/>
                <a:gd name="connsiteY22" fmla="*/ 2692036 h 2800440"/>
                <a:gd name="connsiteX23" fmla="*/ 2149 w 4965247"/>
                <a:gd name="connsiteY23" fmla="*/ 2691939 h 2800440"/>
                <a:gd name="connsiteX24" fmla="*/ 2137 w 4965247"/>
                <a:gd name="connsiteY24" fmla="*/ 2691669 h 2800440"/>
                <a:gd name="connsiteX25" fmla="*/ 103369 w 4965247"/>
                <a:gd name="connsiteY25" fmla="*/ 2290098 h 2800440"/>
                <a:gd name="connsiteX26" fmla="*/ 281742 w 4965247"/>
                <a:gd name="connsiteY26" fmla="*/ 1580092 h 2800440"/>
                <a:gd name="connsiteX27" fmla="*/ 323148 w 4965247"/>
                <a:gd name="connsiteY27" fmla="*/ 1519098 h 2800440"/>
                <a:gd name="connsiteX28" fmla="*/ 323717 w 4965247"/>
                <a:gd name="connsiteY28" fmla="*/ 1525827 h 2800440"/>
                <a:gd name="connsiteX29" fmla="*/ 372031 w 4965247"/>
                <a:gd name="connsiteY29" fmla="*/ 1472871 h 2800440"/>
                <a:gd name="connsiteX30" fmla="*/ 378170 w 4965247"/>
                <a:gd name="connsiteY30" fmla="*/ 1468203 h 2800440"/>
                <a:gd name="connsiteX31" fmla="*/ 378171 w 4965247"/>
                <a:gd name="connsiteY31" fmla="*/ 1468204 h 2800440"/>
                <a:gd name="connsiteX32" fmla="*/ 372031 w 4965247"/>
                <a:gd name="connsiteY32" fmla="*/ 1472873 h 2800440"/>
                <a:gd name="connsiteX33" fmla="*/ 673963 w 4965247"/>
                <a:gd name="connsiteY33" fmla="*/ 1755149 h 2800440"/>
                <a:gd name="connsiteX34" fmla="*/ 663456 w 4965247"/>
                <a:gd name="connsiteY34" fmla="*/ 1765098 h 2800440"/>
                <a:gd name="connsiteX35" fmla="*/ 999804 w 4965247"/>
                <a:gd name="connsiteY35" fmla="*/ 2016404 h 2800440"/>
                <a:gd name="connsiteX36" fmla="*/ 1330067 w 4965247"/>
                <a:gd name="connsiteY36" fmla="*/ 2279721 h 2800440"/>
                <a:gd name="connsiteX37" fmla="*/ 1327207 w 4965247"/>
                <a:gd name="connsiteY37" fmla="*/ 2281919 h 2800440"/>
                <a:gd name="connsiteX38" fmla="*/ 1580287 w 4965247"/>
                <a:gd name="connsiteY38" fmla="*/ 2590241 h 2800440"/>
                <a:gd name="connsiteX39" fmla="*/ 1648224 w 4965247"/>
                <a:gd name="connsiteY39" fmla="*/ 2554580 h 2800440"/>
                <a:gd name="connsiteX40" fmla="*/ 4963014 w 4965247"/>
                <a:gd name="connsiteY40" fmla="*/ 34755 h 2800440"/>
                <a:gd name="connsiteX41" fmla="*/ 4922980 w 4965247"/>
                <a:gd name="connsiteY41" fmla="*/ 0 h 2800440"/>
                <a:gd name="connsiteX42" fmla="*/ 4963331 w 4965247"/>
                <a:gd name="connsiteY42" fmla="*/ 34513 h 2800440"/>
                <a:gd name="connsiteX43" fmla="*/ 4963330 w 4965247"/>
                <a:gd name="connsiteY43" fmla="*/ 34514 h 2800440"/>
                <a:gd name="connsiteX44" fmla="*/ 4922979 w 4965247"/>
                <a:gd name="connsiteY44" fmla="*/ 0 h 2800440"/>
                <a:gd name="connsiteX45" fmla="*/ 4922980 w 4965247"/>
                <a:gd name="connsiteY45" fmla="*/ 0 h 280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5247" h="2800440">
                  <a:moveTo>
                    <a:pt x="4963014" y="34755"/>
                  </a:moveTo>
                  <a:cubicBezTo>
                    <a:pt x="4963758" y="104931"/>
                    <a:pt x="4964503" y="175106"/>
                    <a:pt x="4965247" y="245282"/>
                  </a:cubicBezTo>
                  <a:lnTo>
                    <a:pt x="4965169" y="245342"/>
                  </a:lnTo>
                  <a:lnTo>
                    <a:pt x="4963015" y="42323"/>
                  </a:lnTo>
                  <a:lnTo>
                    <a:pt x="1647865" y="2562417"/>
                  </a:lnTo>
                  <a:lnTo>
                    <a:pt x="1581066" y="2597384"/>
                  </a:lnTo>
                  <a:lnTo>
                    <a:pt x="1583283" y="2800439"/>
                  </a:lnTo>
                  <a:cubicBezTo>
                    <a:pt x="1583282" y="2800439"/>
                    <a:pt x="1583282" y="2800440"/>
                    <a:pt x="1583281" y="2800440"/>
                  </a:cubicBezTo>
                  <a:cubicBezTo>
                    <a:pt x="1582540" y="2732581"/>
                    <a:pt x="1581800" y="2664723"/>
                    <a:pt x="1581059" y="2596864"/>
                  </a:cubicBezTo>
                  <a:cubicBezTo>
                    <a:pt x="1561498" y="2611823"/>
                    <a:pt x="1535043" y="2623330"/>
                    <a:pt x="1502819" y="2626782"/>
                  </a:cubicBezTo>
                  <a:lnTo>
                    <a:pt x="615647" y="2730818"/>
                  </a:lnTo>
                  <a:cubicBezTo>
                    <a:pt x="615643" y="2730448"/>
                    <a:pt x="615639" y="2730077"/>
                    <a:pt x="615635" y="2729707"/>
                  </a:cubicBezTo>
                  <a:lnTo>
                    <a:pt x="110454" y="2788395"/>
                  </a:lnTo>
                  <a:cubicBezTo>
                    <a:pt x="77097" y="2791840"/>
                    <a:pt x="47174" y="2782637"/>
                    <a:pt x="26462" y="2765375"/>
                  </a:cubicBezTo>
                  <a:lnTo>
                    <a:pt x="10854" y="2739844"/>
                  </a:lnTo>
                  <a:lnTo>
                    <a:pt x="11517" y="2740605"/>
                  </a:lnTo>
                  <a:lnTo>
                    <a:pt x="10227" y="2738818"/>
                  </a:lnTo>
                  <a:lnTo>
                    <a:pt x="1144" y="2723961"/>
                  </a:lnTo>
                  <a:lnTo>
                    <a:pt x="88" y="2723961"/>
                  </a:lnTo>
                  <a:cubicBezTo>
                    <a:pt x="59" y="2721421"/>
                    <a:pt x="29" y="2718880"/>
                    <a:pt x="0" y="2716340"/>
                  </a:cubicBezTo>
                  <a:cubicBezTo>
                    <a:pt x="0" y="2716340"/>
                    <a:pt x="1144" y="2715183"/>
                    <a:pt x="1144" y="2716340"/>
                  </a:cubicBezTo>
                  <a:lnTo>
                    <a:pt x="3517" y="2722407"/>
                  </a:lnTo>
                  <a:lnTo>
                    <a:pt x="2125" y="2692036"/>
                  </a:lnTo>
                  <a:cubicBezTo>
                    <a:pt x="2133" y="2692004"/>
                    <a:pt x="2141" y="2691971"/>
                    <a:pt x="2149" y="2691939"/>
                  </a:cubicBezTo>
                  <a:lnTo>
                    <a:pt x="2137" y="2691669"/>
                  </a:lnTo>
                  <a:lnTo>
                    <a:pt x="103369" y="2290098"/>
                  </a:lnTo>
                  <a:lnTo>
                    <a:pt x="281742" y="1580092"/>
                  </a:lnTo>
                  <a:cubicBezTo>
                    <a:pt x="288668" y="1554766"/>
                    <a:pt x="303624" y="1534082"/>
                    <a:pt x="323148" y="1519098"/>
                  </a:cubicBezTo>
                  <a:cubicBezTo>
                    <a:pt x="330144" y="1510054"/>
                    <a:pt x="315570" y="1533531"/>
                    <a:pt x="323717" y="1525827"/>
                  </a:cubicBezTo>
                  <a:cubicBezTo>
                    <a:pt x="335225" y="1506214"/>
                    <a:pt x="351402" y="1488970"/>
                    <a:pt x="372031" y="1472871"/>
                  </a:cubicBezTo>
                  <a:lnTo>
                    <a:pt x="378170" y="1468203"/>
                  </a:lnTo>
                  <a:lnTo>
                    <a:pt x="378171" y="1468204"/>
                  </a:lnTo>
                  <a:lnTo>
                    <a:pt x="372031" y="1472873"/>
                  </a:lnTo>
                  <a:cubicBezTo>
                    <a:pt x="421330" y="1520697"/>
                    <a:pt x="625392" y="1706445"/>
                    <a:pt x="673963" y="1755149"/>
                  </a:cubicBezTo>
                  <a:lnTo>
                    <a:pt x="663456" y="1765098"/>
                  </a:lnTo>
                  <a:cubicBezTo>
                    <a:pt x="717763" y="1808640"/>
                    <a:pt x="947084" y="1971358"/>
                    <a:pt x="999804" y="2016404"/>
                  </a:cubicBezTo>
                  <a:lnTo>
                    <a:pt x="1330067" y="2279721"/>
                  </a:lnTo>
                  <a:lnTo>
                    <a:pt x="1327207" y="2281919"/>
                  </a:lnTo>
                  <a:cubicBezTo>
                    <a:pt x="1368910" y="2333672"/>
                    <a:pt x="1526784" y="2544798"/>
                    <a:pt x="1580287" y="2590241"/>
                  </a:cubicBezTo>
                  <a:cubicBezTo>
                    <a:pt x="1604489" y="2582172"/>
                    <a:pt x="1627480" y="2569548"/>
                    <a:pt x="1648224" y="2554580"/>
                  </a:cubicBezTo>
                  <a:lnTo>
                    <a:pt x="4963014" y="34755"/>
                  </a:lnTo>
                  <a:close/>
                  <a:moveTo>
                    <a:pt x="4922980" y="0"/>
                  </a:moveTo>
                  <a:lnTo>
                    <a:pt x="4963331" y="34513"/>
                  </a:lnTo>
                  <a:lnTo>
                    <a:pt x="4963330" y="34514"/>
                  </a:lnTo>
                  <a:lnTo>
                    <a:pt x="4922979" y="0"/>
                  </a:lnTo>
                  <a:lnTo>
                    <a:pt x="4922980" y="0"/>
                  </a:lnTo>
                  <a:close/>
                </a:path>
              </a:pathLst>
            </a:custGeom>
            <a:solidFill>
              <a:schemeClr val="accent4">
                <a:lumMod val="60000"/>
                <a:lumOff val="40000"/>
              </a:schemeClr>
            </a:solidFill>
            <a:ln w="12700">
              <a:miter lim="400000"/>
            </a:ln>
          </p:spPr>
          <p:txBody>
            <a:bodyPr wrap="square" lIns="38100" tIns="38100" rIns="38100" bIns="38100" anchor="ctr">
              <a:noAutofit/>
            </a:bodyPr>
            <a:lstStyle/>
            <a:p>
              <a:pPr>
                <a:defRPr sz="3000">
                  <a:solidFill>
                    <a:srgbClr val="FFFFFF"/>
                  </a:solidFill>
                </a:defRPr>
              </a:pPr>
              <a:endParaRPr sz="2800"/>
            </a:p>
          </p:txBody>
        </p:sp>
        <p:sp>
          <p:nvSpPr>
            <p:cNvPr id="48" name="Freeform: Shape 47">
              <a:extLst>
                <a:ext uri="{FF2B5EF4-FFF2-40B4-BE49-F238E27FC236}">
                  <a16:creationId xmlns:a16="http://schemas.microsoft.com/office/drawing/2014/main" id="{529B35E2-CEEA-4A87-8804-FC1CB6C1E2ED}"/>
                </a:ext>
              </a:extLst>
            </p:cNvPr>
            <p:cNvSpPr/>
            <p:nvPr/>
          </p:nvSpPr>
          <p:spPr>
            <a:xfrm>
              <a:off x="8631623" y="2830223"/>
              <a:ext cx="317" cy="241"/>
            </a:xfrm>
            <a:custGeom>
              <a:avLst/>
              <a:gdLst>
                <a:gd name="connsiteX0" fmla="*/ 316 w 317"/>
                <a:gd name="connsiteY0" fmla="*/ 0 h 241"/>
                <a:gd name="connsiteX1" fmla="*/ 317 w 317"/>
                <a:gd name="connsiteY1" fmla="*/ 0 h 241"/>
                <a:gd name="connsiteX2" fmla="*/ 0 w 317"/>
                <a:gd name="connsiteY2" fmla="*/ 241 h 241"/>
                <a:gd name="connsiteX3" fmla="*/ 0 w 317"/>
                <a:gd name="connsiteY3" fmla="*/ 240 h 241"/>
                <a:gd name="connsiteX4" fmla="*/ 316 w 317"/>
                <a:gd name="connsiteY4" fmla="*/ 0 h 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 h="241">
                  <a:moveTo>
                    <a:pt x="316" y="0"/>
                  </a:moveTo>
                  <a:lnTo>
                    <a:pt x="317" y="0"/>
                  </a:lnTo>
                  <a:lnTo>
                    <a:pt x="0" y="241"/>
                  </a:lnTo>
                  <a:lnTo>
                    <a:pt x="0" y="240"/>
                  </a:lnTo>
                  <a:lnTo>
                    <a:pt x="316" y="0"/>
                  </a:lnTo>
                  <a:close/>
                </a:path>
              </a:pathLst>
            </a:custGeom>
            <a:solidFill>
              <a:schemeClr val="accent4">
                <a:lumMod val="60000"/>
                <a:lumOff val="40000"/>
              </a:schemeClr>
            </a:solidFill>
            <a:ln w="12700">
              <a:miter lim="400000"/>
            </a:ln>
          </p:spPr>
          <p:txBody>
            <a:bodyPr wrap="square" lIns="38100" tIns="38100" rIns="38100" bIns="38100" anchor="ctr">
              <a:noAutofit/>
            </a:bodyPr>
            <a:lstStyle/>
            <a:p>
              <a:pPr>
                <a:defRPr sz="3000">
                  <a:solidFill>
                    <a:srgbClr val="FFFFFF"/>
                  </a:solidFill>
                </a:defRPr>
              </a:pPr>
              <a:endParaRPr sz="2800"/>
            </a:p>
          </p:txBody>
        </p:sp>
        <p:sp>
          <p:nvSpPr>
            <p:cNvPr id="49" name="Freeform: Shape 48">
              <a:extLst>
                <a:ext uri="{FF2B5EF4-FFF2-40B4-BE49-F238E27FC236}">
                  <a16:creationId xmlns:a16="http://schemas.microsoft.com/office/drawing/2014/main" id="{A6370167-8303-4830-A287-8FE1B2557D17}"/>
                </a:ext>
              </a:extLst>
            </p:cNvPr>
            <p:cNvSpPr/>
            <p:nvPr/>
          </p:nvSpPr>
          <p:spPr>
            <a:xfrm>
              <a:off x="5249168" y="2830411"/>
              <a:ext cx="3384690" cy="2766650"/>
            </a:xfrm>
            <a:custGeom>
              <a:avLst/>
              <a:gdLst>
                <a:gd name="connsiteX0" fmla="*/ 0 w 3710990"/>
                <a:gd name="connsiteY0" fmla="*/ 2386571 h 2766650"/>
                <a:gd name="connsiteX1" fmla="*/ 63225 w 3710990"/>
                <a:gd name="connsiteY1" fmla="*/ 2513100 h 2766650"/>
                <a:gd name="connsiteX2" fmla="*/ 257399 w 3710990"/>
                <a:gd name="connsiteY2" fmla="*/ 2570414 h 2766650"/>
                <a:gd name="connsiteX3" fmla="*/ 324189 w 3710990"/>
                <a:gd name="connsiteY3" fmla="*/ 2556006 h 2766650"/>
                <a:gd name="connsiteX4" fmla="*/ 292431 w 3710990"/>
                <a:gd name="connsiteY4" fmla="*/ 2573815 h 2766650"/>
                <a:gd name="connsiteX5" fmla="*/ 248562 w 3710990"/>
                <a:gd name="connsiteY5" fmla="*/ 2584459 h 2766650"/>
                <a:gd name="connsiteX6" fmla="*/ 6027 w 3710990"/>
                <a:gd name="connsiteY6" fmla="*/ 2612901 h 2766650"/>
                <a:gd name="connsiteX7" fmla="*/ 2234 w 3710990"/>
                <a:gd name="connsiteY7" fmla="*/ 2597151 h 2766650"/>
                <a:gd name="connsiteX8" fmla="*/ 3708756 w 3710990"/>
                <a:gd name="connsiteY8" fmla="*/ 0 h 2766650"/>
                <a:gd name="connsiteX9" fmla="*/ 3710990 w 3710990"/>
                <a:gd name="connsiteY9" fmla="*/ 210580 h 2766650"/>
                <a:gd name="connsiteX10" fmla="*/ 395839 w 3710990"/>
                <a:gd name="connsiteY10" fmla="*/ 2730674 h 2766650"/>
                <a:gd name="connsiteX11" fmla="*/ 327976 w 3710990"/>
                <a:gd name="connsiteY11" fmla="*/ 2766288 h 2766650"/>
                <a:gd name="connsiteX12" fmla="*/ 326300 w 3710990"/>
                <a:gd name="connsiteY12" fmla="*/ 2766650 h 2766650"/>
                <a:gd name="connsiteX13" fmla="*/ 329100 w 3710990"/>
                <a:gd name="connsiteY13" fmla="*/ 2765119 h 2766650"/>
                <a:gd name="connsiteX14" fmla="*/ 326807 w 3710990"/>
                <a:gd name="connsiteY14" fmla="*/ 2555061 h 2766650"/>
                <a:gd name="connsiteX15" fmla="*/ 393606 w 3710990"/>
                <a:gd name="connsiteY15" fmla="*/ 2520094 h 2766650"/>
                <a:gd name="connsiteX0" fmla="*/ 0 w 3710990"/>
                <a:gd name="connsiteY0" fmla="*/ 2386571 h 2766650"/>
                <a:gd name="connsiteX1" fmla="*/ 63225 w 3710990"/>
                <a:gd name="connsiteY1" fmla="*/ 2513100 h 2766650"/>
                <a:gd name="connsiteX2" fmla="*/ 257399 w 3710990"/>
                <a:gd name="connsiteY2" fmla="*/ 2570414 h 2766650"/>
                <a:gd name="connsiteX3" fmla="*/ 324189 w 3710990"/>
                <a:gd name="connsiteY3" fmla="*/ 2556006 h 2766650"/>
                <a:gd name="connsiteX4" fmla="*/ 292431 w 3710990"/>
                <a:gd name="connsiteY4" fmla="*/ 2573815 h 2766650"/>
                <a:gd name="connsiteX5" fmla="*/ 248562 w 3710990"/>
                <a:gd name="connsiteY5" fmla="*/ 2584459 h 2766650"/>
                <a:gd name="connsiteX6" fmla="*/ 6027 w 3710990"/>
                <a:gd name="connsiteY6" fmla="*/ 2612901 h 2766650"/>
                <a:gd name="connsiteX7" fmla="*/ 0 w 3710990"/>
                <a:gd name="connsiteY7" fmla="*/ 2386571 h 2766650"/>
                <a:gd name="connsiteX8" fmla="*/ 3708756 w 3710990"/>
                <a:gd name="connsiteY8" fmla="*/ 0 h 2766650"/>
                <a:gd name="connsiteX9" fmla="*/ 3710990 w 3710990"/>
                <a:gd name="connsiteY9" fmla="*/ 210580 h 2766650"/>
                <a:gd name="connsiteX10" fmla="*/ 395839 w 3710990"/>
                <a:gd name="connsiteY10" fmla="*/ 2730674 h 2766650"/>
                <a:gd name="connsiteX11" fmla="*/ 327976 w 3710990"/>
                <a:gd name="connsiteY11" fmla="*/ 2766288 h 2766650"/>
                <a:gd name="connsiteX12" fmla="*/ 326300 w 3710990"/>
                <a:gd name="connsiteY12" fmla="*/ 2766650 h 2766650"/>
                <a:gd name="connsiteX13" fmla="*/ 329100 w 3710990"/>
                <a:gd name="connsiteY13" fmla="*/ 2765119 h 2766650"/>
                <a:gd name="connsiteX14" fmla="*/ 326807 w 3710990"/>
                <a:gd name="connsiteY14" fmla="*/ 2555061 h 2766650"/>
                <a:gd name="connsiteX15" fmla="*/ 393606 w 3710990"/>
                <a:gd name="connsiteY15" fmla="*/ 2520094 h 2766650"/>
                <a:gd name="connsiteX16" fmla="*/ 3708756 w 3710990"/>
                <a:gd name="connsiteY16" fmla="*/ 0 h 2766650"/>
                <a:gd name="connsiteX0" fmla="*/ 0 w 3710990"/>
                <a:gd name="connsiteY0" fmla="*/ 2386571 h 2766650"/>
                <a:gd name="connsiteX1" fmla="*/ 63225 w 3710990"/>
                <a:gd name="connsiteY1" fmla="*/ 2513100 h 2766650"/>
                <a:gd name="connsiteX2" fmla="*/ 257399 w 3710990"/>
                <a:gd name="connsiteY2" fmla="*/ 2570414 h 2766650"/>
                <a:gd name="connsiteX3" fmla="*/ 324189 w 3710990"/>
                <a:gd name="connsiteY3" fmla="*/ 2556006 h 2766650"/>
                <a:gd name="connsiteX4" fmla="*/ 292431 w 3710990"/>
                <a:gd name="connsiteY4" fmla="*/ 2573815 h 2766650"/>
                <a:gd name="connsiteX5" fmla="*/ 248562 w 3710990"/>
                <a:gd name="connsiteY5" fmla="*/ 2584459 h 2766650"/>
                <a:gd name="connsiteX6" fmla="*/ 0 w 3710990"/>
                <a:gd name="connsiteY6" fmla="*/ 2386571 h 2766650"/>
                <a:gd name="connsiteX7" fmla="*/ 3708756 w 3710990"/>
                <a:gd name="connsiteY7" fmla="*/ 0 h 2766650"/>
                <a:gd name="connsiteX8" fmla="*/ 3710990 w 3710990"/>
                <a:gd name="connsiteY8" fmla="*/ 210580 h 2766650"/>
                <a:gd name="connsiteX9" fmla="*/ 395839 w 3710990"/>
                <a:gd name="connsiteY9" fmla="*/ 2730674 h 2766650"/>
                <a:gd name="connsiteX10" fmla="*/ 327976 w 3710990"/>
                <a:gd name="connsiteY10" fmla="*/ 2766288 h 2766650"/>
                <a:gd name="connsiteX11" fmla="*/ 326300 w 3710990"/>
                <a:gd name="connsiteY11" fmla="*/ 2766650 h 2766650"/>
                <a:gd name="connsiteX12" fmla="*/ 329100 w 3710990"/>
                <a:gd name="connsiteY12" fmla="*/ 2765119 h 2766650"/>
                <a:gd name="connsiteX13" fmla="*/ 326807 w 3710990"/>
                <a:gd name="connsiteY13" fmla="*/ 2555061 h 2766650"/>
                <a:gd name="connsiteX14" fmla="*/ 393606 w 3710990"/>
                <a:gd name="connsiteY14" fmla="*/ 2520094 h 2766650"/>
                <a:gd name="connsiteX15" fmla="*/ 3708756 w 3710990"/>
                <a:gd name="connsiteY15" fmla="*/ 0 h 2766650"/>
                <a:gd name="connsiteX0" fmla="*/ 185337 w 3647765"/>
                <a:gd name="connsiteY0" fmla="*/ 2584459 h 2766650"/>
                <a:gd name="connsiteX1" fmla="*/ 0 w 3647765"/>
                <a:gd name="connsiteY1" fmla="*/ 2513100 h 2766650"/>
                <a:gd name="connsiteX2" fmla="*/ 194174 w 3647765"/>
                <a:gd name="connsiteY2" fmla="*/ 2570414 h 2766650"/>
                <a:gd name="connsiteX3" fmla="*/ 260964 w 3647765"/>
                <a:gd name="connsiteY3" fmla="*/ 2556006 h 2766650"/>
                <a:gd name="connsiteX4" fmla="*/ 229206 w 3647765"/>
                <a:gd name="connsiteY4" fmla="*/ 2573815 h 2766650"/>
                <a:gd name="connsiteX5" fmla="*/ 185337 w 3647765"/>
                <a:gd name="connsiteY5" fmla="*/ 2584459 h 2766650"/>
                <a:gd name="connsiteX6" fmla="*/ 3645531 w 3647765"/>
                <a:gd name="connsiteY6" fmla="*/ 0 h 2766650"/>
                <a:gd name="connsiteX7" fmla="*/ 3647765 w 3647765"/>
                <a:gd name="connsiteY7" fmla="*/ 210580 h 2766650"/>
                <a:gd name="connsiteX8" fmla="*/ 332614 w 3647765"/>
                <a:gd name="connsiteY8" fmla="*/ 2730674 h 2766650"/>
                <a:gd name="connsiteX9" fmla="*/ 264751 w 3647765"/>
                <a:gd name="connsiteY9" fmla="*/ 2766288 h 2766650"/>
                <a:gd name="connsiteX10" fmla="*/ 263075 w 3647765"/>
                <a:gd name="connsiteY10" fmla="*/ 2766650 h 2766650"/>
                <a:gd name="connsiteX11" fmla="*/ 265875 w 3647765"/>
                <a:gd name="connsiteY11" fmla="*/ 2765119 h 2766650"/>
                <a:gd name="connsiteX12" fmla="*/ 263582 w 3647765"/>
                <a:gd name="connsiteY12" fmla="*/ 2555061 h 2766650"/>
                <a:gd name="connsiteX13" fmla="*/ 330381 w 3647765"/>
                <a:gd name="connsiteY13" fmla="*/ 2520094 h 2766650"/>
                <a:gd name="connsiteX14" fmla="*/ 3645531 w 3647765"/>
                <a:gd name="connsiteY14" fmla="*/ 0 h 2766650"/>
                <a:gd name="connsiteX0" fmla="*/ 0 w 3462428"/>
                <a:gd name="connsiteY0" fmla="*/ 2584459 h 2766650"/>
                <a:gd name="connsiteX1" fmla="*/ 8837 w 3462428"/>
                <a:gd name="connsiteY1" fmla="*/ 2570414 h 2766650"/>
                <a:gd name="connsiteX2" fmla="*/ 75627 w 3462428"/>
                <a:gd name="connsiteY2" fmla="*/ 2556006 h 2766650"/>
                <a:gd name="connsiteX3" fmla="*/ 43869 w 3462428"/>
                <a:gd name="connsiteY3" fmla="*/ 2573815 h 2766650"/>
                <a:gd name="connsiteX4" fmla="*/ 0 w 3462428"/>
                <a:gd name="connsiteY4" fmla="*/ 2584459 h 2766650"/>
                <a:gd name="connsiteX5" fmla="*/ 3460194 w 3462428"/>
                <a:gd name="connsiteY5" fmla="*/ 0 h 2766650"/>
                <a:gd name="connsiteX6" fmla="*/ 3462428 w 3462428"/>
                <a:gd name="connsiteY6" fmla="*/ 210580 h 2766650"/>
                <a:gd name="connsiteX7" fmla="*/ 147277 w 3462428"/>
                <a:gd name="connsiteY7" fmla="*/ 2730674 h 2766650"/>
                <a:gd name="connsiteX8" fmla="*/ 79414 w 3462428"/>
                <a:gd name="connsiteY8" fmla="*/ 2766288 h 2766650"/>
                <a:gd name="connsiteX9" fmla="*/ 77738 w 3462428"/>
                <a:gd name="connsiteY9" fmla="*/ 2766650 h 2766650"/>
                <a:gd name="connsiteX10" fmla="*/ 80538 w 3462428"/>
                <a:gd name="connsiteY10" fmla="*/ 2765119 h 2766650"/>
                <a:gd name="connsiteX11" fmla="*/ 78245 w 3462428"/>
                <a:gd name="connsiteY11" fmla="*/ 2555061 h 2766650"/>
                <a:gd name="connsiteX12" fmla="*/ 145044 w 3462428"/>
                <a:gd name="connsiteY12" fmla="*/ 2520094 h 2766650"/>
                <a:gd name="connsiteX13" fmla="*/ 3460194 w 3462428"/>
                <a:gd name="connsiteY13" fmla="*/ 0 h 2766650"/>
                <a:gd name="connsiteX0" fmla="*/ 35032 w 3453591"/>
                <a:gd name="connsiteY0" fmla="*/ 2573815 h 2766650"/>
                <a:gd name="connsiteX1" fmla="*/ 0 w 3453591"/>
                <a:gd name="connsiteY1" fmla="*/ 2570414 h 2766650"/>
                <a:gd name="connsiteX2" fmla="*/ 66790 w 3453591"/>
                <a:gd name="connsiteY2" fmla="*/ 2556006 h 2766650"/>
                <a:gd name="connsiteX3" fmla="*/ 35032 w 3453591"/>
                <a:gd name="connsiteY3" fmla="*/ 2573815 h 2766650"/>
                <a:gd name="connsiteX4" fmla="*/ 3451357 w 3453591"/>
                <a:gd name="connsiteY4" fmla="*/ 0 h 2766650"/>
                <a:gd name="connsiteX5" fmla="*/ 3453591 w 3453591"/>
                <a:gd name="connsiteY5" fmla="*/ 210580 h 2766650"/>
                <a:gd name="connsiteX6" fmla="*/ 138440 w 3453591"/>
                <a:gd name="connsiteY6" fmla="*/ 2730674 h 2766650"/>
                <a:gd name="connsiteX7" fmla="*/ 70577 w 3453591"/>
                <a:gd name="connsiteY7" fmla="*/ 2766288 h 2766650"/>
                <a:gd name="connsiteX8" fmla="*/ 68901 w 3453591"/>
                <a:gd name="connsiteY8" fmla="*/ 2766650 h 2766650"/>
                <a:gd name="connsiteX9" fmla="*/ 71701 w 3453591"/>
                <a:gd name="connsiteY9" fmla="*/ 2765119 h 2766650"/>
                <a:gd name="connsiteX10" fmla="*/ 69408 w 3453591"/>
                <a:gd name="connsiteY10" fmla="*/ 2555061 h 2766650"/>
                <a:gd name="connsiteX11" fmla="*/ 136207 w 3453591"/>
                <a:gd name="connsiteY11" fmla="*/ 2520094 h 2766650"/>
                <a:gd name="connsiteX12" fmla="*/ 3451357 w 3453591"/>
                <a:gd name="connsiteY12" fmla="*/ 0 h 2766650"/>
                <a:gd name="connsiteX0" fmla="*/ 0 w 3418559"/>
                <a:gd name="connsiteY0" fmla="*/ 2573815 h 2766650"/>
                <a:gd name="connsiteX1" fmla="*/ 31758 w 3418559"/>
                <a:gd name="connsiteY1" fmla="*/ 2556006 h 2766650"/>
                <a:gd name="connsiteX2" fmla="*/ 0 w 3418559"/>
                <a:gd name="connsiteY2" fmla="*/ 2573815 h 2766650"/>
                <a:gd name="connsiteX3" fmla="*/ 3416325 w 3418559"/>
                <a:gd name="connsiteY3" fmla="*/ 0 h 2766650"/>
                <a:gd name="connsiteX4" fmla="*/ 3418559 w 3418559"/>
                <a:gd name="connsiteY4" fmla="*/ 210580 h 2766650"/>
                <a:gd name="connsiteX5" fmla="*/ 103408 w 3418559"/>
                <a:gd name="connsiteY5" fmla="*/ 2730674 h 2766650"/>
                <a:gd name="connsiteX6" fmla="*/ 35545 w 3418559"/>
                <a:gd name="connsiteY6" fmla="*/ 2766288 h 2766650"/>
                <a:gd name="connsiteX7" fmla="*/ 33869 w 3418559"/>
                <a:gd name="connsiteY7" fmla="*/ 2766650 h 2766650"/>
                <a:gd name="connsiteX8" fmla="*/ 36669 w 3418559"/>
                <a:gd name="connsiteY8" fmla="*/ 2765119 h 2766650"/>
                <a:gd name="connsiteX9" fmla="*/ 34376 w 3418559"/>
                <a:gd name="connsiteY9" fmla="*/ 2555061 h 2766650"/>
                <a:gd name="connsiteX10" fmla="*/ 101175 w 3418559"/>
                <a:gd name="connsiteY10" fmla="*/ 2520094 h 2766650"/>
                <a:gd name="connsiteX11" fmla="*/ 3416325 w 3418559"/>
                <a:gd name="connsiteY11" fmla="*/ 0 h 2766650"/>
                <a:gd name="connsiteX0" fmla="*/ 3382456 w 3384690"/>
                <a:gd name="connsiteY0" fmla="*/ 0 h 2766650"/>
                <a:gd name="connsiteX1" fmla="*/ 3384690 w 3384690"/>
                <a:gd name="connsiteY1" fmla="*/ 210580 h 2766650"/>
                <a:gd name="connsiteX2" fmla="*/ 69539 w 3384690"/>
                <a:gd name="connsiteY2" fmla="*/ 2730674 h 2766650"/>
                <a:gd name="connsiteX3" fmla="*/ 1676 w 3384690"/>
                <a:gd name="connsiteY3" fmla="*/ 2766288 h 2766650"/>
                <a:gd name="connsiteX4" fmla="*/ 0 w 3384690"/>
                <a:gd name="connsiteY4" fmla="*/ 2766650 h 2766650"/>
                <a:gd name="connsiteX5" fmla="*/ 2800 w 3384690"/>
                <a:gd name="connsiteY5" fmla="*/ 2765119 h 2766650"/>
                <a:gd name="connsiteX6" fmla="*/ 507 w 3384690"/>
                <a:gd name="connsiteY6" fmla="*/ 2555061 h 2766650"/>
                <a:gd name="connsiteX7" fmla="*/ 67306 w 3384690"/>
                <a:gd name="connsiteY7" fmla="*/ 2520094 h 2766650"/>
                <a:gd name="connsiteX8" fmla="*/ 3382456 w 3384690"/>
                <a:gd name="connsiteY8" fmla="*/ 0 h 276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4690" h="2766650">
                  <a:moveTo>
                    <a:pt x="3382456" y="0"/>
                  </a:moveTo>
                  <a:cubicBezTo>
                    <a:pt x="3383201" y="70193"/>
                    <a:pt x="3383945" y="140387"/>
                    <a:pt x="3384690" y="210580"/>
                  </a:cubicBezTo>
                  <a:lnTo>
                    <a:pt x="69539" y="2730674"/>
                  </a:lnTo>
                  <a:cubicBezTo>
                    <a:pt x="48751" y="2745567"/>
                    <a:pt x="25729" y="2758259"/>
                    <a:pt x="1676" y="2766288"/>
                  </a:cubicBezTo>
                  <a:lnTo>
                    <a:pt x="0" y="2766650"/>
                  </a:lnTo>
                  <a:lnTo>
                    <a:pt x="2800" y="2765119"/>
                  </a:lnTo>
                  <a:cubicBezTo>
                    <a:pt x="2036" y="2695100"/>
                    <a:pt x="1271" y="2625080"/>
                    <a:pt x="507" y="2555061"/>
                  </a:cubicBezTo>
                  <a:lnTo>
                    <a:pt x="67306" y="2520094"/>
                  </a:lnTo>
                  <a:lnTo>
                    <a:pt x="3382456" y="0"/>
                  </a:lnTo>
                  <a:close/>
                </a:path>
              </a:pathLst>
            </a:custGeom>
            <a:solidFill>
              <a:schemeClr val="accent5">
                <a:lumMod val="50000"/>
              </a:schemeClr>
            </a:solidFill>
            <a:ln w="12700">
              <a:miter lim="400000"/>
            </a:ln>
          </p:spPr>
          <p:txBody>
            <a:bodyPr wrap="square" lIns="38100" tIns="38100" rIns="38100" bIns="38100" anchor="ctr">
              <a:noAutofit/>
            </a:bodyPr>
            <a:lstStyle/>
            <a:p>
              <a:pPr>
                <a:defRPr sz="3000">
                  <a:solidFill>
                    <a:srgbClr val="FFFFFF"/>
                  </a:solidFill>
                </a:defRPr>
              </a:pPr>
              <a:endParaRPr sz="2800"/>
            </a:p>
          </p:txBody>
        </p:sp>
        <p:sp>
          <p:nvSpPr>
            <p:cNvPr id="50" name="Shape">
              <a:extLst>
                <a:ext uri="{FF2B5EF4-FFF2-40B4-BE49-F238E27FC236}">
                  <a16:creationId xmlns:a16="http://schemas.microsoft.com/office/drawing/2014/main" id="{5329E438-7BB4-4BF3-87C5-8F883D1E660A}"/>
                </a:ext>
              </a:extLst>
            </p:cNvPr>
            <p:cNvSpPr/>
            <p:nvPr/>
          </p:nvSpPr>
          <p:spPr>
            <a:xfrm>
              <a:off x="3668609" y="5511529"/>
              <a:ext cx="617924" cy="276622"/>
            </a:xfrm>
            <a:custGeom>
              <a:avLst/>
              <a:gdLst/>
              <a:ahLst/>
              <a:cxnLst>
                <a:cxn ang="0">
                  <a:pos x="wd2" y="hd2"/>
                </a:cxn>
                <a:cxn ang="5400000">
                  <a:pos x="wd2" y="hd2"/>
                </a:cxn>
                <a:cxn ang="10800000">
                  <a:pos x="wd2" y="hd2"/>
                </a:cxn>
                <a:cxn ang="16200000">
                  <a:pos x="wd2" y="hd2"/>
                </a:cxn>
              </a:cxnLst>
              <a:rect l="0" t="0" r="r" b="b"/>
              <a:pathLst>
                <a:path w="21600" h="21281" extrusionOk="0">
                  <a:moveTo>
                    <a:pt x="21520" y="482"/>
                  </a:moveTo>
                  <a:lnTo>
                    <a:pt x="3861" y="4997"/>
                  </a:lnTo>
                  <a:cubicBezTo>
                    <a:pt x="2695" y="5262"/>
                    <a:pt x="1649" y="4554"/>
                    <a:pt x="925" y="3226"/>
                  </a:cubicBezTo>
                  <a:cubicBezTo>
                    <a:pt x="442" y="2341"/>
                    <a:pt x="161" y="1279"/>
                    <a:pt x="40" y="40"/>
                  </a:cubicBezTo>
                  <a:cubicBezTo>
                    <a:pt x="40" y="-49"/>
                    <a:pt x="0" y="40"/>
                    <a:pt x="0" y="40"/>
                  </a:cubicBezTo>
                  <a:lnTo>
                    <a:pt x="80" y="15354"/>
                  </a:lnTo>
                  <a:cubicBezTo>
                    <a:pt x="80" y="16948"/>
                    <a:pt x="442" y="18364"/>
                    <a:pt x="1006" y="19426"/>
                  </a:cubicBezTo>
                  <a:cubicBezTo>
                    <a:pt x="1730" y="20754"/>
                    <a:pt x="2775" y="21551"/>
                    <a:pt x="3942" y="21197"/>
                  </a:cubicBezTo>
                  <a:lnTo>
                    <a:pt x="21600" y="16682"/>
                  </a:lnTo>
                  <a:cubicBezTo>
                    <a:pt x="21600" y="16682"/>
                    <a:pt x="21600" y="16682"/>
                    <a:pt x="21600" y="16682"/>
                  </a:cubicBezTo>
                  <a:lnTo>
                    <a:pt x="21520" y="482"/>
                  </a:lnTo>
                  <a:cubicBezTo>
                    <a:pt x="21560" y="482"/>
                    <a:pt x="21560" y="482"/>
                    <a:pt x="21520" y="482"/>
                  </a:cubicBezTo>
                  <a:close/>
                </a:path>
              </a:pathLst>
            </a:custGeom>
            <a:solidFill>
              <a:schemeClr val="tx1"/>
            </a:solidFill>
            <a:ln w="12700">
              <a:miter lim="400000"/>
            </a:ln>
          </p:spPr>
          <p:txBody>
            <a:bodyPr lIns="38100" tIns="38100" rIns="38100" bIns="38100" anchor="ctr"/>
            <a:lstStyle/>
            <a:p>
              <a:pPr>
                <a:defRPr sz="3000">
                  <a:solidFill>
                    <a:srgbClr val="FFFFFF"/>
                  </a:solidFill>
                </a:defRPr>
              </a:pPr>
              <a:endParaRPr sz="2800"/>
            </a:p>
          </p:txBody>
        </p:sp>
        <p:sp>
          <p:nvSpPr>
            <p:cNvPr id="51" name="Shape">
              <a:extLst>
                <a:ext uri="{FF2B5EF4-FFF2-40B4-BE49-F238E27FC236}">
                  <a16:creationId xmlns:a16="http://schemas.microsoft.com/office/drawing/2014/main" id="{2695F4BA-8273-4E93-B60A-18EC2D00CF0F}"/>
                </a:ext>
              </a:extLst>
            </p:cNvPr>
            <p:cNvSpPr/>
            <p:nvPr/>
          </p:nvSpPr>
          <p:spPr>
            <a:xfrm>
              <a:off x="4278477" y="5384952"/>
              <a:ext cx="973489" cy="345209"/>
            </a:xfrm>
            <a:custGeom>
              <a:avLst/>
              <a:gdLst/>
              <a:ahLst/>
              <a:cxnLst>
                <a:cxn ang="0">
                  <a:pos x="wd2" y="hd2"/>
                </a:cxn>
                <a:cxn ang="5400000">
                  <a:pos x="wd2" y="hd2"/>
                </a:cxn>
                <a:cxn ang="10800000">
                  <a:pos x="wd2" y="hd2"/>
                </a:cxn>
                <a:cxn ang="16200000">
                  <a:pos x="wd2" y="hd2"/>
                </a:cxn>
              </a:cxnLst>
              <a:rect l="0" t="0" r="r" b="b"/>
              <a:pathLst>
                <a:path w="21600" h="21600" extrusionOk="0">
                  <a:moveTo>
                    <a:pt x="21549" y="0"/>
                  </a:moveTo>
                  <a:cubicBezTo>
                    <a:pt x="21115" y="936"/>
                    <a:pt x="20528" y="1656"/>
                    <a:pt x="19813" y="1872"/>
                  </a:cubicBezTo>
                  <a:lnTo>
                    <a:pt x="0" y="8424"/>
                  </a:lnTo>
                  <a:lnTo>
                    <a:pt x="51" y="21600"/>
                  </a:lnTo>
                  <a:lnTo>
                    <a:pt x="19864" y="15048"/>
                  </a:lnTo>
                  <a:cubicBezTo>
                    <a:pt x="20553" y="14832"/>
                    <a:pt x="21140" y="14112"/>
                    <a:pt x="21600" y="13176"/>
                  </a:cubicBezTo>
                  <a:cubicBezTo>
                    <a:pt x="21600" y="13176"/>
                    <a:pt x="21600" y="13176"/>
                    <a:pt x="21600" y="13176"/>
                  </a:cubicBezTo>
                  <a:lnTo>
                    <a:pt x="21549" y="0"/>
                  </a:lnTo>
                  <a:close/>
                </a:path>
              </a:pathLst>
            </a:custGeom>
            <a:solidFill>
              <a:schemeClr val="accent4">
                <a:lumMod val="50000"/>
              </a:schemeClr>
            </a:solidFill>
            <a:ln w="12700">
              <a:miter lim="400000"/>
            </a:ln>
          </p:spPr>
          <p:txBody>
            <a:bodyPr lIns="38100" tIns="38100" rIns="38100" bIns="38100" anchor="ctr"/>
            <a:lstStyle/>
            <a:p>
              <a:pPr>
                <a:defRPr sz="3000">
                  <a:solidFill>
                    <a:srgbClr val="FFFFFF"/>
                  </a:solidFill>
                </a:defRPr>
              </a:pPr>
              <a:endParaRPr sz="2800"/>
            </a:p>
          </p:txBody>
        </p:sp>
        <p:sp>
          <p:nvSpPr>
            <p:cNvPr id="52" name="Shape">
              <a:extLst>
                <a:ext uri="{FF2B5EF4-FFF2-40B4-BE49-F238E27FC236}">
                  <a16:creationId xmlns:a16="http://schemas.microsoft.com/office/drawing/2014/main" id="{B12FDDE3-DBFA-4B18-9581-40342C266416}"/>
                </a:ext>
              </a:extLst>
            </p:cNvPr>
            <p:cNvSpPr/>
            <p:nvPr/>
          </p:nvSpPr>
          <p:spPr>
            <a:xfrm>
              <a:off x="3668609" y="5086148"/>
              <a:ext cx="615451" cy="494366"/>
            </a:xfrm>
            <a:custGeom>
              <a:avLst/>
              <a:gdLst/>
              <a:ahLst/>
              <a:cxnLst>
                <a:cxn ang="0">
                  <a:pos x="wd2" y="hd2"/>
                </a:cxn>
                <a:cxn ang="5400000">
                  <a:pos x="wd2" y="hd2"/>
                </a:cxn>
                <a:cxn ang="10800000">
                  <a:pos x="wd2" y="hd2"/>
                </a:cxn>
                <a:cxn ang="16200000">
                  <a:pos x="wd2" y="hd2"/>
                </a:cxn>
              </a:cxnLst>
              <a:rect l="0" t="0" r="r" b="b"/>
              <a:pathLst>
                <a:path w="21434" h="21481" extrusionOk="0">
                  <a:moveTo>
                    <a:pt x="14621" y="7850"/>
                  </a:moveTo>
                  <a:cubicBezTo>
                    <a:pt x="17266" y="10650"/>
                    <a:pt x="19791" y="14300"/>
                    <a:pt x="21434" y="18900"/>
                  </a:cubicBezTo>
                  <a:lnTo>
                    <a:pt x="3841" y="21450"/>
                  </a:lnTo>
                  <a:cubicBezTo>
                    <a:pt x="2679" y="21600"/>
                    <a:pt x="1637" y="21200"/>
                    <a:pt x="916" y="20450"/>
                  </a:cubicBezTo>
                  <a:cubicBezTo>
                    <a:pt x="195" y="19700"/>
                    <a:pt x="-166" y="18600"/>
                    <a:pt x="74" y="17450"/>
                  </a:cubicBezTo>
                  <a:lnTo>
                    <a:pt x="3601" y="0"/>
                  </a:lnTo>
                  <a:cubicBezTo>
                    <a:pt x="3641" y="50"/>
                    <a:pt x="9332" y="2300"/>
                    <a:pt x="14621" y="7850"/>
                  </a:cubicBezTo>
                  <a:close/>
                </a:path>
              </a:pathLst>
            </a:custGeom>
            <a:solidFill>
              <a:schemeClr val="tx1">
                <a:lumMod val="50000"/>
                <a:lumOff val="50000"/>
              </a:schemeClr>
            </a:solidFill>
            <a:ln w="12700">
              <a:miter lim="400000"/>
            </a:ln>
          </p:spPr>
          <p:txBody>
            <a:bodyPr lIns="38100" tIns="38100" rIns="38100" bIns="38100" anchor="ctr"/>
            <a:lstStyle/>
            <a:p>
              <a:pPr>
                <a:defRPr sz="3000">
                  <a:solidFill>
                    <a:srgbClr val="FFFFFF"/>
                  </a:solidFill>
                </a:defRPr>
              </a:pPr>
              <a:endParaRPr sz="2800"/>
            </a:p>
          </p:txBody>
        </p:sp>
        <p:sp>
          <p:nvSpPr>
            <p:cNvPr id="53" name="Shape">
              <a:extLst>
                <a:ext uri="{FF2B5EF4-FFF2-40B4-BE49-F238E27FC236}">
                  <a16:creationId xmlns:a16="http://schemas.microsoft.com/office/drawing/2014/main" id="{EFC46F63-46E6-4F8A-8ED9-6DA79914952E}"/>
                </a:ext>
              </a:extLst>
            </p:cNvPr>
            <p:cNvSpPr/>
            <p:nvPr/>
          </p:nvSpPr>
          <p:spPr>
            <a:xfrm>
              <a:off x="3967789" y="2864932"/>
              <a:ext cx="2327089" cy="1727756"/>
            </a:xfrm>
            <a:custGeom>
              <a:avLst/>
              <a:gdLst/>
              <a:ahLst/>
              <a:cxnLst>
                <a:cxn ang="0">
                  <a:pos x="wd2" y="hd2"/>
                </a:cxn>
                <a:cxn ang="5400000">
                  <a:pos x="wd2" y="hd2"/>
                </a:cxn>
                <a:cxn ang="10800000">
                  <a:pos x="wd2" y="hd2"/>
                </a:cxn>
                <a:cxn ang="16200000">
                  <a:pos x="wd2" y="hd2"/>
                </a:cxn>
              </a:cxnLst>
              <a:rect l="0" t="0" r="r" b="b"/>
              <a:pathLst>
                <a:path w="21434" h="21142" extrusionOk="0">
                  <a:moveTo>
                    <a:pt x="21434" y="2518"/>
                  </a:moveTo>
                  <a:lnTo>
                    <a:pt x="4084" y="20048"/>
                  </a:lnTo>
                  <a:lnTo>
                    <a:pt x="3628" y="20513"/>
                  </a:lnTo>
                  <a:cubicBezTo>
                    <a:pt x="2759" y="21386"/>
                    <a:pt x="1403" y="21344"/>
                    <a:pt x="587" y="20428"/>
                  </a:cubicBezTo>
                  <a:cubicBezTo>
                    <a:pt x="-49" y="19710"/>
                    <a:pt x="-166" y="18668"/>
                    <a:pt x="226" y="17824"/>
                  </a:cubicBezTo>
                  <a:cubicBezTo>
                    <a:pt x="332" y="17584"/>
                    <a:pt x="481" y="17373"/>
                    <a:pt x="671" y="17176"/>
                  </a:cubicBezTo>
                  <a:lnTo>
                    <a:pt x="17131" y="546"/>
                  </a:lnTo>
                  <a:cubicBezTo>
                    <a:pt x="17873" y="-214"/>
                    <a:pt x="19049" y="-172"/>
                    <a:pt x="19759" y="617"/>
                  </a:cubicBezTo>
                  <a:lnTo>
                    <a:pt x="21434" y="2518"/>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2800"/>
            </a:p>
          </p:txBody>
        </p:sp>
        <p:sp>
          <p:nvSpPr>
            <p:cNvPr id="54" name="Shape">
              <a:extLst>
                <a:ext uri="{FF2B5EF4-FFF2-40B4-BE49-F238E27FC236}">
                  <a16:creationId xmlns:a16="http://schemas.microsoft.com/office/drawing/2014/main" id="{C5F8F590-5D76-4849-B4DE-38063C1C6637}"/>
                </a:ext>
              </a:extLst>
            </p:cNvPr>
            <p:cNvSpPr/>
            <p:nvPr/>
          </p:nvSpPr>
          <p:spPr>
            <a:xfrm>
              <a:off x="4289984" y="2772876"/>
              <a:ext cx="2796574" cy="2082876"/>
            </a:xfrm>
            <a:custGeom>
              <a:avLst/>
              <a:gdLst/>
              <a:ahLst/>
              <a:cxnLst>
                <a:cxn ang="0">
                  <a:pos x="wd2" y="hd2"/>
                </a:cxn>
                <a:cxn ang="5400000">
                  <a:pos x="wd2" y="hd2"/>
                </a:cxn>
                <a:cxn ang="10800000">
                  <a:pos x="wd2" y="hd2"/>
                </a:cxn>
                <a:cxn ang="16200000">
                  <a:pos x="wd2" y="hd2"/>
                </a:cxn>
              </a:cxnLst>
              <a:rect l="0" t="0" r="r" b="b"/>
              <a:pathLst>
                <a:path w="21409" h="21226" extrusionOk="0">
                  <a:moveTo>
                    <a:pt x="21409" y="2080"/>
                  </a:moveTo>
                  <a:lnTo>
                    <a:pt x="3394" y="20315"/>
                  </a:lnTo>
                  <a:lnTo>
                    <a:pt x="3016" y="20702"/>
                  </a:lnTo>
                  <a:cubicBezTo>
                    <a:pt x="2293" y="21429"/>
                    <a:pt x="1166" y="21394"/>
                    <a:pt x="487" y="20632"/>
                  </a:cubicBezTo>
                  <a:cubicBezTo>
                    <a:pt x="-191" y="19869"/>
                    <a:pt x="-156" y="18662"/>
                    <a:pt x="558" y="17923"/>
                  </a:cubicBezTo>
                  <a:lnTo>
                    <a:pt x="937" y="17536"/>
                  </a:lnTo>
                  <a:lnTo>
                    <a:pt x="17833" y="450"/>
                  </a:lnTo>
                  <a:cubicBezTo>
                    <a:pt x="18449" y="-171"/>
                    <a:pt x="19427" y="-148"/>
                    <a:pt x="20017" y="509"/>
                  </a:cubicBezTo>
                  <a:lnTo>
                    <a:pt x="21409" y="208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2800"/>
            </a:p>
          </p:txBody>
        </p:sp>
        <p:sp>
          <p:nvSpPr>
            <p:cNvPr id="55" name="Shape">
              <a:extLst>
                <a:ext uri="{FF2B5EF4-FFF2-40B4-BE49-F238E27FC236}">
                  <a16:creationId xmlns:a16="http://schemas.microsoft.com/office/drawing/2014/main" id="{9B17D273-5C07-4C09-BDEE-9A74437FF0BE}"/>
                </a:ext>
              </a:extLst>
            </p:cNvPr>
            <p:cNvSpPr/>
            <p:nvPr/>
          </p:nvSpPr>
          <p:spPr>
            <a:xfrm>
              <a:off x="4606255" y="2693421"/>
              <a:ext cx="3258004" cy="2432686"/>
            </a:xfrm>
            <a:custGeom>
              <a:avLst/>
              <a:gdLst/>
              <a:ahLst/>
              <a:cxnLst>
                <a:cxn ang="0">
                  <a:pos x="wd2" y="hd2"/>
                </a:cxn>
                <a:cxn ang="5400000">
                  <a:pos x="wd2" y="hd2"/>
                </a:cxn>
                <a:cxn ang="10800000">
                  <a:pos x="wd2" y="hd2"/>
                </a:cxn>
                <a:cxn ang="16200000">
                  <a:pos x="wd2" y="hd2"/>
                </a:cxn>
              </a:cxnLst>
              <a:rect l="0" t="0" r="r" b="b"/>
              <a:pathLst>
                <a:path w="21436" h="21279" extrusionOk="0">
                  <a:moveTo>
                    <a:pt x="21436" y="1786"/>
                  </a:moveTo>
                  <a:lnTo>
                    <a:pt x="2917" y="20497"/>
                  </a:lnTo>
                  <a:lnTo>
                    <a:pt x="2592" y="20829"/>
                  </a:lnTo>
                  <a:cubicBezTo>
                    <a:pt x="1971" y="21453"/>
                    <a:pt x="1002" y="21423"/>
                    <a:pt x="419" y="20769"/>
                  </a:cubicBezTo>
                  <a:cubicBezTo>
                    <a:pt x="-164" y="20114"/>
                    <a:pt x="-134" y="19078"/>
                    <a:pt x="480" y="18443"/>
                  </a:cubicBezTo>
                  <a:lnTo>
                    <a:pt x="805" y="18111"/>
                  </a:lnTo>
                  <a:lnTo>
                    <a:pt x="18362" y="386"/>
                  </a:lnTo>
                  <a:cubicBezTo>
                    <a:pt x="18892" y="-147"/>
                    <a:pt x="19733" y="-127"/>
                    <a:pt x="20240" y="437"/>
                  </a:cubicBezTo>
                  <a:lnTo>
                    <a:pt x="21436" y="178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2800"/>
            </a:p>
          </p:txBody>
        </p:sp>
        <p:sp>
          <p:nvSpPr>
            <p:cNvPr id="56" name="Shape">
              <a:extLst>
                <a:ext uri="{FF2B5EF4-FFF2-40B4-BE49-F238E27FC236}">
                  <a16:creationId xmlns:a16="http://schemas.microsoft.com/office/drawing/2014/main" id="{B3231D5D-67A7-4517-81CD-A0A2E035F26E}"/>
                </a:ext>
              </a:extLst>
            </p:cNvPr>
            <p:cNvSpPr/>
            <p:nvPr/>
          </p:nvSpPr>
          <p:spPr>
            <a:xfrm>
              <a:off x="4922865" y="2623286"/>
              <a:ext cx="3709075" cy="2778411"/>
            </a:xfrm>
            <a:custGeom>
              <a:avLst/>
              <a:gdLst/>
              <a:ahLst/>
              <a:cxnLst>
                <a:cxn ang="0">
                  <a:pos x="wd2" y="hd2"/>
                </a:cxn>
                <a:cxn ang="5400000">
                  <a:pos x="wd2" y="hd2"/>
                </a:cxn>
                <a:cxn ang="10800000">
                  <a:pos x="wd2" y="hd2"/>
                </a:cxn>
                <a:cxn ang="16200000">
                  <a:pos x="wd2" y="hd2"/>
                </a:cxn>
              </a:cxnLst>
              <a:rect l="0" t="0" r="r" b="b"/>
              <a:pathLst>
                <a:path w="21456" h="21348" extrusionOk="0">
                  <a:moveTo>
                    <a:pt x="21456" y="1590"/>
                  </a:moveTo>
                  <a:lnTo>
                    <a:pt x="2279" y="20953"/>
                  </a:lnTo>
                  <a:cubicBezTo>
                    <a:pt x="2159" y="21068"/>
                    <a:pt x="2026" y="21165"/>
                    <a:pt x="1886" y="21227"/>
                  </a:cubicBezTo>
                  <a:cubicBezTo>
                    <a:pt x="1380" y="21466"/>
                    <a:pt x="768" y="21351"/>
                    <a:pt x="369" y="20900"/>
                  </a:cubicBezTo>
                  <a:cubicBezTo>
                    <a:pt x="-144" y="20325"/>
                    <a:pt x="-117" y="19415"/>
                    <a:pt x="422" y="18858"/>
                  </a:cubicBezTo>
                  <a:lnTo>
                    <a:pt x="708" y="18566"/>
                  </a:lnTo>
                  <a:lnTo>
                    <a:pt x="18747" y="343"/>
                  </a:lnTo>
                  <a:cubicBezTo>
                    <a:pt x="19213" y="-134"/>
                    <a:pt x="19952" y="-107"/>
                    <a:pt x="20398" y="388"/>
                  </a:cubicBezTo>
                  <a:lnTo>
                    <a:pt x="21456" y="159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2800" dirty="0"/>
            </a:p>
          </p:txBody>
        </p:sp>
      </p:grpSp>
      <p:sp>
        <p:nvSpPr>
          <p:cNvPr id="57" name="直角三角形 103">
            <a:extLst>
              <a:ext uri="{FF2B5EF4-FFF2-40B4-BE49-F238E27FC236}">
                <a16:creationId xmlns:a16="http://schemas.microsoft.com/office/drawing/2014/main" id="{97251383-D527-4E40-A987-15CDB1B3ED73}"/>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直角三角形 104">
            <a:extLst>
              <a:ext uri="{FF2B5EF4-FFF2-40B4-BE49-F238E27FC236}">
                <a16:creationId xmlns:a16="http://schemas.microsoft.com/office/drawing/2014/main" id="{4D5AD747-68EC-F74B-9329-E3E590F8065F}"/>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59" name="直接连接符 106">
            <a:extLst>
              <a:ext uri="{FF2B5EF4-FFF2-40B4-BE49-F238E27FC236}">
                <a16:creationId xmlns:a16="http://schemas.microsoft.com/office/drawing/2014/main" id="{BE58AADB-3599-4B46-8ED1-0C43242A0D97}"/>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107">
            <a:extLst>
              <a:ext uri="{FF2B5EF4-FFF2-40B4-BE49-F238E27FC236}">
                <a16:creationId xmlns:a16="http://schemas.microsoft.com/office/drawing/2014/main" id="{DA494929-9E0C-6943-94F9-F042E1FCD18B}"/>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مربع نص 60">
            <a:extLst>
              <a:ext uri="{FF2B5EF4-FFF2-40B4-BE49-F238E27FC236}">
                <a16:creationId xmlns:a16="http://schemas.microsoft.com/office/drawing/2014/main" id="{017D7D67-168B-684F-8362-2012A941B7E5}"/>
              </a:ext>
            </a:extLst>
          </p:cNvPr>
          <p:cNvSpPr txBox="1"/>
          <p:nvPr/>
        </p:nvSpPr>
        <p:spPr>
          <a:xfrm>
            <a:off x="5623455" y="52514"/>
            <a:ext cx="2265364" cy="707886"/>
          </a:xfrm>
          <a:prstGeom prst="rect">
            <a:avLst/>
          </a:prstGeom>
          <a:noFill/>
        </p:spPr>
        <p:txBody>
          <a:bodyPr wrap="none" rtlCol="1">
            <a:spAutoFit/>
          </a:bodyPr>
          <a:lstStyle/>
          <a:p>
            <a:r>
              <a:rPr lang="ar-SA" sz="4000" dirty="0"/>
              <a:t>أسباب الكذب</a:t>
            </a:r>
          </a:p>
        </p:txBody>
      </p:sp>
    </p:spTree>
    <p:extLst>
      <p:ext uri="{BB962C8B-B14F-4D97-AF65-F5344CB8AC3E}">
        <p14:creationId xmlns:p14="http://schemas.microsoft.com/office/powerpoint/2010/main" val="232773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1153779" y="1001401"/>
            <a:ext cx="2764359" cy="5365206"/>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3212738"/>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3124993"/>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45481" y="4326811"/>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63039" y="4239066"/>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36969" y="5487601"/>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69666" y="5399856"/>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grpSp>
        <p:sp>
          <p:nvSpPr>
            <p:cNvPr id="180" name="Oval 179">
              <a:extLst>
                <a:ext uri="{FF2B5EF4-FFF2-40B4-BE49-F238E27FC236}">
                  <a16:creationId xmlns:a16="http://schemas.microsoft.com/office/drawing/2014/main" id="{CC538DEE-A153-4B0E-86FC-5F16DA2A3DC7}"/>
                </a:ext>
              </a:extLst>
            </p:cNvPr>
            <p:cNvSpPr/>
            <p:nvPr/>
          </p:nvSpPr>
          <p:spPr>
            <a:xfrm>
              <a:off x="1833746" y="5047959"/>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04</a:t>
              </a:r>
            </a:p>
          </p:txBody>
        </p:sp>
        <p:sp>
          <p:nvSpPr>
            <p:cNvPr id="181" name="Oval 180">
              <a:extLst>
                <a:ext uri="{FF2B5EF4-FFF2-40B4-BE49-F238E27FC236}">
                  <a16:creationId xmlns:a16="http://schemas.microsoft.com/office/drawing/2014/main" id="{5F721D51-1A60-4851-AC76-50CC90725889}"/>
                </a:ext>
              </a:extLst>
            </p:cNvPr>
            <p:cNvSpPr/>
            <p:nvPr/>
          </p:nvSpPr>
          <p:spPr>
            <a:xfrm>
              <a:off x="1887760" y="3832515"/>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03</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665940"/>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02</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01</a:t>
              </a:r>
            </a:p>
          </p:txBody>
        </p:sp>
      </p:grpSp>
      <p:sp>
        <p:nvSpPr>
          <p:cNvPr id="201" name="TextBox 200">
            <a:extLst>
              <a:ext uri="{FF2B5EF4-FFF2-40B4-BE49-F238E27FC236}">
                <a16:creationId xmlns:a16="http://schemas.microsoft.com/office/drawing/2014/main" id="{3AFD3BB8-6FC3-4C59-AA56-217937A5A76B}"/>
              </a:ext>
            </a:extLst>
          </p:cNvPr>
          <p:cNvSpPr txBox="1"/>
          <p:nvPr/>
        </p:nvSpPr>
        <p:spPr>
          <a:xfrm>
            <a:off x="3954668" y="2439974"/>
            <a:ext cx="7467842" cy="707886"/>
          </a:xfrm>
          <a:prstGeom prst="rect">
            <a:avLst/>
          </a:prstGeom>
          <a:solidFill>
            <a:schemeClr val="bg2"/>
          </a:solidFill>
        </p:spPr>
        <p:txBody>
          <a:bodyPr wrap="square" lIns="137160" rIns="137160" rtlCol="0" anchor="t">
            <a:spAutoFit/>
          </a:bodyPr>
          <a:lstStyle/>
          <a:p>
            <a:pPr algn="ctr"/>
            <a:r>
              <a:rPr lang="ar-SA" sz="2000" noProof="1"/>
              <a:t>البعد عن تحقير الطفل لأن ذلك يخفض من مفهومه لذاته ، و دعم الثقة بالنفس لديه ، و إظهار مواطن التفوق و دعمها</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3954669" y="5065824"/>
            <a:ext cx="7467840" cy="707886"/>
          </a:xfrm>
          <a:prstGeom prst="rect">
            <a:avLst/>
          </a:prstGeom>
          <a:solidFill>
            <a:schemeClr val="bg2"/>
          </a:solidFill>
        </p:spPr>
        <p:txBody>
          <a:bodyPr wrap="square" lIns="137160" rIns="137160" rtlCol="0" anchor="t">
            <a:spAutoFit/>
          </a:bodyPr>
          <a:lstStyle/>
          <a:p>
            <a:pPr algn="ctr"/>
            <a:r>
              <a:rPr lang="ar-SA" sz="2000" noProof="1"/>
              <a:t>توافر القدوة الحسنة في ممارسة السلوكيات الصادقة حيث أن الطفل يميل إلى التقليد والمحاكاة للنماذج السلوكية المتمثلة في الوالدين والمعلمين وغيرهم من المحيطين به</a:t>
            </a:r>
            <a:endParaRPr lang="en-US" sz="2000" noProof="1"/>
          </a:p>
        </p:txBody>
      </p:sp>
      <p:sp>
        <p:nvSpPr>
          <p:cNvPr id="198" name="TextBox 197">
            <a:extLst>
              <a:ext uri="{FF2B5EF4-FFF2-40B4-BE49-F238E27FC236}">
                <a16:creationId xmlns:a16="http://schemas.microsoft.com/office/drawing/2014/main" id="{4F527CE9-12B5-451E-8DAA-65F7C2D8492B}"/>
              </a:ext>
            </a:extLst>
          </p:cNvPr>
          <p:cNvSpPr txBox="1"/>
          <p:nvPr/>
        </p:nvSpPr>
        <p:spPr>
          <a:xfrm>
            <a:off x="3954668" y="3508780"/>
            <a:ext cx="7467841" cy="1323439"/>
          </a:xfrm>
          <a:prstGeom prst="rect">
            <a:avLst/>
          </a:prstGeom>
          <a:solidFill>
            <a:schemeClr val="bg2"/>
          </a:solidFill>
        </p:spPr>
        <p:txBody>
          <a:bodyPr wrap="square" lIns="137160" rIns="137160" rtlCol="0" anchor="t">
            <a:spAutoFit/>
          </a:bodyPr>
          <a:lstStyle/>
          <a:p>
            <a:pPr algn="ctr"/>
            <a:r>
              <a:rPr lang="ar-SA" sz="2000" noProof="1"/>
              <a:t>البعد عن العقاب البدني و القسوة عند ارتكاب الأخطاء من قبل الصغار و عدم التفرقة في معاملة الأخوة مع توفير مناخ من المحبة والشعور بالأمن النفسي للطفل حتى يبتعد عن الكراهية والانتقام و لا يندفعون إلى اللجوء للكذب هربا من العقوبة البدنية المتوقعة في حالة الوقوع في الخطأ.</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3954668" y="1373268"/>
            <a:ext cx="7467842" cy="461665"/>
          </a:xfrm>
          <a:prstGeom prst="rect">
            <a:avLst/>
          </a:prstGeom>
          <a:solidFill>
            <a:schemeClr val="bg2"/>
          </a:solidFill>
        </p:spPr>
        <p:txBody>
          <a:bodyPr wrap="square" lIns="137160" rIns="137160" rtlCol="0" anchor="t">
            <a:spAutoFit/>
          </a:bodyPr>
          <a:lstStyle/>
          <a:p>
            <a:pPr algn="ctr"/>
            <a:r>
              <a:rPr lang="ar-SA" sz="2400" noProof="1"/>
              <a:t>البعد من السخرية من الطفل أو تأنيبه لأتفه الأسباب .</a:t>
            </a:r>
            <a:endParaRPr lang="en-US" sz="2400" noProof="1"/>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237625" y="163049"/>
            <a:ext cx="5602816" cy="707886"/>
          </a:xfrm>
          <a:prstGeom prst="rect">
            <a:avLst/>
          </a:prstGeom>
          <a:noFill/>
        </p:spPr>
        <p:txBody>
          <a:bodyPr wrap="none" rtlCol="1">
            <a:spAutoFit/>
          </a:bodyPr>
          <a:lstStyle/>
          <a:p>
            <a:r>
              <a:rPr lang="ar-SA" sz="4000" dirty="0"/>
              <a:t>أساليب التغلب على مشكلة الكذب:</a:t>
            </a:r>
          </a:p>
        </p:txBody>
      </p:sp>
    </p:spTree>
    <p:extLst>
      <p:ext uri="{BB962C8B-B14F-4D97-AF65-F5344CB8AC3E}">
        <p14:creationId xmlns:p14="http://schemas.microsoft.com/office/powerpoint/2010/main" val="7419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204"/>
                                        </p:tgtEl>
                                        <p:attrNameLst>
                                          <p:attrName>style.visibility</p:attrName>
                                        </p:attrNameLst>
                                      </p:cBhvr>
                                      <p:to>
                                        <p:strVal val="visible"/>
                                      </p:to>
                                    </p:set>
                                    <p:anim calcmode="lin" valueType="num">
                                      <p:cBhvr additive="base">
                                        <p:cTn id="19" dur="500" fill="hold"/>
                                        <p:tgtEl>
                                          <p:spTgt spid="204"/>
                                        </p:tgtEl>
                                        <p:attrNameLst>
                                          <p:attrName>ppt_x</p:attrName>
                                        </p:attrNameLst>
                                      </p:cBhvr>
                                      <p:tavLst>
                                        <p:tav tm="0">
                                          <p:val>
                                            <p:strVal val="0-#ppt_w/2"/>
                                          </p:val>
                                        </p:tav>
                                        <p:tav tm="100000">
                                          <p:val>
                                            <p:strVal val="#ppt_x"/>
                                          </p:val>
                                        </p:tav>
                                      </p:tavLst>
                                    </p:anim>
                                    <p:anim calcmode="lin" valueType="num">
                                      <p:cBhvr additive="base">
                                        <p:cTn id="20" dur="500" fill="hold"/>
                                        <p:tgtEl>
                                          <p:spTgt spid="204"/>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201"/>
                                        </p:tgtEl>
                                        <p:attrNameLst>
                                          <p:attrName>style.visibility</p:attrName>
                                        </p:attrNameLst>
                                      </p:cBhvr>
                                      <p:to>
                                        <p:strVal val="visible"/>
                                      </p:to>
                                    </p:set>
                                    <p:anim calcmode="lin" valueType="num">
                                      <p:cBhvr additive="base">
                                        <p:cTn id="24" dur="500" fill="hold"/>
                                        <p:tgtEl>
                                          <p:spTgt spid="201"/>
                                        </p:tgtEl>
                                        <p:attrNameLst>
                                          <p:attrName>ppt_x</p:attrName>
                                        </p:attrNameLst>
                                      </p:cBhvr>
                                      <p:tavLst>
                                        <p:tav tm="0">
                                          <p:val>
                                            <p:strVal val="0-#ppt_w/2"/>
                                          </p:val>
                                        </p:tav>
                                        <p:tav tm="100000">
                                          <p:val>
                                            <p:strVal val="#ppt_x"/>
                                          </p:val>
                                        </p:tav>
                                      </p:tavLst>
                                    </p:anim>
                                    <p:anim calcmode="lin" valueType="num">
                                      <p:cBhvr additive="base">
                                        <p:cTn id="25" dur="500" fill="hold"/>
                                        <p:tgtEl>
                                          <p:spTgt spid="201"/>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198"/>
                                        </p:tgtEl>
                                        <p:attrNameLst>
                                          <p:attrName>style.visibility</p:attrName>
                                        </p:attrNameLst>
                                      </p:cBhvr>
                                      <p:to>
                                        <p:strVal val="visible"/>
                                      </p:to>
                                    </p:set>
                                    <p:anim calcmode="lin" valueType="num">
                                      <p:cBhvr additive="base">
                                        <p:cTn id="29" dur="500" fill="hold"/>
                                        <p:tgtEl>
                                          <p:spTgt spid="198"/>
                                        </p:tgtEl>
                                        <p:attrNameLst>
                                          <p:attrName>ppt_x</p:attrName>
                                        </p:attrNameLst>
                                      </p:cBhvr>
                                      <p:tavLst>
                                        <p:tav tm="0">
                                          <p:val>
                                            <p:strVal val="0-#ppt_w/2"/>
                                          </p:val>
                                        </p:tav>
                                        <p:tav tm="100000">
                                          <p:val>
                                            <p:strVal val="#ppt_x"/>
                                          </p:val>
                                        </p:tav>
                                      </p:tavLst>
                                    </p:anim>
                                    <p:anim calcmode="lin" valueType="num">
                                      <p:cBhvr additive="base">
                                        <p:cTn id="30" dur="500" fill="hold"/>
                                        <p:tgtEl>
                                          <p:spTgt spid="198"/>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 presetClass="entr" presetSubtype="8" fill="hold" grpId="0" nodeType="afterEffect">
                                  <p:stCondLst>
                                    <p:cond delay="0"/>
                                  </p:stCondLst>
                                  <p:childTnLst>
                                    <p:set>
                                      <p:cBhvr>
                                        <p:cTn id="33" dur="1" fill="hold">
                                          <p:stCondLst>
                                            <p:cond delay="0"/>
                                          </p:stCondLst>
                                        </p:cTn>
                                        <p:tgtEl>
                                          <p:spTgt spid="195"/>
                                        </p:tgtEl>
                                        <p:attrNameLst>
                                          <p:attrName>style.visibility</p:attrName>
                                        </p:attrNameLst>
                                      </p:cBhvr>
                                      <p:to>
                                        <p:strVal val="visible"/>
                                      </p:to>
                                    </p:set>
                                    <p:anim calcmode="lin" valueType="num">
                                      <p:cBhvr additive="base">
                                        <p:cTn id="34" dur="500" fill="hold"/>
                                        <p:tgtEl>
                                          <p:spTgt spid="195"/>
                                        </p:tgtEl>
                                        <p:attrNameLst>
                                          <p:attrName>ppt_x</p:attrName>
                                        </p:attrNameLst>
                                      </p:cBhvr>
                                      <p:tavLst>
                                        <p:tav tm="0">
                                          <p:val>
                                            <p:strVal val="0-#ppt_w/2"/>
                                          </p:val>
                                        </p:tav>
                                        <p:tav tm="100000">
                                          <p:val>
                                            <p:strVal val="#ppt_x"/>
                                          </p:val>
                                        </p:tav>
                                      </p:tavLst>
                                    </p:anim>
                                    <p:anim calcmode="lin" valueType="num">
                                      <p:cBhvr additive="base">
                                        <p:cTn id="35" dur="500" fill="hold"/>
                                        <p:tgtEl>
                                          <p:spTgt spid="1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195" grpId="0" animBg="1"/>
      <p:bldP spid="198" grpId="0" animBg="1"/>
      <p:bldP spid="204" grpId="0" animBg="1"/>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flipH="1">
            <a:off x="7876852" y="270547"/>
            <a:ext cx="1679299" cy="1504600"/>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4648811" y="339842"/>
            <a:ext cx="848477" cy="1323439"/>
          </a:xfrm>
          <a:prstGeom prst="rect">
            <a:avLst/>
          </a:prstGeom>
          <a:noFill/>
        </p:spPr>
        <p:txBody>
          <a:bodyPr wrap="square" rtlCol="0">
            <a:spAutoFit/>
          </a:bodyPr>
          <a:lstStyle/>
          <a:p>
            <a:r>
              <a:rPr lang="en-US" altLang="zh-CN" sz="8000" dirty="0">
                <a:solidFill>
                  <a:srgbClr val="AEC6DD"/>
                </a:solidFill>
                <a:latin typeface="Tw Cen MT Condensed" panose="020B0606020104020203" pitchFamily="34" charset="0"/>
              </a:rPr>
              <a:t>|</a:t>
            </a:r>
            <a:endParaRPr lang="zh-CN" altLang="en-US" sz="8000" dirty="0">
              <a:solidFill>
                <a:srgbClr val="AEC6DD"/>
              </a:solidFill>
              <a:latin typeface="Tw Cen MT Condensed" panose="020B0606020104020203" pitchFamily="34" charset="0"/>
            </a:endParaRPr>
          </a:p>
        </p:txBody>
      </p:sp>
      <p:sp>
        <p:nvSpPr>
          <p:cNvPr id="6" name="文本框 5"/>
          <p:cNvSpPr txBox="1"/>
          <p:nvPr/>
        </p:nvSpPr>
        <p:spPr>
          <a:xfrm>
            <a:off x="5122703" y="586064"/>
            <a:ext cx="6678926" cy="830997"/>
          </a:xfrm>
          <a:prstGeom prst="rect">
            <a:avLst/>
          </a:prstGeom>
          <a:noFill/>
        </p:spPr>
        <p:txBody>
          <a:bodyPr wrap="square" rtlCol="0">
            <a:spAutoFit/>
          </a:bodyPr>
          <a:lstStyle/>
          <a:p>
            <a:pPr marL="0" algn="l" defTabSz="914400" rtl="0" eaLnBrk="1" latinLnBrk="0" hangingPunct="1"/>
            <a:r>
              <a:rPr lang="ar-SA" altLang="zh-CN" sz="4800" dirty="0">
                <a:solidFill>
                  <a:schemeClr val="tx1">
                    <a:lumMod val="75000"/>
                    <a:lumOff val="25000"/>
                  </a:schemeClr>
                </a:solidFill>
                <a:latin typeface="微软雅黑" panose="020B0503020204020204" pitchFamily="34" charset="-122"/>
                <a:ea typeface="微软雅黑" panose="020B0503020204020204" pitchFamily="34" charset="-122"/>
                <a:cs typeface="+mj-cs"/>
              </a:rPr>
              <a:t>إرشادات للمتدربات</a:t>
            </a:r>
            <a:endPar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2512029" y="-4166921"/>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6720350" y="1412244"/>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مربع نص 6">
            <a:extLst>
              <a:ext uri="{FF2B5EF4-FFF2-40B4-BE49-F238E27FC236}">
                <a16:creationId xmlns:a16="http://schemas.microsoft.com/office/drawing/2014/main" id="{71EDFD43-F802-6841-ABF6-5359344B210C}"/>
              </a:ext>
            </a:extLst>
          </p:cNvPr>
          <p:cNvSpPr txBox="1"/>
          <p:nvPr/>
        </p:nvSpPr>
        <p:spPr>
          <a:xfrm>
            <a:off x="4523428" y="2855171"/>
            <a:ext cx="3211135" cy="707886"/>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 كوني مشاركة في جميع الأنشطة </a:t>
            </a:r>
            <a:br>
              <a:rPr lang="ar-SA" sz="2000" dirty="0">
                <a:solidFill>
                  <a:srgbClr val="0000A3"/>
                </a:solidFill>
              </a:rPr>
            </a:br>
            <a:endParaRPr lang="ar-SA" sz="2000" dirty="0">
              <a:solidFill>
                <a:srgbClr val="0000A3"/>
              </a:solidFill>
            </a:endParaRPr>
          </a:p>
        </p:txBody>
      </p:sp>
      <p:sp>
        <p:nvSpPr>
          <p:cNvPr id="8" name="مربع نص 7">
            <a:extLst>
              <a:ext uri="{FF2B5EF4-FFF2-40B4-BE49-F238E27FC236}">
                <a16:creationId xmlns:a16="http://schemas.microsoft.com/office/drawing/2014/main" id="{756C3C97-8FA3-AF4E-BB23-62537CA1B3A1}"/>
              </a:ext>
            </a:extLst>
          </p:cNvPr>
          <p:cNvSpPr txBox="1"/>
          <p:nvPr/>
        </p:nvSpPr>
        <p:spPr>
          <a:xfrm>
            <a:off x="5009388" y="2268901"/>
            <a:ext cx="2311851" cy="400110"/>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 احترمي أفكار الزملاء</a:t>
            </a:r>
          </a:p>
        </p:txBody>
      </p:sp>
      <p:sp>
        <p:nvSpPr>
          <p:cNvPr id="9" name="مربع نص 8">
            <a:extLst>
              <a:ext uri="{FF2B5EF4-FFF2-40B4-BE49-F238E27FC236}">
                <a16:creationId xmlns:a16="http://schemas.microsoft.com/office/drawing/2014/main" id="{2741E4FE-10BA-F54D-B281-365F234406EA}"/>
              </a:ext>
            </a:extLst>
          </p:cNvPr>
          <p:cNvSpPr txBox="1"/>
          <p:nvPr/>
        </p:nvSpPr>
        <p:spPr>
          <a:xfrm>
            <a:off x="3682637" y="4641776"/>
            <a:ext cx="5400838" cy="400110"/>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أنـقـدي أفـكـار المدربة والزمـلاء بأدب إن كانت هـناك حاجـة </a:t>
            </a:r>
          </a:p>
        </p:txBody>
      </p:sp>
      <p:sp>
        <p:nvSpPr>
          <p:cNvPr id="16" name="مربع نص 15">
            <a:extLst>
              <a:ext uri="{FF2B5EF4-FFF2-40B4-BE49-F238E27FC236}">
                <a16:creationId xmlns:a16="http://schemas.microsoft.com/office/drawing/2014/main" id="{1C81CC12-74B3-A74A-B668-36B2EC2C42E9}"/>
              </a:ext>
            </a:extLst>
          </p:cNvPr>
          <p:cNvSpPr txBox="1"/>
          <p:nvPr/>
        </p:nvSpPr>
        <p:spPr>
          <a:xfrm>
            <a:off x="4753967" y="2555722"/>
            <a:ext cx="2771913" cy="400110"/>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احرصي على استثمار الوقت</a:t>
            </a:r>
          </a:p>
        </p:txBody>
      </p:sp>
      <p:sp>
        <p:nvSpPr>
          <p:cNvPr id="17" name="مستطيل 16">
            <a:extLst>
              <a:ext uri="{FF2B5EF4-FFF2-40B4-BE49-F238E27FC236}">
                <a16:creationId xmlns:a16="http://schemas.microsoft.com/office/drawing/2014/main" id="{B2AD02D1-01A0-DC4F-A64B-DF820AAB48B9}"/>
              </a:ext>
            </a:extLst>
          </p:cNvPr>
          <p:cNvSpPr/>
          <p:nvPr/>
        </p:nvSpPr>
        <p:spPr>
          <a:xfrm>
            <a:off x="2156588" y="3565555"/>
            <a:ext cx="6096000" cy="400110"/>
          </a:xfrm>
          <a:prstGeom prst="rect">
            <a:avLst/>
          </a:prstGeom>
        </p:spPr>
        <p:txBody>
          <a:bodyPr>
            <a:spAutoFit/>
          </a:bodyPr>
          <a:lstStyle/>
          <a:p>
            <a:pPr marL="285750" indent="-285750">
              <a:buFont typeface="Arial" panose="020B0604020202020204" pitchFamily="34" charset="0"/>
              <a:buChar char="•"/>
            </a:pPr>
            <a:r>
              <a:rPr lang="ar-SA" sz="2000" dirty="0">
                <a:solidFill>
                  <a:srgbClr val="0000A3"/>
                </a:solidFill>
              </a:rPr>
              <a:t> تـقبـلي الدور الذي يـسـند إليـك فـي المـجموعـة</a:t>
            </a:r>
          </a:p>
        </p:txBody>
      </p:sp>
      <p:sp>
        <p:nvSpPr>
          <p:cNvPr id="19" name="مستطيل 18">
            <a:extLst>
              <a:ext uri="{FF2B5EF4-FFF2-40B4-BE49-F238E27FC236}">
                <a16:creationId xmlns:a16="http://schemas.microsoft.com/office/drawing/2014/main" id="{3D7CCC59-A062-D941-9CF6-69218CC771FB}"/>
              </a:ext>
            </a:extLst>
          </p:cNvPr>
          <p:cNvSpPr/>
          <p:nvPr/>
        </p:nvSpPr>
        <p:spPr>
          <a:xfrm>
            <a:off x="2449288" y="3927107"/>
            <a:ext cx="6096000" cy="400110"/>
          </a:xfrm>
          <a:prstGeom prst="rect">
            <a:avLst/>
          </a:prstGeom>
        </p:spPr>
        <p:txBody>
          <a:bodyPr>
            <a:spAutoFit/>
          </a:bodyPr>
          <a:lstStyle/>
          <a:p>
            <a:pPr marL="285750" indent="-285750">
              <a:buFont typeface="Arial" panose="020B0604020202020204" pitchFamily="34" charset="0"/>
              <a:buChar char="•"/>
            </a:pPr>
            <a:r>
              <a:rPr lang="ar-SA" sz="2000" dirty="0">
                <a:solidFill>
                  <a:srgbClr val="0000A3"/>
                </a:solidFill>
              </a:rPr>
              <a:t>حفزي أفراد مجموعتك في المشاركـة في النشاطـات</a:t>
            </a:r>
          </a:p>
        </p:txBody>
      </p:sp>
      <p:sp>
        <p:nvSpPr>
          <p:cNvPr id="20" name="مستطيل 19">
            <a:extLst>
              <a:ext uri="{FF2B5EF4-FFF2-40B4-BE49-F238E27FC236}">
                <a16:creationId xmlns:a16="http://schemas.microsoft.com/office/drawing/2014/main" id="{D9EAF4C9-81E1-8241-98B4-650A2B8C37B3}"/>
              </a:ext>
            </a:extLst>
          </p:cNvPr>
          <p:cNvSpPr/>
          <p:nvPr/>
        </p:nvSpPr>
        <p:spPr>
          <a:xfrm>
            <a:off x="1930388" y="3195550"/>
            <a:ext cx="6096000" cy="400110"/>
          </a:xfrm>
          <a:prstGeom prst="rect">
            <a:avLst/>
          </a:prstGeom>
        </p:spPr>
        <p:txBody>
          <a:bodyPr>
            <a:spAutoFit/>
          </a:bodyPr>
          <a:lstStyle/>
          <a:p>
            <a:pPr marL="285750" indent="-285750">
              <a:buFont typeface="Arial" panose="020B0604020202020204" pitchFamily="34" charset="0"/>
              <a:buChar char="•"/>
            </a:pPr>
            <a:r>
              <a:rPr lang="ar-SA" sz="2000" dirty="0">
                <a:solidFill>
                  <a:srgbClr val="0000A3"/>
                </a:solidFill>
              </a:rPr>
              <a:t>الاستماع الجيد و إغلاق الأجهزة المحمولة</a:t>
            </a:r>
          </a:p>
        </p:txBody>
      </p:sp>
      <p:sp>
        <p:nvSpPr>
          <p:cNvPr id="22" name="مربع نص 21">
            <a:extLst>
              <a:ext uri="{FF2B5EF4-FFF2-40B4-BE49-F238E27FC236}">
                <a16:creationId xmlns:a16="http://schemas.microsoft.com/office/drawing/2014/main" id="{59FFEED6-9FE3-C240-9C25-AB83DC9399A2}"/>
              </a:ext>
            </a:extLst>
          </p:cNvPr>
          <p:cNvSpPr txBox="1"/>
          <p:nvPr/>
        </p:nvSpPr>
        <p:spPr>
          <a:xfrm>
            <a:off x="3829097" y="4245311"/>
            <a:ext cx="4998484" cy="400110"/>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احرصي على ما تعلمته في البرنامج وطبقيه في المـيدان </a:t>
            </a:r>
          </a:p>
        </p:txBody>
      </p:sp>
      <p:sp>
        <p:nvSpPr>
          <p:cNvPr id="23" name="مربع نص 22">
            <a:extLst>
              <a:ext uri="{FF2B5EF4-FFF2-40B4-BE49-F238E27FC236}">
                <a16:creationId xmlns:a16="http://schemas.microsoft.com/office/drawing/2014/main" id="{131226D4-7644-CD4C-956C-20F59A732FF1}"/>
              </a:ext>
            </a:extLst>
          </p:cNvPr>
          <p:cNvSpPr txBox="1"/>
          <p:nvPr/>
        </p:nvSpPr>
        <p:spPr>
          <a:xfrm>
            <a:off x="2591304" y="4998659"/>
            <a:ext cx="6742551" cy="400110"/>
          </a:xfrm>
          <a:prstGeom prst="rect">
            <a:avLst/>
          </a:prstGeom>
          <a:noFill/>
        </p:spPr>
        <p:txBody>
          <a:bodyPr wrap="none" rtlCol="1">
            <a:spAutoFit/>
          </a:bodyPr>
          <a:lstStyle/>
          <a:p>
            <a:pPr marL="285750" indent="-285750">
              <a:buFont typeface="Arial" panose="020B0604020202020204" pitchFamily="34" charset="0"/>
              <a:buChar char="•"/>
            </a:pPr>
            <a:r>
              <a:rPr lang="ar-SA" sz="2000" dirty="0">
                <a:solidFill>
                  <a:srgbClr val="0000A3"/>
                </a:solidFill>
              </a:rPr>
              <a:t>احرصي على بناء علاقات طيبة مع المدربة والزميلات أثناء البرنامج التدريبي</a:t>
            </a:r>
          </a:p>
        </p:txBody>
      </p:sp>
    </p:spTree>
    <p:extLst>
      <p:ext uri="{BB962C8B-B14F-4D97-AF65-F5344CB8AC3E}">
        <p14:creationId xmlns:p14="http://schemas.microsoft.com/office/powerpoint/2010/main" val="31516834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Box 200">
            <a:extLst>
              <a:ext uri="{FF2B5EF4-FFF2-40B4-BE49-F238E27FC236}">
                <a16:creationId xmlns:a16="http://schemas.microsoft.com/office/drawing/2014/main" id="{3AFD3BB8-6FC3-4C59-AA56-217937A5A76B}"/>
              </a:ext>
            </a:extLst>
          </p:cNvPr>
          <p:cNvSpPr txBox="1"/>
          <p:nvPr/>
        </p:nvSpPr>
        <p:spPr>
          <a:xfrm>
            <a:off x="3954668" y="2268437"/>
            <a:ext cx="7467842" cy="400110"/>
          </a:xfrm>
          <a:prstGeom prst="rect">
            <a:avLst/>
          </a:prstGeom>
          <a:solidFill>
            <a:schemeClr val="bg2"/>
          </a:solidFill>
        </p:spPr>
        <p:txBody>
          <a:bodyPr wrap="square" lIns="137160" rIns="137160" rtlCol="0" anchor="t">
            <a:spAutoFit/>
          </a:bodyPr>
          <a:lstStyle/>
          <a:p>
            <a:pPr algn="ctr"/>
            <a:r>
              <a:rPr lang="ar-SA" sz="2000" noProof="1"/>
              <a:t>توفير قصص للأطفال عن نتائج الكذب و ما يقع على الكاذب من عقاب في الدنيا و الآخرة</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3954669" y="4446477"/>
            <a:ext cx="7467840" cy="707886"/>
          </a:xfrm>
          <a:prstGeom prst="rect">
            <a:avLst/>
          </a:prstGeom>
          <a:solidFill>
            <a:schemeClr val="bg2"/>
          </a:solidFill>
        </p:spPr>
        <p:txBody>
          <a:bodyPr wrap="square" lIns="137160" rIns="137160" rtlCol="0" anchor="t">
            <a:spAutoFit/>
          </a:bodyPr>
          <a:lstStyle/>
          <a:p>
            <a:pPr algn="ctr"/>
            <a:r>
              <a:rPr lang="ar-SA" sz="2000" noProof="1"/>
              <a:t>إرشاد الطفل إلى الفروق بين الحقيقة والخيال وبين عالم الواقع المحيط به وبين عالم الخيال الذي</a:t>
            </a:r>
            <a:r>
              <a:rPr lang="en-US" sz="2000" noProof="1"/>
              <a:t> </a:t>
            </a:r>
            <a:r>
              <a:rPr lang="ar-SA" sz="2000" noProof="1"/>
              <a:t>ينسجه لنفسه ومنعة من الانغماس في هذا الخيال لدرجة تباعد بينه وبين الواقع</a:t>
            </a:r>
          </a:p>
        </p:txBody>
      </p:sp>
      <p:sp>
        <p:nvSpPr>
          <p:cNvPr id="198" name="TextBox 197">
            <a:extLst>
              <a:ext uri="{FF2B5EF4-FFF2-40B4-BE49-F238E27FC236}">
                <a16:creationId xmlns:a16="http://schemas.microsoft.com/office/drawing/2014/main" id="{4F527CE9-12B5-451E-8DAA-65F7C2D8492B}"/>
              </a:ext>
            </a:extLst>
          </p:cNvPr>
          <p:cNvSpPr txBox="1"/>
          <p:nvPr/>
        </p:nvSpPr>
        <p:spPr>
          <a:xfrm>
            <a:off x="3954668" y="3292571"/>
            <a:ext cx="7467841" cy="707886"/>
          </a:xfrm>
          <a:prstGeom prst="rect">
            <a:avLst/>
          </a:prstGeom>
          <a:solidFill>
            <a:schemeClr val="bg2"/>
          </a:solidFill>
        </p:spPr>
        <p:txBody>
          <a:bodyPr wrap="square" lIns="137160" rIns="137160" rtlCol="0" anchor="t">
            <a:spAutoFit/>
          </a:bodyPr>
          <a:lstStyle/>
          <a:p>
            <a:pPr algn="ctr"/>
            <a:r>
              <a:rPr lang="ar-SA" sz="2000" noProof="1"/>
              <a:t>مراجعة العيادات النفسية في حالة الكذب المرضي مع عدم إخبار المقربين من الطفل بمشكلته وسلوكياته</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3954668" y="936861"/>
            <a:ext cx="7467842" cy="707886"/>
          </a:xfrm>
          <a:prstGeom prst="rect">
            <a:avLst/>
          </a:prstGeom>
          <a:solidFill>
            <a:schemeClr val="bg2"/>
          </a:solidFill>
        </p:spPr>
        <p:txBody>
          <a:bodyPr wrap="square" lIns="137160" rIns="137160" rtlCol="0" anchor="t">
            <a:spAutoFit/>
          </a:bodyPr>
          <a:lstStyle/>
          <a:p>
            <a:pPr algn="ctr"/>
            <a:r>
              <a:rPr lang="ar-SA" sz="2000" noProof="1"/>
              <a:t>دعم فكرة أن الاعتراف بالخطأ ليس من العيوب و أن الصدق في قول الأحداث كما وقعت يؤدي إلى</a:t>
            </a:r>
            <a:r>
              <a:rPr lang="en-US" sz="2000" noProof="1"/>
              <a:t> </a:t>
            </a:r>
            <a:r>
              <a:rPr lang="ar-SA" sz="2000" noProof="1"/>
              <a:t>تجاوز العقاب</a:t>
            </a:r>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1049861" y="5696826"/>
            <a:ext cx="1212995" cy="1071282"/>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548961" y="4322014"/>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6237625" y="163049"/>
            <a:ext cx="5602816" cy="707886"/>
          </a:xfrm>
          <a:prstGeom prst="rect">
            <a:avLst/>
          </a:prstGeom>
          <a:noFill/>
        </p:spPr>
        <p:txBody>
          <a:bodyPr wrap="none" rtlCol="1">
            <a:spAutoFit/>
          </a:bodyPr>
          <a:lstStyle/>
          <a:p>
            <a:r>
              <a:rPr lang="ar-SA" sz="4000" dirty="0"/>
              <a:t>أساليب التغلب على مشكلة الكذب:</a:t>
            </a:r>
          </a:p>
        </p:txBody>
      </p:sp>
      <p:grpSp>
        <p:nvGrpSpPr>
          <p:cNvPr id="2" name="مجموعة 1">
            <a:extLst>
              <a:ext uri="{FF2B5EF4-FFF2-40B4-BE49-F238E27FC236}">
                <a16:creationId xmlns:a16="http://schemas.microsoft.com/office/drawing/2014/main" id="{B5E5FCC0-E414-0045-8E84-060E2B7A8744}"/>
              </a:ext>
            </a:extLst>
          </p:cNvPr>
          <p:cNvGrpSpPr/>
          <p:nvPr/>
        </p:nvGrpSpPr>
        <p:grpSpPr>
          <a:xfrm>
            <a:off x="596644" y="362638"/>
            <a:ext cx="3443966" cy="6495362"/>
            <a:chOff x="596644" y="362638"/>
            <a:chExt cx="3443966" cy="6495362"/>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596644" y="362638"/>
              <a:ext cx="3443966" cy="6495362"/>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866283"/>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915425"/>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827680"/>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45481" y="3933936"/>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63039" y="3846189"/>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36969" y="4988540"/>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69666" y="4900796"/>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grpSp>
          <p:sp>
            <p:nvSpPr>
              <p:cNvPr id="180" name="Oval 179">
                <a:extLst>
                  <a:ext uri="{FF2B5EF4-FFF2-40B4-BE49-F238E27FC236}">
                    <a16:creationId xmlns:a16="http://schemas.microsoft.com/office/drawing/2014/main" id="{CC538DEE-A153-4B0E-86FC-5F16DA2A3DC7}"/>
                  </a:ext>
                </a:extLst>
              </p:cNvPr>
              <p:cNvSpPr/>
              <p:nvPr/>
            </p:nvSpPr>
            <p:spPr>
              <a:xfrm>
                <a:off x="1833746" y="4525919"/>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08</a:t>
                </a:r>
              </a:p>
            </p:txBody>
          </p:sp>
          <p:sp>
            <p:nvSpPr>
              <p:cNvPr id="181" name="Oval 180">
                <a:extLst>
                  <a:ext uri="{FF2B5EF4-FFF2-40B4-BE49-F238E27FC236}">
                    <a16:creationId xmlns:a16="http://schemas.microsoft.com/office/drawing/2014/main" id="{5F721D51-1A60-4851-AC76-50CC90725889}"/>
                  </a:ext>
                </a:extLst>
              </p:cNvPr>
              <p:cNvSpPr/>
              <p:nvPr/>
            </p:nvSpPr>
            <p:spPr>
              <a:xfrm>
                <a:off x="1887760" y="3421542"/>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07</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354935"/>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06</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05</a:t>
                </a:r>
              </a:p>
            </p:txBody>
          </p:sp>
        </p:grpSp>
        <p:sp>
          <p:nvSpPr>
            <p:cNvPr id="30" name="Freeform: Shape 118">
              <a:extLst>
                <a:ext uri="{FF2B5EF4-FFF2-40B4-BE49-F238E27FC236}">
                  <a16:creationId xmlns:a16="http://schemas.microsoft.com/office/drawing/2014/main" id="{D5A22FEC-4E4B-ED4A-B9B2-801B0D1FFD9D}"/>
                </a:ext>
              </a:extLst>
            </p:cNvPr>
            <p:cNvSpPr/>
            <p:nvPr/>
          </p:nvSpPr>
          <p:spPr>
            <a:xfrm>
              <a:off x="925414" y="6288699"/>
              <a:ext cx="2083198" cy="222241"/>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1" name="Freeform: Shape 116">
              <a:extLst>
                <a:ext uri="{FF2B5EF4-FFF2-40B4-BE49-F238E27FC236}">
                  <a16:creationId xmlns:a16="http://schemas.microsoft.com/office/drawing/2014/main" id="{6C73D0AD-6070-1A49-B9D9-BABF5D4FA869}"/>
                </a:ext>
              </a:extLst>
            </p:cNvPr>
            <p:cNvSpPr/>
            <p:nvPr/>
          </p:nvSpPr>
          <p:spPr>
            <a:xfrm>
              <a:off x="968026" y="6177580"/>
              <a:ext cx="2037495" cy="222241"/>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2" name="Oval 179">
              <a:extLst>
                <a:ext uri="{FF2B5EF4-FFF2-40B4-BE49-F238E27FC236}">
                  <a16:creationId xmlns:a16="http://schemas.microsoft.com/office/drawing/2014/main" id="{B518B9E6-1E6E-6441-A56C-39CC0F6F7B7A}"/>
                </a:ext>
              </a:extLst>
            </p:cNvPr>
            <p:cNvSpPr/>
            <p:nvPr/>
          </p:nvSpPr>
          <p:spPr>
            <a:xfrm>
              <a:off x="1514788" y="5819284"/>
              <a:ext cx="963154" cy="935940"/>
            </a:xfrm>
            <a:prstGeom prst="ellipse">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09</a:t>
              </a:r>
            </a:p>
          </p:txBody>
        </p:sp>
      </p:grpSp>
      <p:sp>
        <p:nvSpPr>
          <p:cNvPr id="33" name="TextBox 194">
            <a:extLst>
              <a:ext uri="{FF2B5EF4-FFF2-40B4-BE49-F238E27FC236}">
                <a16:creationId xmlns:a16="http://schemas.microsoft.com/office/drawing/2014/main" id="{86BFE3EC-F6A6-D040-87D2-85BE36B489DD}"/>
              </a:ext>
            </a:extLst>
          </p:cNvPr>
          <p:cNvSpPr txBox="1"/>
          <p:nvPr/>
        </p:nvSpPr>
        <p:spPr>
          <a:xfrm>
            <a:off x="3954668" y="5625970"/>
            <a:ext cx="7467840" cy="707886"/>
          </a:xfrm>
          <a:prstGeom prst="rect">
            <a:avLst/>
          </a:prstGeom>
          <a:solidFill>
            <a:schemeClr val="bg2"/>
          </a:solidFill>
        </p:spPr>
        <p:txBody>
          <a:bodyPr wrap="square" lIns="137160" rIns="137160" rtlCol="0" anchor="t">
            <a:spAutoFit/>
          </a:bodyPr>
          <a:lstStyle/>
          <a:p>
            <a:pPr algn="ctr"/>
            <a:r>
              <a:rPr lang="ar-SA" sz="2000" noProof="1"/>
              <a:t> مراجعة العيادات النفسية في حالة الكذب المرضي مع عدم إخبار المقربين من الطفل بمشكلته وسلوكياته</a:t>
            </a:r>
          </a:p>
        </p:txBody>
      </p:sp>
    </p:spTree>
    <p:extLst>
      <p:ext uri="{BB962C8B-B14F-4D97-AF65-F5344CB8AC3E}">
        <p14:creationId xmlns:p14="http://schemas.microsoft.com/office/powerpoint/2010/main" val="143234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204"/>
                                        </p:tgtEl>
                                        <p:attrNameLst>
                                          <p:attrName>style.visibility</p:attrName>
                                        </p:attrNameLst>
                                      </p:cBhvr>
                                      <p:to>
                                        <p:strVal val="visible"/>
                                      </p:to>
                                    </p:set>
                                    <p:anim calcmode="lin" valueType="num">
                                      <p:cBhvr additive="base">
                                        <p:cTn id="18" dur="500" fill="hold"/>
                                        <p:tgtEl>
                                          <p:spTgt spid="204"/>
                                        </p:tgtEl>
                                        <p:attrNameLst>
                                          <p:attrName>ppt_x</p:attrName>
                                        </p:attrNameLst>
                                      </p:cBhvr>
                                      <p:tavLst>
                                        <p:tav tm="0">
                                          <p:val>
                                            <p:strVal val="0-#ppt_w/2"/>
                                          </p:val>
                                        </p:tav>
                                        <p:tav tm="100000">
                                          <p:val>
                                            <p:strVal val="#ppt_x"/>
                                          </p:val>
                                        </p:tav>
                                      </p:tavLst>
                                    </p:anim>
                                    <p:anim calcmode="lin" valueType="num">
                                      <p:cBhvr additive="base">
                                        <p:cTn id="19" dur="500" fill="hold"/>
                                        <p:tgtEl>
                                          <p:spTgt spid="20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201"/>
                                        </p:tgtEl>
                                        <p:attrNameLst>
                                          <p:attrName>style.visibility</p:attrName>
                                        </p:attrNameLst>
                                      </p:cBhvr>
                                      <p:to>
                                        <p:strVal val="visible"/>
                                      </p:to>
                                    </p:set>
                                    <p:anim calcmode="lin" valueType="num">
                                      <p:cBhvr additive="base">
                                        <p:cTn id="23" dur="500" fill="hold"/>
                                        <p:tgtEl>
                                          <p:spTgt spid="201"/>
                                        </p:tgtEl>
                                        <p:attrNameLst>
                                          <p:attrName>ppt_x</p:attrName>
                                        </p:attrNameLst>
                                      </p:cBhvr>
                                      <p:tavLst>
                                        <p:tav tm="0">
                                          <p:val>
                                            <p:strVal val="0-#ppt_w/2"/>
                                          </p:val>
                                        </p:tav>
                                        <p:tav tm="100000">
                                          <p:val>
                                            <p:strVal val="#ppt_x"/>
                                          </p:val>
                                        </p:tav>
                                      </p:tavLst>
                                    </p:anim>
                                    <p:anim calcmode="lin" valueType="num">
                                      <p:cBhvr additive="base">
                                        <p:cTn id="24" dur="500" fill="hold"/>
                                        <p:tgtEl>
                                          <p:spTgt spid="20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198"/>
                                        </p:tgtEl>
                                        <p:attrNameLst>
                                          <p:attrName>style.visibility</p:attrName>
                                        </p:attrNameLst>
                                      </p:cBhvr>
                                      <p:to>
                                        <p:strVal val="visible"/>
                                      </p:to>
                                    </p:set>
                                    <p:anim calcmode="lin" valueType="num">
                                      <p:cBhvr additive="base">
                                        <p:cTn id="28" dur="500" fill="hold"/>
                                        <p:tgtEl>
                                          <p:spTgt spid="198"/>
                                        </p:tgtEl>
                                        <p:attrNameLst>
                                          <p:attrName>ppt_x</p:attrName>
                                        </p:attrNameLst>
                                      </p:cBhvr>
                                      <p:tavLst>
                                        <p:tav tm="0">
                                          <p:val>
                                            <p:strVal val="0-#ppt_w/2"/>
                                          </p:val>
                                        </p:tav>
                                        <p:tav tm="100000">
                                          <p:val>
                                            <p:strVal val="#ppt_x"/>
                                          </p:val>
                                        </p:tav>
                                      </p:tavLst>
                                    </p:anim>
                                    <p:anim calcmode="lin" valueType="num">
                                      <p:cBhvr additive="base">
                                        <p:cTn id="29" dur="500" fill="hold"/>
                                        <p:tgtEl>
                                          <p:spTgt spid="198"/>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cBhvr additive="base">
                                        <p:cTn id="33" dur="500" fill="hold"/>
                                        <p:tgtEl>
                                          <p:spTgt spid="195"/>
                                        </p:tgtEl>
                                        <p:attrNameLst>
                                          <p:attrName>ppt_x</p:attrName>
                                        </p:attrNameLst>
                                      </p:cBhvr>
                                      <p:tavLst>
                                        <p:tav tm="0">
                                          <p:val>
                                            <p:strVal val="0-#ppt_w/2"/>
                                          </p:val>
                                        </p:tav>
                                        <p:tav tm="100000">
                                          <p:val>
                                            <p:strVal val="#ppt_x"/>
                                          </p:val>
                                        </p:tav>
                                      </p:tavLst>
                                    </p:anim>
                                    <p:anim calcmode="lin" valueType="num">
                                      <p:cBhvr additive="base">
                                        <p:cTn id="34" dur="500" fill="hold"/>
                                        <p:tgtEl>
                                          <p:spTgt spid="195"/>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8"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0-#ppt_w/2"/>
                                          </p:val>
                                        </p:tav>
                                        <p:tav tm="100000">
                                          <p:val>
                                            <p:strVal val="#ppt_x"/>
                                          </p:val>
                                        </p:tav>
                                      </p:tavLst>
                                    </p:anim>
                                    <p:anim calcmode="lin" valueType="num">
                                      <p:cBhvr additive="base">
                                        <p:cTn id="39"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195" grpId="0" animBg="1"/>
      <p:bldP spid="198" grpId="0" animBg="1"/>
      <p:bldP spid="204" grpId="0" animBg="1"/>
      <p:bldP spid="50" grpId="0"/>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schemeClr val="accent5">
                <a:shade val="45000"/>
                <a:satMod val="135000"/>
              </a:schemeClr>
              <a:prstClr val="white"/>
            </a:duotone>
          </a:blip>
          <a:srcRect/>
          <a:stretch>
            <a:fillRect/>
          </a:stretch>
        </p:blipFill>
        <p:spPr>
          <a:xfrm>
            <a:off x="1214571" y="998989"/>
            <a:ext cx="4881429" cy="4860021"/>
          </a:xfrm>
          <a:custGeom>
            <a:avLst/>
            <a:gdLst>
              <a:gd name="connsiteX0" fmla="*/ 0 w 1390008"/>
              <a:gd name="connsiteY0" fmla="*/ 0 h 1383912"/>
              <a:gd name="connsiteX1" fmla="*/ 1390008 w 1390008"/>
              <a:gd name="connsiteY1" fmla="*/ 0 h 1383912"/>
              <a:gd name="connsiteX2" fmla="*/ 1390008 w 1390008"/>
              <a:gd name="connsiteY2" fmla="*/ 296615 h 1383912"/>
              <a:gd name="connsiteX3" fmla="*/ 710666 w 1390008"/>
              <a:gd name="connsiteY3" fmla="*/ 296615 h 1383912"/>
              <a:gd name="connsiteX4" fmla="*/ 710666 w 1390008"/>
              <a:gd name="connsiteY4" fmla="*/ 1140315 h 1383912"/>
              <a:gd name="connsiteX5" fmla="*/ 1390008 w 1390008"/>
              <a:gd name="connsiteY5" fmla="*/ 1140315 h 1383912"/>
              <a:gd name="connsiteX6" fmla="*/ 1390008 w 1390008"/>
              <a:gd name="connsiteY6" fmla="*/ 1383912 h 1383912"/>
              <a:gd name="connsiteX7" fmla="*/ 0 w 1390008"/>
              <a:gd name="connsiteY7" fmla="*/ 1383912 h 1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008" h="1383912">
                <a:moveTo>
                  <a:pt x="0" y="0"/>
                </a:moveTo>
                <a:lnTo>
                  <a:pt x="1390008" y="0"/>
                </a:lnTo>
                <a:lnTo>
                  <a:pt x="1390008" y="296615"/>
                </a:lnTo>
                <a:lnTo>
                  <a:pt x="710666" y="296615"/>
                </a:lnTo>
                <a:lnTo>
                  <a:pt x="710666" y="1140315"/>
                </a:lnTo>
                <a:lnTo>
                  <a:pt x="1390008" y="1140315"/>
                </a:lnTo>
                <a:lnTo>
                  <a:pt x="1390008" y="1383912"/>
                </a:lnTo>
                <a:lnTo>
                  <a:pt x="0" y="1383912"/>
                </a:lnTo>
                <a:close/>
              </a:path>
            </a:pathLst>
          </a:custGeom>
        </p:spPr>
      </p:pic>
      <p:sp>
        <p:nvSpPr>
          <p:cNvPr id="3" name="文本框 2"/>
          <p:cNvSpPr txBox="1"/>
          <p:nvPr/>
        </p:nvSpPr>
        <p:spPr>
          <a:xfrm>
            <a:off x="2807888" y="1459229"/>
            <a:ext cx="1694794" cy="3939540"/>
          </a:xfrm>
          <a:prstGeom prst="rect">
            <a:avLst/>
          </a:prstGeom>
          <a:noFill/>
        </p:spPr>
        <p:txBody>
          <a:bodyPr wrap="square" rtlCol="0">
            <a:spAutoFit/>
          </a:bodyPr>
          <a:lstStyle/>
          <a:p>
            <a:r>
              <a:rPr lang="en-US" altLang="zh-CN" sz="25000" dirty="0">
                <a:solidFill>
                  <a:srgbClr val="AEC6DD"/>
                </a:solidFill>
                <a:latin typeface="Tw Cen MT Condensed" panose="020B0606020104020203" pitchFamily="34" charset="0"/>
              </a:rPr>
              <a:t>|</a:t>
            </a:r>
            <a:endParaRPr lang="zh-CN" altLang="en-US" sz="25000" dirty="0">
              <a:solidFill>
                <a:srgbClr val="AEC6DD"/>
              </a:solidFill>
              <a:latin typeface="Tw Cen MT Condensed" panose="020B0606020104020203" pitchFamily="34" charset="0"/>
            </a:endParaRPr>
          </a:p>
        </p:txBody>
      </p:sp>
      <p:sp>
        <p:nvSpPr>
          <p:cNvPr id="6" name="文本框 5"/>
          <p:cNvSpPr txBox="1"/>
          <p:nvPr/>
        </p:nvSpPr>
        <p:spPr>
          <a:xfrm>
            <a:off x="3968014" y="2579383"/>
            <a:ext cx="6678926" cy="1446550"/>
          </a:xfrm>
          <a:prstGeom prst="rect">
            <a:avLst/>
          </a:prstGeom>
          <a:noFill/>
        </p:spPr>
        <p:txBody>
          <a:bodyPr wrap="square" rtlCol="0">
            <a:spAutoFit/>
          </a:bodyPr>
          <a:lstStyle/>
          <a:p>
            <a:pPr marL="0" algn="l" defTabSz="914400" rtl="0" eaLnBrk="1" latinLnBrk="0" hangingPunct="1"/>
            <a:r>
              <a:rPr lang="ar-SA" altLang="zh-CN" sz="8800" dirty="0">
                <a:solidFill>
                  <a:schemeClr val="tx1">
                    <a:lumMod val="75000"/>
                    <a:lumOff val="25000"/>
                  </a:schemeClr>
                </a:solidFill>
                <a:latin typeface="微软雅黑" panose="020B0503020204020204" pitchFamily="34" charset="-122"/>
                <a:ea typeface="微软雅黑" panose="020B0503020204020204" pitchFamily="34" charset="-122"/>
                <a:cs typeface="+mj-cs"/>
              </a:rPr>
              <a:t>مشكلة التخريب</a:t>
            </a:r>
            <a:endParaRPr lang="zh-CN" altLang="en-US" sz="8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平行四边形 9"/>
          <p:cNvSpPr/>
          <p:nvPr/>
        </p:nvSpPr>
        <p:spPr>
          <a:xfrm flipH="1">
            <a:off x="10250741" y="-215914"/>
            <a:ext cx="3115540" cy="2645623"/>
          </a:xfrm>
          <a:prstGeom prst="parallelogram">
            <a:avLst>
              <a:gd name="adj" fmla="val 7453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1" name="平行四边形 10"/>
          <p:cNvSpPr/>
          <p:nvPr/>
        </p:nvSpPr>
        <p:spPr>
          <a:xfrm flipH="1">
            <a:off x="8820096" y="-931274"/>
            <a:ext cx="2378689" cy="2645623"/>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flipH="1">
            <a:off x="10660274" y="5398769"/>
            <a:ext cx="2501070" cy="2781737"/>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flipH="1">
            <a:off x="10877823" y="6394668"/>
            <a:ext cx="1451502" cy="1614388"/>
          </a:xfrm>
          <a:prstGeom prst="parallelogram">
            <a:avLst>
              <a:gd name="adj" fmla="val 8426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flipH="1">
            <a:off x="1821510" y="-2694216"/>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63969" y="3428999"/>
            <a:ext cx="2240081" cy="2990416"/>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flipH="1">
            <a:off x="7155922" y="4635167"/>
            <a:ext cx="4293009" cy="4774765"/>
          </a:xfrm>
          <a:prstGeom prst="parallelogram">
            <a:avLst>
              <a:gd name="adj" fmla="val 84262"/>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0372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485193" y="244135"/>
            <a:ext cx="11010121" cy="6063359"/>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SA" sz="2800" b="1" cap="all" dirty="0">
                    <a:solidFill>
                      <a:schemeClr val="tx1"/>
                    </a:solidFill>
                  </a:rPr>
                  <a:t>تعريف المشكلة</a:t>
                </a:r>
                <a:endParaRPr lang="en-US" sz="2800" b="1" cap="all" dirty="0">
                  <a:solidFill>
                    <a:schemeClr val="tx1"/>
                  </a:solidFill>
                </a:endParaRP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351847" y="2554224"/>
                <a:ext cx="2150985"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800" noProof="1">
                    <a:solidFill>
                      <a:schemeClr val="tx1">
                        <a:lumMod val="95000"/>
                        <a:lumOff val="5000"/>
                      </a:schemeClr>
                    </a:solidFill>
                  </a:rPr>
                  <a:t>السلوك التخريبي يتمثل في رغبة الطفل في تدمير أو إتلاف الممتلكات الخاصة بالآخرين كما أن كل إتلاف ليس بالضرورة أن يكون تخريبا و ليس كل تخريب عملا شريرة</a:t>
                </a:r>
                <a:endParaRPr lang="en-US" sz="2800" noProof="1">
                  <a:solidFill>
                    <a:schemeClr val="tx1">
                      <a:lumMod val="95000"/>
                      <a:lumOff val="5000"/>
                    </a:schemeClr>
                  </a:solidFill>
                </a:endParaRPr>
              </a:p>
            </p:txBody>
          </p:sp>
        </p:grpSp>
      </p:grpSp>
      <p:sp>
        <p:nvSpPr>
          <p:cNvPr id="41" name="直角三角形 103">
            <a:extLst>
              <a:ext uri="{FF2B5EF4-FFF2-40B4-BE49-F238E27FC236}">
                <a16:creationId xmlns:a16="http://schemas.microsoft.com/office/drawing/2014/main" id="{2E7FF2B4-8364-694C-82DE-CB724E38EDD1}"/>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直角三角形 104">
            <a:extLst>
              <a:ext uri="{FF2B5EF4-FFF2-40B4-BE49-F238E27FC236}">
                <a16:creationId xmlns:a16="http://schemas.microsoft.com/office/drawing/2014/main" id="{CE17CADB-E03E-D041-898E-207623B6E457}"/>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4" name="直接连接符 106">
            <a:extLst>
              <a:ext uri="{FF2B5EF4-FFF2-40B4-BE49-F238E27FC236}">
                <a16:creationId xmlns:a16="http://schemas.microsoft.com/office/drawing/2014/main" id="{A0068C54-F355-3841-99A6-C2FB98AB9734}"/>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107">
            <a:extLst>
              <a:ext uri="{FF2B5EF4-FFF2-40B4-BE49-F238E27FC236}">
                <a16:creationId xmlns:a16="http://schemas.microsoft.com/office/drawing/2014/main" id="{5A6C951C-5182-AB49-A64F-7DEA05F86814}"/>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5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9133BD8-A4AC-4647-9DBB-F146A0C5FE21}"/>
              </a:ext>
            </a:extLst>
          </p:cNvPr>
          <p:cNvGrpSpPr/>
          <p:nvPr/>
        </p:nvGrpSpPr>
        <p:grpSpPr>
          <a:xfrm>
            <a:off x="2026919" y="2462030"/>
            <a:ext cx="1729741" cy="3688080"/>
            <a:chOff x="670560" y="1046480"/>
            <a:chExt cx="2306321" cy="4917440"/>
          </a:xfrm>
        </p:grpSpPr>
        <p:grpSp>
          <p:nvGrpSpPr>
            <p:cNvPr id="11" name="Group 10">
              <a:extLst>
                <a:ext uri="{FF2B5EF4-FFF2-40B4-BE49-F238E27FC236}">
                  <a16:creationId xmlns:a16="http://schemas.microsoft.com/office/drawing/2014/main" id="{35CC28FC-CD07-4620-893C-5637EA233C32}"/>
                </a:ext>
              </a:extLst>
            </p:cNvPr>
            <p:cNvGrpSpPr/>
            <p:nvPr/>
          </p:nvGrpSpPr>
          <p:grpSpPr>
            <a:xfrm>
              <a:off x="670560" y="1046480"/>
              <a:ext cx="2306321" cy="1046480"/>
              <a:chOff x="670560" y="1046480"/>
              <a:chExt cx="2306321" cy="1046480"/>
            </a:xfrm>
          </p:grpSpPr>
          <p:sp>
            <p:nvSpPr>
              <p:cNvPr id="34" name="Rectangle: Rounded Corners 33">
                <a:extLst>
                  <a:ext uri="{FF2B5EF4-FFF2-40B4-BE49-F238E27FC236}">
                    <a16:creationId xmlns:a16="http://schemas.microsoft.com/office/drawing/2014/main" id="{8C45A4DE-4515-4CC9-A0E5-4B9315DF6F85}"/>
                  </a:ext>
                </a:extLst>
              </p:cNvPr>
              <p:cNvSpPr/>
              <p:nvPr/>
            </p:nvSpPr>
            <p:spPr>
              <a:xfrm>
                <a:off x="670560" y="1046480"/>
                <a:ext cx="2306320" cy="1046480"/>
              </a:xfrm>
              <a:prstGeom prst="roundRect">
                <a:avLst>
                  <a:gd name="adj" fmla="val 241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1" name="Freeform: Shape 80">
                <a:extLst>
                  <a:ext uri="{FF2B5EF4-FFF2-40B4-BE49-F238E27FC236}">
                    <a16:creationId xmlns:a16="http://schemas.microsoft.com/office/drawing/2014/main" id="{E8CAAEE2-9876-4BCC-86F2-AFE5D74A1C2D}"/>
                  </a:ext>
                </a:extLst>
              </p:cNvPr>
              <p:cNvSpPr/>
              <p:nvPr/>
            </p:nvSpPr>
            <p:spPr>
              <a:xfrm>
                <a:off x="943216"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Rounded Corners 41">
                <a:extLst>
                  <a:ext uri="{FF2B5EF4-FFF2-40B4-BE49-F238E27FC236}">
                    <a16:creationId xmlns:a16="http://schemas.microsoft.com/office/drawing/2014/main" id="{00C1C8EC-6047-403A-A6B5-9CF248BEE5F2}"/>
                  </a:ext>
                </a:extLst>
              </p:cNvPr>
              <p:cNvSpPr/>
              <p:nvPr/>
            </p:nvSpPr>
            <p:spPr>
              <a:xfrm>
                <a:off x="908304"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04</a:t>
                </a:r>
              </a:p>
            </p:txBody>
          </p:sp>
        </p:grpSp>
        <p:grpSp>
          <p:nvGrpSpPr>
            <p:cNvPr id="12" name="Group 11">
              <a:extLst>
                <a:ext uri="{FF2B5EF4-FFF2-40B4-BE49-F238E27FC236}">
                  <a16:creationId xmlns:a16="http://schemas.microsoft.com/office/drawing/2014/main" id="{437FAE58-94D9-465A-B685-E97A64C89C62}"/>
                </a:ext>
              </a:extLst>
            </p:cNvPr>
            <p:cNvGrpSpPr/>
            <p:nvPr/>
          </p:nvGrpSpPr>
          <p:grpSpPr>
            <a:xfrm>
              <a:off x="670560" y="2316480"/>
              <a:ext cx="2306320" cy="3647440"/>
              <a:chOff x="670560" y="2316480"/>
              <a:chExt cx="2306320" cy="3647440"/>
            </a:xfrm>
          </p:grpSpPr>
          <p:sp>
            <p:nvSpPr>
              <p:cNvPr id="3" name="Rectangle: Rounded Corners 2">
                <a:extLst>
                  <a:ext uri="{FF2B5EF4-FFF2-40B4-BE49-F238E27FC236}">
                    <a16:creationId xmlns:a16="http://schemas.microsoft.com/office/drawing/2014/main" id="{2EE9CC63-6EF8-4B21-8382-A6E1E1A71552}"/>
                  </a:ext>
                </a:extLst>
              </p:cNvPr>
              <p:cNvSpPr/>
              <p:nvPr/>
            </p:nvSpPr>
            <p:spPr>
              <a:xfrm>
                <a:off x="670560" y="2316480"/>
                <a:ext cx="2306320" cy="3647440"/>
              </a:xfrm>
              <a:prstGeom prst="roundRect">
                <a:avLst>
                  <a:gd name="adj" fmla="val 96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2" name="Freeform: Shape 81">
                <a:extLst>
                  <a:ext uri="{FF2B5EF4-FFF2-40B4-BE49-F238E27FC236}">
                    <a16:creationId xmlns:a16="http://schemas.microsoft.com/office/drawing/2014/main" id="{CC1D2B79-5CA4-418A-ADBB-B5C4037B4C14}"/>
                  </a:ext>
                </a:extLst>
              </p:cNvPr>
              <p:cNvSpPr/>
              <p:nvPr/>
            </p:nvSpPr>
            <p:spPr>
              <a:xfrm>
                <a:off x="948326"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Rectangle: Rounded Corners 3">
                <a:extLst>
                  <a:ext uri="{FF2B5EF4-FFF2-40B4-BE49-F238E27FC236}">
                    <a16:creationId xmlns:a16="http://schemas.microsoft.com/office/drawing/2014/main" id="{CFF338D1-491B-47A1-AE07-59799EBE5658}"/>
                  </a:ext>
                </a:extLst>
              </p:cNvPr>
              <p:cNvSpPr/>
              <p:nvPr/>
            </p:nvSpPr>
            <p:spPr>
              <a:xfrm>
                <a:off x="908304"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التخريب كانعكاس للطاقة العضلية</a:t>
                </a:r>
                <a:endParaRPr lang="en-US" sz="2400" noProof="1">
                  <a:solidFill>
                    <a:schemeClr val="tx1"/>
                  </a:solidFill>
                </a:endParaRPr>
              </a:p>
            </p:txBody>
          </p:sp>
        </p:grpSp>
      </p:grpSp>
      <p:grpSp>
        <p:nvGrpSpPr>
          <p:cNvPr id="14" name="Group 13">
            <a:extLst>
              <a:ext uri="{FF2B5EF4-FFF2-40B4-BE49-F238E27FC236}">
                <a16:creationId xmlns:a16="http://schemas.microsoft.com/office/drawing/2014/main" id="{849A9476-8C7E-4C41-9E14-D042C72BE63F}"/>
              </a:ext>
            </a:extLst>
          </p:cNvPr>
          <p:cNvGrpSpPr/>
          <p:nvPr/>
        </p:nvGrpSpPr>
        <p:grpSpPr>
          <a:xfrm>
            <a:off x="6306860" y="2462030"/>
            <a:ext cx="1729741" cy="3688080"/>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02</a:t>
                </a: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513180"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التخريب الفضولي المنظم</a:t>
                </a:r>
                <a:endParaRPr lang="en-US" sz="2400" noProof="1">
                  <a:solidFill>
                    <a:schemeClr val="tx1"/>
                  </a:solidFill>
                </a:endParaRPr>
              </a:p>
            </p:txBody>
          </p:sp>
        </p:grpSp>
      </p:grpSp>
      <p:grpSp>
        <p:nvGrpSpPr>
          <p:cNvPr id="13" name="Group 12">
            <a:extLst>
              <a:ext uri="{FF2B5EF4-FFF2-40B4-BE49-F238E27FC236}">
                <a16:creationId xmlns:a16="http://schemas.microsoft.com/office/drawing/2014/main" id="{CA6C8426-E4D0-404C-A45E-60150B88A509}"/>
              </a:ext>
            </a:extLst>
          </p:cNvPr>
          <p:cNvGrpSpPr/>
          <p:nvPr/>
        </p:nvGrpSpPr>
        <p:grpSpPr>
          <a:xfrm>
            <a:off x="4166890" y="2462030"/>
            <a:ext cx="1729741" cy="3688080"/>
            <a:chOff x="3804636" y="1046480"/>
            <a:chExt cx="2306321" cy="4917440"/>
          </a:xfrm>
        </p:grpSpPr>
        <p:grpSp>
          <p:nvGrpSpPr>
            <p:cNvPr id="90" name="Group 89">
              <a:extLst>
                <a:ext uri="{FF2B5EF4-FFF2-40B4-BE49-F238E27FC236}">
                  <a16:creationId xmlns:a16="http://schemas.microsoft.com/office/drawing/2014/main" id="{0B8B2016-D6D9-4318-BD49-4A153ACF7342}"/>
                </a:ext>
              </a:extLst>
            </p:cNvPr>
            <p:cNvGrpSpPr/>
            <p:nvPr/>
          </p:nvGrpSpPr>
          <p:grpSpPr>
            <a:xfrm>
              <a:off x="3804636" y="4917440"/>
              <a:ext cx="2306321" cy="1046480"/>
              <a:chOff x="7275436" y="1046480"/>
              <a:chExt cx="2306321" cy="1046480"/>
            </a:xfrm>
          </p:grpSpPr>
          <p:sp>
            <p:nvSpPr>
              <p:cNvPr id="91" name="Rectangle: Rounded Corners 90">
                <a:extLst>
                  <a:ext uri="{FF2B5EF4-FFF2-40B4-BE49-F238E27FC236}">
                    <a16:creationId xmlns:a16="http://schemas.microsoft.com/office/drawing/2014/main" id="{BB25775D-8C5F-495B-89E9-33734DC7D0E0}"/>
                  </a:ext>
                </a:extLst>
              </p:cNvPr>
              <p:cNvSpPr/>
              <p:nvPr/>
            </p:nvSpPr>
            <p:spPr>
              <a:xfrm>
                <a:off x="7275436" y="1046480"/>
                <a:ext cx="2306320" cy="1046480"/>
              </a:xfrm>
              <a:prstGeom prst="roundRect">
                <a:avLst>
                  <a:gd name="adj" fmla="val 241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2" name="Freeform: Shape 91">
                <a:extLst>
                  <a:ext uri="{FF2B5EF4-FFF2-40B4-BE49-F238E27FC236}">
                    <a16:creationId xmlns:a16="http://schemas.microsoft.com/office/drawing/2014/main" id="{5B0CDEBF-0F6A-4640-8BD9-437CACB5A67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3" name="Rectangle: Rounded Corners 92">
                <a:extLst>
                  <a:ext uri="{FF2B5EF4-FFF2-40B4-BE49-F238E27FC236}">
                    <a16:creationId xmlns:a16="http://schemas.microsoft.com/office/drawing/2014/main" id="{28826CAE-B489-4266-9A13-1246AF5F11B8}"/>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03</a:t>
                </a:r>
              </a:p>
            </p:txBody>
          </p:sp>
        </p:grpSp>
        <p:grpSp>
          <p:nvGrpSpPr>
            <p:cNvPr id="94" name="Group 93">
              <a:extLst>
                <a:ext uri="{FF2B5EF4-FFF2-40B4-BE49-F238E27FC236}">
                  <a16:creationId xmlns:a16="http://schemas.microsoft.com/office/drawing/2014/main" id="{2C6C4BB4-3801-4CDF-9E36-3301F743C386}"/>
                </a:ext>
              </a:extLst>
            </p:cNvPr>
            <p:cNvGrpSpPr/>
            <p:nvPr/>
          </p:nvGrpSpPr>
          <p:grpSpPr>
            <a:xfrm>
              <a:off x="3804636" y="1046480"/>
              <a:ext cx="2306320" cy="3647440"/>
              <a:chOff x="7275436" y="2316480"/>
              <a:chExt cx="2306320" cy="3647440"/>
            </a:xfrm>
          </p:grpSpPr>
          <p:sp>
            <p:nvSpPr>
              <p:cNvPr id="95" name="Rectangle: Rounded Corners 94">
                <a:extLst>
                  <a:ext uri="{FF2B5EF4-FFF2-40B4-BE49-F238E27FC236}">
                    <a16:creationId xmlns:a16="http://schemas.microsoft.com/office/drawing/2014/main" id="{DD8154A2-0504-4CF7-8A61-3869C2D3FD82}"/>
                  </a:ext>
                </a:extLst>
              </p:cNvPr>
              <p:cNvSpPr/>
              <p:nvPr/>
            </p:nvSpPr>
            <p:spPr>
              <a:xfrm>
                <a:off x="7275436" y="2316480"/>
                <a:ext cx="2306320" cy="3647440"/>
              </a:xfrm>
              <a:prstGeom prst="roundRect">
                <a:avLst>
                  <a:gd name="adj" fmla="val 96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6" name="Freeform: Shape 95">
                <a:extLst>
                  <a:ext uri="{FF2B5EF4-FFF2-40B4-BE49-F238E27FC236}">
                    <a16:creationId xmlns:a16="http://schemas.microsoft.com/office/drawing/2014/main" id="{31BCC145-FA56-4C96-9A2F-B6902C2E440B}"/>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7" name="Rectangle: Rounded Corners 96">
                <a:extLst>
                  <a:ext uri="{FF2B5EF4-FFF2-40B4-BE49-F238E27FC236}">
                    <a16:creationId xmlns:a16="http://schemas.microsoft.com/office/drawing/2014/main" id="{AF648E23-9F61-43EB-A73E-12EFB5C4A6D3}"/>
                  </a:ext>
                </a:extLst>
              </p:cNvPr>
              <p:cNvSpPr/>
              <p:nvPr/>
            </p:nvSpPr>
            <p:spPr>
              <a:xfrm>
                <a:off x="7513180"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 التخريب اللاواعي</a:t>
                </a:r>
                <a:endParaRPr lang="en-US" sz="2400" noProof="1">
                  <a:solidFill>
                    <a:schemeClr val="tx1"/>
                  </a:solidFill>
                </a:endParaRPr>
              </a:p>
            </p:txBody>
          </p:sp>
        </p:grpSp>
      </p:grpSp>
      <p:grpSp>
        <p:nvGrpSpPr>
          <p:cNvPr id="98" name="Group 97">
            <a:extLst>
              <a:ext uri="{FF2B5EF4-FFF2-40B4-BE49-F238E27FC236}">
                <a16:creationId xmlns:a16="http://schemas.microsoft.com/office/drawing/2014/main" id="{DDA4E9F4-3885-40BF-B5BD-B7C9D19FCA7D}"/>
              </a:ext>
            </a:extLst>
          </p:cNvPr>
          <p:cNvGrpSpPr/>
          <p:nvPr/>
        </p:nvGrpSpPr>
        <p:grpSpPr>
          <a:xfrm>
            <a:off x="8446832" y="2462030"/>
            <a:ext cx="1729741" cy="3688080"/>
            <a:chOff x="3804636" y="1046480"/>
            <a:chExt cx="2306321" cy="4917440"/>
          </a:xfrm>
        </p:grpSpPr>
        <p:grpSp>
          <p:nvGrpSpPr>
            <p:cNvPr id="99" name="Group 98">
              <a:extLst>
                <a:ext uri="{FF2B5EF4-FFF2-40B4-BE49-F238E27FC236}">
                  <a16:creationId xmlns:a16="http://schemas.microsoft.com/office/drawing/2014/main" id="{E9D54715-ED8E-4BD9-9072-E0C44889224D}"/>
                </a:ext>
              </a:extLst>
            </p:cNvPr>
            <p:cNvGrpSpPr/>
            <p:nvPr/>
          </p:nvGrpSpPr>
          <p:grpSpPr>
            <a:xfrm>
              <a:off x="3804636" y="4917440"/>
              <a:ext cx="2306321" cy="1046480"/>
              <a:chOff x="7275436" y="1046480"/>
              <a:chExt cx="2306321" cy="1046480"/>
            </a:xfrm>
          </p:grpSpPr>
          <p:sp>
            <p:nvSpPr>
              <p:cNvPr id="104" name="Rectangle: Rounded Corners 103">
                <a:extLst>
                  <a:ext uri="{FF2B5EF4-FFF2-40B4-BE49-F238E27FC236}">
                    <a16:creationId xmlns:a16="http://schemas.microsoft.com/office/drawing/2014/main" id="{3FF751A7-398E-4D84-B01F-3900225E81B6}"/>
                  </a:ext>
                </a:extLst>
              </p:cNvPr>
              <p:cNvSpPr/>
              <p:nvPr/>
            </p:nvSpPr>
            <p:spPr>
              <a:xfrm>
                <a:off x="7275436" y="1046480"/>
                <a:ext cx="2306320" cy="1046480"/>
              </a:xfrm>
              <a:prstGeom prst="roundRect">
                <a:avLst>
                  <a:gd name="adj" fmla="val 2418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5" name="Freeform: Shape 104">
                <a:extLst>
                  <a:ext uri="{FF2B5EF4-FFF2-40B4-BE49-F238E27FC236}">
                    <a16:creationId xmlns:a16="http://schemas.microsoft.com/office/drawing/2014/main" id="{00A0EE35-DD32-4E82-8D9E-0222AEA4BC20}"/>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6" name="Rectangle: Rounded Corners 105">
                <a:extLst>
                  <a:ext uri="{FF2B5EF4-FFF2-40B4-BE49-F238E27FC236}">
                    <a16:creationId xmlns:a16="http://schemas.microsoft.com/office/drawing/2014/main" id="{ED5C78A1-B4B3-4C88-8918-ECAE7D5C1408}"/>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01</a:t>
                </a:r>
              </a:p>
            </p:txBody>
          </p:sp>
        </p:grpSp>
        <p:grpSp>
          <p:nvGrpSpPr>
            <p:cNvPr id="100" name="Group 99">
              <a:extLst>
                <a:ext uri="{FF2B5EF4-FFF2-40B4-BE49-F238E27FC236}">
                  <a16:creationId xmlns:a16="http://schemas.microsoft.com/office/drawing/2014/main" id="{01F38F7A-39EE-4424-8383-BDF23FE2FECC}"/>
                </a:ext>
              </a:extLst>
            </p:cNvPr>
            <p:cNvGrpSpPr/>
            <p:nvPr/>
          </p:nvGrpSpPr>
          <p:grpSpPr>
            <a:xfrm>
              <a:off x="3804636" y="1046480"/>
              <a:ext cx="2306320" cy="3647440"/>
              <a:chOff x="7275436" y="2316480"/>
              <a:chExt cx="2306320" cy="3647440"/>
            </a:xfrm>
          </p:grpSpPr>
          <p:sp>
            <p:nvSpPr>
              <p:cNvPr id="101" name="Rectangle: Rounded Corners 100">
                <a:extLst>
                  <a:ext uri="{FF2B5EF4-FFF2-40B4-BE49-F238E27FC236}">
                    <a16:creationId xmlns:a16="http://schemas.microsoft.com/office/drawing/2014/main" id="{58C0CDEF-19C5-43DE-8764-5F1DDFBF193A}"/>
                  </a:ext>
                </a:extLst>
              </p:cNvPr>
              <p:cNvSpPr/>
              <p:nvPr/>
            </p:nvSpPr>
            <p:spPr>
              <a:xfrm>
                <a:off x="7275436" y="2316480"/>
                <a:ext cx="2306320" cy="3647440"/>
              </a:xfrm>
              <a:prstGeom prst="roundRect">
                <a:avLst>
                  <a:gd name="adj" fmla="val 96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2" name="Freeform: Shape 101">
                <a:extLst>
                  <a:ext uri="{FF2B5EF4-FFF2-40B4-BE49-F238E27FC236}">
                    <a16:creationId xmlns:a16="http://schemas.microsoft.com/office/drawing/2014/main" id="{CC832FCE-F422-495F-ABD3-FB45D489BC26}"/>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3" name="Rectangle: Rounded Corners 102">
                <a:extLst>
                  <a:ext uri="{FF2B5EF4-FFF2-40B4-BE49-F238E27FC236}">
                    <a16:creationId xmlns:a16="http://schemas.microsoft.com/office/drawing/2014/main" id="{E8851C7D-3076-4564-A8BA-2BDD82F15980}"/>
                  </a:ext>
                </a:extLst>
              </p:cNvPr>
              <p:cNvSpPr/>
              <p:nvPr/>
            </p:nvSpPr>
            <p:spPr>
              <a:xfrm>
                <a:off x="7513180"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 التخريب المتطور المندفع</a:t>
                </a:r>
                <a:endParaRPr lang="en-US" sz="2400" noProof="1">
                  <a:solidFill>
                    <a:schemeClr val="tx1"/>
                  </a:solidFill>
                </a:endParaRPr>
              </a:p>
            </p:txBody>
          </p:sp>
        </p:grpSp>
      </p:grpSp>
      <p:sp>
        <p:nvSpPr>
          <p:cNvPr id="39" name="直角三角形 103">
            <a:extLst>
              <a:ext uri="{FF2B5EF4-FFF2-40B4-BE49-F238E27FC236}">
                <a16:creationId xmlns:a16="http://schemas.microsoft.com/office/drawing/2014/main" id="{DF044B95-EB64-7C4C-8E75-BAE948F63E0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直角三角形 104">
            <a:extLst>
              <a:ext uri="{FF2B5EF4-FFF2-40B4-BE49-F238E27FC236}">
                <a16:creationId xmlns:a16="http://schemas.microsoft.com/office/drawing/2014/main" id="{21409851-E238-D342-8B5B-B61CFCA051E1}"/>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1" name="直接连接符 106">
            <a:extLst>
              <a:ext uri="{FF2B5EF4-FFF2-40B4-BE49-F238E27FC236}">
                <a16:creationId xmlns:a16="http://schemas.microsoft.com/office/drawing/2014/main" id="{C5D4012B-F66D-7148-BA81-3EA69CA8F5B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107">
            <a:extLst>
              <a:ext uri="{FF2B5EF4-FFF2-40B4-BE49-F238E27FC236}">
                <a16:creationId xmlns:a16="http://schemas.microsoft.com/office/drawing/2014/main" id="{0F273947-15BA-C948-82AE-50EA03B5E486}"/>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مربع نص 43">
            <a:extLst>
              <a:ext uri="{FF2B5EF4-FFF2-40B4-BE49-F238E27FC236}">
                <a16:creationId xmlns:a16="http://schemas.microsoft.com/office/drawing/2014/main" id="{B295BE0E-F2C7-B64F-871F-27C6DE144BA8}"/>
              </a:ext>
            </a:extLst>
          </p:cNvPr>
          <p:cNvSpPr txBox="1"/>
          <p:nvPr/>
        </p:nvSpPr>
        <p:spPr>
          <a:xfrm>
            <a:off x="3660282" y="163049"/>
            <a:ext cx="4472699" cy="707886"/>
          </a:xfrm>
          <a:prstGeom prst="rect">
            <a:avLst/>
          </a:prstGeom>
          <a:noFill/>
        </p:spPr>
        <p:txBody>
          <a:bodyPr wrap="none" rtlCol="1">
            <a:spAutoFit/>
          </a:bodyPr>
          <a:lstStyle/>
          <a:p>
            <a:r>
              <a:rPr lang="ar-SA" sz="4000" dirty="0"/>
              <a:t>أشكال الأسلوب التخريبي :</a:t>
            </a:r>
          </a:p>
        </p:txBody>
      </p:sp>
      <p:sp>
        <p:nvSpPr>
          <p:cNvPr id="46" name="مربع نص 45">
            <a:extLst>
              <a:ext uri="{FF2B5EF4-FFF2-40B4-BE49-F238E27FC236}">
                <a16:creationId xmlns:a16="http://schemas.microsoft.com/office/drawing/2014/main" id="{6398B3F2-17AF-6345-B79D-045264F3E54D}"/>
              </a:ext>
            </a:extLst>
          </p:cNvPr>
          <p:cNvSpPr txBox="1"/>
          <p:nvPr/>
        </p:nvSpPr>
        <p:spPr>
          <a:xfrm>
            <a:off x="2042852" y="905387"/>
            <a:ext cx="7707558" cy="461665"/>
          </a:xfrm>
          <a:prstGeom prst="rect">
            <a:avLst/>
          </a:prstGeom>
          <a:noFill/>
        </p:spPr>
        <p:txBody>
          <a:bodyPr wrap="none" rtlCol="1">
            <a:spAutoFit/>
          </a:bodyPr>
          <a:lstStyle/>
          <a:p>
            <a:pPr algn="ctr" rtl="0"/>
            <a:r>
              <a:rPr lang="ar-SA" sz="2400" dirty="0"/>
              <a:t>صنف التخريب إلى شكلين رئيسيين </a:t>
            </a:r>
            <a:r>
              <a:rPr lang="ar-SA" sz="2400" b="1" dirty="0"/>
              <a:t>هما التخريب البريء و التخريب المتعمد .</a:t>
            </a:r>
          </a:p>
        </p:txBody>
      </p:sp>
      <p:sp>
        <p:nvSpPr>
          <p:cNvPr id="47" name="مربع نص 46">
            <a:extLst>
              <a:ext uri="{FF2B5EF4-FFF2-40B4-BE49-F238E27FC236}">
                <a16:creationId xmlns:a16="http://schemas.microsoft.com/office/drawing/2014/main" id="{1C731A7E-C6C5-5C49-A74F-F0605F95D46F}"/>
              </a:ext>
            </a:extLst>
          </p:cNvPr>
          <p:cNvSpPr txBox="1"/>
          <p:nvPr/>
        </p:nvSpPr>
        <p:spPr>
          <a:xfrm>
            <a:off x="4771163" y="1516619"/>
            <a:ext cx="2250937" cy="523220"/>
          </a:xfrm>
          <a:prstGeom prst="rect">
            <a:avLst/>
          </a:prstGeom>
          <a:noFill/>
        </p:spPr>
        <p:txBody>
          <a:bodyPr wrap="none" rtlCol="1">
            <a:spAutoFit/>
          </a:bodyPr>
          <a:lstStyle/>
          <a:p>
            <a:pPr algn="ctr" rtl="0"/>
            <a:r>
              <a:rPr lang="ar-SA" sz="2800" b="1" u="sng" dirty="0"/>
              <a:t>التخريب البريء :</a:t>
            </a:r>
          </a:p>
        </p:txBody>
      </p:sp>
    </p:spTree>
    <p:extLst>
      <p:ext uri="{BB962C8B-B14F-4D97-AF65-F5344CB8AC3E}">
        <p14:creationId xmlns:p14="http://schemas.microsoft.com/office/powerpoint/2010/main" val="19390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2" presetClass="entr" presetSubtype="2" fill="hold" nodeType="after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500"/>
                                        <p:tgtEl>
                                          <p:spTgt spid="98"/>
                                        </p:tgtEl>
                                        <p:attrNameLst>
                                          <p:attrName>ppt_x</p:attrName>
                                        </p:attrNameLst>
                                      </p:cBhvr>
                                      <p:tavLst>
                                        <p:tav tm="0">
                                          <p:val>
                                            <p:strVal val="#ppt_x+#ppt_w*1.125000"/>
                                          </p:val>
                                        </p:tav>
                                        <p:tav tm="100000">
                                          <p:val>
                                            <p:strVal val="#ppt_x"/>
                                          </p:val>
                                        </p:tav>
                                      </p:tavLst>
                                    </p:anim>
                                    <p:animEffect transition="in" filter="wipe(left)">
                                      <p:cBhvr>
                                        <p:cTn id="26" dur="500"/>
                                        <p:tgtEl>
                                          <p:spTgt spid="98"/>
                                        </p:tgtEl>
                                      </p:cBhvr>
                                    </p:animEffect>
                                  </p:childTnLst>
                                </p:cTn>
                              </p:par>
                            </p:childTnLst>
                          </p:cTn>
                        </p:par>
                        <p:par>
                          <p:cTn id="27" fill="hold">
                            <p:stCondLst>
                              <p:cond delay="3500"/>
                            </p:stCondLst>
                            <p:childTnLst>
                              <p:par>
                                <p:cTn id="28" presetID="12" presetClass="entr" presetSubtype="2"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ppt_x</p:attrName>
                                        </p:attrNameLst>
                                      </p:cBhvr>
                                      <p:tavLst>
                                        <p:tav tm="0">
                                          <p:val>
                                            <p:strVal val="#ppt_x+#ppt_w*1.125000"/>
                                          </p:val>
                                        </p:tav>
                                        <p:tav tm="100000">
                                          <p:val>
                                            <p:strVal val="#ppt_x"/>
                                          </p:val>
                                        </p:tav>
                                      </p:tavLst>
                                    </p:anim>
                                    <p:animEffect transition="in" filter="wipe(left)">
                                      <p:cBhvr>
                                        <p:cTn id="31" dur="500"/>
                                        <p:tgtEl>
                                          <p:spTgt spid="14"/>
                                        </p:tgtEl>
                                      </p:cBhvr>
                                    </p:animEffect>
                                  </p:childTnLst>
                                </p:cTn>
                              </p:par>
                            </p:childTnLst>
                          </p:cTn>
                        </p:par>
                        <p:par>
                          <p:cTn id="32" fill="hold">
                            <p:stCondLst>
                              <p:cond delay="4000"/>
                            </p:stCondLst>
                            <p:childTnLst>
                              <p:par>
                                <p:cTn id="33" presetID="12" presetClass="entr" presetSubtype="2"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left)">
                                      <p:cBhvr>
                                        <p:cTn id="36" dur="500"/>
                                        <p:tgtEl>
                                          <p:spTgt spid="13"/>
                                        </p:tgtEl>
                                      </p:cBhvr>
                                    </p:animEffect>
                                  </p:childTnLst>
                                </p:cTn>
                              </p:par>
                            </p:childTnLst>
                          </p:cTn>
                        </p:par>
                        <p:par>
                          <p:cTn id="37" fill="hold">
                            <p:stCondLst>
                              <p:cond delay="4500"/>
                            </p:stCondLst>
                            <p:childTnLst>
                              <p:par>
                                <p:cTn id="38" presetID="12" presetClass="entr" presetSubtype="2"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ppt_x</p:attrName>
                                        </p:attrNameLst>
                                      </p:cBhvr>
                                      <p:tavLst>
                                        <p:tav tm="0">
                                          <p:val>
                                            <p:strVal val="#ppt_x+#ppt_w*1.125000"/>
                                          </p:val>
                                        </p:tav>
                                        <p:tav tm="100000">
                                          <p:val>
                                            <p:strVal val="#ppt_x"/>
                                          </p:val>
                                        </p:tav>
                                      </p:tavLst>
                                    </p:anim>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9A9476-8C7E-4C41-9E14-D042C72BE63F}"/>
              </a:ext>
            </a:extLst>
          </p:cNvPr>
          <p:cNvGrpSpPr/>
          <p:nvPr/>
        </p:nvGrpSpPr>
        <p:grpSpPr>
          <a:xfrm>
            <a:off x="3965961" y="2582346"/>
            <a:ext cx="1729741" cy="3688080"/>
            <a:chOff x="7275436" y="1046480"/>
            <a:chExt cx="2306321" cy="4917440"/>
          </a:xfrm>
        </p:grpSpPr>
        <p:grpSp>
          <p:nvGrpSpPr>
            <p:cNvPr id="9" name="Group 8">
              <a:extLst>
                <a:ext uri="{FF2B5EF4-FFF2-40B4-BE49-F238E27FC236}">
                  <a16:creationId xmlns:a16="http://schemas.microsoft.com/office/drawing/2014/main" id="{486D6815-4CDA-4565-A343-ADE2845232B2}"/>
                </a:ext>
              </a:extLst>
            </p:cNvPr>
            <p:cNvGrpSpPr/>
            <p:nvPr/>
          </p:nvGrpSpPr>
          <p:grpSpPr>
            <a:xfrm>
              <a:off x="7275436" y="1046480"/>
              <a:ext cx="2306321" cy="1046480"/>
              <a:chOff x="7275436" y="1046480"/>
              <a:chExt cx="2306321" cy="1046480"/>
            </a:xfrm>
          </p:grpSpPr>
          <p:sp>
            <p:nvSpPr>
              <p:cNvPr id="85" name="Rectangle: Rounded Corners 84">
                <a:extLst>
                  <a:ext uri="{FF2B5EF4-FFF2-40B4-BE49-F238E27FC236}">
                    <a16:creationId xmlns:a16="http://schemas.microsoft.com/office/drawing/2014/main" id="{100EEE87-98F1-4380-B116-B1636610951F}"/>
                  </a:ext>
                </a:extLst>
              </p:cNvPr>
              <p:cNvSpPr/>
              <p:nvPr/>
            </p:nvSpPr>
            <p:spPr>
              <a:xfrm>
                <a:off x="7275436" y="1046480"/>
                <a:ext cx="2306320" cy="1046480"/>
              </a:xfrm>
              <a:prstGeom prst="roundRect">
                <a:avLst>
                  <a:gd name="adj" fmla="val 241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6" name="Freeform: Shape 85">
                <a:extLst>
                  <a:ext uri="{FF2B5EF4-FFF2-40B4-BE49-F238E27FC236}">
                    <a16:creationId xmlns:a16="http://schemas.microsoft.com/office/drawing/2014/main" id="{52AC2B88-6CAC-41E2-82F7-B35E66FAD1A3}"/>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Rectangle: Rounded Corners 87">
                <a:extLst>
                  <a:ext uri="{FF2B5EF4-FFF2-40B4-BE49-F238E27FC236}">
                    <a16:creationId xmlns:a16="http://schemas.microsoft.com/office/drawing/2014/main" id="{323FC3AE-C6FB-48B1-B3C4-DFA05C31036A}"/>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02</a:t>
                </a:r>
              </a:p>
            </p:txBody>
          </p:sp>
        </p:grpSp>
        <p:grpSp>
          <p:nvGrpSpPr>
            <p:cNvPr id="10" name="Group 9">
              <a:extLst>
                <a:ext uri="{FF2B5EF4-FFF2-40B4-BE49-F238E27FC236}">
                  <a16:creationId xmlns:a16="http://schemas.microsoft.com/office/drawing/2014/main" id="{BD2551AF-E1A1-4E4E-91CB-B0728CA234FA}"/>
                </a:ext>
              </a:extLst>
            </p:cNvPr>
            <p:cNvGrpSpPr/>
            <p:nvPr/>
          </p:nvGrpSpPr>
          <p:grpSpPr>
            <a:xfrm>
              <a:off x="7275436" y="2316480"/>
              <a:ext cx="2306320" cy="3647440"/>
              <a:chOff x="7275436" y="2316480"/>
              <a:chExt cx="2306320" cy="3647440"/>
            </a:xfrm>
          </p:grpSpPr>
          <p:sp>
            <p:nvSpPr>
              <p:cNvPr id="84" name="Rectangle: Rounded Corners 83">
                <a:extLst>
                  <a:ext uri="{FF2B5EF4-FFF2-40B4-BE49-F238E27FC236}">
                    <a16:creationId xmlns:a16="http://schemas.microsoft.com/office/drawing/2014/main" id="{428919C9-BA5D-4F01-B39E-8E7625CCD76B}"/>
                  </a:ext>
                </a:extLst>
              </p:cNvPr>
              <p:cNvSpPr/>
              <p:nvPr/>
            </p:nvSpPr>
            <p:spPr>
              <a:xfrm>
                <a:off x="7275436" y="2316480"/>
                <a:ext cx="2306320" cy="3647440"/>
              </a:xfrm>
              <a:prstGeom prst="roundRect">
                <a:avLst>
                  <a:gd name="adj" fmla="val 96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7" name="Freeform: Shape 86">
                <a:extLst>
                  <a:ext uri="{FF2B5EF4-FFF2-40B4-BE49-F238E27FC236}">
                    <a16:creationId xmlns:a16="http://schemas.microsoft.com/office/drawing/2014/main" id="{D874BDB7-0327-485F-9EDA-EF5A73EBC504}"/>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Rectangle: Rounded Corners 88">
                <a:extLst>
                  <a:ext uri="{FF2B5EF4-FFF2-40B4-BE49-F238E27FC236}">
                    <a16:creationId xmlns:a16="http://schemas.microsoft.com/office/drawing/2014/main" id="{F9CCB33F-7123-4BE3-A23F-9F9C75E7E07F}"/>
                  </a:ext>
                </a:extLst>
              </p:cNvPr>
              <p:cNvSpPr/>
              <p:nvPr/>
            </p:nvSpPr>
            <p:spPr>
              <a:xfrm>
                <a:off x="7513180"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التخريب المرضي</a:t>
                </a:r>
                <a:endParaRPr lang="en-US" sz="2400" noProof="1">
                  <a:solidFill>
                    <a:schemeClr val="tx1"/>
                  </a:solidFill>
                </a:endParaRPr>
              </a:p>
            </p:txBody>
          </p:sp>
        </p:grpSp>
      </p:grpSp>
      <p:grpSp>
        <p:nvGrpSpPr>
          <p:cNvPr id="98" name="Group 97">
            <a:extLst>
              <a:ext uri="{FF2B5EF4-FFF2-40B4-BE49-F238E27FC236}">
                <a16:creationId xmlns:a16="http://schemas.microsoft.com/office/drawing/2014/main" id="{DDA4E9F4-3885-40BF-B5BD-B7C9D19FCA7D}"/>
              </a:ext>
            </a:extLst>
          </p:cNvPr>
          <p:cNvGrpSpPr/>
          <p:nvPr/>
        </p:nvGrpSpPr>
        <p:grpSpPr>
          <a:xfrm>
            <a:off x="6105933" y="2582346"/>
            <a:ext cx="1729741" cy="3688080"/>
            <a:chOff x="3804636" y="1046480"/>
            <a:chExt cx="2306321" cy="4917440"/>
          </a:xfrm>
        </p:grpSpPr>
        <p:grpSp>
          <p:nvGrpSpPr>
            <p:cNvPr id="99" name="Group 98">
              <a:extLst>
                <a:ext uri="{FF2B5EF4-FFF2-40B4-BE49-F238E27FC236}">
                  <a16:creationId xmlns:a16="http://schemas.microsoft.com/office/drawing/2014/main" id="{E9D54715-ED8E-4BD9-9072-E0C44889224D}"/>
                </a:ext>
              </a:extLst>
            </p:cNvPr>
            <p:cNvGrpSpPr/>
            <p:nvPr/>
          </p:nvGrpSpPr>
          <p:grpSpPr>
            <a:xfrm>
              <a:off x="3804636" y="4917440"/>
              <a:ext cx="2306321" cy="1046480"/>
              <a:chOff x="7275436" y="1046480"/>
              <a:chExt cx="2306321" cy="1046480"/>
            </a:xfrm>
          </p:grpSpPr>
          <p:sp>
            <p:nvSpPr>
              <p:cNvPr id="104" name="Rectangle: Rounded Corners 103">
                <a:extLst>
                  <a:ext uri="{FF2B5EF4-FFF2-40B4-BE49-F238E27FC236}">
                    <a16:creationId xmlns:a16="http://schemas.microsoft.com/office/drawing/2014/main" id="{3FF751A7-398E-4D84-B01F-3900225E81B6}"/>
                  </a:ext>
                </a:extLst>
              </p:cNvPr>
              <p:cNvSpPr/>
              <p:nvPr/>
            </p:nvSpPr>
            <p:spPr>
              <a:xfrm>
                <a:off x="7275436" y="1046480"/>
                <a:ext cx="2306320" cy="1046480"/>
              </a:xfrm>
              <a:prstGeom prst="roundRect">
                <a:avLst>
                  <a:gd name="adj" fmla="val 2418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5" name="Freeform: Shape 104">
                <a:extLst>
                  <a:ext uri="{FF2B5EF4-FFF2-40B4-BE49-F238E27FC236}">
                    <a16:creationId xmlns:a16="http://schemas.microsoft.com/office/drawing/2014/main" id="{00A0EE35-DD32-4E82-8D9E-0222AEA4BC20}"/>
                  </a:ext>
                </a:extLst>
              </p:cNvPr>
              <p:cNvSpPr/>
              <p:nvPr/>
            </p:nvSpPr>
            <p:spPr>
              <a:xfrm>
                <a:off x="7548092" y="1317836"/>
                <a:ext cx="2033665" cy="775124"/>
              </a:xfrm>
              <a:custGeom>
                <a:avLst/>
                <a:gdLst>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646370 w 2033665"/>
                  <a:gd name="connsiteY8" fmla="*/ 535512 h 775124"/>
                  <a:gd name="connsiteX9" fmla="*/ 1795921 w 2033665"/>
                  <a:gd name="connsiteY9" fmla="*/ 236441 h 775124"/>
                  <a:gd name="connsiteX10" fmla="*/ 1795921 w 2033665"/>
                  <a:gd name="connsiteY10" fmla="*/ 61380 h 775124"/>
                  <a:gd name="connsiteX11" fmla="*/ 1788469 w 2033665"/>
                  <a:gd name="connsiteY11" fmla="*/ 24469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59918 w 2033665"/>
                  <a:gd name="connsiteY7" fmla="*/ 535512 h 775124"/>
                  <a:gd name="connsiteX8" fmla="*/ 1795921 w 2033665"/>
                  <a:gd name="connsiteY8" fmla="*/ 236441 h 775124"/>
                  <a:gd name="connsiteX9" fmla="*/ 1795921 w 2033665"/>
                  <a:gd name="connsiteY9" fmla="*/ 61380 h 775124"/>
                  <a:gd name="connsiteX10" fmla="*/ 1788469 w 2033665"/>
                  <a:gd name="connsiteY10" fmla="*/ 24469 h 775124"/>
                  <a:gd name="connsiteX11" fmla="*/ 1771972 w 2033665"/>
                  <a:gd name="connsiteY11"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23006 w 2033665"/>
                  <a:gd name="connsiteY6" fmla="*/ 528060 h 775124"/>
                  <a:gd name="connsiteX7" fmla="*/ 1795921 w 2033665"/>
                  <a:gd name="connsiteY7" fmla="*/ 236441 h 775124"/>
                  <a:gd name="connsiteX8" fmla="*/ 1795921 w 2033665"/>
                  <a:gd name="connsiteY8" fmla="*/ 61380 h 775124"/>
                  <a:gd name="connsiteX9" fmla="*/ 1788469 w 2033665"/>
                  <a:gd name="connsiteY9" fmla="*/ 24469 h 775124"/>
                  <a:gd name="connsiteX10" fmla="*/ 1771972 w 2033665"/>
                  <a:gd name="connsiteY10"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95921 w 2033665"/>
                  <a:gd name="connsiteY7" fmla="*/ 61380 h 775124"/>
                  <a:gd name="connsiteX8" fmla="*/ 1788469 w 2033665"/>
                  <a:gd name="connsiteY8" fmla="*/ 24469 h 775124"/>
                  <a:gd name="connsiteX9" fmla="*/ 1771972 w 2033665"/>
                  <a:gd name="connsiteY9"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88469 w 2033665"/>
                  <a:gd name="connsiteY7" fmla="*/ 24469 h 775124"/>
                  <a:gd name="connsiteX8" fmla="*/ 1771972 w 2033665"/>
                  <a:gd name="connsiteY8"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95921 w 2033665"/>
                  <a:gd name="connsiteY6" fmla="*/ 236441 h 775124"/>
                  <a:gd name="connsiteX7" fmla="*/ 1771972 w 2033665"/>
                  <a:gd name="connsiteY7" fmla="*/ 0 h 775124"/>
                  <a:gd name="connsiteX0" fmla="*/ 1771972 w 2033665"/>
                  <a:gd name="connsiteY0" fmla="*/ 0 h 775124"/>
                  <a:gd name="connsiteX1" fmla="*/ 2033665 w 2033665"/>
                  <a:gd name="connsiteY1" fmla="*/ 247683 h 775124"/>
                  <a:gd name="connsiteX2" fmla="*/ 2033665 w 2033665"/>
                  <a:gd name="connsiteY2" fmla="*/ 522064 h 775124"/>
                  <a:gd name="connsiteX3" fmla="*/ 1780605 w 2033665"/>
                  <a:gd name="connsiteY3" fmla="*/ 775124 h 775124"/>
                  <a:gd name="connsiteX4" fmla="*/ 277429 w 2033665"/>
                  <a:gd name="connsiteY4" fmla="*/ 775124 h 775124"/>
                  <a:gd name="connsiteX5" fmla="*/ 0 w 2033665"/>
                  <a:gd name="connsiteY5" fmla="*/ 512547 h 775124"/>
                  <a:gd name="connsiteX6" fmla="*/ 1771972 w 2033665"/>
                  <a:gd name="connsiteY6" fmla="*/ 0 h 7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665" h="775124">
                    <a:moveTo>
                      <a:pt x="1771972" y="0"/>
                    </a:moveTo>
                    <a:lnTo>
                      <a:pt x="2033665" y="247683"/>
                    </a:lnTo>
                    <a:lnTo>
                      <a:pt x="2033665" y="522064"/>
                    </a:lnTo>
                    <a:cubicBezTo>
                      <a:pt x="2033665" y="661825"/>
                      <a:pt x="1920366" y="775124"/>
                      <a:pt x="1780605" y="775124"/>
                    </a:cubicBezTo>
                    <a:lnTo>
                      <a:pt x="277429" y="775124"/>
                    </a:lnTo>
                    <a:lnTo>
                      <a:pt x="0" y="512547"/>
                    </a:lnTo>
                    <a:lnTo>
                      <a:pt x="177197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6" name="Rectangle: Rounded Corners 105">
                <a:extLst>
                  <a:ext uri="{FF2B5EF4-FFF2-40B4-BE49-F238E27FC236}">
                    <a16:creationId xmlns:a16="http://schemas.microsoft.com/office/drawing/2014/main" id="{ED5C78A1-B4B3-4C88-8918-ECAE7D5C1408}"/>
                  </a:ext>
                </a:extLst>
              </p:cNvPr>
              <p:cNvSpPr/>
              <p:nvPr/>
            </p:nvSpPr>
            <p:spPr>
              <a:xfrm>
                <a:off x="7513180" y="1284388"/>
                <a:ext cx="1830832" cy="5689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b="1" cap="all" dirty="0">
                    <a:solidFill>
                      <a:schemeClr val="tx1"/>
                    </a:solidFill>
                  </a:rPr>
                  <a:t>01</a:t>
                </a:r>
              </a:p>
            </p:txBody>
          </p:sp>
        </p:grpSp>
        <p:grpSp>
          <p:nvGrpSpPr>
            <p:cNvPr id="100" name="Group 99">
              <a:extLst>
                <a:ext uri="{FF2B5EF4-FFF2-40B4-BE49-F238E27FC236}">
                  <a16:creationId xmlns:a16="http://schemas.microsoft.com/office/drawing/2014/main" id="{01F38F7A-39EE-4424-8383-BDF23FE2FECC}"/>
                </a:ext>
              </a:extLst>
            </p:cNvPr>
            <p:cNvGrpSpPr/>
            <p:nvPr/>
          </p:nvGrpSpPr>
          <p:grpSpPr>
            <a:xfrm>
              <a:off x="3804636" y="1046480"/>
              <a:ext cx="2306320" cy="3647440"/>
              <a:chOff x="7275436" y="2316480"/>
              <a:chExt cx="2306320" cy="3647440"/>
            </a:xfrm>
          </p:grpSpPr>
          <p:sp>
            <p:nvSpPr>
              <p:cNvPr id="101" name="Rectangle: Rounded Corners 100">
                <a:extLst>
                  <a:ext uri="{FF2B5EF4-FFF2-40B4-BE49-F238E27FC236}">
                    <a16:creationId xmlns:a16="http://schemas.microsoft.com/office/drawing/2014/main" id="{58C0CDEF-19C5-43DE-8764-5F1DDFBF193A}"/>
                  </a:ext>
                </a:extLst>
              </p:cNvPr>
              <p:cNvSpPr/>
              <p:nvPr/>
            </p:nvSpPr>
            <p:spPr>
              <a:xfrm>
                <a:off x="7275436" y="2316480"/>
                <a:ext cx="2306320" cy="3647440"/>
              </a:xfrm>
              <a:prstGeom prst="roundRect">
                <a:avLst>
                  <a:gd name="adj" fmla="val 96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2" name="Freeform: Shape 101">
                <a:extLst>
                  <a:ext uri="{FF2B5EF4-FFF2-40B4-BE49-F238E27FC236}">
                    <a16:creationId xmlns:a16="http://schemas.microsoft.com/office/drawing/2014/main" id="{CC832FCE-F422-495F-ABD3-FB45D489BC26}"/>
                  </a:ext>
                </a:extLst>
              </p:cNvPr>
              <p:cNvSpPr/>
              <p:nvPr/>
            </p:nvSpPr>
            <p:spPr>
              <a:xfrm>
                <a:off x="7553202" y="2600160"/>
                <a:ext cx="2028554" cy="3363760"/>
              </a:xfrm>
              <a:custGeom>
                <a:avLst/>
                <a:gdLst>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289818 h 3363760"/>
                  <a:gd name="connsiteX10" fmla="*/ 1790810 w 2028554"/>
                  <a:gd name="connsiteY10" fmla="*/ 56006 h 3363760"/>
                  <a:gd name="connsiteX11" fmla="*/ 1782800 w 2028554"/>
                  <a:gd name="connsiteY11" fmla="*/ 16325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90810 w 2028554"/>
                  <a:gd name="connsiteY9" fmla="*/ 56006 h 3363760"/>
                  <a:gd name="connsiteX10" fmla="*/ 1782800 w 2028554"/>
                  <a:gd name="connsiteY10" fmla="*/ 16325 h 3363760"/>
                  <a:gd name="connsiteX11" fmla="*/ 1771792 w 2028554"/>
                  <a:gd name="connsiteY11"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82800 w 2028554"/>
                  <a:gd name="connsiteY9" fmla="*/ 16325 h 3363760"/>
                  <a:gd name="connsiteX10" fmla="*/ 1771792 w 2028554"/>
                  <a:gd name="connsiteY10"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431553 w 2028554"/>
                  <a:gd name="connsiteY8" fmla="*/ 3126017 h 3363760"/>
                  <a:gd name="connsiteX9" fmla="*/ 1771792 w 2028554"/>
                  <a:gd name="connsiteY9"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61920 w 2028554"/>
                  <a:gd name="connsiteY7" fmla="*/ 3126017 h 3363760"/>
                  <a:gd name="connsiteX8" fmla="*/ 1771792 w 2028554"/>
                  <a:gd name="connsiteY8"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22240 w 2028554"/>
                  <a:gd name="connsiteY6" fmla="*/ 3118006 h 3363760"/>
                  <a:gd name="connsiteX7" fmla="*/ 1771792 w 2028554"/>
                  <a:gd name="connsiteY7" fmla="*/ 0 h 3363760"/>
                  <a:gd name="connsiteX0" fmla="*/ 1771792 w 2028554"/>
                  <a:gd name="connsiteY0" fmla="*/ 0 h 3363760"/>
                  <a:gd name="connsiteX1" fmla="*/ 2028554 w 2028554"/>
                  <a:gd name="connsiteY1" fmla="*/ 243016 h 3363760"/>
                  <a:gd name="connsiteX2" fmla="*/ 2028554 w 2028554"/>
                  <a:gd name="connsiteY2" fmla="*/ 3141915 h 3363760"/>
                  <a:gd name="connsiteX3" fmla="*/ 1806709 w 2028554"/>
                  <a:gd name="connsiteY3" fmla="*/ 3363760 h 3363760"/>
                  <a:gd name="connsiteX4" fmla="*/ 275498 w 2028554"/>
                  <a:gd name="connsiteY4" fmla="*/ 3363760 h 3363760"/>
                  <a:gd name="connsiteX5" fmla="*/ 0 w 2028554"/>
                  <a:gd name="connsiteY5" fmla="*/ 3103011 h 3363760"/>
                  <a:gd name="connsiteX6" fmla="*/ 1771792 w 2028554"/>
                  <a:gd name="connsiteY6" fmla="*/ 0 h 336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554" h="3363760">
                    <a:moveTo>
                      <a:pt x="1771792" y="0"/>
                    </a:moveTo>
                    <a:lnTo>
                      <a:pt x="2028554" y="243016"/>
                    </a:lnTo>
                    <a:lnTo>
                      <a:pt x="2028554" y="3141915"/>
                    </a:lnTo>
                    <a:cubicBezTo>
                      <a:pt x="2028554" y="3264437"/>
                      <a:pt x="1929231" y="3363760"/>
                      <a:pt x="1806709" y="3363760"/>
                    </a:cubicBezTo>
                    <a:lnTo>
                      <a:pt x="275498" y="3363760"/>
                    </a:lnTo>
                    <a:lnTo>
                      <a:pt x="0" y="3103011"/>
                    </a:lnTo>
                    <a:lnTo>
                      <a:pt x="177179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3" name="Rectangle: Rounded Corners 102">
                <a:extLst>
                  <a:ext uri="{FF2B5EF4-FFF2-40B4-BE49-F238E27FC236}">
                    <a16:creationId xmlns:a16="http://schemas.microsoft.com/office/drawing/2014/main" id="{E8851C7D-3076-4564-A8BA-2BDD82F15980}"/>
                  </a:ext>
                </a:extLst>
              </p:cNvPr>
              <p:cNvSpPr/>
              <p:nvPr/>
            </p:nvSpPr>
            <p:spPr>
              <a:xfrm>
                <a:off x="7513180" y="2554224"/>
                <a:ext cx="1830832" cy="3171952"/>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r>
                  <a:rPr lang="ar-SA" sz="2400" noProof="1">
                    <a:solidFill>
                      <a:schemeClr val="tx1"/>
                    </a:solidFill>
                  </a:rPr>
                  <a:t>تخريب الشلة</a:t>
                </a:r>
                <a:endParaRPr lang="en-US" sz="2400" noProof="1">
                  <a:solidFill>
                    <a:schemeClr val="tx1"/>
                  </a:solidFill>
                </a:endParaRPr>
              </a:p>
            </p:txBody>
          </p:sp>
        </p:grpSp>
      </p:grpSp>
      <p:sp>
        <p:nvSpPr>
          <p:cNvPr id="39" name="直角三角形 103">
            <a:extLst>
              <a:ext uri="{FF2B5EF4-FFF2-40B4-BE49-F238E27FC236}">
                <a16:creationId xmlns:a16="http://schemas.microsoft.com/office/drawing/2014/main" id="{DF044B95-EB64-7C4C-8E75-BAE948F63E0E}"/>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直角三角形 104">
            <a:extLst>
              <a:ext uri="{FF2B5EF4-FFF2-40B4-BE49-F238E27FC236}">
                <a16:creationId xmlns:a16="http://schemas.microsoft.com/office/drawing/2014/main" id="{21409851-E238-D342-8B5B-B61CFCA051E1}"/>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1" name="直接连接符 106">
            <a:extLst>
              <a:ext uri="{FF2B5EF4-FFF2-40B4-BE49-F238E27FC236}">
                <a16:creationId xmlns:a16="http://schemas.microsoft.com/office/drawing/2014/main" id="{C5D4012B-F66D-7148-BA81-3EA69CA8F5B8}"/>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107">
            <a:extLst>
              <a:ext uri="{FF2B5EF4-FFF2-40B4-BE49-F238E27FC236}">
                <a16:creationId xmlns:a16="http://schemas.microsoft.com/office/drawing/2014/main" id="{0F273947-15BA-C948-82AE-50EA03B5E486}"/>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مربع نص 43">
            <a:extLst>
              <a:ext uri="{FF2B5EF4-FFF2-40B4-BE49-F238E27FC236}">
                <a16:creationId xmlns:a16="http://schemas.microsoft.com/office/drawing/2014/main" id="{B295BE0E-F2C7-B64F-871F-27C6DE144BA8}"/>
              </a:ext>
            </a:extLst>
          </p:cNvPr>
          <p:cNvSpPr txBox="1"/>
          <p:nvPr/>
        </p:nvSpPr>
        <p:spPr>
          <a:xfrm>
            <a:off x="3660282" y="163049"/>
            <a:ext cx="4472699" cy="707886"/>
          </a:xfrm>
          <a:prstGeom prst="rect">
            <a:avLst/>
          </a:prstGeom>
          <a:noFill/>
        </p:spPr>
        <p:txBody>
          <a:bodyPr wrap="none" rtlCol="1">
            <a:spAutoFit/>
          </a:bodyPr>
          <a:lstStyle/>
          <a:p>
            <a:r>
              <a:rPr lang="ar-SA" sz="4000" dirty="0"/>
              <a:t>أشكال الأسلوب التخريبي :</a:t>
            </a:r>
          </a:p>
        </p:txBody>
      </p:sp>
      <p:sp>
        <p:nvSpPr>
          <p:cNvPr id="46" name="مربع نص 45">
            <a:extLst>
              <a:ext uri="{FF2B5EF4-FFF2-40B4-BE49-F238E27FC236}">
                <a16:creationId xmlns:a16="http://schemas.microsoft.com/office/drawing/2014/main" id="{6398B3F2-17AF-6345-B79D-045264F3E54D}"/>
              </a:ext>
            </a:extLst>
          </p:cNvPr>
          <p:cNvSpPr txBox="1"/>
          <p:nvPr/>
        </p:nvSpPr>
        <p:spPr>
          <a:xfrm>
            <a:off x="2042852" y="905387"/>
            <a:ext cx="7707558" cy="461665"/>
          </a:xfrm>
          <a:prstGeom prst="rect">
            <a:avLst/>
          </a:prstGeom>
          <a:noFill/>
        </p:spPr>
        <p:txBody>
          <a:bodyPr wrap="none" rtlCol="1">
            <a:spAutoFit/>
          </a:bodyPr>
          <a:lstStyle/>
          <a:p>
            <a:pPr algn="ctr" rtl="0"/>
            <a:r>
              <a:rPr lang="ar-SA" sz="2400" dirty="0"/>
              <a:t>صنف التخريب إلى شكلين رئيسيين </a:t>
            </a:r>
            <a:r>
              <a:rPr lang="ar-SA" sz="2400" b="1" dirty="0"/>
              <a:t>هما التخريب البريء و التخريب المتعمد .</a:t>
            </a:r>
          </a:p>
        </p:txBody>
      </p:sp>
      <p:sp>
        <p:nvSpPr>
          <p:cNvPr id="47" name="مربع نص 46">
            <a:extLst>
              <a:ext uri="{FF2B5EF4-FFF2-40B4-BE49-F238E27FC236}">
                <a16:creationId xmlns:a16="http://schemas.microsoft.com/office/drawing/2014/main" id="{1C731A7E-C6C5-5C49-A74F-F0605F95D46F}"/>
              </a:ext>
            </a:extLst>
          </p:cNvPr>
          <p:cNvSpPr txBox="1"/>
          <p:nvPr/>
        </p:nvSpPr>
        <p:spPr>
          <a:xfrm>
            <a:off x="4822460" y="1516619"/>
            <a:ext cx="2148344" cy="523220"/>
          </a:xfrm>
          <a:prstGeom prst="rect">
            <a:avLst/>
          </a:prstGeom>
          <a:noFill/>
        </p:spPr>
        <p:txBody>
          <a:bodyPr wrap="none" rtlCol="1">
            <a:spAutoFit/>
          </a:bodyPr>
          <a:lstStyle/>
          <a:p>
            <a:pPr algn="ctr" rtl="0"/>
            <a:r>
              <a:rPr lang="ar-SA" sz="2800" b="1" u="sng" dirty="0"/>
              <a:t>التخريب ال</a:t>
            </a:r>
            <a:r>
              <a:rPr lang="en-US" sz="2800" b="1" u="sng" dirty="0" err="1"/>
              <a:t>م</a:t>
            </a:r>
            <a:r>
              <a:rPr lang="ar-SA" sz="2800" b="1" u="sng" dirty="0"/>
              <a:t>تعمد:</a:t>
            </a:r>
          </a:p>
        </p:txBody>
      </p:sp>
    </p:spTree>
    <p:extLst>
      <p:ext uri="{BB962C8B-B14F-4D97-AF65-F5344CB8AC3E}">
        <p14:creationId xmlns:p14="http://schemas.microsoft.com/office/powerpoint/2010/main" val="155353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2" presetClass="entr" presetSubtype="2" fill="hold" nodeType="after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500"/>
                                        <p:tgtEl>
                                          <p:spTgt spid="98"/>
                                        </p:tgtEl>
                                        <p:attrNameLst>
                                          <p:attrName>ppt_x</p:attrName>
                                        </p:attrNameLst>
                                      </p:cBhvr>
                                      <p:tavLst>
                                        <p:tav tm="0">
                                          <p:val>
                                            <p:strVal val="#ppt_x+#ppt_w*1.125000"/>
                                          </p:val>
                                        </p:tav>
                                        <p:tav tm="100000">
                                          <p:val>
                                            <p:strVal val="#ppt_x"/>
                                          </p:val>
                                        </p:tav>
                                      </p:tavLst>
                                    </p:anim>
                                    <p:animEffect transition="in" filter="wipe(left)">
                                      <p:cBhvr>
                                        <p:cTn id="26" dur="500"/>
                                        <p:tgtEl>
                                          <p:spTgt spid="98"/>
                                        </p:tgtEl>
                                      </p:cBhvr>
                                    </p:animEffect>
                                  </p:childTnLst>
                                </p:cTn>
                              </p:par>
                            </p:childTnLst>
                          </p:cTn>
                        </p:par>
                        <p:par>
                          <p:cTn id="27" fill="hold">
                            <p:stCondLst>
                              <p:cond delay="3500"/>
                            </p:stCondLst>
                            <p:childTnLst>
                              <p:par>
                                <p:cTn id="28" presetID="12" presetClass="entr" presetSubtype="2"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ppt_x</p:attrName>
                                        </p:attrNameLst>
                                      </p:cBhvr>
                                      <p:tavLst>
                                        <p:tav tm="0">
                                          <p:val>
                                            <p:strVal val="#ppt_x+#ppt_w*1.125000"/>
                                          </p:val>
                                        </p:tav>
                                        <p:tav tm="100000">
                                          <p:val>
                                            <p:strVal val="#ppt_x"/>
                                          </p:val>
                                        </p:tav>
                                      </p:tavLst>
                                    </p:anim>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D923C5E9-17B5-4E4C-9C19-F5101059ADB2}"/>
              </a:ext>
            </a:extLst>
          </p:cNvPr>
          <p:cNvGrpSpPr/>
          <p:nvPr/>
        </p:nvGrpSpPr>
        <p:grpSpPr>
          <a:xfrm>
            <a:off x="1975264" y="1838450"/>
            <a:ext cx="8425779" cy="3290818"/>
            <a:chOff x="1968019" y="1043457"/>
            <a:chExt cx="8425779" cy="3290818"/>
          </a:xfrm>
        </p:grpSpPr>
        <p:sp>
          <p:nvSpPr>
            <p:cNvPr id="33" name="Freeform: Shape 32">
              <a:extLst>
                <a:ext uri="{FF2B5EF4-FFF2-40B4-BE49-F238E27FC236}">
                  <a16:creationId xmlns:a16="http://schemas.microsoft.com/office/drawing/2014/main" id="{7D7894F0-D5C7-4145-8903-817801148250}"/>
                </a:ext>
              </a:extLst>
            </p:cNvPr>
            <p:cNvSpPr/>
            <p:nvPr/>
          </p:nvSpPr>
          <p:spPr>
            <a:xfrm>
              <a:off x="4508192" y="2688866"/>
              <a:ext cx="1612327" cy="1645409"/>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Freeform: Shape 33">
              <a:extLst>
                <a:ext uri="{FF2B5EF4-FFF2-40B4-BE49-F238E27FC236}">
                  <a16:creationId xmlns:a16="http://schemas.microsoft.com/office/drawing/2014/main" id="{B11D1867-90F1-40D5-AD15-A453F3AE97BF}"/>
                </a:ext>
              </a:extLst>
            </p:cNvPr>
            <p:cNvSpPr/>
            <p:nvPr/>
          </p:nvSpPr>
          <p:spPr>
            <a:xfrm>
              <a:off x="4508192" y="1043457"/>
              <a:ext cx="1612327" cy="1645409"/>
            </a:xfrm>
            <a:custGeom>
              <a:avLst/>
              <a:gdLst>
                <a:gd name="connsiteX0" fmla="*/ 0 w 2845818"/>
                <a:gd name="connsiteY0" fmla="*/ 0 h 1866900"/>
                <a:gd name="connsiteX1" fmla="*/ 2845818 w 2845818"/>
                <a:gd name="connsiteY1" fmla="*/ 1866900 h 1866900"/>
                <a:gd name="connsiteX2" fmla="*/ 0 w 2845818"/>
                <a:gd name="connsiteY2" fmla="*/ 1866900 h 1866900"/>
                <a:gd name="connsiteX3" fmla="*/ 0 w 2845818"/>
                <a:gd name="connsiteY3" fmla="*/ 93345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1866900"/>
                  </a:lnTo>
                  <a:lnTo>
                    <a:pt x="0" y="1866900"/>
                  </a:lnTo>
                  <a:lnTo>
                    <a:pt x="0" y="9334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Freeform: Shape 34">
              <a:extLst>
                <a:ext uri="{FF2B5EF4-FFF2-40B4-BE49-F238E27FC236}">
                  <a16:creationId xmlns:a16="http://schemas.microsoft.com/office/drawing/2014/main" id="{9BE9B8B6-8C08-4CD2-8FF2-19E7468AE390}"/>
                </a:ext>
              </a:extLst>
            </p:cNvPr>
            <p:cNvSpPr/>
            <p:nvPr/>
          </p:nvSpPr>
          <p:spPr>
            <a:xfrm>
              <a:off x="4508191" y="2688866"/>
              <a:ext cx="1612326" cy="822705"/>
            </a:xfrm>
            <a:custGeom>
              <a:avLst/>
              <a:gdLst>
                <a:gd name="connsiteX0" fmla="*/ 0 w 2914649"/>
                <a:gd name="connsiteY0" fmla="*/ 0 h 933450"/>
                <a:gd name="connsiteX1" fmla="*/ 2845817 w 2914649"/>
                <a:gd name="connsiteY1" fmla="*/ 0 h 933450"/>
                <a:gd name="connsiteX2" fmla="*/ 2914649 w 2914649"/>
                <a:gd name="connsiteY2" fmla="*/ 39923 h 933450"/>
                <a:gd name="connsiteX3" fmla="*/ 2914649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845817 w 2914649"/>
                <a:gd name="connsiteY1" fmla="*/ 0 h 933450"/>
                <a:gd name="connsiteX2" fmla="*/ 2914649 w 2914649"/>
                <a:gd name="connsiteY2" fmla="*/ 39923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0"/>
                  </a:lnTo>
                  <a:lnTo>
                    <a:pt x="0" y="9334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Freeform: Shape 35">
              <a:extLst>
                <a:ext uri="{FF2B5EF4-FFF2-40B4-BE49-F238E27FC236}">
                  <a16:creationId xmlns:a16="http://schemas.microsoft.com/office/drawing/2014/main" id="{031E84F5-A292-4FA8-9C3E-44A7B3BBDACB}"/>
                </a:ext>
              </a:extLst>
            </p:cNvPr>
            <p:cNvSpPr/>
            <p:nvPr/>
          </p:nvSpPr>
          <p:spPr>
            <a:xfrm>
              <a:off x="4508191" y="1866161"/>
              <a:ext cx="1612326" cy="822704"/>
            </a:xfrm>
            <a:custGeom>
              <a:avLst/>
              <a:gdLst>
                <a:gd name="connsiteX0" fmla="*/ 0 w 2914649"/>
                <a:gd name="connsiteY0" fmla="*/ 0 h 933450"/>
                <a:gd name="connsiteX1" fmla="*/ 2914649 w 2914649"/>
                <a:gd name="connsiteY1" fmla="*/ 0 h 933450"/>
                <a:gd name="connsiteX2" fmla="*/ 2914649 w 2914649"/>
                <a:gd name="connsiteY2" fmla="*/ 893528 h 933450"/>
                <a:gd name="connsiteX3" fmla="*/ 2845817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914649 w 2914649"/>
                <a:gd name="connsiteY1" fmla="*/ 893528 h 933450"/>
                <a:gd name="connsiteX2" fmla="*/ 2845817 w 2914649"/>
                <a:gd name="connsiteY2" fmla="*/ 933450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93345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933450"/>
                  </a:lnTo>
                  <a:lnTo>
                    <a:pt x="0" y="93345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a:extLst>
                <a:ext uri="{FF2B5EF4-FFF2-40B4-BE49-F238E27FC236}">
                  <a16:creationId xmlns:a16="http://schemas.microsoft.com/office/drawing/2014/main" id="{085C4E81-8544-47AD-9DDE-E95A9F6FD393}"/>
                </a:ext>
              </a:extLst>
            </p:cNvPr>
            <p:cNvSpPr/>
            <p:nvPr/>
          </p:nvSpPr>
          <p:spPr>
            <a:xfrm>
              <a:off x="2600375" y="1043457"/>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200" noProof="1">
                  <a:solidFill>
                    <a:schemeClr val="tx1"/>
                  </a:solidFill>
                </a:rPr>
                <a:t>ظهور مشاعر الغيرة لدى بعض الأطفال نتيجة ظهور مولود جديد أو تفرقة الوالدين في المعاملة بين الأخوة</a:t>
              </a:r>
            </a:p>
          </p:txBody>
        </p:sp>
        <p:sp>
          <p:nvSpPr>
            <p:cNvPr id="38" name="Rectangle 37">
              <a:extLst>
                <a:ext uri="{FF2B5EF4-FFF2-40B4-BE49-F238E27FC236}">
                  <a16:creationId xmlns:a16="http://schemas.microsoft.com/office/drawing/2014/main" id="{A71E7B0F-CC03-4F8F-9ABB-59BF67B52ECA}"/>
                </a:ext>
              </a:extLst>
            </p:cNvPr>
            <p:cNvSpPr/>
            <p:nvPr/>
          </p:nvSpPr>
          <p:spPr>
            <a:xfrm>
              <a:off x="2600375" y="1866161"/>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600" noProof="1">
                  <a:solidFill>
                    <a:schemeClr val="tx1"/>
                  </a:solidFill>
                </a:rPr>
                <a:t>حب الاستطلاع</a:t>
              </a:r>
              <a:endParaRPr lang="en-US" sz="1600" noProof="1">
                <a:solidFill>
                  <a:schemeClr val="tx1"/>
                </a:solidFill>
              </a:endParaRPr>
            </a:p>
          </p:txBody>
        </p:sp>
        <p:sp>
          <p:nvSpPr>
            <p:cNvPr id="39" name="Rectangle 38">
              <a:extLst>
                <a:ext uri="{FF2B5EF4-FFF2-40B4-BE49-F238E27FC236}">
                  <a16:creationId xmlns:a16="http://schemas.microsoft.com/office/drawing/2014/main" id="{E2D59958-D589-4FFD-B52B-ED0E6CD38E1C}"/>
                </a:ext>
              </a:extLst>
            </p:cNvPr>
            <p:cNvSpPr/>
            <p:nvPr/>
          </p:nvSpPr>
          <p:spPr>
            <a:xfrm>
              <a:off x="2600375" y="2688865"/>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400" noProof="1">
                  <a:solidFill>
                    <a:schemeClr val="tx1"/>
                  </a:solidFill>
                </a:rPr>
                <a:t>شعور الطفل بالنقص أو الظلم فيندفع إلى دروب الانتقام لإثبات الذات</a:t>
              </a:r>
              <a:endParaRPr lang="en-US" sz="1400" noProof="1">
                <a:solidFill>
                  <a:schemeClr val="tx1"/>
                </a:solidFill>
              </a:endParaRPr>
            </a:p>
          </p:txBody>
        </p:sp>
        <p:sp>
          <p:nvSpPr>
            <p:cNvPr id="40" name="Rectangle 39">
              <a:extLst>
                <a:ext uri="{FF2B5EF4-FFF2-40B4-BE49-F238E27FC236}">
                  <a16:creationId xmlns:a16="http://schemas.microsoft.com/office/drawing/2014/main" id="{A67EA4BE-8845-4A32-979E-EE71DFA244F2}"/>
                </a:ext>
              </a:extLst>
            </p:cNvPr>
            <p:cNvSpPr/>
            <p:nvPr/>
          </p:nvSpPr>
          <p:spPr>
            <a:xfrm>
              <a:off x="2600375" y="3511569"/>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4290" rIns="68580" bIns="34290" numCol="1" spcCol="0" rtlCol="0" fromWordArt="0" anchor="ctr" anchorCtr="0" forceAA="0" compatLnSpc="1">
              <a:prstTxWarp prst="textNoShape">
                <a:avLst/>
              </a:prstTxWarp>
              <a:noAutofit/>
            </a:bodyPr>
            <a:lstStyle/>
            <a:p>
              <a:pPr algn="ctr"/>
              <a:r>
                <a:rPr lang="ar-SA" sz="1600" noProof="1">
                  <a:solidFill>
                    <a:schemeClr val="tx1"/>
                  </a:solidFill>
                </a:rPr>
                <a:t>شعور مكبوت بالضيق من النفس و كراهية الذات</a:t>
              </a:r>
              <a:endParaRPr lang="en-US" sz="1600" noProof="1">
                <a:solidFill>
                  <a:schemeClr val="tx1"/>
                </a:solidFill>
              </a:endParaRPr>
            </a:p>
          </p:txBody>
        </p:sp>
        <p:sp>
          <p:nvSpPr>
            <p:cNvPr id="41" name="Hexagon 40">
              <a:extLst>
                <a:ext uri="{FF2B5EF4-FFF2-40B4-BE49-F238E27FC236}">
                  <a16:creationId xmlns:a16="http://schemas.microsoft.com/office/drawing/2014/main" id="{218756B6-5759-42C5-9FA9-13B7BBC7002D}"/>
                </a:ext>
              </a:extLst>
            </p:cNvPr>
            <p:cNvSpPr/>
            <p:nvPr/>
          </p:nvSpPr>
          <p:spPr>
            <a:xfrm>
              <a:off x="2022137" y="113749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dirty="0">
                  <a:solidFill>
                    <a:schemeClr val="bg1">
                      <a:lumMod val="95000"/>
                    </a:schemeClr>
                  </a:solidFill>
                </a:rPr>
                <a:t>02</a:t>
              </a:r>
            </a:p>
          </p:txBody>
        </p:sp>
        <p:sp>
          <p:nvSpPr>
            <p:cNvPr id="42" name="Hexagon 41">
              <a:extLst>
                <a:ext uri="{FF2B5EF4-FFF2-40B4-BE49-F238E27FC236}">
                  <a16:creationId xmlns:a16="http://schemas.microsoft.com/office/drawing/2014/main" id="{A81DEA73-38DA-4E78-B93C-82528965CDB3}"/>
                </a:ext>
              </a:extLst>
            </p:cNvPr>
            <p:cNvSpPr/>
            <p:nvPr/>
          </p:nvSpPr>
          <p:spPr>
            <a:xfrm>
              <a:off x="2022137" y="196379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04</a:t>
              </a:r>
            </a:p>
          </p:txBody>
        </p:sp>
        <p:sp>
          <p:nvSpPr>
            <p:cNvPr id="75" name="Freeform: Shape 74">
              <a:extLst>
                <a:ext uri="{FF2B5EF4-FFF2-40B4-BE49-F238E27FC236}">
                  <a16:creationId xmlns:a16="http://schemas.microsoft.com/office/drawing/2014/main" id="{41B4FF0D-9988-410F-A883-CEBC07C01E7F}"/>
                </a:ext>
              </a:extLst>
            </p:cNvPr>
            <p:cNvSpPr/>
            <p:nvPr/>
          </p:nvSpPr>
          <p:spPr>
            <a:xfrm flipH="1">
              <a:off x="6295418" y="2688866"/>
              <a:ext cx="1611416" cy="1645409"/>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6" name="Freeform: Shape 75">
              <a:extLst>
                <a:ext uri="{FF2B5EF4-FFF2-40B4-BE49-F238E27FC236}">
                  <a16:creationId xmlns:a16="http://schemas.microsoft.com/office/drawing/2014/main" id="{C7F542F6-0E55-4C19-92BB-A0788193BB72}"/>
                </a:ext>
              </a:extLst>
            </p:cNvPr>
            <p:cNvSpPr/>
            <p:nvPr/>
          </p:nvSpPr>
          <p:spPr>
            <a:xfrm flipH="1">
              <a:off x="6295418" y="1043457"/>
              <a:ext cx="1611416" cy="1645409"/>
            </a:xfrm>
            <a:custGeom>
              <a:avLst/>
              <a:gdLst>
                <a:gd name="connsiteX0" fmla="*/ 0 w 2845818"/>
                <a:gd name="connsiteY0" fmla="*/ 0 h 1866900"/>
                <a:gd name="connsiteX1" fmla="*/ 2845818 w 2845818"/>
                <a:gd name="connsiteY1" fmla="*/ 1866900 h 1866900"/>
                <a:gd name="connsiteX2" fmla="*/ 0 w 2845818"/>
                <a:gd name="connsiteY2" fmla="*/ 1866900 h 1866900"/>
                <a:gd name="connsiteX3" fmla="*/ 0 w 2845818"/>
                <a:gd name="connsiteY3" fmla="*/ 93345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1866900"/>
                  </a:lnTo>
                  <a:lnTo>
                    <a:pt x="0" y="1866900"/>
                  </a:lnTo>
                  <a:lnTo>
                    <a:pt x="0" y="9334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7" name="Freeform: Shape 76">
              <a:extLst>
                <a:ext uri="{FF2B5EF4-FFF2-40B4-BE49-F238E27FC236}">
                  <a16:creationId xmlns:a16="http://schemas.microsoft.com/office/drawing/2014/main" id="{E66B832D-0811-4AEA-BB62-292719C35476}"/>
                </a:ext>
              </a:extLst>
            </p:cNvPr>
            <p:cNvSpPr/>
            <p:nvPr/>
          </p:nvSpPr>
          <p:spPr>
            <a:xfrm flipH="1">
              <a:off x="6295420" y="2688866"/>
              <a:ext cx="1611415" cy="822705"/>
            </a:xfrm>
            <a:custGeom>
              <a:avLst/>
              <a:gdLst>
                <a:gd name="connsiteX0" fmla="*/ 0 w 2914649"/>
                <a:gd name="connsiteY0" fmla="*/ 0 h 933450"/>
                <a:gd name="connsiteX1" fmla="*/ 2845817 w 2914649"/>
                <a:gd name="connsiteY1" fmla="*/ 0 h 933450"/>
                <a:gd name="connsiteX2" fmla="*/ 2914649 w 2914649"/>
                <a:gd name="connsiteY2" fmla="*/ 39923 h 933450"/>
                <a:gd name="connsiteX3" fmla="*/ 2914649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845817 w 2914649"/>
                <a:gd name="connsiteY1" fmla="*/ 0 h 933450"/>
                <a:gd name="connsiteX2" fmla="*/ 2914649 w 2914649"/>
                <a:gd name="connsiteY2" fmla="*/ 39923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0"/>
                  </a:lnTo>
                  <a:lnTo>
                    <a:pt x="0" y="9334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8" name="Freeform: Shape 77">
              <a:extLst>
                <a:ext uri="{FF2B5EF4-FFF2-40B4-BE49-F238E27FC236}">
                  <a16:creationId xmlns:a16="http://schemas.microsoft.com/office/drawing/2014/main" id="{E4D20C5C-51AB-460F-AE00-F4957C2895A3}"/>
                </a:ext>
              </a:extLst>
            </p:cNvPr>
            <p:cNvSpPr/>
            <p:nvPr/>
          </p:nvSpPr>
          <p:spPr>
            <a:xfrm flipH="1">
              <a:off x="6295420" y="1866161"/>
              <a:ext cx="1611415" cy="822704"/>
            </a:xfrm>
            <a:custGeom>
              <a:avLst/>
              <a:gdLst>
                <a:gd name="connsiteX0" fmla="*/ 0 w 2914649"/>
                <a:gd name="connsiteY0" fmla="*/ 0 h 933450"/>
                <a:gd name="connsiteX1" fmla="*/ 2914649 w 2914649"/>
                <a:gd name="connsiteY1" fmla="*/ 0 h 933450"/>
                <a:gd name="connsiteX2" fmla="*/ 2914649 w 2914649"/>
                <a:gd name="connsiteY2" fmla="*/ 893528 h 933450"/>
                <a:gd name="connsiteX3" fmla="*/ 2845817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914649 w 2914649"/>
                <a:gd name="connsiteY1" fmla="*/ 893528 h 933450"/>
                <a:gd name="connsiteX2" fmla="*/ 2845817 w 2914649"/>
                <a:gd name="connsiteY2" fmla="*/ 933450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93345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933450"/>
                  </a:lnTo>
                  <a:lnTo>
                    <a:pt x="0" y="93345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9" name="Rectangle 78">
              <a:extLst>
                <a:ext uri="{FF2B5EF4-FFF2-40B4-BE49-F238E27FC236}">
                  <a16:creationId xmlns:a16="http://schemas.microsoft.com/office/drawing/2014/main" id="{F3EC2A31-5366-4F65-800A-3E724AF88E19}"/>
                </a:ext>
              </a:extLst>
            </p:cNvPr>
            <p:cNvSpPr/>
            <p:nvPr/>
          </p:nvSpPr>
          <p:spPr>
            <a:xfrm>
              <a:off x="7905757" y="1043457"/>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400" noProof="1">
                  <a:solidFill>
                    <a:schemeClr val="tx1"/>
                  </a:solidFill>
                </a:rPr>
                <a:t>النشاط و الطاقة الزائدة مع عدم توافر الطرق المنظمة لتصريف تلك الطاقة و الأماكن المناسبة</a:t>
              </a:r>
              <a:endParaRPr lang="en-US" sz="1400" noProof="1">
                <a:solidFill>
                  <a:schemeClr val="tx1"/>
                </a:solidFill>
              </a:endParaRPr>
            </a:p>
          </p:txBody>
        </p:sp>
        <p:sp>
          <p:nvSpPr>
            <p:cNvPr id="80" name="Rectangle 79">
              <a:extLst>
                <a:ext uri="{FF2B5EF4-FFF2-40B4-BE49-F238E27FC236}">
                  <a16:creationId xmlns:a16="http://schemas.microsoft.com/office/drawing/2014/main" id="{E53586D1-0CC7-425E-89AE-8169B76FC0E9}"/>
                </a:ext>
              </a:extLst>
            </p:cNvPr>
            <p:cNvSpPr/>
            <p:nvPr/>
          </p:nvSpPr>
          <p:spPr>
            <a:xfrm>
              <a:off x="7905757" y="1866161"/>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مقت الطفل لفئة معينة من الناس</a:t>
              </a:r>
              <a:endParaRPr lang="en-US" sz="1600" noProof="1">
                <a:solidFill>
                  <a:schemeClr val="tx1"/>
                </a:solidFill>
              </a:endParaRPr>
            </a:p>
          </p:txBody>
        </p:sp>
        <p:sp>
          <p:nvSpPr>
            <p:cNvPr id="81" name="Rectangle 80">
              <a:extLst>
                <a:ext uri="{FF2B5EF4-FFF2-40B4-BE49-F238E27FC236}">
                  <a16:creationId xmlns:a16="http://schemas.microsoft.com/office/drawing/2014/main" id="{7F57E6CD-C47D-4FFD-AEBD-10FB3A91FC7D}"/>
                </a:ext>
              </a:extLst>
            </p:cNvPr>
            <p:cNvSpPr/>
            <p:nvPr/>
          </p:nvSpPr>
          <p:spPr>
            <a:xfrm>
              <a:off x="7905757" y="2688865"/>
              <a:ext cx="1907817" cy="82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النمو الجسمي الزائد مع انخفاض في مستوى الذكاء</a:t>
              </a:r>
            </a:p>
          </p:txBody>
        </p:sp>
        <p:sp>
          <p:nvSpPr>
            <p:cNvPr id="82" name="Rectangle 81">
              <a:extLst>
                <a:ext uri="{FF2B5EF4-FFF2-40B4-BE49-F238E27FC236}">
                  <a16:creationId xmlns:a16="http://schemas.microsoft.com/office/drawing/2014/main" id="{2C51DDB2-C184-4AA6-857B-37567B1547D9}"/>
                </a:ext>
              </a:extLst>
            </p:cNvPr>
            <p:cNvSpPr/>
            <p:nvPr/>
          </p:nvSpPr>
          <p:spPr>
            <a:xfrm>
              <a:off x="7905757" y="3511569"/>
              <a:ext cx="1907817" cy="8227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274320" bIns="34290" numCol="1" spcCol="0" rtlCol="0" fromWordArt="0" anchor="ctr" anchorCtr="0" forceAA="0" compatLnSpc="1">
              <a:prstTxWarp prst="textNoShape">
                <a:avLst/>
              </a:prstTxWarp>
              <a:noAutofit/>
            </a:bodyPr>
            <a:lstStyle/>
            <a:p>
              <a:pPr algn="ctr"/>
              <a:r>
                <a:rPr lang="ar-SA" sz="1600" noProof="1">
                  <a:solidFill>
                    <a:schemeClr val="tx1"/>
                  </a:solidFill>
                </a:rPr>
                <a:t>مسألة عارضة عندما يضيق مكان اللعب</a:t>
              </a:r>
              <a:endParaRPr lang="en-US" sz="1600" noProof="1">
                <a:solidFill>
                  <a:schemeClr val="tx1"/>
                </a:solidFill>
              </a:endParaRPr>
            </a:p>
          </p:txBody>
        </p:sp>
        <p:sp>
          <p:nvSpPr>
            <p:cNvPr id="83" name="Hexagon 82">
              <a:extLst>
                <a:ext uri="{FF2B5EF4-FFF2-40B4-BE49-F238E27FC236}">
                  <a16:creationId xmlns:a16="http://schemas.microsoft.com/office/drawing/2014/main" id="{A50F6A14-4245-4189-867C-D14A2197513F}"/>
                </a:ext>
              </a:extLst>
            </p:cNvPr>
            <p:cNvSpPr/>
            <p:nvPr/>
          </p:nvSpPr>
          <p:spPr>
            <a:xfrm>
              <a:off x="9657638" y="1137499"/>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01</a:t>
              </a:r>
            </a:p>
          </p:txBody>
        </p:sp>
        <p:sp>
          <p:nvSpPr>
            <p:cNvPr id="84" name="Hexagon 83">
              <a:extLst>
                <a:ext uri="{FF2B5EF4-FFF2-40B4-BE49-F238E27FC236}">
                  <a16:creationId xmlns:a16="http://schemas.microsoft.com/office/drawing/2014/main" id="{ACA0FE31-57AF-4D08-AC87-E388D2FE8CC7}"/>
                </a:ext>
              </a:extLst>
            </p:cNvPr>
            <p:cNvSpPr/>
            <p:nvPr/>
          </p:nvSpPr>
          <p:spPr>
            <a:xfrm>
              <a:off x="9657638" y="1963798"/>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03</a:t>
              </a:r>
            </a:p>
          </p:txBody>
        </p:sp>
        <p:sp>
          <p:nvSpPr>
            <p:cNvPr id="87" name="Freeform: Shape 86">
              <a:extLst>
                <a:ext uri="{FF2B5EF4-FFF2-40B4-BE49-F238E27FC236}">
                  <a16:creationId xmlns:a16="http://schemas.microsoft.com/office/drawing/2014/main" id="{E3208C0F-19AA-4868-A012-3FD079FF015E}"/>
                </a:ext>
              </a:extLst>
            </p:cNvPr>
            <p:cNvSpPr/>
            <p:nvPr/>
          </p:nvSpPr>
          <p:spPr>
            <a:xfrm>
              <a:off x="5440236" y="2902689"/>
              <a:ext cx="470759" cy="317261"/>
            </a:xfrm>
            <a:custGeom>
              <a:avLst/>
              <a:gdLst>
                <a:gd name="connsiteX0" fmla="*/ 0 w 627679"/>
                <a:gd name="connsiteY0" fmla="*/ 0 h 423015"/>
                <a:gd name="connsiteX1" fmla="*/ 627679 w 627679"/>
                <a:gd name="connsiteY1" fmla="*/ 0 h 423015"/>
                <a:gd name="connsiteX2" fmla="*/ 213169 w 627679"/>
                <a:gd name="connsiteY2" fmla="*/ 423015 h 423015"/>
                <a:gd name="connsiteX3" fmla="*/ 0 w 627679"/>
                <a:gd name="connsiteY3" fmla="*/ 0 h 423015"/>
              </a:gdLst>
              <a:ahLst/>
              <a:cxnLst>
                <a:cxn ang="0">
                  <a:pos x="connsiteX0" y="connsiteY0"/>
                </a:cxn>
                <a:cxn ang="0">
                  <a:pos x="connsiteX1" y="connsiteY1"/>
                </a:cxn>
                <a:cxn ang="0">
                  <a:pos x="connsiteX2" y="connsiteY2"/>
                </a:cxn>
                <a:cxn ang="0">
                  <a:pos x="connsiteX3" y="connsiteY3"/>
                </a:cxn>
              </a:cxnLst>
              <a:rect l="l" t="t" r="r" b="b"/>
              <a:pathLst>
                <a:path w="627679" h="423015">
                  <a:moveTo>
                    <a:pt x="0" y="0"/>
                  </a:moveTo>
                  <a:lnTo>
                    <a:pt x="627679" y="0"/>
                  </a:lnTo>
                  <a:lnTo>
                    <a:pt x="213169" y="423015"/>
                  </a:lnTo>
                  <a:lnTo>
                    <a:pt x="0" y="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Freeform: Shape 87">
              <a:extLst>
                <a:ext uri="{FF2B5EF4-FFF2-40B4-BE49-F238E27FC236}">
                  <a16:creationId xmlns:a16="http://schemas.microsoft.com/office/drawing/2014/main" id="{246B6DF5-EF26-46C6-BD78-65FB90D5F213}"/>
                </a:ext>
              </a:extLst>
            </p:cNvPr>
            <p:cNvSpPr/>
            <p:nvPr/>
          </p:nvSpPr>
          <p:spPr>
            <a:xfrm>
              <a:off x="6504824" y="2902688"/>
              <a:ext cx="470877" cy="317459"/>
            </a:xfrm>
            <a:custGeom>
              <a:avLst/>
              <a:gdLst>
                <a:gd name="connsiteX0" fmla="*/ 0 w 627836"/>
                <a:gd name="connsiteY0" fmla="*/ 0 h 423278"/>
                <a:gd name="connsiteX1" fmla="*/ 627836 w 627836"/>
                <a:gd name="connsiteY1" fmla="*/ 0 h 423278"/>
                <a:gd name="connsiteX2" fmla="*/ 414534 w 627836"/>
                <a:gd name="connsiteY2" fmla="*/ 423278 h 423278"/>
                <a:gd name="connsiteX3" fmla="*/ 0 w 627836"/>
                <a:gd name="connsiteY3" fmla="*/ 0 h 423278"/>
              </a:gdLst>
              <a:ahLst/>
              <a:cxnLst>
                <a:cxn ang="0">
                  <a:pos x="connsiteX0" y="connsiteY0"/>
                </a:cxn>
                <a:cxn ang="0">
                  <a:pos x="connsiteX1" y="connsiteY1"/>
                </a:cxn>
                <a:cxn ang="0">
                  <a:pos x="connsiteX2" y="connsiteY2"/>
                </a:cxn>
                <a:cxn ang="0">
                  <a:pos x="connsiteX3" y="connsiteY3"/>
                </a:cxn>
              </a:cxnLst>
              <a:rect l="l" t="t" r="r" b="b"/>
              <a:pathLst>
                <a:path w="627836" h="423278">
                  <a:moveTo>
                    <a:pt x="0" y="0"/>
                  </a:moveTo>
                  <a:lnTo>
                    <a:pt x="627836" y="0"/>
                  </a:lnTo>
                  <a:lnTo>
                    <a:pt x="414534" y="423278"/>
                  </a:lnTo>
                  <a:lnTo>
                    <a:pt x="0" y="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9" name="Octagon 88">
              <a:extLst>
                <a:ext uri="{FF2B5EF4-FFF2-40B4-BE49-F238E27FC236}">
                  <a16:creationId xmlns:a16="http://schemas.microsoft.com/office/drawing/2014/main" id="{E880F659-46E4-4447-A0FA-14041BCC1613}"/>
                </a:ext>
              </a:extLst>
            </p:cNvPr>
            <p:cNvSpPr/>
            <p:nvPr/>
          </p:nvSpPr>
          <p:spPr>
            <a:xfrm>
              <a:off x="5478666" y="1959563"/>
              <a:ext cx="1458605" cy="1458605"/>
            </a:xfrm>
            <a:prstGeom prst="octagon">
              <a:avLst>
                <a:gd name="adj" fmla="val 335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76200">
              <a:solidFill>
                <a:schemeClr val="bg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algn="ctr" defTabSz="914400" rtl="0" eaLnBrk="1" latinLnBrk="0" hangingPunct="1"/>
              <a:endParaRPr lang="en-US" sz="2100" b="1" cap="all" dirty="0"/>
            </a:p>
          </p:txBody>
        </p:sp>
        <p:sp>
          <p:nvSpPr>
            <p:cNvPr id="145" name="Hexagon 40">
              <a:extLst>
                <a:ext uri="{FF2B5EF4-FFF2-40B4-BE49-F238E27FC236}">
                  <a16:creationId xmlns:a16="http://schemas.microsoft.com/office/drawing/2014/main" id="{051B8802-1D1E-0040-99B0-07D49A78A859}"/>
                </a:ext>
              </a:extLst>
            </p:cNvPr>
            <p:cNvSpPr/>
            <p:nvPr/>
          </p:nvSpPr>
          <p:spPr>
            <a:xfrm>
              <a:off x="1968019" y="2821931"/>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06</a:t>
              </a:r>
            </a:p>
          </p:txBody>
        </p:sp>
        <p:sp>
          <p:nvSpPr>
            <p:cNvPr id="146" name="Hexagon 41">
              <a:extLst>
                <a:ext uri="{FF2B5EF4-FFF2-40B4-BE49-F238E27FC236}">
                  <a16:creationId xmlns:a16="http://schemas.microsoft.com/office/drawing/2014/main" id="{DB674C27-4009-7C4F-91EF-05E607D8508A}"/>
                </a:ext>
              </a:extLst>
            </p:cNvPr>
            <p:cNvSpPr/>
            <p:nvPr/>
          </p:nvSpPr>
          <p:spPr>
            <a:xfrm>
              <a:off x="1968019" y="3648230"/>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lumMod val="95000"/>
                    </a:schemeClr>
                  </a:solidFill>
                </a:rPr>
                <a:t>08</a:t>
              </a:r>
            </a:p>
          </p:txBody>
        </p:sp>
        <p:sp>
          <p:nvSpPr>
            <p:cNvPr id="147" name="Hexagon 82">
              <a:extLst>
                <a:ext uri="{FF2B5EF4-FFF2-40B4-BE49-F238E27FC236}">
                  <a16:creationId xmlns:a16="http://schemas.microsoft.com/office/drawing/2014/main" id="{AC2F5F27-E71C-5547-9033-6C4B666FC6CF}"/>
                </a:ext>
              </a:extLst>
            </p:cNvPr>
            <p:cNvSpPr/>
            <p:nvPr/>
          </p:nvSpPr>
          <p:spPr>
            <a:xfrm>
              <a:off x="9603520" y="2776961"/>
              <a:ext cx="736160" cy="634621"/>
            </a:xfrm>
            <a:prstGeom prst="hexagon">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chemeClr val="bg1">
                      <a:lumMod val="95000"/>
                    </a:schemeClr>
                  </a:solidFill>
                </a:rPr>
                <a:t>05</a:t>
              </a:r>
            </a:p>
          </p:txBody>
        </p:sp>
        <p:sp>
          <p:nvSpPr>
            <p:cNvPr id="148" name="Hexagon 83">
              <a:extLst>
                <a:ext uri="{FF2B5EF4-FFF2-40B4-BE49-F238E27FC236}">
                  <a16:creationId xmlns:a16="http://schemas.microsoft.com/office/drawing/2014/main" id="{94F50406-F3C6-394F-B6EB-3CA6A8D4EA2B}"/>
                </a:ext>
              </a:extLst>
            </p:cNvPr>
            <p:cNvSpPr/>
            <p:nvPr/>
          </p:nvSpPr>
          <p:spPr>
            <a:xfrm>
              <a:off x="9603520" y="3648230"/>
              <a:ext cx="736160" cy="634621"/>
            </a:xfrm>
            <a:prstGeom prst="hexagon">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rtl="0"/>
              <a:r>
                <a:rPr lang="en-US" sz="1400" dirty="0">
                  <a:solidFill>
                    <a:schemeClr val="bg1">
                      <a:lumMod val="95000"/>
                    </a:schemeClr>
                  </a:solidFill>
                </a:rPr>
                <a:t>07</a:t>
              </a:r>
            </a:p>
          </p:txBody>
        </p:sp>
      </p:grpSp>
      <p:sp>
        <p:nvSpPr>
          <p:cNvPr id="43" name="مربع نص 42">
            <a:extLst>
              <a:ext uri="{FF2B5EF4-FFF2-40B4-BE49-F238E27FC236}">
                <a16:creationId xmlns:a16="http://schemas.microsoft.com/office/drawing/2014/main" id="{FDD3CEE4-133E-3449-9269-2141D73BEEEB}"/>
              </a:ext>
            </a:extLst>
          </p:cNvPr>
          <p:cNvSpPr txBox="1"/>
          <p:nvPr/>
        </p:nvSpPr>
        <p:spPr>
          <a:xfrm>
            <a:off x="5583600" y="163049"/>
            <a:ext cx="6256841" cy="707886"/>
          </a:xfrm>
          <a:prstGeom prst="rect">
            <a:avLst/>
          </a:prstGeom>
          <a:noFill/>
        </p:spPr>
        <p:txBody>
          <a:bodyPr wrap="none" rtlCol="1">
            <a:spAutoFit/>
          </a:bodyPr>
          <a:lstStyle/>
          <a:p>
            <a:r>
              <a:rPr lang="ar-SA" sz="4000" dirty="0"/>
              <a:t>أسباب الإقبال على السلوك التخريبي :</a:t>
            </a:r>
          </a:p>
        </p:txBody>
      </p:sp>
      <p:sp>
        <p:nvSpPr>
          <p:cNvPr id="44" name="直角三角形 103">
            <a:extLst>
              <a:ext uri="{FF2B5EF4-FFF2-40B4-BE49-F238E27FC236}">
                <a16:creationId xmlns:a16="http://schemas.microsoft.com/office/drawing/2014/main" id="{F3119F4F-8F20-B84F-A3B8-4F86F08A9DEC}"/>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直角三角形 104">
            <a:extLst>
              <a:ext uri="{FF2B5EF4-FFF2-40B4-BE49-F238E27FC236}">
                <a16:creationId xmlns:a16="http://schemas.microsoft.com/office/drawing/2014/main" id="{60B6A034-F25A-F344-9902-1A4FC59D17CB}"/>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6" name="直接连接符 106">
            <a:extLst>
              <a:ext uri="{FF2B5EF4-FFF2-40B4-BE49-F238E27FC236}">
                <a16:creationId xmlns:a16="http://schemas.microsoft.com/office/drawing/2014/main" id="{3D14EF67-55DA-2E45-995D-6AAF81D302A7}"/>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07">
            <a:extLst>
              <a:ext uri="{FF2B5EF4-FFF2-40B4-BE49-F238E27FC236}">
                <a16:creationId xmlns:a16="http://schemas.microsoft.com/office/drawing/2014/main" id="{74B4514A-342F-E149-BF3D-4F852DBB594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1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188">
            <a:extLst>
              <a:ext uri="{FF2B5EF4-FFF2-40B4-BE49-F238E27FC236}">
                <a16:creationId xmlns:a16="http://schemas.microsoft.com/office/drawing/2014/main" id="{BBDA83EF-9875-ED4D-9105-024F5810EC31}"/>
              </a:ext>
            </a:extLst>
          </p:cNvPr>
          <p:cNvSpPr txBox="1"/>
          <p:nvPr/>
        </p:nvSpPr>
        <p:spPr>
          <a:xfrm>
            <a:off x="3326788" y="5966828"/>
            <a:ext cx="8513653" cy="584775"/>
          </a:xfrm>
          <a:prstGeom prst="rect">
            <a:avLst/>
          </a:prstGeom>
          <a:solidFill>
            <a:schemeClr val="bg2"/>
          </a:solidFill>
        </p:spPr>
        <p:txBody>
          <a:bodyPr wrap="square" lIns="137160" rIns="137160" rtlCol="0" anchor="t">
            <a:spAutoFit/>
          </a:bodyPr>
          <a:lstStyle/>
          <a:p>
            <a:pPr algn="ctr"/>
            <a:r>
              <a:rPr lang="ar-SA" sz="1600" noProof="1"/>
              <a:t>إشباع حاجة الطفل إلى الاستطلاع ليس فقط بتوفير الألعاب بل مراعاة ما يناسب سنه بحيث تشمل أيضا الرياضة و تفريغ الطاقة الجسدية</a:t>
            </a:r>
          </a:p>
        </p:txBody>
      </p:sp>
      <p:sp>
        <p:nvSpPr>
          <p:cNvPr id="189" name="TextBox 188">
            <a:extLst>
              <a:ext uri="{FF2B5EF4-FFF2-40B4-BE49-F238E27FC236}">
                <a16:creationId xmlns:a16="http://schemas.microsoft.com/office/drawing/2014/main" id="{59B79228-1118-49FF-A414-B9E4B5C8EB19}"/>
              </a:ext>
            </a:extLst>
          </p:cNvPr>
          <p:cNvSpPr txBox="1"/>
          <p:nvPr/>
        </p:nvSpPr>
        <p:spPr>
          <a:xfrm>
            <a:off x="3329283" y="5061146"/>
            <a:ext cx="8511158" cy="369332"/>
          </a:xfrm>
          <a:prstGeom prst="rect">
            <a:avLst/>
          </a:prstGeom>
          <a:solidFill>
            <a:schemeClr val="bg2"/>
          </a:solidFill>
        </p:spPr>
        <p:txBody>
          <a:bodyPr wrap="square" lIns="137160" rIns="137160" rtlCol="0" anchor="t">
            <a:spAutoFit/>
          </a:bodyPr>
          <a:lstStyle/>
          <a:p>
            <a:pPr algn="ctr"/>
            <a:r>
              <a:rPr lang="ar-SA" noProof="1"/>
              <a:t>عرض الطبيب للتأكد من طبيعة الغدة الدرقية و التعرف على مستوى الذكاء عند الطفل داخل العيادات النفسية .</a:t>
            </a:r>
          </a:p>
        </p:txBody>
      </p:sp>
      <p:sp>
        <p:nvSpPr>
          <p:cNvPr id="201" name="TextBox 200">
            <a:extLst>
              <a:ext uri="{FF2B5EF4-FFF2-40B4-BE49-F238E27FC236}">
                <a16:creationId xmlns:a16="http://schemas.microsoft.com/office/drawing/2014/main" id="{3AFD3BB8-6FC3-4C59-AA56-217937A5A76B}"/>
              </a:ext>
            </a:extLst>
          </p:cNvPr>
          <p:cNvSpPr txBox="1"/>
          <p:nvPr/>
        </p:nvSpPr>
        <p:spPr>
          <a:xfrm>
            <a:off x="3276282" y="1883618"/>
            <a:ext cx="8511158" cy="369332"/>
          </a:xfrm>
          <a:prstGeom prst="rect">
            <a:avLst/>
          </a:prstGeom>
          <a:solidFill>
            <a:schemeClr val="bg2"/>
          </a:solidFill>
        </p:spPr>
        <p:txBody>
          <a:bodyPr wrap="square" lIns="137160" rIns="137160" rtlCol="0" anchor="t">
            <a:spAutoFit/>
          </a:bodyPr>
          <a:lstStyle/>
          <a:p>
            <a:pPr algn="ctr"/>
            <a:r>
              <a:rPr lang="ar-SA" noProof="1"/>
              <a:t>توافر لعب بسيطة ، تكون متقنة الصنع و يمكن تفكيكها و ترکیبها دون أن يلحقها ضرر</a:t>
            </a:r>
          </a:p>
        </p:txBody>
      </p:sp>
      <p:sp>
        <p:nvSpPr>
          <p:cNvPr id="195" name="TextBox 194">
            <a:extLst>
              <a:ext uri="{FF2B5EF4-FFF2-40B4-BE49-F238E27FC236}">
                <a16:creationId xmlns:a16="http://schemas.microsoft.com/office/drawing/2014/main" id="{D2FF3220-A504-440F-9E2D-F14A14817D91}"/>
              </a:ext>
            </a:extLst>
          </p:cNvPr>
          <p:cNvSpPr txBox="1"/>
          <p:nvPr/>
        </p:nvSpPr>
        <p:spPr>
          <a:xfrm>
            <a:off x="3329283" y="3820460"/>
            <a:ext cx="8511158" cy="830997"/>
          </a:xfrm>
          <a:prstGeom prst="rect">
            <a:avLst/>
          </a:prstGeom>
          <a:solidFill>
            <a:schemeClr val="bg2"/>
          </a:solidFill>
        </p:spPr>
        <p:txBody>
          <a:bodyPr wrap="square" lIns="137160" rIns="137160" rtlCol="0" anchor="t">
            <a:spAutoFit/>
          </a:bodyPr>
          <a:lstStyle/>
          <a:p>
            <a:pPr algn="ctr"/>
            <a:r>
              <a:rPr lang="ar-SA" sz="1600" noProof="1"/>
              <a:t>الإبتعاد عن كثرة تنبيه الصغير و توجيهه لأن ذلك يفقد قوة التوجيه و يفقد الطفل الثقة في إمكاناته ، فيجب أن تقلل من الأوامر والنواهي التي تجعل الطفل يشعر بالملل و ليس معنى ذلك ترك الأمور و لكن خير الأمور الوسط ، إن الطفل محتاج إلى حزم بغير عنف و مرونة بدون ضعف ، مع بيان ما هو خير و ما هو شر</a:t>
            </a:r>
            <a:endParaRPr lang="en-US" sz="1600" noProof="1"/>
          </a:p>
        </p:txBody>
      </p:sp>
      <p:sp>
        <p:nvSpPr>
          <p:cNvPr id="198" name="TextBox 197">
            <a:extLst>
              <a:ext uri="{FF2B5EF4-FFF2-40B4-BE49-F238E27FC236}">
                <a16:creationId xmlns:a16="http://schemas.microsoft.com/office/drawing/2014/main" id="{4F527CE9-12B5-451E-8DAA-65F7C2D8492B}"/>
              </a:ext>
            </a:extLst>
          </p:cNvPr>
          <p:cNvSpPr txBox="1"/>
          <p:nvPr/>
        </p:nvSpPr>
        <p:spPr>
          <a:xfrm>
            <a:off x="3276282" y="2980276"/>
            <a:ext cx="8511158" cy="369332"/>
          </a:xfrm>
          <a:prstGeom prst="rect">
            <a:avLst/>
          </a:prstGeom>
          <a:solidFill>
            <a:schemeClr val="bg2"/>
          </a:solidFill>
        </p:spPr>
        <p:txBody>
          <a:bodyPr wrap="square" lIns="137160" rIns="137160" rtlCol="0" anchor="t">
            <a:spAutoFit/>
          </a:bodyPr>
          <a:lstStyle/>
          <a:p>
            <a:pPr algn="ctr"/>
            <a:r>
              <a:rPr lang="ar-SA" noProof="1"/>
              <a:t>توفير المكان الفسيح المناسب الذي يستطيع الصغير أن يقوم فيه باللعب </a:t>
            </a:r>
          </a:p>
        </p:txBody>
      </p:sp>
      <p:sp>
        <p:nvSpPr>
          <p:cNvPr id="204" name="TextBox 203">
            <a:extLst>
              <a:ext uri="{FF2B5EF4-FFF2-40B4-BE49-F238E27FC236}">
                <a16:creationId xmlns:a16="http://schemas.microsoft.com/office/drawing/2014/main" id="{BC179FB8-F2D8-4BEE-8D41-BBE97D13EF15}"/>
              </a:ext>
            </a:extLst>
          </p:cNvPr>
          <p:cNvSpPr txBox="1"/>
          <p:nvPr/>
        </p:nvSpPr>
        <p:spPr>
          <a:xfrm>
            <a:off x="3276282" y="830370"/>
            <a:ext cx="8511158" cy="369332"/>
          </a:xfrm>
          <a:prstGeom prst="rect">
            <a:avLst/>
          </a:prstGeom>
          <a:solidFill>
            <a:schemeClr val="bg2"/>
          </a:solidFill>
        </p:spPr>
        <p:txBody>
          <a:bodyPr wrap="square" lIns="137160" rIns="137160" rtlCol="0" anchor="t">
            <a:spAutoFit/>
          </a:bodyPr>
          <a:lstStyle/>
          <a:p>
            <a:pPr algn="ctr"/>
            <a:r>
              <a:rPr lang="ar-SA" noProof="1"/>
              <a:t>يجب دراسة الحالة بعناية و دقة لتحديد مدى نوعية التخريب و تحديد الدافع خلف هذا السلوك التخريبي</a:t>
            </a:r>
            <a:endParaRPr lang="en-US" noProof="1"/>
          </a:p>
        </p:txBody>
      </p:sp>
      <p:sp>
        <p:nvSpPr>
          <p:cNvPr id="46" name="直角三角形 103">
            <a:extLst>
              <a:ext uri="{FF2B5EF4-FFF2-40B4-BE49-F238E27FC236}">
                <a16:creationId xmlns:a16="http://schemas.microsoft.com/office/drawing/2014/main" id="{87793E57-C1EE-9647-A612-870C6394A515}"/>
              </a:ext>
            </a:extLst>
          </p:cNvPr>
          <p:cNvSpPr/>
          <p:nvPr/>
        </p:nvSpPr>
        <p:spPr>
          <a:xfrm rot="16200000">
            <a:off x="11412166" y="6059131"/>
            <a:ext cx="797667" cy="762000"/>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104">
            <a:extLst>
              <a:ext uri="{FF2B5EF4-FFF2-40B4-BE49-F238E27FC236}">
                <a16:creationId xmlns:a16="http://schemas.microsoft.com/office/drawing/2014/main" id="{7BCD5262-255F-AE4C-814F-44090B31CA7A}"/>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8" name="直接连接符 106">
            <a:extLst>
              <a:ext uri="{FF2B5EF4-FFF2-40B4-BE49-F238E27FC236}">
                <a16:creationId xmlns:a16="http://schemas.microsoft.com/office/drawing/2014/main" id="{8E1FA86E-0665-234E-A12A-F1ABDB8111AB}"/>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07">
            <a:extLst>
              <a:ext uri="{FF2B5EF4-FFF2-40B4-BE49-F238E27FC236}">
                <a16:creationId xmlns:a16="http://schemas.microsoft.com/office/drawing/2014/main" id="{8ECCE7B6-BFBF-DC49-8490-2047CF94BA90}"/>
              </a:ext>
            </a:extLst>
          </p:cNvPr>
          <p:cNvCxnSpPr>
            <a:cxnSpLocks/>
          </p:cNvCxnSpPr>
          <p:nvPr/>
        </p:nvCxnSpPr>
        <p:spPr>
          <a:xfrm flipV="1">
            <a:off x="10752602" y="4443050"/>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مربع نص 49">
            <a:extLst>
              <a:ext uri="{FF2B5EF4-FFF2-40B4-BE49-F238E27FC236}">
                <a16:creationId xmlns:a16="http://schemas.microsoft.com/office/drawing/2014/main" id="{72FE9026-44A3-9741-8014-C4493D6912B6}"/>
              </a:ext>
            </a:extLst>
          </p:cNvPr>
          <p:cNvSpPr txBox="1"/>
          <p:nvPr/>
        </p:nvSpPr>
        <p:spPr>
          <a:xfrm>
            <a:off x="5840080" y="27574"/>
            <a:ext cx="6000361" cy="707886"/>
          </a:xfrm>
          <a:prstGeom prst="rect">
            <a:avLst/>
          </a:prstGeom>
          <a:noFill/>
        </p:spPr>
        <p:txBody>
          <a:bodyPr wrap="none" rtlCol="1">
            <a:spAutoFit/>
          </a:bodyPr>
          <a:lstStyle/>
          <a:p>
            <a:r>
              <a:rPr lang="ar-SA" sz="4000" dirty="0"/>
              <a:t>أساليب التغلب على مشكلة التخريب:</a:t>
            </a:r>
          </a:p>
        </p:txBody>
      </p:sp>
      <p:grpSp>
        <p:nvGrpSpPr>
          <p:cNvPr id="2" name="مجموعة 1">
            <a:extLst>
              <a:ext uri="{FF2B5EF4-FFF2-40B4-BE49-F238E27FC236}">
                <a16:creationId xmlns:a16="http://schemas.microsoft.com/office/drawing/2014/main" id="{7CB4280D-E7E8-B644-9190-111188E539F3}"/>
              </a:ext>
            </a:extLst>
          </p:cNvPr>
          <p:cNvGrpSpPr/>
          <p:nvPr/>
        </p:nvGrpSpPr>
        <p:grpSpPr>
          <a:xfrm>
            <a:off x="454704" y="0"/>
            <a:ext cx="2764359" cy="6864560"/>
            <a:chOff x="901531" y="0"/>
            <a:chExt cx="2764359" cy="6864560"/>
          </a:xfrm>
        </p:grpSpPr>
        <p:grpSp>
          <p:nvGrpSpPr>
            <p:cNvPr id="5" name="مجموعة 4">
              <a:extLst>
                <a:ext uri="{FF2B5EF4-FFF2-40B4-BE49-F238E27FC236}">
                  <a16:creationId xmlns:a16="http://schemas.microsoft.com/office/drawing/2014/main" id="{BE21D0F1-9884-0446-B45A-0082F62593AD}"/>
                </a:ext>
              </a:extLst>
            </p:cNvPr>
            <p:cNvGrpSpPr/>
            <p:nvPr/>
          </p:nvGrpSpPr>
          <p:grpSpPr>
            <a:xfrm>
              <a:off x="901531" y="0"/>
              <a:ext cx="2764359" cy="6857999"/>
              <a:chOff x="1153779" y="1001401"/>
              <a:chExt cx="2764359" cy="5365206"/>
            </a:xfrm>
          </p:grpSpPr>
          <p:sp>
            <p:nvSpPr>
              <p:cNvPr id="179" name="Freeform: Shape 178">
                <a:extLst>
                  <a:ext uri="{FF2B5EF4-FFF2-40B4-BE49-F238E27FC236}">
                    <a16:creationId xmlns:a16="http://schemas.microsoft.com/office/drawing/2014/main" id="{BFEEFFE5-82A3-470C-80B1-F1C28930AEDA}"/>
                  </a:ext>
                </a:extLst>
              </p:cNvPr>
              <p:cNvSpPr/>
              <p:nvPr/>
            </p:nvSpPr>
            <p:spPr>
              <a:xfrm rot="21408578">
                <a:off x="1465473" y="1001401"/>
                <a:ext cx="2452665" cy="5365206"/>
              </a:xfrm>
              <a:custGeom>
                <a:avLst/>
                <a:gdLst>
                  <a:gd name="connsiteX0" fmla="*/ 386968 w 2344682"/>
                  <a:gd name="connsiteY0" fmla="*/ 3863645 h 5128996"/>
                  <a:gd name="connsiteX1" fmla="*/ 399103 w 2344682"/>
                  <a:gd name="connsiteY1" fmla="*/ 4496569 h 5128996"/>
                  <a:gd name="connsiteX2" fmla="*/ 1874762 w 2344682"/>
                  <a:gd name="connsiteY2" fmla="*/ 4578823 h 5128996"/>
                  <a:gd name="connsiteX3" fmla="*/ 1818613 w 2344682"/>
                  <a:gd name="connsiteY3" fmla="*/ 3943445 h 5128996"/>
                  <a:gd name="connsiteX4" fmla="*/ 369772 w 2344682"/>
                  <a:gd name="connsiteY4" fmla="*/ 2966793 h 5128996"/>
                  <a:gd name="connsiteX5" fmla="*/ 381908 w 2344682"/>
                  <a:gd name="connsiteY5" fmla="*/ 3599719 h 5128996"/>
                  <a:gd name="connsiteX6" fmla="*/ 1795199 w 2344682"/>
                  <a:gd name="connsiteY6" fmla="*/ 3678496 h 5128996"/>
                  <a:gd name="connsiteX7" fmla="*/ 1739049 w 2344682"/>
                  <a:gd name="connsiteY7" fmla="*/ 3043117 h 5128996"/>
                  <a:gd name="connsiteX8" fmla="*/ 352577 w 2344682"/>
                  <a:gd name="connsiteY8" fmla="*/ 2069941 h 5128996"/>
                  <a:gd name="connsiteX9" fmla="*/ 364712 w 2344682"/>
                  <a:gd name="connsiteY9" fmla="*/ 2702867 h 5128996"/>
                  <a:gd name="connsiteX10" fmla="*/ 1715635 w 2344682"/>
                  <a:gd name="connsiteY10" fmla="*/ 2778168 h 5128996"/>
                  <a:gd name="connsiteX11" fmla="*/ 1659486 w 2344682"/>
                  <a:gd name="connsiteY11" fmla="*/ 2142788 h 5128996"/>
                  <a:gd name="connsiteX12" fmla="*/ 335381 w 2344682"/>
                  <a:gd name="connsiteY12" fmla="*/ 1173089 h 5128996"/>
                  <a:gd name="connsiteX13" fmla="*/ 347516 w 2344682"/>
                  <a:gd name="connsiteY13" fmla="*/ 1806015 h 5128996"/>
                  <a:gd name="connsiteX14" fmla="*/ 1636072 w 2344682"/>
                  <a:gd name="connsiteY14" fmla="*/ 1877840 h 5128996"/>
                  <a:gd name="connsiteX15" fmla="*/ 1579922 w 2344682"/>
                  <a:gd name="connsiteY15" fmla="*/ 1242460 h 5128996"/>
                  <a:gd name="connsiteX16" fmla="*/ 1700819 w 2344682"/>
                  <a:gd name="connsiteY16" fmla="*/ 68693 h 5128996"/>
                  <a:gd name="connsiteX17" fmla="*/ 2344682 w 2344682"/>
                  <a:gd name="connsiteY17" fmla="*/ 5128996 h 5128996"/>
                  <a:gd name="connsiteX18" fmla="*/ 1921296 w 2344682"/>
                  <a:gd name="connsiteY18" fmla="*/ 5105397 h 5128996"/>
                  <a:gd name="connsiteX19" fmla="*/ 1898176 w 2344682"/>
                  <a:gd name="connsiteY19" fmla="*/ 4843771 h 5128996"/>
                  <a:gd name="connsiteX20" fmla="*/ 404164 w 2344682"/>
                  <a:gd name="connsiteY20" fmla="*/ 4760495 h 5128996"/>
                  <a:gd name="connsiteX21" fmla="*/ 409161 w 2344682"/>
                  <a:gd name="connsiteY21" fmla="*/ 5021110 h 5128996"/>
                  <a:gd name="connsiteX22" fmla="*/ 0 w 2344682"/>
                  <a:gd name="connsiteY22" fmla="*/ 4998304 h 5128996"/>
                  <a:gd name="connsiteX23" fmla="*/ 95834 w 2344682"/>
                  <a:gd name="connsiteY23" fmla="*/ 0 h 5128996"/>
                  <a:gd name="connsiteX24" fmla="*/ 312889 w 2344682"/>
                  <a:gd name="connsiteY24" fmla="*/ 0 h 5128996"/>
                  <a:gd name="connsiteX25" fmla="*/ 330321 w 2344682"/>
                  <a:gd name="connsiteY25" fmla="*/ 909163 h 5128996"/>
                  <a:gd name="connsiteX26" fmla="*/ 1556508 w 2344682"/>
                  <a:gd name="connsiteY26" fmla="*/ 977511 h 5128996"/>
                  <a:gd name="connsiteX27" fmla="*/ 1475082 w 2344682"/>
                  <a:gd name="connsiteY27" fmla="*/ 56111 h 51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44682" h="5128996">
                    <a:moveTo>
                      <a:pt x="386968" y="3863645"/>
                    </a:moveTo>
                    <a:lnTo>
                      <a:pt x="399103" y="4496569"/>
                    </a:lnTo>
                    <a:lnTo>
                      <a:pt x="1874762" y="4578823"/>
                    </a:lnTo>
                    <a:lnTo>
                      <a:pt x="1818613" y="3943445"/>
                    </a:lnTo>
                    <a:close/>
                    <a:moveTo>
                      <a:pt x="369772" y="2966793"/>
                    </a:moveTo>
                    <a:lnTo>
                      <a:pt x="381908" y="3599719"/>
                    </a:lnTo>
                    <a:lnTo>
                      <a:pt x="1795199" y="3678496"/>
                    </a:lnTo>
                    <a:lnTo>
                      <a:pt x="1739049" y="3043117"/>
                    </a:lnTo>
                    <a:close/>
                    <a:moveTo>
                      <a:pt x="352577" y="2069941"/>
                    </a:moveTo>
                    <a:lnTo>
                      <a:pt x="364712" y="2702867"/>
                    </a:lnTo>
                    <a:lnTo>
                      <a:pt x="1715635" y="2778168"/>
                    </a:lnTo>
                    <a:lnTo>
                      <a:pt x="1659486" y="2142788"/>
                    </a:lnTo>
                    <a:close/>
                    <a:moveTo>
                      <a:pt x="335381" y="1173089"/>
                    </a:moveTo>
                    <a:lnTo>
                      <a:pt x="347516" y="1806015"/>
                    </a:lnTo>
                    <a:lnTo>
                      <a:pt x="1636072" y="1877840"/>
                    </a:lnTo>
                    <a:lnTo>
                      <a:pt x="1579922" y="1242460"/>
                    </a:lnTo>
                    <a:close/>
                    <a:moveTo>
                      <a:pt x="1700819" y="68693"/>
                    </a:moveTo>
                    <a:lnTo>
                      <a:pt x="2344682" y="5128996"/>
                    </a:lnTo>
                    <a:lnTo>
                      <a:pt x="1921296" y="5105397"/>
                    </a:lnTo>
                    <a:lnTo>
                      <a:pt x="1898176" y="4843771"/>
                    </a:lnTo>
                    <a:lnTo>
                      <a:pt x="404164" y="4760495"/>
                    </a:lnTo>
                    <a:lnTo>
                      <a:pt x="409161" y="5021110"/>
                    </a:lnTo>
                    <a:lnTo>
                      <a:pt x="0" y="4998304"/>
                    </a:lnTo>
                    <a:lnTo>
                      <a:pt x="95834" y="0"/>
                    </a:lnTo>
                    <a:lnTo>
                      <a:pt x="312889" y="0"/>
                    </a:lnTo>
                    <a:lnTo>
                      <a:pt x="330321" y="909163"/>
                    </a:lnTo>
                    <a:lnTo>
                      <a:pt x="1556508" y="977511"/>
                    </a:lnTo>
                    <a:lnTo>
                      <a:pt x="1475082" y="56111"/>
                    </a:lnTo>
                    <a:close/>
                  </a:path>
                </a:pathLst>
              </a:custGeom>
              <a:gradFill flip="none" rotWithShape="1">
                <a:gsLst>
                  <a:gs pos="0">
                    <a:schemeClr val="bg2"/>
                  </a:gs>
                  <a:gs pos="48000">
                    <a:schemeClr val="bg2">
                      <a:alpha val="70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nvGrpSpPr>
              <p:cNvPr id="17" name="Group 16">
                <a:extLst>
                  <a:ext uri="{FF2B5EF4-FFF2-40B4-BE49-F238E27FC236}">
                    <a16:creationId xmlns:a16="http://schemas.microsoft.com/office/drawing/2014/main" id="{66C5C1A8-4117-4F9E-B55E-02ADF2DA192B}"/>
                  </a:ext>
                </a:extLst>
              </p:cNvPr>
              <p:cNvGrpSpPr/>
              <p:nvPr/>
            </p:nvGrpSpPr>
            <p:grpSpPr>
              <a:xfrm>
                <a:off x="1153779" y="1028657"/>
                <a:ext cx="2184420" cy="5283424"/>
                <a:chOff x="1139182" y="1274580"/>
                <a:chExt cx="2088248" cy="5050815"/>
              </a:xfrm>
            </p:grpSpPr>
            <p:sp>
              <p:nvSpPr>
                <p:cNvPr id="92" name="Freeform: Shape 91">
                  <a:extLst>
                    <a:ext uri="{FF2B5EF4-FFF2-40B4-BE49-F238E27FC236}">
                      <a16:creationId xmlns:a16="http://schemas.microsoft.com/office/drawing/2014/main" id="{72A173A3-00EB-4D80-8F01-7CAE20978C40}"/>
                    </a:ext>
                  </a:extLst>
                </p:cNvPr>
                <p:cNvSpPr/>
                <p:nvPr/>
              </p:nvSpPr>
              <p:spPr>
                <a:xfrm rot="204211">
                  <a:off x="1139182" y="1274580"/>
                  <a:ext cx="425810" cy="5050815"/>
                </a:xfrm>
                <a:custGeom>
                  <a:avLst/>
                  <a:gdLst>
                    <a:gd name="connsiteX0" fmla="*/ 104640 w 425810"/>
                    <a:gd name="connsiteY0" fmla="*/ 0 h 5050815"/>
                    <a:gd name="connsiteX1" fmla="*/ 321695 w 425810"/>
                    <a:gd name="connsiteY1" fmla="*/ 0 h 5050815"/>
                    <a:gd name="connsiteX2" fmla="*/ 425810 w 425810"/>
                    <a:gd name="connsiteY2" fmla="*/ 5025491 h 5050815"/>
                    <a:gd name="connsiteX3" fmla="*/ 0 w 425810"/>
                    <a:gd name="connsiteY3" fmla="*/ 5050815 h 5050815"/>
                  </a:gdLst>
                  <a:ahLst/>
                  <a:cxnLst>
                    <a:cxn ang="0">
                      <a:pos x="connsiteX0" y="connsiteY0"/>
                    </a:cxn>
                    <a:cxn ang="0">
                      <a:pos x="connsiteX1" y="connsiteY1"/>
                    </a:cxn>
                    <a:cxn ang="0">
                      <a:pos x="connsiteX2" y="connsiteY2"/>
                    </a:cxn>
                    <a:cxn ang="0">
                      <a:pos x="connsiteX3" y="connsiteY3"/>
                    </a:cxn>
                  </a:cxnLst>
                  <a:rect l="l" t="t" r="r" b="b"/>
                  <a:pathLst>
                    <a:path w="425810" h="5050815">
                      <a:moveTo>
                        <a:pt x="104640" y="0"/>
                      </a:moveTo>
                      <a:lnTo>
                        <a:pt x="321695" y="0"/>
                      </a:lnTo>
                      <a:lnTo>
                        <a:pt x="425810" y="5025491"/>
                      </a:lnTo>
                      <a:lnTo>
                        <a:pt x="0" y="505081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4" name="Freeform: Shape 93">
                  <a:extLst>
                    <a:ext uri="{FF2B5EF4-FFF2-40B4-BE49-F238E27FC236}">
                      <a16:creationId xmlns:a16="http://schemas.microsoft.com/office/drawing/2014/main" id="{EAA37455-C1F3-4FFF-A771-52E3824A0689}"/>
                    </a:ext>
                  </a:extLst>
                </p:cNvPr>
                <p:cNvSpPr/>
                <p:nvPr/>
              </p:nvSpPr>
              <p:spPr>
                <a:xfrm rot="204211">
                  <a:off x="1359469" y="1281125"/>
                  <a:ext cx="205717" cy="5037725"/>
                </a:xfrm>
                <a:custGeom>
                  <a:avLst/>
                  <a:gdLst>
                    <a:gd name="connsiteX0" fmla="*/ 0 w 205717"/>
                    <a:gd name="connsiteY0" fmla="*/ 0 h 5037725"/>
                    <a:gd name="connsiteX1" fmla="*/ 101602 w 205717"/>
                    <a:gd name="connsiteY1" fmla="*/ 0 h 5037725"/>
                    <a:gd name="connsiteX2" fmla="*/ 205717 w 205717"/>
                    <a:gd name="connsiteY2" fmla="*/ 5025491 h 5037725"/>
                    <a:gd name="connsiteX3" fmla="*/ 0 w 205717"/>
                    <a:gd name="connsiteY3" fmla="*/ 5037725 h 5037725"/>
                  </a:gdLst>
                  <a:ahLst/>
                  <a:cxnLst>
                    <a:cxn ang="0">
                      <a:pos x="connsiteX0" y="connsiteY0"/>
                    </a:cxn>
                    <a:cxn ang="0">
                      <a:pos x="connsiteX1" y="connsiteY1"/>
                    </a:cxn>
                    <a:cxn ang="0">
                      <a:pos x="connsiteX2" y="connsiteY2"/>
                    </a:cxn>
                    <a:cxn ang="0">
                      <a:pos x="connsiteX3" y="connsiteY3"/>
                    </a:cxn>
                  </a:cxnLst>
                  <a:rect l="l" t="t" r="r" b="b"/>
                  <a:pathLst>
                    <a:path w="205717" h="5037725">
                      <a:moveTo>
                        <a:pt x="0" y="0"/>
                      </a:moveTo>
                      <a:lnTo>
                        <a:pt x="101602" y="0"/>
                      </a:lnTo>
                      <a:lnTo>
                        <a:pt x="205717" y="5025491"/>
                      </a:lnTo>
                      <a:lnTo>
                        <a:pt x="0" y="503772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6" name="Freeform: Shape 95">
                  <a:extLst>
                    <a:ext uri="{FF2B5EF4-FFF2-40B4-BE49-F238E27FC236}">
                      <a16:creationId xmlns:a16="http://schemas.microsoft.com/office/drawing/2014/main" id="{85443C81-D305-4910-979C-DC41D3C374F0}"/>
                    </a:ext>
                  </a:extLst>
                </p:cNvPr>
                <p:cNvSpPr/>
                <p:nvPr/>
              </p:nvSpPr>
              <p:spPr>
                <a:xfrm rot="21405725">
                  <a:off x="2801638" y="1274583"/>
                  <a:ext cx="425792" cy="5049772"/>
                </a:xfrm>
                <a:custGeom>
                  <a:avLst/>
                  <a:gdLst>
                    <a:gd name="connsiteX0" fmla="*/ 321174 w 425792"/>
                    <a:gd name="connsiteY0" fmla="*/ 0 h 5049772"/>
                    <a:gd name="connsiteX1" fmla="*/ 425792 w 425792"/>
                    <a:gd name="connsiteY1" fmla="*/ 5049772 h 5049772"/>
                    <a:gd name="connsiteX2" fmla="*/ 0 w 425792"/>
                    <a:gd name="connsiteY2" fmla="*/ 5025684 h 5049772"/>
                    <a:gd name="connsiteX3" fmla="*/ 104119 w 425792"/>
                    <a:gd name="connsiteY3" fmla="*/ 0 h 5049772"/>
                  </a:gdLst>
                  <a:ahLst/>
                  <a:cxnLst>
                    <a:cxn ang="0">
                      <a:pos x="connsiteX0" y="connsiteY0"/>
                    </a:cxn>
                    <a:cxn ang="0">
                      <a:pos x="connsiteX1" y="connsiteY1"/>
                    </a:cxn>
                    <a:cxn ang="0">
                      <a:pos x="connsiteX2" y="connsiteY2"/>
                    </a:cxn>
                    <a:cxn ang="0">
                      <a:pos x="connsiteX3" y="connsiteY3"/>
                    </a:cxn>
                  </a:cxnLst>
                  <a:rect l="l" t="t" r="r" b="b"/>
                  <a:pathLst>
                    <a:path w="425792" h="5049772">
                      <a:moveTo>
                        <a:pt x="321174" y="0"/>
                      </a:moveTo>
                      <a:lnTo>
                        <a:pt x="425792" y="5049772"/>
                      </a:lnTo>
                      <a:lnTo>
                        <a:pt x="0" y="5025684"/>
                      </a:lnTo>
                      <a:lnTo>
                        <a:pt x="10411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98" name="Freeform: Shape 97">
                  <a:extLst>
                    <a:ext uri="{FF2B5EF4-FFF2-40B4-BE49-F238E27FC236}">
                      <a16:creationId xmlns:a16="http://schemas.microsoft.com/office/drawing/2014/main" id="{C06D2547-9119-4522-B35F-4413EC643090}"/>
                    </a:ext>
                  </a:extLst>
                </p:cNvPr>
                <p:cNvSpPr/>
                <p:nvPr/>
              </p:nvSpPr>
              <p:spPr>
                <a:xfrm rot="21405725">
                  <a:off x="2801429" y="1281985"/>
                  <a:ext cx="164157" cy="5034971"/>
                </a:xfrm>
                <a:custGeom>
                  <a:avLst/>
                  <a:gdLst>
                    <a:gd name="connsiteX0" fmla="*/ 164157 w 164157"/>
                    <a:gd name="connsiteY0" fmla="*/ 0 h 5034971"/>
                    <a:gd name="connsiteX1" fmla="*/ 164157 w 164157"/>
                    <a:gd name="connsiteY1" fmla="*/ 5034971 h 5034971"/>
                    <a:gd name="connsiteX2" fmla="*/ 0 w 164157"/>
                    <a:gd name="connsiteY2" fmla="*/ 5025684 h 5034971"/>
                    <a:gd name="connsiteX3" fmla="*/ 104119 w 164157"/>
                    <a:gd name="connsiteY3" fmla="*/ 0 h 5034971"/>
                  </a:gdLst>
                  <a:ahLst/>
                  <a:cxnLst>
                    <a:cxn ang="0">
                      <a:pos x="connsiteX0" y="connsiteY0"/>
                    </a:cxn>
                    <a:cxn ang="0">
                      <a:pos x="connsiteX1" y="connsiteY1"/>
                    </a:cxn>
                    <a:cxn ang="0">
                      <a:pos x="connsiteX2" y="connsiteY2"/>
                    </a:cxn>
                    <a:cxn ang="0">
                      <a:pos x="connsiteX3" y="connsiteY3"/>
                    </a:cxn>
                  </a:cxnLst>
                  <a:rect l="l" t="t" r="r" b="b"/>
                  <a:pathLst>
                    <a:path w="164157" h="5034971">
                      <a:moveTo>
                        <a:pt x="164157" y="0"/>
                      </a:moveTo>
                      <a:lnTo>
                        <a:pt x="164157" y="5034971"/>
                      </a:lnTo>
                      <a:lnTo>
                        <a:pt x="0" y="5025684"/>
                      </a:lnTo>
                      <a:lnTo>
                        <a:pt x="104119"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7" name="Freeform: Shape 126">
                  <a:extLst>
                    <a:ext uri="{FF2B5EF4-FFF2-40B4-BE49-F238E27FC236}">
                      <a16:creationId xmlns:a16="http://schemas.microsoft.com/office/drawing/2014/main" id="{452BE3FB-FECD-4157-BE65-8E79B0CEAC9F}"/>
                    </a:ext>
                  </a:extLst>
                </p:cNvPr>
                <p:cNvSpPr/>
                <p:nvPr/>
              </p:nvSpPr>
              <p:spPr>
                <a:xfrm>
                  <a:off x="1515977" y="1954028"/>
                  <a:ext cx="1319430" cy="175490"/>
                </a:xfrm>
                <a:custGeom>
                  <a:avLst/>
                  <a:gdLst>
                    <a:gd name="connsiteX0" fmla="*/ 0 w 1319430"/>
                    <a:gd name="connsiteY0" fmla="*/ 0 h 175490"/>
                    <a:gd name="connsiteX1" fmla="*/ 1311484 w 1319430"/>
                    <a:gd name="connsiteY1" fmla="*/ 0 h 175490"/>
                    <a:gd name="connsiteX2" fmla="*/ 1319430 w 1319430"/>
                    <a:gd name="connsiteY2" fmla="*/ 175490 h 175490"/>
                    <a:gd name="connsiteX3" fmla="*/ 0 w 1319430"/>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19430" h="175490">
                      <a:moveTo>
                        <a:pt x="0" y="0"/>
                      </a:moveTo>
                      <a:lnTo>
                        <a:pt x="1311484" y="0"/>
                      </a:lnTo>
                      <a:lnTo>
                        <a:pt x="1319430"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5" name="Freeform: Shape 124">
                  <a:extLst>
                    <a:ext uri="{FF2B5EF4-FFF2-40B4-BE49-F238E27FC236}">
                      <a16:creationId xmlns:a16="http://schemas.microsoft.com/office/drawing/2014/main" id="{3F66349F-4D88-47E7-AD0C-393C2A13FDD0}"/>
                    </a:ext>
                  </a:extLst>
                </p:cNvPr>
                <p:cNvSpPr/>
                <p:nvPr/>
              </p:nvSpPr>
              <p:spPr>
                <a:xfrm>
                  <a:off x="1515977" y="1795538"/>
                  <a:ext cx="1315457" cy="175490"/>
                </a:xfrm>
                <a:custGeom>
                  <a:avLst/>
                  <a:gdLst>
                    <a:gd name="connsiteX0" fmla="*/ 7518 w 1315457"/>
                    <a:gd name="connsiteY0" fmla="*/ 0 h 175490"/>
                    <a:gd name="connsiteX1" fmla="*/ 1307511 w 1315457"/>
                    <a:gd name="connsiteY1" fmla="*/ 0 h 175490"/>
                    <a:gd name="connsiteX2" fmla="*/ 1315457 w 1315457"/>
                    <a:gd name="connsiteY2" fmla="*/ 175490 h 175490"/>
                    <a:gd name="connsiteX3" fmla="*/ 0 w 1315457"/>
                    <a:gd name="connsiteY3" fmla="*/ 175490 h 175490"/>
                    <a:gd name="connsiteX4" fmla="*/ 0 w 1315457"/>
                    <a:gd name="connsiteY4" fmla="*/ 14847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457" h="175490">
                      <a:moveTo>
                        <a:pt x="7518" y="0"/>
                      </a:moveTo>
                      <a:lnTo>
                        <a:pt x="1307511" y="0"/>
                      </a:lnTo>
                      <a:lnTo>
                        <a:pt x="1315457" y="175490"/>
                      </a:lnTo>
                      <a:lnTo>
                        <a:pt x="0" y="175490"/>
                      </a:lnTo>
                      <a:lnTo>
                        <a:pt x="0" y="14847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1" name="Freeform: Shape 110">
                  <a:extLst>
                    <a:ext uri="{FF2B5EF4-FFF2-40B4-BE49-F238E27FC236}">
                      <a16:creationId xmlns:a16="http://schemas.microsoft.com/office/drawing/2014/main" id="{C347D8F4-BD24-4506-88F9-1814B85653CF}"/>
                    </a:ext>
                  </a:extLst>
                </p:cNvPr>
                <p:cNvSpPr/>
                <p:nvPr/>
              </p:nvSpPr>
              <p:spPr>
                <a:xfrm>
                  <a:off x="1491564" y="2801369"/>
                  <a:ext cx="1384345" cy="175490"/>
                </a:xfrm>
                <a:custGeom>
                  <a:avLst/>
                  <a:gdLst>
                    <a:gd name="connsiteX0" fmla="*/ 0 w 1384345"/>
                    <a:gd name="connsiteY0" fmla="*/ 0 h 175490"/>
                    <a:gd name="connsiteX1" fmla="*/ 1376399 w 1384345"/>
                    <a:gd name="connsiteY1" fmla="*/ 0 h 175490"/>
                    <a:gd name="connsiteX2" fmla="*/ 1384345 w 1384345"/>
                    <a:gd name="connsiteY2" fmla="*/ 175490 h 175490"/>
                    <a:gd name="connsiteX3" fmla="*/ 0 w 1384345"/>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4345" h="175490">
                      <a:moveTo>
                        <a:pt x="0" y="0"/>
                      </a:moveTo>
                      <a:lnTo>
                        <a:pt x="1376399" y="0"/>
                      </a:lnTo>
                      <a:lnTo>
                        <a:pt x="1384345"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09" name="Freeform: Shape 108">
                  <a:extLst>
                    <a:ext uri="{FF2B5EF4-FFF2-40B4-BE49-F238E27FC236}">
                      <a16:creationId xmlns:a16="http://schemas.microsoft.com/office/drawing/2014/main" id="{AB0187FF-7508-4BF6-B461-579450E4CA7F}"/>
                    </a:ext>
                  </a:extLst>
                </p:cNvPr>
                <p:cNvSpPr/>
                <p:nvPr/>
              </p:nvSpPr>
              <p:spPr>
                <a:xfrm>
                  <a:off x="1491563" y="2666463"/>
                  <a:ext cx="1380372" cy="175490"/>
                </a:xfrm>
                <a:custGeom>
                  <a:avLst/>
                  <a:gdLst>
                    <a:gd name="connsiteX0" fmla="*/ 0 w 1380372"/>
                    <a:gd name="connsiteY0" fmla="*/ 0 h 175490"/>
                    <a:gd name="connsiteX1" fmla="*/ 1372426 w 1380372"/>
                    <a:gd name="connsiteY1" fmla="*/ 0 h 175490"/>
                    <a:gd name="connsiteX2" fmla="*/ 1380372 w 1380372"/>
                    <a:gd name="connsiteY2" fmla="*/ 175490 h 175490"/>
                    <a:gd name="connsiteX3" fmla="*/ 0 w 1380372"/>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380372" h="175490">
                      <a:moveTo>
                        <a:pt x="0" y="0"/>
                      </a:moveTo>
                      <a:lnTo>
                        <a:pt x="1372426" y="0"/>
                      </a:lnTo>
                      <a:lnTo>
                        <a:pt x="1380372"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5" name="Freeform: Shape 114">
                  <a:extLst>
                    <a:ext uri="{FF2B5EF4-FFF2-40B4-BE49-F238E27FC236}">
                      <a16:creationId xmlns:a16="http://schemas.microsoft.com/office/drawing/2014/main" id="{FF99BFEE-ABEB-410A-B1C4-E9CA2A5A40A3}"/>
                    </a:ext>
                  </a:extLst>
                </p:cNvPr>
                <p:cNvSpPr/>
                <p:nvPr/>
              </p:nvSpPr>
              <p:spPr>
                <a:xfrm>
                  <a:off x="1413685" y="3606262"/>
                  <a:ext cx="1484747" cy="175490"/>
                </a:xfrm>
                <a:custGeom>
                  <a:avLst/>
                  <a:gdLst>
                    <a:gd name="connsiteX0" fmla="*/ 0 w 1484747"/>
                    <a:gd name="connsiteY0" fmla="*/ 0 h 175490"/>
                    <a:gd name="connsiteX1" fmla="*/ 1484747 w 1484747"/>
                    <a:gd name="connsiteY1" fmla="*/ 0 h 175490"/>
                    <a:gd name="connsiteX2" fmla="*/ 1484747 w 1484747"/>
                    <a:gd name="connsiteY2" fmla="*/ 175490 h 175490"/>
                    <a:gd name="connsiteX3" fmla="*/ 0 w 1484747"/>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84747" h="175490">
                      <a:moveTo>
                        <a:pt x="0" y="0"/>
                      </a:moveTo>
                      <a:lnTo>
                        <a:pt x="1484747" y="0"/>
                      </a:lnTo>
                      <a:lnTo>
                        <a:pt x="1484747"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3" name="Freeform: Shape 112">
                  <a:extLst>
                    <a:ext uri="{FF2B5EF4-FFF2-40B4-BE49-F238E27FC236}">
                      <a16:creationId xmlns:a16="http://schemas.microsoft.com/office/drawing/2014/main" id="{E6F24FEF-B5B5-4781-A61B-50163CFCD6D9}"/>
                    </a:ext>
                  </a:extLst>
                </p:cNvPr>
                <p:cNvSpPr/>
                <p:nvPr/>
              </p:nvSpPr>
              <p:spPr>
                <a:xfrm>
                  <a:off x="1431243" y="3518517"/>
                  <a:ext cx="1467189" cy="175490"/>
                </a:xfrm>
                <a:custGeom>
                  <a:avLst/>
                  <a:gdLst>
                    <a:gd name="connsiteX0" fmla="*/ 8188 w 1467189"/>
                    <a:gd name="connsiteY0" fmla="*/ 0 h 175490"/>
                    <a:gd name="connsiteX1" fmla="*/ 1467189 w 1467189"/>
                    <a:gd name="connsiteY1" fmla="*/ 0 h 175490"/>
                    <a:gd name="connsiteX2" fmla="*/ 1467189 w 1467189"/>
                    <a:gd name="connsiteY2" fmla="*/ 175490 h 175490"/>
                    <a:gd name="connsiteX3" fmla="*/ 0 w 146718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467189" h="175490">
                      <a:moveTo>
                        <a:pt x="8188" y="0"/>
                      </a:moveTo>
                      <a:lnTo>
                        <a:pt x="1467189" y="0"/>
                      </a:lnTo>
                      <a:lnTo>
                        <a:pt x="146718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19" name="Freeform: Shape 118">
                  <a:extLst>
                    <a:ext uri="{FF2B5EF4-FFF2-40B4-BE49-F238E27FC236}">
                      <a16:creationId xmlns:a16="http://schemas.microsoft.com/office/drawing/2014/main" id="{0D9E033B-592F-4E0E-879B-5A7BB47622F9}"/>
                    </a:ext>
                  </a:extLst>
                </p:cNvPr>
                <p:cNvSpPr/>
                <p:nvPr/>
              </p:nvSpPr>
              <p:spPr>
                <a:xfrm>
                  <a:off x="1356809" y="4483671"/>
                  <a:ext cx="1598498" cy="175490"/>
                </a:xfrm>
                <a:custGeom>
                  <a:avLst/>
                  <a:gdLst>
                    <a:gd name="connsiteX0" fmla="*/ 0 w 1598498"/>
                    <a:gd name="connsiteY0" fmla="*/ 0 h 175490"/>
                    <a:gd name="connsiteX1" fmla="*/ 1592155 w 1598498"/>
                    <a:gd name="connsiteY1" fmla="*/ 0 h 175490"/>
                    <a:gd name="connsiteX2" fmla="*/ 1598498 w 1598498"/>
                    <a:gd name="connsiteY2" fmla="*/ 140105 h 175490"/>
                    <a:gd name="connsiteX3" fmla="*/ 1598498 w 1598498"/>
                    <a:gd name="connsiteY3" fmla="*/ 175490 h 175490"/>
                    <a:gd name="connsiteX4" fmla="*/ 0 w 1598498"/>
                    <a:gd name="connsiteY4" fmla="*/ 175490 h 17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498" h="175490">
                      <a:moveTo>
                        <a:pt x="0" y="0"/>
                      </a:moveTo>
                      <a:lnTo>
                        <a:pt x="1592155" y="0"/>
                      </a:lnTo>
                      <a:lnTo>
                        <a:pt x="1598498" y="140105"/>
                      </a:lnTo>
                      <a:lnTo>
                        <a:pt x="1598498"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17" name="Freeform: Shape 116">
                  <a:extLst>
                    <a:ext uri="{FF2B5EF4-FFF2-40B4-BE49-F238E27FC236}">
                      <a16:creationId xmlns:a16="http://schemas.microsoft.com/office/drawing/2014/main" id="{D6A31373-D0B8-4B2D-9C8C-19765ABF17CB}"/>
                    </a:ext>
                  </a:extLst>
                </p:cNvPr>
                <p:cNvSpPr/>
                <p:nvPr/>
              </p:nvSpPr>
              <p:spPr>
                <a:xfrm>
                  <a:off x="1389507" y="4395926"/>
                  <a:ext cx="1563429" cy="175490"/>
                </a:xfrm>
                <a:custGeom>
                  <a:avLst/>
                  <a:gdLst>
                    <a:gd name="connsiteX0" fmla="*/ 8188 w 1563429"/>
                    <a:gd name="connsiteY0" fmla="*/ 0 h 175490"/>
                    <a:gd name="connsiteX1" fmla="*/ 1555484 w 1563429"/>
                    <a:gd name="connsiteY1" fmla="*/ 0 h 175490"/>
                    <a:gd name="connsiteX2" fmla="*/ 1563429 w 1563429"/>
                    <a:gd name="connsiteY2" fmla="*/ 175490 h 175490"/>
                    <a:gd name="connsiteX3" fmla="*/ 0 w 1563429"/>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563429" h="175490">
                      <a:moveTo>
                        <a:pt x="8188" y="0"/>
                      </a:moveTo>
                      <a:lnTo>
                        <a:pt x="1555484" y="0"/>
                      </a:lnTo>
                      <a:lnTo>
                        <a:pt x="1563429"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1"/>
                </a:p>
              </p:txBody>
            </p:sp>
            <p:sp>
              <p:nvSpPr>
                <p:cNvPr id="123" name="Freeform: Shape 122">
                  <a:extLst>
                    <a:ext uri="{FF2B5EF4-FFF2-40B4-BE49-F238E27FC236}">
                      <a16:creationId xmlns:a16="http://schemas.microsoft.com/office/drawing/2014/main" id="{9328624B-0A72-42DD-949A-CEB064140E7C}"/>
                    </a:ext>
                  </a:extLst>
                </p:cNvPr>
                <p:cNvSpPr/>
                <p:nvPr/>
              </p:nvSpPr>
              <p:spPr>
                <a:xfrm>
                  <a:off x="1309036" y="5253782"/>
                  <a:ext cx="1688374" cy="175490"/>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121" name="Freeform: Shape 120">
                  <a:extLst>
                    <a:ext uri="{FF2B5EF4-FFF2-40B4-BE49-F238E27FC236}">
                      <a16:creationId xmlns:a16="http://schemas.microsoft.com/office/drawing/2014/main" id="{8856CE4F-635F-45AB-8581-46CC070FBCC3}"/>
                    </a:ext>
                  </a:extLst>
                </p:cNvPr>
                <p:cNvSpPr/>
                <p:nvPr/>
              </p:nvSpPr>
              <p:spPr>
                <a:xfrm>
                  <a:off x="1348386" y="5096433"/>
                  <a:ext cx="1645668" cy="175490"/>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grpSp>
          <p:sp>
            <p:nvSpPr>
              <p:cNvPr id="19" name="Oval 18">
                <a:extLst>
                  <a:ext uri="{FF2B5EF4-FFF2-40B4-BE49-F238E27FC236}">
                    <a16:creationId xmlns:a16="http://schemas.microsoft.com/office/drawing/2014/main" id="{FA0DDE52-CC72-4138-ABD1-721D2449F414}"/>
                  </a:ext>
                </a:extLst>
              </p:cNvPr>
              <p:cNvSpPr/>
              <p:nvPr/>
            </p:nvSpPr>
            <p:spPr>
              <a:xfrm>
                <a:off x="1854500" y="4829241"/>
                <a:ext cx="773092" cy="77309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05</a:t>
                </a:r>
              </a:p>
            </p:txBody>
          </p:sp>
          <p:sp>
            <p:nvSpPr>
              <p:cNvPr id="180" name="Oval 179">
                <a:extLst>
                  <a:ext uri="{FF2B5EF4-FFF2-40B4-BE49-F238E27FC236}">
                    <a16:creationId xmlns:a16="http://schemas.microsoft.com/office/drawing/2014/main" id="{CC538DEE-A153-4B0E-86FC-5F16DA2A3DC7}"/>
                  </a:ext>
                </a:extLst>
              </p:cNvPr>
              <p:cNvSpPr/>
              <p:nvPr/>
            </p:nvSpPr>
            <p:spPr>
              <a:xfrm>
                <a:off x="1854500" y="3997799"/>
                <a:ext cx="773092" cy="77309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noProof="1">
                    <a:solidFill>
                      <a:schemeClr val="accent2">
                        <a:lumMod val="50000"/>
                      </a:schemeClr>
                    </a:solidFill>
                  </a:rPr>
                  <a:t>04</a:t>
                </a:r>
              </a:p>
            </p:txBody>
          </p:sp>
          <p:sp>
            <p:nvSpPr>
              <p:cNvPr id="181" name="Oval 180">
                <a:extLst>
                  <a:ext uri="{FF2B5EF4-FFF2-40B4-BE49-F238E27FC236}">
                    <a16:creationId xmlns:a16="http://schemas.microsoft.com/office/drawing/2014/main" id="{5F721D51-1A60-4851-AC76-50CC90725889}"/>
                  </a:ext>
                </a:extLst>
              </p:cNvPr>
              <p:cNvSpPr/>
              <p:nvPr/>
            </p:nvSpPr>
            <p:spPr>
              <a:xfrm>
                <a:off x="1854500" y="3078787"/>
                <a:ext cx="773092" cy="77309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noProof="1">
                    <a:solidFill>
                      <a:schemeClr val="accent1">
                        <a:lumMod val="50000"/>
                      </a:schemeClr>
                    </a:solidFill>
                  </a:rPr>
                  <a:t>03</a:t>
                </a:r>
              </a:p>
            </p:txBody>
          </p:sp>
          <p:sp>
            <p:nvSpPr>
              <p:cNvPr id="182" name="Oval 181">
                <a:extLst>
                  <a:ext uri="{FF2B5EF4-FFF2-40B4-BE49-F238E27FC236}">
                    <a16:creationId xmlns:a16="http://schemas.microsoft.com/office/drawing/2014/main" id="{9BE51674-5E12-487A-BF5F-2B214A450562}"/>
                  </a:ext>
                </a:extLst>
              </p:cNvPr>
              <p:cNvSpPr/>
              <p:nvPr/>
            </p:nvSpPr>
            <p:spPr>
              <a:xfrm>
                <a:off x="1854500" y="2186293"/>
                <a:ext cx="773092" cy="77309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noProof="1">
                    <a:solidFill>
                      <a:schemeClr val="accent2">
                        <a:lumMod val="50000"/>
                      </a:schemeClr>
                    </a:solidFill>
                  </a:rPr>
                  <a:t>02</a:t>
                </a:r>
              </a:p>
            </p:txBody>
          </p:sp>
          <p:sp>
            <p:nvSpPr>
              <p:cNvPr id="183" name="Oval 182">
                <a:extLst>
                  <a:ext uri="{FF2B5EF4-FFF2-40B4-BE49-F238E27FC236}">
                    <a16:creationId xmlns:a16="http://schemas.microsoft.com/office/drawing/2014/main" id="{AA26B993-91BB-4351-91AB-A36B830D0999}"/>
                  </a:ext>
                </a:extLst>
              </p:cNvPr>
              <p:cNvSpPr/>
              <p:nvPr/>
            </p:nvSpPr>
            <p:spPr>
              <a:xfrm>
                <a:off x="1854500" y="1348067"/>
                <a:ext cx="773092" cy="773092"/>
              </a:xfrm>
              <a:prstGeom prst="ellipse">
                <a:avLst/>
              </a:prstGeom>
              <a:gradFill>
                <a:gsLst>
                  <a:gs pos="0">
                    <a:schemeClr val="accent5"/>
                  </a:gs>
                  <a:gs pos="50000">
                    <a:schemeClr val="accent5"/>
                  </a:gs>
                  <a:gs pos="100000">
                    <a:schemeClr val="accent5"/>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noProof="1"/>
                  <a:t>01</a:t>
                </a:r>
              </a:p>
            </p:txBody>
          </p:sp>
        </p:grpSp>
        <p:sp>
          <p:nvSpPr>
            <p:cNvPr id="34" name="Freeform: Shape 120">
              <a:extLst>
                <a:ext uri="{FF2B5EF4-FFF2-40B4-BE49-F238E27FC236}">
                  <a16:creationId xmlns:a16="http://schemas.microsoft.com/office/drawing/2014/main" id="{54E55E30-6260-4545-A97F-74186CFCE427}"/>
                </a:ext>
              </a:extLst>
            </p:cNvPr>
            <p:cNvSpPr/>
            <p:nvPr/>
          </p:nvSpPr>
          <p:spPr>
            <a:xfrm>
              <a:off x="1143686" y="6234275"/>
              <a:ext cx="1721457" cy="234648"/>
            </a:xfrm>
            <a:custGeom>
              <a:avLst/>
              <a:gdLst>
                <a:gd name="connsiteX0" fmla="*/ 8188 w 1645668"/>
                <a:gd name="connsiteY0" fmla="*/ 0 h 175490"/>
                <a:gd name="connsiteX1" fmla="*/ 1637722 w 1645668"/>
                <a:gd name="connsiteY1" fmla="*/ 0 h 175490"/>
                <a:gd name="connsiteX2" fmla="*/ 1645668 w 1645668"/>
                <a:gd name="connsiteY2" fmla="*/ 175490 h 175490"/>
                <a:gd name="connsiteX3" fmla="*/ 0 w 1645668"/>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45668" h="175490">
                  <a:moveTo>
                    <a:pt x="8188" y="0"/>
                  </a:moveTo>
                  <a:lnTo>
                    <a:pt x="1637722" y="0"/>
                  </a:lnTo>
                  <a:lnTo>
                    <a:pt x="1645668" y="175490"/>
                  </a:lnTo>
                  <a:lnTo>
                    <a:pt x="0" y="17549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5" name="Freeform: Shape 122">
              <a:extLst>
                <a:ext uri="{FF2B5EF4-FFF2-40B4-BE49-F238E27FC236}">
                  <a16:creationId xmlns:a16="http://schemas.microsoft.com/office/drawing/2014/main" id="{B8795DA1-BA75-334F-9575-517C7FE0F65D}"/>
                </a:ext>
              </a:extLst>
            </p:cNvPr>
            <p:cNvSpPr/>
            <p:nvPr/>
          </p:nvSpPr>
          <p:spPr>
            <a:xfrm>
              <a:off x="1105733" y="6409195"/>
              <a:ext cx="1766130" cy="234648"/>
            </a:xfrm>
            <a:custGeom>
              <a:avLst/>
              <a:gdLst>
                <a:gd name="connsiteX0" fmla="*/ 0 w 1688374"/>
                <a:gd name="connsiteY0" fmla="*/ 0 h 175490"/>
                <a:gd name="connsiteX1" fmla="*/ 1680428 w 1688374"/>
                <a:gd name="connsiteY1" fmla="*/ 0 h 175490"/>
                <a:gd name="connsiteX2" fmla="*/ 1688374 w 1688374"/>
                <a:gd name="connsiteY2" fmla="*/ 175490 h 175490"/>
                <a:gd name="connsiteX3" fmla="*/ 0 w 1688374"/>
                <a:gd name="connsiteY3" fmla="*/ 175490 h 175490"/>
              </a:gdLst>
              <a:ahLst/>
              <a:cxnLst>
                <a:cxn ang="0">
                  <a:pos x="connsiteX0" y="connsiteY0"/>
                </a:cxn>
                <a:cxn ang="0">
                  <a:pos x="connsiteX1" y="connsiteY1"/>
                </a:cxn>
                <a:cxn ang="0">
                  <a:pos x="connsiteX2" y="connsiteY2"/>
                </a:cxn>
                <a:cxn ang="0">
                  <a:pos x="connsiteX3" y="connsiteY3"/>
                </a:cxn>
              </a:cxnLst>
              <a:rect l="l" t="t" r="r" b="b"/>
              <a:pathLst>
                <a:path w="1688374" h="175490">
                  <a:moveTo>
                    <a:pt x="0" y="0"/>
                  </a:moveTo>
                  <a:lnTo>
                    <a:pt x="1680428" y="0"/>
                  </a:lnTo>
                  <a:lnTo>
                    <a:pt x="1688374" y="175490"/>
                  </a:lnTo>
                  <a:lnTo>
                    <a:pt x="0" y="17549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350" noProof="1"/>
            </a:p>
          </p:txBody>
        </p:sp>
        <p:sp>
          <p:nvSpPr>
            <p:cNvPr id="36" name="Oval 18">
              <a:extLst>
                <a:ext uri="{FF2B5EF4-FFF2-40B4-BE49-F238E27FC236}">
                  <a16:creationId xmlns:a16="http://schemas.microsoft.com/office/drawing/2014/main" id="{08AF24D6-D000-364B-8278-C899D61A06C9}"/>
                </a:ext>
              </a:extLst>
            </p:cNvPr>
            <p:cNvSpPr/>
            <p:nvPr/>
          </p:nvSpPr>
          <p:spPr>
            <a:xfrm>
              <a:off x="1626620" y="6041298"/>
              <a:ext cx="773092" cy="823262"/>
            </a:xfrm>
            <a:prstGeom prst="ellipse">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noProof="1"/>
                <a:t>06</a:t>
              </a:r>
            </a:p>
          </p:txBody>
        </p:sp>
      </p:grpSp>
    </p:spTree>
    <p:extLst>
      <p:ext uri="{BB962C8B-B14F-4D97-AF65-F5344CB8AC3E}">
        <p14:creationId xmlns:p14="http://schemas.microsoft.com/office/powerpoint/2010/main" val="42281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04"/>
                                        </p:tgtEl>
                                        <p:attrNameLst>
                                          <p:attrName>style.visibility</p:attrName>
                                        </p:attrNameLst>
                                      </p:cBhvr>
                                      <p:to>
                                        <p:strVal val="visible"/>
                                      </p:to>
                                    </p:set>
                                    <p:anim calcmode="lin" valueType="num">
                                      <p:cBhvr additive="base">
                                        <p:cTn id="13" dur="1000" fill="hold"/>
                                        <p:tgtEl>
                                          <p:spTgt spid="204"/>
                                        </p:tgtEl>
                                        <p:attrNameLst>
                                          <p:attrName>ppt_x</p:attrName>
                                        </p:attrNameLst>
                                      </p:cBhvr>
                                      <p:tavLst>
                                        <p:tav tm="0">
                                          <p:val>
                                            <p:strVal val="0-#ppt_w/2"/>
                                          </p:val>
                                        </p:tav>
                                        <p:tav tm="100000">
                                          <p:val>
                                            <p:strVal val="#ppt_x"/>
                                          </p:val>
                                        </p:tav>
                                      </p:tavLst>
                                    </p:anim>
                                    <p:anim calcmode="lin" valueType="num">
                                      <p:cBhvr additive="base">
                                        <p:cTn id="14" dur="1000" fill="hold"/>
                                        <p:tgtEl>
                                          <p:spTgt spid="20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201"/>
                                        </p:tgtEl>
                                        <p:attrNameLst>
                                          <p:attrName>style.visibility</p:attrName>
                                        </p:attrNameLst>
                                      </p:cBhvr>
                                      <p:to>
                                        <p:strVal val="visible"/>
                                      </p:to>
                                    </p:set>
                                    <p:anim calcmode="lin" valueType="num">
                                      <p:cBhvr additive="base">
                                        <p:cTn id="18" dur="1000" fill="hold"/>
                                        <p:tgtEl>
                                          <p:spTgt spid="201"/>
                                        </p:tgtEl>
                                        <p:attrNameLst>
                                          <p:attrName>ppt_x</p:attrName>
                                        </p:attrNameLst>
                                      </p:cBhvr>
                                      <p:tavLst>
                                        <p:tav tm="0">
                                          <p:val>
                                            <p:strVal val="0-#ppt_w/2"/>
                                          </p:val>
                                        </p:tav>
                                        <p:tav tm="100000">
                                          <p:val>
                                            <p:strVal val="#ppt_x"/>
                                          </p:val>
                                        </p:tav>
                                      </p:tavLst>
                                    </p:anim>
                                    <p:anim calcmode="lin" valueType="num">
                                      <p:cBhvr additive="base">
                                        <p:cTn id="19" dur="1000" fill="hold"/>
                                        <p:tgtEl>
                                          <p:spTgt spid="201"/>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8" fill="hold" grpId="0" nodeType="afterEffect">
                                  <p:stCondLst>
                                    <p:cond delay="0"/>
                                  </p:stCondLst>
                                  <p:childTnLst>
                                    <p:set>
                                      <p:cBhvr>
                                        <p:cTn id="22" dur="1" fill="hold">
                                          <p:stCondLst>
                                            <p:cond delay="0"/>
                                          </p:stCondLst>
                                        </p:cTn>
                                        <p:tgtEl>
                                          <p:spTgt spid="198"/>
                                        </p:tgtEl>
                                        <p:attrNameLst>
                                          <p:attrName>style.visibility</p:attrName>
                                        </p:attrNameLst>
                                      </p:cBhvr>
                                      <p:to>
                                        <p:strVal val="visible"/>
                                      </p:to>
                                    </p:set>
                                    <p:anim calcmode="lin" valueType="num">
                                      <p:cBhvr additive="base">
                                        <p:cTn id="23" dur="1000" fill="hold"/>
                                        <p:tgtEl>
                                          <p:spTgt spid="198"/>
                                        </p:tgtEl>
                                        <p:attrNameLst>
                                          <p:attrName>ppt_x</p:attrName>
                                        </p:attrNameLst>
                                      </p:cBhvr>
                                      <p:tavLst>
                                        <p:tav tm="0">
                                          <p:val>
                                            <p:strVal val="0-#ppt_w/2"/>
                                          </p:val>
                                        </p:tav>
                                        <p:tav tm="100000">
                                          <p:val>
                                            <p:strVal val="#ppt_x"/>
                                          </p:val>
                                        </p:tav>
                                      </p:tavLst>
                                    </p:anim>
                                    <p:anim calcmode="lin" valueType="num">
                                      <p:cBhvr additive="base">
                                        <p:cTn id="24" dur="1000" fill="hold"/>
                                        <p:tgtEl>
                                          <p:spTgt spid="198"/>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8" fill="hold" grpId="0" nodeType="afterEffect">
                                  <p:stCondLst>
                                    <p:cond delay="0"/>
                                  </p:stCondLst>
                                  <p:childTnLst>
                                    <p:set>
                                      <p:cBhvr>
                                        <p:cTn id="27" dur="1" fill="hold">
                                          <p:stCondLst>
                                            <p:cond delay="0"/>
                                          </p:stCondLst>
                                        </p:cTn>
                                        <p:tgtEl>
                                          <p:spTgt spid="195"/>
                                        </p:tgtEl>
                                        <p:attrNameLst>
                                          <p:attrName>style.visibility</p:attrName>
                                        </p:attrNameLst>
                                      </p:cBhvr>
                                      <p:to>
                                        <p:strVal val="visible"/>
                                      </p:to>
                                    </p:set>
                                    <p:anim calcmode="lin" valueType="num">
                                      <p:cBhvr additive="base">
                                        <p:cTn id="28" dur="1000" fill="hold"/>
                                        <p:tgtEl>
                                          <p:spTgt spid="195"/>
                                        </p:tgtEl>
                                        <p:attrNameLst>
                                          <p:attrName>ppt_x</p:attrName>
                                        </p:attrNameLst>
                                      </p:cBhvr>
                                      <p:tavLst>
                                        <p:tav tm="0">
                                          <p:val>
                                            <p:strVal val="0-#ppt_w/2"/>
                                          </p:val>
                                        </p:tav>
                                        <p:tav tm="100000">
                                          <p:val>
                                            <p:strVal val="#ppt_x"/>
                                          </p:val>
                                        </p:tav>
                                      </p:tavLst>
                                    </p:anim>
                                    <p:anim calcmode="lin" valueType="num">
                                      <p:cBhvr additive="base">
                                        <p:cTn id="29" dur="1000" fill="hold"/>
                                        <p:tgtEl>
                                          <p:spTgt spid="195"/>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grpId="0" nodeType="afterEffect">
                                  <p:stCondLst>
                                    <p:cond delay="0"/>
                                  </p:stCondLst>
                                  <p:childTnLst>
                                    <p:set>
                                      <p:cBhvr>
                                        <p:cTn id="32" dur="1" fill="hold">
                                          <p:stCondLst>
                                            <p:cond delay="0"/>
                                          </p:stCondLst>
                                        </p:cTn>
                                        <p:tgtEl>
                                          <p:spTgt spid="189"/>
                                        </p:tgtEl>
                                        <p:attrNameLst>
                                          <p:attrName>style.visibility</p:attrName>
                                        </p:attrNameLst>
                                      </p:cBhvr>
                                      <p:to>
                                        <p:strVal val="visible"/>
                                      </p:to>
                                    </p:set>
                                    <p:anim calcmode="lin" valueType="num">
                                      <p:cBhvr additive="base">
                                        <p:cTn id="33" dur="1000" fill="hold"/>
                                        <p:tgtEl>
                                          <p:spTgt spid="189"/>
                                        </p:tgtEl>
                                        <p:attrNameLst>
                                          <p:attrName>ppt_x</p:attrName>
                                        </p:attrNameLst>
                                      </p:cBhvr>
                                      <p:tavLst>
                                        <p:tav tm="0">
                                          <p:val>
                                            <p:strVal val="0-#ppt_w/2"/>
                                          </p:val>
                                        </p:tav>
                                        <p:tav tm="100000">
                                          <p:val>
                                            <p:strVal val="#ppt_x"/>
                                          </p:val>
                                        </p:tav>
                                      </p:tavLst>
                                    </p:anim>
                                    <p:anim calcmode="lin" valueType="num">
                                      <p:cBhvr additive="base">
                                        <p:cTn id="34" dur="1000" fill="hold"/>
                                        <p:tgtEl>
                                          <p:spTgt spid="189"/>
                                        </p:tgtEl>
                                        <p:attrNameLst>
                                          <p:attrName>ppt_y</p:attrName>
                                        </p:attrNameLst>
                                      </p:cBhvr>
                                      <p:tavLst>
                                        <p:tav tm="0">
                                          <p:val>
                                            <p:strVal val="#ppt_y"/>
                                          </p:val>
                                        </p:tav>
                                        <p:tav tm="100000">
                                          <p:val>
                                            <p:strVal val="#ppt_y"/>
                                          </p:val>
                                        </p:tav>
                                      </p:tavLst>
                                    </p:anim>
                                  </p:childTnLst>
                                </p:cTn>
                              </p:par>
                            </p:childTnLst>
                          </p:cTn>
                        </p:par>
                        <p:par>
                          <p:cTn id="35" fill="hold">
                            <p:stCondLst>
                              <p:cond delay="6000"/>
                            </p:stCondLst>
                            <p:childTnLst>
                              <p:par>
                                <p:cTn id="36" presetID="2" presetClass="entr" presetSubtype="8"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fill="hold"/>
                                        <p:tgtEl>
                                          <p:spTgt spid="37"/>
                                        </p:tgtEl>
                                        <p:attrNameLst>
                                          <p:attrName>ppt_x</p:attrName>
                                        </p:attrNameLst>
                                      </p:cBhvr>
                                      <p:tavLst>
                                        <p:tav tm="0">
                                          <p:val>
                                            <p:strVal val="0-#ppt_w/2"/>
                                          </p:val>
                                        </p:tav>
                                        <p:tav tm="100000">
                                          <p:val>
                                            <p:strVal val="#ppt_x"/>
                                          </p:val>
                                        </p:tav>
                                      </p:tavLst>
                                    </p:anim>
                                    <p:anim calcmode="lin" valueType="num">
                                      <p:cBhvr additive="base">
                                        <p:cTn id="3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9" grpId="0" animBg="1"/>
      <p:bldP spid="201" grpId="0" animBg="1"/>
      <p:bldP spid="195" grpId="0" animBg="1"/>
      <p:bldP spid="198" grpId="0" animBg="1"/>
      <p:bldP spid="204" grpId="0" animBg="1"/>
      <p:bldP spid="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02F397E-685F-FF43-B888-F5B38F1462A4}"/>
              </a:ext>
            </a:extLst>
          </p:cNvPr>
          <p:cNvPicPr>
            <a:picLocks noChangeAspect="1"/>
          </p:cNvPicPr>
          <p:nvPr/>
        </p:nvPicPr>
        <p:blipFill rotWithShape="1">
          <a:blip r:embed="rId3"/>
          <a:srcRect b="2899"/>
          <a:stretch/>
        </p:blipFill>
        <p:spPr>
          <a:xfrm>
            <a:off x="2345635" y="39757"/>
            <a:ext cx="7455650" cy="6513208"/>
          </a:xfrm>
          <a:prstGeom prst="rect">
            <a:avLst/>
          </a:prstGeom>
          <a:effectLst>
            <a:softEdge rad="12700"/>
          </a:effectLst>
        </p:spPr>
      </p:pic>
      <p:sp>
        <p:nvSpPr>
          <p:cNvPr id="44" name="直角三角形 103">
            <a:extLst>
              <a:ext uri="{FF2B5EF4-FFF2-40B4-BE49-F238E27FC236}">
                <a16:creationId xmlns:a16="http://schemas.microsoft.com/office/drawing/2014/main" id="{F3119F4F-8F20-B84F-A3B8-4F86F08A9DEC}"/>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直角三角形 104">
            <a:extLst>
              <a:ext uri="{FF2B5EF4-FFF2-40B4-BE49-F238E27FC236}">
                <a16:creationId xmlns:a16="http://schemas.microsoft.com/office/drawing/2014/main" id="{60B6A034-F25A-F344-9902-1A4FC59D17CB}"/>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6" name="直接连接符 106">
            <a:extLst>
              <a:ext uri="{FF2B5EF4-FFF2-40B4-BE49-F238E27FC236}">
                <a16:creationId xmlns:a16="http://schemas.microsoft.com/office/drawing/2014/main" id="{3D14EF67-55DA-2E45-995D-6AAF81D302A7}"/>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07">
            <a:extLst>
              <a:ext uri="{FF2B5EF4-FFF2-40B4-BE49-F238E27FC236}">
                <a16:creationId xmlns:a16="http://schemas.microsoft.com/office/drawing/2014/main" id="{74B4514A-342F-E149-BF3D-4F852DBB594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文本框 7">
            <a:extLst>
              <a:ext uri="{FF2B5EF4-FFF2-40B4-BE49-F238E27FC236}">
                <a16:creationId xmlns:a16="http://schemas.microsoft.com/office/drawing/2014/main" id="{722378AA-8E5C-E741-8418-00E143463B83}"/>
              </a:ext>
            </a:extLst>
          </p:cNvPr>
          <p:cNvSpPr txBox="1"/>
          <p:nvPr/>
        </p:nvSpPr>
        <p:spPr>
          <a:xfrm>
            <a:off x="6404545" y="2251909"/>
            <a:ext cx="9008913" cy="2585323"/>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تقييم </a:t>
            </a:r>
          </a:p>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قبلي </a:t>
            </a:r>
          </a:p>
          <a:p>
            <a:pPr marL="0" algn="ctr" defTabSz="914400" rtl="0" eaLnBrk="1" latinLnBrk="0" hangingPunct="1"/>
            <a:endParaRPr lang="zh-CN" altLang="en-US" sz="54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Tree>
    <p:extLst>
      <p:ext uri="{BB962C8B-B14F-4D97-AF65-F5344CB8AC3E}">
        <p14:creationId xmlns:p14="http://schemas.microsoft.com/office/powerpoint/2010/main" val="25620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02F397E-685F-FF43-B888-F5B38F1462A4}"/>
              </a:ext>
            </a:extLst>
          </p:cNvPr>
          <p:cNvPicPr>
            <a:picLocks noChangeAspect="1"/>
          </p:cNvPicPr>
          <p:nvPr/>
        </p:nvPicPr>
        <p:blipFill rotWithShape="1">
          <a:blip r:embed="rId3"/>
          <a:srcRect b="2899"/>
          <a:stretch/>
        </p:blipFill>
        <p:spPr>
          <a:xfrm>
            <a:off x="2345635" y="39757"/>
            <a:ext cx="7455650" cy="6513208"/>
          </a:xfrm>
          <a:prstGeom prst="rect">
            <a:avLst/>
          </a:prstGeom>
          <a:effectLst>
            <a:softEdge rad="12700"/>
          </a:effectLst>
        </p:spPr>
      </p:pic>
      <p:sp>
        <p:nvSpPr>
          <p:cNvPr id="44" name="直角三角形 103">
            <a:extLst>
              <a:ext uri="{FF2B5EF4-FFF2-40B4-BE49-F238E27FC236}">
                <a16:creationId xmlns:a16="http://schemas.microsoft.com/office/drawing/2014/main" id="{F3119F4F-8F20-B84F-A3B8-4F86F08A9DEC}"/>
              </a:ext>
            </a:extLst>
          </p:cNvPr>
          <p:cNvSpPr/>
          <p:nvPr/>
        </p:nvSpPr>
        <p:spPr>
          <a:xfrm rot="16200000">
            <a:off x="10861647" y="5508612"/>
            <a:ext cx="1377708" cy="128299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直角三角形 104">
            <a:extLst>
              <a:ext uri="{FF2B5EF4-FFF2-40B4-BE49-F238E27FC236}">
                <a16:creationId xmlns:a16="http://schemas.microsoft.com/office/drawing/2014/main" id="{60B6A034-F25A-F344-9902-1A4FC59D17CB}"/>
              </a:ext>
            </a:extLst>
          </p:cNvPr>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cxnSp>
        <p:nvCxnSpPr>
          <p:cNvPr id="46" name="直接连接符 106">
            <a:extLst>
              <a:ext uri="{FF2B5EF4-FFF2-40B4-BE49-F238E27FC236}">
                <a16:creationId xmlns:a16="http://schemas.microsoft.com/office/drawing/2014/main" id="{3D14EF67-55DA-2E45-995D-6AAF81D302A7}"/>
              </a:ext>
            </a:extLst>
          </p:cNvPr>
          <p:cNvCxnSpPr/>
          <p:nvPr/>
        </p:nvCxnSpPr>
        <p:spPr>
          <a:xfrm flipV="1">
            <a:off x="-783746" y="1377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107">
            <a:extLst>
              <a:ext uri="{FF2B5EF4-FFF2-40B4-BE49-F238E27FC236}">
                <a16:creationId xmlns:a16="http://schemas.microsoft.com/office/drawing/2014/main" id="{74B4514A-342F-E149-BF3D-4F852DBB5940}"/>
              </a:ext>
            </a:extLst>
          </p:cNvPr>
          <p:cNvCxnSpPr>
            <a:cxnSpLocks/>
          </p:cNvCxnSpPr>
          <p:nvPr/>
        </p:nvCxnSpPr>
        <p:spPr>
          <a:xfrm flipV="1">
            <a:off x="10401043" y="4213208"/>
            <a:ext cx="2878796" cy="2994539"/>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文本框 7">
            <a:extLst>
              <a:ext uri="{FF2B5EF4-FFF2-40B4-BE49-F238E27FC236}">
                <a16:creationId xmlns:a16="http://schemas.microsoft.com/office/drawing/2014/main" id="{722378AA-8E5C-E741-8418-00E143463B83}"/>
              </a:ext>
            </a:extLst>
          </p:cNvPr>
          <p:cNvSpPr txBox="1"/>
          <p:nvPr/>
        </p:nvSpPr>
        <p:spPr>
          <a:xfrm>
            <a:off x="6404545" y="2251909"/>
            <a:ext cx="9008913" cy="2585323"/>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تقييم </a:t>
            </a:r>
          </a:p>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بعدي </a:t>
            </a:r>
          </a:p>
          <a:p>
            <a:pPr marL="0" algn="ctr" defTabSz="914400" rtl="0" eaLnBrk="1" latinLnBrk="0" hangingPunct="1"/>
            <a:endParaRPr lang="zh-CN" altLang="en-US" sz="54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Tree>
    <p:extLst>
      <p:ext uri="{BB962C8B-B14F-4D97-AF65-F5344CB8AC3E}">
        <p14:creationId xmlns:p14="http://schemas.microsoft.com/office/powerpoint/2010/main" val="357426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343449" y="1814139"/>
            <a:ext cx="9008913" cy="1569660"/>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9600" b="1" spc="50" dirty="0">
                <a:ln w="9525" cmpd="sng">
                  <a:solidFill>
                    <a:srgbClr val="002060"/>
                  </a:solidFill>
                  <a:prstDash val="solid"/>
                </a:ln>
                <a:solidFill>
                  <a:srgbClr val="70AD47">
                    <a:tint val="1000"/>
                  </a:srgbClr>
                </a:solidFill>
                <a:effectLst/>
                <a:latin typeface="Damascus" pitchFamily="2" charset="-78"/>
                <a:cs typeface="Damascus" pitchFamily="2" charset="-78"/>
              </a:rPr>
              <a:t>انتهى</a:t>
            </a:r>
            <a:endParaRPr lang="zh-CN" altLang="en-US" sz="96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211437" y="791474"/>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7">
            <a:extLst>
              <a:ext uri="{FF2B5EF4-FFF2-40B4-BE49-F238E27FC236}">
                <a16:creationId xmlns:a16="http://schemas.microsoft.com/office/drawing/2014/main" id="{076469C7-18C6-664E-BA96-EE5A493D7686}"/>
              </a:ext>
            </a:extLst>
          </p:cNvPr>
          <p:cNvSpPr txBox="1"/>
          <p:nvPr/>
        </p:nvSpPr>
        <p:spPr>
          <a:xfrm>
            <a:off x="3816850" y="3195596"/>
            <a:ext cx="4872710" cy="110799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6600" dirty="0">
                <a:ln w="0">
                  <a:noFill/>
                </a:ln>
                <a:latin typeface="Damascus" pitchFamily="2" charset="-78"/>
                <a:cs typeface="Damascus" pitchFamily="2" charset="-78"/>
              </a:rPr>
              <a:t>شكراً لكم </a:t>
            </a:r>
          </a:p>
        </p:txBody>
      </p:sp>
      <p:sp>
        <p:nvSpPr>
          <p:cNvPr id="22" name="文本框 7">
            <a:extLst>
              <a:ext uri="{FF2B5EF4-FFF2-40B4-BE49-F238E27FC236}">
                <a16:creationId xmlns:a16="http://schemas.microsoft.com/office/drawing/2014/main" id="{B2356D54-332D-F449-B304-32B75735D674}"/>
              </a:ext>
            </a:extLst>
          </p:cNvPr>
          <p:cNvSpPr txBox="1"/>
          <p:nvPr/>
        </p:nvSpPr>
        <p:spPr>
          <a:xfrm>
            <a:off x="1900384" y="4498366"/>
            <a:ext cx="8532402" cy="1938992"/>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3600" dirty="0">
                <a:ln w="0">
                  <a:noFill/>
                </a:ln>
                <a:solidFill>
                  <a:srgbClr val="0000A3"/>
                </a:solidFill>
                <a:latin typeface="Damascus" pitchFamily="2" charset="-78"/>
                <a:cs typeface="Damascus" pitchFamily="2" charset="-78"/>
              </a:rPr>
              <a:t>المراجع :</a:t>
            </a:r>
          </a:p>
          <a:p>
            <a:pPr marL="0" algn="ctr" defTabSz="914400" rtl="0" eaLnBrk="1" latinLnBrk="0" hangingPunct="1"/>
            <a:r>
              <a:rPr lang="ar-SA" altLang="zh-CN" sz="2800" dirty="0">
                <a:ln w="0">
                  <a:noFill/>
                </a:ln>
                <a:latin typeface="Damascus" pitchFamily="2" charset="-78"/>
                <a:cs typeface="Damascus" pitchFamily="2" charset="-78"/>
              </a:rPr>
              <a:t>الحقيبة التدريبية </a:t>
            </a:r>
          </a:p>
          <a:p>
            <a:pPr marL="0" algn="ctr" defTabSz="914400" rtl="0" eaLnBrk="1" latinLnBrk="0" hangingPunct="1"/>
            <a:r>
              <a:rPr lang="ar-SA" altLang="zh-CN" sz="2800" dirty="0">
                <a:ln w="0">
                  <a:noFill/>
                </a:ln>
                <a:latin typeface="Damascus" pitchFamily="2" charset="-78"/>
                <a:cs typeface="Damascus" pitchFamily="2" charset="-78"/>
              </a:rPr>
              <a:t>المشكلات النفسية والسلوكية لدى طالبات المرحلة الابتدائية (الأسباب والعلاج)</a:t>
            </a:r>
          </a:p>
          <a:p>
            <a:pPr marL="0" algn="ctr" defTabSz="914400" rtl="0" eaLnBrk="1" latinLnBrk="0" hangingPunct="1"/>
            <a:r>
              <a:rPr lang="ar-SA" altLang="zh-CN" sz="2800" dirty="0">
                <a:ln w="0">
                  <a:noFill/>
                </a:ln>
                <a:latin typeface="Damascus" pitchFamily="2" charset="-78"/>
                <a:cs typeface="Damascus" pitchFamily="2" charset="-78"/>
              </a:rPr>
              <a:t>اعداد / اسيا علي آل ضبعان </a:t>
            </a:r>
          </a:p>
        </p:txBody>
      </p:sp>
    </p:spTree>
    <p:extLst>
      <p:ext uri="{BB962C8B-B14F-4D97-AF65-F5344CB8AC3E}">
        <p14:creationId xmlns:p14="http://schemas.microsoft.com/office/powerpoint/2010/main" val="22174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6250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800" fill="hold"/>
                                        <p:tgtEl>
                                          <p:spTgt spid="105"/>
                                        </p:tgtEl>
                                        <p:attrNameLst>
                                          <p:attrName>ppt_x</p:attrName>
                                        </p:attrNameLst>
                                      </p:cBhvr>
                                      <p:tavLst>
                                        <p:tav tm="0">
                                          <p:val>
                                            <p:strVal val="#ppt_x"/>
                                          </p:val>
                                        </p:tav>
                                        <p:tav tm="100000">
                                          <p:val>
                                            <p:strVal val="#ppt_x"/>
                                          </p:val>
                                        </p:tav>
                                      </p:tavLst>
                                    </p:anim>
                                    <p:anim calcmode="lin" valueType="num">
                                      <p:cBhvr additive="base">
                                        <p:cTn id="8" dur="800" fill="hold"/>
                                        <p:tgtEl>
                                          <p:spTgt spid="105"/>
                                        </p:tgtEl>
                                        <p:attrNameLst>
                                          <p:attrName>ppt_y</p:attrName>
                                        </p:attrNameLst>
                                      </p:cBhvr>
                                      <p:tavLst>
                                        <p:tav tm="0">
                                          <p:val>
                                            <p:strVal val="0-#ppt_h/2"/>
                                          </p:val>
                                        </p:tav>
                                        <p:tav tm="100000">
                                          <p:val>
                                            <p:strVal val="#ppt_y"/>
                                          </p:val>
                                        </p:tav>
                                      </p:tavLst>
                                    </p:anim>
                                  </p:childTnLst>
                                </p:cTn>
                              </p:par>
                              <p:par>
                                <p:cTn id="9" presetID="2" presetClass="entr" presetSubtype="4" decel="6250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800" fill="hold"/>
                                        <p:tgtEl>
                                          <p:spTgt spid="104"/>
                                        </p:tgtEl>
                                        <p:attrNameLst>
                                          <p:attrName>ppt_x</p:attrName>
                                        </p:attrNameLst>
                                      </p:cBhvr>
                                      <p:tavLst>
                                        <p:tav tm="0">
                                          <p:val>
                                            <p:strVal val="#ppt_x"/>
                                          </p:val>
                                        </p:tav>
                                        <p:tav tm="100000">
                                          <p:val>
                                            <p:strVal val="#ppt_x"/>
                                          </p:val>
                                        </p:tav>
                                      </p:tavLst>
                                    </p:anim>
                                    <p:anim calcmode="lin" valueType="num">
                                      <p:cBhvr additive="base">
                                        <p:cTn id="12" dur="8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800"/>
                            </p:stCondLst>
                            <p:childTnLst>
                              <p:par>
                                <p:cTn id="14" presetID="10" presetClass="entr" presetSubtype="0" fill="hold" nodeType="after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par>
                                <p:cTn id="17" presetID="10"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1300"/>
                            </p:stCondLst>
                            <p:childTnLst>
                              <p:par>
                                <p:cTn id="21" presetID="2" presetClass="entr" presetSubtype="12" decel="5710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00" fill="hold"/>
                                        <p:tgtEl>
                                          <p:spTgt spid="23"/>
                                        </p:tgtEl>
                                        <p:attrNameLst>
                                          <p:attrName>ppt_x</p:attrName>
                                        </p:attrNameLst>
                                      </p:cBhvr>
                                      <p:tavLst>
                                        <p:tav tm="0">
                                          <p:val>
                                            <p:strVal val="0-#ppt_w/2"/>
                                          </p:val>
                                        </p:tav>
                                        <p:tav tm="100000">
                                          <p:val>
                                            <p:strVal val="#ppt_x"/>
                                          </p:val>
                                        </p:tav>
                                      </p:tavLst>
                                    </p:anim>
                                    <p:anim calcmode="lin" valueType="num">
                                      <p:cBhvr additive="base">
                                        <p:cTn id="24" dur="7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3" decel="5710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00" fill="hold"/>
                                        <p:tgtEl>
                                          <p:spTgt spid="4"/>
                                        </p:tgtEl>
                                        <p:attrNameLst>
                                          <p:attrName>ppt_x</p:attrName>
                                        </p:attrNameLst>
                                      </p:cBhvr>
                                      <p:tavLst>
                                        <p:tav tm="0">
                                          <p:val>
                                            <p:strVal val="1+#ppt_w/2"/>
                                          </p:val>
                                        </p:tav>
                                        <p:tav tm="100000">
                                          <p:val>
                                            <p:strVal val="#ppt_x"/>
                                          </p:val>
                                        </p:tav>
                                      </p:tavLst>
                                    </p:anim>
                                    <p:anim calcmode="lin" valueType="num">
                                      <p:cBhvr additive="base">
                                        <p:cTn id="28" dur="7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3" decel="57100" fill="hold" grpId="0" nodeType="withEffect">
                                  <p:stCondLst>
                                    <p:cond delay="1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00" fill="hold"/>
                                        <p:tgtEl>
                                          <p:spTgt spid="26"/>
                                        </p:tgtEl>
                                        <p:attrNameLst>
                                          <p:attrName>ppt_x</p:attrName>
                                        </p:attrNameLst>
                                      </p:cBhvr>
                                      <p:tavLst>
                                        <p:tav tm="0">
                                          <p:val>
                                            <p:strVal val="1+#ppt_w/2"/>
                                          </p:val>
                                        </p:tav>
                                        <p:tav tm="100000">
                                          <p:val>
                                            <p:strVal val="#ppt_x"/>
                                          </p:val>
                                        </p:tav>
                                      </p:tavLst>
                                    </p:anim>
                                    <p:anim calcmode="lin" valueType="num">
                                      <p:cBhvr additive="base">
                                        <p:cTn id="32" dur="7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3" decel="57100" fill="hold" grpId="0" nodeType="withEffect">
                                  <p:stCondLst>
                                    <p:cond delay="20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700" fill="hold"/>
                                        <p:tgtEl>
                                          <p:spTgt spid="24"/>
                                        </p:tgtEl>
                                        <p:attrNameLst>
                                          <p:attrName>ppt_x</p:attrName>
                                        </p:attrNameLst>
                                      </p:cBhvr>
                                      <p:tavLst>
                                        <p:tav tm="0">
                                          <p:val>
                                            <p:strVal val="1+#ppt_w/2"/>
                                          </p:val>
                                        </p:tav>
                                        <p:tav tm="100000">
                                          <p:val>
                                            <p:strVal val="#ppt_x"/>
                                          </p:val>
                                        </p:tav>
                                      </p:tavLst>
                                    </p:anim>
                                    <p:anim calcmode="lin" valueType="num">
                                      <p:cBhvr additive="base">
                                        <p:cTn id="36" dur="700" fill="hold"/>
                                        <p:tgtEl>
                                          <p:spTgt spid="24"/>
                                        </p:tgtEl>
                                        <p:attrNameLst>
                                          <p:attrName>ppt_y</p:attrName>
                                        </p:attrNameLst>
                                      </p:cBhvr>
                                      <p:tavLst>
                                        <p:tav tm="0">
                                          <p:val>
                                            <p:strVal val="0-#ppt_h/2"/>
                                          </p:val>
                                        </p:tav>
                                        <p:tav tm="100000">
                                          <p:val>
                                            <p:strVal val="#ppt_y"/>
                                          </p:val>
                                        </p:tav>
                                      </p:tavLst>
                                    </p:anim>
                                  </p:childTnLst>
                                </p:cTn>
                              </p:par>
                              <p:par>
                                <p:cTn id="37" presetID="2" presetClass="entr" presetSubtype="12" decel="57100" fill="hold" grpId="0" nodeType="withEffect">
                                  <p:stCondLst>
                                    <p:cond delay="20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00" fill="hold"/>
                                        <p:tgtEl>
                                          <p:spTgt spid="25"/>
                                        </p:tgtEl>
                                        <p:attrNameLst>
                                          <p:attrName>ppt_x</p:attrName>
                                        </p:attrNameLst>
                                      </p:cBhvr>
                                      <p:tavLst>
                                        <p:tav tm="0">
                                          <p:val>
                                            <p:strVal val="0-#ppt_w/2"/>
                                          </p:val>
                                        </p:tav>
                                        <p:tav tm="100000">
                                          <p:val>
                                            <p:strVal val="#ppt_x"/>
                                          </p:val>
                                        </p:tav>
                                      </p:tavLst>
                                    </p:anim>
                                    <p:anim calcmode="lin" valueType="num">
                                      <p:cBhvr additive="base">
                                        <p:cTn id="40" dur="700" fill="hold"/>
                                        <p:tgtEl>
                                          <p:spTgt spid="25"/>
                                        </p:tgtEl>
                                        <p:attrNameLst>
                                          <p:attrName>ppt_y</p:attrName>
                                        </p:attrNameLst>
                                      </p:cBhvr>
                                      <p:tavLst>
                                        <p:tav tm="0">
                                          <p:val>
                                            <p:strVal val="1+#ppt_h/2"/>
                                          </p:val>
                                        </p:tav>
                                        <p:tav tm="100000">
                                          <p:val>
                                            <p:strVal val="#ppt_y"/>
                                          </p:val>
                                        </p:tav>
                                      </p:tavLst>
                                    </p:anim>
                                  </p:childTnLst>
                                </p:cTn>
                              </p:par>
                            </p:childTnLst>
                          </p:cTn>
                        </p:par>
                        <p:par>
                          <p:cTn id="41" fill="hold">
                            <p:stCondLst>
                              <p:cond delay="22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2700"/>
                            </p:stCondLst>
                            <p:childTnLst>
                              <p:par>
                                <p:cTn id="46" presetID="10" presetClass="entr" presetSubtype="0" fill="hold"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320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37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4" grpId="0" animBg="1"/>
      <p:bldP spid="105" grpId="0" animBg="1"/>
      <p:bldP spid="4" grpId="0" animBg="1"/>
      <p:bldP spid="23" grpId="0" animBg="1"/>
      <p:bldP spid="24" grpId="0" animBg="1"/>
      <p:bldP spid="25" grpId="0" animBg="1"/>
      <p:bldP spid="26" grpId="0" animBg="1"/>
      <p:bldP spid="28"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6000" t="-7000" r="40000" b="-1000"/>
          </a:stretch>
        </a:blipFill>
        <a:effectLst/>
      </p:bgPr>
    </p:bg>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980E827B-995B-4BD1-B1A6-71D88EE7B13B}"/>
              </a:ext>
            </a:extLst>
          </p:cNvPr>
          <p:cNvSpPr txBox="1"/>
          <p:nvPr/>
        </p:nvSpPr>
        <p:spPr>
          <a:xfrm>
            <a:off x="7785905" y="84431"/>
            <a:ext cx="4603319" cy="958596"/>
          </a:xfrm>
          <a:prstGeom prst="rect">
            <a:avLst/>
          </a:prstGeom>
          <a:noFill/>
        </p:spPr>
        <p:txBody>
          <a:bodyPr wrap="square" lIns="0" rIns="0" rtlCol="0" anchor="b">
            <a:spAutoFit/>
          </a:bodyPr>
          <a:lstStyle/>
          <a:p>
            <a:pPr algn="ctr">
              <a:lnSpc>
                <a:spcPct val="150000"/>
              </a:lnSpc>
            </a:pPr>
            <a:r>
              <a:rPr lang="ar-SA" sz="2000" dirty="0">
                <a:solidFill>
                  <a:schemeClr val="tx1">
                    <a:lumMod val="95000"/>
                    <a:lumOff val="5000"/>
                  </a:schemeClr>
                </a:solidFill>
              </a:rPr>
              <a:t>أن تتعرف المتدربة على اسباب المشكلات النفسية والسلوكية للأطفال. </a:t>
            </a:r>
          </a:p>
        </p:txBody>
      </p:sp>
      <p:sp>
        <p:nvSpPr>
          <p:cNvPr id="107" name="TextBox 106">
            <a:extLst>
              <a:ext uri="{FF2B5EF4-FFF2-40B4-BE49-F238E27FC236}">
                <a16:creationId xmlns:a16="http://schemas.microsoft.com/office/drawing/2014/main" id="{9941D559-C85E-4B20-8A02-2CB762920A2F}"/>
              </a:ext>
            </a:extLst>
          </p:cNvPr>
          <p:cNvSpPr txBox="1"/>
          <p:nvPr/>
        </p:nvSpPr>
        <p:spPr>
          <a:xfrm>
            <a:off x="143435" y="918408"/>
            <a:ext cx="4441074" cy="958596"/>
          </a:xfrm>
          <a:prstGeom prst="rect">
            <a:avLst/>
          </a:prstGeom>
          <a:noFill/>
        </p:spPr>
        <p:txBody>
          <a:bodyPr wrap="square" lIns="0" rIns="0" rtlCol="0" anchor="b">
            <a:spAutoFit/>
          </a:bodyPr>
          <a:lstStyle/>
          <a:p>
            <a:pPr algn="ctr">
              <a:lnSpc>
                <a:spcPct val="150000"/>
              </a:lnSpc>
            </a:pPr>
            <a:r>
              <a:rPr lang="ar-SA" sz="2000" dirty="0">
                <a:solidFill>
                  <a:schemeClr val="tx1">
                    <a:lumMod val="95000"/>
                    <a:lumOff val="5000"/>
                  </a:schemeClr>
                </a:solidFill>
              </a:rPr>
              <a:t>ان تذكر المتدربة انواع العدوان</a:t>
            </a:r>
            <a:r>
              <a:rPr lang="en-US" sz="2000" dirty="0">
                <a:solidFill>
                  <a:schemeClr val="tx1">
                    <a:lumMod val="95000"/>
                    <a:lumOff val="5000"/>
                  </a:schemeClr>
                </a:solidFill>
              </a:rPr>
              <a:t> </a:t>
            </a:r>
            <a:r>
              <a:rPr lang="ar-SA" sz="2000" dirty="0">
                <a:solidFill>
                  <a:schemeClr val="tx1">
                    <a:lumMod val="95000"/>
                    <a:lumOff val="5000"/>
                  </a:schemeClr>
                </a:solidFill>
              </a:rPr>
              <a:t>وكيفية التغلب على مشكلة العدوان. </a:t>
            </a:r>
          </a:p>
        </p:txBody>
      </p:sp>
      <p:sp>
        <p:nvSpPr>
          <p:cNvPr id="41" name="直角三角形 104">
            <a:extLst>
              <a:ext uri="{FF2B5EF4-FFF2-40B4-BE49-F238E27FC236}">
                <a16:creationId xmlns:a16="http://schemas.microsoft.com/office/drawing/2014/main" id="{7055A9D5-F483-BD44-B037-9C3F8AAD17E1}"/>
              </a:ext>
            </a:extLst>
          </p:cNvPr>
          <p:cNvSpPr/>
          <p:nvPr/>
        </p:nvSpPr>
        <p:spPr>
          <a:xfrm rot="5400000">
            <a:off x="-48590" y="4945"/>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106">
            <a:extLst>
              <a:ext uri="{FF2B5EF4-FFF2-40B4-BE49-F238E27FC236}">
                <a16:creationId xmlns:a16="http://schemas.microsoft.com/office/drawing/2014/main" id="{D831493A-77DF-4843-86A5-F606F66EFBC2}"/>
              </a:ext>
            </a:extLst>
          </p:cNvPr>
          <p:cNvCxnSpPr/>
          <p:nvPr/>
        </p:nvCxnSpPr>
        <p:spPr>
          <a:xfrm flipV="1">
            <a:off x="-832336" y="47661"/>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348687DA-11C4-4C26-9C82-C3F1C80E18F5}"/>
              </a:ext>
            </a:extLst>
          </p:cNvPr>
          <p:cNvSpPr/>
          <p:nvPr/>
        </p:nvSpPr>
        <p:spPr>
          <a:xfrm>
            <a:off x="5723762" y="152531"/>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4" name="Freeform: Shape 63">
            <a:extLst>
              <a:ext uri="{FF2B5EF4-FFF2-40B4-BE49-F238E27FC236}">
                <a16:creationId xmlns:a16="http://schemas.microsoft.com/office/drawing/2014/main" id="{EE389DAA-A2BE-4A7F-8861-82C47688F2C1}"/>
              </a:ext>
            </a:extLst>
          </p:cNvPr>
          <p:cNvSpPr/>
          <p:nvPr/>
        </p:nvSpPr>
        <p:spPr>
          <a:xfrm>
            <a:off x="6126973" y="935276"/>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5" name="Freeform: Shape 64">
            <a:extLst>
              <a:ext uri="{FF2B5EF4-FFF2-40B4-BE49-F238E27FC236}">
                <a16:creationId xmlns:a16="http://schemas.microsoft.com/office/drawing/2014/main" id="{D7E7F685-2D73-4040-8B6B-578676309D81}"/>
              </a:ext>
            </a:extLst>
          </p:cNvPr>
          <p:cNvSpPr/>
          <p:nvPr/>
        </p:nvSpPr>
        <p:spPr>
          <a:xfrm>
            <a:off x="5726498" y="1723329"/>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7" name="Freeform: Shape 66">
            <a:extLst>
              <a:ext uri="{FF2B5EF4-FFF2-40B4-BE49-F238E27FC236}">
                <a16:creationId xmlns:a16="http://schemas.microsoft.com/office/drawing/2014/main" id="{D7B6A0E2-760C-45A4-90C1-98C7172568AA}"/>
              </a:ext>
            </a:extLst>
          </p:cNvPr>
          <p:cNvSpPr/>
          <p:nvPr/>
        </p:nvSpPr>
        <p:spPr>
          <a:xfrm>
            <a:off x="6126973" y="2465458"/>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8" name="Freeform: Shape 67">
            <a:extLst>
              <a:ext uri="{FF2B5EF4-FFF2-40B4-BE49-F238E27FC236}">
                <a16:creationId xmlns:a16="http://schemas.microsoft.com/office/drawing/2014/main" id="{AB4CE2FF-AA14-4948-A112-16D0B0F5844C}"/>
              </a:ext>
            </a:extLst>
          </p:cNvPr>
          <p:cNvSpPr/>
          <p:nvPr/>
        </p:nvSpPr>
        <p:spPr>
          <a:xfrm>
            <a:off x="5729272" y="3256281"/>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9" name="Freeform: Shape 68">
            <a:extLst>
              <a:ext uri="{FF2B5EF4-FFF2-40B4-BE49-F238E27FC236}">
                <a16:creationId xmlns:a16="http://schemas.microsoft.com/office/drawing/2014/main" id="{2CCAD6DE-E407-4114-B244-C7A704377C5A}"/>
              </a:ext>
            </a:extLst>
          </p:cNvPr>
          <p:cNvSpPr/>
          <p:nvPr/>
        </p:nvSpPr>
        <p:spPr>
          <a:xfrm>
            <a:off x="6126973" y="4043474"/>
            <a:ext cx="525308" cy="486109"/>
          </a:xfrm>
          <a:custGeom>
            <a:avLst/>
            <a:gdLst>
              <a:gd name="connsiteX0" fmla="*/ 175030 w 486659"/>
              <a:gd name="connsiteY0" fmla="*/ 0 h 450344"/>
              <a:gd name="connsiteX1" fmla="*/ 311632 w 486659"/>
              <a:gd name="connsiteY1" fmla="*/ 0 h 450344"/>
              <a:gd name="connsiteX2" fmla="*/ 404271 w 486659"/>
              <a:gd name="connsiteY2" fmla="*/ 53289 h 450344"/>
              <a:gd name="connsiteX3" fmla="*/ 472352 w 486659"/>
              <a:gd name="connsiteY3" fmla="*/ 171683 h 450344"/>
              <a:gd name="connsiteX4" fmla="*/ 472352 w 486659"/>
              <a:gd name="connsiteY4" fmla="*/ 278661 h 450344"/>
              <a:gd name="connsiteX5" fmla="*/ 403832 w 486659"/>
              <a:gd name="connsiteY5" fmla="*/ 397055 h 450344"/>
              <a:gd name="connsiteX6" fmla="*/ 311193 w 486659"/>
              <a:gd name="connsiteY6" fmla="*/ 450344 h 450344"/>
              <a:gd name="connsiteX7" fmla="*/ 174701 w 486659"/>
              <a:gd name="connsiteY7" fmla="*/ 450344 h 450344"/>
              <a:gd name="connsiteX8" fmla="*/ 82062 w 486659"/>
              <a:gd name="connsiteY8" fmla="*/ 397055 h 450344"/>
              <a:gd name="connsiteX9" fmla="*/ 13542 w 486659"/>
              <a:gd name="connsiteY9" fmla="*/ 278661 h 450344"/>
              <a:gd name="connsiteX10" fmla="*/ 14419 w 486659"/>
              <a:gd name="connsiteY10" fmla="*/ 171683 h 450344"/>
              <a:gd name="connsiteX11" fmla="*/ 82501 w 486659"/>
              <a:gd name="connsiteY11" fmla="*/ 53289 h 450344"/>
              <a:gd name="connsiteX12" fmla="*/ 175030 w 486659"/>
              <a:gd name="connsiteY12" fmla="*/ 0 h 45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59" h="450344">
                <a:moveTo>
                  <a:pt x="175030" y="0"/>
                </a:moveTo>
                <a:lnTo>
                  <a:pt x="311632" y="0"/>
                </a:lnTo>
                <a:cubicBezTo>
                  <a:pt x="349674" y="0"/>
                  <a:pt x="385195" y="20306"/>
                  <a:pt x="404271" y="53289"/>
                </a:cubicBezTo>
                <a:lnTo>
                  <a:pt x="472352" y="171683"/>
                </a:lnTo>
                <a:cubicBezTo>
                  <a:pt x="491428" y="204665"/>
                  <a:pt x="491428" y="245679"/>
                  <a:pt x="472352" y="278661"/>
                </a:cubicBezTo>
                <a:lnTo>
                  <a:pt x="403832" y="397055"/>
                </a:lnTo>
                <a:cubicBezTo>
                  <a:pt x="384866" y="430038"/>
                  <a:pt x="349345" y="450344"/>
                  <a:pt x="311193" y="450344"/>
                </a:cubicBezTo>
                <a:lnTo>
                  <a:pt x="174701" y="450344"/>
                </a:lnTo>
                <a:cubicBezTo>
                  <a:pt x="136549" y="450344"/>
                  <a:pt x="101029" y="430038"/>
                  <a:pt x="82062" y="397055"/>
                </a:cubicBezTo>
                <a:lnTo>
                  <a:pt x="13542" y="278661"/>
                </a:lnTo>
                <a:cubicBezTo>
                  <a:pt x="-4657" y="245679"/>
                  <a:pt x="-4657" y="204665"/>
                  <a:pt x="14419" y="171683"/>
                </a:cubicBezTo>
                <a:lnTo>
                  <a:pt x="82501" y="53289"/>
                </a:lnTo>
                <a:cubicBezTo>
                  <a:pt x="101467" y="20306"/>
                  <a:pt x="136988" y="0"/>
                  <a:pt x="175030" y="0"/>
                </a:cubicBezTo>
                <a:close/>
              </a:path>
            </a:pathLst>
          </a:custGeom>
          <a:solidFill>
            <a:schemeClr val="bg1"/>
          </a:solidFill>
          <a:ln w="12700">
            <a:miter lim="400000"/>
          </a:ln>
        </p:spPr>
        <p:txBody>
          <a:bodyPr wrap="square" lIns="28575" tIns="28575" rIns="28575" bIns="28575" anchor="ctr">
            <a:noAutofit/>
          </a:bodyPr>
          <a:lstStyle/>
          <a:p>
            <a:pPr>
              <a:defRPr sz="3000"/>
            </a:pPr>
            <a:endParaRPr sz="2250"/>
          </a:p>
        </p:txBody>
      </p:sp>
      <p:sp>
        <p:nvSpPr>
          <p:cNvPr id="61" name="Shape">
            <a:extLst>
              <a:ext uri="{FF2B5EF4-FFF2-40B4-BE49-F238E27FC236}">
                <a16:creationId xmlns:a16="http://schemas.microsoft.com/office/drawing/2014/main" id="{28FF3198-5275-4848-BE76-4C6BDFCAFC88}"/>
              </a:ext>
            </a:extLst>
          </p:cNvPr>
          <p:cNvSpPr/>
          <p:nvPr/>
        </p:nvSpPr>
        <p:spPr>
          <a:xfrm>
            <a:off x="4510187" y="892512"/>
            <a:ext cx="2183999" cy="574305"/>
          </a:xfrm>
          <a:custGeom>
            <a:avLst/>
            <a:gdLst/>
            <a:ahLst/>
            <a:cxnLst>
              <a:cxn ang="0">
                <a:pos x="wd2" y="hd2"/>
              </a:cxn>
              <a:cxn ang="5400000">
                <a:pos x="wd2" y="hd2"/>
              </a:cxn>
              <a:cxn ang="10800000">
                <a:pos x="wd2" y="hd2"/>
              </a:cxn>
              <a:cxn ang="16200000">
                <a:pos x="wd2" y="hd2"/>
              </a:cxn>
            </a:cxnLst>
            <a:rect l="0" t="0" r="r" b="b"/>
            <a:pathLst>
              <a:path w="21489" h="21600" extrusionOk="0">
                <a:moveTo>
                  <a:pt x="21255" y="7460"/>
                </a:moveTo>
                <a:lnTo>
                  <a:pt x="20634" y="3332"/>
                </a:lnTo>
                <a:cubicBezTo>
                  <a:pt x="20321" y="1268"/>
                  <a:pt x="19746" y="0"/>
                  <a:pt x="19122" y="0"/>
                </a:cubicBezTo>
                <a:lnTo>
                  <a:pt x="17876" y="0"/>
                </a:lnTo>
                <a:cubicBezTo>
                  <a:pt x="17251" y="0"/>
                  <a:pt x="16676" y="1268"/>
                  <a:pt x="16364" y="3332"/>
                </a:cubicBezTo>
                <a:lnTo>
                  <a:pt x="15851" y="6723"/>
                </a:lnTo>
                <a:cubicBezTo>
                  <a:pt x="15446" y="8728"/>
                  <a:pt x="14817" y="9923"/>
                  <a:pt x="14142" y="9923"/>
                </a:cubicBezTo>
                <a:lnTo>
                  <a:pt x="3689" y="9923"/>
                </a:lnTo>
                <a:cubicBezTo>
                  <a:pt x="3118" y="9923"/>
                  <a:pt x="2567" y="9053"/>
                  <a:pt x="2166" y="7505"/>
                </a:cubicBezTo>
                <a:lnTo>
                  <a:pt x="2123" y="7343"/>
                </a:lnTo>
                <a:cubicBezTo>
                  <a:pt x="2081" y="7136"/>
                  <a:pt x="2034" y="6959"/>
                  <a:pt x="1980" y="6797"/>
                </a:cubicBezTo>
                <a:lnTo>
                  <a:pt x="1919" y="6561"/>
                </a:lnTo>
                <a:lnTo>
                  <a:pt x="1919" y="6620"/>
                </a:lnTo>
                <a:cubicBezTo>
                  <a:pt x="1807" y="6355"/>
                  <a:pt x="1676" y="6207"/>
                  <a:pt x="1537" y="6207"/>
                </a:cubicBezTo>
                <a:lnTo>
                  <a:pt x="1008" y="6207"/>
                </a:lnTo>
                <a:cubicBezTo>
                  <a:pt x="742" y="6207"/>
                  <a:pt x="499" y="6753"/>
                  <a:pt x="364" y="7623"/>
                </a:cubicBezTo>
                <a:lnTo>
                  <a:pt x="98" y="9377"/>
                </a:lnTo>
                <a:cubicBezTo>
                  <a:pt x="-33" y="10262"/>
                  <a:pt x="-33" y="11338"/>
                  <a:pt x="98" y="12223"/>
                </a:cubicBezTo>
                <a:lnTo>
                  <a:pt x="364" y="13977"/>
                </a:lnTo>
                <a:cubicBezTo>
                  <a:pt x="495" y="14862"/>
                  <a:pt x="742" y="15393"/>
                  <a:pt x="1008" y="15393"/>
                </a:cubicBezTo>
                <a:lnTo>
                  <a:pt x="1537" y="15393"/>
                </a:lnTo>
                <a:cubicBezTo>
                  <a:pt x="1676" y="15393"/>
                  <a:pt x="1803" y="15245"/>
                  <a:pt x="1919" y="14980"/>
                </a:cubicBezTo>
                <a:lnTo>
                  <a:pt x="1919" y="15039"/>
                </a:lnTo>
                <a:lnTo>
                  <a:pt x="1980" y="14803"/>
                </a:lnTo>
                <a:cubicBezTo>
                  <a:pt x="2034" y="14656"/>
                  <a:pt x="2081" y="14464"/>
                  <a:pt x="2123" y="14257"/>
                </a:cubicBezTo>
                <a:lnTo>
                  <a:pt x="2166" y="14095"/>
                </a:lnTo>
                <a:cubicBezTo>
                  <a:pt x="2571" y="12547"/>
                  <a:pt x="3118" y="11677"/>
                  <a:pt x="3689" y="11677"/>
                </a:cubicBezTo>
                <a:lnTo>
                  <a:pt x="14142" y="11677"/>
                </a:lnTo>
                <a:cubicBezTo>
                  <a:pt x="14678" y="11677"/>
                  <a:pt x="15372" y="13668"/>
                  <a:pt x="15747" y="14891"/>
                </a:cubicBezTo>
                <a:cubicBezTo>
                  <a:pt x="15885" y="15349"/>
                  <a:pt x="16001" y="15879"/>
                  <a:pt x="16094" y="16484"/>
                </a:cubicBezTo>
                <a:lnTo>
                  <a:pt x="16364" y="18268"/>
                </a:lnTo>
                <a:cubicBezTo>
                  <a:pt x="16676" y="20332"/>
                  <a:pt x="17251" y="21600"/>
                  <a:pt x="17876" y="21600"/>
                </a:cubicBezTo>
                <a:lnTo>
                  <a:pt x="19122" y="21600"/>
                </a:lnTo>
                <a:cubicBezTo>
                  <a:pt x="19746" y="21600"/>
                  <a:pt x="20321" y="20332"/>
                  <a:pt x="20634" y="18268"/>
                </a:cubicBezTo>
                <a:lnTo>
                  <a:pt x="21255" y="14140"/>
                </a:lnTo>
                <a:cubicBezTo>
                  <a:pt x="21567" y="12075"/>
                  <a:pt x="21567" y="9525"/>
                  <a:pt x="21255" y="7460"/>
                </a:cubicBezTo>
                <a:close/>
                <a:moveTo>
                  <a:pt x="1815" y="11205"/>
                </a:moveTo>
                <a:lnTo>
                  <a:pt x="1629" y="12429"/>
                </a:lnTo>
                <a:cubicBezTo>
                  <a:pt x="1591" y="12680"/>
                  <a:pt x="1521" y="12827"/>
                  <a:pt x="1448" y="12827"/>
                </a:cubicBezTo>
                <a:lnTo>
                  <a:pt x="1078" y="12827"/>
                </a:lnTo>
                <a:cubicBezTo>
                  <a:pt x="1005" y="12827"/>
                  <a:pt x="935" y="12680"/>
                  <a:pt x="897" y="12429"/>
                </a:cubicBezTo>
                <a:lnTo>
                  <a:pt x="711" y="11205"/>
                </a:lnTo>
                <a:cubicBezTo>
                  <a:pt x="673" y="10955"/>
                  <a:pt x="673" y="10645"/>
                  <a:pt x="711" y="10409"/>
                </a:cubicBezTo>
                <a:lnTo>
                  <a:pt x="897" y="9186"/>
                </a:lnTo>
                <a:cubicBezTo>
                  <a:pt x="935" y="8935"/>
                  <a:pt x="1005" y="8787"/>
                  <a:pt x="1078" y="8787"/>
                </a:cubicBezTo>
                <a:lnTo>
                  <a:pt x="1448" y="8787"/>
                </a:lnTo>
                <a:cubicBezTo>
                  <a:pt x="1521" y="8787"/>
                  <a:pt x="1591" y="8935"/>
                  <a:pt x="1629" y="9186"/>
                </a:cubicBezTo>
                <a:lnTo>
                  <a:pt x="1815" y="10409"/>
                </a:lnTo>
                <a:cubicBezTo>
                  <a:pt x="1853" y="10645"/>
                  <a:pt x="1853" y="10955"/>
                  <a:pt x="1815" y="11205"/>
                </a:cubicBezTo>
                <a:close/>
                <a:moveTo>
                  <a:pt x="20587" y="12665"/>
                </a:moveTo>
                <a:lnTo>
                  <a:pt x="19966" y="16793"/>
                </a:lnTo>
                <a:cubicBezTo>
                  <a:pt x="19793" y="17943"/>
                  <a:pt x="19469" y="18651"/>
                  <a:pt x="19122" y="18651"/>
                </a:cubicBezTo>
                <a:lnTo>
                  <a:pt x="17876" y="18651"/>
                </a:lnTo>
                <a:cubicBezTo>
                  <a:pt x="17529" y="18651"/>
                  <a:pt x="17205" y="17943"/>
                  <a:pt x="17031" y="16793"/>
                </a:cubicBezTo>
                <a:lnTo>
                  <a:pt x="16410" y="12665"/>
                </a:lnTo>
                <a:cubicBezTo>
                  <a:pt x="16236" y="11515"/>
                  <a:pt x="16236" y="10085"/>
                  <a:pt x="16410" y="8935"/>
                </a:cubicBezTo>
                <a:lnTo>
                  <a:pt x="17035" y="4807"/>
                </a:lnTo>
                <a:cubicBezTo>
                  <a:pt x="17208" y="3657"/>
                  <a:pt x="17532" y="2949"/>
                  <a:pt x="17880" y="2949"/>
                </a:cubicBezTo>
                <a:lnTo>
                  <a:pt x="19125" y="2949"/>
                </a:lnTo>
                <a:cubicBezTo>
                  <a:pt x="19473" y="2949"/>
                  <a:pt x="19797" y="3657"/>
                  <a:pt x="19970" y="4807"/>
                </a:cubicBezTo>
                <a:lnTo>
                  <a:pt x="20595" y="8935"/>
                </a:lnTo>
                <a:cubicBezTo>
                  <a:pt x="20761" y="10085"/>
                  <a:pt x="20761" y="11515"/>
                  <a:pt x="20587" y="12665"/>
                </a:cubicBezTo>
                <a:close/>
              </a:path>
            </a:pathLst>
          </a:custGeom>
          <a:solidFill>
            <a:schemeClr val="accent6"/>
          </a:solidFill>
          <a:ln w="12700">
            <a:miter lim="400000"/>
          </a:ln>
        </p:spPr>
        <p:txBody>
          <a:bodyPr lIns="28575" tIns="28575" rIns="28575" bIns="28575" anchor="ctr"/>
          <a:lstStyle/>
          <a:p>
            <a:pPr marL="0" algn="l" defTabSz="914400" rtl="0" eaLnBrk="1" latinLnBrk="0" hangingPunct="1">
              <a:defRPr sz="3000"/>
            </a:pPr>
            <a:endParaRPr sz="2250"/>
          </a:p>
        </p:txBody>
      </p:sp>
      <p:sp>
        <p:nvSpPr>
          <p:cNvPr id="62" name="Shape">
            <a:extLst>
              <a:ext uri="{FF2B5EF4-FFF2-40B4-BE49-F238E27FC236}">
                <a16:creationId xmlns:a16="http://schemas.microsoft.com/office/drawing/2014/main" id="{DEF5C9C7-5978-45A9-BBBF-01FD97FBF47E}"/>
              </a:ext>
            </a:extLst>
          </p:cNvPr>
          <p:cNvSpPr/>
          <p:nvPr/>
        </p:nvSpPr>
        <p:spPr>
          <a:xfrm>
            <a:off x="5686222" y="108488"/>
            <a:ext cx="2184002" cy="574305"/>
          </a:xfrm>
          <a:custGeom>
            <a:avLst/>
            <a:gdLst/>
            <a:ahLst/>
            <a:cxnLst>
              <a:cxn ang="0">
                <a:pos x="wd2" y="hd2"/>
              </a:cxn>
              <a:cxn ang="5400000">
                <a:pos x="wd2" y="hd2"/>
              </a:cxn>
              <a:cxn ang="10800000">
                <a:pos x="wd2" y="hd2"/>
              </a:cxn>
              <a:cxn ang="16200000">
                <a:pos x="wd2" y="hd2"/>
              </a:cxn>
            </a:cxnLst>
            <a:rect l="0" t="0" r="r" b="b"/>
            <a:pathLst>
              <a:path w="21489" h="21600" extrusionOk="0">
                <a:moveTo>
                  <a:pt x="234" y="14140"/>
                </a:moveTo>
                <a:lnTo>
                  <a:pt x="855" y="18268"/>
                </a:lnTo>
                <a:cubicBezTo>
                  <a:pt x="1168" y="20332"/>
                  <a:pt x="1743" y="21600"/>
                  <a:pt x="2367" y="21600"/>
                </a:cubicBezTo>
                <a:lnTo>
                  <a:pt x="3613" y="21600"/>
                </a:lnTo>
                <a:cubicBezTo>
                  <a:pt x="4238" y="21600"/>
                  <a:pt x="4813" y="20332"/>
                  <a:pt x="5125" y="18268"/>
                </a:cubicBezTo>
                <a:lnTo>
                  <a:pt x="5638" y="14877"/>
                </a:lnTo>
                <a:cubicBezTo>
                  <a:pt x="6043" y="12872"/>
                  <a:pt x="6672" y="11677"/>
                  <a:pt x="7347" y="11677"/>
                </a:cubicBezTo>
                <a:lnTo>
                  <a:pt x="17800" y="11677"/>
                </a:lnTo>
                <a:cubicBezTo>
                  <a:pt x="18371" y="11677"/>
                  <a:pt x="18922" y="12547"/>
                  <a:pt x="19323" y="14095"/>
                </a:cubicBezTo>
                <a:lnTo>
                  <a:pt x="19366" y="14257"/>
                </a:lnTo>
                <a:cubicBezTo>
                  <a:pt x="19408" y="14464"/>
                  <a:pt x="19455" y="14641"/>
                  <a:pt x="19509" y="14803"/>
                </a:cubicBezTo>
                <a:lnTo>
                  <a:pt x="19570" y="15039"/>
                </a:lnTo>
                <a:lnTo>
                  <a:pt x="19570" y="14980"/>
                </a:lnTo>
                <a:cubicBezTo>
                  <a:pt x="19682" y="15245"/>
                  <a:pt x="19813" y="15393"/>
                  <a:pt x="19952" y="15393"/>
                </a:cubicBezTo>
                <a:lnTo>
                  <a:pt x="20481" y="15393"/>
                </a:lnTo>
                <a:cubicBezTo>
                  <a:pt x="20747" y="15393"/>
                  <a:pt x="20990" y="14847"/>
                  <a:pt x="21125" y="13977"/>
                </a:cubicBezTo>
                <a:lnTo>
                  <a:pt x="21391" y="12223"/>
                </a:lnTo>
                <a:cubicBezTo>
                  <a:pt x="21522" y="11338"/>
                  <a:pt x="21522" y="10262"/>
                  <a:pt x="21391" y="9377"/>
                </a:cubicBezTo>
                <a:lnTo>
                  <a:pt x="21125" y="7623"/>
                </a:lnTo>
                <a:cubicBezTo>
                  <a:pt x="20994" y="6738"/>
                  <a:pt x="20747" y="6207"/>
                  <a:pt x="20481" y="6207"/>
                </a:cubicBezTo>
                <a:lnTo>
                  <a:pt x="19952" y="6207"/>
                </a:lnTo>
                <a:cubicBezTo>
                  <a:pt x="19813" y="6207"/>
                  <a:pt x="19686" y="6355"/>
                  <a:pt x="19570" y="6620"/>
                </a:cubicBezTo>
                <a:lnTo>
                  <a:pt x="19570" y="6561"/>
                </a:lnTo>
                <a:lnTo>
                  <a:pt x="19509" y="6797"/>
                </a:lnTo>
                <a:cubicBezTo>
                  <a:pt x="19455" y="6944"/>
                  <a:pt x="19408" y="7136"/>
                  <a:pt x="19366" y="7342"/>
                </a:cubicBezTo>
                <a:lnTo>
                  <a:pt x="19323" y="7505"/>
                </a:lnTo>
                <a:cubicBezTo>
                  <a:pt x="18918" y="9053"/>
                  <a:pt x="18371" y="9923"/>
                  <a:pt x="17800" y="9923"/>
                </a:cubicBezTo>
                <a:lnTo>
                  <a:pt x="7347" y="9923"/>
                </a:lnTo>
                <a:cubicBezTo>
                  <a:pt x="6811" y="9923"/>
                  <a:pt x="6117" y="7932"/>
                  <a:pt x="5742" y="6709"/>
                </a:cubicBezTo>
                <a:cubicBezTo>
                  <a:pt x="5604" y="6251"/>
                  <a:pt x="5488" y="5721"/>
                  <a:pt x="5395" y="5116"/>
                </a:cubicBezTo>
                <a:lnTo>
                  <a:pt x="5125" y="3332"/>
                </a:lnTo>
                <a:cubicBezTo>
                  <a:pt x="4813" y="1268"/>
                  <a:pt x="4238" y="0"/>
                  <a:pt x="3613" y="0"/>
                </a:cubicBezTo>
                <a:lnTo>
                  <a:pt x="2367" y="0"/>
                </a:lnTo>
                <a:cubicBezTo>
                  <a:pt x="1743" y="0"/>
                  <a:pt x="1168" y="1268"/>
                  <a:pt x="855" y="3332"/>
                </a:cubicBezTo>
                <a:lnTo>
                  <a:pt x="234" y="7460"/>
                </a:lnTo>
                <a:cubicBezTo>
                  <a:pt x="-78" y="9525"/>
                  <a:pt x="-78" y="12075"/>
                  <a:pt x="234" y="14140"/>
                </a:cubicBezTo>
                <a:close/>
                <a:moveTo>
                  <a:pt x="19674" y="10395"/>
                </a:moveTo>
                <a:lnTo>
                  <a:pt x="19860" y="9171"/>
                </a:lnTo>
                <a:cubicBezTo>
                  <a:pt x="19898" y="8920"/>
                  <a:pt x="19968" y="8773"/>
                  <a:pt x="20041" y="8773"/>
                </a:cubicBezTo>
                <a:lnTo>
                  <a:pt x="20411" y="8773"/>
                </a:lnTo>
                <a:cubicBezTo>
                  <a:pt x="20484" y="8773"/>
                  <a:pt x="20554" y="8920"/>
                  <a:pt x="20592" y="9171"/>
                </a:cubicBezTo>
                <a:lnTo>
                  <a:pt x="20778" y="10395"/>
                </a:lnTo>
                <a:cubicBezTo>
                  <a:pt x="20816" y="10645"/>
                  <a:pt x="20816" y="10955"/>
                  <a:pt x="20778" y="11191"/>
                </a:cubicBezTo>
                <a:lnTo>
                  <a:pt x="20592" y="12414"/>
                </a:lnTo>
                <a:cubicBezTo>
                  <a:pt x="20554" y="12665"/>
                  <a:pt x="20484" y="12813"/>
                  <a:pt x="20411" y="12813"/>
                </a:cubicBezTo>
                <a:lnTo>
                  <a:pt x="20041" y="12813"/>
                </a:lnTo>
                <a:cubicBezTo>
                  <a:pt x="19968" y="12813"/>
                  <a:pt x="19898" y="12665"/>
                  <a:pt x="19860" y="12414"/>
                </a:cubicBezTo>
                <a:lnTo>
                  <a:pt x="19674" y="11191"/>
                </a:lnTo>
                <a:cubicBezTo>
                  <a:pt x="19636" y="10955"/>
                  <a:pt x="19636" y="10645"/>
                  <a:pt x="19674" y="10395"/>
                </a:cubicBezTo>
                <a:close/>
                <a:moveTo>
                  <a:pt x="902" y="8935"/>
                </a:moveTo>
                <a:lnTo>
                  <a:pt x="1523" y="4807"/>
                </a:lnTo>
                <a:cubicBezTo>
                  <a:pt x="1696" y="3657"/>
                  <a:pt x="2020" y="2949"/>
                  <a:pt x="2367" y="2949"/>
                </a:cubicBezTo>
                <a:lnTo>
                  <a:pt x="3613" y="2949"/>
                </a:lnTo>
                <a:cubicBezTo>
                  <a:pt x="3960" y="2949"/>
                  <a:pt x="4284" y="3657"/>
                  <a:pt x="4458" y="4807"/>
                </a:cubicBezTo>
                <a:lnTo>
                  <a:pt x="5079" y="8935"/>
                </a:lnTo>
                <a:cubicBezTo>
                  <a:pt x="5253" y="10085"/>
                  <a:pt x="5253" y="11515"/>
                  <a:pt x="5079" y="12665"/>
                </a:cubicBezTo>
                <a:lnTo>
                  <a:pt x="4454" y="16793"/>
                </a:lnTo>
                <a:cubicBezTo>
                  <a:pt x="4281" y="17943"/>
                  <a:pt x="3957" y="18651"/>
                  <a:pt x="3609" y="18651"/>
                </a:cubicBezTo>
                <a:lnTo>
                  <a:pt x="2364" y="18651"/>
                </a:lnTo>
                <a:cubicBezTo>
                  <a:pt x="2016" y="18651"/>
                  <a:pt x="1692" y="17943"/>
                  <a:pt x="1519" y="16793"/>
                </a:cubicBezTo>
                <a:lnTo>
                  <a:pt x="894" y="12665"/>
                </a:lnTo>
                <a:cubicBezTo>
                  <a:pt x="728" y="11515"/>
                  <a:pt x="728" y="10085"/>
                  <a:pt x="902" y="8935"/>
                </a:cubicBezTo>
                <a:close/>
              </a:path>
            </a:pathLst>
          </a:custGeom>
          <a:solidFill>
            <a:schemeClr val="accent5"/>
          </a:solidFill>
          <a:ln w="12700">
            <a:miter lim="400000"/>
          </a:ln>
        </p:spPr>
        <p:txBody>
          <a:bodyPr lIns="28575" tIns="28575" rIns="28575" bIns="28575" anchor="ctr"/>
          <a:lstStyle/>
          <a:p>
            <a:pPr marL="0" algn="l" defTabSz="914400" rtl="0" eaLnBrk="1" latinLnBrk="0" hangingPunct="1">
              <a:defRPr sz="3000"/>
            </a:pPr>
            <a:endParaRPr sz="2250" dirty="0"/>
          </a:p>
        </p:txBody>
      </p:sp>
      <p:sp>
        <p:nvSpPr>
          <p:cNvPr id="66" name="Shape">
            <a:extLst>
              <a:ext uri="{FF2B5EF4-FFF2-40B4-BE49-F238E27FC236}">
                <a16:creationId xmlns:a16="http://schemas.microsoft.com/office/drawing/2014/main" id="{F1F1C49E-3BE2-4630-B8AE-BFEF56F3938C}"/>
              </a:ext>
            </a:extLst>
          </p:cNvPr>
          <p:cNvSpPr/>
          <p:nvPr/>
        </p:nvSpPr>
        <p:spPr>
          <a:xfrm>
            <a:off x="4510187" y="2421359"/>
            <a:ext cx="2183999" cy="574305"/>
          </a:xfrm>
          <a:custGeom>
            <a:avLst/>
            <a:gdLst/>
            <a:ahLst/>
            <a:cxnLst>
              <a:cxn ang="0">
                <a:pos x="wd2" y="hd2"/>
              </a:cxn>
              <a:cxn ang="5400000">
                <a:pos x="wd2" y="hd2"/>
              </a:cxn>
              <a:cxn ang="10800000">
                <a:pos x="wd2" y="hd2"/>
              </a:cxn>
              <a:cxn ang="16200000">
                <a:pos x="wd2" y="hd2"/>
              </a:cxn>
            </a:cxnLst>
            <a:rect l="0" t="0" r="r" b="b"/>
            <a:pathLst>
              <a:path w="21489" h="21600" extrusionOk="0">
                <a:moveTo>
                  <a:pt x="21255" y="7460"/>
                </a:moveTo>
                <a:lnTo>
                  <a:pt x="20634" y="3332"/>
                </a:lnTo>
                <a:cubicBezTo>
                  <a:pt x="20321" y="1268"/>
                  <a:pt x="19746" y="0"/>
                  <a:pt x="19122" y="0"/>
                </a:cubicBezTo>
                <a:lnTo>
                  <a:pt x="17876" y="0"/>
                </a:lnTo>
                <a:cubicBezTo>
                  <a:pt x="17251" y="0"/>
                  <a:pt x="16676" y="1268"/>
                  <a:pt x="16364" y="3332"/>
                </a:cubicBezTo>
                <a:lnTo>
                  <a:pt x="15851" y="6723"/>
                </a:lnTo>
                <a:cubicBezTo>
                  <a:pt x="15446" y="8728"/>
                  <a:pt x="14817" y="9923"/>
                  <a:pt x="14142" y="9923"/>
                </a:cubicBezTo>
                <a:lnTo>
                  <a:pt x="3689" y="9923"/>
                </a:lnTo>
                <a:cubicBezTo>
                  <a:pt x="3118" y="9923"/>
                  <a:pt x="2567" y="9053"/>
                  <a:pt x="2166" y="7505"/>
                </a:cubicBezTo>
                <a:lnTo>
                  <a:pt x="2123" y="7343"/>
                </a:lnTo>
                <a:cubicBezTo>
                  <a:pt x="2081" y="7136"/>
                  <a:pt x="2034" y="6959"/>
                  <a:pt x="1980" y="6797"/>
                </a:cubicBezTo>
                <a:lnTo>
                  <a:pt x="1919" y="6561"/>
                </a:lnTo>
                <a:lnTo>
                  <a:pt x="1919" y="6620"/>
                </a:lnTo>
                <a:cubicBezTo>
                  <a:pt x="1807" y="6355"/>
                  <a:pt x="1676" y="6207"/>
                  <a:pt x="1537" y="6207"/>
                </a:cubicBezTo>
                <a:lnTo>
                  <a:pt x="1008" y="6207"/>
                </a:lnTo>
                <a:cubicBezTo>
                  <a:pt x="742" y="6207"/>
                  <a:pt x="499" y="6753"/>
                  <a:pt x="364" y="7623"/>
                </a:cubicBezTo>
                <a:lnTo>
                  <a:pt x="98" y="9377"/>
                </a:lnTo>
                <a:cubicBezTo>
                  <a:pt x="-33" y="10262"/>
                  <a:pt x="-33" y="11338"/>
                  <a:pt x="98" y="12223"/>
                </a:cubicBezTo>
                <a:lnTo>
                  <a:pt x="364" y="13977"/>
                </a:lnTo>
                <a:cubicBezTo>
                  <a:pt x="495" y="14862"/>
                  <a:pt x="742" y="15393"/>
                  <a:pt x="1008" y="15393"/>
                </a:cubicBezTo>
                <a:lnTo>
                  <a:pt x="1537" y="15393"/>
                </a:lnTo>
                <a:cubicBezTo>
                  <a:pt x="1676" y="15393"/>
                  <a:pt x="1803" y="15245"/>
                  <a:pt x="1919" y="14980"/>
                </a:cubicBezTo>
                <a:lnTo>
                  <a:pt x="1919" y="15039"/>
                </a:lnTo>
                <a:lnTo>
                  <a:pt x="1980" y="14803"/>
                </a:lnTo>
                <a:cubicBezTo>
                  <a:pt x="2034" y="14656"/>
                  <a:pt x="2081" y="14464"/>
                  <a:pt x="2123" y="14257"/>
                </a:cubicBezTo>
                <a:lnTo>
                  <a:pt x="2166" y="14095"/>
                </a:lnTo>
                <a:cubicBezTo>
                  <a:pt x="2571" y="12547"/>
                  <a:pt x="3118" y="11677"/>
                  <a:pt x="3689" y="11677"/>
                </a:cubicBezTo>
                <a:lnTo>
                  <a:pt x="14142" y="11677"/>
                </a:lnTo>
                <a:cubicBezTo>
                  <a:pt x="14678" y="11677"/>
                  <a:pt x="15372" y="13668"/>
                  <a:pt x="15747" y="14891"/>
                </a:cubicBezTo>
                <a:cubicBezTo>
                  <a:pt x="15885" y="15349"/>
                  <a:pt x="16001" y="15879"/>
                  <a:pt x="16094" y="16484"/>
                </a:cubicBezTo>
                <a:lnTo>
                  <a:pt x="16364" y="18268"/>
                </a:lnTo>
                <a:cubicBezTo>
                  <a:pt x="16676" y="20332"/>
                  <a:pt x="17251" y="21600"/>
                  <a:pt x="17876" y="21600"/>
                </a:cubicBezTo>
                <a:lnTo>
                  <a:pt x="19122" y="21600"/>
                </a:lnTo>
                <a:cubicBezTo>
                  <a:pt x="19746" y="21600"/>
                  <a:pt x="20321" y="20332"/>
                  <a:pt x="20634" y="18268"/>
                </a:cubicBezTo>
                <a:lnTo>
                  <a:pt x="21255" y="14140"/>
                </a:lnTo>
                <a:cubicBezTo>
                  <a:pt x="21567" y="12075"/>
                  <a:pt x="21567" y="9525"/>
                  <a:pt x="21255" y="7460"/>
                </a:cubicBezTo>
                <a:close/>
                <a:moveTo>
                  <a:pt x="1815" y="11205"/>
                </a:moveTo>
                <a:lnTo>
                  <a:pt x="1629" y="12429"/>
                </a:lnTo>
                <a:cubicBezTo>
                  <a:pt x="1591" y="12680"/>
                  <a:pt x="1521" y="12827"/>
                  <a:pt x="1448" y="12827"/>
                </a:cubicBezTo>
                <a:lnTo>
                  <a:pt x="1078" y="12827"/>
                </a:lnTo>
                <a:cubicBezTo>
                  <a:pt x="1005" y="12827"/>
                  <a:pt x="935" y="12680"/>
                  <a:pt x="897" y="12429"/>
                </a:cubicBezTo>
                <a:lnTo>
                  <a:pt x="711" y="11205"/>
                </a:lnTo>
                <a:cubicBezTo>
                  <a:pt x="673" y="10955"/>
                  <a:pt x="673" y="10645"/>
                  <a:pt x="711" y="10409"/>
                </a:cubicBezTo>
                <a:lnTo>
                  <a:pt x="897" y="9186"/>
                </a:lnTo>
                <a:cubicBezTo>
                  <a:pt x="935" y="8935"/>
                  <a:pt x="1005" y="8787"/>
                  <a:pt x="1078" y="8787"/>
                </a:cubicBezTo>
                <a:lnTo>
                  <a:pt x="1448" y="8787"/>
                </a:lnTo>
                <a:cubicBezTo>
                  <a:pt x="1521" y="8787"/>
                  <a:pt x="1591" y="8935"/>
                  <a:pt x="1629" y="9186"/>
                </a:cubicBezTo>
                <a:lnTo>
                  <a:pt x="1815" y="10409"/>
                </a:lnTo>
                <a:cubicBezTo>
                  <a:pt x="1853" y="10645"/>
                  <a:pt x="1853" y="10955"/>
                  <a:pt x="1815" y="11205"/>
                </a:cubicBezTo>
                <a:close/>
                <a:moveTo>
                  <a:pt x="20587" y="12665"/>
                </a:moveTo>
                <a:lnTo>
                  <a:pt x="19966" y="16793"/>
                </a:lnTo>
                <a:cubicBezTo>
                  <a:pt x="19793" y="17943"/>
                  <a:pt x="19469" y="18651"/>
                  <a:pt x="19122" y="18651"/>
                </a:cubicBezTo>
                <a:lnTo>
                  <a:pt x="17876" y="18651"/>
                </a:lnTo>
                <a:cubicBezTo>
                  <a:pt x="17529" y="18651"/>
                  <a:pt x="17205" y="17943"/>
                  <a:pt x="17031" y="16793"/>
                </a:cubicBezTo>
                <a:lnTo>
                  <a:pt x="16410" y="12665"/>
                </a:lnTo>
                <a:cubicBezTo>
                  <a:pt x="16236" y="11515"/>
                  <a:pt x="16236" y="10085"/>
                  <a:pt x="16410" y="8935"/>
                </a:cubicBezTo>
                <a:lnTo>
                  <a:pt x="17035" y="4807"/>
                </a:lnTo>
                <a:cubicBezTo>
                  <a:pt x="17208" y="3657"/>
                  <a:pt x="17532" y="2949"/>
                  <a:pt x="17880" y="2949"/>
                </a:cubicBezTo>
                <a:lnTo>
                  <a:pt x="19125" y="2949"/>
                </a:lnTo>
                <a:cubicBezTo>
                  <a:pt x="19473" y="2949"/>
                  <a:pt x="19797" y="3657"/>
                  <a:pt x="19970" y="4807"/>
                </a:cubicBezTo>
                <a:lnTo>
                  <a:pt x="20595" y="8935"/>
                </a:lnTo>
                <a:cubicBezTo>
                  <a:pt x="20761" y="10085"/>
                  <a:pt x="20761" y="11515"/>
                  <a:pt x="20587" y="12665"/>
                </a:cubicBezTo>
                <a:close/>
              </a:path>
            </a:pathLst>
          </a:custGeom>
          <a:solidFill>
            <a:srgbClr val="2B32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sz="1350">
              <a:solidFill>
                <a:prstClr val="black"/>
              </a:solidFill>
              <a:latin typeface="Calibri" panose="020F0502020204030204"/>
            </a:endParaRPr>
          </a:p>
        </p:txBody>
      </p:sp>
      <p:sp>
        <p:nvSpPr>
          <p:cNvPr id="75" name="Shape">
            <a:extLst>
              <a:ext uri="{FF2B5EF4-FFF2-40B4-BE49-F238E27FC236}">
                <a16:creationId xmlns:a16="http://schemas.microsoft.com/office/drawing/2014/main" id="{9BA9C45A-6559-4640-82C5-C3D511BEB56A}"/>
              </a:ext>
            </a:extLst>
          </p:cNvPr>
          <p:cNvSpPr/>
          <p:nvPr/>
        </p:nvSpPr>
        <p:spPr>
          <a:xfrm>
            <a:off x="5686222" y="1676536"/>
            <a:ext cx="2184002" cy="574305"/>
          </a:xfrm>
          <a:custGeom>
            <a:avLst/>
            <a:gdLst/>
            <a:ahLst/>
            <a:cxnLst>
              <a:cxn ang="0">
                <a:pos x="wd2" y="hd2"/>
              </a:cxn>
              <a:cxn ang="5400000">
                <a:pos x="wd2" y="hd2"/>
              </a:cxn>
              <a:cxn ang="10800000">
                <a:pos x="wd2" y="hd2"/>
              </a:cxn>
              <a:cxn ang="16200000">
                <a:pos x="wd2" y="hd2"/>
              </a:cxn>
            </a:cxnLst>
            <a:rect l="0" t="0" r="r" b="b"/>
            <a:pathLst>
              <a:path w="21489" h="21600" extrusionOk="0">
                <a:moveTo>
                  <a:pt x="234" y="14140"/>
                </a:moveTo>
                <a:lnTo>
                  <a:pt x="855" y="18268"/>
                </a:lnTo>
                <a:cubicBezTo>
                  <a:pt x="1168" y="20332"/>
                  <a:pt x="1743" y="21600"/>
                  <a:pt x="2367" y="21600"/>
                </a:cubicBezTo>
                <a:lnTo>
                  <a:pt x="3613" y="21600"/>
                </a:lnTo>
                <a:cubicBezTo>
                  <a:pt x="4238" y="21600"/>
                  <a:pt x="4813" y="20332"/>
                  <a:pt x="5125" y="18268"/>
                </a:cubicBezTo>
                <a:lnTo>
                  <a:pt x="5638" y="14877"/>
                </a:lnTo>
                <a:cubicBezTo>
                  <a:pt x="6043" y="12872"/>
                  <a:pt x="6672" y="11677"/>
                  <a:pt x="7347" y="11677"/>
                </a:cubicBezTo>
                <a:lnTo>
                  <a:pt x="17800" y="11677"/>
                </a:lnTo>
                <a:cubicBezTo>
                  <a:pt x="18371" y="11677"/>
                  <a:pt x="18922" y="12547"/>
                  <a:pt x="19323" y="14095"/>
                </a:cubicBezTo>
                <a:lnTo>
                  <a:pt x="19366" y="14257"/>
                </a:lnTo>
                <a:cubicBezTo>
                  <a:pt x="19408" y="14464"/>
                  <a:pt x="19455" y="14641"/>
                  <a:pt x="19509" y="14803"/>
                </a:cubicBezTo>
                <a:lnTo>
                  <a:pt x="19570" y="15039"/>
                </a:lnTo>
                <a:lnTo>
                  <a:pt x="19570" y="14980"/>
                </a:lnTo>
                <a:cubicBezTo>
                  <a:pt x="19682" y="15245"/>
                  <a:pt x="19813" y="15393"/>
                  <a:pt x="19952" y="15393"/>
                </a:cubicBezTo>
                <a:lnTo>
                  <a:pt x="20481" y="15393"/>
                </a:lnTo>
                <a:cubicBezTo>
                  <a:pt x="20747" y="15393"/>
                  <a:pt x="20990" y="14847"/>
                  <a:pt x="21125" y="13977"/>
                </a:cubicBezTo>
                <a:lnTo>
                  <a:pt x="21391" y="12223"/>
                </a:lnTo>
                <a:cubicBezTo>
                  <a:pt x="21522" y="11338"/>
                  <a:pt x="21522" y="10262"/>
                  <a:pt x="21391" y="9377"/>
                </a:cubicBezTo>
                <a:lnTo>
                  <a:pt x="21125" y="7623"/>
                </a:lnTo>
                <a:cubicBezTo>
                  <a:pt x="20994" y="6738"/>
                  <a:pt x="20747" y="6207"/>
                  <a:pt x="20481" y="6207"/>
                </a:cubicBezTo>
                <a:lnTo>
                  <a:pt x="19952" y="6207"/>
                </a:lnTo>
                <a:cubicBezTo>
                  <a:pt x="19813" y="6207"/>
                  <a:pt x="19686" y="6355"/>
                  <a:pt x="19570" y="6620"/>
                </a:cubicBezTo>
                <a:lnTo>
                  <a:pt x="19570" y="6561"/>
                </a:lnTo>
                <a:lnTo>
                  <a:pt x="19509" y="6797"/>
                </a:lnTo>
                <a:cubicBezTo>
                  <a:pt x="19455" y="6944"/>
                  <a:pt x="19408" y="7136"/>
                  <a:pt x="19366" y="7342"/>
                </a:cubicBezTo>
                <a:lnTo>
                  <a:pt x="19323" y="7505"/>
                </a:lnTo>
                <a:cubicBezTo>
                  <a:pt x="18918" y="9053"/>
                  <a:pt x="18371" y="9923"/>
                  <a:pt x="17800" y="9923"/>
                </a:cubicBezTo>
                <a:lnTo>
                  <a:pt x="7347" y="9923"/>
                </a:lnTo>
                <a:cubicBezTo>
                  <a:pt x="6811" y="9923"/>
                  <a:pt x="6117" y="7932"/>
                  <a:pt x="5742" y="6709"/>
                </a:cubicBezTo>
                <a:cubicBezTo>
                  <a:pt x="5604" y="6251"/>
                  <a:pt x="5488" y="5721"/>
                  <a:pt x="5395" y="5116"/>
                </a:cubicBezTo>
                <a:lnTo>
                  <a:pt x="5125" y="3332"/>
                </a:lnTo>
                <a:cubicBezTo>
                  <a:pt x="4813" y="1268"/>
                  <a:pt x="4238" y="0"/>
                  <a:pt x="3613" y="0"/>
                </a:cubicBezTo>
                <a:lnTo>
                  <a:pt x="2367" y="0"/>
                </a:lnTo>
                <a:cubicBezTo>
                  <a:pt x="1743" y="0"/>
                  <a:pt x="1168" y="1268"/>
                  <a:pt x="855" y="3332"/>
                </a:cubicBezTo>
                <a:lnTo>
                  <a:pt x="234" y="7460"/>
                </a:lnTo>
                <a:cubicBezTo>
                  <a:pt x="-78" y="9525"/>
                  <a:pt x="-78" y="12075"/>
                  <a:pt x="234" y="14140"/>
                </a:cubicBezTo>
                <a:close/>
                <a:moveTo>
                  <a:pt x="19674" y="10395"/>
                </a:moveTo>
                <a:lnTo>
                  <a:pt x="19860" y="9171"/>
                </a:lnTo>
                <a:cubicBezTo>
                  <a:pt x="19898" y="8920"/>
                  <a:pt x="19968" y="8773"/>
                  <a:pt x="20041" y="8773"/>
                </a:cubicBezTo>
                <a:lnTo>
                  <a:pt x="20411" y="8773"/>
                </a:lnTo>
                <a:cubicBezTo>
                  <a:pt x="20484" y="8773"/>
                  <a:pt x="20554" y="8920"/>
                  <a:pt x="20592" y="9171"/>
                </a:cubicBezTo>
                <a:lnTo>
                  <a:pt x="20778" y="10395"/>
                </a:lnTo>
                <a:cubicBezTo>
                  <a:pt x="20816" y="10645"/>
                  <a:pt x="20816" y="10955"/>
                  <a:pt x="20778" y="11191"/>
                </a:cubicBezTo>
                <a:lnTo>
                  <a:pt x="20592" y="12414"/>
                </a:lnTo>
                <a:cubicBezTo>
                  <a:pt x="20554" y="12665"/>
                  <a:pt x="20484" y="12813"/>
                  <a:pt x="20411" y="12813"/>
                </a:cubicBezTo>
                <a:lnTo>
                  <a:pt x="20041" y="12813"/>
                </a:lnTo>
                <a:cubicBezTo>
                  <a:pt x="19968" y="12813"/>
                  <a:pt x="19898" y="12665"/>
                  <a:pt x="19860" y="12414"/>
                </a:cubicBezTo>
                <a:lnTo>
                  <a:pt x="19674" y="11191"/>
                </a:lnTo>
                <a:cubicBezTo>
                  <a:pt x="19636" y="10955"/>
                  <a:pt x="19636" y="10645"/>
                  <a:pt x="19674" y="10395"/>
                </a:cubicBezTo>
                <a:close/>
                <a:moveTo>
                  <a:pt x="902" y="8935"/>
                </a:moveTo>
                <a:lnTo>
                  <a:pt x="1523" y="4807"/>
                </a:lnTo>
                <a:cubicBezTo>
                  <a:pt x="1696" y="3657"/>
                  <a:pt x="2020" y="2949"/>
                  <a:pt x="2367" y="2949"/>
                </a:cubicBezTo>
                <a:lnTo>
                  <a:pt x="3613" y="2949"/>
                </a:lnTo>
                <a:cubicBezTo>
                  <a:pt x="3960" y="2949"/>
                  <a:pt x="4284" y="3657"/>
                  <a:pt x="4458" y="4807"/>
                </a:cubicBezTo>
                <a:lnTo>
                  <a:pt x="5079" y="8935"/>
                </a:lnTo>
                <a:cubicBezTo>
                  <a:pt x="5253" y="10085"/>
                  <a:pt x="5253" y="11515"/>
                  <a:pt x="5079" y="12665"/>
                </a:cubicBezTo>
                <a:lnTo>
                  <a:pt x="4454" y="16793"/>
                </a:lnTo>
                <a:cubicBezTo>
                  <a:pt x="4281" y="17943"/>
                  <a:pt x="3957" y="18651"/>
                  <a:pt x="3609" y="18651"/>
                </a:cubicBezTo>
                <a:lnTo>
                  <a:pt x="2364" y="18651"/>
                </a:lnTo>
                <a:cubicBezTo>
                  <a:pt x="2016" y="18651"/>
                  <a:pt x="1692" y="17943"/>
                  <a:pt x="1519" y="16793"/>
                </a:cubicBezTo>
                <a:lnTo>
                  <a:pt x="894" y="12665"/>
                </a:lnTo>
                <a:cubicBezTo>
                  <a:pt x="728" y="11515"/>
                  <a:pt x="728" y="10085"/>
                  <a:pt x="902" y="8935"/>
                </a:cubicBezTo>
                <a:close/>
              </a:path>
            </a:pathLst>
          </a:custGeom>
          <a:solidFill>
            <a:srgbClr val="F36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sp>
        <p:nvSpPr>
          <p:cNvPr id="82" name="Shape">
            <a:extLst>
              <a:ext uri="{FF2B5EF4-FFF2-40B4-BE49-F238E27FC236}">
                <a16:creationId xmlns:a16="http://schemas.microsoft.com/office/drawing/2014/main" id="{B35DB206-ED28-4EF2-A261-A3E01FCD7D60}"/>
              </a:ext>
            </a:extLst>
          </p:cNvPr>
          <p:cNvSpPr/>
          <p:nvPr/>
        </p:nvSpPr>
        <p:spPr>
          <a:xfrm>
            <a:off x="4510187" y="3989409"/>
            <a:ext cx="2183999" cy="574305"/>
          </a:xfrm>
          <a:custGeom>
            <a:avLst/>
            <a:gdLst/>
            <a:ahLst/>
            <a:cxnLst>
              <a:cxn ang="0">
                <a:pos x="wd2" y="hd2"/>
              </a:cxn>
              <a:cxn ang="5400000">
                <a:pos x="wd2" y="hd2"/>
              </a:cxn>
              <a:cxn ang="10800000">
                <a:pos x="wd2" y="hd2"/>
              </a:cxn>
              <a:cxn ang="16200000">
                <a:pos x="wd2" y="hd2"/>
              </a:cxn>
            </a:cxnLst>
            <a:rect l="0" t="0" r="r" b="b"/>
            <a:pathLst>
              <a:path w="21489" h="21600" extrusionOk="0">
                <a:moveTo>
                  <a:pt x="21255" y="7460"/>
                </a:moveTo>
                <a:lnTo>
                  <a:pt x="20634" y="3332"/>
                </a:lnTo>
                <a:cubicBezTo>
                  <a:pt x="20321" y="1268"/>
                  <a:pt x="19746" y="0"/>
                  <a:pt x="19122" y="0"/>
                </a:cubicBezTo>
                <a:lnTo>
                  <a:pt x="17876" y="0"/>
                </a:lnTo>
                <a:cubicBezTo>
                  <a:pt x="17251" y="0"/>
                  <a:pt x="16676" y="1268"/>
                  <a:pt x="16364" y="3332"/>
                </a:cubicBezTo>
                <a:lnTo>
                  <a:pt x="15851" y="6723"/>
                </a:lnTo>
                <a:cubicBezTo>
                  <a:pt x="15446" y="8728"/>
                  <a:pt x="14817" y="9923"/>
                  <a:pt x="14142" y="9923"/>
                </a:cubicBezTo>
                <a:lnTo>
                  <a:pt x="3689" y="9923"/>
                </a:lnTo>
                <a:cubicBezTo>
                  <a:pt x="3118" y="9923"/>
                  <a:pt x="2567" y="9053"/>
                  <a:pt x="2166" y="7505"/>
                </a:cubicBezTo>
                <a:lnTo>
                  <a:pt x="2123" y="7343"/>
                </a:lnTo>
                <a:cubicBezTo>
                  <a:pt x="2081" y="7136"/>
                  <a:pt x="2034" y="6959"/>
                  <a:pt x="1980" y="6797"/>
                </a:cubicBezTo>
                <a:lnTo>
                  <a:pt x="1919" y="6561"/>
                </a:lnTo>
                <a:lnTo>
                  <a:pt x="1919" y="6620"/>
                </a:lnTo>
                <a:cubicBezTo>
                  <a:pt x="1807" y="6355"/>
                  <a:pt x="1676" y="6207"/>
                  <a:pt x="1537" y="6207"/>
                </a:cubicBezTo>
                <a:lnTo>
                  <a:pt x="1008" y="6207"/>
                </a:lnTo>
                <a:cubicBezTo>
                  <a:pt x="742" y="6207"/>
                  <a:pt x="499" y="6753"/>
                  <a:pt x="364" y="7623"/>
                </a:cubicBezTo>
                <a:lnTo>
                  <a:pt x="98" y="9377"/>
                </a:lnTo>
                <a:cubicBezTo>
                  <a:pt x="-33" y="10262"/>
                  <a:pt x="-33" y="11338"/>
                  <a:pt x="98" y="12223"/>
                </a:cubicBezTo>
                <a:lnTo>
                  <a:pt x="364" y="13977"/>
                </a:lnTo>
                <a:cubicBezTo>
                  <a:pt x="495" y="14862"/>
                  <a:pt x="742" y="15393"/>
                  <a:pt x="1008" y="15393"/>
                </a:cubicBezTo>
                <a:lnTo>
                  <a:pt x="1537" y="15393"/>
                </a:lnTo>
                <a:cubicBezTo>
                  <a:pt x="1676" y="15393"/>
                  <a:pt x="1803" y="15245"/>
                  <a:pt x="1919" y="14980"/>
                </a:cubicBezTo>
                <a:lnTo>
                  <a:pt x="1919" y="15039"/>
                </a:lnTo>
                <a:lnTo>
                  <a:pt x="1980" y="14803"/>
                </a:lnTo>
                <a:cubicBezTo>
                  <a:pt x="2034" y="14656"/>
                  <a:pt x="2081" y="14464"/>
                  <a:pt x="2123" y="14257"/>
                </a:cubicBezTo>
                <a:lnTo>
                  <a:pt x="2166" y="14095"/>
                </a:lnTo>
                <a:cubicBezTo>
                  <a:pt x="2571" y="12547"/>
                  <a:pt x="3118" y="11677"/>
                  <a:pt x="3689" y="11677"/>
                </a:cubicBezTo>
                <a:lnTo>
                  <a:pt x="14142" y="11677"/>
                </a:lnTo>
                <a:cubicBezTo>
                  <a:pt x="14678" y="11677"/>
                  <a:pt x="15372" y="13668"/>
                  <a:pt x="15747" y="14891"/>
                </a:cubicBezTo>
                <a:cubicBezTo>
                  <a:pt x="15885" y="15349"/>
                  <a:pt x="16001" y="15879"/>
                  <a:pt x="16094" y="16484"/>
                </a:cubicBezTo>
                <a:lnTo>
                  <a:pt x="16364" y="18268"/>
                </a:lnTo>
                <a:cubicBezTo>
                  <a:pt x="16676" y="20332"/>
                  <a:pt x="17251" y="21600"/>
                  <a:pt x="17876" y="21600"/>
                </a:cubicBezTo>
                <a:lnTo>
                  <a:pt x="19122" y="21600"/>
                </a:lnTo>
                <a:cubicBezTo>
                  <a:pt x="19746" y="21600"/>
                  <a:pt x="20321" y="20332"/>
                  <a:pt x="20634" y="18268"/>
                </a:cubicBezTo>
                <a:lnTo>
                  <a:pt x="21255" y="14140"/>
                </a:lnTo>
                <a:cubicBezTo>
                  <a:pt x="21567" y="12075"/>
                  <a:pt x="21567" y="9525"/>
                  <a:pt x="21255" y="7460"/>
                </a:cubicBezTo>
                <a:close/>
                <a:moveTo>
                  <a:pt x="1815" y="11205"/>
                </a:moveTo>
                <a:lnTo>
                  <a:pt x="1629" y="12429"/>
                </a:lnTo>
                <a:cubicBezTo>
                  <a:pt x="1591" y="12680"/>
                  <a:pt x="1521" y="12827"/>
                  <a:pt x="1448" y="12827"/>
                </a:cubicBezTo>
                <a:lnTo>
                  <a:pt x="1078" y="12827"/>
                </a:lnTo>
                <a:cubicBezTo>
                  <a:pt x="1005" y="12827"/>
                  <a:pt x="935" y="12680"/>
                  <a:pt x="897" y="12429"/>
                </a:cubicBezTo>
                <a:lnTo>
                  <a:pt x="711" y="11205"/>
                </a:lnTo>
                <a:cubicBezTo>
                  <a:pt x="673" y="10955"/>
                  <a:pt x="673" y="10645"/>
                  <a:pt x="711" y="10409"/>
                </a:cubicBezTo>
                <a:lnTo>
                  <a:pt x="897" y="9186"/>
                </a:lnTo>
                <a:cubicBezTo>
                  <a:pt x="935" y="8935"/>
                  <a:pt x="1005" y="8787"/>
                  <a:pt x="1078" y="8787"/>
                </a:cubicBezTo>
                <a:lnTo>
                  <a:pt x="1448" y="8787"/>
                </a:lnTo>
                <a:cubicBezTo>
                  <a:pt x="1521" y="8787"/>
                  <a:pt x="1591" y="8935"/>
                  <a:pt x="1629" y="9186"/>
                </a:cubicBezTo>
                <a:lnTo>
                  <a:pt x="1815" y="10409"/>
                </a:lnTo>
                <a:cubicBezTo>
                  <a:pt x="1853" y="10645"/>
                  <a:pt x="1853" y="10955"/>
                  <a:pt x="1815" y="11205"/>
                </a:cubicBezTo>
                <a:close/>
                <a:moveTo>
                  <a:pt x="20587" y="12665"/>
                </a:moveTo>
                <a:lnTo>
                  <a:pt x="19966" y="16793"/>
                </a:lnTo>
                <a:cubicBezTo>
                  <a:pt x="19793" y="17943"/>
                  <a:pt x="19469" y="18651"/>
                  <a:pt x="19122" y="18651"/>
                </a:cubicBezTo>
                <a:lnTo>
                  <a:pt x="17876" y="18651"/>
                </a:lnTo>
                <a:cubicBezTo>
                  <a:pt x="17529" y="18651"/>
                  <a:pt x="17205" y="17943"/>
                  <a:pt x="17031" y="16793"/>
                </a:cubicBezTo>
                <a:lnTo>
                  <a:pt x="16410" y="12665"/>
                </a:lnTo>
                <a:cubicBezTo>
                  <a:pt x="16236" y="11515"/>
                  <a:pt x="16236" y="10085"/>
                  <a:pt x="16410" y="8935"/>
                </a:cubicBezTo>
                <a:lnTo>
                  <a:pt x="17035" y="4807"/>
                </a:lnTo>
                <a:cubicBezTo>
                  <a:pt x="17208" y="3657"/>
                  <a:pt x="17532" y="2949"/>
                  <a:pt x="17880" y="2949"/>
                </a:cubicBezTo>
                <a:lnTo>
                  <a:pt x="19125" y="2949"/>
                </a:lnTo>
                <a:cubicBezTo>
                  <a:pt x="19473" y="2949"/>
                  <a:pt x="19797" y="3657"/>
                  <a:pt x="19970" y="4807"/>
                </a:cubicBezTo>
                <a:lnTo>
                  <a:pt x="20595" y="8935"/>
                </a:lnTo>
                <a:cubicBezTo>
                  <a:pt x="20761" y="10085"/>
                  <a:pt x="20761" y="11515"/>
                  <a:pt x="20587" y="12665"/>
                </a:cubicBezTo>
                <a:close/>
              </a:path>
            </a:pathLst>
          </a:custGeom>
          <a:solidFill>
            <a:srgbClr val="0D9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sz="1350">
              <a:solidFill>
                <a:prstClr val="black"/>
              </a:solidFill>
              <a:latin typeface="Calibri" panose="020F0502020204030204"/>
            </a:endParaRPr>
          </a:p>
        </p:txBody>
      </p:sp>
      <p:sp>
        <p:nvSpPr>
          <p:cNvPr id="83" name="Shape">
            <a:extLst>
              <a:ext uri="{FF2B5EF4-FFF2-40B4-BE49-F238E27FC236}">
                <a16:creationId xmlns:a16="http://schemas.microsoft.com/office/drawing/2014/main" id="{AFA7D99D-1370-48C0-BEEE-A9A1DF0E7F64}"/>
              </a:ext>
            </a:extLst>
          </p:cNvPr>
          <p:cNvSpPr/>
          <p:nvPr/>
        </p:nvSpPr>
        <p:spPr>
          <a:xfrm>
            <a:off x="5686222" y="3205384"/>
            <a:ext cx="2184002" cy="574305"/>
          </a:xfrm>
          <a:custGeom>
            <a:avLst/>
            <a:gdLst/>
            <a:ahLst/>
            <a:cxnLst>
              <a:cxn ang="0">
                <a:pos x="wd2" y="hd2"/>
              </a:cxn>
              <a:cxn ang="5400000">
                <a:pos x="wd2" y="hd2"/>
              </a:cxn>
              <a:cxn ang="10800000">
                <a:pos x="wd2" y="hd2"/>
              </a:cxn>
              <a:cxn ang="16200000">
                <a:pos x="wd2" y="hd2"/>
              </a:cxn>
            </a:cxnLst>
            <a:rect l="0" t="0" r="r" b="b"/>
            <a:pathLst>
              <a:path w="21489" h="21600" extrusionOk="0">
                <a:moveTo>
                  <a:pt x="234" y="14140"/>
                </a:moveTo>
                <a:lnTo>
                  <a:pt x="855" y="18268"/>
                </a:lnTo>
                <a:cubicBezTo>
                  <a:pt x="1168" y="20332"/>
                  <a:pt x="1743" y="21600"/>
                  <a:pt x="2367" y="21600"/>
                </a:cubicBezTo>
                <a:lnTo>
                  <a:pt x="3613" y="21600"/>
                </a:lnTo>
                <a:cubicBezTo>
                  <a:pt x="4238" y="21600"/>
                  <a:pt x="4813" y="20332"/>
                  <a:pt x="5125" y="18268"/>
                </a:cubicBezTo>
                <a:lnTo>
                  <a:pt x="5638" y="14877"/>
                </a:lnTo>
                <a:cubicBezTo>
                  <a:pt x="6043" y="12872"/>
                  <a:pt x="6672" y="11677"/>
                  <a:pt x="7347" y="11677"/>
                </a:cubicBezTo>
                <a:lnTo>
                  <a:pt x="17800" y="11677"/>
                </a:lnTo>
                <a:cubicBezTo>
                  <a:pt x="18371" y="11677"/>
                  <a:pt x="18922" y="12547"/>
                  <a:pt x="19323" y="14095"/>
                </a:cubicBezTo>
                <a:lnTo>
                  <a:pt x="19366" y="14257"/>
                </a:lnTo>
                <a:cubicBezTo>
                  <a:pt x="19408" y="14464"/>
                  <a:pt x="19455" y="14641"/>
                  <a:pt x="19509" y="14803"/>
                </a:cubicBezTo>
                <a:lnTo>
                  <a:pt x="19570" y="15039"/>
                </a:lnTo>
                <a:lnTo>
                  <a:pt x="19570" y="14980"/>
                </a:lnTo>
                <a:cubicBezTo>
                  <a:pt x="19682" y="15245"/>
                  <a:pt x="19813" y="15393"/>
                  <a:pt x="19952" y="15393"/>
                </a:cubicBezTo>
                <a:lnTo>
                  <a:pt x="20481" y="15393"/>
                </a:lnTo>
                <a:cubicBezTo>
                  <a:pt x="20747" y="15393"/>
                  <a:pt x="20990" y="14847"/>
                  <a:pt x="21125" y="13977"/>
                </a:cubicBezTo>
                <a:lnTo>
                  <a:pt x="21391" y="12223"/>
                </a:lnTo>
                <a:cubicBezTo>
                  <a:pt x="21522" y="11338"/>
                  <a:pt x="21522" y="10262"/>
                  <a:pt x="21391" y="9377"/>
                </a:cubicBezTo>
                <a:lnTo>
                  <a:pt x="21125" y="7623"/>
                </a:lnTo>
                <a:cubicBezTo>
                  <a:pt x="20994" y="6738"/>
                  <a:pt x="20747" y="6207"/>
                  <a:pt x="20481" y="6207"/>
                </a:cubicBezTo>
                <a:lnTo>
                  <a:pt x="19952" y="6207"/>
                </a:lnTo>
                <a:cubicBezTo>
                  <a:pt x="19813" y="6207"/>
                  <a:pt x="19686" y="6355"/>
                  <a:pt x="19570" y="6620"/>
                </a:cubicBezTo>
                <a:lnTo>
                  <a:pt x="19570" y="6561"/>
                </a:lnTo>
                <a:lnTo>
                  <a:pt x="19509" y="6797"/>
                </a:lnTo>
                <a:cubicBezTo>
                  <a:pt x="19455" y="6944"/>
                  <a:pt x="19408" y="7136"/>
                  <a:pt x="19366" y="7342"/>
                </a:cubicBezTo>
                <a:lnTo>
                  <a:pt x="19323" y="7505"/>
                </a:lnTo>
                <a:cubicBezTo>
                  <a:pt x="18918" y="9053"/>
                  <a:pt x="18371" y="9923"/>
                  <a:pt x="17800" y="9923"/>
                </a:cubicBezTo>
                <a:lnTo>
                  <a:pt x="7347" y="9923"/>
                </a:lnTo>
                <a:cubicBezTo>
                  <a:pt x="6811" y="9923"/>
                  <a:pt x="6117" y="7932"/>
                  <a:pt x="5742" y="6709"/>
                </a:cubicBezTo>
                <a:cubicBezTo>
                  <a:pt x="5604" y="6251"/>
                  <a:pt x="5488" y="5721"/>
                  <a:pt x="5395" y="5116"/>
                </a:cubicBezTo>
                <a:lnTo>
                  <a:pt x="5125" y="3332"/>
                </a:lnTo>
                <a:cubicBezTo>
                  <a:pt x="4813" y="1268"/>
                  <a:pt x="4238" y="0"/>
                  <a:pt x="3613" y="0"/>
                </a:cubicBezTo>
                <a:lnTo>
                  <a:pt x="2367" y="0"/>
                </a:lnTo>
                <a:cubicBezTo>
                  <a:pt x="1743" y="0"/>
                  <a:pt x="1168" y="1268"/>
                  <a:pt x="855" y="3332"/>
                </a:cubicBezTo>
                <a:lnTo>
                  <a:pt x="234" y="7460"/>
                </a:lnTo>
                <a:cubicBezTo>
                  <a:pt x="-78" y="9525"/>
                  <a:pt x="-78" y="12075"/>
                  <a:pt x="234" y="14140"/>
                </a:cubicBezTo>
                <a:close/>
                <a:moveTo>
                  <a:pt x="19674" y="10395"/>
                </a:moveTo>
                <a:lnTo>
                  <a:pt x="19860" y="9171"/>
                </a:lnTo>
                <a:cubicBezTo>
                  <a:pt x="19898" y="8920"/>
                  <a:pt x="19968" y="8773"/>
                  <a:pt x="20041" y="8773"/>
                </a:cubicBezTo>
                <a:lnTo>
                  <a:pt x="20411" y="8773"/>
                </a:lnTo>
                <a:cubicBezTo>
                  <a:pt x="20484" y="8773"/>
                  <a:pt x="20554" y="8920"/>
                  <a:pt x="20592" y="9171"/>
                </a:cubicBezTo>
                <a:lnTo>
                  <a:pt x="20778" y="10395"/>
                </a:lnTo>
                <a:cubicBezTo>
                  <a:pt x="20816" y="10645"/>
                  <a:pt x="20816" y="10955"/>
                  <a:pt x="20778" y="11191"/>
                </a:cubicBezTo>
                <a:lnTo>
                  <a:pt x="20592" y="12414"/>
                </a:lnTo>
                <a:cubicBezTo>
                  <a:pt x="20554" y="12665"/>
                  <a:pt x="20484" y="12813"/>
                  <a:pt x="20411" y="12813"/>
                </a:cubicBezTo>
                <a:lnTo>
                  <a:pt x="20041" y="12813"/>
                </a:lnTo>
                <a:cubicBezTo>
                  <a:pt x="19968" y="12813"/>
                  <a:pt x="19898" y="12665"/>
                  <a:pt x="19860" y="12414"/>
                </a:cubicBezTo>
                <a:lnTo>
                  <a:pt x="19674" y="11191"/>
                </a:lnTo>
                <a:cubicBezTo>
                  <a:pt x="19636" y="10955"/>
                  <a:pt x="19636" y="10645"/>
                  <a:pt x="19674" y="10395"/>
                </a:cubicBezTo>
                <a:close/>
                <a:moveTo>
                  <a:pt x="902" y="8935"/>
                </a:moveTo>
                <a:lnTo>
                  <a:pt x="1523" y="4807"/>
                </a:lnTo>
                <a:cubicBezTo>
                  <a:pt x="1696" y="3656"/>
                  <a:pt x="2020" y="2949"/>
                  <a:pt x="2367" y="2949"/>
                </a:cubicBezTo>
                <a:lnTo>
                  <a:pt x="3613" y="2949"/>
                </a:lnTo>
                <a:cubicBezTo>
                  <a:pt x="3960" y="2949"/>
                  <a:pt x="4284" y="3656"/>
                  <a:pt x="4458" y="4807"/>
                </a:cubicBezTo>
                <a:lnTo>
                  <a:pt x="5079" y="8935"/>
                </a:lnTo>
                <a:cubicBezTo>
                  <a:pt x="5253" y="10085"/>
                  <a:pt x="5253" y="11515"/>
                  <a:pt x="5079" y="12665"/>
                </a:cubicBezTo>
                <a:lnTo>
                  <a:pt x="4454" y="16793"/>
                </a:lnTo>
                <a:cubicBezTo>
                  <a:pt x="4281" y="17943"/>
                  <a:pt x="3957" y="18651"/>
                  <a:pt x="3609" y="18651"/>
                </a:cubicBezTo>
                <a:lnTo>
                  <a:pt x="2364" y="18651"/>
                </a:lnTo>
                <a:cubicBezTo>
                  <a:pt x="2016" y="18651"/>
                  <a:pt x="1692" y="17943"/>
                  <a:pt x="1519" y="16793"/>
                </a:cubicBezTo>
                <a:lnTo>
                  <a:pt x="894" y="12665"/>
                </a:lnTo>
                <a:cubicBezTo>
                  <a:pt x="728" y="11515"/>
                  <a:pt x="728" y="10085"/>
                  <a:pt x="902" y="8935"/>
                </a:cubicBezTo>
                <a:close/>
              </a:path>
            </a:pathLst>
          </a:cu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sp>
        <p:nvSpPr>
          <p:cNvPr id="151" name="TextBox 150">
            <a:extLst>
              <a:ext uri="{FF2B5EF4-FFF2-40B4-BE49-F238E27FC236}">
                <a16:creationId xmlns:a16="http://schemas.microsoft.com/office/drawing/2014/main" id="{3E634580-1277-4DF5-A9A5-D5EBDC7B9452}"/>
              </a:ext>
            </a:extLst>
          </p:cNvPr>
          <p:cNvSpPr txBox="1"/>
          <p:nvPr/>
        </p:nvSpPr>
        <p:spPr>
          <a:xfrm>
            <a:off x="5777442" y="205778"/>
            <a:ext cx="418704" cy="369332"/>
          </a:xfrm>
          <a:prstGeom prst="rect">
            <a:avLst/>
          </a:prstGeom>
          <a:noFill/>
        </p:spPr>
        <p:txBody>
          <a:bodyPr wrap="none" rtlCol="0" anchor="ctr">
            <a:spAutoFit/>
          </a:bodyPr>
          <a:lstStyle/>
          <a:p>
            <a:pPr algn="ctr"/>
            <a:r>
              <a:rPr lang="en-US" b="1" dirty="0"/>
              <a:t>01</a:t>
            </a:r>
          </a:p>
        </p:txBody>
      </p:sp>
      <p:sp>
        <p:nvSpPr>
          <p:cNvPr id="152" name="TextBox 151">
            <a:extLst>
              <a:ext uri="{FF2B5EF4-FFF2-40B4-BE49-F238E27FC236}">
                <a16:creationId xmlns:a16="http://schemas.microsoft.com/office/drawing/2014/main" id="{D882A6E6-9EBD-4AD6-8329-39D9DBA76BAE}"/>
              </a:ext>
            </a:extLst>
          </p:cNvPr>
          <p:cNvSpPr txBox="1"/>
          <p:nvPr/>
        </p:nvSpPr>
        <p:spPr>
          <a:xfrm>
            <a:off x="6180276" y="983001"/>
            <a:ext cx="418704" cy="369332"/>
          </a:xfrm>
          <a:prstGeom prst="rect">
            <a:avLst/>
          </a:prstGeom>
          <a:noFill/>
        </p:spPr>
        <p:txBody>
          <a:bodyPr wrap="none" rtlCol="0" anchor="ctr">
            <a:spAutoFit/>
          </a:bodyPr>
          <a:lstStyle/>
          <a:p>
            <a:pPr algn="ctr"/>
            <a:r>
              <a:rPr lang="en-US" b="1" dirty="0"/>
              <a:t>02</a:t>
            </a:r>
          </a:p>
        </p:txBody>
      </p:sp>
      <p:sp>
        <p:nvSpPr>
          <p:cNvPr id="153" name="TextBox 152">
            <a:extLst>
              <a:ext uri="{FF2B5EF4-FFF2-40B4-BE49-F238E27FC236}">
                <a16:creationId xmlns:a16="http://schemas.microsoft.com/office/drawing/2014/main" id="{6A744A16-3787-4797-820A-60ED61210CB6}"/>
              </a:ext>
            </a:extLst>
          </p:cNvPr>
          <p:cNvSpPr txBox="1"/>
          <p:nvPr/>
        </p:nvSpPr>
        <p:spPr>
          <a:xfrm>
            <a:off x="5777442" y="1779022"/>
            <a:ext cx="418704" cy="369332"/>
          </a:xfrm>
          <a:prstGeom prst="rect">
            <a:avLst/>
          </a:prstGeom>
          <a:noFill/>
        </p:spPr>
        <p:txBody>
          <a:bodyPr wrap="none" rtlCol="0" anchor="ctr">
            <a:spAutoFit/>
          </a:bodyPr>
          <a:lstStyle/>
          <a:p>
            <a:pPr algn="ctr"/>
            <a:r>
              <a:rPr lang="en-US" b="1" dirty="0"/>
              <a:t>03</a:t>
            </a:r>
          </a:p>
        </p:txBody>
      </p:sp>
      <p:sp>
        <p:nvSpPr>
          <p:cNvPr id="154" name="TextBox 153">
            <a:extLst>
              <a:ext uri="{FF2B5EF4-FFF2-40B4-BE49-F238E27FC236}">
                <a16:creationId xmlns:a16="http://schemas.microsoft.com/office/drawing/2014/main" id="{913B3777-EB21-472E-9FD2-8959D270EB37}"/>
              </a:ext>
            </a:extLst>
          </p:cNvPr>
          <p:cNvSpPr txBox="1"/>
          <p:nvPr/>
        </p:nvSpPr>
        <p:spPr>
          <a:xfrm>
            <a:off x="6180276" y="2537447"/>
            <a:ext cx="418704" cy="369332"/>
          </a:xfrm>
          <a:prstGeom prst="rect">
            <a:avLst/>
          </a:prstGeom>
          <a:noFill/>
        </p:spPr>
        <p:txBody>
          <a:bodyPr wrap="none" rtlCol="0" anchor="ctr">
            <a:spAutoFit/>
          </a:bodyPr>
          <a:lstStyle/>
          <a:p>
            <a:pPr algn="ctr"/>
            <a:r>
              <a:rPr lang="en-US" b="1" dirty="0"/>
              <a:t>04</a:t>
            </a:r>
          </a:p>
        </p:txBody>
      </p:sp>
      <p:sp>
        <p:nvSpPr>
          <p:cNvPr id="155" name="TextBox 154">
            <a:extLst>
              <a:ext uri="{FF2B5EF4-FFF2-40B4-BE49-F238E27FC236}">
                <a16:creationId xmlns:a16="http://schemas.microsoft.com/office/drawing/2014/main" id="{0711B6BD-821D-44B4-9B78-34DCC7B1B97A}"/>
              </a:ext>
            </a:extLst>
          </p:cNvPr>
          <p:cNvSpPr txBox="1"/>
          <p:nvPr/>
        </p:nvSpPr>
        <p:spPr>
          <a:xfrm>
            <a:off x="5777442" y="3314669"/>
            <a:ext cx="418704" cy="369332"/>
          </a:xfrm>
          <a:prstGeom prst="rect">
            <a:avLst/>
          </a:prstGeom>
          <a:noFill/>
        </p:spPr>
        <p:txBody>
          <a:bodyPr wrap="none" rtlCol="0" anchor="ctr">
            <a:spAutoFit/>
          </a:bodyPr>
          <a:lstStyle/>
          <a:p>
            <a:pPr algn="ctr"/>
            <a:r>
              <a:rPr lang="en-US" b="1"/>
              <a:t>05</a:t>
            </a:r>
          </a:p>
        </p:txBody>
      </p:sp>
      <p:sp>
        <p:nvSpPr>
          <p:cNvPr id="156" name="TextBox 155">
            <a:extLst>
              <a:ext uri="{FF2B5EF4-FFF2-40B4-BE49-F238E27FC236}">
                <a16:creationId xmlns:a16="http://schemas.microsoft.com/office/drawing/2014/main" id="{01A1ACB2-09D3-4403-9907-BD1F5F5262D6}"/>
              </a:ext>
            </a:extLst>
          </p:cNvPr>
          <p:cNvSpPr txBox="1"/>
          <p:nvPr/>
        </p:nvSpPr>
        <p:spPr>
          <a:xfrm>
            <a:off x="6180276" y="4091894"/>
            <a:ext cx="418704" cy="369332"/>
          </a:xfrm>
          <a:prstGeom prst="rect">
            <a:avLst/>
          </a:prstGeom>
          <a:noFill/>
        </p:spPr>
        <p:txBody>
          <a:bodyPr wrap="none" rtlCol="0" anchor="ctr">
            <a:spAutoFit/>
          </a:bodyPr>
          <a:lstStyle/>
          <a:p>
            <a:pPr algn="ctr"/>
            <a:r>
              <a:rPr lang="en-US" b="1" dirty="0"/>
              <a:t>06</a:t>
            </a:r>
          </a:p>
        </p:txBody>
      </p:sp>
      <p:grpSp>
        <p:nvGrpSpPr>
          <p:cNvPr id="20" name="مجموعة 19">
            <a:extLst>
              <a:ext uri="{FF2B5EF4-FFF2-40B4-BE49-F238E27FC236}">
                <a16:creationId xmlns:a16="http://schemas.microsoft.com/office/drawing/2014/main" id="{2FB1E630-277A-0A49-9CE8-9E874B408846}"/>
              </a:ext>
            </a:extLst>
          </p:cNvPr>
          <p:cNvGrpSpPr/>
          <p:nvPr/>
        </p:nvGrpSpPr>
        <p:grpSpPr>
          <a:xfrm>
            <a:off x="5529418" y="-322723"/>
            <a:ext cx="1559602" cy="9657014"/>
            <a:chOff x="5529418" y="-322723"/>
            <a:chExt cx="1559602" cy="9657014"/>
          </a:xfrm>
        </p:grpSpPr>
        <p:sp>
          <p:nvSpPr>
            <p:cNvPr id="60" name="Shape">
              <a:extLst>
                <a:ext uri="{FF2B5EF4-FFF2-40B4-BE49-F238E27FC236}">
                  <a16:creationId xmlns:a16="http://schemas.microsoft.com/office/drawing/2014/main" id="{717E8C6C-9503-4AC9-A4A7-0C5452B751E7}"/>
                </a:ext>
              </a:extLst>
            </p:cNvPr>
            <p:cNvSpPr/>
            <p:nvPr/>
          </p:nvSpPr>
          <p:spPr>
            <a:xfrm>
              <a:off x="5529418" y="-322723"/>
              <a:ext cx="1311578" cy="5011905"/>
            </a:xfrm>
            <a:custGeom>
              <a:avLst/>
              <a:gdLst/>
              <a:ahLst/>
              <a:cxnLst>
                <a:cxn ang="0">
                  <a:pos x="wd2" y="hd2"/>
                </a:cxn>
                <a:cxn ang="5400000">
                  <a:pos x="wd2" y="hd2"/>
                </a:cxn>
                <a:cxn ang="10800000">
                  <a:pos x="wd2" y="hd2"/>
                </a:cxn>
                <a:cxn ang="16200000">
                  <a:pos x="wd2" y="hd2"/>
                </a:cxn>
              </a:cxnLst>
              <a:rect l="0" t="0" r="r" b="b"/>
              <a:pathLst>
                <a:path w="21287" h="21577" extrusionOk="0">
                  <a:moveTo>
                    <a:pt x="15801" y="21577"/>
                  </a:moveTo>
                  <a:lnTo>
                    <a:pt x="8910" y="21577"/>
                  </a:lnTo>
                  <a:cubicBezTo>
                    <a:pt x="8560" y="21577"/>
                    <a:pt x="8274" y="21501"/>
                    <a:pt x="8274" y="21408"/>
                  </a:cubicBezTo>
                  <a:cubicBezTo>
                    <a:pt x="8274" y="21315"/>
                    <a:pt x="8560" y="21239"/>
                    <a:pt x="8910" y="21239"/>
                  </a:cubicBezTo>
                  <a:lnTo>
                    <a:pt x="15801" y="21239"/>
                  </a:lnTo>
                  <a:cubicBezTo>
                    <a:pt x="16602" y="21239"/>
                    <a:pt x="17347" y="21125"/>
                    <a:pt x="17748" y="20942"/>
                  </a:cubicBezTo>
                  <a:lnTo>
                    <a:pt x="19707" y="20043"/>
                  </a:lnTo>
                  <a:cubicBezTo>
                    <a:pt x="20108" y="19859"/>
                    <a:pt x="20108" y="19631"/>
                    <a:pt x="19707" y="19447"/>
                  </a:cubicBezTo>
                  <a:lnTo>
                    <a:pt x="17748" y="18548"/>
                  </a:lnTo>
                  <a:cubicBezTo>
                    <a:pt x="17347" y="18364"/>
                    <a:pt x="16602" y="18251"/>
                    <a:pt x="15801" y="18251"/>
                  </a:cubicBezTo>
                  <a:lnTo>
                    <a:pt x="5475" y="18251"/>
                  </a:lnTo>
                  <a:cubicBezTo>
                    <a:pt x="4221" y="18251"/>
                    <a:pt x="3057" y="18072"/>
                    <a:pt x="2427" y="17785"/>
                  </a:cubicBezTo>
                  <a:lnTo>
                    <a:pt x="468" y="16885"/>
                  </a:lnTo>
                  <a:cubicBezTo>
                    <a:pt x="-156" y="16597"/>
                    <a:pt x="-156" y="16241"/>
                    <a:pt x="468" y="15952"/>
                  </a:cubicBezTo>
                  <a:lnTo>
                    <a:pt x="2427" y="15053"/>
                  </a:lnTo>
                  <a:cubicBezTo>
                    <a:pt x="3057" y="14764"/>
                    <a:pt x="4221" y="14587"/>
                    <a:pt x="5475" y="14587"/>
                  </a:cubicBezTo>
                  <a:lnTo>
                    <a:pt x="15801" y="14587"/>
                  </a:lnTo>
                  <a:cubicBezTo>
                    <a:pt x="16602" y="14587"/>
                    <a:pt x="17347" y="14472"/>
                    <a:pt x="17748" y="14290"/>
                  </a:cubicBezTo>
                  <a:lnTo>
                    <a:pt x="19707" y="13390"/>
                  </a:lnTo>
                  <a:cubicBezTo>
                    <a:pt x="20108" y="13206"/>
                    <a:pt x="20108" y="12979"/>
                    <a:pt x="19707" y="12795"/>
                  </a:cubicBezTo>
                  <a:lnTo>
                    <a:pt x="17748" y="11895"/>
                  </a:lnTo>
                  <a:cubicBezTo>
                    <a:pt x="17347" y="11711"/>
                    <a:pt x="16602" y="11598"/>
                    <a:pt x="15801" y="11598"/>
                  </a:cubicBezTo>
                  <a:lnTo>
                    <a:pt x="5475" y="11598"/>
                  </a:lnTo>
                  <a:cubicBezTo>
                    <a:pt x="4221" y="11598"/>
                    <a:pt x="3057" y="11419"/>
                    <a:pt x="2427" y="11132"/>
                  </a:cubicBezTo>
                  <a:lnTo>
                    <a:pt x="468" y="10233"/>
                  </a:lnTo>
                  <a:cubicBezTo>
                    <a:pt x="-156" y="9944"/>
                    <a:pt x="-156" y="9588"/>
                    <a:pt x="468" y="9299"/>
                  </a:cubicBezTo>
                  <a:lnTo>
                    <a:pt x="2427" y="8400"/>
                  </a:lnTo>
                  <a:cubicBezTo>
                    <a:pt x="3057" y="8111"/>
                    <a:pt x="4221" y="7934"/>
                    <a:pt x="5475" y="7934"/>
                  </a:cubicBezTo>
                  <a:lnTo>
                    <a:pt x="15801" y="7934"/>
                  </a:lnTo>
                  <a:cubicBezTo>
                    <a:pt x="16602" y="7934"/>
                    <a:pt x="17347" y="7819"/>
                    <a:pt x="17748" y="7637"/>
                  </a:cubicBezTo>
                  <a:lnTo>
                    <a:pt x="19707" y="6738"/>
                  </a:lnTo>
                  <a:cubicBezTo>
                    <a:pt x="20108" y="6554"/>
                    <a:pt x="20108" y="6326"/>
                    <a:pt x="19707" y="6142"/>
                  </a:cubicBezTo>
                  <a:lnTo>
                    <a:pt x="17748" y="5242"/>
                  </a:lnTo>
                  <a:cubicBezTo>
                    <a:pt x="17347" y="5058"/>
                    <a:pt x="16602" y="4945"/>
                    <a:pt x="15801" y="4945"/>
                  </a:cubicBezTo>
                  <a:lnTo>
                    <a:pt x="5475" y="4945"/>
                  </a:lnTo>
                  <a:cubicBezTo>
                    <a:pt x="4221" y="4945"/>
                    <a:pt x="3057" y="4767"/>
                    <a:pt x="2427" y="4480"/>
                  </a:cubicBezTo>
                  <a:lnTo>
                    <a:pt x="468" y="3580"/>
                  </a:lnTo>
                  <a:cubicBezTo>
                    <a:pt x="-156" y="3292"/>
                    <a:pt x="-156" y="2935"/>
                    <a:pt x="468" y="2647"/>
                  </a:cubicBezTo>
                  <a:lnTo>
                    <a:pt x="2427" y="1747"/>
                  </a:lnTo>
                  <a:cubicBezTo>
                    <a:pt x="3057" y="1459"/>
                    <a:pt x="4221" y="1282"/>
                    <a:pt x="5475" y="1282"/>
                  </a:cubicBezTo>
                  <a:lnTo>
                    <a:pt x="12149" y="1282"/>
                  </a:lnTo>
                  <a:cubicBezTo>
                    <a:pt x="12950" y="1282"/>
                    <a:pt x="13695" y="1167"/>
                    <a:pt x="14096" y="985"/>
                  </a:cubicBezTo>
                  <a:lnTo>
                    <a:pt x="16055" y="85"/>
                  </a:lnTo>
                  <a:cubicBezTo>
                    <a:pt x="16233" y="4"/>
                    <a:pt x="16621" y="-23"/>
                    <a:pt x="16927" y="23"/>
                  </a:cubicBezTo>
                  <a:cubicBezTo>
                    <a:pt x="17232" y="70"/>
                    <a:pt x="17334" y="173"/>
                    <a:pt x="17162" y="254"/>
                  </a:cubicBezTo>
                  <a:lnTo>
                    <a:pt x="15203" y="1153"/>
                  </a:lnTo>
                  <a:cubicBezTo>
                    <a:pt x="14579" y="1442"/>
                    <a:pt x="13408" y="1619"/>
                    <a:pt x="12155" y="1619"/>
                  </a:cubicBezTo>
                  <a:lnTo>
                    <a:pt x="5481" y="1619"/>
                  </a:lnTo>
                  <a:cubicBezTo>
                    <a:pt x="4679" y="1619"/>
                    <a:pt x="3935" y="1734"/>
                    <a:pt x="3534" y="1916"/>
                  </a:cubicBezTo>
                  <a:lnTo>
                    <a:pt x="1575" y="2816"/>
                  </a:lnTo>
                  <a:cubicBezTo>
                    <a:pt x="1174" y="3000"/>
                    <a:pt x="1174" y="3227"/>
                    <a:pt x="1575" y="3411"/>
                  </a:cubicBezTo>
                  <a:lnTo>
                    <a:pt x="3534" y="4311"/>
                  </a:lnTo>
                  <a:cubicBezTo>
                    <a:pt x="3935" y="4495"/>
                    <a:pt x="4679" y="4608"/>
                    <a:pt x="5481" y="4608"/>
                  </a:cubicBezTo>
                  <a:lnTo>
                    <a:pt x="15807" y="4608"/>
                  </a:lnTo>
                  <a:cubicBezTo>
                    <a:pt x="17060" y="4608"/>
                    <a:pt x="18225" y="4787"/>
                    <a:pt x="18855" y="5074"/>
                  </a:cubicBezTo>
                  <a:lnTo>
                    <a:pt x="20814" y="5973"/>
                  </a:lnTo>
                  <a:cubicBezTo>
                    <a:pt x="21438" y="6262"/>
                    <a:pt x="21438" y="6618"/>
                    <a:pt x="20814" y="6906"/>
                  </a:cubicBezTo>
                  <a:lnTo>
                    <a:pt x="18855" y="7806"/>
                  </a:lnTo>
                  <a:cubicBezTo>
                    <a:pt x="18231" y="8095"/>
                    <a:pt x="17060" y="8272"/>
                    <a:pt x="15807" y="8272"/>
                  </a:cubicBezTo>
                  <a:lnTo>
                    <a:pt x="5481" y="8272"/>
                  </a:lnTo>
                  <a:cubicBezTo>
                    <a:pt x="4679" y="8272"/>
                    <a:pt x="3935" y="8386"/>
                    <a:pt x="3534" y="8569"/>
                  </a:cubicBezTo>
                  <a:lnTo>
                    <a:pt x="1575" y="9468"/>
                  </a:lnTo>
                  <a:cubicBezTo>
                    <a:pt x="1174" y="9652"/>
                    <a:pt x="1174" y="9880"/>
                    <a:pt x="1575" y="10064"/>
                  </a:cubicBezTo>
                  <a:lnTo>
                    <a:pt x="3534" y="10963"/>
                  </a:lnTo>
                  <a:cubicBezTo>
                    <a:pt x="3935" y="11147"/>
                    <a:pt x="4679" y="11261"/>
                    <a:pt x="5481" y="11261"/>
                  </a:cubicBezTo>
                  <a:lnTo>
                    <a:pt x="15807" y="11261"/>
                  </a:lnTo>
                  <a:cubicBezTo>
                    <a:pt x="17060" y="11261"/>
                    <a:pt x="18225" y="11439"/>
                    <a:pt x="18855" y="11726"/>
                  </a:cubicBezTo>
                  <a:lnTo>
                    <a:pt x="20814" y="12626"/>
                  </a:lnTo>
                  <a:cubicBezTo>
                    <a:pt x="21444" y="12914"/>
                    <a:pt x="21444" y="13270"/>
                    <a:pt x="20814" y="13559"/>
                  </a:cubicBezTo>
                  <a:lnTo>
                    <a:pt x="18855" y="14459"/>
                  </a:lnTo>
                  <a:cubicBezTo>
                    <a:pt x="18231" y="14747"/>
                    <a:pt x="17060" y="14924"/>
                    <a:pt x="15807" y="14924"/>
                  </a:cubicBezTo>
                  <a:lnTo>
                    <a:pt x="5481" y="14924"/>
                  </a:lnTo>
                  <a:cubicBezTo>
                    <a:pt x="4679" y="14924"/>
                    <a:pt x="3935" y="15039"/>
                    <a:pt x="3534" y="15221"/>
                  </a:cubicBezTo>
                  <a:lnTo>
                    <a:pt x="1575" y="16121"/>
                  </a:lnTo>
                  <a:cubicBezTo>
                    <a:pt x="1174" y="16305"/>
                    <a:pt x="1174" y="16533"/>
                    <a:pt x="1575" y="16717"/>
                  </a:cubicBezTo>
                  <a:lnTo>
                    <a:pt x="3534" y="17616"/>
                  </a:lnTo>
                  <a:cubicBezTo>
                    <a:pt x="3935" y="17800"/>
                    <a:pt x="4679" y="17913"/>
                    <a:pt x="5481" y="17913"/>
                  </a:cubicBezTo>
                  <a:lnTo>
                    <a:pt x="15807" y="17913"/>
                  </a:lnTo>
                  <a:cubicBezTo>
                    <a:pt x="17060" y="17913"/>
                    <a:pt x="18225" y="18092"/>
                    <a:pt x="18855" y="18379"/>
                  </a:cubicBezTo>
                  <a:lnTo>
                    <a:pt x="20814" y="19278"/>
                  </a:lnTo>
                  <a:cubicBezTo>
                    <a:pt x="21444" y="19567"/>
                    <a:pt x="21444" y="19923"/>
                    <a:pt x="20814" y="20212"/>
                  </a:cubicBezTo>
                  <a:lnTo>
                    <a:pt x="18855" y="21111"/>
                  </a:lnTo>
                  <a:cubicBezTo>
                    <a:pt x="18218" y="21398"/>
                    <a:pt x="17054" y="21577"/>
                    <a:pt x="15801" y="21577"/>
                  </a:cubicBezTo>
                  <a:close/>
                </a:path>
              </a:pathLst>
            </a:custGeom>
            <a:solidFill>
              <a:srgbClr val="D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sp>
          <p:nvSpPr>
            <p:cNvPr id="44" name="Shape">
              <a:extLst>
                <a:ext uri="{FF2B5EF4-FFF2-40B4-BE49-F238E27FC236}">
                  <a16:creationId xmlns:a16="http://schemas.microsoft.com/office/drawing/2014/main" id="{943100C8-C327-5048-B5A6-AA6346533D56}"/>
                </a:ext>
              </a:extLst>
            </p:cNvPr>
            <p:cNvSpPr/>
            <p:nvPr/>
          </p:nvSpPr>
          <p:spPr>
            <a:xfrm>
              <a:off x="5777442" y="4322386"/>
              <a:ext cx="1311578" cy="5011905"/>
            </a:xfrm>
            <a:custGeom>
              <a:avLst/>
              <a:gdLst/>
              <a:ahLst/>
              <a:cxnLst>
                <a:cxn ang="0">
                  <a:pos x="wd2" y="hd2"/>
                </a:cxn>
                <a:cxn ang="5400000">
                  <a:pos x="wd2" y="hd2"/>
                </a:cxn>
                <a:cxn ang="10800000">
                  <a:pos x="wd2" y="hd2"/>
                </a:cxn>
                <a:cxn ang="16200000">
                  <a:pos x="wd2" y="hd2"/>
                </a:cxn>
              </a:cxnLst>
              <a:rect l="0" t="0" r="r" b="b"/>
              <a:pathLst>
                <a:path w="21287" h="21577" extrusionOk="0">
                  <a:moveTo>
                    <a:pt x="15801" y="21577"/>
                  </a:moveTo>
                  <a:lnTo>
                    <a:pt x="8910" y="21577"/>
                  </a:lnTo>
                  <a:cubicBezTo>
                    <a:pt x="8560" y="21577"/>
                    <a:pt x="8274" y="21501"/>
                    <a:pt x="8274" y="21408"/>
                  </a:cubicBezTo>
                  <a:cubicBezTo>
                    <a:pt x="8274" y="21315"/>
                    <a:pt x="8560" y="21239"/>
                    <a:pt x="8910" y="21239"/>
                  </a:cubicBezTo>
                  <a:lnTo>
                    <a:pt x="15801" y="21239"/>
                  </a:lnTo>
                  <a:cubicBezTo>
                    <a:pt x="16602" y="21239"/>
                    <a:pt x="17347" y="21125"/>
                    <a:pt x="17748" y="20942"/>
                  </a:cubicBezTo>
                  <a:lnTo>
                    <a:pt x="19707" y="20043"/>
                  </a:lnTo>
                  <a:cubicBezTo>
                    <a:pt x="20108" y="19859"/>
                    <a:pt x="20108" y="19631"/>
                    <a:pt x="19707" y="19447"/>
                  </a:cubicBezTo>
                  <a:lnTo>
                    <a:pt x="17748" y="18548"/>
                  </a:lnTo>
                  <a:cubicBezTo>
                    <a:pt x="17347" y="18364"/>
                    <a:pt x="16602" y="18251"/>
                    <a:pt x="15801" y="18251"/>
                  </a:cubicBezTo>
                  <a:lnTo>
                    <a:pt x="5475" y="18251"/>
                  </a:lnTo>
                  <a:cubicBezTo>
                    <a:pt x="4221" y="18251"/>
                    <a:pt x="3057" y="18072"/>
                    <a:pt x="2427" y="17785"/>
                  </a:cubicBezTo>
                  <a:lnTo>
                    <a:pt x="468" y="16885"/>
                  </a:lnTo>
                  <a:cubicBezTo>
                    <a:pt x="-156" y="16597"/>
                    <a:pt x="-156" y="16241"/>
                    <a:pt x="468" y="15952"/>
                  </a:cubicBezTo>
                  <a:lnTo>
                    <a:pt x="2427" y="15053"/>
                  </a:lnTo>
                  <a:cubicBezTo>
                    <a:pt x="3057" y="14764"/>
                    <a:pt x="4221" y="14587"/>
                    <a:pt x="5475" y="14587"/>
                  </a:cubicBezTo>
                  <a:lnTo>
                    <a:pt x="15801" y="14587"/>
                  </a:lnTo>
                  <a:cubicBezTo>
                    <a:pt x="16602" y="14587"/>
                    <a:pt x="17347" y="14472"/>
                    <a:pt x="17748" y="14290"/>
                  </a:cubicBezTo>
                  <a:lnTo>
                    <a:pt x="19707" y="13390"/>
                  </a:lnTo>
                  <a:cubicBezTo>
                    <a:pt x="20108" y="13206"/>
                    <a:pt x="20108" y="12979"/>
                    <a:pt x="19707" y="12795"/>
                  </a:cubicBezTo>
                  <a:lnTo>
                    <a:pt x="17748" y="11895"/>
                  </a:lnTo>
                  <a:cubicBezTo>
                    <a:pt x="17347" y="11711"/>
                    <a:pt x="16602" y="11598"/>
                    <a:pt x="15801" y="11598"/>
                  </a:cubicBezTo>
                  <a:lnTo>
                    <a:pt x="5475" y="11598"/>
                  </a:lnTo>
                  <a:cubicBezTo>
                    <a:pt x="4221" y="11598"/>
                    <a:pt x="3057" y="11419"/>
                    <a:pt x="2427" y="11132"/>
                  </a:cubicBezTo>
                  <a:lnTo>
                    <a:pt x="468" y="10233"/>
                  </a:lnTo>
                  <a:cubicBezTo>
                    <a:pt x="-156" y="9944"/>
                    <a:pt x="-156" y="9588"/>
                    <a:pt x="468" y="9299"/>
                  </a:cubicBezTo>
                  <a:lnTo>
                    <a:pt x="2427" y="8400"/>
                  </a:lnTo>
                  <a:cubicBezTo>
                    <a:pt x="3057" y="8111"/>
                    <a:pt x="4221" y="7934"/>
                    <a:pt x="5475" y="7934"/>
                  </a:cubicBezTo>
                  <a:lnTo>
                    <a:pt x="15801" y="7934"/>
                  </a:lnTo>
                  <a:cubicBezTo>
                    <a:pt x="16602" y="7934"/>
                    <a:pt x="17347" y="7819"/>
                    <a:pt x="17748" y="7637"/>
                  </a:cubicBezTo>
                  <a:lnTo>
                    <a:pt x="19707" y="6738"/>
                  </a:lnTo>
                  <a:cubicBezTo>
                    <a:pt x="20108" y="6554"/>
                    <a:pt x="20108" y="6326"/>
                    <a:pt x="19707" y="6142"/>
                  </a:cubicBezTo>
                  <a:lnTo>
                    <a:pt x="17748" y="5242"/>
                  </a:lnTo>
                  <a:cubicBezTo>
                    <a:pt x="17347" y="5058"/>
                    <a:pt x="16602" y="4945"/>
                    <a:pt x="15801" y="4945"/>
                  </a:cubicBezTo>
                  <a:lnTo>
                    <a:pt x="5475" y="4945"/>
                  </a:lnTo>
                  <a:cubicBezTo>
                    <a:pt x="4221" y="4945"/>
                    <a:pt x="3057" y="4767"/>
                    <a:pt x="2427" y="4480"/>
                  </a:cubicBezTo>
                  <a:lnTo>
                    <a:pt x="468" y="3580"/>
                  </a:lnTo>
                  <a:cubicBezTo>
                    <a:pt x="-156" y="3292"/>
                    <a:pt x="-156" y="2935"/>
                    <a:pt x="468" y="2647"/>
                  </a:cubicBezTo>
                  <a:lnTo>
                    <a:pt x="2427" y="1747"/>
                  </a:lnTo>
                  <a:cubicBezTo>
                    <a:pt x="3057" y="1459"/>
                    <a:pt x="4221" y="1282"/>
                    <a:pt x="5475" y="1282"/>
                  </a:cubicBezTo>
                  <a:lnTo>
                    <a:pt x="12149" y="1282"/>
                  </a:lnTo>
                  <a:cubicBezTo>
                    <a:pt x="12950" y="1282"/>
                    <a:pt x="13695" y="1167"/>
                    <a:pt x="14096" y="985"/>
                  </a:cubicBezTo>
                  <a:lnTo>
                    <a:pt x="16055" y="85"/>
                  </a:lnTo>
                  <a:cubicBezTo>
                    <a:pt x="16233" y="4"/>
                    <a:pt x="16621" y="-23"/>
                    <a:pt x="16927" y="23"/>
                  </a:cubicBezTo>
                  <a:cubicBezTo>
                    <a:pt x="17232" y="70"/>
                    <a:pt x="17334" y="173"/>
                    <a:pt x="17162" y="254"/>
                  </a:cubicBezTo>
                  <a:lnTo>
                    <a:pt x="15203" y="1153"/>
                  </a:lnTo>
                  <a:cubicBezTo>
                    <a:pt x="14579" y="1442"/>
                    <a:pt x="13408" y="1619"/>
                    <a:pt x="12155" y="1619"/>
                  </a:cubicBezTo>
                  <a:lnTo>
                    <a:pt x="5481" y="1619"/>
                  </a:lnTo>
                  <a:cubicBezTo>
                    <a:pt x="4679" y="1619"/>
                    <a:pt x="3935" y="1734"/>
                    <a:pt x="3534" y="1916"/>
                  </a:cubicBezTo>
                  <a:lnTo>
                    <a:pt x="1575" y="2816"/>
                  </a:lnTo>
                  <a:cubicBezTo>
                    <a:pt x="1174" y="3000"/>
                    <a:pt x="1174" y="3227"/>
                    <a:pt x="1575" y="3411"/>
                  </a:cubicBezTo>
                  <a:lnTo>
                    <a:pt x="3534" y="4311"/>
                  </a:lnTo>
                  <a:cubicBezTo>
                    <a:pt x="3935" y="4495"/>
                    <a:pt x="4679" y="4608"/>
                    <a:pt x="5481" y="4608"/>
                  </a:cubicBezTo>
                  <a:lnTo>
                    <a:pt x="15807" y="4608"/>
                  </a:lnTo>
                  <a:cubicBezTo>
                    <a:pt x="17060" y="4608"/>
                    <a:pt x="18225" y="4787"/>
                    <a:pt x="18855" y="5074"/>
                  </a:cubicBezTo>
                  <a:lnTo>
                    <a:pt x="20814" y="5973"/>
                  </a:lnTo>
                  <a:cubicBezTo>
                    <a:pt x="21438" y="6262"/>
                    <a:pt x="21438" y="6618"/>
                    <a:pt x="20814" y="6906"/>
                  </a:cubicBezTo>
                  <a:lnTo>
                    <a:pt x="18855" y="7806"/>
                  </a:lnTo>
                  <a:cubicBezTo>
                    <a:pt x="18231" y="8095"/>
                    <a:pt x="17060" y="8272"/>
                    <a:pt x="15807" y="8272"/>
                  </a:cubicBezTo>
                  <a:lnTo>
                    <a:pt x="5481" y="8272"/>
                  </a:lnTo>
                  <a:cubicBezTo>
                    <a:pt x="4679" y="8272"/>
                    <a:pt x="3935" y="8386"/>
                    <a:pt x="3534" y="8569"/>
                  </a:cubicBezTo>
                  <a:lnTo>
                    <a:pt x="1575" y="9468"/>
                  </a:lnTo>
                  <a:cubicBezTo>
                    <a:pt x="1174" y="9652"/>
                    <a:pt x="1174" y="9880"/>
                    <a:pt x="1575" y="10064"/>
                  </a:cubicBezTo>
                  <a:lnTo>
                    <a:pt x="3534" y="10963"/>
                  </a:lnTo>
                  <a:cubicBezTo>
                    <a:pt x="3935" y="11147"/>
                    <a:pt x="4679" y="11261"/>
                    <a:pt x="5481" y="11261"/>
                  </a:cubicBezTo>
                  <a:lnTo>
                    <a:pt x="15807" y="11261"/>
                  </a:lnTo>
                  <a:cubicBezTo>
                    <a:pt x="17060" y="11261"/>
                    <a:pt x="18225" y="11439"/>
                    <a:pt x="18855" y="11726"/>
                  </a:cubicBezTo>
                  <a:lnTo>
                    <a:pt x="20814" y="12626"/>
                  </a:lnTo>
                  <a:cubicBezTo>
                    <a:pt x="21444" y="12914"/>
                    <a:pt x="21444" y="13270"/>
                    <a:pt x="20814" y="13559"/>
                  </a:cubicBezTo>
                  <a:lnTo>
                    <a:pt x="18855" y="14459"/>
                  </a:lnTo>
                  <a:cubicBezTo>
                    <a:pt x="18231" y="14747"/>
                    <a:pt x="17060" y="14924"/>
                    <a:pt x="15807" y="14924"/>
                  </a:cubicBezTo>
                  <a:lnTo>
                    <a:pt x="5481" y="14924"/>
                  </a:lnTo>
                  <a:cubicBezTo>
                    <a:pt x="4679" y="14924"/>
                    <a:pt x="3935" y="15039"/>
                    <a:pt x="3534" y="15221"/>
                  </a:cubicBezTo>
                  <a:lnTo>
                    <a:pt x="1575" y="16121"/>
                  </a:lnTo>
                  <a:cubicBezTo>
                    <a:pt x="1174" y="16305"/>
                    <a:pt x="1174" y="16533"/>
                    <a:pt x="1575" y="16717"/>
                  </a:cubicBezTo>
                  <a:lnTo>
                    <a:pt x="3534" y="17616"/>
                  </a:lnTo>
                  <a:cubicBezTo>
                    <a:pt x="3935" y="17800"/>
                    <a:pt x="4679" y="17913"/>
                    <a:pt x="5481" y="17913"/>
                  </a:cubicBezTo>
                  <a:lnTo>
                    <a:pt x="15807" y="17913"/>
                  </a:lnTo>
                  <a:cubicBezTo>
                    <a:pt x="17060" y="17913"/>
                    <a:pt x="18225" y="18092"/>
                    <a:pt x="18855" y="18379"/>
                  </a:cubicBezTo>
                  <a:lnTo>
                    <a:pt x="20814" y="19278"/>
                  </a:lnTo>
                  <a:cubicBezTo>
                    <a:pt x="21444" y="19567"/>
                    <a:pt x="21444" y="19923"/>
                    <a:pt x="20814" y="20212"/>
                  </a:cubicBezTo>
                  <a:lnTo>
                    <a:pt x="18855" y="21111"/>
                  </a:lnTo>
                  <a:cubicBezTo>
                    <a:pt x="18218" y="21398"/>
                    <a:pt x="17054" y="21577"/>
                    <a:pt x="15801" y="21577"/>
                  </a:cubicBezTo>
                  <a:close/>
                </a:path>
              </a:pathLst>
            </a:custGeom>
            <a:solidFill>
              <a:srgbClr val="D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grpSp>
      <p:sp>
        <p:nvSpPr>
          <p:cNvPr id="45" name="Shape">
            <a:extLst>
              <a:ext uri="{FF2B5EF4-FFF2-40B4-BE49-F238E27FC236}">
                <a16:creationId xmlns:a16="http://schemas.microsoft.com/office/drawing/2014/main" id="{6DC61FD4-554D-2B45-95D3-58FBA6F67045}"/>
              </a:ext>
            </a:extLst>
          </p:cNvPr>
          <p:cNvSpPr/>
          <p:nvPr/>
        </p:nvSpPr>
        <p:spPr>
          <a:xfrm>
            <a:off x="4689403" y="5513559"/>
            <a:ext cx="2183999" cy="574305"/>
          </a:xfrm>
          <a:custGeom>
            <a:avLst/>
            <a:gdLst/>
            <a:ahLst/>
            <a:cxnLst>
              <a:cxn ang="0">
                <a:pos x="wd2" y="hd2"/>
              </a:cxn>
              <a:cxn ang="5400000">
                <a:pos x="wd2" y="hd2"/>
              </a:cxn>
              <a:cxn ang="10800000">
                <a:pos x="wd2" y="hd2"/>
              </a:cxn>
              <a:cxn ang="16200000">
                <a:pos x="wd2" y="hd2"/>
              </a:cxn>
            </a:cxnLst>
            <a:rect l="0" t="0" r="r" b="b"/>
            <a:pathLst>
              <a:path w="21489" h="21600" extrusionOk="0">
                <a:moveTo>
                  <a:pt x="21255" y="7460"/>
                </a:moveTo>
                <a:lnTo>
                  <a:pt x="20634" y="3332"/>
                </a:lnTo>
                <a:cubicBezTo>
                  <a:pt x="20321" y="1268"/>
                  <a:pt x="19746" y="0"/>
                  <a:pt x="19122" y="0"/>
                </a:cubicBezTo>
                <a:lnTo>
                  <a:pt x="17876" y="0"/>
                </a:lnTo>
                <a:cubicBezTo>
                  <a:pt x="17251" y="0"/>
                  <a:pt x="16676" y="1268"/>
                  <a:pt x="16364" y="3332"/>
                </a:cubicBezTo>
                <a:lnTo>
                  <a:pt x="15851" y="6723"/>
                </a:lnTo>
                <a:cubicBezTo>
                  <a:pt x="15446" y="8728"/>
                  <a:pt x="14817" y="9923"/>
                  <a:pt x="14142" y="9923"/>
                </a:cubicBezTo>
                <a:lnTo>
                  <a:pt x="3689" y="9923"/>
                </a:lnTo>
                <a:cubicBezTo>
                  <a:pt x="3118" y="9923"/>
                  <a:pt x="2567" y="9053"/>
                  <a:pt x="2166" y="7505"/>
                </a:cubicBezTo>
                <a:lnTo>
                  <a:pt x="2123" y="7343"/>
                </a:lnTo>
                <a:cubicBezTo>
                  <a:pt x="2081" y="7136"/>
                  <a:pt x="2034" y="6959"/>
                  <a:pt x="1980" y="6797"/>
                </a:cubicBezTo>
                <a:lnTo>
                  <a:pt x="1919" y="6561"/>
                </a:lnTo>
                <a:lnTo>
                  <a:pt x="1919" y="6620"/>
                </a:lnTo>
                <a:cubicBezTo>
                  <a:pt x="1807" y="6355"/>
                  <a:pt x="1676" y="6207"/>
                  <a:pt x="1537" y="6207"/>
                </a:cubicBezTo>
                <a:lnTo>
                  <a:pt x="1008" y="6207"/>
                </a:lnTo>
                <a:cubicBezTo>
                  <a:pt x="742" y="6207"/>
                  <a:pt x="499" y="6753"/>
                  <a:pt x="364" y="7623"/>
                </a:cubicBezTo>
                <a:lnTo>
                  <a:pt x="98" y="9377"/>
                </a:lnTo>
                <a:cubicBezTo>
                  <a:pt x="-33" y="10262"/>
                  <a:pt x="-33" y="11338"/>
                  <a:pt x="98" y="12223"/>
                </a:cubicBezTo>
                <a:lnTo>
                  <a:pt x="364" y="13977"/>
                </a:lnTo>
                <a:cubicBezTo>
                  <a:pt x="495" y="14862"/>
                  <a:pt x="742" y="15393"/>
                  <a:pt x="1008" y="15393"/>
                </a:cubicBezTo>
                <a:lnTo>
                  <a:pt x="1537" y="15393"/>
                </a:lnTo>
                <a:cubicBezTo>
                  <a:pt x="1676" y="15393"/>
                  <a:pt x="1803" y="15245"/>
                  <a:pt x="1919" y="14980"/>
                </a:cubicBezTo>
                <a:lnTo>
                  <a:pt x="1919" y="15039"/>
                </a:lnTo>
                <a:lnTo>
                  <a:pt x="1980" y="14803"/>
                </a:lnTo>
                <a:cubicBezTo>
                  <a:pt x="2034" y="14656"/>
                  <a:pt x="2081" y="14464"/>
                  <a:pt x="2123" y="14257"/>
                </a:cubicBezTo>
                <a:lnTo>
                  <a:pt x="2166" y="14095"/>
                </a:lnTo>
                <a:cubicBezTo>
                  <a:pt x="2571" y="12547"/>
                  <a:pt x="3118" y="11677"/>
                  <a:pt x="3689" y="11677"/>
                </a:cubicBezTo>
                <a:lnTo>
                  <a:pt x="14142" y="11677"/>
                </a:lnTo>
                <a:cubicBezTo>
                  <a:pt x="14678" y="11677"/>
                  <a:pt x="15372" y="13668"/>
                  <a:pt x="15747" y="14891"/>
                </a:cubicBezTo>
                <a:cubicBezTo>
                  <a:pt x="15885" y="15349"/>
                  <a:pt x="16001" y="15879"/>
                  <a:pt x="16094" y="16484"/>
                </a:cubicBezTo>
                <a:lnTo>
                  <a:pt x="16364" y="18268"/>
                </a:lnTo>
                <a:cubicBezTo>
                  <a:pt x="16676" y="20332"/>
                  <a:pt x="17251" y="21600"/>
                  <a:pt x="17876" y="21600"/>
                </a:cubicBezTo>
                <a:lnTo>
                  <a:pt x="19122" y="21600"/>
                </a:lnTo>
                <a:cubicBezTo>
                  <a:pt x="19746" y="21600"/>
                  <a:pt x="20321" y="20332"/>
                  <a:pt x="20634" y="18268"/>
                </a:cubicBezTo>
                <a:lnTo>
                  <a:pt x="21255" y="14140"/>
                </a:lnTo>
                <a:cubicBezTo>
                  <a:pt x="21567" y="12075"/>
                  <a:pt x="21567" y="9525"/>
                  <a:pt x="21255" y="7460"/>
                </a:cubicBezTo>
                <a:close/>
                <a:moveTo>
                  <a:pt x="1815" y="11205"/>
                </a:moveTo>
                <a:lnTo>
                  <a:pt x="1629" y="12429"/>
                </a:lnTo>
                <a:cubicBezTo>
                  <a:pt x="1591" y="12680"/>
                  <a:pt x="1521" y="12827"/>
                  <a:pt x="1448" y="12827"/>
                </a:cubicBezTo>
                <a:lnTo>
                  <a:pt x="1078" y="12827"/>
                </a:lnTo>
                <a:cubicBezTo>
                  <a:pt x="1005" y="12827"/>
                  <a:pt x="935" y="12680"/>
                  <a:pt x="897" y="12429"/>
                </a:cubicBezTo>
                <a:lnTo>
                  <a:pt x="711" y="11205"/>
                </a:lnTo>
                <a:cubicBezTo>
                  <a:pt x="673" y="10955"/>
                  <a:pt x="673" y="10645"/>
                  <a:pt x="711" y="10409"/>
                </a:cubicBezTo>
                <a:lnTo>
                  <a:pt x="897" y="9186"/>
                </a:lnTo>
                <a:cubicBezTo>
                  <a:pt x="935" y="8935"/>
                  <a:pt x="1005" y="8787"/>
                  <a:pt x="1078" y="8787"/>
                </a:cubicBezTo>
                <a:lnTo>
                  <a:pt x="1448" y="8787"/>
                </a:lnTo>
                <a:cubicBezTo>
                  <a:pt x="1521" y="8787"/>
                  <a:pt x="1591" y="8935"/>
                  <a:pt x="1629" y="9186"/>
                </a:cubicBezTo>
                <a:lnTo>
                  <a:pt x="1815" y="10409"/>
                </a:lnTo>
                <a:cubicBezTo>
                  <a:pt x="1853" y="10645"/>
                  <a:pt x="1853" y="10955"/>
                  <a:pt x="1815" y="11205"/>
                </a:cubicBezTo>
                <a:close/>
                <a:moveTo>
                  <a:pt x="20587" y="12665"/>
                </a:moveTo>
                <a:lnTo>
                  <a:pt x="19966" y="16793"/>
                </a:lnTo>
                <a:cubicBezTo>
                  <a:pt x="19793" y="17943"/>
                  <a:pt x="19469" y="18651"/>
                  <a:pt x="19122" y="18651"/>
                </a:cubicBezTo>
                <a:lnTo>
                  <a:pt x="17876" y="18651"/>
                </a:lnTo>
                <a:cubicBezTo>
                  <a:pt x="17529" y="18651"/>
                  <a:pt x="17205" y="17943"/>
                  <a:pt x="17031" y="16793"/>
                </a:cubicBezTo>
                <a:lnTo>
                  <a:pt x="16410" y="12665"/>
                </a:lnTo>
                <a:cubicBezTo>
                  <a:pt x="16236" y="11515"/>
                  <a:pt x="16236" y="10085"/>
                  <a:pt x="16410" y="8935"/>
                </a:cubicBezTo>
                <a:lnTo>
                  <a:pt x="17035" y="4807"/>
                </a:lnTo>
                <a:cubicBezTo>
                  <a:pt x="17208" y="3657"/>
                  <a:pt x="17532" y="2949"/>
                  <a:pt x="17880" y="2949"/>
                </a:cubicBezTo>
                <a:lnTo>
                  <a:pt x="19125" y="2949"/>
                </a:lnTo>
                <a:cubicBezTo>
                  <a:pt x="19473" y="2949"/>
                  <a:pt x="19797" y="3657"/>
                  <a:pt x="19970" y="4807"/>
                </a:cubicBezTo>
                <a:lnTo>
                  <a:pt x="20595" y="8935"/>
                </a:lnTo>
                <a:cubicBezTo>
                  <a:pt x="20761" y="10085"/>
                  <a:pt x="20761" y="11515"/>
                  <a:pt x="20587" y="12665"/>
                </a:cubicBezTo>
                <a:close/>
              </a:path>
            </a:pathLst>
          </a:custGeom>
          <a:solidFill>
            <a:srgbClr val="2B32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sp>
        <p:nvSpPr>
          <p:cNvPr id="46" name="Shape">
            <a:extLst>
              <a:ext uri="{FF2B5EF4-FFF2-40B4-BE49-F238E27FC236}">
                <a16:creationId xmlns:a16="http://schemas.microsoft.com/office/drawing/2014/main" id="{D4B40A48-F484-B94B-B152-F2825FD1E9E1}"/>
              </a:ext>
            </a:extLst>
          </p:cNvPr>
          <p:cNvSpPr/>
          <p:nvPr/>
        </p:nvSpPr>
        <p:spPr>
          <a:xfrm>
            <a:off x="5973012" y="4768736"/>
            <a:ext cx="2184002" cy="574305"/>
          </a:xfrm>
          <a:custGeom>
            <a:avLst/>
            <a:gdLst/>
            <a:ahLst/>
            <a:cxnLst>
              <a:cxn ang="0">
                <a:pos x="wd2" y="hd2"/>
              </a:cxn>
              <a:cxn ang="5400000">
                <a:pos x="wd2" y="hd2"/>
              </a:cxn>
              <a:cxn ang="10800000">
                <a:pos x="wd2" y="hd2"/>
              </a:cxn>
              <a:cxn ang="16200000">
                <a:pos x="wd2" y="hd2"/>
              </a:cxn>
            </a:cxnLst>
            <a:rect l="0" t="0" r="r" b="b"/>
            <a:pathLst>
              <a:path w="21489" h="21600" extrusionOk="0">
                <a:moveTo>
                  <a:pt x="234" y="14140"/>
                </a:moveTo>
                <a:lnTo>
                  <a:pt x="855" y="18268"/>
                </a:lnTo>
                <a:cubicBezTo>
                  <a:pt x="1168" y="20332"/>
                  <a:pt x="1743" y="21600"/>
                  <a:pt x="2367" y="21600"/>
                </a:cubicBezTo>
                <a:lnTo>
                  <a:pt x="3613" y="21600"/>
                </a:lnTo>
                <a:cubicBezTo>
                  <a:pt x="4238" y="21600"/>
                  <a:pt x="4813" y="20332"/>
                  <a:pt x="5125" y="18268"/>
                </a:cubicBezTo>
                <a:lnTo>
                  <a:pt x="5638" y="14877"/>
                </a:lnTo>
                <a:cubicBezTo>
                  <a:pt x="6043" y="12872"/>
                  <a:pt x="6672" y="11677"/>
                  <a:pt x="7347" y="11677"/>
                </a:cubicBezTo>
                <a:lnTo>
                  <a:pt x="17800" y="11677"/>
                </a:lnTo>
                <a:cubicBezTo>
                  <a:pt x="18371" y="11677"/>
                  <a:pt x="18922" y="12547"/>
                  <a:pt x="19323" y="14095"/>
                </a:cubicBezTo>
                <a:lnTo>
                  <a:pt x="19366" y="14257"/>
                </a:lnTo>
                <a:cubicBezTo>
                  <a:pt x="19408" y="14464"/>
                  <a:pt x="19455" y="14641"/>
                  <a:pt x="19509" y="14803"/>
                </a:cubicBezTo>
                <a:lnTo>
                  <a:pt x="19570" y="15039"/>
                </a:lnTo>
                <a:lnTo>
                  <a:pt x="19570" y="14980"/>
                </a:lnTo>
                <a:cubicBezTo>
                  <a:pt x="19682" y="15245"/>
                  <a:pt x="19813" y="15393"/>
                  <a:pt x="19952" y="15393"/>
                </a:cubicBezTo>
                <a:lnTo>
                  <a:pt x="20481" y="15393"/>
                </a:lnTo>
                <a:cubicBezTo>
                  <a:pt x="20747" y="15393"/>
                  <a:pt x="20990" y="14847"/>
                  <a:pt x="21125" y="13977"/>
                </a:cubicBezTo>
                <a:lnTo>
                  <a:pt x="21391" y="12223"/>
                </a:lnTo>
                <a:cubicBezTo>
                  <a:pt x="21522" y="11338"/>
                  <a:pt x="21522" y="10262"/>
                  <a:pt x="21391" y="9377"/>
                </a:cubicBezTo>
                <a:lnTo>
                  <a:pt x="21125" y="7623"/>
                </a:lnTo>
                <a:cubicBezTo>
                  <a:pt x="20994" y="6738"/>
                  <a:pt x="20747" y="6207"/>
                  <a:pt x="20481" y="6207"/>
                </a:cubicBezTo>
                <a:lnTo>
                  <a:pt x="19952" y="6207"/>
                </a:lnTo>
                <a:cubicBezTo>
                  <a:pt x="19813" y="6207"/>
                  <a:pt x="19686" y="6355"/>
                  <a:pt x="19570" y="6620"/>
                </a:cubicBezTo>
                <a:lnTo>
                  <a:pt x="19570" y="6561"/>
                </a:lnTo>
                <a:lnTo>
                  <a:pt x="19509" y="6797"/>
                </a:lnTo>
                <a:cubicBezTo>
                  <a:pt x="19455" y="6944"/>
                  <a:pt x="19408" y="7136"/>
                  <a:pt x="19366" y="7342"/>
                </a:cubicBezTo>
                <a:lnTo>
                  <a:pt x="19323" y="7505"/>
                </a:lnTo>
                <a:cubicBezTo>
                  <a:pt x="18918" y="9053"/>
                  <a:pt x="18371" y="9923"/>
                  <a:pt x="17800" y="9923"/>
                </a:cubicBezTo>
                <a:lnTo>
                  <a:pt x="7347" y="9923"/>
                </a:lnTo>
                <a:cubicBezTo>
                  <a:pt x="6811" y="9923"/>
                  <a:pt x="6117" y="7932"/>
                  <a:pt x="5742" y="6709"/>
                </a:cubicBezTo>
                <a:cubicBezTo>
                  <a:pt x="5604" y="6251"/>
                  <a:pt x="5488" y="5721"/>
                  <a:pt x="5395" y="5116"/>
                </a:cubicBezTo>
                <a:lnTo>
                  <a:pt x="5125" y="3332"/>
                </a:lnTo>
                <a:cubicBezTo>
                  <a:pt x="4813" y="1268"/>
                  <a:pt x="4238" y="0"/>
                  <a:pt x="3613" y="0"/>
                </a:cubicBezTo>
                <a:lnTo>
                  <a:pt x="2367" y="0"/>
                </a:lnTo>
                <a:cubicBezTo>
                  <a:pt x="1743" y="0"/>
                  <a:pt x="1168" y="1268"/>
                  <a:pt x="855" y="3332"/>
                </a:cubicBezTo>
                <a:lnTo>
                  <a:pt x="234" y="7460"/>
                </a:lnTo>
                <a:cubicBezTo>
                  <a:pt x="-78" y="9525"/>
                  <a:pt x="-78" y="12075"/>
                  <a:pt x="234" y="14140"/>
                </a:cubicBezTo>
                <a:close/>
                <a:moveTo>
                  <a:pt x="19674" y="10395"/>
                </a:moveTo>
                <a:lnTo>
                  <a:pt x="19860" y="9171"/>
                </a:lnTo>
                <a:cubicBezTo>
                  <a:pt x="19898" y="8920"/>
                  <a:pt x="19968" y="8773"/>
                  <a:pt x="20041" y="8773"/>
                </a:cubicBezTo>
                <a:lnTo>
                  <a:pt x="20411" y="8773"/>
                </a:lnTo>
                <a:cubicBezTo>
                  <a:pt x="20484" y="8773"/>
                  <a:pt x="20554" y="8920"/>
                  <a:pt x="20592" y="9171"/>
                </a:cubicBezTo>
                <a:lnTo>
                  <a:pt x="20778" y="10395"/>
                </a:lnTo>
                <a:cubicBezTo>
                  <a:pt x="20816" y="10645"/>
                  <a:pt x="20816" y="10955"/>
                  <a:pt x="20778" y="11191"/>
                </a:cubicBezTo>
                <a:lnTo>
                  <a:pt x="20592" y="12414"/>
                </a:lnTo>
                <a:cubicBezTo>
                  <a:pt x="20554" y="12665"/>
                  <a:pt x="20484" y="12813"/>
                  <a:pt x="20411" y="12813"/>
                </a:cubicBezTo>
                <a:lnTo>
                  <a:pt x="20041" y="12813"/>
                </a:lnTo>
                <a:cubicBezTo>
                  <a:pt x="19968" y="12813"/>
                  <a:pt x="19898" y="12665"/>
                  <a:pt x="19860" y="12414"/>
                </a:cubicBezTo>
                <a:lnTo>
                  <a:pt x="19674" y="11191"/>
                </a:lnTo>
                <a:cubicBezTo>
                  <a:pt x="19636" y="10955"/>
                  <a:pt x="19636" y="10645"/>
                  <a:pt x="19674" y="10395"/>
                </a:cubicBezTo>
                <a:close/>
                <a:moveTo>
                  <a:pt x="902" y="8935"/>
                </a:moveTo>
                <a:lnTo>
                  <a:pt x="1523" y="4807"/>
                </a:lnTo>
                <a:cubicBezTo>
                  <a:pt x="1696" y="3657"/>
                  <a:pt x="2020" y="2949"/>
                  <a:pt x="2367" y="2949"/>
                </a:cubicBezTo>
                <a:lnTo>
                  <a:pt x="3613" y="2949"/>
                </a:lnTo>
                <a:cubicBezTo>
                  <a:pt x="3960" y="2949"/>
                  <a:pt x="4284" y="3657"/>
                  <a:pt x="4458" y="4807"/>
                </a:cubicBezTo>
                <a:lnTo>
                  <a:pt x="5079" y="8935"/>
                </a:lnTo>
                <a:cubicBezTo>
                  <a:pt x="5253" y="10085"/>
                  <a:pt x="5253" y="11515"/>
                  <a:pt x="5079" y="12665"/>
                </a:cubicBezTo>
                <a:lnTo>
                  <a:pt x="4454" y="16793"/>
                </a:lnTo>
                <a:cubicBezTo>
                  <a:pt x="4281" y="17943"/>
                  <a:pt x="3957" y="18651"/>
                  <a:pt x="3609" y="18651"/>
                </a:cubicBezTo>
                <a:lnTo>
                  <a:pt x="2364" y="18651"/>
                </a:lnTo>
                <a:cubicBezTo>
                  <a:pt x="2016" y="18651"/>
                  <a:pt x="1692" y="17943"/>
                  <a:pt x="1519" y="16793"/>
                </a:cubicBezTo>
                <a:lnTo>
                  <a:pt x="894" y="12665"/>
                </a:lnTo>
                <a:cubicBezTo>
                  <a:pt x="728" y="11515"/>
                  <a:pt x="728" y="10085"/>
                  <a:pt x="902" y="8935"/>
                </a:cubicBezTo>
                <a:close/>
              </a:path>
            </a:pathLst>
          </a:custGeom>
          <a:solidFill>
            <a:srgbClr val="F36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sz="1350">
              <a:solidFill>
                <a:prstClr val="black"/>
              </a:solidFill>
              <a:latin typeface="Calibri" panose="020F0502020204030204"/>
            </a:endParaRPr>
          </a:p>
        </p:txBody>
      </p:sp>
      <p:sp>
        <p:nvSpPr>
          <p:cNvPr id="47" name="Shape">
            <a:extLst>
              <a:ext uri="{FF2B5EF4-FFF2-40B4-BE49-F238E27FC236}">
                <a16:creationId xmlns:a16="http://schemas.microsoft.com/office/drawing/2014/main" id="{E14035D2-11B0-2B4B-B240-D23A65F03102}"/>
              </a:ext>
            </a:extLst>
          </p:cNvPr>
          <p:cNvSpPr/>
          <p:nvPr/>
        </p:nvSpPr>
        <p:spPr>
          <a:xfrm>
            <a:off x="5973012" y="6297584"/>
            <a:ext cx="2184002" cy="574305"/>
          </a:xfrm>
          <a:custGeom>
            <a:avLst/>
            <a:gdLst/>
            <a:ahLst/>
            <a:cxnLst>
              <a:cxn ang="0">
                <a:pos x="wd2" y="hd2"/>
              </a:cxn>
              <a:cxn ang="5400000">
                <a:pos x="wd2" y="hd2"/>
              </a:cxn>
              <a:cxn ang="10800000">
                <a:pos x="wd2" y="hd2"/>
              </a:cxn>
              <a:cxn ang="16200000">
                <a:pos x="wd2" y="hd2"/>
              </a:cxn>
            </a:cxnLst>
            <a:rect l="0" t="0" r="r" b="b"/>
            <a:pathLst>
              <a:path w="21489" h="21600" extrusionOk="0">
                <a:moveTo>
                  <a:pt x="234" y="14140"/>
                </a:moveTo>
                <a:lnTo>
                  <a:pt x="855" y="18268"/>
                </a:lnTo>
                <a:cubicBezTo>
                  <a:pt x="1168" y="20332"/>
                  <a:pt x="1743" y="21600"/>
                  <a:pt x="2367" y="21600"/>
                </a:cubicBezTo>
                <a:lnTo>
                  <a:pt x="3613" y="21600"/>
                </a:lnTo>
                <a:cubicBezTo>
                  <a:pt x="4238" y="21600"/>
                  <a:pt x="4813" y="20332"/>
                  <a:pt x="5125" y="18268"/>
                </a:cubicBezTo>
                <a:lnTo>
                  <a:pt x="5638" y="14877"/>
                </a:lnTo>
                <a:cubicBezTo>
                  <a:pt x="6043" y="12872"/>
                  <a:pt x="6672" y="11677"/>
                  <a:pt x="7347" y="11677"/>
                </a:cubicBezTo>
                <a:lnTo>
                  <a:pt x="17800" y="11677"/>
                </a:lnTo>
                <a:cubicBezTo>
                  <a:pt x="18371" y="11677"/>
                  <a:pt x="18922" y="12547"/>
                  <a:pt x="19323" y="14095"/>
                </a:cubicBezTo>
                <a:lnTo>
                  <a:pt x="19366" y="14257"/>
                </a:lnTo>
                <a:cubicBezTo>
                  <a:pt x="19408" y="14464"/>
                  <a:pt x="19455" y="14641"/>
                  <a:pt x="19509" y="14803"/>
                </a:cubicBezTo>
                <a:lnTo>
                  <a:pt x="19570" y="15039"/>
                </a:lnTo>
                <a:lnTo>
                  <a:pt x="19570" y="14980"/>
                </a:lnTo>
                <a:cubicBezTo>
                  <a:pt x="19682" y="15245"/>
                  <a:pt x="19813" y="15393"/>
                  <a:pt x="19952" y="15393"/>
                </a:cubicBezTo>
                <a:lnTo>
                  <a:pt x="20481" y="15393"/>
                </a:lnTo>
                <a:cubicBezTo>
                  <a:pt x="20747" y="15393"/>
                  <a:pt x="20990" y="14847"/>
                  <a:pt x="21125" y="13977"/>
                </a:cubicBezTo>
                <a:lnTo>
                  <a:pt x="21391" y="12223"/>
                </a:lnTo>
                <a:cubicBezTo>
                  <a:pt x="21522" y="11338"/>
                  <a:pt x="21522" y="10262"/>
                  <a:pt x="21391" y="9377"/>
                </a:cubicBezTo>
                <a:lnTo>
                  <a:pt x="21125" y="7623"/>
                </a:lnTo>
                <a:cubicBezTo>
                  <a:pt x="20994" y="6738"/>
                  <a:pt x="20747" y="6207"/>
                  <a:pt x="20481" y="6207"/>
                </a:cubicBezTo>
                <a:lnTo>
                  <a:pt x="19952" y="6207"/>
                </a:lnTo>
                <a:cubicBezTo>
                  <a:pt x="19813" y="6207"/>
                  <a:pt x="19686" y="6355"/>
                  <a:pt x="19570" y="6620"/>
                </a:cubicBezTo>
                <a:lnTo>
                  <a:pt x="19570" y="6561"/>
                </a:lnTo>
                <a:lnTo>
                  <a:pt x="19509" y="6797"/>
                </a:lnTo>
                <a:cubicBezTo>
                  <a:pt x="19455" y="6944"/>
                  <a:pt x="19408" y="7136"/>
                  <a:pt x="19366" y="7342"/>
                </a:cubicBezTo>
                <a:lnTo>
                  <a:pt x="19323" y="7505"/>
                </a:lnTo>
                <a:cubicBezTo>
                  <a:pt x="18918" y="9053"/>
                  <a:pt x="18371" y="9923"/>
                  <a:pt x="17800" y="9923"/>
                </a:cubicBezTo>
                <a:lnTo>
                  <a:pt x="7347" y="9923"/>
                </a:lnTo>
                <a:cubicBezTo>
                  <a:pt x="6811" y="9923"/>
                  <a:pt x="6117" y="7932"/>
                  <a:pt x="5742" y="6709"/>
                </a:cubicBezTo>
                <a:cubicBezTo>
                  <a:pt x="5604" y="6251"/>
                  <a:pt x="5488" y="5721"/>
                  <a:pt x="5395" y="5116"/>
                </a:cubicBezTo>
                <a:lnTo>
                  <a:pt x="5125" y="3332"/>
                </a:lnTo>
                <a:cubicBezTo>
                  <a:pt x="4813" y="1268"/>
                  <a:pt x="4238" y="0"/>
                  <a:pt x="3613" y="0"/>
                </a:cubicBezTo>
                <a:lnTo>
                  <a:pt x="2367" y="0"/>
                </a:lnTo>
                <a:cubicBezTo>
                  <a:pt x="1743" y="0"/>
                  <a:pt x="1168" y="1268"/>
                  <a:pt x="855" y="3332"/>
                </a:cubicBezTo>
                <a:lnTo>
                  <a:pt x="234" y="7460"/>
                </a:lnTo>
                <a:cubicBezTo>
                  <a:pt x="-78" y="9525"/>
                  <a:pt x="-78" y="12075"/>
                  <a:pt x="234" y="14140"/>
                </a:cubicBezTo>
                <a:close/>
                <a:moveTo>
                  <a:pt x="19674" y="10395"/>
                </a:moveTo>
                <a:lnTo>
                  <a:pt x="19860" y="9171"/>
                </a:lnTo>
                <a:cubicBezTo>
                  <a:pt x="19898" y="8920"/>
                  <a:pt x="19968" y="8773"/>
                  <a:pt x="20041" y="8773"/>
                </a:cubicBezTo>
                <a:lnTo>
                  <a:pt x="20411" y="8773"/>
                </a:lnTo>
                <a:cubicBezTo>
                  <a:pt x="20484" y="8773"/>
                  <a:pt x="20554" y="8920"/>
                  <a:pt x="20592" y="9171"/>
                </a:cubicBezTo>
                <a:lnTo>
                  <a:pt x="20778" y="10395"/>
                </a:lnTo>
                <a:cubicBezTo>
                  <a:pt x="20816" y="10645"/>
                  <a:pt x="20816" y="10955"/>
                  <a:pt x="20778" y="11191"/>
                </a:cubicBezTo>
                <a:lnTo>
                  <a:pt x="20592" y="12414"/>
                </a:lnTo>
                <a:cubicBezTo>
                  <a:pt x="20554" y="12665"/>
                  <a:pt x="20484" y="12813"/>
                  <a:pt x="20411" y="12813"/>
                </a:cubicBezTo>
                <a:lnTo>
                  <a:pt x="20041" y="12813"/>
                </a:lnTo>
                <a:cubicBezTo>
                  <a:pt x="19968" y="12813"/>
                  <a:pt x="19898" y="12665"/>
                  <a:pt x="19860" y="12414"/>
                </a:cubicBezTo>
                <a:lnTo>
                  <a:pt x="19674" y="11191"/>
                </a:lnTo>
                <a:cubicBezTo>
                  <a:pt x="19636" y="10955"/>
                  <a:pt x="19636" y="10645"/>
                  <a:pt x="19674" y="10395"/>
                </a:cubicBezTo>
                <a:close/>
                <a:moveTo>
                  <a:pt x="902" y="8935"/>
                </a:moveTo>
                <a:lnTo>
                  <a:pt x="1523" y="4807"/>
                </a:lnTo>
                <a:cubicBezTo>
                  <a:pt x="1696" y="3656"/>
                  <a:pt x="2020" y="2949"/>
                  <a:pt x="2367" y="2949"/>
                </a:cubicBezTo>
                <a:lnTo>
                  <a:pt x="3613" y="2949"/>
                </a:lnTo>
                <a:cubicBezTo>
                  <a:pt x="3960" y="2949"/>
                  <a:pt x="4284" y="3656"/>
                  <a:pt x="4458" y="4807"/>
                </a:cubicBezTo>
                <a:lnTo>
                  <a:pt x="5079" y="8935"/>
                </a:lnTo>
                <a:cubicBezTo>
                  <a:pt x="5253" y="10085"/>
                  <a:pt x="5253" y="11515"/>
                  <a:pt x="5079" y="12665"/>
                </a:cubicBezTo>
                <a:lnTo>
                  <a:pt x="4454" y="16793"/>
                </a:lnTo>
                <a:cubicBezTo>
                  <a:pt x="4281" y="17943"/>
                  <a:pt x="3957" y="18651"/>
                  <a:pt x="3609" y="18651"/>
                </a:cubicBezTo>
                <a:lnTo>
                  <a:pt x="2364" y="18651"/>
                </a:lnTo>
                <a:cubicBezTo>
                  <a:pt x="2016" y="18651"/>
                  <a:pt x="1692" y="17943"/>
                  <a:pt x="1519" y="16793"/>
                </a:cubicBezTo>
                <a:lnTo>
                  <a:pt x="894" y="12665"/>
                </a:lnTo>
                <a:cubicBezTo>
                  <a:pt x="728" y="11515"/>
                  <a:pt x="728" y="10085"/>
                  <a:pt x="902" y="8935"/>
                </a:cubicBezTo>
                <a:close/>
              </a:path>
            </a:pathLst>
          </a:cu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sz="1350">
              <a:solidFill>
                <a:prstClr val="black"/>
              </a:solidFill>
              <a:latin typeface="Calibri" panose="020F0502020204030204"/>
            </a:endParaRPr>
          </a:p>
        </p:txBody>
      </p:sp>
      <p:sp>
        <p:nvSpPr>
          <p:cNvPr id="10" name="مستطيل 9">
            <a:extLst>
              <a:ext uri="{FF2B5EF4-FFF2-40B4-BE49-F238E27FC236}">
                <a16:creationId xmlns:a16="http://schemas.microsoft.com/office/drawing/2014/main" id="{1EE6EAAD-33BB-AC4E-9D0A-1BE317F4DE3C}"/>
              </a:ext>
            </a:extLst>
          </p:cNvPr>
          <p:cNvSpPr/>
          <p:nvPr/>
        </p:nvSpPr>
        <p:spPr>
          <a:xfrm>
            <a:off x="7713417" y="1676536"/>
            <a:ext cx="4299289" cy="958596"/>
          </a:xfrm>
          <a:prstGeom prst="rect">
            <a:avLst/>
          </a:prstGeom>
        </p:spPr>
        <p:txBody>
          <a:bodyPr wrap="square">
            <a:spAutoFit/>
          </a:bodyPr>
          <a:lstStyle/>
          <a:p>
            <a:pPr algn="ctr">
              <a:lnSpc>
                <a:spcPct val="150000"/>
              </a:lnSpc>
            </a:pPr>
            <a:r>
              <a:rPr lang="ar-SA" sz="2000" dirty="0">
                <a:solidFill>
                  <a:schemeClr val="tx1">
                    <a:lumMod val="95000"/>
                    <a:lumOff val="5000"/>
                  </a:schemeClr>
                </a:solidFill>
              </a:rPr>
              <a:t>ان تتعرف المتدربة على اسباب مشكلة الخوف وتطرح الحلول لمعالجة المشكلة.</a:t>
            </a:r>
          </a:p>
        </p:txBody>
      </p:sp>
      <p:sp>
        <p:nvSpPr>
          <p:cNvPr id="11" name="مستطيل 10">
            <a:extLst>
              <a:ext uri="{FF2B5EF4-FFF2-40B4-BE49-F238E27FC236}">
                <a16:creationId xmlns:a16="http://schemas.microsoft.com/office/drawing/2014/main" id="{5074EEAD-CC41-9546-96BF-9E3C8B584D03}"/>
              </a:ext>
            </a:extLst>
          </p:cNvPr>
          <p:cNvSpPr/>
          <p:nvPr/>
        </p:nvSpPr>
        <p:spPr>
          <a:xfrm>
            <a:off x="1827105" y="2473647"/>
            <a:ext cx="2536272" cy="496931"/>
          </a:xfrm>
          <a:prstGeom prst="rect">
            <a:avLst/>
          </a:prstGeom>
        </p:spPr>
        <p:txBody>
          <a:bodyPr wrap="none">
            <a:spAutoFit/>
          </a:bodyPr>
          <a:lstStyle/>
          <a:p>
            <a:pPr>
              <a:lnSpc>
                <a:spcPct val="150000"/>
              </a:lnSpc>
            </a:pPr>
            <a:r>
              <a:rPr lang="ar-SA" sz="2000" dirty="0">
                <a:solidFill>
                  <a:schemeClr val="tx1">
                    <a:lumMod val="95000"/>
                    <a:lumOff val="5000"/>
                  </a:schemeClr>
                </a:solidFill>
              </a:rPr>
              <a:t>معرفة انواع الخجل واسبابه. </a:t>
            </a:r>
          </a:p>
        </p:txBody>
      </p:sp>
      <p:sp>
        <p:nvSpPr>
          <p:cNvPr id="12" name="مستطيل 11">
            <a:extLst>
              <a:ext uri="{FF2B5EF4-FFF2-40B4-BE49-F238E27FC236}">
                <a16:creationId xmlns:a16="http://schemas.microsoft.com/office/drawing/2014/main" id="{89809079-676F-7F4B-A2E3-B0E4F447D751}"/>
              </a:ext>
            </a:extLst>
          </p:cNvPr>
          <p:cNvSpPr/>
          <p:nvPr/>
        </p:nvSpPr>
        <p:spPr>
          <a:xfrm>
            <a:off x="7785905" y="3187070"/>
            <a:ext cx="4519000" cy="496931"/>
          </a:xfrm>
          <a:prstGeom prst="rect">
            <a:avLst/>
          </a:prstGeom>
        </p:spPr>
        <p:txBody>
          <a:bodyPr wrap="square">
            <a:spAutoFit/>
          </a:bodyPr>
          <a:lstStyle/>
          <a:p>
            <a:pPr algn="ctr">
              <a:lnSpc>
                <a:spcPct val="150000"/>
              </a:lnSpc>
            </a:pPr>
            <a:r>
              <a:rPr lang="ar-SA" sz="2000" dirty="0">
                <a:solidFill>
                  <a:schemeClr val="tx1">
                    <a:lumMod val="95000"/>
                    <a:lumOff val="5000"/>
                  </a:schemeClr>
                </a:solidFill>
              </a:rPr>
              <a:t>معرفة الطرق العلاجية المناسبة لعلاج مشكله الخجل. </a:t>
            </a:r>
          </a:p>
        </p:txBody>
      </p:sp>
      <p:sp>
        <p:nvSpPr>
          <p:cNvPr id="13" name="مستطيل 12">
            <a:extLst>
              <a:ext uri="{FF2B5EF4-FFF2-40B4-BE49-F238E27FC236}">
                <a16:creationId xmlns:a16="http://schemas.microsoft.com/office/drawing/2014/main" id="{33D1EF0C-155C-F04F-A0F3-DAED1E562FA5}"/>
              </a:ext>
            </a:extLst>
          </p:cNvPr>
          <p:cNvSpPr/>
          <p:nvPr/>
        </p:nvSpPr>
        <p:spPr>
          <a:xfrm>
            <a:off x="1566351" y="4020133"/>
            <a:ext cx="2890535" cy="496931"/>
          </a:xfrm>
          <a:prstGeom prst="rect">
            <a:avLst/>
          </a:prstGeom>
        </p:spPr>
        <p:txBody>
          <a:bodyPr wrap="none">
            <a:spAutoFit/>
          </a:bodyPr>
          <a:lstStyle/>
          <a:p>
            <a:pPr>
              <a:lnSpc>
                <a:spcPct val="150000"/>
              </a:lnSpc>
            </a:pPr>
            <a:r>
              <a:rPr lang="ar-SA" sz="2000" dirty="0">
                <a:solidFill>
                  <a:schemeClr val="tx1">
                    <a:lumMod val="95000"/>
                    <a:lumOff val="5000"/>
                  </a:schemeClr>
                </a:solidFill>
              </a:rPr>
              <a:t>معرفة اسباب العناد عند الاطفال. </a:t>
            </a:r>
          </a:p>
        </p:txBody>
      </p:sp>
      <p:sp>
        <p:nvSpPr>
          <p:cNvPr id="53" name="TextBox 155">
            <a:extLst>
              <a:ext uri="{FF2B5EF4-FFF2-40B4-BE49-F238E27FC236}">
                <a16:creationId xmlns:a16="http://schemas.microsoft.com/office/drawing/2014/main" id="{FBBA440B-306C-264E-94F6-993256CDD058}"/>
              </a:ext>
            </a:extLst>
          </p:cNvPr>
          <p:cNvSpPr txBox="1"/>
          <p:nvPr/>
        </p:nvSpPr>
        <p:spPr>
          <a:xfrm>
            <a:off x="6066371" y="4854701"/>
            <a:ext cx="418705" cy="369332"/>
          </a:xfrm>
          <a:prstGeom prst="rect">
            <a:avLst/>
          </a:prstGeom>
          <a:noFill/>
        </p:spPr>
        <p:txBody>
          <a:bodyPr wrap="none" rtlCol="0" anchor="ctr">
            <a:spAutoFit/>
          </a:bodyPr>
          <a:lstStyle/>
          <a:p>
            <a:pPr algn="ctr"/>
            <a:r>
              <a:rPr lang="en-US" b="1" dirty="0"/>
              <a:t>07</a:t>
            </a:r>
          </a:p>
        </p:txBody>
      </p:sp>
      <p:sp>
        <p:nvSpPr>
          <p:cNvPr id="54" name="TextBox 155">
            <a:extLst>
              <a:ext uri="{FF2B5EF4-FFF2-40B4-BE49-F238E27FC236}">
                <a16:creationId xmlns:a16="http://schemas.microsoft.com/office/drawing/2014/main" id="{066559D9-31CF-6247-A547-CD4BB898C476}"/>
              </a:ext>
            </a:extLst>
          </p:cNvPr>
          <p:cNvSpPr txBox="1"/>
          <p:nvPr/>
        </p:nvSpPr>
        <p:spPr>
          <a:xfrm>
            <a:off x="6072401" y="6366776"/>
            <a:ext cx="418705" cy="369332"/>
          </a:xfrm>
          <a:prstGeom prst="rect">
            <a:avLst/>
          </a:prstGeom>
          <a:noFill/>
        </p:spPr>
        <p:txBody>
          <a:bodyPr wrap="none" rtlCol="0" anchor="ctr">
            <a:spAutoFit/>
          </a:bodyPr>
          <a:lstStyle/>
          <a:p>
            <a:pPr algn="ctr"/>
            <a:r>
              <a:rPr lang="en-US" b="1" dirty="0"/>
              <a:t>09</a:t>
            </a:r>
          </a:p>
        </p:txBody>
      </p:sp>
      <p:sp>
        <p:nvSpPr>
          <p:cNvPr id="55" name="TextBox 155">
            <a:extLst>
              <a:ext uri="{FF2B5EF4-FFF2-40B4-BE49-F238E27FC236}">
                <a16:creationId xmlns:a16="http://schemas.microsoft.com/office/drawing/2014/main" id="{40005E9D-50BA-F54A-A1D7-4DDF3C380288}"/>
              </a:ext>
            </a:extLst>
          </p:cNvPr>
          <p:cNvSpPr txBox="1"/>
          <p:nvPr/>
        </p:nvSpPr>
        <p:spPr>
          <a:xfrm>
            <a:off x="6366088" y="5621953"/>
            <a:ext cx="418705" cy="369332"/>
          </a:xfrm>
          <a:prstGeom prst="rect">
            <a:avLst/>
          </a:prstGeom>
          <a:noFill/>
        </p:spPr>
        <p:txBody>
          <a:bodyPr wrap="none" rtlCol="0" anchor="ctr">
            <a:spAutoFit/>
          </a:bodyPr>
          <a:lstStyle/>
          <a:p>
            <a:pPr algn="ctr"/>
            <a:r>
              <a:rPr lang="en-US" b="1" dirty="0"/>
              <a:t>08</a:t>
            </a:r>
          </a:p>
        </p:txBody>
      </p:sp>
      <p:sp>
        <p:nvSpPr>
          <p:cNvPr id="14" name="مستطيل 13">
            <a:extLst>
              <a:ext uri="{FF2B5EF4-FFF2-40B4-BE49-F238E27FC236}">
                <a16:creationId xmlns:a16="http://schemas.microsoft.com/office/drawing/2014/main" id="{D675447A-723C-EC43-A878-BCDA054DA560}"/>
              </a:ext>
            </a:extLst>
          </p:cNvPr>
          <p:cNvSpPr/>
          <p:nvPr/>
        </p:nvSpPr>
        <p:spPr>
          <a:xfrm>
            <a:off x="8139110" y="4764436"/>
            <a:ext cx="4052890" cy="958596"/>
          </a:xfrm>
          <a:prstGeom prst="rect">
            <a:avLst/>
          </a:prstGeom>
        </p:spPr>
        <p:txBody>
          <a:bodyPr wrap="square">
            <a:spAutoFit/>
          </a:bodyPr>
          <a:lstStyle/>
          <a:p>
            <a:pPr algn="ctr">
              <a:lnSpc>
                <a:spcPct val="150000"/>
              </a:lnSpc>
            </a:pPr>
            <a:r>
              <a:rPr lang="ar-SA" sz="2000" dirty="0">
                <a:solidFill>
                  <a:schemeClr val="tx1">
                    <a:lumMod val="95000"/>
                    <a:lumOff val="5000"/>
                  </a:schemeClr>
                </a:solidFill>
              </a:rPr>
              <a:t>معرفة الطرق العلاجية المناسبة</a:t>
            </a:r>
            <a:r>
              <a:rPr lang="en-US" sz="2000" dirty="0">
                <a:solidFill>
                  <a:schemeClr val="tx1">
                    <a:lumMod val="95000"/>
                    <a:lumOff val="5000"/>
                  </a:schemeClr>
                </a:solidFill>
              </a:rPr>
              <a:t> </a:t>
            </a:r>
            <a:r>
              <a:rPr lang="ar-SA" sz="2000" dirty="0">
                <a:solidFill>
                  <a:schemeClr val="tx1">
                    <a:lumMod val="95000"/>
                    <a:lumOff val="5000"/>
                  </a:schemeClr>
                </a:solidFill>
              </a:rPr>
              <a:t>لعلاج مشكلة العناد عند الاطفال. </a:t>
            </a:r>
          </a:p>
        </p:txBody>
      </p:sp>
      <p:sp>
        <p:nvSpPr>
          <p:cNvPr id="15" name="مستطيل 14">
            <a:extLst>
              <a:ext uri="{FF2B5EF4-FFF2-40B4-BE49-F238E27FC236}">
                <a16:creationId xmlns:a16="http://schemas.microsoft.com/office/drawing/2014/main" id="{0A1FFFA8-EFA0-974E-A3FF-915E918848A9}"/>
              </a:ext>
            </a:extLst>
          </p:cNvPr>
          <p:cNvSpPr/>
          <p:nvPr/>
        </p:nvSpPr>
        <p:spPr>
          <a:xfrm>
            <a:off x="651118" y="5513559"/>
            <a:ext cx="4038285" cy="496931"/>
          </a:xfrm>
          <a:prstGeom prst="rect">
            <a:avLst/>
          </a:prstGeom>
        </p:spPr>
        <p:txBody>
          <a:bodyPr wrap="none">
            <a:spAutoFit/>
          </a:bodyPr>
          <a:lstStyle/>
          <a:p>
            <a:pPr>
              <a:lnSpc>
                <a:spcPct val="150000"/>
              </a:lnSpc>
            </a:pPr>
            <a:r>
              <a:rPr lang="ar-SA" sz="2000" dirty="0">
                <a:solidFill>
                  <a:schemeClr val="tx1">
                    <a:lumMod val="95000"/>
                    <a:lumOff val="5000"/>
                  </a:schemeClr>
                </a:solidFill>
              </a:rPr>
              <a:t>التعرف على اسباب مشكلة الكذب وطرق العلاج</a:t>
            </a:r>
          </a:p>
        </p:txBody>
      </p:sp>
      <p:sp>
        <p:nvSpPr>
          <p:cNvPr id="16" name="مستطيل 15">
            <a:extLst>
              <a:ext uri="{FF2B5EF4-FFF2-40B4-BE49-F238E27FC236}">
                <a16:creationId xmlns:a16="http://schemas.microsoft.com/office/drawing/2014/main" id="{EA0A1401-A3A5-AA4A-A0E6-1B315888FF95}"/>
              </a:ext>
            </a:extLst>
          </p:cNvPr>
          <p:cNvSpPr/>
          <p:nvPr/>
        </p:nvSpPr>
        <p:spPr>
          <a:xfrm>
            <a:off x="7385062" y="6150114"/>
            <a:ext cx="4955998" cy="707886"/>
          </a:xfrm>
          <a:prstGeom prst="rect">
            <a:avLst/>
          </a:prstGeom>
        </p:spPr>
        <p:txBody>
          <a:bodyPr wrap="square">
            <a:spAutoFit/>
          </a:bodyPr>
          <a:lstStyle/>
          <a:p>
            <a:pPr algn="ctr"/>
            <a:r>
              <a:rPr lang="ar-SA" sz="2000" dirty="0">
                <a:solidFill>
                  <a:schemeClr val="tx1">
                    <a:lumMod val="95000"/>
                    <a:lumOff val="5000"/>
                  </a:schemeClr>
                </a:solidFill>
              </a:rPr>
              <a:t>التعرف على انواع التخريب عند الأطفال</a:t>
            </a:r>
            <a:endParaRPr lang="en-US" sz="2000" dirty="0">
              <a:solidFill>
                <a:schemeClr val="tx1">
                  <a:lumMod val="95000"/>
                  <a:lumOff val="5000"/>
                </a:schemeClr>
              </a:solidFill>
            </a:endParaRPr>
          </a:p>
          <a:p>
            <a:pPr algn="ctr"/>
            <a:r>
              <a:rPr lang="ar-SA" sz="2000" dirty="0">
                <a:solidFill>
                  <a:schemeClr val="tx1">
                    <a:lumMod val="95000"/>
                    <a:lumOff val="5000"/>
                  </a:schemeClr>
                </a:solidFill>
              </a:rPr>
              <a:t> وطرق العلاج.</a:t>
            </a:r>
          </a:p>
        </p:txBody>
      </p:sp>
      <p:sp>
        <p:nvSpPr>
          <p:cNvPr id="59" name="直角三角形 103">
            <a:extLst>
              <a:ext uri="{FF2B5EF4-FFF2-40B4-BE49-F238E27FC236}">
                <a16:creationId xmlns:a16="http://schemas.microsoft.com/office/drawing/2014/main" id="{18AF0ACC-1E42-724D-A23C-F9F80DF09143}"/>
              </a:ext>
            </a:extLst>
          </p:cNvPr>
          <p:cNvSpPr/>
          <p:nvPr/>
        </p:nvSpPr>
        <p:spPr>
          <a:xfrm rot="16200000">
            <a:off x="11337953" y="6027202"/>
            <a:ext cx="847680" cy="932329"/>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dirty="0"/>
          </a:p>
        </p:txBody>
      </p:sp>
      <p:cxnSp>
        <p:nvCxnSpPr>
          <p:cNvPr id="70" name="直接连接符 107">
            <a:extLst>
              <a:ext uri="{FF2B5EF4-FFF2-40B4-BE49-F238E27FC236}">
                <a16:creationId xmlns:a16="http://schemas.microsoft.com/office/drawing/2014/main" id="{4281AA9D-298E-534E-8415-51F1853DABF5}"/>
              </a:ext>
            </a:extLst>
          </p:cNvPr>
          <p:cNvCxnSpPr>
            <a:cxnSpLocks/>
          </p:cNvCxnSpPr>
          <p:nvPr/>
        </p:nvCxnSpPr>
        <p:spPr>
          <a:xfrm flipV="1">
            <a:off x="11187584" y="6043687"/>
            <a:ext cx="955982" cy="873520"/>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مربع نص 70">
            <a:extLst>
              <a:ext uri="{FF2B5EF4-FFF2-40B4-BE49-F238E27FC236}">
                <a16:creationId xmlns:a16="http://schemas.microsoft.com/office/drawing/2014/main" id="{5CF6F837-E277-D24E-8C88-AC8D67183DE7}"/>
              </a:ext>
            </a:extLst>
          </p:cNvPr>
          <p:cNvSpPr txBox="1"/>
          <p:nvPr/>
        </p:nvSpPr>
        <p:spPr>
          <a:xfrm>
            <a:off x="3463545" y="2525422"/>
            <a:ext cx="5571049" cy="1323439"/>
          </a:xfrm>
          <a:prstGeom prst="rect">
            <a:avLst/>
          </a:prstGeom>
          <a:noFill/>
        </p:spPr>
        <p:txBody>
          <a:bodyPr wrap="square" rtlCol="1">
            <a:spAutoFit/>
          </a:bodyPr>
          <a:lstStyle/>
          <a:p>
            <a:pPr algn="ctr"/>
            <a:r>
              <a:rPr lang="ar-SA" sz="8000" u="sng" dirty="0">
                <a:solidFill>
                  <a:srgbClr val="002060"/>
                </a:solidFill>
              </a:rPr>
              <a:t>أهداف الوحدة</a:t>
            </a:r>
          </a:p>
        </p:txBody>
      </p:sp>
    </p:spTree>
    <p:extLst>
      <p:ext uri="{BB962C8B-B14F-4D97-AF65-F5344CB8AC3E}">
        <p14:creationId xmlns:p14="http://schemas.microsoft.com/office/powerpoint/2010/main" val="323505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repeatCount="2000" fill="hold" grpId="0" nodeType="afterEffect">
                                  <p:stCondLst>
                                    <p:cond delay="0"/>
                                  </p:stCondLst>
                                  <p:childTnLst>
                                    <p:animEffect transition="out" filter="fade">
                                      <p:cBhvr>
                                        <p:cTn id="6" dur="1000"/>
                                        <p:tgtEl>
                                          <p:spTgt spid="71"/>
                                        </p:tgtEl>
                                      </p:cBhvr>
                                    </p:animEffect>
                                    <p:anim calcmode="lin" valueType="num">
                                      <p:cBhvr>
                                        <p:cTn id="7" dur="1000"/>
                                        <p:tgtEl>
                                          <p:spTgt spid="71"/>
                                        </p:tgtEl>
                                        <p:attrNameLst>
                                          <p:attrName>ppt_x</p:attrName>
                                        </p:attrNameLst>
                                      </p:cBhvr>
                                      <p:tavLst>
                                        <p:tav tm="0">
                                          <p:val>
                                            <p:strVal val="ppt_x"/>
                                          </p:val>
                                        </p:tav>
                                        <p:tav tm="100000">
                                          <p:val>
                                            <p:strVal val="ppt_x"/>
                                          </p:val>
                                        </p:tav>
                                      </p:tavLst>
                                    </p:anim>
                                    <p:anim calcmode="lin" valueType="num">
                                      <p:cBhvr>
                                        <p:cTn id="8" dur="1000"/>
                                        <p:tgtEl>
                                          <p:spTgt spid="71"/>
                                        </p:tgtEl>
                                        <p:attrNameLst>
                                          <p:attrName>ppt_y</p:attrName>
                                        </p:attrNameLst>
                                      </p:cBhvr>
                                      <p:tavLst>
                                        <p:tav tm="0">
                                          <p:val>
                                            <p:strVal val="ppt_y"/>
                                          </p:val>
                                        </p:tav>
                                        <p:tav tm="100000">
                                          <p:val>
                                            <p:strVal val="ppt_y+.1"/>
                                          </p:val>
                                        </p:tav>
                                      </p:tavLst>
                                    </p:anim>
                                    <p:set>
                                      <p:cBhvr>
                                        <p:cTn id="9" dur="1" fill="hold">
                                          <p:stCondLst>
                                            <p:cond delay="999"/>
                                          </p:stCondLst>
                                        </p:cTn>
                                        <p:tgtEl>
                                          <p:spTgt spid="71"/>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2"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anim calcmode="lin" valueType="num">
                                      <p:cBhvr additive="base">
                                        <p:cTn id="23" dur="1000" fill="hold"/>
                                        <p:tgtEl>
                                          <p:spTgt spid="151"/>
                                        </p:tgtEl>
                                        <p:attrNameLst>
                                          <p:attrName>ppt_x</p:attrName>
                                        </p:attrNameLst>
                                      </p:cBhvr>
                                      <p:tavLst>
                                        <p:tav tm="0">
                                          <p:val>
                                            <p:strVal val="1+#ppt_w/2"/>
                                          </p:val>
                                        </p:tav>
                                        <p:tav tm="100000">
                                          <p:val>
                                            <p:strVal val="#ppt_x"/>
                                          </p:val>
                                        </p:tav>
                                      </p:tavLst>
                                    </p:anim>
                                    <p:anim calcmode="lin" valueType="num">
                                      <p:cBhvr additive="base">
                                        <p:cTn id="24" dur="1000" fill="hold"/>
                                        <p:tgtEl>
                                          <p:spTgt spid="151"/>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0"/>
                                  </p:stCondLst>
                                  <p:childTnLst>
                                    <p:set>
                                      <p:cBhvr>
                                        <p:cTn id="27" dur="1" fill="hold">
                                          <p:stCondLst>
                                            <p:cond delay="0"/>
                                          </p:stCondLst>
                                        </p:cTn>
                                        <p:tgtEl>
                                          <p:spTgt spid="104"/>
                                        </p:tgtEl>
                                        <p:attrNameLst>
                                          <p:attrName>style.visibility</p:attrName>
                                        </p:attrNameLst>
                                      </p:cBhvr>
                                      <p:to>
                                        <p:strVal val="visible"/>
                                      </p:to>
                                    </p:set>
                                    <p:anim calcmode="lin" valueType="num">
                                      <p:cBhvr additive="base">
                                        <p:cTn id="28" dur="1000" fill="hold"/>
                                        <p:tgtEl>
                                          <p:spTgt spid="104"/>
                                        </p:tgtEl>
                                        <p:attrNameLst>
                                          <p:attrName>ppt_x</p:attrName>
                                        </p:attrNameLst>
                                      </p:cBhvr>
                                      <p:tavLst>
                                        <p:tav tm="0">
                                          <p:val>
                                            <p:strVal val="1+#ppt_w/2"/>
                                          </p:val>
                                        </p:tav>
                                        <p:tav tm="100000">
                                          <p:val>
                                            <p:strVal val="#ppt_x"/>
                                          </p:val>
                                        </p:tav>
                                      </p:tavLst>
                                    </p:anim>
                                    <p:anim calcmode="lin" valueType="num">
                                      <p:cBhvr additive="base">
                                        <p:cTn id="29" dur="1000" fill="hold"/>
                                        <p:tgtEl>
                                          <p:spTgt spid="104"/>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1000" fill="hold"/>
                                        <p:tgtEl>
                                          <p:spTgt spid="61"/>
                                        </p:tgtEl>
                                        <p:attrNameLst>
                                          <p:attrName>ppt_x</p:attrName>
                                        </p:attrNameLst>
                                      </p:cBhvr>
                                      <p:tavLst>
                                        <p:tav tm="0">
                                          <p:val>
                                            <p:strVal val="0-#ppt_w/2"/>
                                          </p:val>
                                        </p:tav>
                                        <p:tav tm="100000">
                                          <p:val>
                                            <p:strVal val="#ppt_x"/>
                                          </p:val>
                                        </p:tav>
                                      </p:tavLst>
                                    </p:anim>
                                    <p:anim calcmode="lin" valueType="num">
                                      <p:cBhvr additive="base">
                                        <p:cTn id="34" dur="1000" fill="hold"/>
                                        <p:tgtEl>
                                          <p:spTgt spid="61"/>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
                                        </p:tgtEl>
                                        <p:attrNameLst>
                                          <p:attrName>style.visibility</p:attrName>
                                        </p:attrNameLst>
                                      </p:cBhvr>
                                      <p:to>
                                        <p:strVal val="visible"/>
                                      </p:to>
                                    </p:set>
                                    <p:anim calcmode="lin" valueType="num">
                                      <p:cBhvr additive="base">
                                        <p:cTn id="37" dur="1000" fill="hold"/>
                                        <p:tgtEl>
                                          <p:spTgt spid="152"/>
                                        </p:tgtEl>
                                        <p:attrNameLst>
                                          <p:attrName>ppt_x</p:attrName>
                                        </p:attrNameLst>
                                      </p:cBhvr>
                                      <p:tavLst>
                                        <p:tav tm="0">
                                          <p:val>
                                            <p:strVal val="0-#ppt_w/2"/>
                                          </p:val>
                                        </p:tav>
                                        <p:tav tm="100000">
                                          <p:val>
                                            <p:strVal val="#ppt_x"/>
                                          </p:val>
                                        </p:tav>
                                      </p:tavLst>
                                    </p:anim>
                                    <p:anim calcmode="lin" valueType="num">
                                      <p:cBhvr additive="base">
                                        <p:cTn id="38" dur="1000" fill="hold"/>
                                        <p:tgtEl>
                                          <p:spTgt spid="152"/>
                                        </p:tgtEl>
                                        <p:attrNameLst>
                                          <p:attrName>ppt_y</p:attrName>
                                        </p:attrNameLst>
                                      </p:cBhvr>
                                      <p:tavLst>
                                        <p:tav tm="0">
                                          <p:val>
                                            <p:strVal val="#ppt_y"/>
                                          </p:val>
                                        </p:tav>
                                        <p:tav tm="100000">
                                          <p:val>
                                            <p:strVal val="#ppt_y"/>
                                          </p:val>
                                        </p:tav>
                                      </p:tavLst>
                                    </p:anim>
                                  </p:childTnLst>
                                </p:cTn>
                              </p:par>
                            </p:childTnLst>
                          </p:cTn>
                        </p:par>
                        <p:par>
                          <p:cTn id="39" fill="hold">
                            <p:stCondLst>
                              <p:cond delay="6000"/>
                            </p:stCondLst>
                            <p:childTnLst>
                              <p:par>
                                <p:cTn id="40" presetID="2" presetClass="entr" presetSubtype="8" fill="hold" grpId="0"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additive="base">
                                        <p:cTn id="42" dur="1000" fill="hold"/>
                                        <p:tgtEl>
                                          <p:spTgt spid="107"/>
                                        </p:tgtEl>
                                        <p:attrNameLst>
                                          <p:attrName>ppt_x</p:attrName>
                                        </p:attrNameLst>
                                      </p:cBhvr>
                                      <p:tavLst>
                                        <p:tav tm="0">
                                          <p:val>
                                            <p:strVal val="0-#ppt_w/2"/>
                                          </p:val>
                                        </p:tav>
                                        <p:tav tm="100000">
                                          <p:val>
                                            <p:strVal val="#ppt_x"/>
                                          </p:val>
                                        </p:tav>
                                      </p:tavLst>
                                    </p:anim>
                                    <p:anim calcmode="lin" valueType="num">
                                      <p:cBhvr additive="base">
                                        <p:cTn id="43" dur="1000" fill="hold"/>
                                        <p:tgtEl>
                                          <p:spTgt spid="107"/>
                                        </p:tgtEl>
                                        <p:attrNameLst>
                                          <p:attrName>ppt_y</p:attrName>
                                        </p:attrNameLst>
                                      </p:cBhvr>
                                      <p:tavLst>
                                        <p:tav tm="0">
                                          <p:val>
                                            <p:strVal val="#ppt_y"/>
                                          </p:val>
                                        </p:tav>
                                        <p:tav tm="100000">
                                          <p:val>
                                            <p:strVal val="#ppt_y"/>
                                          </p:val>
                                        </p:tav>
                                      </p:tavLst>
                                    </p:anim>
                                  </p:childTnLst>
                                </p:cTn>
                              </p:par>
                            </p:childTnLst>
                          </p:cTn>
                        </p:par>
                        <p:par>
                          <p:cTn id="44" fill="hold">
                            <p:stCondLst>
                              <p:cond delay="7000"/>
                            </p:stCondLst>
                            <p:childTnLst>
                              <p:par>
                                <p:cTn id="45" presetID="2" presetClass="entr" presetSubtype="2" fill="hold" grpId="0" nodeType="afterEffect">
                                  <p:stCondLst>
                                    <p:cond delay="0"/>
                                  </p:stCondLst>
                                  <p:childTnLst>
                                    <p:set>
                                      <p:cBhvr>
                                        <p:cTn id="46" dur="1" fill="hold">
                                          <p:stCondLst>
                                            <p:cond delay="0"/>
                                          </p:stCondLst>
                                        </p:cTn>
                                        <p:tgtEl>
                                          <p:spTgt spid="75"/>
                                        </p:tgtEl>
                                        <p:attrNameLst>
                                          <p:attrName>style.visibility</p:attrName>
                                        </p:attrNameLst>
                                      </p:cBhvr>
                                      <p:to>
                                        <p:strVal val="visible"/>
                                      </p:to>
                                    </p:set>
                                    <p:anim calcmode="lin" valueType="num">
                                      <p:cBhvr additive="base">
                                        <p:cTn id="47" dur="1000" fill="hold"/>
                                        <p:tgtEl>
                                          <p:spTgt spid="75"/>
                                        </p:tgtEl>
                                        <p:attrNameLst>
                                          <p:attrName>ppt_x</p:attrName>
                                        </p:attrNameLst>
                                      </p:cBhvr>
                                      <p:tavLst>
                                        <p:tav tm="0">
                                          <p:val>
                                            <p:strVal val="1+#ppt_w/2"/>
                                          </p:val>
                                        </p:tav>
                                        <p:tav tm="100000">
                                          <p:val>
                                            <p:strVal val="#ppt_x"/>
                                          </p:val>
                                        </p:tav>
                                      </p:tavLst>
                                    </p:anim>
                                    <p:anim calcmode="lin" valueType="num">
                                      <p:cBhvr additive="base">
                                        <p:cTn id="48" dur="1000" fill="hold"/>
                                        <p:tgtEl>
                                          <p:spTgt spid="75"/>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53"/>
                                        </p:tgtEl>
                                        <p:attrNameLst>
                                          <p:attrName>style.visibility</p:attrName>
                                        </p:attrNameLst>
                                      </p:cBhvr>
                                      <p:to>
                                        <p:strVal val="visible"/>
                                      </p:to>
                                    </p:set>
                                    <p:anim calcmode="lin" valueType="num">
                                      <p:cBhvr additive="base">
                                        <p:cTn id="51" dur="1000" fill="hold"/>
                                        <p:tgtEl>
                                          <p:spTgt spid="153"/>
                                        </p:tgtEl>
                                        <p:attrNameLst>
                                          <p:attrName>ppt_x</p:attrName>
                                        </p:attrNameLst>
                                      </p:cBhvr>
                                      <p:tavLst>
                                        <p:tav tm="0">
                                          <p:val>
                                            <p:strVal val="1+#ppt_w/2"/>
                                          </p:val>
                                        </p:tav>
                                        <p:tav tm="100000">
                                          <p:val>
                                            <p:strVal val="#ppt_x"/>
                                          </p:val>
                                        </p:tav>
                                      </p:tavLst>
                                    </p:anim>
                                    <p:anim calcmode="lin" valueType="num">
                                      <p:cBhvr additive="base">
                                        <p:cTn id="52" dur="1000" fill="hold"/>
                                        <p:tgtEl>
                                          <p:spTgt spid="153"/>
                                        </p:tgtEl>
                                        <p:attrNameLst>
                                          <p:attrName>ppt_y</p:attrName>
                                        </p:attrNameLst>
                                      </p:cBhvr>
                                      <p:tavLst>
                                        <p:tav tm="0">
                                          <p:val>
                                            <p:strVal val="#ppt_y"/>
                                          </p:val>
                                        </p:tav>
                                        <p:tav tm="100000">
                                          <p:val>
                                            <p:strVal val="#ppt_y"/>
                                          </p:val>
                                        </p:tav>
                                      </p:tavLst>
                                    </p:anim>
                                  </p:childTnLst>
                                </p:cTn>
                              </p:par>
                            </p:childTnLst>
                          </p:cTn>
                        </p:par>
                        <p:par>
                          <p:cTn id="53" fill="hold">
                            <p:stCondLst>
                              <p:cond delay="8000"/>
                            </p:stCondLst>
                            <p:childTnLst>
                              <p:par>
                                <p:cTn id="54" presetID="2" presetClass="entr" presetSubtype="2"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1000" fill="hold"/>
                                        <p:tgtEl>
                                          <p:spTgt spid="10"/>
                                        </p:tgtEl>
                                        <p:attrNameLst>
                                          <p:attrName>ppt_x</p:attrName>
                                        </p:attrNameLst>
                                      </p:cBhvr>
                                      <p:tavLst>
                                        <p:tav tm="0">
                                          <p:val>
                                            <p:strVal val="1+#ppt_w/2"/>
                                          </p:val>
                                        </p:tav>
                                        <p:tav tm="100000">
                                          <p:val>
                                            <p:strVal val="#ppt_x"/>
                                          </p:val>
                                        </p:tav>
                                      </p:tavLst>
                                    </p:anim>
                                    <p:anim calcmode="lin" valueType="num">
                                      <p:cBhvr additive="base">
                                        <p:cTn id="57" dur="1000" fill="hold"/>
                                        <p:tgtEl>
                                          <p:spTgt spid="10"/>
                                        </p:tgtEl>
                                        <p:attrNameLst>
                                          <p:attrName>ppt_y</p:attrName>
                                        </p:attrNameLst>
                                      </p:cBhvr>
                                      <p:tavLst>
                                        <p:tav tm="0">
                                          <p:val>
                                            <p:strVal val="#ppt_y"/>
                                          </p:val>
                                        </p:tav>
                                        <p:tav tm="100000">
                                          <p:val>
                                            <p:strVal val="#ppt_y"/>
                                          </p:val>
                                        </p:tav>
                                      </p:tavLst>
                                    </p:anim>
                                  </p:childTnLst>
                                </p:cTn>
                              </p:par>
                            </p:childTnLst>
                          </p:cTn>
                        </p:par>
                        <p:par>
                          <p:cTn id="58" fill="hold">
                            <p:stCondLst>
                              <p:cond delay="9000"/>
                            </p:stCondLst>
                            <p:childTnLst>
                              <p:par>
                                <p:cTn id="59" presetID="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1000" fill="hold"/>
                                        <p:tgtEl>
                                          <p:spTgt spid="66"/>
                                        </p:tgtEl>
                                        <p:attrNameLst>
                                          <p:attrName>ppt_x</p:attrName>
                                        </p:attrNameLst>
                                      </p:cBhvr>
                                      <p:tavLst>
                                        <p:tav tm="0">
                                          <p:val>
                                            <p:strVal val="0-#ppt_w/2"/>
                                          </p:val>
                                        </p:tav>
                                        <p:tav tm="100000">
                                          <p:val>
                                            <p:strVal val="#ppt_x"/>
                                          </p:val>
                                        </p:tav>
                                      </p:tavLst>
                                    </p:anim>
                                    <p:anim calcmode="lin" valueType="num">
                                      <p:cBhvr additive="base">
                                        <p:cTn id="62" dur="1000" fill="hold"/>
                                        <p:tgtEl>
                                          <p:spTgt spid="66"/>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54"/>
                                        </p:tgtEl>
                                        <p:attrNameLst>
                                          <p:attrName>style.visibility</p:attrName>
                                        </p:attrNameLst>
                                      </p:cBhvr>
                                      <p:to>
                                        <p:strVal val="visible"/>
                                      </p:to>
                                    </p:set>
                                    <p:anim calcmode="lin" valueType="num">
                                      <p:cBhvr additive="base">
                                        <p:cTn id="65" dur="1000" fill="hold"/>
                                        <p:tgtEl>
                                          <p:spTgt spid="154"/>
                                        </p:tgtEl>
                                        <p:attrNameLst>
                                          <p:attrName>ppt_x</p:attrName>
                                        </p:attrNameLst>
                                      </p:cBhvr>
                                      <p:tavLst>
                                        <p:tav tm="0">
                                          <p:val>
                                            <p:strVal val="0-#ppt_w/2"/>
                                          </p:val>
                                        </p:tav>
                                        <p:tav tm="100000">
                                          <p:val>
                                            <p:strVal val="#ppt_x"/>
                                          </p:val>
                                        </p:tav>
                                      </p:tavLst>
                                    </p:anim>
                                    <p:anim calcmode="lin" valueType="num">
                                      <p:cBhvr additive="base">
                                        <p:cTn id="66" dur="1000" fill="hold"/>
                                        <p:tgtEl>
                                          <p:spTgt spid="154"/>
                                        </p:tgtEl>
                                        <p:attrNameLst>
                                          <p:attrName>ppt_y</p:attrName>
                                        </p:attrNameLst>
                                      </p:cBhvr>
                                      <p:tavLst>
                                        <p:tav tm="0">
                                          <p:val>
                                            <p:strVal val="#ppt_y"/>
                                          </p:val>
                                        </p:tav>
                                        <p:tav tm="100000">
                                          <p:val>
                                            <p:strVal val="#ppt_y"/>
                                          </p:val>
                                        </p:tav>
                                      </p:tavLst>
                                    </p:anim>
                                  </p:childTnLst>
                                </p:cTn>
                              </p:par>
                            </p:childTnLst>
                          </p:cTn>
                        </p:par>
                        <p:par>
                          <p:cTn id="67" fill="hold">
                            <p:stCondLst>
                              <p:cond delay="10000"/>
                            </p:stCondLst>
                            <p:childTnLst>
                              <p:par>
                                <p:cTn id="68" presetID="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1000" fill="hold"/>
                                        <p:tgtEl>
                                          <p:spTgt spid="11"/>
                                        </p:tgtEl>
                                        <p:attrNameLst>
                                          <p:attrName>ppt_x</p:attrName>
                                        </p:attrNameLst>
                                      </p:cBhvr>
                                      <p:tavLst>
                                        <p:tav tm="0">
                                          <p:val>
                                            <p:strVal val="0-#ppt_w/2"/>
                                          </p:val>
                                        </p:tav>
                                        <p:tav tm="100000">
                                          <p:val>
                                            <p:strVal val="#ppt_x"/>
                                          </p:val>
                                        </p:tav>
                                      </p:tavLst>
                                    </p:anim>
                                    <p:anim calcmode="lin" valueType="num">
                                      <p:cBhvr additive="base">
                                        <p:cTn id="71" dur="1000" fill="hold"/>
                                        <p:tgtEl>
                                          <p:spTgt spid="11"/>
                                        </p:tgtEl>
                                        <p:attrNameLst>
                                          <p:attrName>ppt_y</p:attrName>
                                        </p:attrNameLst>
                                      </p:cBhvr>
                                      <p:tavLst>
                                        <p:tav tm="0">
                                          <p:val>
                                            <p:strVal val="#ppt_y"/>
                                          </p:val>
                                        </p:tav>
                                        <p:tav tm="100000">
                                          <p:val>
                                            <p:strVal val="#ppt_y"/>
                                          </p:val>
                                        </p:tav>
                                      </p:tavLst>
                                    </p:anim>
                                  </p:childTnLst>
                                </p:cTn>
                              </p:par>
                            </p:childTnLst>
                          </p:cTn>
                        </p:par>
                        <p:par>
                          <p:cTn id="72" fill="hold">
                            <p:stCondLst>
                              <p:cond delay="11000"/>
                            </p:stCondLst>
                            <p:childTnLst>
                              <p:par>
                                <p:cTn id="73" presetID="2" presetClass="entr" presetSubtype="2" fill="hold" grpId="0" nodeType="after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1000" fill="hold"/>
                                        <p:tgtEl>
                                          <p:spTgt spid="83"/>
                                        </p:tgtEl>
                                        <p:attrNameLst>
                                          <p:attrName>ppt_x</p:attrName>
                                        </p:attrNameLst>
                                      </p:cBhvr>
                                      <p:tavLst>
                                        <p:tav tm="0">
                                          <p:val>
                                            <p:strVal val="1+#ppt_w/2"/>
                                          </p:val>
                                        </p:tav>
                                        <p:tav tm="100000">
                                          <p:val>
                                            <p:strVal val="#ppt_x"/>
                                          </p:val>
                                        </p:tav>
                                      </p:tavLst>
                                    </p:anim>
                                    <p:anim calcmode="lin" valueType="num">
                                      <p:cBhvr additive="base">
                                        <p:cTn id="76" dur="1000" fill="hold"/>
                                        <p:tgtEl>
                                          <p:spTgt spid="83"/>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anim calcmode="lin" valueType="num">
                                      <p:cBhvr additive="base">
                                        <p:cTn id="79" dur="1000" fill="hold"/>
                                        <p:tgtEl>
                                          <p:spTgt spid="155"/>
                                        </p:tgtEl>
                                        <p:attrNameLst>
                                          <p:attrName>ppt_x</p:attrName>
                                        </p:attrNameLst>
                                      </p:cBhvr>
                                      <p:tavLst>
                                        <p:tav tm="0">
                                          <p:val>
                                            <p:strVal val="1+#ppt_w/2"/>
                                          </p:val>
                                        </p:tav>
                                        <p:tav tm="100000">
                                          <p:val>
                                            <p:strVal val="#ppt_x"/>
                                          </p:val>
                                        </p:tav>
                                      </p:tavLst>
                                    </p:anim>
                                    <p:anim calcmode="lin" valueType="num">
                                      <p:cBhvr additive="base">
                                        <p:cTn id="80" dur="1000" fill="hold"/>
                                        <p:tgtEl>
                                          <p:spTgt spid="155"/>
                                        </p:tgtEl>
                                        <p:attrNameLst>
                                          <p:attrName>ppt_y</p:attrName>
                                        </p:attrNameLst>
                                      </p:cBhvr>
                                      <p:tavLst>
                                        <p:tav tm="0">
                                          <p:val>
                                            <p:strVal val="#ppt_y"/>
                                          </p:val>
                                        </p:tav>
                                        <p:tav tm="100000">
                                          <p:val>
                                            <p:strVal val="#ppt_y"/>
                                          </p:val>
                                        </p:tav>
                                      </p:tavLst>
                                    </p:anim>
                                  </p:childTnLst>
                                </p:cTn>
                              </p:par>
                            </p:childTnLst>
                          </p:cTn>
                        </p:par>
                        <p:par>
                          <p:cTn id="81" fill="hold">
                            <p:stCondLst>
                              <p:cond delay="12000"/>
                            </p:stCondLst>
                            <p:childTnLst>
                              <p:par>
                                <p:cTn id="82" presetID="2" presetClass="entr" presetSubtype="2"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1000" fill="hold"/>
                                        <p:tgtEl>
                                          <p:spTgt spid="12"/>
                                        </p:tgtEl>
                                        <p:attrNameLst>
                                          <p:attrName>ppt_x</p:attrName>
                                        </p:attrNameLst>
                                      </p:cBhvr>
                                      <p:tavLst>
                                        <p:tav tm="0">
                                          <p:val>
                                            <p:strVal val="1+#ppt_w/2"/>
                                          </p:val>
                                        </p:tav>
                                        <p:tav tm="100000">
                                          <p:val>
                                            <p:strVal val="#ppt_x"/>
                                          </p:val>
                                        </p:tav>
                                      </p:tavLst>
                                    </p:anim>
                                    <p:anim calcmode="lin" valueType="num">
                                      <p:cBhvr additive="base">
                                        <p:cTn id="85" dur="10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13000"/>
                            </p:stCondLst>
                            <p:childTnLst>
                              <p:par>
                                <p:cTn id="87" presetID="2" presetClass="entr" presetSubtype="8" fill="hold" grpId="0" nodeType="afterEffect">
                                  <p:stCondLst>
                                    <p:cond delay="0"/>
                                  </p:stCondLst>
                                  <p:childTnLst>
                                    <p:set>
                                      <p:cBhvr>
                                        <p:cTn id="88" dur="1" fill="hold">
                                          <p:stCondLst>
                                            <p:cond delay="0"/>
                                          </p:stCondLst>
                                        </p:cTn>
                                        <p:tgtEl>
                                          <p:spTgt spid="82"/>
                                        </p:tgtEl>
                                        <p:attrNameLst>
                                          <p:attrName>style.visibility</p:attrName>
                                        </p:attrNameLst>
                                      </p:cBhvr>
                                      <p:to>
                                        <p:strVal val="visible"/>
                                      </p:to>
                                    </p:set>
                                    <p:anim calcmode="lin" valueType="num">
                                      <p:cBhvr additive="base">
                                        <p:cTn id="89" dur="1000" fill="hold"/>
                                        <p:tgtEl>
                                          <p:spTgt spid="82"/>
                                        </p:tgtEl>
                                        <p:attrNameLst>
                                          <p:attrName>ppt_x</p:attrName>
                                        </p:attrNameLst>
                                      </p:cBhvr>
                                      <p:tavLst>
                                        <p:tav tm="0">
                                          <p:val>
                                            <p:strVal val="0-#ppt_w/2"/>
                                          </p:val>
                                        </p:tav>
                                        <p:tav tm="100000">
                                          <p:val>
                                            <p:strVal val="#ppt_x"/>
                                          </p:val>
                                        </p:tav>
                                      </p:tavLst>
                                    </p:anim>
                                    <p:anim calcmode="lin" valueType="num">
                                      <p:cBhvr additive="base">
                                        <p:cTn id="90" dur="1000" fill="hold"/>
                                        <p:tgtEl>
                                          <p:spTgt spid="82"/>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156"/>
                                        </p:tgtEl>
                                        <p:attrNameLst>
                                          <p:attrName>style.visibility</p:attrName>
                                        </p:attrNameLst>
                                      </p:cBhvr>
                                      <p:to>
                                        <p:strVal val="visible"/>
                                      </p:to>
                                    </p:set>
                                    <p:anim calcmode="lin" valueType="num">
                                      <p:cBhvr additive="base">
                                        <p:cTn id="93" dur="1000" fill="hold"/>
                                        <p:tgtEl>
                                          <p:spTgt spid="156"/>
                                        </p:tgtEl>
                                        <p:attrNameLst>
                                          <p:attrName>ppt_x</p:attrName>
                                        </p:attrNameLst>
                                      </p:cBhvr>
                                      <p:tavLst>
                                        <p:tav tm="0">
                                          <p:val>
                                            <p:strVal val="0-#ppt_w/2"/>
                                          </p:val>
                                        </p:tav>
                                        <p:tav tm="100000">
                                          <p:val>
                                            <p:strVal val="#ppt_x"/>
                                          </p:val>
                                        </p:tav>
                                      </p:tavLst>
                                    </p:anim>
                                    <p:anim calcmode="lin" valueType="num">
                                      <p:cBhvr additive="base">
                                        <p:cTn id="94" dur="1000" fill="hold"/>
                                        <p:tgtEl>
                                          <p:spTgt spid="156"/>
                                        </p:tgtEl>
                                        <p:attrNameLst>
                                          <p:attrName>ppt_y</p:attrName>
                                        </p:attrNameLst>
                                      </p:cBhvr>
                                      <p:tavLst>
                                        <p:tav tm="0">
                                          <p:val>
                                            <p:strVal val="#ppt_y"/>
                                          </p:val>
                                        </p:tav>
                                        <p:tav tm="100000">
                                          <p:val>
                                            <p:strVal val="#ppt_y"/>
                                          </p:val>
                                        </p:tav>
                                      </p:tavLst>
                                    </p:anim>
                                  </p:childTnLst>
                                </p:cTn>
                              </p:par>
                            </p:childTnLst>
                          </p:cTn>
                        </p:par>
                        <p:par>
                          <p:cTn id="95" fill="hold">
                            <p:stCondLst>
                              <p:cond delay="14000"/>
                            </p:stCondLst>
                            <p:childTnLst>
                              <p:par>
                                <p:cTn id="96" presetID="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additive="base">
                                        <p:cTn id="98" dur="1000" fill="hold"/>
                                        <p:tgtEl>
                                          <p:spTgt spid="13"/>
                                        </p:tgtEl>
                                        <p:attrNameLst>
                                          <p:attrName>ppt_x</p:attrName>
                                        </p:attrNameLst>
                                      </p:cBhvr>
                                      <p:tavLst>
                                        <p:tav tm="0">
                                          <p:val>
                                            <p:strVal val="0-#ppt_w/2"/>
                                          </p:val>
                                        </p:tav>
                                        <p:tav tm="100000">
                                          <p:val>
                                            <p:strVal val="#ppt_x"/>
                                          </p:val>
                                        </p:tav>
                                      </p:tavLst>
                                    </p:anim>
                                    <p:anim calcmode="lin" valueType="num">
                                      <p:cBhvr additive="base">
                                        <p:cTn id="99" dur="1000" fill="hold"/>
                                        <p:tgtEl>
                                          <p:spTgt spid="13"/>
                                        </p:tgtEl>
                                        <p:attrNameLst>
                                          <p:attrName>ppt_y</p:attrName>
                                        </p:attrNameLst>
                                      </p:cBhvr>
                                      <p:tavLst>
                                        <p:tav tm="0">
                                          <p:val>
                                            <p:strVal val="#ppt_y"/>
                                          </p:val>
                                        </p:tav>
                                        <p:tav tm="100000">
                                          <p:val>
                                            <p:strVal val="#ppt_y"/>
                                          </p:val>
                                        </p:tav>
                                      </p:tavLst>
                                    </p:anim>
                                  </p:childTnLst>
                                </p:cTn>
                              </p:par>
                            </p:childTnLst>
                          </p:cTn>
                        </p:par>
                        <p:par>
                          <p:cTn id="100" fill="hold">
                            <p:stCondLst>
                              <p:cond delay="15000"/>
                            </p:stCondLst>
                            <p:childTnLst>
                              <p:par>
                                <p:cTn id="101" presetID="2" presetClass="entr" presetSubtype="2"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1000" fill="hold"/>
                                        <p:tgtEl>
                                          <p:spTgt spid="46"/>
                                        </p:tgtEl>
                                        <p:attrNameLst>
                                          <p:attrName>ppt_x</p:attrName>
                                        </p:attrNameLst>
                                      </p:cBhvr>
                                      <p:tavLst>
                                        <p:tav tm="0">
                                          <p:val>
                                            <p:strVal val="1+#ppt_w/2"/>
                                          </p:val>
                                        </p:tav>
                                        <p:tav tm="100000">
                                          <p:val>
                                            <p:strVal val="#ppt_x"/>
                                          </p:val>
                                        </p:tav>
                                      </p:tavLst>
                                    </p:anim>
                                    <p:anim calcmode="lin" valueType="num">
                                      <p:cBhvr additive="base">
                                        <p:cTn id="104" dur="1000" fill="hold"/>
                                        <p:tgtEl>
                                          <p:spTgt spid="46"/>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53"/>
                                        </p:tgtEl>
                                        <p:attrNameLst>
                                          <p:attrName>style.visibility</p:attrName>
                                        </p:attrNameLst>
                                      </p:cBhvr>
                                      <p:to>
                                        <p:strVal val="visible"/>
                                      </p:to>
                                    </p:set>
                                    <p:anim calcmode="lin" valueType="num">
                                      <p:cBhvr additive="base">
                                        <p:cTn id="107" dur="1000" fill="hold"/>
                                        <p:tgtEl>
                                          <p:spTgt spid="53"/>
                                        </p:tgtEl>
                                        <p:attrNameLst>
                                          <p:attrName>ppt_x</p:attrName>
                                        </p:attrNameLst>
                                      </p:cBhvr>
                                      <p:tavLst>
                                        <p:tav tm="0">
                                          <p:val>
                                            <p:strVal val="1+#ppt_w/2"/>
                                          </p:val>
                                        </p:tav>
                                        <p:tav tm="100000">
                                          <p:val>
                                            <p:strVal val="#ppt_x"/>
                                          </p:val>
                                        </p:tav>
                                      </p:tavLst>
                                    </p:anim>
                                    <p:anim calcmode="lin" valueType="num">
                                      <p:cBhvr additive="base">
                                        <p:cTn id="108" dur="1000" fill="hold"/>
                                        <p:tgtEl>
                                          <p:spTgt spid="53"/>
                                        </p:tgtEl>
                                        <p:attrNameLst>
                                          <p:attrName>ppt_y</p:attrName>
                                        </p:attrNameLst>
                                      </p:cBhvr>
                                      <p:tavLst>
                                        <p:tav tm="0">
                                          <p:val>
                                            <p:strVal val="#ppt_y"/>
                                          </p:val>
                                        </p:tav>
                                        <p:tav tm="100000">
                                          <p:val>
                                            <p:strVal val="#ppt_y"/>
                                          </p:val>
                                        </p:tav>
                                      </p:tavLst>
                                    </p:anim>
                                  </p:childTnLst>
                                </p:cTn>
                              </p:par>
                            </p:childTnLst>
                          </p:cTn>
                        </p:par>
                        <p:par>
                          <p:cTn id="109" fill="hold">
                            <p:stCondLst>
                              <p:cond delay="16000"/>
                            </p:stCondLst>
                            <p:childTnLst>
                              <p:par>
                                <p:cTn id="110" presetID="2" presetClass="entr" presetSubtype="2"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 calcmode="lin" valueType="num">
                                      <p:cBhvr additive="base">
                                        <p:cTn id="112" dur="1000" fill="hold"/>
                                        <p:tgtEl>
                                          <p:spTgt spid="14"/>
                                        </p:tgtEl>
                                        <p:attrNameLst>
                                          <p:attrName>ppt_x</p:attrName>
                                        </p:attrNameLst>
                                      </p:cBhvr>
                                      <p:tavLst>
                                        <p:tav tm="0">
                                          <p:val>
                                            <p:strVal val="1+#ppt_w/2"/>
                                          </p:val>
                                        </p:tav>
                                        <p:tav tm="100000">
                                          <p:val>
                                            <p:strVal val="#ppt_x"/>
                                          </p:val>
                                        </p:tav>
                                      </p:tavLst>
                                    </p:anim>
                                    <p:anim calcmode="lin" valueType="num">
                                      <p:cBhvr additive="base">
                                        <p:cTn id="113" dur="1000" fill="hold"/>
                                        <p:tgtEl>
                                          <p:spTgt spid="14"/>
                                        </p:tgtEl>
                                        <p:attrNameLst>
                                          <p:attrName>ppt_y</p:attrName>
                                        </p:attrNameLst>
                                      </p:cBhvr>
                                      <p:tavLst>
                                        <p:tav tm="0">
                                          <p:val>
                                            <p:strVal val="#ppt_y"/>
                                          </p:val>
                                        </p:tav>
                                        <p:tav tm="100000">
                                          <p:val>
                                            <p:strVal val="#ppt_y"/>
                                          </p:val>
                                        </p:tav>
                                      </p:tavLst>
                                    </p:anim>
                                  </p:childTnLst>
                                </p:cTn>
                              </p:par>
                            </p:childTnLst>
                          </p:cTn>
                        </p:par>
                        <p:par>
                          <p:cTn id="114" fill="hold">
                            <p:stCondLst>
                              <p:cond delay="17000"/>
                            </p:stCondLst>
                            <p:childTnLst>
                              <p:par>
                                <p:cTn id="115" presetID="2" presetClass="entr" presetSubtype="8" fill="hold" grpId="0" nodeType="after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1000" fill="hold"/>
                                        <p:tgtEl>
                                          <p:spTgt spid="45"/>
                                        </p:tgtEl>
                                        <p:attrNameLst>
                                          <p:attrName>ppt_x</p:attrName>
                                        </p:attrNameLst>
                                      </p:cBhvr>
                                      <p:tavLst>
                                        <p:tav tm="0">
                                          <p:val>
                                            <p:strVal val="0-#ppt_w/2"/>
                                          </p:val>
                                        </p:tav>
                                        <p:tav tm="100000">
                                          <p:val>
                                            <p:strVal val="#ppt_x"/>
                                          </p:val>
                                        </p:tav>
                                      </p:tavLst>
                                    </p:anim>
                                    <p:anim calcmode="lin" valueType="num">
                                      <p:cBhvr additive="base">
                                        <p:cTn id="118" dur="1000" fill="hold"/>
                                        <p:tgtEl>
                                          <p:spTgt spid="45"/>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additive="base">
                                        <p:cTn id="121" dur="1000" fill="hold"/>
                                        <p:tgtEl>
                                          <p:spTgt spid="55"/>
                                        </p:tgtEl>
                                        <p:attrNameLst>
                                          <p:attrName>ppt_x</p:attrName>
                                        </p:attrNameLst>
                                      </p:cBhvr>
                                      <p:tavLst>
                                        <p:tav tm="0">
                                          <p:val>
                                            <p:strVal val="0-#ppt_w/2"/>
                                          </p:val>
                                        </p:tav>
                                        <p:tav tm="100000">
                                          <p:val>
                                            <p:strVal val="#ppt_x"/>
                                          </p:val>
                                        </p:tav>
                                      </p:tavLst>
                                    </p:anim>
                                    <p:anim calcmode="lin" valueType="num">
                                      <p:cBhvr additive="base">
                                        <p:cTn id="122" dur="1000" fill="hold"/>
                                        <p:tgtEl>
                                          <p:spTgt spid="55"/>
                                        </p:tgtEl>
                                        <p:attrNameLst>
                                          <p:attrName>ppt_y</p:attrName>
                                        </p:attrNameLst>
                                      </p:cBhvr>
                                      <p:tavLst>
                                        <p:tav tm="0">
                                          <p:val>
                                            <p:strVal val="#ppt_y"/>
                                          </p:val>
                                        </p:tav>
                                        <p:tav tm="100000">
                                          <p:val>
                                            <p:strVal val="#ppt_y"/>
                                          </p:val>
                                        </p:tav>
                                      </p:tavLst>
                                    </p:anim>
                                  </p:childTnLst>
                                </p:cTn>
                              </p:par>
                            </p:childTnLst>
                          </p:cTn>
                        </p:par>
                        <p:par>
                          <p:cTn id="123" fill="hold">
                            <p:stCondLst>
                              <p:cond delay="18000"/>
                            </p:stCondLst>
                            <p:childTnLst>
                              <p:par>
                                <p:cTn id="124" presetID="2" presetClass="entr" presetSubtype="8" fill="hold" grpId="0" nodeType="after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additive="base">
                                        <p:cTn id="126" dur="1000" fill="hold"/>
                                        <p:tgtEl>
                                          <p:spTgt spid="15"/>
                                        </p:tgtEl>
                                        <p:attrNameLst>
                                          <p:attrName>ppt_x</p:attrName>
                                        </p:attrNameLst>
                                      </p:cBhvr>
                                      <p:tavLst>
                                        <p:tav tm="0">
                                          <p:val>
                                            <p:strVal val="0-#ppt_w/2"/>
                                          </p:val>
                                        </p:tav>
                                        <p:tav tm="100000">
                                          <p:val>
                                            <p:strVal val="#ppt_x"/>
                                          </p:val>
                                        </p:tav>
                                      </p:tavLst>
                                    </p:anim>
                                    <p:anim calcmode="lin" valueType="num">
                                      <p:cBhvr additive="base">
                                        <p:cTn id="127" dur="1000" fill="hold"/>
                                        <p:tgtEl>
                                          <p:spTgt spid="15"/>
                                        </p:tgtEl>
                                        <p:attrNameLst>
                                          <p:attrName>ppt_y</p:attrName>
                                        </p:attrNameLst>
                                      </p:cBhvr>
                                      <p:tavLst>
                                        <p:tav tm="0">
                                          <p:val>
                                            <p:strVal val="#ppt_y"/>
                                          </p:val>
                                        </p:tav>
                                        <p:tav tm="100000">
                                          <p:val>
                                            <p:strVal val="#ppt_y"/>
                                          </p:val>
                                        </p:tav>
                                      </p:tavLst>
                                    </p:anim>
                                  </p:childTnLst>
                                </p:cTn>
                              </p:par>
                            </p:childTnLst>
                          </p:cTn>
                        </p:par>
                        <p:par>
                          <p:cTn id="128" fill="hold">
                            <p:stCondLst>
                              <p:cond delay="19000"/>
                            </p:stCondLst>
                            <p:childTnLst>
                              <p:par>
                                <p:cTn id="129" presetID="2" presetClass="entr" presetSubtype="2" fill="hold" grpId="0" nodeType="after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additive="base">
                                        <p:cTn id="131" dur="1000" fill="hold"/>
                                        <p:tgtEl>
                                          <p:spTgt spid="47"/>
                                        </p:tgtEl>
                                        <p:attrNameLst>
                                          <p:attrName>ppt_x</p:attrName>
                                        </p:attrNameLst>
                                      </p:cBhvr>
                                      <p:tavLst>
                                        <p:tav tm="0">
                                          <p:val>
                                            <p:strVal val="1+#ppt_w/2"/>
                                          </p:val>
                                        </p:tav>
                                        <p:tav tm="100000">
                                          <p:val>
                                            <p:strVal val="#ppt_x"/>
                                          </p:val>
                                        </p:tav>
                                      </p:tavLst>
                                    </p:anim>
                                    <p:anim calcmode="lin" valueType="num">
                                      <p:cBhvr additive="base">
                                        <p:cTn id="132" dur="1000" fill="hold"/>
                                        <p:tgtEl>
                                          <p:spTgt spid="47"/>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54"/>
                                        </p:tgtEl>
                                        <p:attrNameLst>
                                          <p:attrName>style.visibility</p:attrName>
                                        </p:attrNameLst>
                                      </p:cBhvr>
                                      <p:to>
                                        <p:strVal val="visible"/>
                                      </p:to>
                                    </p:set>
                                    <p:anim calcmode="lin" valueType="num">
                                      <p:cBhvr additive="base">
                                        <p:cTn id="135" dur="1000" fill="hold"/>
                                        <p:tgtEl>
                                          <p:spTgt spid="54"/>
                                        </p:tgtEl>
                                        <p:attrNameLst>
                                          <p:attrName>ppt_x</p:attrName>
                                        </p:attrNameLst>
                                      </p:cBhvr>
                                      <p:tavLst>
                                        <p:tav tm="0">
                                          <p:val>
                                            <p:strVal val="1+#ppt_w/2"/>
                                          </p:val>
                                        </p:tav>
                                        <p:tav tm="100000">
                                          <p:val>
                                            <p:strVal val="#ppt_x"/>
                                          </p:val>
                                        </p:tav>
                                      </p:tavLst>
                                    </p:anim>
                                    <p:anim calcmode="lin" valueType="num">
                                      <p:cBhvr additive="base">
                                        <p:cTn id="136" dur="1000" fill="hold"/>
                                        <p:tgtEl>
                                          <p:spTgt spid="54"/>
                                        </p:tgtEl>
                                        <p:attrNameLst>
                                          <p:attrName>ppt_y</p:attrName>
                                        </p:attrNameLst>
                                      </p:cBhvr>
                                      <p:tavLst>
                                        <p:tav tm="0">
                                          <p:val>
                                            <p:strVal val="#ppt_y"/>
                                          </p:val>
                                        </p:tav>
                                        <p:tav tm="100000">
                                          <p:val>
                                            <p:strVal val="#ppt_y"/>
                                          </p:val>
                                        </p:tav>
                                      </p:tavLst>
                                    </p:anim>
                                  </p:childTnLst>
                                </p:cTn>
                              </p:par>
                            </p:childTnLst>
                          </p:cTn>
                        </p:par>
                        <p:par>
                          <p:cTn id="137" fill="hold">
                            <p:stCondLst>
                              <p:cond delay="20000"/>
                            </p:stCondLst>
                            <p:childTnLst>
                              <p:par>
                                <p:cTn id="138" presetID="2" presetClass="entr" presetSubtype="2" fill="hold" grpId="0" nodeType="afterEffect">
                                  <p:stCondLst>
                                    <p:cond delay="0"/>
                                  </p:stCondLst>
                                  <p:childTnLst>
                                    <p:set>
                                      <p:cBhvr>
                                        <p:cTn id="139" dur="1" fill="hold">
                                          <p:stCondLst>
                                            <p:cond delay="0"/>
                                          </p:stCondLst>
                                        </p:cTn>
                                        <p:tgtEl>
                                          <p:spTgt spid="16"/>
                                        </p:tgtEl>
                                        <p:attrNameLst>
                                          <p:attrName>style.visibility</p:attrName>
                                        </p:attrNameLst>
                                      </p:cBhvr>
                                      <p:to>
                                        <p:strVal val="visible"/>
                                      </p:to>
                                    </p:set>
                                    <p:anim calcmode="lin" valueType="num">
                                      <p:cBhvr additive="base">
                                        <p:cTn id="140" dur="1000" fill="hold"/>
                                        <p:tgtEl>
                                          <p:spTgt spid="16"/>
                                        </p:tgtEl>
                                        <p:attrNameLst>
                                          <p:attrName>ppt_x</p:attrName>
                                        </p:attrNameLst>
                                      </p:cBhvr>
                                      <p:tavLst>
                                        <p:tav tm="0">
                                          <p:val>
                                            <p:strVal val="1+#ppt_w/2"/>
                                          </p:val>
                                        </p:tav>
                                        <p:tav tm="100000">
                                          <p:val>
                                            <p:strVal val="#ppt_x"/>
                                          </p:val>
                                        </p:tav>
                                      </p:tavLst>
                                    </p:anim>
                                    <p:anim calcmode="lin" valueType="num">
                                      <p:cBhvr additive="base">
                                        <p:cTn id="14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7" grpId="0"/>
      <p:bldP spid="61" grpId="0" animBg="1"/>
      <p:bldP spid="62" grpId="0" animBg="1"/>
      <p:bldP spid="66" grpId="0" animBg="1"/>
      <p:bldP spid="75" grpId="0" animBg="1"/>
      <p:bldP spid="82" grpId="0" animBg="1"/>
      <p:bldP spid="83" grpId="0" animBg="1"/>
      <p:bldP spid="151" grpId="0"/>
      <p:bldP spid="152" grpId="0"/>
      <p:bldP spid="153" grpId="0"/>
      <p:bldP spid="154" grpId="0"/>
      <p:bldP spid="155" grpId="0"/>
      <p:bldP spid="156" grpId="0"/>
      <p:bldP spid="45" grpId="0" animBg="1"/>
      <p:bldP spid="46" grpId="0" animBg="1"/>
      <p:bldP spid="47" grpId="0" animBg="1"/>
      <p:bldP spid="10" grpId="0"/>
      <p:bldP spid="11" grpId="0"/>
      <p:bldP spid="12" grpId="0"/>
      <p:bldP spid="13" grpId="0"/>
      <p:bldP spid="53" grpId="0"/>
      <p:bldP spid="54" grpId="0"/>
      <p:bldP spid="55" grpId="0"/>
      <p:bldP spid="14" grpId="0"/>
      <p:bldP spid="15" grpId="0"/>
      <p:bldP spid="16"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6419072" y="108148"/>
            <a:ext cx="5772928" cy="5830391"/>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4" name="平行四边形 3"/>
          <p:cNvSpPr/>
          <p:nvPr/>
        </p:nvSpPr>
        <p:spPr>
          <a:xfrm>
            <a:off x="10748063" y="-3374455"/>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zh-CN" dirty="0"/>
              <a:t> </a:t>
            </a:r>
            <a:endParaRPr lang="zh-CN" altLang="en-US" dirty="0"/>
          </a:p>
        </p:txBody>
      </p:sp>
      <p:sp>
        <p:nvSpPr>
          <p:cNvPr id="23" name="平行四边形 22"/>
          <p:cNvSpPr/>
          <p:nvPr/>
        </p:nvSpPr>
        <p:spPr>
          <a:xfrm>
            <a:off x="-3666338" y="6384220"/>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631762" y="-845155"/>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701653" y="6420629"/>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594339" y="-1755228"/>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zh-CN" dirty="0"/>
              <a:t>           </a:t>
            </a:r>
            <a:endParaRPr lang="zh-CN" altLang="en-US" dirty="0"/>
          </a:p>
        </p:txBody>
      </p:sp>
      <p:pic>
        <p:nvPicPr>
          <p:cNvPr id="3" name="صورة 2">
            <a:extLst>
              <a:ext uri="{FF2B5EF4-FFF2-40B4-BE49-F238E27FC236}">
                <a16:creationId xmlns:a16="http://schemas.microsoft.com/office/drawing/2014/main" id="{0C01C4F2-44EA-5442-999F-F24A79753C84}"/>
              </a:ext>
            </a:extLst>
          </p:cNvPr>
          <p:cNvPicPr>
            <a:picLocks noChangeAspect="1"/>
          </p:cNvPicPr>
          <p:nvPr/>
        </p:nvPicPr>
        <p:blipFill rotWithShape="1">
          <a:blip r:embed="rId3"/>
          <a:srcRect l="31186" t="39590" r="30135" b="34492"/>
          <a:stretch/>
        </p:blipFill>
        <p:spPr>
          <a:xfrm>
            <a:off x="1440309" y="985235"/>
            <a:ext cx="7991049" cy="3346542"/>
          </a:xfrm>
          <a:prstGeom prst="rect">
            <a:avLst/>
          </a:prstGeom>
        </p:spPr>
      </p:pic>
      <p:sp>
        <p:nvSpPr>
          <p:cNvPr id="5" name="مربع نص 4">
            <a:extLst>
              <a:ext uri="{FF2B5EF4-FFF2-40B4-BE49-F238E27FC236}">
                <a16:creationId xmlns:a16="http://schemas.microsoft.com/office/drawing/2014/main" id="{1103078B-11D7-DD49-905D-FE40CEA6833C}"/>
              </a:ext>
            </a:extLst>
          </p:cNvPr>
          <p:cNvSpPr txBox="1"/>
          <p:nvPr/>
        </p:nvSpPr>
        <p:spPr>
          <a:xfrm>
            <a:off x="-653293" y="4631058"/>
            <a:ext cx="9302185" cy="954107"/>
          </a:xfrm>
          <a:prstGeom prst="rect">
            <a:avLst/>
          </a:prstGeom>
          <a:noFill/>
        </p:spPr>
        <p:txBody>
          <a:bodyPr wrap="square" rtlCol="1">
            <a:spAutoFit/>
          </a:bodyPr>
          <a:lstStyle/>
          <a:p>
            <a:r>
              <a:rPr lang="ar-SA" sz="2800" b="1" dirty="0">
                <a:solidFill>
                  <a:schemeClr val="accent1">
                    <a:lumMod val="75000"/>
                  </a:schemeClr>
                </a:solidFill>
              </a:rPr>
              <a:t>     أمامك صورة لمخ طفلين في عمر العاشرة</a:t>
            </a:r>
          </a:p>
          <a:p>
            <a:r>
              <a:rPr lang="ar-SA" sz="2800" b="1" dirty="0">
                <a:solidFill>
                  <a:schemeClr val="accent1">
                    <a:lumMod val="75000"/>
                  </a:schemeClr>
                </a:solidFill>
              </a:rPr>
              <a:t>وضحي الاختلاف بين صورة المخ للطفل الأول و صورة المخ</a:t>
            </a:r>
            <a:r>
              <a:rPr lang="ar-SA" sz="2800" dirty="0">
                <a:solidFill>
                  <a:schemeClr val="accent1">
                    <a:lumMod val="75000"/>
                  </a:schemeClr>
                </a:solidFill>
              </a:rPr>
              <a:t> </a:t>
            </a:r>
            <a:r>
              <a:rPr lang="ar-SA" sz="2800" b="1" dirty="0">
                <a:solidFill>
                  <a:schemeClr val="accent1">
                    <a:lumMod val="75000"/>
                  </a:schemeClr>
                </a:solidFill>
              </a:rPr>
              <a:t>للطفل الثاني</a:t>
            </a:r>
            <a:endParaRPr lang="ar-SA" sz="2800" dirty="0">
              <a:solidFill>
                <a:schemeClr val="accent1">
                  <a:lumMod val="75000"/>
                </a:schemeClr>
              </a:solidFill>
            </a:endParaRPr>
          </a:p>
        </p:txBody>
      </p:sp>
    </p:spTree>
    <p:extLst>
      <p:ext uri="{BB962C8B-B14F-4D97-AF65-F5344CB8AC3E}">
        <p14:creationId xmlns:p14="http://schemas.microsoft.com/office/powerpoint/2010/main" val="9693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right)">
                                      <p:cBhvr>
                                        <p:cTn id="7" dur="1000"/>
                                        <p:tgtEl>
                                          <p:spTgt spid="102"/>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747182"/>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6003349" y="148724"/>
            <a:ext cx="4565229" cy="3679710"/>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4" name="平行四边形 3"/>
          <p:cNvSpPr/>
          <p:nvPr/>
        </p:nvSpPr>
        <p:spPr>
          <a:xfrm>
            <a:off x="10748063" y="-3374455"/>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zh-CN" dirty="0"/>
              <a:t> </a:t>
            </a:r>
            <a:endParaRPr lang="zh-CN" altLang="en-US" dirty="0"/>
          </a:p>
        </p:txBody>
      </p:sp>
      <p:sp>
        <p:nvSpPr>
          <p:cNvPr id="23" name="平行四边形 22"/>
          <p:cNvSpPr/>
          <p:nvPr/>
        </p:nvSpPr>
        <p:spPr>
          <a:xfrm>
            <a:off x="-3666338" y="6384220"/>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631762" y="-845155"/>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701653" y="6420629"/>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594339" y="-1755228"/>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ltLang="zh-CN" dirty="0"/>
              <a:t>           </a:t>
            </a:r>
            <a:endParaRPr lang="zh-CN" altLang="en-US" dirty="0"/>
          </a:p>
        </p:txBody>
      </p:sp>
      <p:pic>
        <p:nvPicPr>
          <p:cNvPr id="3" name="صورة 2">
            <a:extLst>
              <a:ext uri="{FF2B5EF4-FFF2-40B4-BE49-F238E27FC236}">
                <a16:creationId xmlns:a16="http://schemas.microsoft.com/office/drawing/2014/main" id="{0C01C4F2-44EA-5442-999F-F24A79753C84}"/>
              </a:ext>
            </a:extLst>
          </p:cNvPr>
          <p:cNvPicPr>
            <a:picLocks noChangeAspect="1"/>
          </p:cNvPicPr>
          <p:nvPr/>
        </p:nvPicPr>
        <p:blipFill rotWithShape="1">
          <a:blip r:embed="rId3"/>
          <a:srcRect l="31186" t="39590" r="30135" b="34492"/>
          <a:stretch/>
        </p:blipFill>
        <p:spPr>
          <a:xfrm>
            <a:off x="2307333" y="617774"/>
            <a:ext cx="6097110" cy="2553386"/>
          </a:xfrm>
          <a:prstGeom prst="rect">
            <a:avLst/>
          </a:prstGeom>
        </p:spPr>
      </p:pic>
      <p:sp>
        <p:nvSpPr>
          <p:cNvPr id="5" name="مربع نص 4">
            <a:extLst>
              <a:ext uri="{FF2B5EF4-FFF2-40B4-BE49-F238E27FC236}">
                <a16:creationId xmlns:a16="http://schemas.microsoft.com/office/drawing/2014/main" id="{1103078B-11D7-DD49-905D-FE40CEA6833C}"/>
              </a:ext>
            </a:extLst>
          </p:cNvPr>
          <p:cNvSpPr txBox="1"/>
          <p:nvPr/>
        </p:nvSpPr>
        <p:spPr>
          <a:xfrm>
            <a:off x="-50581" y="3874349"/>
            <a:ext cx="11904389" cy="1477328"/>
          </a:xfrm>
          <a:prstGeom prst="rect">
            <a:avLst/>
          </a:prstGeom>
          <a:noFill/>
        </p:spPr>
        <p:txBody>
          <a:bodyPr wrap="square" rtlCol="1">
            <a:spAutoFit/>
          </a:bodyPr>
          <a:lstStyle/>
          <a:p>
            <a:pPr algn="ctr"/>
            <a:r>
              <a:rPr lang="ar-SA" sz="3000" b="1" dirty="0">
                <a:solidFill>
                  <a:schemeClr val="accent1">
                    <a:lumMod val="75000"/>
                  </a:schemeClr>
                </a:solidFill>
              </a:rPr>
              <a:t>الصورة أعلاه لطفلين توأم متطابقين منذ الولادة  وعاش كلا منهما في بيئة مختلفة </a:t>
            </a:r>
          </a:p>
          <a:p>
            <a:pPr algn="ctr"/>
            <a:r>
              <a:rPr lang="ar-SA" sz="3000" b="1" dirty="0">
                <a:solidFill>
                  <a:schemeClr val="accent1">
                    <a:lumMod val="75000"/>
                  </a:schemeClr>
                </a:solidFill>
              </a:rPr>
              <a:t>فالطفل الذي تعرض للإهمال الأسري في التعليم و الضعف الاقتصادي</a:t>
            </a:r>
          </a:p>
          <a:p>
            <a:pPr algn="ctr"/>
            <a:r>
              <a:rPr lang="ar-SA" sz="3000" b="1" dirty="0">
                <a:solidFill>
                  <a:schemeClr val="accent1">
                    <a:lumMod val="75000"/>
                  </a:schemeClr>
                </a:solidFill>
              </a:rPr>
              <a:t> خلايا المخ ليست نشيطة بقدر الطفل الآخر الذي أولته الأسرة الرعاية والاهتمام</a:t>
            </a:r>
          </a:p>
        </p:txBody>
      </p:sp>
    </p:spTree>
    <p:extLst>
      <p:ext uri="{BB962C8B-B14F-4D97-AF65-F5344CB8AC3E}">
        <p14:creationId xmlns:p14="http://schemas.microsoft.com/office/powerpoint/2010/main" val="16532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7787" y="2278022"/>
            <a:ext cx="9008913" cy="1754326"/>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marL="0" algn="ctr" defTabSz="914400" rtl="0" eaLnBrk="1" latinLnBrk="0" hangingPunct="1"/>
            <a:r>
              <a:rPr lang="ar-SA" altLang="zh-CN" sz="5400" b="1" spc="50" dirty="0">
                <a:ln w="9525" cmpd="sng">
                  <a:solidFill>
                    <a:srgbClr val="002060"/>
                  </a:solidFill>
                  <a:prstDash val="solid"/>
                </a:ln>
                <a:solidFill>
                  <a:srgbClr val="70AD47">
                    <a:tint val="1000"/>
                  </a:srgbClr>
                </a:solidFill>
                <a:effectLst/>
                <a:latin typeface="Damascus" pitchFamily="2" charset="-78"/>
                <a:cs typeface="Damascus" pitchFamily="2" charset="-78"/>
              </a:rPr>
              <a:t>نشاط ١</a:t>
            </a:r>
          </a:p>
          <a:p>
            <a:pPr marL="0" algn="ctr" defTabSz="914400" rtl="0" eaLnBrk="1" latinLnBrk="0" hangingPunct="1"/>
            <a:endParaRPr lang="zh-CN" altLang="en-US" sz="5400" b="1" spc="50" dirty="0">
              <a:ln w="9525" cmpd="sng">
                <a:solidFill>
                  <a:srgbClr val="002060"/>
                </a:solidFill>
                <a:prstDash val="solid"/>
              </a:ln>
              <a:solidFill>
                <a:srgbClr val="70AD47">
                  <a:tint val="1000"/>
                </a:srgbClr>
              </a:solidFill>
              <a:effectLst/>
              <a:latin typeface="Damascus" pitchFamily="2" charset="-78"/>
              <a:cs typeface="Damascus" pitchFamily="2" charset="-78"/>
            </a:endParaRPr>
          </a:p>
        </p:txBody>
      </p:sp>
      <p:sp>
        <p:nvSpPr>
          <p:cNvPr id="104" name="直角三角形 103"/>
          <p:cNvSpPr/>
          <p:nvPr/>
        </p:nvSpPr>
        <p:spPr>
          <a:xfrm rot="16200000">
            <a:off x="9593392" y="4259392"/>
            <a:ext cx="2598608" cy="2598608"/>
          </a:xfrm>
          <a:prstGeom prst="rtTriangle">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a:p>
        </p:txBody>
      </p:sp>
      <p:sp>
        <p:nvSpPr>
          <p:cNvPr id="105" name="直角三角形 104"/>
          <p:cNvSpPr/>
          <p:nvPr/>
        </p:nvSpPr>
        <p:spPr>
          <a:xfrm rot="5400000">
            <a:off x="0" y="0"/>
            <a:ext cx="656824" cy="656824"/>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p:nvPr/>
        </p:nvCxnSpPr>
        <p:spPr>
          <a:xfrm flipV="1">
            <a:off x="-783746" y="252070"/>
            <a:ext cx="1466331" cy="1466331"/>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9586239" y="3608036"/>
            <a:ext cx="2967492" cy="2967494"/>
          </a:xfrm>
          <a:prstGeom prst="line">
            <a:avLst/>
          </a:prstGeom>
          <a:ln w="539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211437" y="1324874"/>
            <a:ext cx="5605680" cy="4354238"/>
            <a:chOff x="4170651" y="1513161"/>
            <a:chExt cx="5031029" cy="3907875"/>
          </a:xfrm>
        </p:grpSpPr>
        <p:pic>
          <p:nvPicPr>
            <p:cNvPr id="102" name="图片 101"/>
            <p:cNvPicPr>
              <a:picLocks noChangeAspect="1"/>
            </p:cNvPicPr>
            <p:nvPr/>
          </p:nvPicPr>
          <p:blipFill>
            <a:blip r:embed="rId2">
              <a:duotone>
                <a:prstClr val="black"/>
                <a:schemeClr val="accent1">
                  <a:lumMod val="40000"/>
                  <a:lumOff val="60000"/>
                  <a:tint val="45000"/>
                  <a:satMod val="400000"/>
                </a:schemeClr>
              </a:duotone>
            </a:blip>
            <a:srcRect/>
            <a:stretch>
              <a:fillRect/>
            </a:stretch>
          </p:blipFill>
          <p:spPr>
            <a:xfrm>
              <a:off x="4170651" y="1513161"/>
              <a:ext cx="3901778" cy="3907875"/>
            </a:xfrm>
            <a:custGeom>
              <a:avLst/>
              <a:gdLst>
                <a:gd name="connsiteX0" fmla="*/ 0 w 3901778"/>
                <a:gd name="connsiteY0" fmla="*/ 0 h 3907875"/>
                <a:gd name="connsiteX1" fmla="*/ 3901778 w 3901778"/>
                <a:gd name="connsiteY1" fmla="*/ 0 h 3907875"/>
                <a:gd name="connsiteX2" fmla="*/ 3901778 w 3901778"/>
                <a:gd name="connsiteY2" fmla="*/ 3907875 h 3907875"/>
                <a:gd name="connsiteX3" fmla="*/ 0 w 3901778"/>
                <a:gd name="connsiteY3" fmla="*/ 3907875 h 3907875"/>
                <a:gd name="connsiteX4" fmla="*/ 0 w 3901778"/>
                <a:gd name="connsiteY4" fmla="*/ 2842877 h 3907875"/>
                <a:gd name="connsiteX5" fmla="*/ 1755666 w 3901778"/>
                <a:gd name="connsiteY5" fmla="*/ 2842877 h 3907875"/>
                <a:gd name="connsiteX6" fmla="*/ 1755666 w 3901778"/>
                <a:gd name="connsiteY6" fmla="*/ 1064997 h 3907875"/>
                <a:gd name="connsiteX7" fmla="*/ 0 w 3901778"/>
                <a:gd name="connsiteY7" fmla="*/ 1064997 h 39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1778" h="3907875">
                  <a:moveTo>
                    <a:pt x="0" y="0"/>
                  </a:moveTo>
                  <a:lnTo>
                    <a:pt x="3901778" y="0"/>
                  </a:lnTo>
                  <a:lnTo>
                    <a:pt x="3901778" y="3907875"/>
                  </a:lnTo>
                  <a:lnTo>
                    <a:pt x="0" y="3907875"/>
                  </a:lnTo>
                  <a:lnTo>
                    <a:pt x="0" y="2842877"/>
                  </a:lnTo>
                  <a:lnTo>
                    <a:pt x="1755666" y="2842877"/>
                  </a:lnTo>
                  <a:lnTo>
                    <a:pt x="1755666" y="1064997"/>
                  </a:lnTo>
                  <a:lnTo>
                    <a:pt x="0" y="1064997"/>
                  </a:lnTo>
                  <a:close/>
                </a:path>
              </a:pathLst>
            </a:custGeom>
          </p:spPr>
        </p:pic>
        <p:sp>
          <p:nvSpPr>
            <p:cNvPr id="119" name="矩形 118"/>
            <p:cNvSpPr/>
            <p:nvPr/>
          </p:nvSpPr>
          <p:spPr>
            <a:xfrm rot="2689364">
              <a:off x="7880835" y="3000226"/>
              <a:ext cx="324105" cy="3241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2689364">
              <a:off x="7826060" y="3602352"/>
              <a:ext cx="434925" cy="434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rot="2689364">
              <a:off x="8271814" y="3323358"/>
              <a:ext cx="211286" cy="211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rot="2689364">
              <a:off x="8543383" y="3110564"/>
              <a:ext cx="103427" cy="103427"/>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rot="2689364">
              <a:off x="8760750" y="3488519"/>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2689364">
              <a:off x="9098253" y="3227886"/>
              <a:ext cx="103427" cy="1034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rot="2689364">
              <a:off x="6810655" y="2956560"/>
              <a:ext cx="944880" cy="944880"/>
            </a:xfrm>
            <a:prstGeom prst="rect">
              <a:avLst/>
            </a:prstGeom>
            <a:solidFill>
              <a:schemeClr val="accent1">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平行四边形 3"/>
          <p:cNvSpPr/>
          <p:nvPr/>
        </p:nvSpPr>
        <p:spPr>
          <a:xfrm>
            <a:off x="9917074" y="-2769002"/>
            <a:ext cx="5244670" cy="4681676"/>
          </a:xfrm>
          <a:prstGeom prst="parallelogram">
            <a:avLst>
              <a:gd name="adj" fmla="val 1004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p:cNvSpPr/>
          <p:nvPr/>
        </p:nvSpPr>
        <p:spPr>
          <a:xfrm>
            <a:off x="-2732059" y="5271449"/>
            <a:ext cx="4963396" cy="4430595"/>
          </a:xfrm>
          <a:prstGeom prst="parallelogram">
            <a:avLst>
              <a:gd name="adj" fmla="val 10043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11397655" y="-606642"/>
            <a:ext cx="2312151" cy="2063951"/>
          </a:xfrm>
          <a:prstGeom prst="parallelogram">
            <a:avLst>
              <a:gd name="adj" fmla="val 100438"/>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2338117" y="5601561"/>
            <a:ext cx="3358477" cy="2997957"/>
          </a:xfrm>
          <a:prstGeom prst="parallelogram">
            <a:avLst>
              <a:gd name="adj" fmla="val 100438"/>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10183605" y="-1344789"/>
            <a:ext cx="2702113" cy="2412052"/>
          </a:xfrm>
          <a:prstGeom prst="parallelogram">
            <a:avLst>
              <a:gd name="adj" fmla="val 100438"/>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7">
            <a:extLst>
              <a:ext uri="{FF2B5EF4-FFF2-40B4-BE49-F238E27FC236}">
                <a16:creationId xmlns:a16="http://schemas.microsoft.com/office/drawing/2014/main" id="{076469C7-18C6-664E-BA96-EE5A493D7686}"/>
              </a:ext>
            </a:extLst>
          </p:cNvPr>
          <p:cNvSpPr txBox="1"/>
          <p:nvPr/>
        </p:nvSpPr>
        <p:spPr>
          <a:xfrm>
            <a:off x="548325" y="3101023"/>
            <a:ext cx="8356284" cy="1446550"/>
          </a:xfrm>
          <a:prstGeom prst="rect">
            <a:avLst/>
          </a:prstGeom>
          <a:noFill/>
          <a:effectLst>
            <a:outerShdw blurRad="50800" dist="25400" dir="2700000" algn="tl" rotWithShape="0">
              <a:prstClr val="black">
                <a:alpha val="60000"/>
              </a:prstClr>
            </a:outerShdw>
          </a:effectLst>
        </p:spPr>
        <p:txBody>
          <a:bodyPr wrap="square" rtlCol="0">
            <a:spAutoFit/>
            <a:scene3d>
              <a:camera prst="orthographicFront"/>
              <a:lightRig rig="harsh" dir="t"/>
            </a:scene3d>
            <a:sp3d prstMaterial="matte">
              <a:contourClr>
                <a:schemeClr val="bg1">
                  <a:lumMod val="65000"/>
                </a:schemeClr>
              </a:contourClr>
            </a:sp3d>
          </a:bodyPr>
          <a:lstStyle/>
          <a:p>
            <a:pPr algn="ctr"/>
            <a:r>
              <a:rPr lang="ar-SA" altLang="zh-CN" sz="4400" dirty="0">
                <a:ln w="0">
                  <a:noFill/>
                </a:ln>
                <a:latin typeface="Damascus" pitchFamily="2" charset="-78"/>
                <a:cs typeface="Damascus" pitchFamily="2" charset="-78"/>
              </a:rPr>
              <a:t>ماهي أسباب المشكلات النفسية والسلوكية التي يتعرض لها الأطفال؟ </a:t>
            </a:r>
          </a:p>
        </p:txBody>
      </p:sp>
    </p:spTree>
    <p:extLst>
      <p:ext uri="{BB962C8B-B14F-4D97-AF65-F5344CB8AC3E}">
        <p14:creationId xmlns:p14="http://schemas.microsoft.com/office/powerpoint/2010/main" val="181639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10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00" fill="hold"/>
                                        <p:tgtEl>
                                          <p:spTgt spid="23"/>
                                        </p:tgtEl>
                                        <p:attrNameLst>
                                          <p:attrName>ppt_x</p:attrName>
                                        </p:attrNameLst>
                                      </p:cBhvr>
                                      <p:tavLst>
                                        <p:tav tm="0">
                                          <p:val>
                                            <p:strVal val="0-#ppt_w/2"/>
                                          </p:val>
                                        </p:tav>
                                        <p:tav tm="100000">
                                          <p:val>
                                            <p:strVal val="#ppt_x"/>
                                          </p:val>
                                        </p:tav>
                                      </p:tavLst>
                                    </p:anim>
                                    <p:anim calcmode="lin" valueType="num">
                                      <p:cBhvr additive="base">
                                        <p:cTn id="8" dur="7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3" decel="571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1+#ppt_w/2"/>
                                          </p:val>
                                        </p:tav>
                                        <p:tav tm="100000">
                                          <p:val>
                                            <p:strVal val="#ppt_x"/>
                                          </p:val>
                                        </p:tav>
                                      </p:tavLst>
                                    </p:anim>
                                    <p:anim calcmode="lin" valueType="num">
                                      <p:cBhvr additive="base">
                                        <p:cTn id="12" dur="7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decel="57100" fill="hold" grpId="0" nodeType="withEffect">
                                  <p:stCondLst>
                                    <p:cond delay="1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00" fill="hold"/>
                                        <p:tgtEl>
                                          <p:spTgt spid="26"/>
                                        </p:tgtEl>
                                        <p:attrNameLst>
                                          <p:attrName>ppt_x</p:attrName>
                                        </p:attrNameLst>
                                      </p:cBhvr>
                                      <p:tavLst>
                                        <p:tav tm="0">
                                          <p:val>
                                            <p:strVal val="1+#ppt_w/2"/>
                                          </p:val>
                                        </p:tav>
                                        <p:tav tm="100000">
                                          <p:val>
                                            <p:strVal val="#ppt_x"/>
                                          </p:val>
                                        </p:tav>
                                      </p:tavLst>
                                    </p:anim>
                                    <p:anim calcmode="lin" valueType="num">
                                      <p:cBhvr additive="base">
                                        <p:cTn id="16" dur="7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57100" fill="hold" grpId="0" nodeType="withEffect">
                                  <p:stCondLst>
                                    <p:cond delay="2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00" fill="hold"/>
                                        <p:tgtEl>
                                          <p:spTgt spid="24"/>
                                        </p:tgtEl>
                                        <p:attrNameLst>
                                          <p:attrName>ppt_x</p:attrName>
                                        </p:attrNameLst>
                                      </p:cBhvr>
                                      <p:tavLst>
                                        <p:tav tm="0">
                                          <p:val>
                                            <p:strVal val="1+#ppt_w/2"/>
                                          </p:val>
                                        </p:tav>
                                        <p:tav tm="100000">
                                          <p:val>
                                            <p:strVal val="#ppt_x"/>
                                          </p:val>
                                        </p:tav>
                                      </p:tavLst>
                                    </p:anim>
                                    <p:anim calcmode="lin" valueType="num">
                                      <p:cBhvr additive="base">
                                        <p:cTn id="20" dur="7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decel="57100" fill="hold" grpId="0" nodeType="withEffect">
                                  <p:stCondLst>
                                    <p:cond delay="2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00" fill="hold"/>
                                        <p:tgtEl>
                                          <p:spTgt spid="25"/>
                                        </p:tgtEl>
                                        <p:attrNameLst>
                                          <p:attrName>ppt_x</p:attrName>
                                        </p:attrNameLst>
                                      </p:cBhvr>
                                      <p:tavLst>
                                        <p:tav tm="0">
                                          <p:val>
                                            <p:strVal val="0-#ppt_w/2"/>
                                          </p:val>
                                        </p:tav>
                                        <p:tav tm="100000">
                                          <p:val>
                                            <p:strVal val="#ppt_x"/>
                                          </p:val>
                                        </p:tav>
                                      </p:tavLst>
                                    </p:anim>
                                    <p:anim calcmode="lin" valueType="num">
                                      <p:cBhvr additive="base">
                                        <p:cTn id="24" dur="700" fill="hold"/>
                                        <p:tgtEl>
                                          <p:spTgt spid="25"/>
                                        </p:tgtEl>
                                        <p:attrNameLst>
                                          <p:attrName>ppt_y</p:attrName>
                                        </p:attrNameLst>
                                      </p:cBhvr>
                                      <p:tavLst>
                                        <p:tav tm="0">
                                          <p:val>
                                            <p:strVal val="1+#ppt_h/2"/>
                                          </p:val>
                                        </p:tav>
                                        <p:tav tm="100000">
                                          <p:val>
                                            <p:strVal val="#ppt_y"/>
                                          </p:val>
                                        </p:tav>
                                      </p:tavLst>
                                    </p:anim>
                                  </p:childTnLst>
                                </p:cTn>
                              </p:par>
                            </p:childTnLst>
                          </p:cTn>
                        </p:par>
                        <p:par>
                          <p:cTn id="25" fill="hold">
                            <p:stCondLst>
                              <p:cond delay="9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400"/>
                            </p:stCondLst>
                            <p:childTnLst>
                              <p:par>
                                <p:cTn id="30" presetID="10" presetClass="entr" presetSubtype="0" fill="hold" nodeType="after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23" grpId="0" animBg="1"/>
      <p:bldP spid="24" grpId="0" animBg="1"/>
      <p:bldP spid="25" grpId="0" animBg="1"/>
      <p:bldP spid="26" grpId="0" animBg="1"/>
      <p:bldP spid="28"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3787</Words>
  <Application>Microsoft Office PowerPoint</Application>
  <PresentationFormat>شاشة عريضة</PresentationFormat>
  <Paragraphs>636</Paragraphs>
  <Slides>59</Slides>
  <Notes>41</Notes>
  <HiddenSlides>0</HiddenSlides>
  <MMClips>0</MMClips>
  <ScaleCrop>false</ScaleCrop>
  <HeadingPairs>
    <vt:vector size="4" baseType="variant">
      <vt:variant>
        <vt:lpstr>نسق</vt:lpstr>
      </vt:variant>
      <vt:variant>
        <vt:i4>1</vt:i4>
      </vt:variant>
      <vt:variant>
        <vt:lpstr>عناوين الشرائح</vt:lpstr>
      </vt:variant>
      <vt:variant>
        <vt:i4>59</vt:i4>
      </vt:variant>
    </vt:vector>
  </HeadingPairs>
  <TitlesOfParts>
    <vt:vector size="60"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Timeline Infographics – Slide Template</dc:title>
  <dc:creator>مستخدم Microsoft Office</dc:creator>
  <cp:lastModifiedBy>عبدالله النويصر</cp:lastModifiedBy>
  <cp:revision>89</cp:revision>
  <dcterms:created xsi:type="dcterms:W3CDTF">2020-06-30T11:40:07Z</dcterms:created>
  <dcterms:modified xsi:type="dcterms:W3CDTF">2022-01-25T19:53:58Z</dcterms:modified>
</cp:coreProperties>
</file>