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4" r:id="rId6"/>
    <p:sldId id="261" r:id="rId7"/>
    <p:sldId id="262" r:id="rId8"/>
    <p:sldId id="263" r:id="rId9"/>
    <p:sldId id="271" r:id="rId10"/>
    <p:sldId id="272" r:id="rId11"/>
    <p:sldId id="265" r:id="rId12"/>
    <p:sldId id="267" r:id="rId13"/>
    <p:sldId id="264" r:id="rId14"/>
    <p:sldId id="275" r:id="rId15"/>
    <p:sldId id="268" r:id="rId16"/>
    <p:sldId id="276" r:id="rId17"/>
    <p:sldId id="269" r:id="rId18"/>
    <p:sldId id="270" r:id="rId19"/>
    <p:sldId id="277" r:id="rId20"/>
    <p:sldId id="273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     =       100            </a:t>
            </a:r>
          </a:p>
          <a:p>
            <a:r>
              <a:rPr lang="en-US" dirty="0" smtClean="0"/>
              <a:t>(1+0.06)        </a:t>
            </a:r>
            <a:endParaRPr lang="ar-SA" dirty="0"/>
          </a:p>
          <a:p>
            <a:r>
              <a:rPr lang="en-US" dirty="0" smtClean="0"/>
              <a:t>              </a:t>
            </a:r>
            <a:r>
              <a:rPr lang="ar-SA" dirty="0" smtClean="0"/>
              <a:t>  =   </a:t>
            </a:r>
            <a:r>
              <a:rPr lang="en-US" dirty="0" smtClean="0"/>
              <a:t>74.7</a:t>
            </a:r>
            <a:endParaRPr lang="ar-SA" dirty="0" smtClean="0"/>
          </a:p>
          <a:p>
            <a:r>
              <a:rPr lang="ar-SA" dirty="0" smtClean="0"/>
              <a:t>يمكن استخدام الجدول رقم (1) للحصول على نفس الاجابة </a:t>
            </a:r>
            <a:endParaRPr lang="ar-SA" dirty="0"/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6156176" y="2132856"/>
            <a:ext cx="165618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6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ar-SA" dirty="0" smtClean="0">
                    <a:solidFill>
                      <a:srgbClr val="FF0000"/>
                    </a:solidFill>
                  </a:rPr>
                  <a:t>القيم الحالية لتدفقات نقدية غير متساوية </a:t>
                </a:r>
              </a:p>
              <a:p>
                <a:pPr marL="0" indent="0" algn="l" rtl="0">
                  <a:buNone/>
                </a:pPr>
                <a:r>
                  <a:rPr lang="ar-SA" dirty="0" smtClean="0"/>
                  <a:t> </a:t>
                </a:r>
              </a:p>
              <a:p>
                <a:pPr marL="0" indent="0" algn="r">
                  <a:buNone/>
                </a:pPr>
                <a:r>
                  <a:rPr lang="ar-SA" dirty="0" smtClean="0"/>
                  <a:t>اذا كان لدينا تدفقات نقدية غير متساوية  فان القيمة الحالية لمبلغ يتحقق سنويا لمدة </a:t>
                </a:r>
                <a:r>
                  <a:rPr lang="en-US" dirty="0" smtClean="0"/>
                  <a:t>t</a:t>
                </a:r>
                <a:r>
                  <a:rPr lang="ar-SA" dirty="0" smtClean="0"/>
                  <a:t>  من السنوات يحسب كالاتي </a:t>
                </a:r>
                <a:endParaRPr lang="ar-SA" dirty="0"/>
              </a:p>
              <a:p>
                <a:pPr marL="0" indent="0">
                  <a:buNone/>
                </a:pPr>
                <a:endParaRPr lang="ar-SA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ar-SA" dirty="0" smtClean="0">
                  <a:solidFill>
                    <a:srgbClr val="FF0000"/>
                  </a:solidFill>
                </a:endParaRP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 smtClean="0"/>
                  <a:t>P   =           S</a:t>
                </a:r>
                <a:r>
                  <a:rPr lang="en-US" sz="1800" dirty="0" smtClean="0"/>
                  <a:t>1</a:t>
                </a:r>
                <a:r>
                  <a:rPr lang="en-US" dirty="0" smtClean="0"/>
                  <a:t>          +       S </a:t>
                </a:r>
                <a:r>
                  <a:rPr lang="en-US" sz="2000" dirty="0" smtClean="0"/>
                  <a:t>2</a:t>
                </a:r>
                <a:r>
                  <a:rPr lang="en-US" dirty="0" smtClean="0"/>
                  <a:t>         +  …  +         S</a:t>
                </a:r>
                <a:r>
                  <a:rPr lang="en-US" sz="2000" dirty="0" smtClean="0"/>
                  <a:t>t </a:t>
                </a:r>
                <a:r>
                  <a:rPr lang="en-US" dirty="0" smtClean="0"/>
                  <a:t>   </a:t>
                </a:r>
                <a:endParaRPr lang="en-US" u="sng" dirty="0" smtClean="0">
                  <a:solidFill>
                    <a:srgbClr val="FF0000"/>
                  </a:solidFill>
                </a:endParaRPr>
              </a:p>
              <a:p>
                <a:pPr marL="0" indent="0" algn="l">
                  <a:buNone/>
                </a:pPr>
                <a:r>
                  <a:rPr lang="ar-SA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ar-SA" dirty="0" smtClean="0">
                    <a:solidFill>
                      <a:srgbClr val="FF0000"/>
                    </a:solidFill>
                  </a:rPr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SA" dirty="0" smtClean="0">
                    <a:solidFill>
                      <a:srgbClr val="FF0000"/>
                    </a:solidFill>
                  </a:rPr>
                  <a:t>    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667" t="-2830" r="-185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رابط مستقيم 6"/>
          <p:cNvCxnSpPr/>
          <p:nvPr/>
        </p:nvCxnSpPr>
        <p:spPr>
          <a:xfrm>
            <a:off x="1979712" y="5174502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>
            <a:off x="4139952" y="5174502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7092280" y="5174502"/>
            <a:ext cx="12241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9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ar-SA" dirty="0" smtClean="0"/>
              </a:p>
              <a:p>
                <a:pPr marL="0" indent="0" algn="l" rtl="0">
                  <a:buNone/>
                </a:pPr>
                <a:r>
                  <a:rPr lang="ar-SA" dirty="0" smtClean="0"/>
                  <a:t> </a:t>
                </a:r>
              </a:p>
              <a:p>
                <a:pPr marL="0" indent="0" algn="l" rtl="0">
                  <a:buNone/>
                </a:pPr>
                <a:endParaRPr lang="ar-SA" dirty="0" smtClean="0"/>
              </a:p>
              <a:p>
                <a:pPr marL="0" indent="0">
                  <a:buNone/>
                </a:pPr>
                <a:r>
                  <a:rPr lang="ar-SA" dirty="0" smtClean="0">
                    <a:solidFill>
                      <a:srgbClr val="FF0000"/>
                    </a:solidFill>
                  </a:rPr>
                  <a:t>مجموع القيم الحالية لمبلغ نحصل عليه سنويا لمدة ثلاثة سنوات</a:t>
                </a:r>
              </a:p>
              <a:p>
                <a:pPr marL="0" indent="0">
                  <a:buNone/>
                </a:pPr>
                <a:endParaRPr lang="ar-SA" dirty="0" smtClean="0">
                  <a:solidFill>
                    <a:srgbClr val="FF0000"/>
                  </a:solidFill>
                </a:endParaRP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 smtClean="0"/>
                  <a:t>P   =           S</a:t>
                </a:r>
                <a:r>
                  <a:rPr lang="en-US" sz="1800" dirty="0" smtClean="0"/>
                  <a:t>1</a:t>
                </a:r>
                <a:r>
                  <a:rPr lang="en-US" dirty="0" smtClean="0"/>
                  <a:t>          +       S </a:t>
                </a:r>
                <a:r>
                  <a:rPr lang="en-US" sz="2000" dirty="0" smtClean="0"/>
                  <a:t>2</a:t>
                </a:r>
                <a:r>
                  <a:rPr lang="en-US" dirty="0" smtClean="0"/>
                  <a:t>         +            S</a:t>
                </a:r>
                <a:r>
                  <a:rPr lang="en-US" sz="2000" dirty="0" smtClean="0"/>
                  <a:t>3</a:t>
                </a:r>
                <a:r>
                  <a:rPr lang="en-US" dirty="0" smtClean="0"/>
                  <a:t>   </a:t>
                </a:r>
                <a:endParaRPr lang="en-US" u="sng" dirty="0" smtClean="0">
                  <a:solidFill>
                    <a:srgbClr val="FF0000"/>
                  </a:solidFill>
                </a:endParaRPr>
              </a:p>
              <a:p>
                <a:pPr marL="0" indent="0" algn="l">
                  <a:buNone/>
                </a:pPr>
                <a:r>
                  <a:rPr lang="ar-SA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ar-SA" dirty="0" smtClean="0">
                    <a:solidFill>
                      <a:srgbClr val="FF0000"/>
                    </a:solidFill>
                  </a:rPr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SA" dirty="0" smtClean="0">
                    <a:solidFill>
                      <a:srgbClr val="FF0000"/>
                    </a:solidFill>
                  </a:rPr>
                  <a:t>    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r="-185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رابط مستقيم 6"/>
          <p:cNvCxnSpPr/>
          <p:nvPr/>
        </p:nvCxnSpPr>
        <p:spPr>
          <a:xfrm>
            <a:off x="1979712" y="5174502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>
            <a:off x="4139952" y="5174502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6588224" y="5174502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40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او يمكن استخدام الجدول رقم 1</a:t>
            </a:r>
          </a:p>
          <a:p>
            <a:r>
              <a:rPr lang="ar-SA" dirty="0" smtClean="0"/>
              <a:t>مثال </a:t>
            </a:r>
          </a:p>
          <a:p>
            <a:r>
              <a:rPr lang="ar-SA" dirty="0" smtClean="0"/>
              <a:t>اوجد مجموع القيمة الحالية لتدفقات نقدية </a:t>
            </a:r>
            <a:r>
              <a:rPr lang="ar-SA" dirty="0" err="1" smtClean="0"/>
              <a:t>كالاتى</a:t>
            </a:r>
            <a:r>
              <a:rPr lang="ar-SA" dirty="0" smtClean="0"/>
              <a:t> </a:t>
            </a:r>
          </a:p>
          <a:p>
            <a:r>
              <a:rPr lang="ar-SA" dirty="0" smtClean="0"/>
              <a:t>نهاية السنة الاولى 100</a:t>
            </a:r>
          </a:p>
          <a:p>
            <a:r>
              <a:rPr lang="ar-SA" dirty="0" smtClean="0"/>
              <a:t>نهاية السنة الثانية 200</a:t>
            </a:r>
          </a:p>
          <a:p>
            <a:r>
              <a:rPr lang="ar-SA" dirty="0" smtClean="0"/>
              <a:t>نهاية السنة الثالثة 300</a:t>
            </a:r>
          </a:p>
          <a:p>
            <a:r>
              <a:rPr lang="ar-SA" dirty="0" smtClean="0"/>
              <a:t>اذا كان سعر الخصم </a:t>
            </a:r>
            <a:r>
              <a:rPr lang="en-US" dirty="0" smtClean="0"/>
              <a:t>0.08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2409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ar-SA" dirty="0" smtClean="0">
                  <a:solidFill>
                    <a:srgbClr val="FF0000"/>
                  </a:solidFill>
                </a:endParaRP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 smtClean="0"/>
                  <a:t>P   =           </a:t>
                </a:r>
                <a:r>
                  <a:rPr lang="ar-SA" dirty="0" smtClean="0"/>
                  <a:t>100</a:t>
                </a:r>
                <a:r>
                  <a:rPr lang="en-US" dirty="0" smtClean="0"/>
                  <a:t>       </a:t>
                </a:r>
                <a:r>
                  <a:rPr lang="en-US" dirty="0" smtClean="0"/>
                  <a:t>+ </a:t>
                </a:r>
                <a:r>
                  <a:rPr lang="en-US" dirty="0" smtClean="0"/>
                  <a:t>     </a:t>
                </a:r>
                <a:r>
                  <a:rPr lang="ar-SA" dirty="0" smtClean="0"/>
                  <a:t>200</a:t>
                </a:r>
                <a:r>
                  <a:rPr lang="en-US" dirty="0" smtClean="0"/>
                  <a:t>         </a:t>
                </a:r>
                <a:r>
                  <a:rPr lang="en-US" dirty="0" smtClean="0"/>
                  <a:t>+   </a:t>
                </a:r>
                <a:r>
                  <a:rPr lang="en-US" dirty="0" smtClean="0"/>
                  <a:t>    </a:t>
                </a:r>
                <a:r>
                  <a:rPr lang="ar-SA" dirty="0" smtClean="0"/>
                  <a:t>300</a:t>
                </a:r>
                <a:r>
                  <a:rPr lang="en-US" dirty="0" smtClean="0"/>
                  <a:t>   </a:t>
                </a:r>
                <a:endParaRPr lang="en-US" u="sng" dirty="0" smtClean="0">
                  <a:solidFill>
                    <a:srgbClr val="FF0000"/>
                  </a:solidFill>
                </a:endParaRPr>
              </a:p>
              <a:p>
                <a:pPr marL="0" indent="0" algn="l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.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08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    </m:t>
                    </m:r>
                    <m:sSup>
                      <m:sSupPr>
                        <m:ctrlPr>
                          <a:rPr lang="pt-BR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.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08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ar-SA" dirty="0" smtClean="0">
                    <a:solidFill>
                      <a:srgbClr val="FF0000"/>
                    </a:solidFill>
                  </a:rPr>
                  <a:t> 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sz="2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    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+</m:t>
                            </m:r>
                            <m:r>
                              <a:rPr lang="ar-SA" sz="2000" b="0" i="1" smtClean="0">
                                <a:latin typeface="Cambria Math"/>
                              </a:rPr>
                              <m:t>0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08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ar-SA" sz="2000" dirty="0"/>
              </a:p>
            </p:txBody>
          </p:sp>
        </mc:Choice>
        <mc:Fallback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رابط مستقيم 6"/>
          <p:cNvCxnSpPr/>
          <p:nvPr/>
        </p:nvCxnSpPr>
        <p:spPr>
          <a:xfrm>
            <a:off x="2110800" y="2780928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>
            <a:off x="4024888" y="2781822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6444208" y="2781822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rtl="0">
              <a:buNone/>
            </a:pPr>
            <a:endParaRPr lang="en-US" dirty="0" smtClean="0"/>
          </a:p>
          <a:p>
            <a:pPr marL="0" indent="0" rtl="0">
              <a:buNone/>
            </a:pPr>
            <a:r>
              <a:rPr lang="en-US" dirty="0" smtClean="0"/>
              <a:t>p </a:t>
            </a:r>
            <a:r>
              <a:rPr lang="en-US" dirty="0"/>
              <a:t>= </a:t>
            </a:r>
            <a:r>
              <a:rPr lang="ar-SA" dirty="0"/>
              <a:t> </a:t>
            </a:r>
            <a:r>
              <a:rPr lang="en-US" dirty="0"/>
              <a:t>502.2</a:t>
            </a:r>
            <a:r>
              <a:rPr lang="ar-SA" dirty="0"/>
              <a:t>  </a:t>
            </a:r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r>
              <a:rPr lang="ar-SA" dirty="0" smtClean="0"/>
              <a:t>او باستخدام الجدول </a:t>
            </a:r>
            <a:endParaRPr lang="ar-SA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P= 100(0.926) +200(0.857) + 300(0.794)</a:t>
            </a: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p = </a:t>
            </a:r>
            <a:r>
              <a:rPr lang="ar-SA" dirty="0" smtClean="0"/>
              <a:t> </a:t>
            </a:r>
            <a:r>
              <a:rPr lang="en-US" dirty="0" smtClean="0"/>
              <a:t>502.2</a:t>
            </a:r>
            <a:r>
              <a:rPr lang="ar-SA" dirty="0" smtClean="0"/>
              <a:t>  </a:t>
            </a:r>
          </a:p>
          <a:p>
            <a:pPr marL="0" indent="0" algn="l" rtl="0">
              <a:buNone/>
            </a:pPr>
            <a:endParaRPr lang="ar-SA" dirty="0"/>
          </a:p>
          <a:p>
            <a:pPr marL="0" indent="0" algn="l" rtl="0">
              <a:buNone/>
            </a:pPr>
            <a:r>
              <a:rPr lang="ar-SA" dirty="0" smtClean="0"/>
              <a:t>  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9573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جدول التدفقات النقدية الغير متساوية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     </a:t>
            </a: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004685"/>
              </p:ext>
            </p:extLst>
          </p:nvPr>
        </p:nvGraphicFramePr>
        <p:xfrm>
          <a:off x="3594100" y="2492896"/>
          <a:ext cx="3642196" cy="2089622"/>
        </p:xfrm>
        <a:graphic>
          <a:graphicData uri="http://schemas.openxmlformats.org/drawingml/2006/table">
            <a:tbl>
              <a:tblPr rtl="1" firstRow="1" firstCol="1" bandRow="1"/>
              <a:tblGrid>
                <a:gridCol w="1735956"/>
                <a:gridCol w="1906240"/>
              </a:tblGrid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الزمن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8%</a:t>
                      </a: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(سعر الخصم</a:t>
                      </a:r>
                      <a:r>
                        <a:rPr lang="ar-SA" sz="2000" b="1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0.926</a:t>
                      </a:r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66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0.857</a:t>
                      </a: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0.794</a:t>
                      </a: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0.735</a:t>
                      </a: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3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>
                <a:solidFill>
                  <a:srgbClr val="FF0000"/>
                </a:solidFill>
              </a:rPr>
              <a:t>القيم الحالية لتدفقات نقدية </a:t>
            </a:r>
            <a:r>
              <a:rPr lang="ar-SA" dirty="0" smtClean="0">
                <a:solidFill>
                  <a:srgbClr val="FF0000"/>
                </a:solidFill>
              </a:rPr>
              <a:t>متساوية </a:t>
            </a:r>
          </a:p>
          <a:p>
            <a:r>
              <a:rPr lang="ar-SA" dirty="0" smtClean="0"/>
              <a:t>نستخدم القانون التالي </a:t>
            </a:r>
            <a:endParaRPr lang="ar-SA" dirty="0" smtClean="0"/>
          </a:p>
          <a:p>
            <a:pPr algn="l" rtl="0"/>
            <a:r>
              <a:rPr lang="en-US" dirty="0" smtClean="0"/>
              <a:t>P   =       S            1-          1 </a:t>
            </a:r>
            <a:endParaRPr lang="ar-SA" dirty="0"/>
          </a:p>
          <a:p>
            <a:pPr marL="0" indent="0" algn="l" rtl="0">
              <a:buNone/>
            </a:pPr>
            <a:r>
              <a:rPr lang="en-US" dirty="0" smtClean="0"/>
              <a:t>                  r                     ( 1+r)t</a:t>
            </a: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2021143" y="3373255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>
            <a:off x="4355976" y="3369568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قوس كبير أيسر 9"/>
          <p:cNvSpPr/>
          <p:nvPr/>
        </p:nvSpPr>
        <p:spPr>
          <a:xfrm>
            <a:off x="2915816" y="2852936"/>
            <a:ext cx="216024" cy="100811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قوس كبير أيمن 10"/>
          <p:cNvSpPr/>
          <p:nvPr/>
        </p:nvSpPr>
        <p:spPr>
          <a:xfrm>
            <a:off x="5652120" y="2869409"/>
            <a:ext cx="144016" cy="936104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68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مثال  اوجد القيمة الحالية لمبلغ 100يتحقق سنويا لمدة خمسة سنوات باستخدام معدل خصم </a:t>
            </a:r>
            <a:r>
              <a:rPr lang="en-US" dirty="0" smtClean="0"/>
              <a:t>0.10</a:t>
            </a:r>
            <a:endParaRPr lang="ar-SA" dirty="0" smtClean="0"/>
          </a:p>
          <a:p>
            <a:r>
              <a:rPr lang="ar-SA" dirty="0" smtClean="0"/>
              <a:t>باستخدام </a:t>
            </a:r>
            <a:r>
              <a:rPr lang="ar-SA" dirty="0" smtClean="0"/>
              <a:t>الجدول   </a:t>
            </a:r>
            <a:endParaRPr lang="ar-SA" dirty="0" smtClean="0"/>
          </a:p>
          <a:p>
            <a:r>
              <a:rPr lang="en-US" dirty="0" smtClean="0"/>
              <a:t>P= 100 x 3.791 = </a:t>
            </a:r>
            <a:r>
              <a:rPr lang="en-US" dirty="0" smtClean="0"/>
              <a:t>379.1</a:t>
            </a:r>
            <a:endParaRPr lang="ar-SA" dirty="0" smtClean="0"/>
          </a:p>
          <a:p>
            <a:r>
              <a:rPr lang="ar-SA" dirty="0" smtClean="0"/>
              <a:t>او استخدام القانون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6261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جدول التدفقات النقدية المتساوية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     </a:t>
            </a: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350664"/>
              </p:ext>
            </p:extLst>
          </p:nvPr>
        </p:nvGraphicFramePr>
        <p:xfrm>
          <a:off x="3594100" y="2492896"/>
          <a:ext cx="3417476" cy="2486361"/>
        </p:xfrm>
        <a:graphic>
          <a:graphicData uri="http://schemas.openxmlformats.org/drawingml/2006/table">
            <a:tbl>
              <a:tblPr rtl="1" firstRow="1" firstCol="1" bandRow="1"/>
              <a:tblGrid>
                <a:gridCol w="1511236"/>
                <a:gridCol w="1906240"/>
              </a:tblGrid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الزمن </a:t>
                      </a: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- السنة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r>
                        <a:rPr lang="en-US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(سعر الخصم</a:t>
                      </a:r>
                      <a:r>
                        <a:rPr lang="ar-SA" sz="2000" b="1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66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dirty="0" smtClean="0"/>
                        <a:t>3.791</a:t>
                      </a:r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95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معايير تقييم المشاريع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b="1" dirty="0"/>
              <a:t>يقصد بها دراسة وتحليل المشروعات </a:t>
            </a:r>
            <a:r>
              <a:rPr lang="ar-SA" b="1" dirty="0" smtClean="0"/>
              <a:t>بهدف قبول تحديد المشروع الافضل </a:t>
            </a:r>
            <a:endParaRPr lang="ar-IQ" b="1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400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واجب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بافتراض معدل خصم </a:t>
            </a:r>
            <a:r>
              <a:rPr lang="en-US" dirty="0" smtClean="0"/>
              <a:t>0.10</a:t>
            </a:r>
            <a:r>
              <a:rPr lang="ar-SA" smtClean="0"/>
              <a:t> احسب ا </a:t>
            </a:r>
            <a:r>
              <a:rPr lang="ar-SA" dirty="0" smtClean="0"/>
              <a:t>لقيم الحالية للتدفقات النقدية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اول</a:t>
            </a:r>
            <a:r>
              <a:rPr lang="ar-SA" dirty="0" smtClean="0"/>
              <a:t>ا</a:t>
            </a:r>
          </a:p>
          <a:p>
            <a:r>
              <a:rPr lang="ar-SA" dirty="0" smtClean="0"/>
              <a:t>السنة الاولى   1000</a:t>
            </a:r>
          </a:p>
          <a:p>
            <a:r>
              <a:rPr lang="ar-SA" dirty="0" smtClean="0"/>
              <a:t>السنة الثانية 3000</a:t>
            </a:r>
          </a:p>
          <a:p>
            <a:r>
              <a:rPr lang="ar-SA" dirty="0" err="1" smtClean="0"/>
              <a:t>السة</a:t>
            </a:r>
            <a:r>
              <a:rPr lang="ar-SA" dirty="0" smtClean="0"/>
              <a:t> الثالثة  5000</a:t>
            </a:r>
            <a:endParaRPr lang="ar-SA" dirty="0"/>
          </a:p>
          <a:p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ثاني</a:t>
            </a:r>
            <a:r>
              <a:rPr lang="ar-SA" dirty="0" smtClean="0"/>
              <a:t>ا </a:t>
            </a:r>
          </a:p>
          <a:p>
            <a:r>
              <a:rPr lang="ar-SA" dirty="0" smtClean="0"/>
              <a:t>في نهاية كل سنة 3000و لمدة 7 سنوات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9925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مبادى و مفاهيم اساسية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معايير التقييم الجزئية </a:t>
            </a:r>
            <a:r>
              <a:rPr lang="ar-SA" dirty="0" smtClean="0"/>
              <a:t>: تتعلق </a:t>
            </a:r>
            <a:r>
              <a:rPr lang="ar-SA" dirty="0" err="1" smtClean="0"/>
              <a:t>بانتاجية</a:t>
            </a:r>
            <a:r>
              <a:rPr lang="ar-SA" dirty="0" smtClean="0"/>
              <a:t> عنصر واحد للتقييم مثلا انتاجية العامل او عنصر راس المال </a:t>
            </a:r>
          </a:p>
          <a:p>
            <a:r>
              <a:rPr lang="ar-SA" dirty="0">
                <a:solidFill>
                  <a:srgbClr val="FF0000"/>
                </a:solidFill>
              </a:rPr>
              <a:t>معايير التقييم </a:t>
            </a:r>
            <a:r>
              <a:rPr lang="ar-SA" dirty="0" smtClean="0">
                <a:solidFill>
                  <a:srgbClr val="FF0000"/>
                </a:solidFill>
              </a:rPr>
              <a:t>الشاملة : </a:t>
            </a:r>
            <a:r>
              <a:rPr lang="ar-SA" dirty="0"/>
              <a:t>: تتعلق </a:t>
            </a:r>
            <a:r>
              <a:rPr lang="ar-SA" dirty="0" err="1"/>
              <a:t>بانتاجية</a:t>
            </a:r>
            <a:r>
              <a:rPr lang="ar-SA" dirty="0"/>
              <a:t> </a:t>
            </a:r>
            <a:r>
              <a:rPr lang="ar-SA" dirty="0" smtClean="0"/>
              <a:t>كل عناصر الانتاج مثل معيار معدل العائد </a:t>
            </a:r>
            <a:r>
              <a:rPr lang="ar-SA" dirty="0" err="1" smtClean="0"/>
              <a:t>الداخلى</a:t>
            </a:r>
            <a:r>
              <a:rPr lang="ar-SA" dirty="0" smtClean="0"/>
              <a:t> وفترة الاسترداد و صافي القيمة الحالية </a:t>
            </a:r>
          </a:p>
          <a:p>
            <a:r>
              <a:rPr lang="ar-SA" smtClean="0">
                <a:solidFill>
                  <a:srgbClr val="FF0000"/>
                </a:solidFill>
              </a:rPr>
              <a:t>المشاريع </a:t>
            </a:r>
            <a:r>
              <a:rPr lang="ar-SA" dirty="0" smtClean="0">
                <a:solidFill>
                  <a:srgbClr val="FF0000"/>
                </a:solidFill>
              </a:rPr>
              <a:t>المستقلة و الغير مستقلة </a:t>
            </a:r>
          </a:p>
          <a:p>
            <a:r>
              <a:rPr lang="ar-SA" dirty="0" smtClean="0"/>
              <a:t>المشاريع المستقلة لا تتأثر ارباحها بإقامة مشاريع اخرى على عكس الغير مستقلة </a:t>
            </a:r>
            <a:r>
              <a:rPr lang="ar-SA" dirty="0" err="1" smtClean="0"/>
              <a:t>التى</a:t>
            </a:r>
            <a:r>
              <a:rPr lang="ar-SA" dirty="0" smtClean="0"/>
              <a:t> </a:t>
            </a:r>
            <a:r>
              <a:rPr lang="ar-SA" dirty="0" err="1" smtClean="0"/>
              <a:t>تتاثر</a:t>
            </a:r>
            <a:r>
              <a:rPr lang="ar-SA" dirty="0" smtClean="0"/>
              <a:t> </a:t>
            </a:r>
            <a:r>
              <a:rPr lang="ar-SA" dirty="0" err="1" smtClean="0"/>
              <a:t>باقامة</a:t>
            </a:r>
            <a:r>
              <a:rPr lang="ar-SA" dirty="0" smtClean="0"/>
              <a:t> مشاريع اخرى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543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التدفقات النقدية للمشروع </a:t>
            </a:r>
            <a:r>
              <a:rPr lang="en-US" dirty="0" smtClean="0">
                <a:solidFill>
                  <a:srgbClr val="FF0000"/>
                </a:solidFill>
              </a:rPr>
              <a:t>cash flow</a:t>
            </a:r>
            <a:endParaRPr lang="ar-SA" dirty="0" smtClean="0">
              <a:solidFill>
                <a:srgbClr val="FF0000"/>
              </a:solidFill>
            </a:endParaRPr>
          </a:p>
          <a:p>
            <a:r>
              <a:rPr lang="ar-SA" dirty="0" err="1" smtClean="0"/>
              <a:t>هى</a:t>
            </a:r>
            <a:r>
              <a:rPr lang="ar-SA" dirty="0" smtClean="0"/>
              <a:t> الايرادات و النفقات </a:t>
            </a:r>
          </a:p>
          <a:p>
            <a:r>
              <a:rPr lang="ar-SA" dirty="0" smtClean="0">
                <a:solidFill>
                  <a:srgbClr val="0070C0"/>
                </a:solidFill>
              </a:rPr>
              <a:t>الايراد تدفق نقدي داخلي </a:t>
            </a:r>
          </a:p>
          <a:p>
            <a:r>
              <a:rPr lang="ar-SA" dirty="0">
                <a:solidFill>
                  <a:srgbClr val="0070C0"/>
                </a:solidFill>
              </a:rPr>
              <a:t>الانفاق تدفق نقدى </a:t>
            </a:r>
            <a:r>
              <a:rPr lang="ar-SA" dirty="0" smtClean="0">
                <a:solidFill>
                  <a:srgbClr val="0070C0"/>
                </a:solidFill>
              </a:rPr>
              <a:t>خارجي : الانفاق يتمثل في </a:t>
            </a:r>
          </a:p>
          <a:p>
            <a:r>
              <a:rPr lang="ar-SA" dirty="0" smtClean="0">
                <a:solidFill>
                  <a:srgbClr val="0070C0"/>
                </a:solidFill>
              </a:rPr>
              <a:t>1-الانفاق </a:t>
            </a:r>
            <a:r>
              <a:rPr lang="ar-SA" dirty="0">
                <a:solidFill>
                  <a:srgbClr val="0070C0"/>
                </a:solidFill>
              </a:rPr>
              <a:t>الاستثماري </a:t>
            </a:r>
            <a:r>
              <a:rPr lang="ar-SA" dirty="0" smtClean="0">
                <a:solidFill>
                  <a:srgbClr val="0070C0"/>
                </a:solidFill>
              </a:rPr>
              <a:t>مثل الاستثمار </a:t>
            </a:r>
            <a:r>
              <a:rPr lang="ar-SA" dirty="0">
                <a:solidFill>
                  <a:srgbClr val="0070C0"/>
                </a:solidFill>
              </a:rPr>
              <a:t>المبدئي او راس المال العامل و الاستثمار اللاحق  )</a:t>
            </a:r>
          </a:p>
          <a:p>
            <a:r>
              <a:rPr lang="ar-SA" dirty="0" smtClean="0">
                <a:solidFill>
                  <a:srgbClr val="0070C0"/>
                </a:solidFill>
              </a:rPr>
              <a:t>2- الانفاق التشغيلي هو التدفقات النقدية السنوية الجارية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صافى التدفقات النقدية السنوية الجارية </a:t>
            </a:r>
            <a:r>
              <a:rPr lang="ar-SA" dirty="0" smtClean="0"/>
              <a:t>: وهى عبارة </a:t>
            </a:r>
            <a:r>
              <a:rPr lang="ar-SA" dirty="0"/>
              <a:t>التدفقات النقدية السنوية الجارية </a:t>
            </a:r>
            <a:r>
              <a:rPr lang="ar-SA" dirty="0" smtClean="0"/>
              <a:t>الداخلة - </a:t>
            </a:r>
            <a:r>
              <a:rPr lang="ar-SA" dirty="0"/>
              <a:t>التدفقات النقدية السنوية </a:t>
            </a:r>
            <a:r>
              <a:rPr lang="ar-SA" dirty="0" smtClean="0"/>
              <a:t>الجارية الخارجية 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230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اهلاك الاصول الثابتة لا تحسب تدفق نقدي </a:t>
            </a:r>
          </a:p>
          <a:p>
            <a:r>
              <a:rPr lang="ar-SA" dirty="0" smtClean="0"/>
              <a:t>شراء الاصول يحسب تدفق نقدي ولكن اهتلاك الاصول الثابتة  لا يعتبر تدفق </a:t>
            </a:r>
          </a:p>
          <a:p>
            <a:r>
              <a:rPr lang="ar-SA" dirty="0" smtClean="0"/>
              <a:t>اذا حسبنا الاهلاك تدفق نقدي هذا يعني تكاليف الاصول الثابتة تم حسابها مرتين تدفق نقدي مرة عند شراء الاصل ومرة عند تسجيل اعباء الاهلاك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تسديد الاعباء المالية للقرض و الفائدة عليه لا تعتبر تدفق نقدي لان هذه الاعباء تمثل جزء او كل التكاليف الاستثمارية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والتكاليف الاستثمارية تعتبر تدفق نقدي فلا نحسب الاعباء منعا للازدواجية 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7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66019"/>
                <a:ext cx="8229600" cy="4525963"/>
              </a:xfrm>
            </p:spPr>
            <p:txBody>
              <a:bodyPr anchor="ctr">
                <a:normAutofit lnSpcReduction="10000"/>
              </a:bodyPr>
              <a:lstStyle/>
              <a:p>
                <a:r>
                  <a:rPr lang="ar-SA" dirty="0" smtClean="0">
                    <a:solidFill>
                      <a:srgbClr val="FF0000"/>
                    </a:solidFill>
                  </a:rPr>
                  <a:t>القيمة الزمنية للنقود</a:t>
                </a:r>
              </a:p>
              <a:p>
                <a:r>
                  <a:rPr lang="ar-SA" dirty="0" smtClean="0"/>
                  <a:t>تختلف القيمة الزمنية للنقود باختلاف الزمن </a:t>
                </a:r>
              </a:p>
              <a:p>
                <a:r>
                  <a:rPr lang="ar-SA" dirty="0" smtClean="0"/>
                  <a:t>قيمة المبلغ </a:t>
                </a:r>
                <a:r>
                  <a:rPr lang="en-US" dirty="0" smtClean="0"/>
                  <a:t>p </a:t>
                </a:r>
                <a:r>
                  <a:rPr lang="ar-SA" dirty="0" smtClean="0"/>
                  <a:t> الذي نحصل عليه بعد سنتين وبسعر فائدة </a:t>
                </a:r>
                <a:r>
                  <a:rPr lang="en-US" dirty="0" smtClean="0"/>
                  <a:t>r</a:t>
                </a:r>
              </a:p>
              <a:p>
                <a:pPr algn="l" rtl="0"/>
                <a:r>
                  <a:rPr lang="ar-SA" dirty="0"/>
                  <a:t> </a:t>
                </a:r>
                <a:r>
                  <a:rPr lang="en-US" dirty="0"/>
                  <a:t>S= </a:t>
                </a:r>
                <a:r>
                  <a:rPr lang="ar-SA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ar-SA" i="1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             </m:t>
                        </m:r>
                      </m:sup>
                    </m:sSup>
                  </m:oMath>
                </a14:m>
                <a:r>
                  <a:rPr lang="ar-SA" dirty="0" smtClean="0"/>
                  <a:t>  </a:t>
                </a:r>
              </a:p>
              <a:p>
                <a:r>
                  <a:rPr lang="ar-SA" dirty="0" smtClean="0">
                    <a:solidFill>
                      <a:srgbClr val="FF0000"/>
                    </a:solidFill>
                  </a:rPr>
                  <a:t>احتساب القيمة الحالية للتدفقات النقدية </a:t>
                </a: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 smtClean="0"/>
                  <a:t>            P = </a:t>
                </a:r>
                <a:r>
                  <a:rPr lang="fr-FR" dirty="0" smtClean="0"/>
                  <a:t>          </a:t>
                </a:r>
                <a:r>
                  <a:rPr lang="en-US" dirty="0" smtClean="0"/>
                  <a:t>    </a:t>
                </a:r>
                <a:r>
                  <a:rPr lang="en-US" b="1" dirty="0" smtClean="0"/>
                  <a:t>S</a:t>
                </a:r>
                <a:endParaRPr lang="en-US" dirty="0"/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fr-FR" dirty="0" smtClean="0"/>
                  <a:t>                          </a:t>
                </a:r>
                <a:r>
                  <a:rPr lang="ar-SA" dirty="0" smtClean="0"/>
                  <a:t> </a:t>
                </a:r>
                <a:r>
                  <a:rPr lang="fr-FR" dirty="0" smtClean="0"/>
                  <a:t> </a:t>
                </a:r>
                <a:r>
                  <a:rPr lang="en-US" dirty="0" smtClean="0"/>
                  <a:t>( </a:t>
                </a:r>
                <a:r>
                  <a:rPr lang="en-US" dirty="0"/>
                  <a:t>1+r)t </a:t>
                </a:r>
                <a:r>
                  <a:rPr lang="en-US" dirty="0" smtClean="0"/>
                  <a:t>              </a:t>
                </a:r>
                <a:endParaRPr lang="en-US" u="sng" dirty="0" smtClean="0">
                  <a:solidFill>
                    <a:srgbClr val="FF0000"/>
                  </a:solidFill>
                </a:endParaRPr>
              </a:p>
              <a:p>
                <a:r>
                  <a:rPr lang="en-US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                                                    </a:t>
                </a:r>
                <a:endParaRPr lang="ar-SA" u="sng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66019"/>
                <a:ext cx="8229600" cy="4525963"/>
              </a:xfrm>
              <a:blipFill rotWithShape="1">
                <a:blip r:embed="rId2"/>
                <a:stretch>
                  <a:fillRect l="-1630" t="-2288" r="-1778" b="-3096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رابط مستقيم 4"/>
          <p:cNvCxnSpPr/>
          <p:nvPr/>
        </p:nvCxnSpPr>
        <p:spPr>
          <a:xfrm>
            <a:off x="3131840" y="4365104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81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b="1" dirty="0" smtClean="0"/>
              <a:t>القيمة  </a:t>
            </a:r>
            <a:r>
              <a:rPr lang="ar-SA" b="1" dirty="0"/>
              <a:t>الحالية </a:t>
            </a:r>
            <a:r>
              <a:rPr lang="ar-SA" b="1" dirty="0" smtClean="0"/>
              <a:t>    </a:t>
            </a:r>
            <a:r>
              <a:rPr lang="en-US" b="1" dirty="0" smtClean="0"/>
              <a:t>P=</a:t>
            </a:r>
            <a:endParaRPr lang="ar-SA" b="1" dirty="0" smtClean="0"/>
          </a:p>
          <a:p>
            <a:r>
              <a:rPr lang="ar-SA" b="1" dirty="0" smtClean="0"/>
              <a:t>المبلغ المستقبلي </a:t>
            </a:r>
            <a:r>
              <a:rPr lang="en-US" b="1" dirty="0" smtClean="0"/>
              <a:t>S</a:t>
            </a:r>
            <a:endParaRPr lang="ar-SA" b="1" dirty="0" smtClean="0"/>
          </a:p>
          <a:p>
            <a:r>
              <a:rPr lang="ar-SA" b="1" dirty="0" smtClean="0"/>
              <a:t>سعر </a:t>
            </a:r>
            <a:r>
              <a:rPr lang="ar-SA" b="1" dirty="0"/>
              <a:t>الفائدة</a:t>
            </a:r>
            <a:r>
              <a:rPr lang="en-US" b="1" dirty="0" smtClean="0"/>
              <a:t> r  </a:t>
            </a:r>
            <a:r>
              <a:rPr lang="en-US" b="1" dirty="0"/>
              <a:t>=</a:t>
            </a:r>
            <a:r>
              <a:rPr lang="en-US" b="1" dirty="0" smtClean="0"/>
              <a:t>       </a:t>
            </a:r>
            <a:endParaRPr lang="ar-SA" b="1" dirty="0" smtClean="0"/>
          </a:p>
          <a:p>
            <a:r>
              <a:rPr lang="ar-SA" b="1" dirty="0" smtClean="0"/>
              <a:t>الزمن       </a:t>
            </a:r>
            <a:r>
              <a:rPr lang="en-US" b="1" dirty="0" smtClean="0"/>
              <a:t>t  =       </a:t>
            </a:r>
            <a:endParaRPr lang="ar-SA" b="1" dirty="0" smtClean="0"/>
          </a:p>
          <a:p>
            <a:pPr marL="0" indent="0" rtl="0">
              <a:lnSpc>
                <a:spcPct val="120000"/>
              </a:lnSpc>
              <a:buNone/>
            </a:pPr>
            <a:r>
              <a:rPr lang="fr-FR" dirty="0" smtClean="0"/>
              <a:t>                          </a:t>
            </a:r>
            <a:r>
              <a:rPr lang="ar-SA" dirty="0" smtClean="0"/>
              <a:t> </a:t>
            </a:r>
            <a:r>
              <a:rPr lang="fr-FR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8731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SA" dirty="0" smtClean="0"/>
                  <a:t>القيمة المستقبلية لمبلغ جار هو</a:t>
                </a:r>
              </a:p>
              <a:p>
                <a:pPr marL="0" indent="0" algn="l" rtl="0">
                  <a:buNone/>
                </a:pPr>
                <a:r>
                  <a:rPr lang="ar-SA" dirty="0" smtClean="0"/>
                  <a:t> </a:t>
                </a:r>
                <a:r>
                  <a:rPr lang="en-US" dirty="0" smtClean="0"/>
                  <a:t>S= </a:t>
                </a:r>
                <a:r>
                  <a:rPr lang="ar-SA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ar-SA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</a:rPr>
                          <m:t>             </m:t>
                        </m:r>
                      </m:sup>
                    </m:sSup>
                  </m:oMath>
                </a14:m>
                <a:endParaRPr lang="ar-SA" dirty="0" smtClean="0"/>
              </a:p>
              <a:p>
                <a:pPr marL="0" indent="0" algn="l" rtl="0">
                  <a:buNone/>
                </a:pPr>
                <a:endParaRPr lang="ar-SA" dirty="0"/>
              </a:p>
              <a:p>
                <a:pPr marL="0" indent="0">
                  <a:buNone/>
                </a:pPr>
                <a:r>
                  <a:rPr lang="ar-SA" dirty="0" smtClean="0"/>
                  <a:t>القيم الحالية لمبلغ بعد خمسة  سنوات </a:t>
                </a:r>
              </a:p>
              <a:p>
                <a:pPr marL="0" indent="0">
                  <a:buNone/>
                </a:pPr>
                <a:endParaRPr lang="ar-SA" dirty="0">
                  <a:solidFill>
                    <a:srgbClr val="FF0000"/>
                  </a:solidFill>
                </a:endParaRP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 smtClean="0"/>
                  <a:t>P   =           S</a:t>
                </a:r>
              </a:p>
              <a:p>
                <a:pPr marL="0" indent="0" algn="l" rtl="0">
                  <a:lnSpc>
                    <a:spcPct val="120000"/>
                  </a:lnSpc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            </m:t>
                        </m:r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t="-1752" r="-185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رابط مستقيم 6"/>
          <p:cNvCxnSpPr/>
          <p:nvPr/>
        </p:nvCxnSpPr>
        <p:spPr>
          <a:xfrm>
            <a:off x="1979712" y="5174502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58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ar-SA" dirty="0" smtClean="0"/>
                  <a:t>مثال ما </a:t>
                </a:r>
                <a:r>
                  <a:rPr lang="ar-SA" dirty="0" err="1" smtClean="0"/>
                  <a:t>هى</a:t>
                </a:r>
                <a:r>
                  <a:rPr lang="ar-SA" dirty="0" smtClean="0"/>
                  <a:t> القيمة لمبلغ 100دولار نحصل عليها بعد سنتين اذا كان معدل الخصم </a:t>
                </a:r>
                <a:r>
                  <a:rPr lang="en-US" dirty="0" smtClean="0"/>
                  <a:t>0.06</a:t>
                </a:r>
                <a:endParaRPr lang="ar-SA" dirty="0" smtClean="0"/>
              </a:p>
              <a:p>
                <a:pPr algn="l" rtl="0"/>
                <a:r>
                  <a:rPr lang="ar-SA" dirty="0"/>
                  <a:t> </a:t>
                </a:r>
                <a:r>
                  <a:rPr lang="en-US" dirty="0" smtClean="0"/>
                  <a:t>S</a:t>
                </a:r>
                <a:r>
                  <a:rPr lang="en-US" dirty="0"/>
                  <a:t>= </a:t>
                </a:r>
                <a:r>
                  <a:rPr lang="ar-SA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pt-B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ar-SA" i="1">
                                <a:latin typeface="Cambria Math"/>
                              </a:rPr>
                              <m:t>1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             </m:t>
                        </m:r>
                      </m:sup>
                    </m:sSup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= 100(1+O.06) =</a:t>
                </a:r>
              </a:p>
              <a:p>
                <a:pPr algn="l" rtl="0"/>
                <a:endParaRPr lang="en-US" dirty="0"/>
              </a:p>
              <a:p>
                <a:pPr rtl="0"/>
                <a:r>
                  <a:rPr lang="ar-SA" dirty="0"/>
                  <a:t>مثال ما </a:t>
                </a:r>
                <a:r>
                  <a:rPr lang="ar-SA" dirty="0" err="1"/>
                  <a:t>هى</a:t>
                </a:r>
                <a:r>
                  <a:rPr lang="ar-SA" dirty="0"/>
                  <a:t> القيمة </a:t>
                </a:r>
                <a:r>
                  <a:rPr lang="ar-SA" dirty="0" smtClean="0"/>
                  <a:t>الحالية لمبلغ </a:t>
                </a:r>
                <a:r>
                  <a:rPr lang="ar-SA" dirty="0"/>
                  <a:t>100دولار نحصل عليها </a:t>
                </a:r>
                <a:r>
                  <a:rPr lang="ar-SA" dirty="0" smtClean="0"/>
                  <a:t>بعد خمسة سنوات اذا </a:t>
                </a:r>
                <a:r>
                  <a:rPr lang="ar-SA" dirty="0"/>
                  <a:t>كان معدل الخصم </a:t>
                </a:r>
                <a:r>
                  <a:rPr lang="en-US" dirty="0"/>
                  <a:t>0.06</a:t>
                </a:r>
                <a:endParaRPr lang="ar-SA" dirty="0"/>
              </a:p>
              <a:p>
                <a:pPr rtl="0"/>
                <a:endParaRPr lang="ar-SA" dirty="0" smtClean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185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21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667</Words>
  <Application>Microsoft Office PowerPoint</Application>
  <PresentationFormat>On-screen Show (4:3)</PresentationFormat>
  <Paragraphs>120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سمة Office</vt:lpstr>
      <vt:lpstr>PowerPoint Presentation</vt:lpstr>
      <vt:lpstr>معايير تقييم المشاريع</vt:lpstr>
      <vt:lpstr>مبادى و مفاهيم اساسية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جدول التدفقات النقدية الغير متساوية </vt:lpstr>
      <vt:lpstr>PowerPoint Presentation</vt:lpstr>
      <vt:lpstr>PowerPoint Presentation</vt:lpstr>
      <vt:lpstr>جدول التدفقات النقدية المتساوية </vt:lpstr>
      <vt:lpstr>واجب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</dc:creator>
  <cp:lastModifiedBy>user</cp:lastModifiedBy>
  <cp:revision>45</cp:revision>
  <dcterms:created xsi:type="dcterms:W3CDTF">2014-11-01T05:12:13Z</dcterms:created>
  <dcterms:modified xsi:type="dcterms:W3CDTF">2020-02-11T17:10:40Z</dcterms:modified>
</cp:coreProperties>
</file>