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8" r:id="rId1"/>
  </p:sldMasterIdLst>
  <p:notesMasterIdLst>
    <p:notesMasterId r:id="rId17"/>
  </p:notesMasterIdLst>
  <p:sldIdLst>
    <p:sldId id="359" r:id="rId2"/>
    <p:sldId id="320" r:id="rId3"/>
    <p:sldId id="347" r:id="rId4"/>
    <p:sldId id="343" r:id="rId5"/>
    <p:sldId id="338" r:id="rId6"/>
    <p:sldId id="351" r:id="rId7"/>
    <p:sldId id="352" r:id="rId8"/>
    <p:sldId id="353" r:id="rId9"/>
    <p:sldId id="355" r:id="rId10"/>
    <p:sldId id="356" r:id="rId11"/>
    <p:sldId id="357" r:id="rId12"/>
    <p:sldId id="358" r:id="rId13"/>
    <p:sldId id="345" r:id="rId14"/>
    <p:sldId id="273" r:id="rId15"/>
    <p:sldId id="324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2A36E"/>
    <a:srgbClr val="A54C0F"/>
    <a:srgbClr val="5E3D12"/>
    <a:srgbClr val="B45210"/>
    <a:srgbClr val="E8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3" autoAdjust="0"/>
    <p:restoredTop sz="94660"/>
  </p:normalViewPr>
  <p:slideViewPr>
    <p:cSldViewPr snapToGrid="0">
      <p:cViewPr>
        <p:scale>
          <a:sx n="35" d="100"/>
          <a:sy n="35" d="100"/>
        </p:scale>
        <p:origin x="1830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-3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D8EFCF-9B0C-4700-A820-EB675219125C}" type="datetimeFigureOut">
              <a:rPr lang="ar-KW" smtClean="0"/>
              <a:pPr/>
              <a:t>13/08/1441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59A94D-13B4-4A4F-B804-75385306A196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6773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27A1-DB82-4B1E-B8AD-9B4BDCFF9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D1507-640E-406A-B2B6-E4B3C135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65D7F-0ECB-4CAF-AD1E-2B9A22F8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01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69973-5FEA-4D6F-B57B-BE049828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746D1-EECD-44CB-AC5A-CBCEE312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CBBE-3D37-4ADE-90D6-97C5F0A7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3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947C6-C995-4C86-AAAA-542B9D946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8C5E7-9F8E-4677-9459-E37C3FC0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0F43-06B6-4F6B-8924-A02B14B5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38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89162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food, shirt&#10;&#10;Description automatically generated">
            <a:extLst>
              <a:ext uri="{FF2B5EF4-FFF2-40B4-BE49-F238E27FC236}">
                <a16:creationId xmlns:a16="http://schemas.microsoft.com/office/drawing/2014/main" id="{526D2C45-A433-49C1-AF5B-042165B1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50" y="376238"/>
            <a:ext cx="16383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4FE4F0-420D-4E5E-90D4-545BF38A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829530-E49C-4CB5-8915-92C49446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8AF089E-5532-4B33-986A-1DA8A574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39501ED4-2904-4EBB-ABBF-A102561A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66700"/>
            <a:ext cx="7162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000BC1-310E-42B7-8DE3-1DCDFDA1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E0798F-9E7E-4A0B-A847-F0213818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0C372D-0FC7-4DFE-8E66-D89F8941D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59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575AEC-1655-4A0B-A2FA-55204C9C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0EA8AD-EB32-4A23-80C6-27F7463A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2F4429-FAFA-4A0B-86D5-DDB16C91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1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37F5D0-BB36-4B21-8105-B7A3C81BD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8B0DB6-6D0A-4AD1-A409-921D87C5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F41ADF-662E-450A-993E-69425DC5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0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041A30-C261-41A8-BCFD-B8DE5529F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23BB66-BD8E-48CE-AE85-05E8EF41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4C5B8E-2F53-40B5-9C73-37EBED44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4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3E76ABE-3748-491B-896F-B0FEB3F3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897FFA-32C9-45BF-BB5F-7F9B3649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CDBCC8-F6F4-4EC6-9006-A8273C6C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0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1C65E8-96EA-41FB-8862-0063BBB8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E0855A-DE71-4349-851B-15039F57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797C1-D8A7-4E57-88FD-F5EB9549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3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BA7FCC-B3ED-4B73-819E-E6BB7928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D88519-A606-4AFD-9192-7187F21F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35501E-A1C6-48B1-8878-6F2F9F31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6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FBDB27B-A0EC-49C9-8D29-4FDF7D115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323C892-BF81-4A37-A655-608D16A1B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AE6DE-2EDA-40B2-95E2-D887B2B62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C5FC67C-8C9B-4E84-9090-A43C0DDF9368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33FC5-C4B4-4AB0-A0EE-28B448A98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3981F-2F6B-4DDD-A5DA-9AC1E69E6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4597DF1-1CE6-4DDA-9D52-9BEF9885A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9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media9.m4a"/><Relationship Id="rId7" Type="http://schemas.openxmlformats.org/officeDocument/2006/relationships/image" Target="../media/image14.png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media10.m4a"/><Relationship Id="rId7" Type="http://schemas.openxmlformats.org/officeDocument/2006/relationships/image" Target="../media/image14.png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7" Type="http://schemas.openxmlformats.org/officeDocument/2006/relationships/image" Target="../media/image15.jpeg"/><Relationship Id="rId2" Type="http://schemas.microsoft.com/office/2007/relationships/media" Target="../media/media11.m4a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7" Type="http://schemas.openxmlformats.org/officeDocument/2006/relationships/image" Target="../media/image16.jpg"/><Relationship Id="rId2" Type="http://schemas.microsoft.com/office/2007/relationships/media" Target="../media/media12.m4a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1.xml"/><Relationship Id="rId6" Type="http://schemas.openxmlformats.org/officeDocument/2006/relationships/image" Target="../media/image17.gif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hyperlink" Target="https://en.wikipedia.org/wiki/Balaleet" TargetMode="Externa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5.m4a"/><Relationship Id="rId7" Type="http://schemas.openxmlformats.org/officeDocument/2006/relationships/image" Target="../media/image9.jp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6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6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media8.m4a"/><Relationship Id="rId7" Type="http://schemas.openxmlformats.org/officeDocument/2006/relationships/image" Target="../media/image12.png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ctrTitle"/>
          </p:nvPr>
        </p:nvSpPr>
        <p:spPr>
          <a:xfrm>
            <a:off x="630347" y="1883489"/>
            <a:ext cx="4285052" cy="1506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effectLst>
                  <a:outerShdw blurRad="38100" dist="25400" dir="5400000" rotWithShape="0">
                    <a:srgbClr val="6E747A">
                      <a:alpha val="43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000" b="1" dirty="0"/>
              <a:t>  Unit 7- Lesson </a:t>
            </a:r>
            <a:r>
              <a:rPr lang="en-US" sz="4000" b="1" dirty="0"/>
              <a:t>6</a:t>
            </a:r>
            <a:br>
              <a:rPr lang="ar-BH" sz="4000" b="1" dirty="0"/>
            </a:br>
            <a:r>
              <a:rPr lang="en-US" sz="4000" b="1" dirty="0">
                <a:solidFill>
                  <a:srgbClr val="0070C0"/>
                </a:solidFill>
              </a:rPr>
              <a:t>P 69</a:t>
            </a:r>
            <a:r>
              <a:rPr sz="4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9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-553328" y="3475211"/>
            <a:ext cx="6660106" cy="1655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7200" b="1">
                <a:solidFill>
                  <a:srgbClr val="CC00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6600" dirty="0"/>
              <a:t>Dinnertime!</a:t>
            </a:r>
          </a:p>
        </p:txBody>
      </p:sp>
      <p:sp>
        <p:nvSpPr>
          <p:cNvPr id="99" name="Rectangle 1"/>
          <p:cNvSpPr txBox="1"/>
          <p:nvPr/>
        </p:nvSpPr>
        <p:spPr>
          <a:xfrm>
            <a:off x="0" y="4812704"/>
            <a:ext cx="5545747" cy="1446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 b="1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sz="4400" dirty="0"/>
              <a:t>F</a:t>
            </a:r>
            <a:r>
              <a:rPr lang="en-US" sz="4400" dirty="0"/>
              <a:t>amily and </a:t>
            </a:r>
            <a:r>
              <a:rPr sz="4400" dirty="0"/>
              <a:t>F</a:t>
            </a:r>
            <a:r>
              <a:rPr lang="en-US" sz="4400" dirty="0"/>
              <a:t>riend</a:t>
            </a:r>
            <a:r>
              <a:rPr sz="4400" dirty="0"/>
              <a:t> 2 </a:t>
            </a:r>
            <a:endParaRPr lang="en-US" sz="4400" dirty="0"/>
          </a:p>
          <a:p>
            <a:r>
              <a:rPr sz="4400" dirty="0"/>
              <a:t>Grade 2</a:t>
            </a:r>
          </a:p>
        </p:txBody>
      </p:sp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607" y="246261"/>
            <a:ext cx="7180189" cy="1146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915" y1="34106" x2="14699" y2="28146"/>
                        <a14:foregroundMark x1="12584" y1="41060" x2="24944" y2="47351"/>
                        <a14:foregroundMark x1="11581" y1="68874" x2="19265" y2="73344"/>
                        <a14:foregroundMark x1="41425" y1="78974" x2="49889" y2="85762"/>
                        <a14:foregroundMark x1="88530" y1="57285" x2="93096" y2="69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68" y="2129294"/>
            <a:ext cx="5382973" cy="3620619"/>
          </a:xfrm>
          <a:prstGeom prst="rect">
            <a:avLst/>
          </a:prstGeom>
        </p:spPr>
      </p:pic>
      <p:pic>
        <p:nvPicPr>
          <p:cNvPr id="8" name="Audio 1">
            <a:hlinkClick r:id="" action="ppaction://media"/>
            <a:extLst>
              <a:ext uri="{FF2B5EF4-FFF2-40B4-BE49-F238E27FC236}">
                <a16:creationId xmlns:a16="http://schemas.microsoft.com/office/drawing/2014/main" id="{40BA497A-98DD-4E38-81E0-FEB9EC9F54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8"/>
    </mc:Choice>
    <mc:Fallback xmlns="">
      <p:transition spd="slow" advTm="15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B280FBE0-096C-4AA7-B70A-11B4497F2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19" y="1225955"/>
            <a:ext cx="4627962" cy="3473159"/>
          </a:xfrm>
          <a:prstGeom prst="rect">
            <a:avLst/>
          </a:prstGeom>
        </p:spPr>
      </p:pic>
      <p:sp>
        <p:nvSpPr>
          <p:cNvPr id="17" name="Title 5"/>
          <p:cNvSpPr txBox="1">
            <a:spLocks/>
          </p:cNvSpPr>
          <p:nvPr/>
        </p:nvSpPr>
        <p:spPr>
          <a:xfrm>
            <a:off x="151481" y="848862"/>
            <a:ext cx="1039602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Look at the picture, read and fill the gap. Use (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isn’t – aren’t – don’t</a:t>
            </a:r>
            <a:r>
              <a:rPr lang="en-US" sz="24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) </a:t>
            </a:r>
            <a:endParaRPr lang="ar-BH" sz="24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5883B4-D5BE-4663-BE6F-80C2BE6B0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A29C522-680E-4CB8-89D3-B523EBAE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826378-42F8-468E-8326-DD314637A183}"/>
              </a:ext>
            </a:extLst>
          </p:cNvPr>
          <p:cNvSpPr/>
          <p:nvPr/>
        </p:nvSpPr>
        <p:spPr>
          <a:xfrm>
            <a:off x="151481" y="-12336"/>
            <a:ext cx="45175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Let’s practice 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BD20F0-9BBE-4521-9CDC-1843C4333A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11" y="1757177"/>
            <a:ext cx="2035789" cy="12214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1E46D7-A223-4422-9832-EE279B13E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9243">
            <a:off x="6318163" y="2203618"/>
            <a:ext cx="1541719" cy="192618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B8D7889-33A0-44CD-B2AD-54914790AE33}"/>
              </a:ext>
            </a:extLst>
          </p:cNvPr>
          <p:cNvSpPr/>
          <p:nvPr/>
        </p:nvSpPr>
        <p:spPr>
          <a:xfrm>
            <a:off x="1867118" y="4831615"/>
            <a:ext cx="845776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I  …………. 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like 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yogurt</a:t>
            </a:r>
            <a:r>
              <a:rPr lang="en-US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.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29D114-2C14-4274-A55F-3CE35E686159}"/>
              </a:ext>
            </a:extLst>
          </p:cNvPr>
          <p:cNvSpPr/>
          <p:nvPr/>
        </p:nvSpPr>
        <p:spPr>
          <a:xfrm>
            <a:off x="2952553" y="4555156"/>
            <a:ext cx="26436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don’t  </a:t>
            </a:r>
          </a:p>
        </p:txBody>
      </p:sp>
    </p:spTree>
    <p:extLst>
      <p:ext uri="{BB962C8B-B14F-4D97-AF65-F5344CB8AC3E}">
        <p14:creationId xmlns:p14="http://schemas.microsoft.com/office/powerpoint/2010/main" val="23758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35"/>
    </mc:Choice>
    <mc:Fallback xmlns="">
      <p:transition spd="slow" advTm="19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D0946-03B3-4C2D-8C24-2FDB535E9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7FC0194-152D-4C71-BEF7-C0905B3C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B0E3A2-D63A-4153-9DF4-E5F078D972E5}"/>
              </a:ext>
            </a:extLst>
          </p:cNvPr>
          <p:cNvSpPr/>
          <p:nvPr/>
        </p:nvSpPr>
        <p:spPr>
          <a:xfrm>
            <a:off x="174142" y="206933"/>
            <a:ext cx="95606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Listen then read the sentences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DCD1F-0925-4909-A672-CF58C1425075}"/>
              </a:ext>
            </a:extLst>
          </p:cNvPr>
          <p:cNvSpPr/>
          <p:nvPr/>
        </p:nvSpPr>
        <p:spPr>
          <a:xfrm>
            <a:off x="350336" y="1841956"/>
            <a:ext cx="748313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Hello. I’m Ali. 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I like meat and carrots.</a:t>
            </a:r>
          </a:p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I don’t like fish or yogurt.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My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favourite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Century Gothic" panose="020B0502020202020204" pitchFamily="34" charset="0"/>
              </a:rPr>
              <a:t> food is rice.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45A8D59-7811-49F0-A3A1-C9F7B279C7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032" r="99823">
                        <a14:foregroundMark x1="47319" y1="39588" x2="56801" y2="71913"/>
                        <a14:foregroundMark x1="57111" y1="34927" x2="61985" y2="57990"/>
                        <a14:foregroundMark x1="63137" y1="94552" x2="62251" y2="99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6965" y="1632102"/>
            <a:ext cx="6502897" cy="4758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31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08"/>
    </mc:Choice>
    <mc:Fallback xmlns="">
      <p:transition spd="slow" advTm="26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D0946-03B3-4C2D-8C24-2FDB535E9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7FC0194-152D-4C71-BEF7-C0905B3C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B0E3A2-D63A-4153-9DF4-E5F078D972E5}"/>
              </a:ext>
            </a:extLst>
          </p:cNvPr>
          <p:cNvSpPr/>
          <p:nvPr/>
        </p:nvSpPr>
        <p:spPr>
          <a:xfrm>
            <a:off x="433661" y="152930"/>
            <a:ext cx="27542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Practice 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9DCD1F-0925-4909-A672-CF58C1425075}"/>
              </a:ext>
            </a:extLst>
          </p:cNvPr>
          <p:cNvSpPr/>
          <p:nvPr/>
        </p:nvSpPr>
        <p:spPr>
          <a:xfrm>
            <a:off x="340398" y="2274898"/>
            <a:ext cx="747352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Hello. I’m ………... 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 like …….. and ………...</a:t>
            </a:r>
          </a:p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I don’t like …….. or ………..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My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favourite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food is ……...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62B0C1-C28A-430A-8165-44CEE961FE60}"/>
              </a:ext>
            </a:extLst>
          </p:cNvPr>
          <p:cNvSpPr/>
          <p:nvPr/>
        </p:nvSpPr>
        <p:spPr>
          <a:xfrm>
            <a:off x="2394505" y="946165"/>
            <a:ext cx="74029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Fill the gaps about 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you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. Then, </a:t>
            </a:r>
          </a:p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write a short paragraph in your notebook.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FD23D29-DA6C-43C2-B361-3944F64EC6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3F172B-88D8-4EE3-A5E4-5139472F3B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032" r="99823">
                        <a14:foregroundMark x1="47319" y1="39588" x2="56801" y2="71913"/>
                        <a14:foregroundMark x1="57111" y1="34927" x2="61985" y2="57990"/>
                        <a14:foregroundMark x1="63137" y1="94552" x2="62251" y2="99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6965" y="1632102"/>
            <a:ext cx="6502897" cy="47589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591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0"/>
    </mc:Choice>
    <mc:Fallback xmlns="">
      <p:transition spd="slow" advTm="13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9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273" y="546056"/>
            <a:ext cx="8309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Open your workbook p.67 and</a:t>
            </a:r>
            <a:b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answer the questions.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D0946-03B3-4C2D-8C24-2FDB535E9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7FC0194-152D-4C71-BEF7-C0905B3C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F80727-6A0D-4AAF-B2FB-A6305F3CC8B5}"/>
              </a:ext>
            </a:extLst>
          </p:cNvPr>
          <p:cNvSpPr/>
          <p:nvPr/>
        </p:nvSpPr>
        <p:spPr>
          <a:xfrm>
            <a:off x="362521" y="3824417"/>
            <a:ext cx="88440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Don’t forget to answer the questions</a:t>
            </a:r>
          </a:p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In the </a:t>
            </a:r>
          </a:p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practice PPT for L6 + The Review.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3579D5-56C9-4D57-8823-B603DA2A0F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1" r="23863" b="22630"/>
          <a:stretch/>
        </p:blipFill>
        <p:spPr>
          <a:xfrm flipH="1">
            <a:off x="9956800" y="4445110"/>
            <a:ext cx="2235200" cy="17695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247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7"/>
    </mc:Choice>
    <mc:Fallback xmlns="">
      <p:transition spd="slow" advTm="16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4"/>
          <p:cNvSpPr txBox="1"/>
          <p:nvPr/>
        </p:nvSpPr>
        <p:spPr>
          <a:xfrm>
            <a:off x="2007612" y="1283625"/>
            <a:ext cx="7724228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5400" b="1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rotWithShape="0">
                    <a:schemeClr val="accent5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8000" dirty="0"/>
              <a:t>Take </a:t>
            </a:r>
            <a:r>
              <a:rPr lang="en-US" sz="8000" dirty="0">
                <a:solidFill>
                  <a:srgbClr val="FF0000"/>
                </a:solidFill>
              </a:rPr>
              <a:t>Unit 7 </a:t>
            </a:r>
            <a:r>
              <a:rPr lang="en-US" sz="8000" dirty="0"/>
              <a:t>quiz</a:t>
            </a:r>
            <a:endParaRPr sz="8000" dirty="0"/>
          </a:p>
        </p:txBody>
      </p:sp>
      <p:pic>
        <p:nvPicPr>
          <p:cNvPr id="5" name="Picture 2" descr="Picture 2">
            <a:extLst>
              <a:ext uri="{FF2B5EF4-FFF2-40B4-BE49-F238E27FC236}">
                <a16:creationId xmlns:a16="http://schemas.microsoft.com/office/drawing/2014/main" id="{EF9C617C-D3C5-493E-8E3B-80EA2DF8C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694" y="201164"/>
            <a:ext cx="1638674" cy="127029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F5CBCB9-0F30-4D8C-8141-8198462CD50B}"/>
              </a:ext>
            </a:extLst>
          </p:cNvPr>
          <p:cNvSpPr txBox="1">
            <a:spLocks/>
          </p:cNvSpPr>
          <p:nvPr/>
        </p:nvSpPr>
        <p:spPr>
          <a:xfrm>
            <a:off x="215900" y="6223849"/>
            <a:ext cx="11307652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n-US" sz="1200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</a:t>
            </a:r>
          </a:p>
          <a:p>
            <a:r>
              <a:rPr lang="en-US" sz="1200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806C4A7-E7C6-41C8-832B-1227B3C9FE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18" y="2973724"/>
            <a:ext cx="2062163" cy="26006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2828451"/>
      </p:ext>
    </p:extLst>
  </p:cSld>
  <p:clrMapOvr>
    <a:masterClrMapping/>
  </p:clrMapOvr>
  <p:transition spd="med" advTm="6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86799" y="2074818"/>
            <a:ext cx="6900760" cy="17087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685800" indent="-685800"/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End of the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586558" y="4264021"/>
            <a:ext cx="4666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Good job dear !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C672A52-8472-493C-88C1-6C4E00CE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8B81231-AF43-47E2-8980-68340E4E9B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" y="1288879"/>
            <a:ext cx="3744589" cy="3548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4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5"/>
    </mc:Choice>
    <mc:Fallback xmlns="">
      <p:transition spd="slow" advTm="55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36A771-3435-4AB1-905A-02DE45D04011}"/>
              </a:ext>
            </a:extLst>
          </p:cNvPr>
          <p:cNvSpPr/>
          <p:nvPr/>
        </p:nvSpPr>
        <p:spPr>
          <a:xfrm>
            <a:off x="528033" y="488487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Think !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298FCA7-6AFC-4A3C-AF09-ABD5565B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AB3A02-7E76-4FF3-A42E-D833CB47AF72}"/>
              </a:ext>
            </a:extLst>
          </p:cNvPr>
          <p:cNvSpPr/>
          <p:nvPr/>
        </p:nvSpPr>
        <p:spPr>
          <a:xfrm>
            <a:off x="349308" y="1910030"/>
            <a:ext cx="1130765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What is your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favourite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 Bahraini dish?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Why do you like it?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When do you eat it? </a:t>
            </a:r>
          </a:p>
        </p:txBody>
      </p:sp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37DE7C1A-72AC-43AC-B4B1-760CBFB7F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 flipV="1">
            <a:off x="8133827" y="3805314"/>
            <a:ext cx="2579143" cy="193435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F479DE5-43EA-4B96-8279-359D448D0B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078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5"/>
    </mc:Choice>
    <mc:Fallback xmlns="">
      <p:transition spd="slow" advTm="13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150CC6-FB04-4041-8416-30A795A846BD}"/>
              </a:ext>
            </a:extLst>
          </p:cNvPr>
          <p:cNvSpPr txBox="1"/>
          <p:nvPr/>
        </p:nvSpPr>
        <p:spPr>
          <a:xfrm>
            <a:off x="504899" y="400488"/>
            <a:ext cx="4052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Objectives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23E55-5B3D-4526-A378-776B2EA726E7}"/>
              </a:ext>
            </a:extLst>
          </p:cNvPr>
          <p:cNvSpPr txBox="1"/>
          <p:nvPr/>
        </p:nvSpPr>
        <p:spPr>
          <a:xfrm>
            <a:off x="625577" y="4010574"/>
            <a:ext cx="1044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2. Write about what you like and don’t like. 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AC30CD4F-45A1-45E2-A859-96E25976D439}"/>
              </a:ext>
            </a:extLst>
          </p:cNvPr>
          <p:cNvSpPr txBox="1"/>
          <p:nvPr/>
        </p:nvSpPr>
        <p:spPr>
          <a:xfrm>
            <a:off x="528033" y="1898801"/>
            <a:ext cx="9115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1. Distinguish between the short and the long form of ( </a:t>
            </a:r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aren’t – isn’t – don’t </a:t>
            </a:r>
            <a:r>
              <a:rPr lang="en-US" sz="3600" b="1" dirty="0">
                <a:latin typeface="Century Gothic" panose="020B0502020202020204" pitchFamily="34" charset="0"/>
              </a:rPr>
              <a:t>).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1822B73-A751-4D74-859F-37A3E8D2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D35C1A3-74CF-4152-92C5-208F0A318E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3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52"/>
    </mc:Choice>
    <mc:Fallback xmlns="">
      <p:transition spd="slow" advTm="20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3A31674-911F-4F87-90B3-739EACE23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D08F11A-39D7-4E87-8536-6DAAD324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939049-9CC3-47FD-B5B7-B518EFFFE67D}"/>
              </a:ext>
            </a:extLst>
          </p:cNvPr>
          <p:cNvSpPr/>
          <p:nvPr/>
        </p:nvSpPr>
        <p:spPr>
          <a:xfrm>
            <a:off x="7366437" y="1219952"/>
            <a:ext cx="3568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Short form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EEF3A2-FA94-4784-A24C-194CCDABEE01}"/>
              </a:ext>
            </a:extLst>
          </p:cNvPr>
          <p:cNvSpPr/>
          <p:nvPr/>
        </p:nvSpPr>
        <p:spPr>
          <a:xfrm>
            <a:off x="178614" y="114502"/>
            <a:ext cx="4286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Remember 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A1D9A6-EE12-4533-9D21-89149609DFA4}"/>
              </a:ext>
            </a:extLst>
          </p:cNvPr>
          <p:cNvSpPr/>
          <p:nvPr/>
        </p:nvSpPr>
        <p:spPr>
          <a:xfrm>
            <a:off x="962354" y="1199133"/>
            <a:ext cx="3568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Long form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ACF23C-2B1F-4005-BAA3-3BCE7CC2639D}"/>
              </a:ext>
            </a:extLst>
          </p:cNvPr>
          <p:cNvSpPr/>
          <p:nvPr/>
        </p:nvSpPr>
        <p:spPr>
          <a:xfrm>
            <a:off x="6096000" y="1219952"/>
            <a:ext cx="199346" cy="5139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C2C59E-D70B-44DA-9254-2EB1E4340E89}"/>
              </a:ext>
            </a:extLst>
          </p:cNvPr>
          <p:cNvSpPr/>
          <p:nvPr/>
        </p:nvSpPr>
        <p:spPr>
          <a:xfrm>
            <a:off x="1578114" y="2250248"/>
            <a:ext cx="2568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Do not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80A0DC-B0B5-45B5-9560-449EA214AF19}"/>
              </a:ext>
            </a:extLst>
          </p:cNvPr>
          <p:cNvSpPr/>
          <p:nvPr/>
        </p:nvSpPr>
        <p:spPr>
          <a:xfrm>
            <a:off x="8088591" y="2184011"/>
            <a:ext cx="21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Don’t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3B4CBE-B92E-41D9-A3E0-2C78F228B13B}"/>
              </a:ext>
            </a:extLst>
          </p:cNvPr>
          <p:cNvSpPr/>
          <p:nvPr/>
        </p:nvSpPr>
        <p:spPr>
          <a:xfrm>
            <a:off x="8254853" y="3453622"/>
            <a:ext cx="1459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Isn't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7B51A-40FC-4AB6-97D1-4339C5BD3809}"/>
              </a:ext>
            </a:extLst>
          </p:cNvPr>
          <p:cNvSpPr/>
          <p:nvPr/>
        </p:nvSpPr>
        <p:spPr>
          <a:xfrm>
            <a:off x="1774275" y="3564560"/>
            <a:ext cx="1944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Is not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3D8ACE-B943-4641-8719-DE8C98A9AF2B}"/>
              </a:ext>
            </a:extLst>
          </p:cNvPr>
          <p:cNvSpPr/>
          <p:nvPr/>
        </p:nvSpPr>
        <p:spPr>
          <a:xfrm>
            <a:off x="7994864" y="4834152"/>
            <a:ext cx="2138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Aren't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A23D9C-C6AE-45A2-91FE-CF1959081041}"/>
              </a:ext>
            </a:extLst>
          </p:cNvPr>
          <p:cNvSpPr/>
          <p:nvPr/>
        </p:nvSpPr>
        <p:spPr>
          <a:xfrm>
            <a:off x="1552595" y="4675080"/>
            <a:ext cx="2818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Are not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259669-767F-40D9-9035-D43730EA8ADD}"/>
              </a:ext>
            </a:extLst>
          </p:cNvPr>
          <p:cNvSpPr/>
          <p:nvPr/>
        </p:nvSpPr>
        <p:spPr>
          <a:xfrm rot="5400000" flipH="1">
            <a:off x="6159000" y="-3736627"/>
            <a:ext cx="45719" cy="11784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6FCAE2B9-0B69-41F2-BFF3-048C21759746}"/>
              </a:ext>
            </a:extLst>
          </p:cNvPr>
          <p:cNvSpPr/>
          <p:nvPr/>
        </p:nvSpPr>
        <p:spPr>
          <a:xfrm>
            <a:off x="10229407" y="2435939"/>
            <a:ext cx="491638" cy="551948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10C65B86-5FF5-4356-95D0-8DA3F3D7C6FD}"/>
              </a:ext>
            </a:extLst>
          </p:cNvPr>
          <p:cNvSpPr/>
          <p:nvPr/>
        </p:nvSpPr>
        <p:spPr>
          <a:xfrm>
            <a:off x="10229407" y="3756283"/>
            <a:ext cx="491638" cy="551948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E05D394A-667B-4E10-A1C1-E4181BAA3563}"/>
              </a:ext>
            </a:extLst>
          </p:cNvPr>
          <p:cNvSpPr/>
          <p:nvPr/>
        </p:nvSpPr>
        <p:spPr>
          <a:xfrm>
            <a:off x="10271880" y="5078624"/>
            <a:ext cx="491638" cy="551948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C133A92-9C4A-41AE-A622-81CC43C91D8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6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58"/>
    </mc:Choice>
    <mc:Fallback xmlns="">
      <p:transition spd="slow" advTm="41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8" grpId="0"/>
      <p:bldP spid="4" grpId="0"/>
      <p:bldP spid="9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5"/>
          <p:cNvSpPr txBox="1">
            <a:spLocks/>
          </p:cNvSpPr>
          <p:nvPr/>
        </p:nvSpPr>
        <p:spPr>
          <a:xfrm>
            <a:off x="-141189" y="278193"/>
            <a:ext cx="623718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Look at the picture and listen. </a:t>
            </a:r>
            <a:endParaRPr lang="ar-BH" sz="28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5883B4-D5BE-4663-BE6F-80C2BE6B0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A29C522-680E-4CB8-89D3-B523EBAE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6C9312-E23A-4D4D-901F-FF626E7371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68" y="3933027"/>
            <a:ext cx="1496049" cy="956657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71240A-785E-43FD-8BC8-4591569159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15" y="4889684"/>
            <a:ext cx="6242538" cy="12309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BF164A-96EC-45E7-BDCE-FF6522803723}"/>
              </a:ext>
            </a:extLst>
          </p:cNvPr>
          <p:cNvSpPr/>
          <p:nvPr/>
        </p:nvSpPr>
        <p:spPr>
          <a:xfrm>
            <a:off x="635209" y="1742895"/>
            <a:ext cx="109215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The cup 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isn’t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 under the table.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2B0AFE7-8846-48DA-AFCC-C9C18367ECE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06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7"/>
    </mc:Choice>
    <mc:Fallback xmlns="">
      <p:transition spd="slow" advTm="15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A5883B4-D5BE-4663-BE6F-80C2BE6B0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A29C522-680E-4CB8-89D3-B523EBAE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6C9312-E23A-4D4D-901F-FF626E7371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18" y="3909508"/>
            <a:ext cx="1496049" cy="9566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BF164A-96EC-45E7-BDCE-FF6522803723}"/>
              </a:ext>
            </a:extLst>
          </p:cNvPr>
          <p:cNvSpPr/>
          <p:nvPr/>
        </p:nvSpPr>
        <p:spPr>
          <a:xfrm>
            <a:off x="1857502" y="1742895"/>
            <a:ext cx="84770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The cups 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aren’t 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green.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46C91D-5621-4F56-ADF7-65D7B9D2B0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42" y="3921267"/>
            <a:ext cx="1496049" cy="956657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BDA54C-BEF2-4CEC-8CA2-C509CFDB7D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7" y="3885989"/>
            <a:ext cx="1496049" cy="956657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CDC6F532-2261-4098-8977-C69DF3D62F0C}"/>
              </a:ext>
            </a:extLst>
          </p:cNvPr>
          <p:cNvSpPr txBox="1">
            <a:spLocks/>
          </p:cNvSpPr>
          <p:nvPr/>
        </p:nvSpPr>
        <p:spPr>
          <a:xfrm>
            <a:off x="-141189" y="278193"/>
            <a:ext cx="623718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Look at the picture and listen. </a:t>
            </a:r>
            <a:endParaRPr lang="ar-BH" sz="28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551CF26-D9F4-4982-88BE-A149723BE8E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42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17"/>
    </mc:Choice>
    <mc:Fallback xmlns="">
      <p:transition spd="slow" advTm="12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A5883B4-D5BE-4663-BE6F-80C2BE6B0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A29C522-680E-4CB8-89D3-B523EBAE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F164A-96EC-45E7-BDCE-FF6522803723}"/>
              </a:ext>
            </a:extLst>
          </p:cNvPr>
          <p:cNvSpPr/>
          <p:nvPr/>
        </p:nvSpPr>
        <p:spPr>
          <a:xfrm>
            <a:off x="1504839" y="1841368"/>
            <a:ext cx="91823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I 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don’t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 have a red book.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4A9967-7717-4C07-ACE6-0D28F4DE6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36" y="3360242"/>
            <a:ext cx="2299526" cy="2286234"/>
          </a:xfrm>
          <a:prstGeom prst="rect">
            <a:avLst/>
          </a:prstGeom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FBA596A1-5A26-4103-9385-EB5B7B93F4FD}"/>
              </a:ext>
            </a:extLst>
          </p:cNvPr>
          <p:cNvSpPr txBox="1">
            <a:spLocks/>
          </p:cNvSpPr>
          <p:nvPr/>
        </p:nvSpPr>
        <p:spPr>
          <a:xfrm>
            <a:off x="-141189" y="278193"/>
            <a:ext cx="6237189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Look at the picture and listen. </a:t>
            </a:r>
            <a:endParaRPr lang="ar-BH" sz="28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F39E976-47AB-4960-9FC1-CAB9373424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42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6"/>
    </mc:Choice>
    <mc:Fallback xmlns="">
      <p:transition spd="slow" advTm="12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B280FBE0-096C-4AA7-B70A-11B4497F2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19" y="1225955"/>
            <a:ext cx="4627962" cy="3473159"/>
          </a:xfrm>
          <a:prstGeom prst="rect">
            <a:avLst/>
          </a:prstGeom>
        </p:spPr>
      </p:pic>
      <p:sp>
        <p:nvSpPr>
          <p:cNvPr id="17" name="Title 5"/>
          <p:cNvSpPr txBox="1">
            <a:spLocks/>
          </p:cNvSpPr>
          <p:nvPr/>
        </p:nvSpPr>
        <p:spPr>
          <a:xfrm>
            <a:off x="151481" y="803070"/>
            <a:ext cx="1039602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Look at the picture, read and fill the gap. Use (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isn’t – aren’t – don’t</a:t>
            </a:r>
            <a:r>
              <a:rPr lang="en-US" sz="24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) </a:t>
            </a:r>
            <a:endParaRPr lang="ar-BH" sz="24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5883B4-D5BE-4663-BE6F-80C2BE6B02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A29C522-680E-4CB8-89D3-B523EBAE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826378-42F8-468E-8326-DD314637A183}"/>
              </a:ext>
            </a:extLst>
          </p:cNvPr>
          <p:cNvSpPr/>
          <p:nvPr/>
        </p:nvSpPr>
        <p:spPr>
          <a:xfrm>
            <a:off x="151481" y="-12336"/>
            <a:ext cx="45175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Let’s practice 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BD20F0-9BBE-4521-9CDC-1843C4333A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11" y="1757177"/>
            <a:ext cx="2035789" cy="12214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1E46D7-A223-4422-9832-EE279B13E6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9243">
            <a:off x="6318163" y="2203618"/>
            <a:ext cx="1541719" cy="192618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B8D7889-33A0-44CD-B2AD-54914790AE33}"/>
              </a:ext>
            </a:extLst>
          </p:cNvPr>
          <p:cNvSpPr/>
          <p:nvPr/>
        </p:nvSpPr>
        <p:spPr>
          <a:xfrm>
            <a:off x="344268" y="4915233"/>
            <a:ext cx="11503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There …………. 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a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fish on my plate.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29D114-2C14-4274-A55F-3CE35E686159}"/>
              </a:ext>
            </a:extLst>
          </p:cNvPr>
          <p:cNvSpPr/>
          <p:nvPr/>
        </p:nvSpPr>
        <p:spPr>
          <a:xfrm>
            <a:off x="3116684" y="4539619"/>
            <a:ext cx="18870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isn't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09527B7-7558-49A7-8D22-95F19DAF7AF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91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20"/>
    </mc:Choice>
    <mc:Fallback xmlns="">
      <p:transition spd="slow" advTm="28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B280FBE0-096C-4AA7-B70A-11B4497F2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19" y="1225955"/>
            <a:ext cx="4627962" cy="3473159"/>
          </a:xfrm>
          <a:prstGeom prst="rect">
            <a:avLst/>
          </a:prstGeom>
        </p:spPr>
      </p:pic>
      <p:sp>
        <p:nvSpPr>
          <p:cNvPr id="17" name="Title 5"/>
          <p:cNvSpPr txBox="1">
            <a:spLocks/>
          </p:cNvSpPr>
          <p:nvPr/>
        </p:nvSpPr>
        <p:spPr>
          <a:xfrm>
            <a:off x="151481" y="854345"/>
            <a:ext cx="1039602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1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Look at the picture, read and fill the gap. Use (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isn’t – aren’t – don’t</a:t>
            </a:r>
            <a:r>
              <a:rPr lang="en-US" sz="2400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) </a:t>
            </a:r>
            <a:endParaRPr lang="ar-BH" sz="2400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5883B4-D5BE-4663-BE6F-80C2BE6B0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10" y="152930"/>
            <a:ext cx="1638673" cy="1270289"/>
          </a:xfrm>
          <a:prstGeom prst="rect">
            <a:avLst/>
          </a:prstGeom>
        </p:spPr>
      </p:pic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A29C522-680E-4CB8-89D3-B523EBAE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033" y="6214682"/>
            <a:ext cx="11307652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Ministry of Education-2020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826378-42F8-468E-8326-DD314637A183}"/>
              </a:ext>
            </a:extLst>
          </p:cNvPr>
          <p:cNvSpPr/>
          <p:nvPr/>
        </p:nvSpPr>
        <p:spPr>
          <a:xfrm>
            <a:off x="151481" y="-12336"/>
            <a:ext cx="45175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</a:rPr>
              <a:t>Let’s practice 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BD20F0-9BBE-4521-9CDC-1843C4333A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11" y="1757177"/>
            <a:ext cx="2035789" cy="12214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1E46D7-A223-4422-9832-EE279B13E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9243">
            <a:off x="6318163" y="2203618"/>
            <a:ext cx="1541719" cy="192618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B8D7889-33A0-44CD-B2AD-54914790AE33}"/>
              </a:ext>
            </a:extLst>
          </p:cNvPr>
          <p:cNvSpPr/>
          <p:nvPr/>
        </p:nvSpPr>
        <p:spPr>
          <a:xfrm>
            <a:off x="327012" y="4943904"/>
            <a:ext cx="1180323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There …………. </a:t>
            </a:r>
            <a:r>
              <a:rPr lang="en-US" sz="5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banana</a:t>
            </a:r>
            <a:r>
              <a:rPr lang="en-US" sz="5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s</a:t>
            </a:r>
            <a:r>
              <a:rPr lang="en-US" sz="5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entury Gothic" panose="020B0502020202020204" pitchFamily="34" charset="0"/>
              </a:rPr>
              <a:t> on my plate.</a:t>
            </a:r>
            <a:endParaRPr lang="en-US" sz="5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29D114-2C14-4274-A55F-3CE35E686159}"/>
              </a:ext>
            </a:extLst>
          </p:cNvPr>
          <p:cNvSpPr/>
          <p:nvPr/>
        </p:nvSpPr>
        <p:spPr>
          <a:xfrm>
            <a:off x="2513082" y="4607417"/>
            <a:ext cx="25378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aren't </a:t>
            </a:r>
          </a:p>
        </p:txBody>
      </p:sp>
    </p:spTree>
    <p:extLst>
      <p:ext uri="{BB962C8B-B14F-4D97-AF65-F5344CB8AC3E}">
        <p14:creationId xmlns:p14="http://schemas.microsoft.com/office/powerpoint/2010/main" val="1869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35"/>
    </mc:Choice>
    <mc:Fallback xmlns="">
      <p:transition spd="slow" advTm="19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3.5|2|2.8|2.6|2.5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3.4|3.9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3"/>
</p:tagLst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9D89CE7-BA69-4D7F-BFD2-B5FEC93F6B07}" vid="{18FB29D8-31E2-41F1-8074-989EC17F9023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576</TotalTime>
  <Words>376</Words>
  <Application>Microsoft Office PowerPoint</Application>
  <PresentationFormat>Widescreen</PresentationFormat>
  <Paragraphs>86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Presentation2</vt:lpstr>
      <vt:lpstr>  Unit 7- Lesson 6 P 69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the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of the lesson.</dc:title>
  <dc:creator>Administrator</dc:creator>
  <cp:lastModifiedBy>Nayla alkaabi</cp:lastModifiedBy>
  <cp:revision>73</cp:revision>
  <dcterms:created xsi:type="dcterms:W3CDTF">2019-03-18T17:55:55Z</dcterms:created>
  <dcterms:modified xsi:type="dcterms:W3CDTF">2020-04-06T20:39:10Z</dcterms:modified>
</cp:coreProperties>
</file>