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69" r:id="rId5"/>
    <p:sldId id="279" r:id="rId6"/>
    <p:sldId id="300" r:id="rId7"/>
    <p:sldId id="321" r:id="rId8"/>
    <p:sldId id="322" r:id="rId9"/>
    <p:sldId id="323" r:id="rId10"/>
    <p:sldId id="324" r:id="rId11"/>
    <p:sldId id="326" r:id="rId12"/>
    <p:sldId id="327" r:id="rId13"/>
    <p:sldId id="329" r:id="rId14"/>
    <p:sldId id="328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797"/>
    <a:srgbClr val="E600AA"/>
    <a:srgbClr val="FF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A7D326-9A4B-4A65-AC97-62D882EC6E0C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DC57F4-9CC4-4FAA-81E2-B5FD563A1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03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E71D4-4099-428E-B840-69904B1278E8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20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76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5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7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8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85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6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039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8451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27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719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13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763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54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84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47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45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687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79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06BC8-982E-45CD-8E45-3A5BF2DED40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3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B01B7B-EEDF-4B95-BBDC-CCD04475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48C119A-3D05-450D-8D6E-40725EC44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6181BE-8051-4EBC-B34A-EB939B31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227787-872F-44CD-A451-42BA5114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EE3847-9201-4E2E-9072-BEADA19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90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2BFC79-4850-4748-AE49-CE48EC2F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F314972-B5D7-4ACD-8BC9-3BE0E304A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27773D-F6C0-4F52-9D4A-66A526A8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0946E1-FC81-4101-8210-F577716D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535A16-BA30-4507-A09E-346A1B3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39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1788914-0037-4968-94C4-252846000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67A47C-2E5C-4D37-BC60-5873D4536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1EA203-C474-44EB-BFF7-ECEEB692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ECBB3E-80D2-4279-AD60-295335DE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22C6B8-7092-4088-9EFD-A666C3D6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2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3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4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046ECF-13CD-4818-90D1-B1797E1C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EA880E-E26F-4609-9B87-F8D77102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B1F0E6-1136-4F9C-8DED-1222E311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73C8F3-B33E-4242-9112-AF2BD3EA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641FD3-195A-4077-BE12-0F9D4377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82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3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4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6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2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4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9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7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6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FBA545-2F3D-4FE5-84B5-BCEC5519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6B97A8-30E2-4569-8F15-6D373AB27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3028B5-9D76-4B53-AAC3-FE344572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D0AB62-0B2C-46E7-806A-13D252D0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8E9D50-3842-459F-91AC-97FE59BC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258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3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1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09E4B0-6B8B-4B9D-A91D-F238EFC5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9285FF-BC6E-4342-99F9-BEDB11B05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BBAF32-D9BF-41C8-92BC-ED0C7C21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7C6C60-C2CD-408F-9EA6-5075B8B6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5A1FDF-6787-4AF7-95AB-610EE5F0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1A8C55-F3EA-4315-A53A-2986E404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8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DE11BE-51F3-4946-95DB-F04BCD63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28F89F-FFFA-4B55-AC68-44E873B8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1FEC19-AD47-4A9E-B8D8-9FCB485A6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F7AEBF0-E2C3-4602-AAEC-CCF1364E2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639613-7816-48A0-9C58-E22D54063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B2AA608-8B42-4B2B-8ACF-D759D346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4B6695C-4A23-438F-AA6C-A2854BC9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53C222-3B04-4274-93EC-FD6E3809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07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BC51A8-AC00-44B8-AF16-4AB649AC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875D766-75B1-450E-9B46-30FB93B3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F50E700-C251-4D31-A4CF-CA1BC5B7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6EBF5BE-7CA5-4645-B39A-5607820F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1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1A9C0AB-DA92-4452-919F-E5383EC1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6CB0D25-121B-4B15-9BB0-0185C375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85489D-3BF4-4DE6-B532-4E6C0B36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3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83B253-39B0-4CAD-BF10-47716168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ADF914-15F1-40C1-BD69-2848B731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84884C-E2BD-4B7A-AC9A-3AB3D31AB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900C4E-12B3-4ADC-810C-EE015893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FEE2FC-4633-4464-9B80-86F2A4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38AA5B-665E-4482-9CA0-B0AA7C64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5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94EBCD-B7D3-4E55-8D94-48145C6D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E367299-03A2-4A3C-A3A7-C69BA471B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F0DDFA-D516-4CBE-9C0F-9AF6E0109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C8F158-E7E9-42F9-B7DB-9A0539ED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1C77EC-C8E7-4DF4-9E5B-BF54487C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BED5A8-4EC1-448E-AACC-C8984787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761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04302EC-C648-4D3F-91C0-190840B0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F7887D6-B054-4976-B472-3E998BA8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9A2916-BF6A-4D70-AE98-F70EF35CB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E7F6-34B8-471D-978D-CB3797B4FAF2}" type="datetimeFigureOut">
              <a:rPr lang="ar-SA" smtClean="0"/>
              <a:t>7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FF9C0-C2AC-4CD3-9516-2FE026D0A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627DA3-E4BF-4FFA-9E3D-3165159F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D228-7364-4541-B7A1-7BFC6DF26C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4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hyperlink" Target="https://t.me/Presentationyose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kXRLl1F74M" TargetMode="External"/><Relationship Id="rId13" Type="http://schemas.openxmlformats.org/officeDocument/2006/relationships/hyperlink" Target="https://youtu.be/JxUB3JvUg0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youtu.be/SFGFiFXOhyw" TargetMode="External"/><Relationship Id="rId12" Type="http://schemas.openxmlformats.org/officeDocument/2006/relationships/hyperlink" Target="https://youtu.be/EitHltwLF04" TargetMode="External"/><Relationship Id="rId17" Type="http://schemas.openxmlformats.org/officeDocument/2006/relationships/hyperlink" Target="https://t.me/Presentationyosef" TargetMode="External"/><Relationship Id="rId2" Type="http://schemas.openxmlformats.org/officeDocument/2006/relationships/notesSlide" Target="../notesSlides/notesSlide8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youtu.be/tHHOIX5plds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hyperlink" Target="https://youtu.be/cW4HgqCQ0o4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XbEdlLqs0RI" TargetMode="Externa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_pzkuX-Qsg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hyperlink" Target="https://youtu.be/k8d6erpSZ3U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youtu.be/Gu2-lNZnwi4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t.me/Presentationyosef" TargetMode="External"/><Relationship Id="rId10" Type="http://schemas.openxmlformats.org/officeDocument/2006/relationships/hyperlink" Target="https://youtu.be/tDJ56FhEr4Q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OmsFWxzjpjw" TargetMode="External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IayaLz2bL4&amp;t=4s" TargetMode="External"/><Relationship Id="rId13" Type="http://schemas.openxmlformats.org/officeDocument/2006/relationships/image" Target="../media/image22.png"/><Relationship Id="rId18" Type="http://schemas.openxmlformats.org/officeDocument/2006/relationships/hyperlink" Target="https://t.me/Presentationyosef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dKf1IMuRLcM" TargetMode="External"/><Relationship Id="rId12" Type="http://schemas.openxmlformats.org/officeDocument/2006/relationships/image" Target="../media/image21.png"/><Relationship Id="rId17" Type="http://schemas.microsoft.com/office/2007/relationships/hdphoto" Target="../media/hdphoto1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h4hxJKt83-Q&amp;t=63s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11.png"/><Relationship Id="rId10" Type="http://schemas.openxmlformats.org/officeDocument/2006/relationships/hyperlink" Target="https://www.youtube.com/watch?v=ZrnVCj0xzt4&amp;t=1s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ta21edVuT-g" TargetMode="External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HQYx9ak034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cWDCJ9WlYpk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N7SwQJNd5Nk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t.me/Presentationyosef" TargetMode="External"/><Relationship Id="rId10" Type="http://schemas.openxmlformats.org/officeDocument/2006/relationships/hyperlink" Target="https://www.youtube.com/watch?v=QLQrjz0FKxQ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fifFJTqGidc" TargetMode="Externa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oYKeGsaNmI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LsodT-LfTw0" TargetMode="External"/><Relationship Id="rId12" Type="http://schemas.openxmlformats.org/officeDocument/2006/relationships/hyperlink" Target="https://www.youtube.com/watch?v=VNxmzvZn4RU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07oNXhmgi8k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www.youtube.com/watch?v=jSe7pm823xg&amp;t=17s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bVB3zu7OjPo" TargetMode="External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fGNyL2TaMs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eOYPRsC120E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CqDTERmpg74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t.me/Presentationyosef" TargetMode="External"/><Relationship Id="rId10" Type="http://schemas.openxmlformats.org/officeDocument/2006/relationships/hyperlink" Target="https://www.youtube.com/watch?v=rszNU1Ij2Nk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vJUHXNRityg&amp;t=88s" TargetMode="External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HnjzZ9Ip-o&amp;t=13s" TargetMode="External"/><Relationship Id="rId13" Type="http://schemas.openxmlformats.org/officeDocument/2006/relationships/hyperlink" Target="https://www.youtube.com/watch?v=gk9VbQb-Ruk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57JBkCIe7EQ" TargetMode="External"/><Relationship Id="rId12" Type="http://schemas.openxmlformats.org/officeDocument/2006/relationships/hyperlink" Target="https://www.youtube.com/watch?v=dr8uHLEFiRw" TargetMode="External"/><Relationship Id="rId17" Type="http://schemas.openxmlformats.org/officeDocument/2006/relationships/hyperlink" Target="https://t.me/Presentationyosef" TargetMode="External"/><Relationship Id="rId2" Type="http://schemas.openxmlformats.org/officeDocument/2006/relationships/notesSlide" Target="../notesSlides/notesSlide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e1z4HgBb7Sg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hyperlink" Target="https://www.youtube.com/watch?v=a1QsXokml1Q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ZBni0iWuAy4" TargetMode="External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R1D01bT4Tk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qXsNKcMJrBA" TargetMode="External"/><Relationship Id="rId12" Type="http://schemas.openxmlformats.org/officeDocument/2006/relationships/hyperlink" Target="https://www.youtube.com/watch?v=CCnlxob9FJQ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hMHtW9S2HxI&amp;t=89s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www.youtube.com/watch?v=BAj56108Rj8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e9_KWTAQa90&amp;t=39s" TargetMode="External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tw0SMmjUSc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1oV7JTPGfAo" TargetMode="External"/><Relationship Id="rId12" Type="http://schemas.openxmlformats.org/officeDocument/2006/relationships/hyperlink" Target="https://www.youtube.com/watch?v=42TYulHrlSc&amp;t=25s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H5ixVCw7Jyo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www.youtube.com/watch?v=M-GSCn161gg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S781xXUmFwQ" TargetMode="External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5bs8Ect7s4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xVbLfEFooH0" TargetMode="External"/><Relationship Id="rId12" Type="http://schemas.openxmlformats.org/officeDocument/2006/relationships/hyperlink" Target="https://www.youtube.com/watch?v=IqO9yeKNsio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gnC4WUxcjjg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www.youtube.com/watch?v=ev68WrGajuk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wWvnhpGLXso" TargetMode="Externa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11" Type="http://schemas.openxmlformats.org/officeDocument/2006/relationships/hyperlink" Target="https://t.me/Presentationyosef" TargetMode="External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5bs8Ect7s4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xVbLfEFooH0" TargetMode="External"/><Relationship Id="rId12" Type="http://schemas.openxmlformats.org/officeDocument/2006/relationships/hyperlink" Target="https://www.youtube.com/watch?v=IqO9yeKNsio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gnC4WUxcjjg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www.youtube.com/watch?v=ev68WrGajuk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wWvnhpGLXso" TargetMode="External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RCh8DiNcuM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_irTycf4fOE&amp;t=70s" TargetMode="External"/><Relationship Id="rId12" Type="http://schemas.openxmlformats.org/officeDocument/2006/relationships/hyperlink" Target="https://www.youtube.com/watch?v=Ey9TiJZ9VYs&amp;t=36s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E2tSwTgRNko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www.youtube.com/watch?v=ZrgZ-kvJvcI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sKi56URz_BM" TargetMode="External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AUa1PQrAHk" TargetMode="External"/><Relationship Id="rId13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w29kyaAvJ-0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hyperlink" Target="https://www.youtube.com/watch?v=2U6RV_rVncc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L_984UER7zI" TargetMode="External"/><Relationship Id="rId14" Type="http://schemas.openxmlformats.org/officeDocument/2006/relationships/hyperlink" Target="https://t.me/Presentationyose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Ts0t6Nvx5w" TargetMode="External"/><Relationship Id="rId13" Type="http://schemas.openxmlformats.org/officeDocument/2006/relationships/hyperlink" Target="https://www.youtube.com/watch?v=1Uu11LGZfS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QvjEmSYHQ5U" TargetMode="External"/><Relationship Id="rId12" Type="http://schemas.openxmlformats.org/officeDocument/2006/relationships/hyperlink" Target="https://www.youtube.com/watch?v=0bzeK0Tn17k" TargetMode="External"/><Relationship Id="rId17" Type="http://schemas.openxmlformats.org/officeDocument/2006/relationships/hyperlink" Target="https://t.me/Presentationyosef" TargetMode="External"/><Relationship Id="rId2" Type="http://schemas.openxmlformats.org/officeDocument/2006/relationships/notesSlide" Target="../notesSlides/notesSlide2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www.youtube.com/watch?v=NJZezCwO_xw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hyperlink" Target="https://www.youtube.com/watch?v=HB2XbccrEHg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www.youtube.com/watch?v=hRxczuEnKvo" TargetMode="Externa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hyperlink" Target="https://t.me/Presentationyosef" TargetMode="External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4Fds5DoUz0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hyperlink" Target="https://youtu.be/CneK8KC6yFY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hyperlink" Target="https://t.me/Presentationyosef" TargetMode="External"/><Relationship Id="rId10" Type="http://schemas.openxmlformats.org/officeDocument/2006/relationships/hyperlink" Target="https://youtu.be/qfVDPWqWPA0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ibs.ien.edu.sa/#/lesson/755" TargetMode="Externa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8Igt6xByqDA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hyperlink" Target="https://youtu.be/YDA6HXkYRLg" TargetMode="External"/><Relationship Id="rId12" Type="http://schemas.openxmlformats.org/officeDocument/2006/relationships/hyperlink" Target="https://youtu.be/5QtBydMsYr8" TargetMode="External"/><Relationship Id="rId17" Type="http://schemas.openxmlformats.org/officeDocument/2006/relationships/hyperlink" Target="https://t.me/Presentationyosef" TargetMode="External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youtu.be/1ajOlOonyv0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hyperlink" Target="https://youtu.be/G8CDi2W6r6g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K-YlQbcGvj4" TargetMode="Externa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vGdKhIIa54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hyperlink" Target="https://youtu.be/IrdpsAI2odM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ibs.ien.edu.sa/#/lesson/968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t.me/Presentationyosef" TargetMode="External"/><Relationship Id="rId10" Type="http://schemas.openxmlformats.org/officeDocument/2006/relationships/hyperlink" Target="https://youtu.be/VvKFyqgD3p8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GGIfQHi2sgo" TargetMode="Externa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xQmY3cI3tk" TargetMode="External"/><Relationship Id="rId13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hyperlink" Target="https://youtu.be/ZjmyqQQKTns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hyperlink" Target="https://youtu.be/txfRjmScmMc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pw4HURUth5A" TargetMode="External"/><Relationship Id="rId14" Type="http://schemas.openxmlformats.org/officeDocument/2006/relationships/hyperlink" Target="https://t.me/Presentationyose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2ZwJzPbeDWo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hyperlink" Target="https://youtu.be/cCfSeYwMVdk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youtu.be/8japFKBMPPE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t.me/Presentationyosef" TargetMode="External"/><Relationship Id="rId10" Type="http://schemas.openxmlformats.org/officeDocument/2006/relationships/hyperlink" Target="https://youtu.be/FiQp32gNdZ0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37AyTl8ElwU" TargetMode="External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vGdKhIIa54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s://youtu.be/IrdpsAI2odM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t.me/Presentationyos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hyperlink" Target="https://ibs.ien.edu.sa/#/lesson/968" TargetMode="External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hyperlink" Target="https://youtu.be/VvKFyqgD3p8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youtu.be/GGIfQHi2sgo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58800" y="163525"/>
            <a:ext cx="11308675" cy="6480149"/>
          </a:xfrm>
          <a:prstGeom prst="roundRect">
            <a:avLst>
              <a:gd name="adj" fmla="val 1159"/>
            </a:avLst>
          </a:prstGeom>
          <a:solidFill>
            <a:schemeClr val="bg1"/>
          </a:solidFill>
        </p:spPr>
        <p:txBody>
          <a:bodyPr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وتر 3">
            <a:extLst>
              <a:ext uri="{FF2B5EF4-FFF2-40B4-BE49-F238E27FC236}">
                <a16:creationId xmlns:a16="http://schemas.microsoft.com/office/drawing/2014/main" id="{6E5DF5B6-C0E1-21C7-22E4-5096DEF87C50}"/>
              </a:ext>
            </a:extLst>
          </p:cNvPr>
          <p:cNvSpPr/>
          <p:nvPr/>
        </p:nvSpPr>
        <p:spPr>
          <a:xfrm rot="5400000" flipH="1">
            <a:off x="5754083" y="-3727285"/>
            <a:ext cx="8490280" cy="4603089"/>
          </a:xfrm>
          <a:prstGeom prst="chord">
            <a:avLst>
              <a:gd name="adj1" fmla="val 7414586"/>
              <a:gd name="adj2" fmla="val 14195605"/>
            </a:avLst>
          </a:prstGeom>
          <a:solidFill>
            <a:srgbClr val="3DC2F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وتر 1">
            <a:extLst>
              <a:ext uri="{FF2B5EF4-FFF2-40B4-BE49-F238E27FC236}">
                <a16:creationId xmlns:a16="http://schemas.microsoft.com/office/drawing/2014/main" id="{842661A4-E0A5-A917-BD78-37F524AFC9D0}"/>
              </a:ext>
            </a:extLst>
          </p:cNvPr>
          <p:cNvSpPr/>
          <p:nvPr/>
        </p:nvSpPr>
        <p:spPr>
          <a:xfrm rot="11383017">
            <a:off x="-2764947" y="90310"/>
            <a:ext cx="5652413" cy="6844351"/>
          </a:xfrm>
          <a:prstGeom prst="chord">
            <a:avLst>
              <a:gd name="adj1" fmla="val 4733675"/>
              <a:gd name="adj2" fmla="val 15676040"/>
            </a:avLst>
          </a:prstGeom>
          <a:solidFill>
            <a:srgbClr val="FCC4E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Freeform 6">
            <a:extLst>
              <a:ext uri="{FF2B5EF4-FFF2-40B4-BE49-F238E27FC236}">
                <a16:creationId xmlns:a16="http://schemas.microsoft.com/office/drawing/2014/main" id="{36A2BE0A-DD35-4799-8363-899843C6172E}"/>
              </a:ext>
            </a:extLst>
          </p:cNvPr>
          <p:cNvSpPr/>
          <p:nvPr/>
        </p:nvSpPr>
        <p:spPr>
          <a:xfrm>
            <a:off x="2336800" y="5308600"/>
            <a:ext cx="1260261" cy="1360475"/>
          </a:xfrm>
          <a:custGeom>
            <a:avLst/>
            <a:gdLst/>
            <a:ahLst/>
            <a:cxnLst/>
            <a:rect l="l" t="t" r="r" b="b"/>
            <a:pathLst>
              <a:path w="4312193" h="2336425">
                <a:moveTo>
                  <a:pt x="0" y="0"/>
                </a:moveTo>
                <a:lnTo>
                  <a:pt x="4312192" y="0"/>
                </a:lnTo>
                <a:lnTo>
                  <a:pt x="4312192" y="2336425"/>
                </a:lnTo>
                <a:lnTo>
                  <a:pt x="0" y="2336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Freeform 8">
            <a:extLst>
              <a:ext uri="{FF2B5EF4-FFF2-40B4-BE49-F238E27FC236}">
                <a16:creationId xmlns:a16="http://schemas.microsoft.com/office/drawing/2014/main" id="{0D28B6B8-3D04-4100-B1F5-55C2E962B21D}"/>
              </a:ext>
            </a:extLst>
          </p:cNvPr>
          <p:cNvSpPr/>
          <p:nvPr/>
        </p:nvSpPr>
        <p:spPr>
          <a:xfrm>
            <a:off x="8927355" y="4693713"/>
            <a:ext cx="1800027" cy="1756891"/>
          </a:xfrm>
          <a:custGeom>
            <a:avLst/>
            <a:gdLst/>
            <a:ahLst/>
            <a:cxnLst/>
            <a:rect l="l" t="t" r="r" b="b"/>
            <a:pathLst>
              <a:path w="3197731" h="2997873">
                <a:moveTo>
                  <a:pt x="0" y="0"/>
                </a:moveTo>
                <a:lnTo>
                  <a:pt x="3197731" y="0"/>
                </a:lnTo>
                <a:lnTo>
                  <a:pt x="3197731" y="2997873"/>
                </a:lnTo>
                <a:lnTo>
                  <a:pt x="0" y="299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4" name="صورة 233">
            <a:extLst>
              <a:ext uri="{FF2B5EF4-FFF2-40B4-BE49-F238E27FC236}">
                <a16:creationId xmlns:a16="http://schemas.microsoft.com/office/drawing/2014/main" id="{E873C2A1-63FB-4017-BC9A-9345F4E3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818" y="1673075"/>
            <a:ext cx="3551860" cy="2009799"/>
          </a:xfrm>
          <a:prstGeom prst="rect">
            <a:avLst/>
          </a:prstGeom>
        </p:spPr>
      </p:pic>
      <p:sp>
        <p:nvSpPr>
          <p:cNvPr id="237" name="Freeform 21">
            <a:extLst>
              <a:ext uri="{FF2B5EF4-FFF2-40B4-BE49-F238E27FC236}">
                <a16:creationId xmlns:a16="http://schemas.microsoft.com/office/drawing/2014/main" id="{75BD27F1-9E3C-4946-A3B8-11A1A6D3AAB9}"/>
              </a:ext>
            </a:extLst>
          </p:cNvPr>
          <p:cNvSpPr/>
          <p:nvPr/>
        </p:nvSpPr>
        <p:spPr>
          <a:xfrm>
            <a:off x="7292607" y="4666064"/>
            <a:ext cx="1439131" cy="1345713"/>
          </a:xfrm>
          <a:prstGeom prst="flowChartConnector">
            <a:avLst/>
          </a:prstGeom>
          <a:solidFill>
            <a:srgbClr val="00B0F0">
              <a:alpha val="32000"/>
            </a:srgbClr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TextBox 61">
            <a:extLst>
              <a:ext uri="{FF2B5EF4-FFF2-40B4-BE49-F238E27FC236}">
                <a16:creationId xmlns:a16="http://schemas.microsoft.com/office/drawing/2014/main" id="{7312F3A1-4264-40BF-B374-05598863E11D}"/>
              </a:ext>
            </a:extLst>
          </p:cNvPr>
          <p:cNvSpPr txBox="1"/>
          <p:nvPr/>
        </p:nvSpPr>
        <p:spPr>
          <a:xfrm>
            <a:off x="6790965" y="4832457"/>
            <a:ext cx="161679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الاعداد</a:t>
            </a:r>
          </a:p>
        </p:txBody>
      </p:sp>
      <p:sp>
        <p:nvSpPr>
          <p:cNvPr id="239" name="Freeform 21">
            <a:extLst>
              <a:ext uri="{FF2B5EF4-FFF2-40B4-BE49-F238E27FC236}">
                <a16:creationId xmlns:a16="http://schemas.microsoft.com/office/drawing/2014/main" id="{FFE37655-A3A3-4ADC-863B-76B6174B6652}"/>
              </a:ext>
            </a:extLst>
          </p:cNvPr>
          <p:cNvSpPr/>
          <p:nvPr/>
        </p:nvSpPr>
        <p:spPr>
          <a:xfrm>
            <a:off x="3648677" y="5970306"/>
            <a:ext cx="3818446" cy="505550"/>
          </a:xfrm>
          <a:prstGeom prst="roundRect">
            <a:avLst>
              <a:gd name="adj" fmla="val 50000"/>
            </a:avLst>
          </a:prstGeom>
          <a:solidFill>
            <a:srgbClr val="00B0F0">
              <a:alpha val="34000"/>
            </a:srgbClr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F987B9A1-9143-485D-83DA-87B3CF686FE6}"/>
              </a:ext>
            </a:extLst>
          </p:cNvPr>
          <p:cNvSpPr txBox="1"/>
          <p:nvPr/>
        </p:nvSpPr>
        <p:spPr>
          <a:xfrm>
            <a:off x="6579707" y="5273114"/>
            <a:ext cx="1591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والتنفيذ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3C19A0B4-18AC-4E7A-BFAE-7843CAA83972}"/>
              </a:ext>
            </a:extLst>
          </p:cNvPr>
          <p:cNvSpPr txBox="1"/>
          <p:nvPr/>
        </p:nvSpPr>
        <p:spPr>
          <a:xfrm>
            <a:off x="4772939" y="3512486"/>
            <a:ext cx="3394675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لمادة العلوم الصف</a:t>
            </a:r>
          </a:p>
        </p:txBody>
      </p:sp>
      <p:pic>
        <p:nvPicPr>
          <p:cNvPr id="265" name="صورة 264">
            <a:extLst>
              <a:ext uri="{FF2B5EF4-FFF2-40B4-BE49-F238E27FC236}">
                <a16:creationId xmlns:a16="http://schemas.microsoft.com/office/drawing/2014/main" id="{F7D7D940-B771-4439-ABA9-A44E0E6BA0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5618" r="24584" b="64341"/>
          <a:stretch/>
        </p:blipFill>
        <p:spPr>
          <a:xfrm rot="20329880">
            <a:off x="556193" y="129987"/>
            <a:ext cx="1599259" cy="1581910"/>
          </a:xfrm>
          <a:prstGeom prst="rect">
            <a:avLst/>
          </a:prstGeom>
        </p:spPr>
      </p:pic>
      <p:sp>
        <p:nvSpPr>
          <p:cNvPr id="270" name="مربع نص 269">
            <a:extLst>
              <a:ext uri="{FF2B5EF4-FFF2-40B4-BE49-F238E27FC236}">
                <a16:creationId xmlns:a16="http://schemas.microsoft.com/office/drawing/2014/main" id="{F8B0A998-CE7A-4266-A134-B4AA945A40C1}"/>
              </a:ext>
            </a:extLst>
          </p:cNvPr>
          <p:cNvSpPr txBox="1"/>
          <p:nvPr/>
        </p:nvSpPr>
        <p:spPr>
          <a:xfrm>
            <a:off x="4876800" y="4126305"/>
            <a:ext cx="306939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الفصل الدراسي الأول  1445هـ </a:t>
            </a:r>
            <a:endParaRPr kumimoji="0" lang="ar-SA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3" name="صورة 272">
            <a:extLst>
              <a:ext uri="{FF2B5EF4-FFF2-40B4-BE49-F238E27FC236}">
                <a16:creationId xmlns:a16="http://schemas.microsoft.com/office/drawing/2014/main" id="{AC9BC3DA-A302-4CA1-8532-502ACA263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939" y="1483181"/>
            <a:ext cx="4572675" cy="783495"/>
          </a:xfrm>
          <a:prstGeom prst="rect">
            <a:avLst/>
          </a:prstGeom>
        </p:spPr>
      </p:pic>
      <p:sp>
        <p:nvSpPr>
          <p:cNvPr id="274" name="object 2">
            <a:extLst>
              <a:ext uri="{FF2B5EF4-FFF2-40B4-BE49-F238E27FC236}">
                <a16:creationId xmlns:a16="http://schemas.microsoft.com/office/drawing/2014/main" id="{08211B81-56E6-4A84-9EEC-1DE92E49C765}"/>
              </a:ext>
            </a:extLst>
          </p:cNvPr>
          <p:cNvSpPr txBox="1"/>
          <p:nvPr/>
        </p:nvSpPr>
        <p:spPr>
          <a:xfrm>
            <a:off x="7946194" y="310413"/>
            <a:ext cx="3193356" cy="11963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117" marR="0" lvl="0" indent="0" algn="r" defTabSz="60963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المملكة العربية السعودية</a:t>
            </a:r>
          </a:p>
          <a:p>
            <a:pPr marL="2117" marR="0" lvl="0" indent="0" algn="r" defTabSz="60963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وزارة التعليم 280 </a:t>
            </a:r>
          </a:p>
          <a:p>
            <a:pPr marL="2117" marR="0" lvl="0" indent="0" algn="r" defTabSz="60963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الادارة العامة للتعليم بمحافظة</a:t>
            </a:r>
          </a:p>
          <a:p>
            <a:pPr marL="2117" marR="0" lvl="0" indent="0" algn="r" defTabSz="60963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مدرسة</a:t>
            </a:r>
            <a:endParaRPr kumimoji="0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5" name="object 3">
            <a:extLst>
              <a:ext uri="{FF2B5EF4-FFF2-40B4-BE49-F238E27FC236}">
                <a16:creationId xmlns:a16="http://schemas.microsoft.com/office/drawing/2014/main" id="{29B59471-FCAF-4C42-B164-54ECAFD5BAC0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8612" y="227596"/>
            <a:ext cx="1290706" cy="919505"/>
          </a:xfrm>
          <a:prstGeom prst="rect">
            <a:avLst/>
          </a:prstGeom>
        </p:spPr>
      </p:pic>
      <p:pic>
        <p:nvPicPr>
          <p:cNvPr id="276" name="object 4">
            <a:extLst>
              <a:ext uri="{FF2B5EF4-FFF2-40B4-BE49-F238E27FC236}">
                <a16:creationId xmlns:a16="http://schemas.microsoft.com/office/drawing/2014/main" id="{92E1DB48-DC9A-430A-AA0B-5F6CE9B7F611}"/>
              </a:ext>
            </a:extLst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7062" y="312811"/>
            <a:ext cx="1481291" cy="608131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1582CAC-2D5C-42CE-A9A9-A4617EAB80A3}"/>
              </a:ext>
            </a:extLst>
          </p:cNvPr>
          <p:cNvGrpSpPr/>
          <p:nvPr/>
        </p:nvGrpSpPr>
        <p:grpSpPr>
          <a:xfrm>
            <a:off x="8783814" y="6368875"/>
            <a:ext cx="2430818" cy="356529"/>
            <a:chOff x="5314278" y="3394683"/>
            <a:chExt cx="4493663" cy="197576"/>
          </a:xfrm>
        </p:grpSpPr>
        <p:grpSp>
          <p:nvGrpSpPr>
            <p:cNvPr id="22" name="!!مجموعة 19">
              <a:extLst>
                <a:ext uri="{FF2B5EF4-FFF2-40B4-BE49-F238E27FC236}">
                  <a16:creationId xmlns:a16="http://schemas.microsoft.com/office/drawing/2014/main" id="{73477538-F4CB-4EB5-9B5C-0AB4F847A139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26" name="!!مجموعة 99">
                <a:extLst>
                  <a:ext uri="{FF2B5EF4-FFF2-40B4-BE49-F238E27FC236}">
                    <a16:creationId xmlns:a16="http://schemas.microsoft.com/office/drawing/2014/main" id="{4C64E871-006F-4CEE-B0E3-132DE617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BDB35751-CFA3-4983-AE63-76042FC3BFD0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3" name="Picture 15" descr="شعار Telegram png">
              <a:extLst>
                <a:ext uri="{FF2B5EF4-FFF2-40B4-BE49-F238E27FC236}">
                  <a16:creationId xmlns:a16="http://schemas.microsoft.com/office/drawing/2014/main" id="{0D72FA1A-7244-4622-AA16-63B4AAC98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4331A95F-CC2D-4318-BCE2-9AA77646CC68}"/>
                </a:ext>
              </a:extLst>
            </p:cNvPr>
            <p:cNvSpPr txBox="1"/>
            <p:nvPr/>
          </p:nvSpPr>
          <p:spPr>
            <a:xfrm>
              <a:off x="5851658" y="3492589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268634B8-7136-48CC-8AB9-C5D495DC4F84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45E90AC-3671-4F18-B897-CE9AC375E3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8080" y="3082753"/>
            <a:ext cx="1249788" cy="1749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كيف تتغير الأنظمة البيئية؟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7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الدورات والتغيرات في الأنظمة البيئية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تغير الأحداث الطبيعية و الانسان النظام البيئي 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يحلل التغيرات التي تحدث في النظام البيئي، ويبين أثرها في انقراض المخلوقات الحية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التغيرات في الأنظمة البيئية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236477" y="2047795"/>
            <a:ext cx="3647161" cy="216473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تغير الأنظمة البيئية :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تتغير الأنظمة البيئية بسبب الأحداث الطبيعية أو بفعل الحيوان والإنسان 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Clr>
                <a:srgbClr val="FF0000"/>
              </a:buClr>
              <a:buFont typeface="+mj-lt"/>
              <a:buAutoNum type="arabicPeriod"/>
            </a:pPr>
            <a:r>
              <a:rPr lang="ar-SA" sz="1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الكوارث الطبيعية . </a:t>
            </a:r>
            <a:r>
              <a:rPr lang="ar-SA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ar-SA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مثال : ( </a:t>
            </a:r>
            <a:r>
              <a:rPr lang="ar-SA" sz="1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الزلزال – الفيضانات – البراكين – الجفاف – الأعاصير </a:t>
            </a:r>
            <a:r>
              <a:rPr lang="ar-SA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Clr>
                <a:srgbClr val="FF0000"/>
              </a:buClr>
              <a:buFont typeface="+mj-lt"/>
              <a:buAutoNum type="arabicPeriod"/>
            </a:pPr>
            <a:r>
              <a:rPr lang="ar-SA" sz="1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التغيرات التي تحدثها المخلوقات الحية 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r" rtl="1"/>
            <a:r>
              <a:rPr lang="en-US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كالجراد الذي يأكل المحاصيل الزراعية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ar-SA" sz="1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الإنسان :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مثال :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إزالة الغابات - تلوث البيئة (هواء , ماء ,تربة ) , الصيد الجائر , تفجير الجبال لشق الطرق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435222" y="4907584"/>
            <a:ext cx="39181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https://youtu.be/SFGFiFXOhyw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https://youtu.be/UkXRLl1F74M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https://youtu.be/XbEdlLqs0RI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https://youtu.be/cW4HgqCQ0o4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https://youtu.be/tHHOIX5plds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https://youtu.be/EitHltwLF04</a:t>
            </a:r>
            <a:endParaRPr lang="en-US" sz="1100" b="1" dirty="0"/>
          </a:p>
          <a:p>
            <a:pPr algn="l"/>
            <a:r>
              <a:rPr lang="en-US" sz="1100" b="1" dirty="0">
                <a:hlinkClick r:id="rId13"/>
              </a:rPr>
              <a:t>https://youtu.be/JxUB3JvUg0U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6BC9C4AC-7382-43F7-B7F1-E4CA2C726E9C}"/>
              </a:ext>
            </a:extLst>
          </p:cNvPr>
          <p:cNvSpPr txBox="1"/>
          <p:nvPr/>
        </p:nvSpPr>
        <p:spPr>
          <a:xfrm>
            <a:off x="435222" y="2070691"/>
            <a:ext cx="3647161" cy="1976497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ماذا يحدث عندما تتغير الأنظمة البيئية ؟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تهاجر إلى مناطق أخرى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 . 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بعضها يحاول التكيف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</a:rPr>
              <a:t> .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موت الكائنات بكميات كبيرة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ماالحيوانات</a:t>
            </a:r>
            <a:r>
              <a:rPr kumimoji="0" lang="ar-SA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منقرضة :   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المخلوقات الحية التي لم يعد لها وجود على الأرض مثل الديناصورات.                                       </a:t>
            </a:r>
            <a:endParaRPr kumimoji="0" lang="ar-SA" sz="1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ما الحيوانات المهددة بالانقراض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المها العربي ( </a:t>
            </a:r>
            <a:r>
              <a:rPr kumimoji="0" lang="ar-S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الوضيحي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)  -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الغزلان ( الريم )</a:t>
            </a:r>
            <a:r>
              <a:rPr kumimoji="0" lang="ar-SA" sz="1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النمر العربي</a:t>
            </a:r>
            <a:r>
              <a:rPr kumimoji="0" lang="ar-SA" sz="1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-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الأرنب البري  </a:t>
            </a:r>
            <a:r>
              <a:rPr kumimoji="0" lang="ar-SA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طيور الحباري</a:t>
            </a: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23E9C3A1-2878-4AB6-B3A5-EFEC5956E314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0DEFE0B6-46AF-4E8C-85EE-74B9BE7C2B36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510D9A1A-E827-4A5E-8F73-E7FBC4285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573A3DAA-3E80-4B45-8BB0-B1AC54D4FF35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EBF131F3-4786-43E8-98CC-934B618F9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CAC12481-84FF-4CEA-B064-776F7EFBDDF8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92D32859-8D9F-47ED-93D1-B664BB74E52F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96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كيف تتغير الأنظمة البيئية؟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8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الثاني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الموطن – أنواع المواطن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تغير الأحداث الطبيعية و الانسان النظام البيئي 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الصحاري والغابات المطيرة والغابات الأخرى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672324" y="2894963"/>
            <a:ext cx="2090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 الصحاري و الغابات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337583" y="2039236"/>
            <a:ext cx="3647161" cy="2509838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ar-SA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الصحراء </a:t>
            </a:r>
          </a:p>
          <a:p>
            <a:pPr rtl="1"/>
            <a:r>
              <a:rPr lang="ar-SA" sz="1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موطن جاف، أمطاره قليلة جداً. الصحاري الحارة باردة ليلاً، وحارة نهاراً، وتربتها رملية وصخرية ينمو فيها نبات الصبار والأعشاب.</a:t>
            </a:r>
            <a:endParaRPr lang="ar-SA" sz="11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rtl="1"/>
            <a:r>
              <a:rPr lang="ar-SA" sz="11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تستطيع السلاحف والثعابين والسحالي أن تعيش في الصحراء. </a:t>
            </a:r>
          </a:p>
          <a:p>
            <a:pPr rtl="1"/>
            <a:r>
              <a:rPr lang="ar-SA" sz="11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المخلوقات التي تعيش في الصحراء لا تحتاج إلى الكثير من الماء. </a:t>
            </a:r>
          </a:p>
          <a:p>
            <a:pPr rtl="1"/>
            <a:r>
              <a:rPr lang="ar-SA" sz="1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تحصل حيوانات الصحراء على معظم الماء الذي تحتاج إليه من أكل النباتات أو الحيوانات الأخرى.</a:t>
            </a:r>
            <a:endParaRPr lang="ar-SA" sz="11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rtl="1"/>
            <a:r>
              <a:rPr lang="ar-SA" sz="1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الغابة</a:t>
            </a:r>
            <a:r>
              <a:rPr lang="ar-SA" sz="1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rtl="1"/>
            <a:r>
              <a:rPr lang="ar-SA" sz="1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هي الموطن الذي تنمو فيه الأشجار جيداً، بسبب نزول الأمطار وتوافر ضوء الشمس. </a:t>
            </a:r>
          </a:p>
          <a:p>
            <a:pPr rtl="1"/>
            <a:r>
              <a:rPr lang="ar-SA" sz="11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في الغابة تعيش الغزلان والدببة السوداء والثعالب. كما تعيش فيها الطيور والحشرات والديدان.</a:t>
            </a:r>
          </a:p>
          <a:p>
            <a:pPr rtl="1"/>
            <a:r>
              <a:rPr lang="ar-SA" sz="1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معظم للأشجار لها أوراق يتغير لونها وتتساقط في فصل الخريف، ولكن بعضها يبقى أخضر طوال السنة.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https://youtu.be/k8d6erpSZ3U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https://youtu.be/f_pzkuX-Qsg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https://youtu.be/OmsFWxzjpjw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https://youtu.be/tDJ56FhEr4Q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https://youtu.be/Gu2-lNZnwi4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6BC9C4AC-7382-43F7-B7F1-E4CA2C726E9C}"/>
              </a:ext>
            </a:extLst>
          </p:cNvPr>
          <p:cNvSpPr txBox="1"/>
          <p:nvPr/>
        </p:nvSpPr>
        <p:spPr>
          <a:xfrm>
            <a:off x="435222" y="2070691"/>
            <a:ext cx="3647161" cy="2352973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الغابة المطرية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موطن فيه الأمطار كل يوم تقريبا.</a:t>
            </a: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لذا تنمو فيها الأشجار عالياً، وتكون  لها أوراق ضخمة. في الغابة المطرية، تعيش أنواع كثيرة من النباتات والحيوانات.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الخفافيش والحشرات والطيور الملونة وحيوانات أخرى تعيش على قمم الأشجار، أما النمور وآكلات النمل فتعيش على الأرض.</a:t>
            </a:r>
            <a:endParaRPr lang="ar-SA" sz="1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تتشابه الغابة المطرية الغابات الأخرى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بأن كلاهما موطن تتساقط فيه الأمطار وتنمو الأشجار جيدا بسبب نزول الأمطار وضوء الشمس.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ويختلفان في: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أن الغابة المطرية تسقط فيها الأمطار يوميا ولذا تكون الأشجار فيها عالية والأوراق ضخمة أكثر منها في الغابات الأخرى.</a:t>
            </a: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F010A8C4-1F83-4EC8-8F59-DE99A0254FE2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CF2BF180-DC1B-4E2D-A6C7-3BA7C3873237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8EF282A2-7927-402C-A638-B07E85F6C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EA37F85F-AD69-4AF0-A749-CDBD3499F999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132A0E64-EED3-49A8-84CD-4D0D6DA7B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C44B83C7-8E03-43C7-A7F5-6DEB8265B742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5EE1FB33-CC2B-4277-95D1-AB560EBAEA81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كيف تتغير الأنظمة البيئية؟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9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الثالث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الأرض و مواردها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تغير الأحداث الطبيعية و الانسان النظام البيئي 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يذكر أمثلة على الوقود الأحفوري ومصادر الطاقة الأخرى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الاحافير والوقود الأحفوري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3787140" y="2046955"/>
            <a:ext cx="4074534" cy="1788259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الوقود الأحفوري؟ </a:t>
            </a:r>
            <a:endParaRPr kumimoji="0" lang="en-US" altLang="ar-SA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الوقود </a:t>
            </a: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مادة يتم حرقها للحصول على الطاقة وذلك لأغراض التدفئة وتسيير السيارات والطائرات وتوليد الكهرباء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B1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تكون الوقود الأحفوري من بقايا النباتات والحيوانات التي عاشت في الماضي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الوقود الأحفوري مورد غير متجدد، ولا يمكن استبداله.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ومن أنواع الوقود الأحفوري </a:t>
            </a: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الفحم الحجري والنفط والغاز الطبيعي</a:t>
            </a:r>
            <a:endParaRPr kumimoji="0" lang="ar-SA" altLang="ar-S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الموارد الطبيعية الأخرى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النباتات والحيوانات والماء والهواء.</a:t>
            </a:r>
            <a:endParaRPr kumimoji="0" lang="ar-SA" altLang="ar-S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موارد الطاقة المتجددة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هي 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الطاقة الشمسية 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 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طاقة المياه الجارية 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والرياح </a:t>
            </a: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والحرارة الجوفية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https://www.youtube.com/watch?v=dKf1IMuRLcM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https://www.youtube.com/watch?v=HIayaLz2bL4&amp;t=4s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https://www.youtube.com/watch?v=ta21edVuT-g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https://www.youtube.com/watch?v=ZrnVCj0xzt4&amp;t=1s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https://www.youtube.com/watch?v=h4hxJKt83-Q&amp;t=63s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1" name="صورة 150">
            <a:extLst>
              <a:ext uri="{FF2B5EF4-FFF2-40B4-BE49-F238E27FC236}">
                <a16:creationId xmlns:a16="http://schemas.microsoft.com/office/drawing/2014/main" id="{BAF7F2EF-AEF2-4BFB-86C2-8AE7051455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822" y="1825453"/>
            <a:ext cx="2979647" cy="1542587"/>
          </a:xfrm>
          <a:prstGeom prst="rect">
            <a:avLst/>
          </a:prstGeom>
        </p:spPr>
      </p:pic>
      <p:pic>
        <p:nvPicPr>
          <p:cNvPr id="152" name="صورة 151">
            <a:extLst>
              <a:ext uri="{FF2B5EF4-FFF2-40B4-BE49-F238E27FC236}">
                <a16:creationId xmlns:a16="http://schemas.microsoft.com/office/drawing/2014/main" id="{10536882-8D56-4A42-AE08-6211204D9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617" y="3128076"/>
            <a:ext cx="1475883" cy="1475883"/>
          </a:xfrm>
          <a:prstGeom prst="rect">
            <a:avLst/>
          </a:prstGeom>
        </p:spPr>
      </p:pic>
      <p:pic>
        <p:nvPicPr>
          <p:cNvPr id="153" name="Picture 2" descr="ignition mineral coal 6039680 Vector Art at Vecteezy">
            <a:extLst>
              <a:ext uri="{FF2B5EF4-FFF2-40B4-BE49-F238E27FC236}">
                <a16:creationId xmlns:a16="http://schemas.microsoft.com/office/drawing/2014/main" id="{2AC78D23-458C-4484-BE64-EB22AE00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0" y="3231256"/>
            <a:ext cx="1844398" cy="14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CA5942A-CB41-43C6-8426-26F8F6968357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A6343771-D15A-46FA-9CCB-880DEA164906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6" name="!!مجموعة 99">
                <a:extLst>
                  <a:ext uri="{FF2B5EF4-FFF2-40B4-BE49-F238E27FC236}">
                    <a16:creationId xmlns:a16="http://schemas.microsoft.com/office/drawing/2014/main" id="{4C43FF8A-6F01-4F36-9D3A-B0729E17D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7" name="مربع نص 156">
                <a:extLst>
                  <a:ext uri="{FF2B5EF4-FFF2-40B4-BE49-F238E27FC236}">
                    <a16:creationId xmlns:a16="http://schemas.microsoft.com/office/drawing/2014/main" id="{495C93C4-38FC-4F5F-AE2A-43889F24696C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28E02606-7CCF-43FA-B361-E2783A1E9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مربع نص 153">
              <a:extLst>
                <a:ext uri="{FF2B5EF4-FFF2-40B4-BE49-F238E27FC236}">
                  <a16:creationId xmlns:a16="http://schemas.microsoft.com/office/drawing/2014/main" id="{6D330B47-1814-4BEE-94BB-64AE1FC4ACBD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5" name="مربع نص 154">
              <a:extLst>
                <a:ext uri="{FF2B5EF4-FFF2-40B4-BE49-F238E27FC236}">
                  <a16:creationId xmlns:a16="http://schemas.microsoft.com/office/drawing/2014/main" id="{C4F67DA1-AD51-492A-A8E2-77C0BCC7C383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59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ما موارد الأرض وكيف يمكن المحافظة عليها 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10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الأرض ومواردها - حماية الموارد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ما أهمية المحافظة على الماء والهواء خاليين من التلوث؟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يصف أفكارا حول أسباب تلوث كل من الهواء والماء وحمايتهما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الماء و الهواء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230252" y="2118058"/>
            <a:ext cx="3843696" cy="2144197"/>
          </a:xfrm>
          <a:prstGeom prst="roundRect">
            <a:avLst>
              <a:gd name="adj" fmla="val 2641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180340" algn="r" rtl="1"/>
            <a:r>
              <a:rPr lang="ar-SA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تلوث موارد المياه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هو تغير في الخواص الفيزيائية والكيميائية والحيوية للمياه</a:t>
            </a:r>
          </a:p>
          <a:p>
            <a:pPr marL="180340" algn="r" rtl="1"/>
            <a:r>
              <a:rPr lang="ar-SA" sz="11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سواء الجوفية أو السطحية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 يجعلها غير صالحة للاستعمال. ومن هذه الخواص </a:t>
            </a:r>
            <a:r>
              <a:rPr lang="ar-SA" sz="11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اللون والطعم والرائحة  ودرجة الحرارة.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تتلوث المياه بسبب ؛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ar-SA" sz="1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المصانع التي تلقي بالمواد الكيميائية والفضلات إلى مصادر المياه 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solidFill>
                  <a:srgbClr val="9848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۲) المزارع التي تستعمل المواد الكيميائية (المبيدات الحشرية والأسمدة الكيميائية).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۳) مياه الصرف الصحي التي تطرحها المنشآت السكنية والتجارية في شبكات الصرف.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r" rtl="1"/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https://www.youtube.com/watch?v=cWDCJ9WlYpk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https://www.youtube.com/watch?v=IHQYx9ak034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https://www.youtube.com/watch?v=fifFJTqGidc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https://www.youtube.com/watch?v=QLQrjz0FKxQ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https://www.youtube.com/watch?v=N7SwQJNd5Nk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74524" y="2109660"/>
            <a:ext cx="3710135" cy="216473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تلوث الهواء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تحدث عملية تلوث الهواء عندما تدخل إليه مواد جديدة وغريبة فتغير نسب مكوناته. </a:t>
            </a:r>
            <a:endParaRPr lang="ar-SA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مصادر تلوث الهواء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محطات توليد الكهرباء، </a:t>
            </a: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و المصانع. </a:t>
            </a: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و وسائل النقل البرية والبحرية والجوية</a:t>
            </a: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. و بعض المصادر الطبيعية،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ومنها الاندفاعات البركانية.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• من أهم الإجراءات الكفيلة بالحد من تلوث الهواء 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۱) تقليل استعمال المواد والأجهزة التي يدخل في صناعتها غاز الفريون.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۲) تقيد المصانع بالقوانين التي تضعها الدولة للحد من التلوث.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0" lvl="0" indent="0" algn="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۳) صيانة السيارات بشكل دوري، والتأكد من سلامة العوادم التي تنفث العوادم في الهواء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6C55014-3DA9-4BEB-9DCD-5202B8BD15EA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81C39732-355F-4447-A553-39175F15496D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48364B85-805C-4298-9A2E-5F7FC987F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F824849B-8B03-4ADB-B22D-28A6038A7298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3932A852-FDA0-4B48-A629-EB7B7F271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10334D09-A1F8-43EF-A894-408714161727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D2BBC7FE-0835-4DEF-8499-0792D7754CA5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AXtManalBLack"/>
              </a:rPr>
              <a:t>ما الاجرام السماوية التي توجد في النظام الشمسي </a:t>
            </a:r>
            <a:endParaRPr lang="ar-SA" sz="14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11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الفضاء – النظام الشمسي و الفضاء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تتحرك كل من الأرض والقمر في الفضاء؟ وماذا ينتج عن حركتهما؟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يحدد أسباب أطوار القمر وظاهرتي الكسوف والخسوف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الأرض و الشمس و القمر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183779" y="2118440"/>
            <a:ext cx="3843696" cy="1833443"/>
          </a:xfrm>
          <a:prstGeom prst="roundRect">
            <a:avLst>
              <a:gd name="adj" fmla="val 2641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ar-JO" sz="1400" b="1" dirty="0">
                <a:solidFill>
                  <a:srgbClr val="0070C0"/>
                </a:solidFill>
              </a:rPr>
              <a:t>القمر </a:t>
            </a:r>
            <a:r>
              <a:rPr lang="ar-JO" sz="1400" b="1" dirty="0" err="1">
                <a:solidFill>
                  <a:srgbClr val="0070C0"/>
                </a:solidFill>
              </a:rPr>
              <a:t>القمر</a:t>
            </a:r>
            <a:r>
              <a:rPr lang="ar-JO" sz="1400" b="1" dirty="0">
                <a:solidFill>
                  <a:srgbClr val="0070C0"/>
                </a:solidFill>
              </a:rPr>
              <a:t> لا يصدر ضوء خاص به.</a:t>
            </a:r>
          </a:p>
          <a:p>
            <a:pPr rtl="1"/>
            <a:r>
              <a:rPr lang="ar-JO" sz="1400" b="1" dirty="0">
                <a:solidFill>
                  <a:srgbClr val="0070C0"/>
                </a:solidFill>
              </a:rPr>
              <a:t>ضوء القمر بسبب انعكاس ضوء الشمس الساقط عليه</a:t>
            </a:r>
            <a:endParaRPr lang="ar-SA" sz="1400" b="1" dirty="0">
              <a:solidFill>
                <a:srgbClr val="0070C0"/>
              </a:solidFill>
            </a:endParaRPr>
          </a:p>
          <a:p>
            <a:r>
              <a:rPr lang="ar-SA" sz="1400" b="1" i="0" u="none" strike="noStrike" baseline="0" dirty="0">
                <a:solidFill>
                  <a:srgbClr val="00B050"/>
                </a:solidFill>
                <a:latin typeface="Calibri-Bold"/>
              </a:rPr>
              <a:t>يدور القمر حول الأرض, ويتم دورته ف 29 يوما</a:t>
            </a:r>
          </a:p>
          <a:p>
            <a:r>
              <a:rPr lang="ar-SA" sz="1400" b="1" i="0" u="none" strike="noStrike" baseline="0" dirty="0">
                <a:solidFill>
                  <a:srgbClr val="00B050"/>
                </a:solidFill>
                <a:latin typeface="Calibri-Bold"/>
              </a:rPr>
              <a:t>أي ما يعادل شهرا تقريبا. وبناء على هذه الدورة</a:t>
            </a:r>
          </a:p>
          <a:p>
            <a:r>
              <a:rPr lang="ar-SA" sz="1400" b="1" i="0" u="none" strike="noStrike" baseline="0" dirty="0">
                <a:solidFill>
                  <a:srgbClr val="00B050"/>
                </a:solidFill>
                <a:latin typeface="Calibri-Bold"/>
              </a:rPr>
              <a:t>يتِم حساب التقويم الهجري</a:t>
            </a:r>
            <a:r>
              <a:rPr lang="ar-JO" sz="1400" b="1" dirty="0">
                <a:solidFill>
                  <a:srgbClr val="00B050"/>
                </a:solidFill>
              </a:rPr>
              <a:t>.</a:t>
            </a:r>
            <a:endParaRPr lang="ar-SA" sz="1400" b="1" dirty="0">
              <a:solidFill>
                <a:srgbClr val="00B050"/>
              </a:solidFill>
            </a:endParaRPr>
          </a:p>
          <a:p>
            <a:r>
              <a:rPr lang="ar-SA" sz="1400" b="1" i="0" u="none" strike="noStrike" baseline="0" dirty="0">
                <a:latin typeface="Calibri-Bold"/>
              </a:rPr>
              <a:t>يتغ</a:t>
            </a:r>
            <a:r>
              <a:rPr lang="ar-SA" sz="1400" b="1" dirty="0">
                <a:latin typeface="Calibri-Bold"/>
              </a:rPr>
              <a:t>ير </a:t>
            </a:r>
            <a:r>
              <a:rPr lang="ar-SA" sz="1400" b="1" i="0" u="none" strike="noStrike" baseline="0" dirty="0">
                <a:latin typeface="Calibri-Bold"/>
              </a:rPr>
              <a:t>شكل الجزء المضاء من القمر أثناء دورانه حول الأرض</a:t>
            </a:r>
          </a:p>
          <a:p>
            <a:r>
              <a:rPr lang="ar-SA" sz="1400" b="1" i="0" u="none" strike="noStrike" baseline="0" dirty="0">
                <a:latin typeface="Calibri-Bold"/>
              </a:rPr>
              <a:t>فنراه فيي أشكال عديدة تسمى أطوار القمر</a:t>
            </a:r>
          </a:p>
          <a:p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https://www.youtube.com/watch?v=LsodT-LfTw0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https://www.youtube.com/watch?v=-oYKeGsaNmI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https://www.youtube.com/watch?v=bVB3zu7OjPo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https://www.youtube.com/watch?v=jSe7pm823xg&amp;t=17s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https://www.youtube.com/watch?v=07oNXhmgi8k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https://www.youtube.com/watch?v=VNxmzvZn4RU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56768" y="2109660"/>
            <a:ext cx="3710135" cy="185100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ما الخسوف وما الكسوف؟</a:t>
            </a:r>
            <a:endParaRPr kumimoji="0" lang="ar-JO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خسوف القمر</a:t>
            </a:r>
            <a:endParaRPr kumimoji="0" lang="ar-JO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يحدث الخسوف عندما تقع الأرض بين الشمس والقمر، فيقع القمر في ظل الأرض فيظهر معتماً.</a:t>
            </a:r>
            <a:endParaRPr kumimoji="0" lang="ar-JO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كسوف الشمس</a:t>
            </a:r>
            <a:endParaRPr kumimoji="0" lang="ar-JO" sz="1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يحدث الكسوف عندما يقع القمر بين الشمس والأرض، فيحجب القمر جزءاً من الشمس أو كلها.</a:t>
            </a:r>
            <a:endParaRPr kumimoji="0" lang="ar-JO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259C26E7-3474-4408-8A6D-253FE4CBEC60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D337831D-BFAC-44DD-8A09-A758E9831113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9339CDF2-EB5A-4970-BA27-97BAD958D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511C61A0-4997-4C05-9CC6-952CCBC6CF7A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E707B710-23A6-4881-8003-56B9A9952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EB94AB0C-0502-4B71-9AA0-4B841E5675E0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96A0ADAE-42F0-421F-8D1D-09EB38AECADA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52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AXtManalBLack"/>
              </a:rPr>
              <a:t>ما الاجرام السماوية التي توجد في النظام الشمسي </a:t>
            </a:r>
            <a:endParaRPr lang="ar-SA" sz="14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12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الفضاء – النظام الشمسي و الفضاء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نقارن بين الأرض وغيرها من الأجرام</a:t>
            </a:r>
          </a:p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السماوية في النظام الشمسي؟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يعرف النظام الشمسي ويصفه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الأرض و الشمس و القمر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3988230" y="2091327"/>
            <a:ext cx="3998123" cy="2517100"/>
          </a:xfrm>
          <a:prstGeom prst="roundRect">
            <a:avLst>
              <a:gd name="adj" fmla="val 2641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normalizeH="0" baseline="0" noProof="0" dirty="0">
                <a:ln>
                  <a:noFill/>
                </a:ln>
                <a:solidFill>
                  <a:srgbClr val="DE37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النظام الشمسي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الشمس لها عدةُ توابعَ تدورُ حولها، </a:t>
            </a:r>
            <a:endParaRPr kumimoji="0" lang="ar-SA" sz="1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وتشكلُ معها ما يسمَّى </a:t>
            </a: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النظامَ الشمسيَّ</a:t>
            </a: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. ويبلغُ اتساعهُ ملايينَ الكيلومتراتِ،</a:t>
            </a:r>
            <a:endParaRPr kumimoji="0" lang="ar-SA" sz="1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وتقعُ الشمسُ في مركزهِ.</a:t>
            </a:r>
            <a:endParaRPr kumimoji="0" lang="en-US" sz="1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الكواكبُ</a:t>
            </a: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: </a:t>
            </a:r>
            <a:endParaRPr kumimoji="0" lang="ar-SA" sz="1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أجسامٌ كرويةٌ تابعةٌ للشمسِ. وقد أكتشفَ العلماء ثمانيةَ كواكبَ في</a:t>
            </a:r>
            <a:r>
              <a:rPr kumimoji="0" lang="ar-SA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</a:t>
            </a: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مجموعتنا الشمسيةِ.</a:t>
            </a:r>
          </a:p>
          <a:p>
            <a:pPr lvl="0" algn="ctr">
              <a:defRPr/>
            </a:pP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الكوكب</a:t>
            </a:r>
            <a:r>
              <a:rPr kumimoji="0" lang="ar-BH" sz="12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: أصغرُ  وأبردُ من النجومِ، وهي تشبه القمرَ في أنها لا تضيء، بل تعكسُ أشعةَ الشمسِ التي تسقطُ عليها.</a:t>
            </a:r>
            <a:endParaRPr kumimoji="0" lang="ar-SA" sz="12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lvl="0">
              <a:defRPr/>
            </a:pPr>
            <a:r>
              <a:rPr lang="ar-BH" sz="12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 المذنبات</a:t>
            </a:r>
            <a:endParaRPr lang="en-US" sz="12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  <a:p>
            <a:pPr lvl="0">
              <a:defRPr/>
            </a:pPr>
            <a:r>
              <a:rPr lang="ar-BH" sz="1200" b="1" dirty="0">
                <a:solidFill>
                  <a:prstClr val="black"/>
                </a:solidFill>
                <a:latin typeface="Sakkal Majalla" panose="02000000000000000000" pitchFamily="2" charset="-78"/>
              </a:rPr>
              <a:t>يتكونُ </a:t>
            </a:r>
            <a:r>
              <a:rPr lang="ar-BH" sz="1200" b="1" dirty="0">
                <a:solidFill>
                  <a:srgbClr val="0070C0"/>
                </a:solidFill>
                <a:latin typeface="Sakkal Majalla" panose="02000000000000000000" pitchFamily="2" charset="-78"/>
              </a:rPr>
              <a:t>المذنبُ</a:t>
            </a:r>
            <a:r>
              <a:rPr lang="ar-BH" sz="1200" b="1" dirty="0">
                <a:solidFill>
                  <a:prstClr val="black"/>
                </a:solidFill>
                <a:latin typeface="Sakkal Majalla" panose="02000000000000000000" pitchFamily="2" charset="-78"/>
              </a:rPr>
              <a:t> من الصخورِ والجليدِ والغبارِ</a:t>
            </a:r>
            <a:r>
              <a:rPr lang="ar-SA" sz="1200" b="1" dirty="0">
                <a:solidFill>
                  <a:prstClr val="black"/>
                </a:solidFill>
                <a:latin typeface="Sakkal Majalla" panose="02000000000000000000" pitchFamily="2" charset="-78"/>
              </a:rPr>
              <a:t> </a:t>
            </a:r>
            <a:r>
              <a:rPr lang="ar-BH" sz="1200" b="1" dirty="0">
                <a:solidFill>
                  <a:prstClr val="black"/>
                </a:solidFill>
                <a:latin typeface="Sakkal Majalla" panose="02000000000000000000" pitchFamily="2" charset="-78"/>
              </a:rPr>
              <a:t>.</a:t>
            </a:r>
            <a:r>
              <a:rPr lang="ar-SA" sz="1200" b="1" dirty="0">
                <a:solidFill>
                  <a:prstClr val="black"/>
                </a:solidFill>
                <a:latin typeface="Sakkal Majalla" panose="02000000000000000000" pitchFamily="2" charset="-78"/>
              </a:rPr>
              <a:t> </a:t>
            </a:r>
            <a:r>
              <a:rPr lang="ar-BH" sz="1200" b="1" dirty="0">
                <a:solidFill>
                  <a:prstClr val="black"/>
                </a:solidFill>
                <a:latin typeface="Sakkal Majalla" panose="02000000000000000000" pitchFamily="2" charset="-78"/>
              </a:rPr>
              <a:t>يتحرك المذنبُ في مدارٍ ضيقٍ وطويلٍ. وعندما يقتربُ من الشمسِ سرعانَ ما يسخنُ، ويشكلُ ذيلًا ملتهبًا من الغازِ  والغبارِ.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https://www.youtube.com/watch?v=eOYPRsC120E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https://www.youtube.com/watch?v=kfGNyL2TaMs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https://www.youtube.com/watch?v=vJUHXNRityg&amp;t=88s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https://www.youtube.com/watch?v=rszNU1Ij2Nk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https://www.youtube.com/watch?v=CqDTERmpg74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74523" y="2152980"/>
            <a:ext cx="3464531" cy="216473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R="0" lvl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الكويكبات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تتكونُ الكويكباتُ من كتلٍ صخريةٍ كبيرةٍ.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يوجدُ الآلافُ منها في النظامِ الشمسيِّ، </a:t>
            </a:r>
            <a:endParaRPr kumimoji="0" lang="ar-S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ومعظمها يقعُ في حزامٍ بينَ  المريخِ والمشتري.</a:t>
            </a:r>
            <a:endParaRPr kumimoji="0" lang="ar-S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rtl="1"/>
            <a:r>
              <a:rPr lang="ar-BH" sz="12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النيازك والشهب</a:t>
            </a:r>
            <a:endParaRPr lang="en-US" sz="12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  <a:p>
            <a:pPr algn="r" rtl="1"/>
            <a:r>
              <a:rPr lang="ar-BH" sz="12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عندما تتصادمُ الكويكباتُ في الفضاءِ تنفصلُ عنها قطعٌ أصغرُ صخريةٌ أو معدنيةٌ تسمَّى شظايا الكويكباتُ.</a:t>
            </a:r>
          </a:p>
          <a:p>
            <a:pPr algn="r" rtl="1"/>
            <a:r>
              <a:rPr lang="ar-BH" sz="12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اذا دخلت هذه الشظايا الغلافَ الجويِّ سميتْ شُهبًا؛ لأنها تنصهرُ مخلفةً تلكَ الخطوطَ المضيئةَ التي نراها أحيانًا في السماءِ.</a:t>
            </a:r>
          </a:p>
          <a:p>
            <a:pPr algn="r" rtl="1"/>
            <a:r>
              <a:rPr lang="ar-BH" sz="1200" b="1" dirty="0">
                <a:solidFill>
                  <a:schemeClr val="tx1"/>
                </a:solidFill>
                <a:latin typeface="Sakkal Majalla" panose="02000000000000000000" pitchFamily="2" charset="-78"/>
              </a:rPr>
              <a:t>إذا وصلت أجزاءٌ من هذه الشهبُ إلى سطحِ الأرضِ فإنها تسمَّى نيازك</a:t>
            </a:r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D7679C56-17C0-46EB-9CE5-1FA84392AAA8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FF8BA224-6E2F-4793-B5CC-D1271C04F606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C0CCBB40-555E-4CA1-B13F-5C5F2507A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C35CB4EB-0848-49F0-9F51-2B3F51255319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05DFDE33-8A9B-4791-8D8B-F7D513C76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19EFF6B4-F879-406C-8D8E-7F225748E1E4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6E7E09C5-0D07-47A6-9A47-8C751C8FAF52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5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AXtManalBLack"/>
              </a:rPr>
              <a:t>كيف تقاس المادة ؟ و كيف تتغير </a:t>
            </a:r>
            <a:endParaRPr lang="ar-SA" sz="14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13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المادة  – قياس المادة وتغيرها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ما الأدوات التي يمكن استخدامها </a:t>
            </a:r>
          </a:p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لدراسة المادة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يقيس خواص المادة مستخدما </a:t>
            </a:r>
          </a:p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وحدات قياس صحيحة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القياس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https://www.youtube.com/watch?v=57JBkCIe7EQ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https://www.youtube.com/watch?v=IHnjzZ9Ip-o&amp;t=13s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https://www.youtube.com/watch?v=ZBni0iWuAy4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https://www.youtube.com/watch?v=a1QsXokml1Q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https://www.youtube.com/watch?v=e1z4HgBb7Sg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https://www.youtube.com/watch?v=dr8uHLEFiRw</a:t>
            </a:r>
            <a:endParaRPr lang="en-US" sz="1100" b="1" dirty="0"/>
          </a:p>
          <a:p>
            <a:pPr algn="l"/>
            <a:r>
              <a:rPr lang="en-US" sz="1100" b="1" dirty="0">
                <a:hlinkClick r:id="rId13"/>
              </a:rPr>
              <a:t>https://www.youtube.com/watch?v=gk9VbQb-Ruk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393425" y="1996234"/>
            <a:ext cx="3479528" cy="2509838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الكتلة</a:t>
            </a:r>
            <a:r>
              <a:rPr lang="ar-SA" sz="1400" b="1" i="0" u="none" strike="noStrike" baseline="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هي كمية المادة التي تشغل حيزا ما وحدة قياس الكتلة الكيلو جرام أو الجرام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الكثافة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هي كمية الكتلة في وحدة حجم واحدة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الحجم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هو عدد المكعبات التي تملأ جسم ما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وحدة قياس الحجم اللتر أو سم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الكثافة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= الكتلة / الحجم وحدة قياس الكثافة جم/سم 3</a:t>
            </a:r>
            <a:endParaRPr lang="ar-SA" sz="1400" b="1" dirty="0">
              <a:solidFill>
                <a:prstClr val="black"/>
              </a:solidFill>
              <a:latin typeface="Sakkal Majalla" panose="02000000000000000000" pitchFamily="2" charset="-78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5188E33-0BB8-422C-BB81-254908CFA3C6}"/>
              </a:ext>
            </a:extLst>
          </p:cNvPr>
          <p:cNvSpPr txBox="1"/>
          <p:nvPr/>
        </p:nvSpPr>
        <p:spPr>
          <a:xfrm>
            <a:off x="474524" y="1967607"/>
            <a:ext cx="3693602" cy="2509838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الطول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 هو عدد وحدات القياس لجسم من أحد طرفيه إلى الطرف الآخر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المساحة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هي عدد المربعات التي تغطي سطحا ما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لإيجاد مساحة شكل غير مستطيل نقسم الشكل إلى مربعات صغيرة ثم أحسب مساحة كل شكل صغير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لإيجاد حجم سائل يتم وضع السائل في وعاء قياس مثل كأس مدرجة أو مخبار مدرج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الوزن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هو قياس قوة جذب الأرض للجسم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الجاذبية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Arial" panose="020B0604020202020204" pitchFamily="34" charset="0"/>
              </a:rPr>
              <a:t>هي التجاذب بين جميع الأجسام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D1CFD6BF-1B9E-41D0-B81A-6DCCA966B2F7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580A9746-95C2-4F10-9EBC-A702166B0310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13871684-ABD3-496D-A550-D328BE905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2898DE1C-52FB-4260-AE51-2CADFDC7B1C1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7C64B6A3-7DEA-42DC-BF69-81246517B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451730D0-FCF1-4916-8714-344438446BBB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AD090354-655F-47A7-A8BE-17D66EAFDBDF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47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AXtManalBLack"/>
              </a:rPr>
              <a:t>كيف تقاس المادة ؟ و كيف تتغير </a:t>
            </a:r>
            <a:endParaRPr lang="ar-SA" sz="14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14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3" y="2588167"/>
            <a:ext cx="233380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المادة  – قياس المادة وتغيرها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تفصل المخاليط 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479914" y="1433924"/>
            <a:ext cx="309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أن المخلوط مزيج من </a:t>
            </a:r>
          </a:p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مادتين أو أكثر 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المخاليط 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https://www.youtube.com/watch?v=qXsNKcMJrBA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https://www.youtube.com/watch?v=mR1D01bT4Tk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https://www.youtube.com/watch?v=e9_KWTAQa90&amp;t=39s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https://www.youtube.com/watch?v=BAj56108Rj8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https://www.youtube.com/watch?v=hMHtW9S2HxI&amp;t=89s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https://www.youtube.com/watch?v=CCnlxob9FJQ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2858610" y="2193619"/>
            <a:ext cx="5064516" cy="2070616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المخلوط </a:t>
            </a:r>
            <a:r>
              <a:rPr lang="ar-SA" sz="1400" b="1" i="0" u="none" strike="noStrike" baseline="0" dirty="0">
                <a:latin typeface="Arial" panose="020B0604020202020204" pitchFamily="34" charset="0"/>
              </a:rPr>
              <a:t>هو مادتان أو أكثر تختلطان معا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مثل السلطة فهي مخلوط من الطماطم والخس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تحافظ كل مادة في المخلوط على صفاتها الكيميائية</a:t>
            </a:r>
            <a:endParaRPr lang="ar-SA" sz="1400" b="1" dirty="0">
              <a:latin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السبائك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هي خلط من نوعين أو أكثر من العناصر على الأقل أحدهما فلز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مثل سبيكة البرونز المتكونة من النحاس والقصدير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الفولاذ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هو نوع من السبائك يصنع من الحديد والكربون وهو أكثر صلابة من الحديد</a:t>
            </a:r>
            <a:endParaRPr lang="ar-SA" sz="1400" b="1" dirty="0">
              <a:solidFill>
                <a:srgbClr val="0070C0"/>
              </a:solidFill>
              <a:latin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المحلول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هو مخلوط من مادتين أو أكثر تمتزجان معا امتزاجا تاما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مثل ذوبان الملح في الماء حيث يختفي الملح ولا يمكن رؤيته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الملح وحده لا يوصل الكهرباء لكن محلول الماء والملح يوصل الكهرباء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</p:txBody>
      </p: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CAEC7F73-DFD6-4691-A656-D19E18961B3E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33FBD590-A34D-424D-B5ED-6FE0368A4EC1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1BD8D906-8B6A-44AF-8BC8-701C2C35F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3C0D27A3-D172-4788-B886-7375237C12BC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3B1A741A-443C-4E96-9EAB-8CDF2B3EF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61AF0524-ED80-49AF-A9FC-70712B149065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4D21F2BA-F64C-427D-90F5-0E1BADDB1F78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52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AXtManalBLack"/>
              </a:rPr>
              <a:t>كيف أصنف المواد</a:t>
            </a:r>
            <a:endParaRPr lang="ar-SA" sz="14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15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4" y="2588167"/>
            <a:ext cx="2333800" cy="209321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300" b="1" dirty="0">
                <a:solidFill>
                  <a:srgbClr val="002060"/>
                </a:solidFill>
                <a:latin typeface="AXtManalBLack"/>
              </a:rPr>
              <a:t> المادة - التغيرات الفيزيائية والكيميائية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4524" y="1179373"/>
            <a:ext cx="2646849" cy="453664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ترتبط الذرات لتكوين</a:t>
            </a:r>
          </a:p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 الجزيئات و المركبات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326002" y="1398595"/>
            <a:ext cx="354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4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يعرف أن المركبات تتكون من عنصرين أو أكثر، وهي تختلف في خصائصها عن خصائص العناصر المكونة لها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515922" y="2894963"/>
            <a:ext cx="2246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المركبات و التغيرات الكيميائية  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https://www.youtube.com/watch?v=p0ydLXe_imY</a:t>
            </a:r>
          </a:p>
          <a:p>
            <a:pPr algn="l"/>
            <a:r>
              <a:rPr lang="en-US" sz="1100" b="1" dirty="0">
                <a:hlinkClick r:id="rId7"/>
              </a:rPr>
              <a:t>https://www.youtube.com/watch?v=1oV7JTPGfAo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https://www.youtube.com/watch?v=otw0SMmjUSc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https://www.youtube.com/watch?v=S781xXUmFwQ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https://www.youtube.com/watch?v=M-GSCn161gg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https://www.youtube.com/watch?v=H5ixVCw7Jyo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https://www.youtube.com/watch?v=42TYulHrlSc&amp;t=25s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634144" y="2019281"/>
            <a:ext cx="3313004" cy="2541210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ar-SA" sz="12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المركب :</a:t>
            </a:r>
            <a:endParaRPr lang="en-US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1"/>
            <a:r>
              <a:rPr lang="ar-SA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مادة نقية تتألف من عنصرين أو أكثر  و تختلف صفاته عن صفات العناصر المكونة له</a:t>
            </a:r>
          </a:p>
          <a:p>
            <a:pPr rtl="1"/>
            <a:r>
              <a:rPr lang="ar-SA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مثال : ملح الطعام – صدأ الحديد</a:t>
            </a:r>
            <a:endParaRPr lang="en-US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1"/>
            <a:r>
              <a:rPr lang="ar-SA" sz="1200" b="1" kern="12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يشير إلى العناصر التي ارتبطت معاً لتكوين مركب</a:t>
            </a:r>
          </a:p>
          <a:p>
            <a:pPr rtl="1"/>
            <a:r>
              <a:rPr lang="ar-SA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مثال : الاسم الكيميائي للصدأ</a:t>
            </a:r>
            <a:endParaRPr lang="en-US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1"/>
            <a:r>
              <a:rPr lang="ar-SA" sz="1200" b="1" kern="12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هو أكسيد الحديد الذي يتكون من ارتباط ذرتي حديد مع ثلاث ذرات من الأكسجين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1"/>
            <a:r>
              <a:rPr lang="ar-SA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عند تسمية المواد الكيميائية يستخدم أسماء العناصر التي تدخل في تركيبها</a:t>
            </a:r>
            <a:r>
              <a:rPr lang="en-US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1"/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يحدث تغير في أسماء العناصر عند تسمية المركب مثلا التغير الأكسجين والكلور في المركبين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أكسيد الحديد، وكلوريد الصوديوم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1C3ED78-7640-4FBA-9399-62C80DFFC59A}"/>
              </a:ext>
            </a:extLst>
          </p:cNvPr>
          <p:cNvSpPr txBox="1"/>
          <p:nvPr/>
        </p:nvSpPr>
        <p:spPr>
          <a:xfrm>
            <a:off x="541537" y="2006378"/>
            <a:ext cx="3638408" cy="2311142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1000"/>
              </a:spcAft>
            </a:pPr>
            <a:r>
              <a:rPr lang="ar-SA" sz="12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التغير الكيميائي</a:t>
            </a:r>
            <a:endParaRPr lang="en-US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2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ارتباط  الذرات معا لإنتاج موادَّ جديدة  تختلف في صفاتها عن صفات المواد الأصلية المكونة لها.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12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المعادلات الكيميائية </a:t>
            </a:r>
            <a:r>
              <a:rPr lang="ar-SA" sz="12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يتم التعبير عن التغيرات الكيميائية بمعادلات تمثّل التفاعلات الكيميائية،</a:t>
            </a:r>
            <a:endParaRPr lang="en-US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1">
              <a:spcAft>
                <a:spcPts val="1000"/>
              </a:spcAft>
            </a:pPr>
            <a:r>
              <a:rPr lang="ar-SA" sz="12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مواد متفاعلة</a:t>
            </a:r>
            <a:r>
              <a:rPr lang="ar-SA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هي مواد أصلية</a:t>
            </a:r>
            <a:r>
              <a:rPr lang="en-US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ar-SA" sz="12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توجد قبل بدء التفاعل وتظهر عند طرف المعادلة</a:t>
            </a:r>
            <a:endParaRPr lang="en-US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ar-SA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مواد ناتجة</a:t>
            </a:r>
            <a:r>
              <a:rPr lang="ar-SA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تكونت نتيجة التغير الكيميائي للمواد المتفاعلة وتظهر عند الطرف الاخر للمعادلة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10AF2EAB-7ED2-47D7-B91C-AED9BEB28859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2A74DA6D-4CDD-4A8C-B447-FEDD546C248B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66594FB1-9BEA-4981-8244-3554FD9B9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F26AAED0-5374-426A-AA74-BA28E3960AFB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95720AD3-3FDB-492C-B84F-97EB577B0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9B0E59AF-570E-4247-B2AB-0B92A46A9671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309FE523-7B75-480E-BE49-1A4C11CAB9AA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13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AXtManalBLack"/>
              </a:rPr>
              <a:t>ما خصائص الفلزات واللافلزات وأشباه الفلزات </a:t>
            </a:r>
            <a:endParaRPr lang="ar-SA" sz="1400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16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4" y="2588167"/>
            <a:ext cx="2333800" cy="209321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300" b="1" dirty="0">
                <a:solidFill>
                  <a:srgbClr val="002060"/>
                </a:solidFill>
                <a:latin typeface="AXtManalBLack"/>
              </a:rPr>
              <a:t> المادة - التغيرات الفيزيائية والكيميائية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64996" y="1205624"/>
            <a:ext cx="2721570" cy="435797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ما خصائص الفلزات واللافلزات وأشباه الفلزات </a:t>
            </a:r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321779" y="1506509"/>
            <a:ext cx="3540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4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يصف خصائص الفلزات واللافلزات وأشباه الفلزات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00630" y="2894963"/>
            <a:ext cx="251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rgbClr val="002060"/>
                </a:solidFill>
              </a:rPr>
              <a:t>الفلزات و اللافلزات و أشباه الفلزات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https://www.youtube.com/watch?v=xVbLfEFooH0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https://www.youtube.com/watch?v=W5bs8Ect7s4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https://www.youtube.com/watch?v=wWvnhpGLXso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https://www.youtube.com/watch?v=ev68WrGajuk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https://www.youtube.com/watch?v=gnC4WUxcjjg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https://www.youtube.com/watch?v=IqO9yeKNsio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3988225" y="2019281"/>
            <a:ext cx="3958923" cy="1301978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ar-SA" sz="11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الفلزات </a:t>
            </a:r>
          </a:p>
          <a:p>
            <a:pPr rtl="1"/>
            <a:r>
              <a:rPr lang="ar-SA" sz="11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تشكل نحو  75 % من العناصر  وتقع في الجانب الأيسر والأوسط من الجدول الدوري </a:t>
            </a:r>
          </a:p>
          <a:p>
            <a:pPr rtl="1"/>
            <a:r>
              <a:rPr lang="ar-SA" sz="11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تتميز ب اللمعان_   القابلية للتوصيل الحراري والكهربائي  _ سهولة تشكيلها بسبب قابليتها للطرق والسحب</a:t>
            </a:r>
          </a:p>
          <a:p>
            <a:pPr rtl="1"/>
            <a:r>
              <a:rPr lang="ar-SA" sz="11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11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توجد جميعها في الحالة الصلبة   مثل الحديد النحاس  الذهب  - الفضة  </a:t>
            </a:r>
          </a:p>
          <a:p>
            <a:pPr rtl="1"/>
            <a:r>
              <a:rPr lang="ar-SA" sz="1100" b="1" kern="12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الزئبق العنصر الوحيد الذي يوجد في الحالة السائلة 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1C3ED78-7640-4FBA-9399-62C80DFFC59A}"/>
              </a:ext>
            </a:extLst>
          </p:cNvPr>
          <p:cNvSpPr txBox="1"/>
          <p:nvPr/>
        </p:nvSpPr>
        <p:spPr>
          <a:xfrm>
            <a:off x="541537" y="2006378"/>
            <a:ext cx="3386752" cy="1301978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/>
              </a:rPr>
              <a:t>اللافلزات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1919FF"/>
                </a:solidFill>
                <a:effectLst/>
                <a:uLnTx/>
                <a:uFillTx/>
                <a:latin typeface="Calibri"/>
                <a:ea typeface="Times New Roman"/>
              </a:rPr>
              <a:t>تقع في الجانب الأيمن من الجدول الدوري 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1919FF"/>
                </a:solidFill>
                <a:effectLst/>
                <a:uLnTx/>
                <a:uFillTx/>
                <a:latin typeface="Calibri"/>
                <a:ea typeface="Times New Roman"/>
              </a:rPr>
              <a:t>غير قابلة التشكيل بالطرق و السحب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/>
              </a:rPr>
              <a:t> الصلب منها قابل للكسر غير موصلة للحرارة والكهرباء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Times New Roman"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/>
              </a:rPr>
              <a:t>توجد اللافلزات  بحالات مختلفة فالصلبة كالكبريت واليود و الكربون 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Times New Roman"/>
              </a:rPr>
              <a:t> والسائلة كالبروم  و غازية كالأكسجين و الهيدروجين و النيتروجين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Times New Roman"/>
            </a:endParaRP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3ED1C36-B819-4AEC-9A62-C619AF822267}"/>
              </a:ext>
            </a:extLst>
          </p:cNvPr>
          <p:cNvSpPr txBox="1"/>
          <p:nvPr/>
        </p:nvSpPr>
        <p:spPr>
          <a:xfrm>
            <a:off x="474524" y="3419492"/>
            <a:ext cx="7499098" cy="956876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/>
              </a:rPr>
              <a:t>أشباه الفلزات و اللافلزات 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تقع أشباه الفلزات في الجانب الأيمن من الجدول الدوري،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</a:t>
            </a: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وتشترك في خصائصها مع كل من الفلزات واللافلزات.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أشباه الفلزات شبه موصلة للكهرباء؛ فهي توصل الكهرباء عند درجات الحرارة العالية مثل الفلزات، 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ولكن عند درجات الحرارة المنخفضة جداً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</a:t>
            </a: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لا توصل الكهرباء مثل اللافلزات. 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</a:rPr>
              <a:t>ولهذا السبب يستعمل السليكون وأشباه الفلزات الأخرى</a:t>
            </a:r>
            <a:r>
              <a:rPr kumimoji="0" lang="ar-SA" sz="11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</a:t>
            </a:r>
            <a:r>
              <a:rPr kumimoji="0" lang="ar-JO" sz="11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</a:rPr>
              <a:t>في الآلات، ورقائق الحاسوب، والدوائر الكهربائية.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9981EE57-EFF6-4A35-ADBC-770CDD9C3A9F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1" name="!!مجموعة 19">
              <a:extLst>
                <a:ext uri="{FF2B5EF4-FFF2-40B4-BE49-F238E27FC236}">
                  <a16:creationId xmlns:a16="http://schemas.microsoft.com/office/drawing/2014/main" id="{4CD0ABAF-C066-43C4-9BDF-1E8DCC45781F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5" name="!!مجموعة 99">
                <a:extLst>
                  <a:ext uri="{FF2B5EF4-FFF2-40B4-BE49-F238E27FC236}">
                    <a16:creationId xmlns:a16="http://schemas.microsoft.com/office/drawing/2014/main" id="{25E73F13-8D71-47C1-AE46-A2F580759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6" name="مربع نص 155">
                <a:extLst>
                  <a:ext uri="{FF2B5EF4-FFF2-40B4-BE49-F238E27FC236}">
                    <a16:creationId xmlns:a16="http://schemas.microsoft.com/office/drawing/2014/main" id="{2FD7FC2A-A754-442E-9126-29E8EE6F130A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2" name="Picture 15" descr="شعار Telegram png">
              <a:extLst>
                <a:ext uri="{FF2B5EF4-FFF2-40B4-BE49-F238E27FC236}">
                  <a16:creationId xmlns:a16="http://schemas.microsoft.com/office/drawing/2014/main" id="{60F2068D-0C66-4721-A936-EC4321820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22C540D1-A762-4D21-AB2B-52C32533802E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4" name="مربع نص 153">
              <a:extLst>
                <a:ext uri="{FF2B5EF4-FFF2-40B4-BE49-F238E27FC236}">
                  <a16:creationId xmlns:a16="http://schemas.microsoft.com/office/drawing/2014/main" id="{F7AEA296-3E96-4CDA-B8AA-31C9DBA4C90A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32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4683" y="188926"/>
            <a:ext cx="11784277" cy="6480149"/>
          </a:xfrm>
          <a:prstGeom prst="roundRect">
            <a:avLst>
              <a:gd name="adj" fmla="val 1159"/>
            </a:avLst>
          </a:prstGeom>
          <a:solidFill>
            <a:schemeClr val="bg1"/>
          </a:solidFill>
        </p:spPr>
        <p:txBody>
          <a:bodyPr anchor="ctr"/>
          <a:lstStyle/>
          <a:p>
            <a:pPr algn="l" defTabSz="609630" rtl="0"/>
            <a:endParaRPr lang="ar-SA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0" name="Freeform 6">
            <a:extLst>
              <a:ext uri="{FF2B5EF4-FFF2-40B4-BE49-F238E27FC236}">
                <a16:creationId xmlns:a16="http://schemas.microsoft.com/office/drawing/2014/main" id="{36A2BE0A-DD35-4799-8363-899843C6172E}"/>
              </a:ext>
            </a:extLst>
          </p:cNvPr>
          <p:cNvSpPr/>
          <p:nvPr/>
        </p:nvSpPr>
        <p:spPr>
          <a:xfrm>
            <a:off x="373383" y="5962642"/>
            <a:ext cx="789109" cy="591937"/>
          </a:xfrm>
          <a:custGeom>
            <a:avLst/>
            <a:gdLst/>
            <a:ahLst/>
            <a:cxnLst/>
            <a:rect l="l" t="t" r="r" b="b"/>
            <a:pathLst>
              <a:path w="4312193" h="2336425">
                <a:moveTo>
                  <a:pt x="0" y="0"/>
                </a:moveTo>
                <a:lnTo>
                  <a:pt x="4312192" y="0"/>
                </a:lnTo>
                <a:lnTo>
                  <a:pt x="4312192" y="2336425"/>
                </a:lnTo>
                <a:lnTo>
                  <a:pt x="0" y="2336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1" name="Freeform 8">
            <a:extLst>
              <a:ext uri="{FF2B5EF4-FFF2-40B4-BE49-F238E27FC236}">
                <a16:creationId xmlns:a16="http://schemas.microsoft.com/office/drawing/2014/main" id="{0D28B6B8-3D04-4100-B1F5-55C2E962B21D}"/>
              </a:ext>
            </a:extLst>
          </p:cNvPr>
          <p:cNvSpPr/>
          <p:nvPr/>
        </p:nvSpPr>
        <p:spPr>
          <a:xfrm>
            <a:off x="11417661" y="5683798"/>
            <a:ext cx="581299" cy="569736"/>
          </a:xfrm>
          <a:custGeom>
            <a:avLst/>
            <a:gdLst/>
            <a:ahLst/>
            <a:cxnLst/>
            <a:rect l="l" t="t" r="r" b="b"/>
            <a:pathLst>
              <a:path w="3197731" h="2997873">
                <a:moveTo>
                  <a:pt x="0" y="0"/>
                </a:moveTo>
                <a:lnTo>
                  <a:pt x="3197731" y="0"/>
                </a:lnTo>
                <a:lnTo>
                  <a:pt x="3197731" y="2997873"/>
                </a:lnTo>
                <a:lnTo>
                  <a:pt x="0" y="299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9" name="Freeform 21">
            <a:extLst>
              <a:ext uri="{FF2B5EF4-FFF2-40B4-BE49-F238E27FC236}">
                <a16:creationId xmlns:a16="http://schemas.microsoft.com/office/drawing/2014/main" id="{FFE37655-A3A3-4ADC-863B-76B6174B6652}"/>
              </a:ext>
            </a:extLst>
          </p:cNvPr>
          <p:cNvSpPr/>
          <p:nvPr/>
        </p:nvSpPr>
        <p:spPr>
          <a:xfrm>
            <a:off x="1196050" y="1364282"/>
            <a:ext cx="8148967" cy="345569"/>
          </a:xfrm>
          <a:prstGeom prst="roundRect">
            <a:avLst>
              <a:gd name="adj" fmla="val 21807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البيانات الأساسية </a:t>
            </a:r>
          </a:p>
        </p:txBody>
      </p:sp>
      <p:sp>
        <p:nvSpPr>
          <p:cNvPr id="274" name="object 2">
            <a:extLst>
              <a:ext uri="{FF2B5EF4-FFF2-40B4-BE49-F238E27FC236}">
                <a16:creationId xmlns:a16="http://schemas.microsoft.com/office/drawing/2014/main" id="{08211B81-56E6-4A84-9EEC-1DE92E49C765}"/>
              </a:ext>
            </a:extLst>
          </p:cNvPr>
          <p:cNvSpPr txBox="1"/>
          <p:nvPr/>
        </p:nvSpPr>
        <p:spPr>
          <a:xfrm>
            <a:off x="8581273" y="381363"/>
            <a:ext cx="2550125" cy="8675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المملكة العربية السعودية</a:t>
            </a:r>
          </a:p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وزارة التعليم 280 </a:t>
            </a:r>
          </a:p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الادارة العامة للتعليم بمحافظة</a:t>
            </a:r>
          </a:p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مدرسة</a:t>
            </a:r>
            <a:endParaRPr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5" name="object 3">
            <a:extLst>
              <a:ext uri="{FF2B5EF4-FFF2-40B4-BE49-F238E27FC236}">
                <a16:creationId xmlns:a16="http://schemas.microsoft.com/office/drawing/2014/main" id="{29B59471-FCAF-4C42-B164-54ECAFD5BAC0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297319"/>
            <a:ext cx="1341507" cy="974365"/>
          </a:xfrm>
          <a:prstGeom prst="rect">
            <a:avLst/>
          </a:prstGeom>
        </p:spPr>
      </p:pic>
      <p:pic>
        <p:nvPicPr>
          <p:cNvPr id="276" name="object 4">
            <a:extLst>
              <a:ext uri="{FF2B5EF4-FFF2-40B4-BE49-F238E27FC236}">
                <a16:creationId xmlns:a16="http://schemas.microsoft.com/office/drawing/2014/main" id="{92E1DB48-DC9A-430A-AA0B-5F6CE9B7F611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049" y="413371"/>
            <a:ext cx="1242351" cy="713039"/>
          </a:xfrm>
          <a:prstGeom prst="rect">
            <a:avLst/>
          </a:prstGeom>
        </p:spPr>
      </p:pic>
      <p:sp>
        <p:nvSpPr>
          <p:cNvPr id="25" name="Freeform 21">
            <a:extLst>
              <a:ext uri="{FF2B5EF4-FFF2-40B4-BE49-F238E27FC236}">
                <a16:creationId xmlns:a16="http://schemas.microsoft.com/office/drawing/2014/main" id="{EA794C90-DAD0-4300-8B4A-C8B610CACE9C}"/>
              </a:ext>
            </a:extLst>
          </p:cNvPr>
          <p:cNvSpPr/>
          <p:nvPr/>
        </p:nvSpPr>
        <p:spPr>
          <a:xfrm>
            <a:off x="7804876" y="1768198"/>
            <a:ext cx="1542325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المدرسة </a:t>
            </a: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71E0CE29-7B7E-4A9F-87D8-BC553C7F8FAC}"/>
              </a:ext>
            </a:extLst>
          </p:cNvPr>
          <p:cNvSpPr/>
          <p:nvPr/>
        </p:nvSpPr>
        <p:spPr>
          <a:xfrm>
            <a:off x="6759549" y="1763360"/>
            <a:ext cx="1003939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المرحلة </a:t>
            </a: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B76F91D0-861F-4E42-981D-3C4800FE0575}"/>
              </a:ext>
            </a:extLst>
          </p:cNvPr>
          <p:cNvSpPr/>
          <p:nvPr/>
        </p:nvSpPr>
        <p:spPr>
          <a:xfrm>
            <a:off x="5044857" y="1760708"/>
            <a:ext cx="811088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</a:t>
            </a:r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E07BBAB6-7186-4034-8F57-4F9FBC6C5B98}"/>
              </a:ext>
            </a:extLst>
          </p:cNvPr>
          <p:cNvSpPr/>
          <p:nvPr/>
        </p:nvSpPr>
        <p:spPr>
          <a:xfrm>
            <a:off x="5928124" y="1763950"/>
            <a:ext cx="787637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المادة </a:t>
            </a: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B93BB48E-374F-47CE-8EEA-B3025E297AAF}"/>
              </a:ext>
            </a:extLst>
          </p:cNvPr>
          <p:cNvSpPr/>
          <p:nvPr/>
        </p:nvSpPr>
        <p:spPr>
          <a:xfrm>
            <a:off x="3855949" y="1760274"/>
            <a:ext cx="1126891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الطلاب</a:t>
            </a: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59E76FE7-9C75-4937-AD2B-ADD86D1F31B6}"/>
              </a:ext>
            </a:extLst>
          </p:cNvPr>
          <p:cNvSpPr/>
          <p:nvPr/>
        </p:nvSpPr>
        <p:spPr>
          <a:xfrm>
            <a:off x="2680986" y="1758821"/>
            <a:ext cx="1126890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نسبة التنفيذ</a:t>
            </a:r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211D5523-F7A5-4314-AD32-A30E6B7E0C32}"/>
              </a:ext>
            </a:extLst>
          </p:cNvPr>
          <p:cNvSpPr/>
          <p:nvPr/>
        </p:nvSpPr>
        <p:spPr>
          <a:xfrm>
            <a:off x="1196050" y="1758821"/>
            <a:ext cx="1427097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متوسط أداء المدرسة </a:t>
            </a: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A6B3EA94-1F58-4C14-AC16-0C93529B7AB4}"/>
              </a:ext>
            </a:extLst>
          </p:cNvPr>
          <p:cNvSpPr/>
          <p:nvPr/>
        </p:nvSpPr>
        <p:spPr>
          <a:xfrm>
            <a:off x="7804875" y="2147051"/>
            <a:ext cx="1542325" cy="452171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CCB94EB1-9D7D-4459-92E7-A0E26F57BB7D}"/>
              </a:ext>
            </a:extLst>
          </p:cNvPr>
          <p:cNvSpPr/>
          <p:nvPr/>
        </p:nvSpPr>
        <p:spPr>
          <a:xfrm>
            <a:off x="6759549" y="2137483"/>
            <a:ext cx="1003939" cy="452171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F56EEB6E-55E7-4CFE-B92D-A35B32F1C1E4}"/>
              </a:ext>
            </a:extLst>
          </p:cNvPr>
          <p:cNvSpPr/>
          <p:nvPr/>
        </p:nvSpPr>
        <p:spPr>
          <a:xfrm>
            <a:off x="5044857" y="2171415"/>
            <a:ext cx="811088" cy="434997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endParaRPr lang="ar-SA" sz="13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59A5325A-7781-42D0-8CDF-CD6DDFEDBE24}"/>
              </a:ext>
            </a:extLst>
          </p:cNvPr>
          <p:cNvSpPr/>
          <p:nvPr/>
        </p:nvSpPr>
        <p:spPr>
          <a:xfrm>
            <a:off x="5928124" y="2148228"/>
            <a:ext cx="787637" cy="452171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0159730C-A307-43AC-A8B7-7657608FC0BA}"/>
              </a:ext>
            </a:extLst>
          </p:cNvPr>
          <p:cNvSpPr/>
          <p:nvPr/>
        </p:nvSpPr>
        <p:spPr>
          <a:xfrm>
            <a:off x="3855949" y="2155695"/>
            <a:ext cx="1126891" cy="452171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endParaRPr lang="ar-SA" sz="13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8C71CD24-B86A-49F3-88A8-FB297D389D58}"/>
              </a:ext>
            </a:extLst>
          </p:cNvPr>
          <p:cNvSpPr/>
          <p:nvPr/>
        </p:nvSpPr>
        <p:spPr>
          <a:xfrm>
            <a:off x="2680986" y="2154241"/>
            <a:ext cx="1126890" cy="452171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endParaRPr lang="ar-SA" sz="13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21">
            <a:extLst>
              <a:ext uri="{FF2B5EF4-FFF2-40B4-BE49-F238E27FC236}">
                <a16:creationId xmlns:a16="http://schemas.microsoft.com/office/drawing/2014/main" id="{4D1A8F7A-B92E-4A67-AE63-42D4FED2E8D6}"/>
              </a:ext>
            </a:extLst>
          </p:cNvPr>
          <p:cNvSpPr/>
          <p:nvPr/>
        </p:nvSpPr>
        <p:spPr>
          <a:xfrm>
            <a:off x="1196050" y="2154241"/>
            <a:ext cx="1427097" cy="452171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endParaRPr lang="ar-SA" sz="13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جدول 7">
            <a:extLst>
              <a:ext uri="{FF2B5EF4-FFF2-40B4-BE49-F238E27FC236}">
                <a16:creationId xmlns:a16="http://schemas.microsoft.com/office/drawing/2014/main" id="{BB5D4A3F-88D5-4C41-BBE0-37F7FADC0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33787"/>
              </p:ext>
            </p:extLst>
          </p:nvPr>
        </p:nvGraphicFramePr>
        <p:xfrm>
          <a:off x="1196044" y="2660016"/>
          <a:ext cx="10176599" cy="8652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9859">
                  <a:extLst>
                    <a:ext uri="{9D8B030D-6E8A-4147-A177-3AD203B41FA5}">
                      <a16:colId xmlns:a16="http://schemas.microsoft.com/office/drawing/2014/main" val="2241018160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1502614161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2120038178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4064329050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157238799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432978113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441283031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479647671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106712028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568464091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474435858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397445590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2386674940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145865573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1112354244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944117015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1941505241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837446965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3208582154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2016343003"/>
                    </a:ext>
                  </a:extLst>
                </a:gridCol>
                <a:gridCol w="443837">
                  <a:extLst>
                    <a:ext uri="{9D8B030D-6E8A-4147-A177-3AD203B41FA5}">
                      <a16:colId xmlns:a16="http://schemas.microsoft.com/office/drawing/2014/main" val="58954969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1"/>
                      <a:r>
                        <a:rPr lang="ar-SA" sz="800" dirty="0">
                          <a:solidFill>
                            <a:srgbClr val="002060"/>
                          </a:solidFill>
                        </a:rPr>
                        <a:t>رقم الفقرة 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60960" marR="60960" marT="30480" marB="30480">
                    <a:solidFill>
                      <a:srgbClr val="C2E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06547"/>
                  </a:ext>
                </a:extLst>
              </a:tr>
              <a:tr h="27545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المجموع </a:t>
                      </a:r>
                      <a:endParaRPr lang="ar-SA" sz="1200" b="1" kern="12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00B05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10263"/>
                  </a:ext>
                </a:extLst>
              </a:tr>
              <a:tr h="284967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الإجابات الخاطئة</a:t>
                      </a:r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800" dirty="0"/>
                    </a:p>
                  </a:txBody>
                  <a:tcPr marL="60960" marR="60960" marT="30480" marB="30480">
                    <a:solidFill>
                      <a:srgbClr val="E979C3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80614"/>
                  </a:ext>
                </a:extLst>
              </a:tr>
            </a:tbl>
          </a:graphicData>
        </a:graphic>
      </p:graphicFrame>
      <p:sp>
        <p:nvSpPr>
          <p:cNvPr id="51" name="Freeform 21">
            <a:extLst>
              <a:ext uri="{FF2B5EF4-FFF2-40B4-BE49-F238E27FC236}">
                <a16:creationId xmlns:a16="http://schemas.microsoft.com/office/drawing/2014/main" id="{DBC58A4F-0A3F-4D75-85FB-F7D1CAB7C315}"/>
              </a:ext>
            </a:extLst>
          </p:cNvPr>
          <p:cNvSpPr/>
          <p:nvPr/>
        </p:nvSpPr>
        <p:spPr>
          <a:xfrm>
            <a:off x="6887968" y="4591101"/>
            <a:ext cx="4462579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الطالبات حسب المستوى </a:t>
            </a:r>
          </a:p>
        </p:txBody>
      </p:sp>
      <p:sp>
        <p:nvSpPr>
          <p:cNvPr id="52" name="Freeform 21">
            <a:extLst>
              <a:ext uri="{FF2B5EF4-FFF2-40B4-BE49-F238E27FC236}">
                <a16:creationId xmlns:a16="http://schemas.microsoft.com/office/drawing/2014/main" id="{F0124D61-B66D-4961-B2F1-AD6326F4A42B}"/>
              </a:ext>
            </a:extLst>
          </p:cNvPr>
          <p:cNvSpPr/>
          <p:nvPr/>
        </p:nvSpPr>
        <p:spPr>
          <a:xfrm>
            <a:off x="10319327" y="4959204"/>
            <a:ext cx="1031219" cy="306902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فوق المتوسط</a:t>
            </a:r>
          </a:p>
        </p:txBody>
      </p:sp>
      <p:sp>
        <p:nvSpPr>
          <p:cNvPr id="53" name="Freeform 21">
            <a:extLst>
              <a:ext uri="{FF2B5EF4-FFF2-40B4-BE49-F238E27FC236}">
                <a16:creationId xmlns:a16="http://schemas.microsoft.com/office/drawing/2014/main" id="{995E3CE5-86EF-477E-971B-0CF900F30BAF}"/>
              </a:ext>
            </a:extLst>
          </p:cNvPr>
          <p:cNvSpPr/>
          <p:nvPr/>
        </p:nvSpPr>
        <p:spPr>
          <a:xfrm>
            <a:off x="10319327" y="5283960"/>
            <a:ext cx="1031219" cy="306902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Freeform 21">
            <a:extLst>
              <a:ext uri="{FF2B5EF4-FFF2-40B4-BE49-F238E27FC236}">
                <a16:creationId xmlns:a16="http://schemas.microsoft.com/office/drawing/2014/main" id="{37A34D5E-D7C3-4C71-ABA7-147AF6D62781}"/>
              </a:ext>
            </a:extLst>
          </p:cNvPr>
          <p:cNvSpPr/>
          <p:nvPr/>
        </p:nvSpPr>
        <p:spPr>
          <a:xfrm>
            <a:off x="9230657" y="5283960"/>
            <a:ext cx="1041764" cy="306902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5" name="Freeform 21">
            <a:extLst>
              <a:ext uri="{FF2B5EF4-FFF2-40B4-BE49-F238E27FC236}">
                <a16:creationId xmlns:a16="http://schemas.microsoft.com/office/drawing/2014/main" id="{DB1C9E75-248C-4EE6-B268-274727E5F012}"/>
              </a:ext>
            </a:extLst>
          </p:cNvPr>
          <p:cNvSpPr/>
          <p:nvPr/>
        </p:nvSpPr>
        <p:spPr>
          <a:xfrm>
            <a:off x="9230243" y="4956186"/>
            <a:ext cx="1038115" cy="306902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متوسط</a:t>
            </a:r>
          </a:p>
        </p:txBody>
      </p:sp>
      <p:sp>
        <p:nvSpPr>
          <p:cNvPr id="56" name="Freeform 21">
            <a:extLst>
              <a:ext uri="{FF2B5EF4-FFF2-40B4-BE49-F238E27FC236}">
                <a16:creationId xmlns:a16="http://schemas.microsoft.com/office/drawing/2014/main" id="{84485A80-E618-4DB7-B6E7-BE67440805DD}"/>
              </a:ext>
            </a:extLst>
          </p:cNvPr>
          <p:cNvSpPr/>
          <p:nvPr/>
        </p:nvSpPr>
        <p:spPr>
          <a:xfrm>
            <a:off x="8218003" y="5283959"/>
            <a:ext cx="976797" cy="306902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Freeform 21">
            <a:extLst>
              <a:ext uri="{FF2B5EF4-FFF2-40B4-BE49-F238E27FC236}">
                <a16:creationId xmlns:a16="http://schemas.microsoft.com/office/drawing/2014/main" id="{396C2617-A9D4-475B-936E-C94B013F1738}"/>
              </a:ext>
            </a:extLst>
          </p:cNvPr>
          <p:cNvSpPr/>
          <p:nvPr/>
        </p:nvSpPr>
        <p:spPr>
          <a:xfrm>
            <a:off x="8218003" y="4957202"/>
            <a:ext cx="976797" cy="306902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دون متوسط</a:t>
            </a:r>
          </a:p>
        </p:txBody>
      </p:sp>
      <p:sp>
        <p:nvSpPr>
          <p:cNvPr id="61" name="Freeform 21">
            <a:extLst>
              <a:ext uri="{FF2B5EF4-FFF2-40B4-BE49-F238E27FC236}">
                <a16:creationId xmlns:a16="http://schemas.microsoft.com/office/drawing/2014/main" id="{DEB43DEC-943B-4AFF-A083-58CB9FA4D6D0}"/>
              </a:ext>
            </a:extLst>
          </p:cNvPr>
          <p:cNvSpPr/>
          <p:nvPr/>
        </p:nvSpPr>
        <p:spPr>
          <a:xfrm>
            <a:off x="6887967" y="3607680"/>
            <a:ext cx="4462579" cy="321646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تحليل الفقرات حسب النسب</a:t>
            </a:r>
          </a:p>
        </p:txBody>
      </p:sp>
      <p:sp>
        <p:nvSpPr>
          <p:cNvPr id="62" name="Freeform 21">
            <a:extLst>
              <a:ext uri="{FF2B5EF4-FFF2-40B4-BE49-F238E27FC236}">
                <a16:creationId xmlns:a16="http://schemas.microsoft.com/office/drawing/2014/main" id="{3EA34215-5CA9-4160-A1CC-18754336F9F9}"/>
              </a:ext>
            </a:extLst>
          </p:cNvPr>
          <p:cNvSpPr/>
          <p:nvPr/>
        </p:nvSpPr>
        <p:spPr>
          <a:xfrm>
            <a:off x="9856336" y="3980777"/>
            <a:ext cx="704641" cy="219483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67" b="1" dirty="0">
                <a:solidFill>
                  <a:srgbClr val="037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أقل من 60%</a:t>
            </a:r>
          </a:p>
        </p:txBody>
      </p:sp>
      <p:sp>
        <p:nvSpPr>
          <p:cNvPr id="63" name="Freeform 21">
            <a:extLst>
              <a:ext uri="{FF2B5EF4-FFF2-40B4-BE49-F238E27FC236}">
                <a16:creationId xmlns:a16="http://schemas.microsoft.com/office/drawing/2014/main" id="{6DFC7789-19D3-4A5E-9BA8-633413FBAEED}"/>
              </a:ext>
            </a:extLst>
          </p:cNvPr>
          <p:cNvSpPr/>
          <p:nvPr/>
        </p:nvSpPr>
        <p:spPr>
          <a:xfrm>
            <a:off x="9851646" y="4217378"/>
            <a:ext cx="704641" cy="321645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7" name="Freeform 21">
            <a:extLst>
              <a:ext uri="{FF2B5EF4-FFF2-40B4-BE49-F238E27FC236}">
                <a16:creationId xmlns:a16="http://schemas.microsoft.com/office/drawing/2014/main" id="{EBB17E3D-7B70-459D-B730-F13043279373}"/>
              </a:ext>
            </a:extLst>
          </p:cNvPr>
          <p:cNvSpPr/>
          <p:nvPr/>
        </p:nvSpPr>
        <p:spPr>
          <a:xfrm>
            <a:off x="9114244" y="3977697"/>
            <a:ext cx="704641" cy="219483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أقل من 50%</a:t>
            </a:r>
          </a:p>
        </p:txBody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F56E12C2-5CCE-42BD-BF1F-418E4B607F52}"/>
              </a:ext>
            </a:extLst>
          </p:cNvPr>
          <p:cNvSpPr/>
          <p:nvPr/>
        </p:nvSpPr>
        <p:spPr>
          <a:xfrm>
            <a:off x="9113175" y="4222750"/>
            <a:ext cx="704641" cy="321645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9" name="Freeform 21">
            <a:extLst>
              <a:ext uri="{FF2B5EF4-FFF2-40B4-BE49-F238E27FC236}">
                <a16:creationId xmlns:a16="http://schemas.microsoft.com/office/drawing/2014/main" id="{A69FE818-A621-4418-A58F-63FFBDCB9BC4}"/>
              </a:ext>
            </a:extLst>
          </p:cNvPr>
          <p:cNvSpPr/>
          <p:nvPr/>
        </p:nvSpPr>
        <p:spPr>
          <a:xfrm>
            <a:off x="8372152" y="3978723"/>
            <a:ext cx="704641" cy="219483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67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أقل من 40%</a:t>
            </a:r>
          </a:p>
        </p:txBody>
      </p:sp>
      <p:sp>
        <p:nvSpPr>
          <p:cNvPr id="100" name="Freeform 21">
            <a:extLst>
              <a:ext uri="{FF2B5EF4-FFF2-40B4-BE49-F238E27FC236}">
                <a16:creationId xmlns:a16="http://schemas.microsoft.com/office/drawing/2014/main" id="{FCE4A32D-D91E-4A51-A8A5-0B107A511546}"/>
              </a:ext>
            </a:extLst>
          </p:cNvPr>
          <p:cNvSpPr/>
          <p:nvPr/>
        </p:nvSpPr>
        <p:spPr>
          <a:xfrm>
            <a:off x="8374704" y="4220064"/>
            <a:ext cx="704641" cy="321645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" name="Freeform 21">
            <a:extLst>
              <a:ext uri="{FF2B5EF4-FFF2-40B4-BE49-F238E27FC236}">
                <a16:creationId xmlns:a16="http://schemas.microsoft.com/office/drawing/2014/main" id="{D31B4ACC-BA40-4161-ABB2-B4155BF93CFA}"/>
              </a:ext>
            </a:extLst>
          </p:cNvPr>
          <p:cNvSpPr/>
          <p:nvPr/>
        </p:nvSpPr>
        <p:spPr>
          <a:xfrm>
            <a:off x="7630060" y="3981803"/>
            <a:ext cx="704641" cy="219483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67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أقل من 30%</a:t>
            </a:r>
          </a:p>
        </p:txBody>
      </p:sp>
      <p:sp>
        <p:nvSpPr>
          <p:cNvPr id="102" name="Freeform 21">
            <a:extLst>
              <a:ext uri="{FF2B5EF4-FFF2-40B4-BE49-F238E27FC236}">
                <a16:creationId xmlns:a16="http://schemas.microsoft.com/office/drawing/2014/main" id="{07675CDA-F5E3-4C95-8A47-4936F3AC43E4}"/>
              </a:ext>
            </a:extLst>
          </p:cNvPr>
          <p:cNvSpPr/>
          <p:nvPr/>
        </p:nvSpPr>
        <p:spPr>
          <a:xfrm>
            <a:off x="7636232" y="4225436"/>
            <a:ext cx="704641" cy="321645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3" name="Freeform 21">
            <a:extLst>
              <a:ext uri="{FF2B5EF4-FFF2-40B4-BE49-F238E27FC236}">
                <a16:creationId xmlns:a16="http://schemas.microsoft.com/office/drawing/2014/main" id="{E51D2396-0F97-4389-91D2-04BEDB24EA13}"/>
              </a:ext>
            </a:extLst>
          </p:cNvPr>
          <p:cNvSpPr/>
          <p:nvPr/>
        </p:nvSpPr>
        <p:spPr>
          <a:xfrm>
            <a:off x="6887968" y="3982830"/>
            <a:ext cx="704641" cy="219483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أقل من 20%</a:t>
            </a: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06B9C5B9-692F-47B0-AAD8-58AEABD738AD}"/>
              </a:ext>
            </a:extLst>
          </p:cNvPr>
          <p:cNvSpPr/>
          <p:nvPr/>
        </p:nvSpPr>
        <p:spPr>
          <a:xfrm>
            <a:off x="6887967" y="4228122"/>
            <a:ext cx="714435" cy="321645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3" name="Freeform 21">
            <a:extLst>
              <a:ext uri="{FF2B5EF4-FFF2-40B4-BE49-F238E27FC236}">
                <a16:creationId xmlns:a16="http://schemas.microsoft.com/office/drawing/2014/main" id="{919BA171-C4AB-4917-AF5E-826703C351AD}"/>
              </a:ext>
            </a:extLst>
          </p:cNvPr>
          <p:cNvSpPr/>
          <p:nvPr/>
        </p:nvSpPr>
        <p:spPr>
          <a:xfrm>
            <a:off x="1196050" y="4108244"/>
            <a:ext cx="5452115" cy="2452438"/>
          </a:xfrm>
          <a:prstGeom prst="roundRect">
            <a:avLst>
              <a:gd name="adj" fmla="val 3800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Freeform 21">
            <a:extLst>
              <a:ext uri="{FF2B5EF4-FFF2-40B4-BE49-F238E27FC236}">
                <a16:creationId xmlns:a16="http://schemas.microsoft.com/office/drawing/2014/main" id="{3076C461-3785-4FE7-B241-9595B446AD99}"/>
              </a:ext>
            </a:extLst>
          </p:cNvPr>
          <p:cNvSpPr/>
          <p:nvPr/>
        </p:nvSpPr>
        <p:spPr>
          <a:xfrm>
            <a:off x="1196049" y="3744292"/>
            <a:ext cx="5452115" cy="306902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الرسم البياني</a:t>
            </a:r>
          </a:p>
        </p:txBody>
      </p:sp>
      <p:sp>
        <p:nvSpPr>
          <p:cNvPr id="122" name="Freeform 21">
            <a:extLst>
              <a:ext uri="{FF2B5EF4-FFF2-40B4-BE49-F238E27FC236}">
                <a16:creationId xmlns:a16="http://schemas.microsoft.com/office/drawing/2014/main" id="{2A09AB29-0800-4F0F-B0FD-701EF6F1C02C}"/>
              </a:ext>
            </a:extLst>
          </p:cNvPr>
          <p:cNvSpPr/>
          <p:nvPr/>
        </p:nvSpPr>
        <p:spPr>
          <a:xfrm>
            <a:off x="10598427" y="3979750"/>
            <a:ext cx="774214" cy="219483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67" b="1" dirty="0">
                <a:solidFill>
                  <a:srgbClr val="037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أعلى من 70%</a:t>
            </a:r>
          </a:p>
        </p:txBody>
      </p:sp>
      <p:sp>
        <p:nvSpPr>
          <p:cNvPr id="123" name="Freeform 21">
            <a:extLst>
              <a:ext uri="{FF2B5EF4-FFF2-40B4-BE49-F238E27FC236}">
                <a16:creationId xmlns:a16="http://schemas.microsoft.com/office/drawing/2014/main" id="{81C7BB2F-3F1D-444F-A300-B5B153F198E8}"/>
              </a:ext>
            </a:extLst>
          </p:cNvPr>
          <p:cNvSpPr/>
          <p:nvPr/>
        </p:nvSpPr>
        <p:spPr>
          <a:xfrm>
            <a:off x="10590118" y="4214692"/>
            <a:ext cx="774213" cy="321645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4" name="Freeform 21">
            <a:extLst>
              <a:ext uri="{FF2B5EF4-FFF2-40B4-BE49-F238E27FC236}">
                <a16:creationId xmlns:a16="http://schemas.microsoft.com/office/drawing/2014/main" id="{175B3EC6-BC0E-4DA8-8EE1-7F4B836DCAA4}"/>
              </a:ext>
            </a:extLst>
          </p:cNvPr>
          <p:cNvSpPr/>
          <p:nvPr/>
        </p:nvSpPr>
        <p:spPr>
          <a:xfrm>
            <a:off x="6882642" y="5656714"/>
            <a:ext cx="3318599" cy="278544"/>
          </a:xfrm>
          <a:prstGeom prst="roundRect">
            <a:avLst>
              <a:gd name="adj" fmla="val 6803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5" name="Freeform 21">
            <a:extLst>
              <a:ext uri="{FF2B5EF4-FFF2-40B4-BE49-F238E27FC236}">
                <a16:creationId xmlns:a16="http://schemas.microsoft.com/office/drawing/2014/main" id="{134C3F3B-7F7A-42E0-8977-87CF33392B5C}"/>
              </a:ext>
            </a:extLst>
          </p:cNvPr>
          <p:cNvSpPr/>
          <p:nvPr/>
        </p:nvSpPr>
        <p:spPr>
          <a:xfrm>
            <a:off x="10268357" y="5656714"/>
            <a:ext cx="1082189" cy="278544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المعلمـــ </a:t>
            </a:r>
          </a:p>
        </p:txBody>
      </p:sp>
      <p:sp>
        <p:nvSpPr>
          <p:cNvPr id="128" name="Freeform 21">
            <a:extLst>
              <a:ext uri="{FF2B5EF4-FFF2-40B4-BE49-F238E27FC236}">
                <a16:creationId xmlns:a16="http://schemas.microsoft.com/office/drawing/2014/main" id="{5648899F-E4A3-4135-A077-4C1028C72809}"/>
              </a:ext>
            </a:extLst>
          </p:cNvPr>
          <p:cNvSpPr/>
          <p:nvPr/>
        </p:nvSpPr>
        <p:spPr>
          <a:xfrm>
            <a:off x="9396071" y="1362955"/>
            <a:ext cx="1976570" cy="1187279"/>
          </a:xfrm>
          <a:prstGeom prst="roundRect">
            <a:avLst>
              <a:gd name="adj" fmla="val 9482"/>
            </a:avLst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70528B3A-99EB-4F79-8395-76737A7E5FE4}"/>
              </a:ext>
            </a:extLst>
          </p:cNvPr>
          <p:cNvSpPr txBox="1"/>
          <p:nvPr/>
        </p:nvSpPr>
        <p:spPr>
          <a:xfrm>
            <a:off x="9365645" y="1580988"/>
            <a:ext cx="1943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SA" sz="1600" b="1" dirty="0">
                <a:solidFill>
                  <a:srgbClr val="1F497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تقرير تحليل النتائج</a:t>
            </a:r>
          </a:p>
          <a:p>
            <a:pPr algn="ctr" defTabSz="609630"/>
            <a:r>
              <a:rPr lang="ar-SA" sz="1600" b="1" dirty="0">
                <a:solidFill>
                  <a:srgbClr val="1F497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 وإجراءات المعالجة</a:t>
            </a:r>
          </a:p>
        </p:txBody>
      </p:sp>
      <p:sp>
        <p:nvSpPr>
          <p:cNvPr id="129" name="Freeform 21">
            <a:extLst>
              <a:ext uri="{FF2B5EF4-FFF2-40B4-BE49-F238E27FC236}">
                <a16:creationId xmlns:a16="http://schemas.microsoft.com/office/drawing/2014/main" id="{BCA218B0-44CE-4E08-80BE-CB10DD7038AF}"/>
              </a:ext>
            </a:extLst>
          </p:cNvPr>
          <p:cNvSpPr/>
          <p:nvPr/>
        </p:nvSpPr>
        <p:spPr>
          <a:xfrm>
            <a:off x="6887967" y="5283959"/>
            <a:ext cx="1286624" cy="306902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0" name="Freeform 21">
            <a:extLst>
              <a:ext uri="{FF2B5EF4-FFF2-40B4-BE49-F238E27FC236}">
                <a16:creationId xmlns:a16="http://schemas.microsoft.com/office/drawing/2014/main" id="{2712EE2D-1FE4-4DCC-9CA5-360947EC2CE5}"/>
              </a:ext>
            </a:extLst>
          </p:cNvPr>
          <p:cNvSpPr/>
          <p:nvPr/>
        </p:nvSpPr>
        <p:spPr>
          <a:xfrm>
            <a:off x="6887968" y="4957202"/>
            <a:ext cx="1279065" cy="306902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000" b="1" dirty="0">
                <a:solidFill>
                  <a:srgbClr val="DB0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الحاصلات على صفر</a:t>
            </a:r>
          </a:p>
        </p:txBody>
      </p:sp>
      <p:sp>
        <p:nvSpPr>
          <p:cNvPr id="131" name="Freeform 21">
            <a:extLst>
              <a:ext uri="{FF2B5EF4-FFF2-40B4-BE49-F238E27FC236}">
                <a16:creationId xmlns:a16="http://schemas.microsoft.com/office/drawing/2014/main" id="{397F0F84-B5E3-4618-9E06-E757EAA5512A}"/>
              </a:ext>
            </a:extLst>
          </p:cNvPr>
          <p:cNvSpPr/>
          <p:nvPr/>
        </p:nvSpPr>
        <p:spPr>
          <a:xfrm>
            <a:off x="6882642" y="5967261"/>
            <a:ext cx="3318599" cy="278544"/>
          </a:xfrm>
          <a:prstGeom prst="roundRect">
            <a:avLst>
              <a:gd name="adj" fmla="val 6803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2" name="Freeform 21">
            <a:extLst>
              <a:ext uri="{FF2B5EF4-FFF2-40B4-BE49-F238E27FC236}">
                <a16:creationId xmlns:a16="http://schemas.microsoft.com/office/drawing/2014/main" id="{D3C33B04-93A7-4452-8260-8CED41B02D06}"/>
              </a:ext>
            </a:extLst>
          </p:cNvPr>
          <p:cNvSpPr/>
          <p:nvPr/>
        </p:nvSpPr>
        <p:spPr>
          <a:xfrm>
            <a:off x="10268357" y="5967261"/>
            <a:ext cx="1082189" cy="278544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المشرفــ </a:t>
            </a:r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CF7E9B11-5F5E-4A56-BCEF-908E7575DB3D}"/>
              </a:ext>
            </a:extLst>
          </p:cNvPr>
          <p:cNvSpPr/>
          <p:nvPr/>
        </p:nvSpPr>
        <p:spPr>
          <a:xfrm>
            <a:off x="6882642" y="6272111"/>
            <a:ext cx="3318599" cy="278544"/>
          </a:xfrm>
          <a:prstGeom prst="roundRect">
            <a:avLst>
              <a:gd name="adj" fmla="val 6803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D4987B3D-F5DA-46EF-945F-C568971DA599}"/>
              </a:ext>
            </a:extLst>
          </p:cNvPr>
          <p:cNvSpPr/>
          <p:nvPr/>
        </p:nvSpPr>
        <p:spPr>
          <a:xfrm>
            <a:off x="10268357" y="6272111"/>
            <a:ext cx="1082189" cy="278544"/>
          </a:xfrm>
          <a:prstGeom prst="roundRect">
            <a:avLst/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مديرة المدرسة  </a:t>
            </a:r>
          </a:p>
        </p:txBody>
      </p: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C2879C40-6CAF-4CC2-AD8E-1B68C8342397}"/>
              </a:ext>
            </a:extLst>
          </p:cNvPr>
          <p:cNvGrpSpPr/>
          <p:nvPr/>
        </p:nvGrpSpPr>
        <p:grpSpPr>
          <a:xfrm>
            <a:off x="1990759" y="6506287"/>
            <a:ext cx="2430818" cy="356529"/>
            <a:chOff x="5314278" y="3394683"/>
            <a:chExt cx="4493663" cy="197576"/>
          </a:xfrm>
        </p:grpSpPr>
        <p:grpSp>
          <p:nvGrpSpPr>
            <p:cNvPr id="64" name="!!مجموعة 19">
              <a:extLst>
                <a:ext uri="{FF2B5EF4-FFF2-40B4-BE49-F238E27FC236}">
                  <a16:creationId xmlns:a16="http://schemas.microsoft.com/office/drawing/2014/main" id="{6BBEACBF-286C-47DD-954A-9BCADA21B28A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68" name="!!مجموعة 99">
                <a:extLst>
                  <a:ext uri="{FF2B5EF4-FFF2-40B4-BE49-F238E27FC236}">
                    <a16:creationId xmlns:a16="http://schemas.microsoft.com/office/drawing/2014/main" id="{60F06251-1F8E-4E83-BBE5-42DE7F4EB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4FF4AA2B-B352-4126-B78D-E2BA71334884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5" name="Picture 15" descr="شعار Telegram png">
              <a:extLst>
                <a:ext uri="{FF2B5EF4-FFF2-40B4-BE49-F238E27FC236}">
                  <a16:creationId xmlns:a16="http://schemas.microsoft.com/office/drawing/2014/main" id="{AB24F50E-9839-48C1-937F-6188DC231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ACAA55A4-E927-4D98-B140-AB3279F74CAE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21F99F98-D997-4A51-A330-A352D4F65EFC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68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AXtManalBLack"/>
              </a:rPr>
              <a:t>لماذا تتحرك الأشياء؟</a:t>
            </a:r>
            <a:endParaRPr lang="ar-SA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17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4" y="2588167"/>
            <a:ext cx="2333800" cy="209321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300" b="1" dirty="0">
                <a:solidFill>
                  <a:srgbClr val="002060"/>
                </a:solidFill>
                <a:latin typeface="AXtManalBLack"/>
              </a:rPr>
              <a:t>القوى و الطاقة – القوى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64996" y="1205624"/>
            <a:ext cx="2721570" cy="435797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Lotus-Light"/>
              </a:rPr>
              <a:t>كيف تتحرك الأشياء </a:t>
            </a:r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321779" y="1506509"/>
            <a:ext cx="3540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4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العلاقة بين السرعة والسرعة المتجهة والتسارع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00630" y="2894963"/>
            <a:ext cx="251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rgbClr val="002060"/>
                </a:solidFill>
              </a:rPr>
              <a:t>القوى و الحركة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https://www.youtube.com/watch?v=xVbLfEFooH0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https://www.youtube.com/watch?v=W5bs8Ect7s4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https://www.youtube.com/watch?v=wWvnhpGLXso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https://www.youtube.com/watch?v=ev68WrGajuk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https://www.youtube.com/watch?v=gnC4WUxcjjg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https://www.youtube.com/watch?v=IqO9yeKNsio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3988225" y="2019281"/>
            <a:ext cx="3958923" cy="2070616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ar-SA" sz="14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يخلط بعض الناس أحياناً بين مفهومي السرعة والسرعة المتجهة.</a:t>
            </a:r>
          </a:p>
          <a:p>
            <a:pPr rtl="1"/>
            <a:r>
              <a:rPr lang="ar-SA" sz="14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14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السرعة</a:t>
            </a:r>
          </a:p>
          <a:p>
            <a:pPr rtl="1"/>
            <a:r>
              <a:rPr lang="ar-SA" sz="14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السرعة هي التغير في المسافة بمرور الزمن.</a:t>
            </a:r>
          </a:p>
          <a:p>
            <a:pPr rtl="1"/>
            <a:r>
              <a:rPr lang="ar-SA" sz="14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السرعة المتجهة </a:t>
            </a:r>
          </a:p>
          <a:p>
            <a:pPr rtl="1"/>
            <a:r>
              <a:rPr lang="ar-SA" sz="14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تصف كلاً من مقدار سرعة الجسم واتجاه حركته في آن واحد. </a:t>
            </a:r>
          </a:p>
          <a:p>
            <a:pPr rtl="1"/>
            <a:r>
              <a:rPr lang="ar-SA" sz="1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تعد حركة البندول مثالاً جيداً لتوضيح السرعة المتجهة. </a:t>
            </a:r>
          </a:p>
          <a:p>
            <a:pPr rtl="1"/>
            <a:r>
              <a:rPr lang="ar-SA" sz="1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التسارع</a:t>
            </a:r>
            <a:r>
              <a:rPr lang="ar-SA" sz="1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rtl="1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هو أي تغيير في سرعة الجسم أو اتجاهه خلال فترة زمنية محددة</a:t>
            </a:r>
          </a:p>
          <a:p>
            <a:pPr rtl="1"/>
            <a:endParaRPr lang="ar-SA" sz="1400" b="1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1C3ED78-7640-4FBA-9399-62C80DFFC59A}"/>
              </a:ext>
            </a:extLst>
          </p:cNvPr>
          <p:cNvSpPr txBox="1"/>
          <p:nvPr/>
        </p:nvSpPr>
        <p:spPr>
          <a:xfrm>
            <a:off x="516657" y="2007687"/>
            <a:ext cx="3367048" cy="2509838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/>
              </a:rPr>
              <a:t>السرعة 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/>
              </a:rPr>
              <a:t> تبين مقدار سرعة الجسم فقط دون تحديد اتجاه حركته.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/>
              </a:rPr>
              <a:t>والسرعة المتجهة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/>
              </a:rPr>
              <a:t> هي تغير في المسافة والاتجاه بمرور الزمن.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/>
            </a:endParaRP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srgbClr val="C00000"/>
                </a:solidFill>
                <a:latin typeface="Calibri"/>
                <a:ea typeface="Times New Roman"/>
              </a:rPr>
              <a:t>السرعة : </a:t>
            </a:r>
            <a:r>
              <a:rPr lang="ar-SA" sz="1400" b="1" dirty="0">
                <a:solidFill>
                  <a:srgbClr val="002060"/>
                </a:solidFill>
                <a:latin typeface="Calibri"/>
                <a:ea typeface="Times New Roman"/>
              </a:rPr>
              <a:t> تتعلق بالمسافة والزمن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srgbClr val="002060"/>
                </a:solidFill>
                <a:latin typeface="Calibri"/>
                <a:ea typeface="Times New Roman"/>
              </a:rPr>
              <a:t> </a:t>
            </a:r>
            <a:r>
              <a:rPr lang="ar-SA" sz="1400" b="1" dirty="0">
                <a:solidFill>
                  <a:srgbClr val="C00000"/>
                </a:solidFill>
                <a:latin typeface="Calibri"/>
                <a:ea typeface="Times New Roman"/>
              </a:rPr>
              <a:t>السرعة</a:t>
            </a:r>
            <a:r>
              <a:rPr lang="ar-SA" sz="1400" b="1" dirty="0">
                <a:solidFill>
                  <a:srgbClr val="002060"/>
                </a:solidFill>
                <a:latin typeface="Calibri"/>
                <a:ea typeface="Times New Roman"/>
              </a:rPr>
              <a:t> </a:t>
            </a:r>
            <a:r>
              <a:rPr lang="ar-SA" sz="1400" b="1" dirty="0">
                <a:solidFill>
                  <a:srgbClr val="C00000"/>
                </a:solidFill>
                <a:latin typeface="Calibri"/>
                <a:ea typeface="Times New Roman"/>
              </a:rPr>
              <a:t>المتجهة : </a:t>
            </a:r>
            <a:r>
              <a:rPr lang="ar-SA" sz="1400" b="1" dirty="0">
                <a:solidFill>
                  <a:srgbClr val="002060"/>
                </a:solidFill>
                <a:latin typeface="Calibri"/>
                <a:ea typeface="Times New Roman"/>
              </a:rPr>
              <a:t> فتتعلق بالاتجاه والمسافة والزمن.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Times New Roman"/>
            </a:endParaRP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/>
              </a:rPr>
              <a:t>إذا تغيرت السرعة المتجهة تغير تسارع الجسم.</a:t>
            </a:r>
          </a:p>
          <a:p>
            <a:pPr marL="0" marR="0" lvl="0" indent="0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Times New Roman"/>
              </a:rPr>
              <a:t>التسارع يشمل التغير في السرعة والاتجاه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6DA8658-56CB-491D-8A31-F29CCB4DB480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1" name="!!مجموعة 19">
              <a:extLst>
                <a:ext uri="{FF2B5EF4-FFF2-40B4-BE49-F238E27FC236}">
                  <a16:creationId xmlns:a16="http://schemas.microsoft.com/office/drawing/2014/main" id="{C90AC265-E2A4-4F6D-A35D-87B0C30E7963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5" name="!!مجموعة 99">
                <a:extLst>
                  <a:ext uri="{FF2B5EF4-FFF2-40B4-BE49-F238E27FC236}">
                    <a16:creationId xmlns:a16="http://schemas.microsoft.com/office/drawing/2014/main" id="{CC221C39-16EC-45FD-B118-2EA66D561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6" name="مربع نص 155">
                <a:extLst>
                  <a:ext uri="{FF2B5EF4-FFF2-40B4-BE49-F238E27FC236}">
                    <a16:creationId xmlns:a16="http://schemas.microsoft.com/office/drawing/2014/main" id="{CF700580-B2C4-4E7B-AD07-583321A52F3A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2" name="Picture 15" descr="شعار Telegram png">
              <a:extLst>
                <a:ext uri="{FF2B5EF4-FFF2-40B4-BE49-F238E27FC236}">
                  <a16:creationId xmlns:a16="http://schemas.microsoft.com/office/drawing/2014/main" id="{17F31B54-20AF-40AB-8754-1718F08E0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3624D609-CCE5-4447-B20E-7907ABEBEC47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4" name="مربع نص 153">
              <a:extLst>
                <a:ext uri="{FF2B5EF4-FFF2-40B4-BE49-F238E27FC236}">
                  <a16:creationId xmlns:a16="http://schemas.microsoft.com/office/drawing/2014/main" id="{4B263C62-798D-4C32-A47B-F6C9707C3F5D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AXtManalBLack"/>
              </a:rPr>
              <a:t>لماذا تتحرك الأشياء؟</a:t>
            </a:r>
            <a:endParaRPr lang="ar-SA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18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4" y="2588167"/>
            <a:ext cx="2333800" cy="209321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300" b="1" dirty="0">
                <a:solidFill>
                  <a:srgbClr val="002060"/>
                </a:solidFill>
                <a:latin typeface="AXtManalBLack"/>
              </a:rPr>
              <a:t>القوى و الطاقة – القوى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64996" y="1205624"/>
            <a:ext cx="2721570" cy="435797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Lotus-Light"/>
              </a:rPr>
              <a:t>كيف يمكن أن يؤثر الدفع أو السحب</a:t>
            </a:r>
          </a:p>
          <a:p>
            <a:pPr algn="ctr"/>
            <a:r>
              <a:rPr lang="ar-SA" sz="1600" b="1" dirty="0">
                <a:solidFill>
                  <a:srgbClr val="DE3797"/>
                </a:solidFill>
                <a:latin typeface="Lotus-Light"/>
              </a:rPr>
              <a:t> في حركة الأجسام؟</a:t>
            </a:r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321779" y="1506509"/>
            <a:ext cx="3540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4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كيف يؤثر الاحتكاك في الحركة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00630" y="2894963"/>
            <a:ext cx="251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rgbClr val="002060"/>
                </a:solidFill>
              </a:rPr>
              <a:t>تغير الحركة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https://www.youtube.com/watch?v=_irTycf4fOE&amp;t=70s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https://www.youtube.com/watch?v=IRCh8DiNcuM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https://www.youtube.com/watch?v=sKi56URz_BM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https://www.youtube.com/watch?v=ZrgZ-kvJvcI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https://www.youtube.com/watch?v=E2tSwTgRNko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https://www.youtube.com/watch?v=Ey9TiJZ9VYs&amp;t=36s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538258" y="2268179"/>
            <a:ext cx="3430810" cy="185100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كيف تغيّر القوى الحركة؟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القوةُ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: 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هي المُؤثرُ الذي يُغيّرُ الحالة الحركية للجسمِ،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+mj-cs"/>
              </a:rPr>
              <a:t> مثل تحريك الأجسامِ الساكنة أو تغيير اتجاه حركتها، </a:t>
            </a:r>
            <a:endPara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+mj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+mj-cs"/>
              </a:rPr>
              <a:t>أو إيقاف  الأجسامِ المتحركة.</a:t>
            </a:r>
            <a:endParaRPr lang="ar-SA" sz="1400" b="1" dirty="0">
              <a:solidFill>
                <a:srgbClr val="00B050"/>
              </a:solidFill>
              <a:latin typeface="Sakkal Majalla" panose="02000000000000000000" pitchFamily="2" charset="-78"/>
              <a:cs typeface="+mj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0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+mj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0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+mj-cs"/>
              </a:rPr>
              <a:t>القوة</a:t>
            </a:r>
            <a:r>
              <a:rPr kumimoji="0" lang="ar-SA" sz="1400" b="1" i="0" u="none" strike="noStrike" kern="10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+mj-cs"/>
              </a:rPr>
              <a:t> قد تسبب حركة الأجسام، وقد تسبب توقفها،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0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+mj-cs"/>
              </a:rPr>
              <a:t>كما أن القوة تغيّر من  سرعة الجسم ، واتجاه حركتها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1C3ED78-7640-4FBA-9399-62C80DFFC59A}"/>
              </a:ext>
            </a:extLst>
          </p:cNvPr>
          <p:cNvSpPr txBox="1"/>
          <p:nvPr/>
        </p:nvSpPr>
        <p:spPr>
          <a:xfrm>
            <a:off x="495834" y="2321804"/>
            <a:ext cx="3913880" cy="178747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الاحتكاك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الاحتكاك: </a:t>
            </a:r>
            <a:endParaRPr kumimoji="0" lang="ar-S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قوة تعيقُ حركة الأجسام، بسببِ تلامسِ سُطُوح الأجسامِ المُتحركة.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تؤدي قوةُ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الاحتكاكِ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إلى تقليلِ سرعةِ الجسم أو إلى توقفه.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يعتمدُ مقدارُ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الاحتكاكِ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</a:rPr>
              <a:t> على وزنِ الجسمِ المُتحركِ وطبيعةِ السُّطوحِ المتلامسة.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6DBA4304-619A-4A25-828D-F22761E5E8F4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4A404446-237A-4357-BAE1-8C5560F3A925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A99CF520-F718-411A-9BDA-9B2748B5D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0E4A2C0D-9E6E-47D4-91F3-72FF38B747E5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7D0DAACE-A066-49A2-AD53-8B4E946E4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395E791A-3200-4285-9066-95C3700D1E51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742322DA-813A-4585-9002-2283AA5C2244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01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AXtManalBLack"/>
              </a:rPr>
              <a:t>كيف نستخدم الطاقة؟</a:t>
            </a:r>
            <a:endParaRPr lang="ar-SA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19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4" y="2588167"/>
            <a:ext cx="2333800" cy="209321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300" b="1" dirty="0">
                <a:solidFill>
                  <a:srgbClr val="002060"/>
                </a:solidFill>
                <a:latin typeface="AXtManalBLack"/>
              </a:rPr>
              <a:t>القوى و الطاقة – الطاقة 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64996" y="1205624"/>
            <a:ext cx="2721570" cy="435797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Lotus-Light"/>
              </a:rPr>
              <a:t>كيف تؤثر الكهرباء في حياتنا </a:t>
            </a:r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321779" y="1506509"/>
            <a:ext cx="3540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4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الفرق بين الكهرباء الساكنة والكهرباء المتحركة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00630" y="2894963"/>
            <a:ext cx="251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rgbClr val="002060"/>
                </a:solidFill>
              </a:rPr>
              <a:t>الكهرباء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https://www.youtube.com/watch?v=pNv3PkhPVmc&amp;t=73s</a:t>
            </a:r>
          </a:p>
          <a:p>
            <a:pPr algn="l"/>
            <a:r>
              <a:rPr lang="en-US" sz="1100" b="1" dirty="0">
                <a:hlinkClick r:id="rId7"/>
              </a:rPr>
              <a:t>https://www.youtube.com/watch?v=B-5EeeJf4zQ&amp;t=201s</a:t>
            </a:r>
          </a:p>
          <a:p>
            <a:pPr algn="l"/>
            <a:r>
              <a:rPr lang="en-US" sz="1100" b="1" dirty="0">
                <a:hlinkClick r:id="rId7"/>
              </a:rPr>
              <a:t>https://www.youtube.com/watch?v=w29kyaAvJ-0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https://www.youtube.com/watch?v=IAUa1PQrAHk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https://www.youtube.com/watch?v=L_984UER7zI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https://www.youtube.com/watch?v=2U6RV_rVncc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3928289" y="2152980"/>
            <a:ext cx="4048553" cy="216473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الكهرباء</a:t>
            </a:r>
            <a:r>
              <a:rPr lang="ar-SA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تتكون الذرة من </a:t>
            </a:r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بروتونات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وإلكترونات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الكهرباء</a:t>
            </a:r>
            <a:r>
              <a:rPr lang="ar-SA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هي حركة إلكترونات.</a:t>
            </a:r>
          </a:p>
          <a:p>
            <a:pPr algn="r" rtl="1"/>
            <a:r>
              <a:rPr lang="ar-SA" sz="12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للبروتونات شحنة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موجبة (  +  )</a:t>
            </a:r>
            <a:r>
              <a:rPr lang="ar-SA" sz="12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للإلكترونات شحنة </a:t>
            </a: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سالبة (   ـــــــــــــ  )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الجسيمات المتماثلة الشحنات تتنافر  </a:t>
            </a:r>
          </a:p>
          <a:p>
            <a:pPr algn="r" rtl="1"/>
            <a:r>
              <a:rPr lang="ar-SA" sz="12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عندما يدلك جسمان معاً تنتقل إلكترونات من أحد الجسمين إلى الآخر</a:t>
            </a:r>
          </a:p>
          <a:p>
            <a:pPr algn="r" rtl="1"/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9436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الكهرباء الساكنة  </a:t>
            </a:r>
            <a:r>
              <a:rPr lang="ar-SA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هي تراكم جسيمات مشحونة على الأجسام</a:t>
            </a:r>
            <a:endParaRPr lang="ar-SA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قوة الجذب بين الإلكترونات والبروتونات كبيرة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200" b="1" dirty="0">
                <a:solidFill>
                  <a:srgbClr val="0F243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عند اقتراب جسيمان تسبب الكهرباء الساكنة انتقال الإلكترونات خلال الهواء في اتجاه البروتونات القريبة ينتج عنها شرارة كهربائية ,</a:t>
            </a:r>
            <a:endParaRPr lang="en-US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429C9F25-39BD-4A8E-A506-638A18E369D8}"/>
              </a:ext>
            </a:extLst>
          </p:cNvPr>
          <p:cNvSpPr txBox="1"/>
          <p:nvPr/>
        </p:nvSpPr>
        <p:spPr>
          <a:xfrm>
            <a:off x="505010" y="2298969"/>
            <a:ext cx="3299469" cy="1807541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الكهرباء المتحركة </a:t>
            </a:r>
          </a:p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تنتج عن تدفق الشحنات الكهربائية بشكل مستمر </a:t>
            </a:r>
          </a:p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endParaRPr lang="ar-SA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يوجد نوعان من الكهرباء المتحركة</a:t>
            </a:r>
          </a:p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تيار مستمر (تتحرك الشحنات في اتجاه واحد) </a:t>
            </a:r>
          </a:p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وتيار متردد (تتحرك الشحنات في كلا الاتجاهين)، </a:t>
            </a:r>
            <a:r>
              <a:rPr lang="ar-SA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تستخدم الكهرباء المتحركة لأداء الأعمال الميكانيكية</a:t>
            </a:r>
          </a:p>
          <a:p>
            <a:pPr marL="324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مثل تحريك مروحة أو تشغيل الآلة.</a:t>
            </a:r>
          </a:p>
        </p:txBody>
      </p: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E634B3E4-E0DD-4930-A4A2-02AA7C9F1CE0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1" name="!!مجموعة 19">
              <a:extLst>
                <a:ext uri="{FF2B5EF4-FFF2-40B4-BE49-F238E27FC236}">
                  <a16:creationId xmlns:a16="http://schemas.microsoft.com/office/drawing/2014/main" id="{500B29B1-DBD0-4AAE-9569-FAABB1B7B0AD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5" name="!!مجموعة 99">
                <a:extLst>
                  <a:ext uri="{FF2B5EF4-FFF2-40B4-BE49-F238E27FC236}">
                    <a16:creationId xmlns:a16="http://schemas.microsoft.com/office/drawing/2014/main" id="{79D26A0F-9EE5-47BD-97F9-018DE6462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6" name="مربع نص 155">
                <a:extLst>
                  <a:ext uri="{FF2B5EF4-FFF2-40B4-BE49-F238E27FC236}">
                    <a16:creationId xmlns:a16="http://schemas.microsoft.com/office/drawing/2014/main" id="{D0933464-0488-460E-BBB8-E4D063D34E9F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2" name="Picture 15" descr="شعار Telegram png">
              <a:extLst>
                <a:ext uri="{FF2B5EF4-FFF2-40B4-BE49-F238E27FC236}">
                  <a16:creationId xmlns:a16="http://schemas.microsoft.com/office/drawing/2014/main" id="{1C4E29C6-E696-490A-B7CF-B460366BC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6F0B477B-6F64-4814-8D88-3A38DF1C687F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4" name="مربع نص 153">
              <a:extLst>
                <a:ext uri="{FF2B5EF4-FFF2-40B4-BE49-F238E27FC236}">
                  <a16:creationId xmlns:a16="http://schemas.microsoft.com/office/drawing/2014/main" id="{E96AE4CA-DE10-49D6-A711-1E89C4D86288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760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AXtManalBLack"/>
              </a:rPr>
              <a:t>كيف نستخدم الطاقة؟</a:t>
            </a:r>
            <a:endParaRPr lang="ar-SA" dirty="0"/>
          </a:p>
        </p:txBody>
      </p:sp>
      <p:sp>
        <p:nvSpPr>
          <p:cNvPr id="18" name="Freeform 18"/>
          <p:cNvSpPr/>
          <p:nvPr/>
        </p:nvSpPr>
        <p:spPr>
          <a:xfrm>
            <a:off x="8987811" y="985126"/>
            <a:ext cx="417823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>
                <a:solidFill>
                  <a:srgbClr val="DE3797"/>
                </a:solidFill>
              </a:rPr>
              <a:t>20</a:t>
            </a:r>
            <a:endParaRPr lang="ar-SA" sz="1600" b="1" dirty="0">
              <a:solidFill>
                <a:srgbClr val="DE3797"/>
              </a:solidFill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100" b="1" dirty="0"/>
          </a:p>
          <a:p>
            <a:pPr algn="r"/>
            <a:endParaRPr lang="ar-SA" sz="14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  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79914" y="2588167"/>
            <a:ext cx="2333800" cy="209321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300" b="1" dirty="0">
                <a:solidFill>
                  <a:srgbClr val="002060"/>
                </a:solidFill>
                <a:latin typeface="AXtManalBLack"/>
              </a:rPr>
              <a:t>القوى و الطاقة – الطاقة 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64996" y="1205624"/>
            <a:ext cx="2721570" cy="435797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Lotus-Light"/>
              </a:rPr>
              <a:t>ما العلاقة بين الكهرباء و المغناطيسية </a:t>
            </a:r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321779" y="1506509"/>
            <a:ext cx="3540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4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عمل المغناطيس الكهربائي، والمحرك الكهربائي والمولد الكهربائي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00630" y="2894963"/>
            <a:ext cx="251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rgbClr val="002060"/>
                </a:solidFill>
              </a:rPr>
              <a:t>المغناطيسية 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81110" y="4984008"/>
            <a:ext cx="39181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https://www.youtube.com/watch?v=QvjEmSYHQ5U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https://www.youtube.com/watch?v=5Ts0t6Nvx5w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https://www.youtube.com/watch?v=hRxczuEnKvo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https://www.youtube.com/watch?v=HB2XbccrEHg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https://www.youtube.com/watch?v=NJZezCwO_xw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https://www.youtube.com/watch?v=0bzeK0Tn17k</a:t>
            </a:r>
            <a:endParaRPr lang="en-US" sz="1100" b="1" dirty="0"/>
          </a:p>
          <a:p>
            <a:pPr algn="l"/>
            <a:r>
              <a:rPr lang="en-US" sz="1100" b="1" dirty="0">
                <a:hlinkClick r:id="rId13"/>
              </a:rPr>
              <a:t>https://www.youtube.com/watch?v=1Uu11LGZfSU</a:t>
            </a:r>
            <a:endParaRPr lang="en-US" sz="1100" b="1" dirty="0"/>
          </a:p>
          <a:p>
            <a:pPr algn="l"/>
            <a:endParaRPr lang="en-US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91DE689D-D7CA-4881-AEA9-3EBF95665983}"/>
              </a:ext>
            </a:extLst>
          </p:cNvPr>
          <p:cNvSpPr txBox="1"/>
          <p:nvPr/>
        </p:nvSpPr>
        <p:spPr>
          <a:xfrm>
            <a:off x="4430718" y="2152980"/>
            <a:ext cx="3546124" cy="216473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المغناطيس الكهربائي </a:t>
            </a:r>
          </a:p>
          <a:p>
            <a:pPr algn="r" rtl="1"/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عبارة عن سلك ملفوف حول قلب من الحديد , ويمر به تيار كهربائي , وينتج عن ذلك مجال مغناطيسي .</a:t>
            </a:r>
          </a:p>
          <a:p>
            <a:pPr algn="r" rtl="1"/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عندما تسري الشحنات الكهربائية فإنها تنتج مجال مغناطيسي</a:t>
            </a:r>
          </a:p>
          <a:p>
            <a:pPr algn="r" rtl="1"/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يمكن استخدام التيار الكهربائي لصنع مغناطيس .</a:t>
            </a:r>
          </a:p>
          <a:p>
            <a:pPr algn="r" rtl="1"/>
            <a:r>
              <a:rPr lang="ar-SA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عند مرور تيار كهربائي في سلك ينشأ حوله مجال مغناطيسي </a:t>
            </a: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</a:p>
          <a:p>
            <a:pPr algn="r" rtl="1"/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وكلما زاد التيار الكهربائي المار في السلك زادت قوة المجال المغناطيسي المتولد حوله , </a:t>
            </a:r>
          </a:p>
          <a:p>
            <a:pPr algn="r" rtl="1"/>
            <a:r>
              <a:rPr lang="ar-SA" sz="1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وعند فصل التيار الكهربائي يتلاشى المجال المغناطيسي .</a:t>
            </a:r>
          </a:p>
          <a:p>
            <a:pPr algn="r" rtl="1"/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زيادة عدد لفات السلك حول قلب من الحديد يقوي المجال المغناطيسي</a:t>
            </a:r>
            <a:endParaRPr lang="en-US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429C9F25-39BD-4A8E-A506-638A18E369D8}"/>
              </a:ext>
            </a:extLst>
          </p:cNvPr>
          <p:cNvSpPr txBox="1"/>
          <p:nvPr/>
        </p:nvSpPr>
        <p:spPr>
          <a:xfrm>
            <a:off x="541537" y="2190732"/>
            <a:ext cx="3816215" cy="202401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المحرك الكهربائي</a:t>
            </a:r>
          </a:p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هو جهاز يحول الطاقة الكهربائية إلى حركية</a:t>
            </a:r>
          </a:p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يتكون المحرك من مصدر طاقة كهربائية , </a:t>
            </a:r>
            <a:r>
              <a:rPr lang="ar-SA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ومغناطيس , وملف سلكي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مثبت على محور الدوران ,</a:t>
            </a:r>
            <a:r>
              <a:rPr lang="ar-SA" sz="12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ومحور الدوران قضيب حر الدوران</a:t>
            </a:r>
          </a:p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endParaRPr lang="ar-SA" sz="1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المولد الكهربائي</a:t>
            </a:r>
          </a:p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يحول الطاقة الميكانيكية إلى طاقة كهربائية</a:t>
            </a:r>
          </a:p>
          <a:p>
            <a:pPr marL="36000" lvl="1">
              <a:lnSpc>
                <a:spcPct val="115000"/>
              </a:lnSpc>
              <a:tabLst>
                <a:tab pos="2051050" algn="l"/>
                <a:tab pos="3874135" algn="ctr"/>
              </a:tabLs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يتكون المولد من يتكون من الأجزاء نفسها التي يتكون منها المحرك الكهربائي</a:t>
            </a:r>
          </a:p>
        </p:txBody>
      </p: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AD08EC24-710A-4BD0-A6D2-FF6D0BA47733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7" name="!!مجموعة 19">
              <a:extLst>
                <a:ext uri="{FF2B5EF4-FFF2-40B4-BE49-F238E27FC236}">
                  <a16:creationId xmlns:a16="http://schemas.microsoft.com/office/drawing/2014/main" id="{A55EB8DA-5E31-47B8-B49A-5182C50C92EB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61" name="!!مجموعة 99">
                <a:extLst>
                  <a:ext uri="{FF2B5EF4-FFF2-40B4-BE49-F238E27FC236}">
                    <a16:creationId xmlns:a16="http://schemas.microsoft.com/office/drawing/2014/main" id="{1FF12169-CE11-4CA4-A81B-B422D87A2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63" name="مربع نص 162">
                <a:extLst>
                  <a:ext uri="{FF2B5EF4-FFF2-40B4-BE49-F238E27FC236}">
                    <a16:creationId xmlns:a16="http://schemas.microsoft.com/office/drawing/2014/main" id="{008254FB-1034-497A-A2D4-9805626B2FF5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8" name="Picture 15" descr="شعار Telegram png">
              <a:extLst>
                <a:ext uri="{FF2B5EF4-FFF2-40B4-BE49-F238E27FC236}">
                  <a16:creationId xmlns:a16="http://schemas.microsoft.com/office/drawing/2014/main" id="{FF6365D5-B25F-47FD-B44D-7CA931650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مربع نص 158">
              <a:extLst>
                <a:ext uri="{FF2B5EF4-FFF2-40B4-BE49-F238E27FC236}">
                  <a16:creationId xmlns:a16="http://schemas.microsoft.com/office/drawing/2014/main" id="{3F89EB91-783E-46AF-B0DA-DFD098841093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60" name="مربع نص 159">
              <a:extLst>
                <a:ext uri="{FF2B5EF4-FFF2-40B4-BE49-F238E27FC236}">
                  <a16:creationId xmlns:a16="http://schemas.microsoft.com/office/drawing/2014/main" id="{A959411A-F727-47B5-AC25-3F6D61A34C23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7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3862" y="188925"/>
            <a:ext cx="11784277" cy="6371756"/>
          </a:xfrm>
          <a:prstGeom prst="roundRect">
            <a:avLst>
              <a:gd name="adj" fmla="val 1159"/>
            </a:avLst>
          </a:prstGeom>
          <a:solidFill>
            <a:schemeClr val="bg1"/>
          </a:solidFill>
        </p:spPr>
        <p:txBody>
          <a:bodyPr anchor="ctr"/>
          <a:lstStyle/>
          <a:p>
            <a:pPr algn="l" defTabSz="609630" rtl="0"/>
            <a:endParaRPr lang="ar-SA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0" name="Freeform 6">
            <a:extLst>
              <a:ext uri="{FF2B5EF4-FFF2-40B4-BE49-F238E27FC236}">
                <a16:creationId xmlns:a16="http://schemas.microsoft.com/office/drawing/2014/main" id="{36A2BE0A-DD35-4799-8363-899843C6172E}"/>
              </a:ext>
            </a:extLst>
          </p:cNvPr>
          <p:cNvSpPr/>
          <p:nvPr/>
        </p:nvSpPr>
        <p:spPr>
          <a:xfrm>
            <a:off x="205158" y="5869177"/>
            <a:ext cx="789109" cy="591937"/>
          </a:xfrm>
          <a:custGeom>
            <a:avLst/>
            <a:gdLst/>
            <a:ahLst/>
            <a:cxnLst/>
            <a:rect l="l" t="t" r="r" b="b"/>
            <a:pathLst>
              <a:path w="4312193" h="2336425">
                <a:moveTo>
                  <a:pt x="0" y="0"/>
                </a:moveTo>
                <a:lnTo>
                  <a:pt x="4312192" y="0"/>
                </a:lnTo>
                <a:lnTo>
                  <a:pt x="4312192" y="2336425"/>
                </a:lnTo>
                <a:lnTo>
                  <a:pt x="0" y="2336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4" name="object 2">
            <a:extLst>
              <a:ext uri="{FF2B5EF4-FFF2-40B4-BE49-F238E27FC236}">
                <a16:creationId xmlns:a16="http://schemas.microsoft.com/office/drawing/2014/main" id="{08211B81-56E6-4A84-9EEC-1DE92E49C765}"/>
              </a:ext>
            </a:extLst>
          </p:cNvPr>
          <p:cNvSpPr txBox="1"/>
          <p:nvPr/>
        </p:nvSpPr>
        <p:spPr>
          <a:xfrm>
            <a:off x="8581273" y="381363"/>
            <a:ext cx="2550125" cy="8675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المملكة العربية السعودية</a:t>
            </a:r>
          </a:p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وزارة التعليم 280 </a:t>
            </a:r>
          </a:p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الادارة العامة للتعليم بمحافظة</a:t>
            </a:r>
          </a:p>
          <a:p>
            <a:pPr marL="2117" defTabSz="609630" rtl="0">
              <a:spcBef>
                <a:spcPts val="67"/>
              </a:spcBef>
            </a:pPr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مدرسة</a:t>
            </a:r>
            <a:endParaRPr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5" name="object 3">
            <a:extLst>
              <a:ext uri="{FF2B5EF4-FFF2-40B4-BE49-F238E27FC236}">
                <a16:creationId xmlns:a16="http://schemas.microsoft.com/office/drawing/2014/main" id="{29B59471-FCAF-4C42-B164-54ECAFD5BAC0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297319"/>
            <a:ext cx="1341507" cy="974365"/>
          </a:xfrm>
          <a:prstGeom prst="rect">
            <a:avLst/>
          </a:prstGeom>
        </p:spPr>
      </p:pic>
      <p:pic>
        <p:nvPicPr>
          <p:cNvPr id="276" name="object 4">
            <a:extLst>
              <a:ext uri="{FF2B5EF4-FFF2-40B4-BE49-F238E27FC236}">
                <a16:creationId xmlns:a16="http://schemas.microsoft.com/office/drawing/2014/main" id="{92E1DB48-DC9A-430A-AA0B-5F6CE9B7F611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049" y="413371"/>
            <a:ext cx="1242351" cy="713039"/>
          </a:xfrm>
          <a:prstGeom prst="rect">
            <a:avLst/>
          </a:prstGeom>
        </p:spPr>
      </p:pic>
      <p:sp>
        <p:nvSpPr>
          <p:cNvPr id="25" name="Freeform 21">
            <a:extLst>
              <a:ext uri="{FF2B5EF4-FFF2-40B4-BE49-F238E27FC236}">
                <a16:creationId xmlns:a16="http://schemas.microsoft.com/office/drawing/2014/main" id="{EA794C90-DAD0-4300-8B4A-C8B610CACE9C}"/>
              </a:ext>
            </a:extLst>
          </p:cNvPr>
          <p:cNvSpPr/>
          <p:nvPr/>
        </p:nvSpPr>
        <p:spPr>
          <a:xfrm>
            <a:off x="4267200" y="1489737"/>
            <a:ext cx="1947726" cy="408774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المرحلة الابتدائية</a:t>
            </a: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71E0CE29-7B7E-4A9F-87D8-BC553C7F8FAC}"/>
              </a:ext>
            </a:extLst>
          </p:cNvPr>
          <p:cNvSpPr/>
          <p:nvPr/>
        </p:nvSpPr>
        <p:spPr>
          <a:xfrm>
            <a:off x="2602653" y="1492370"/>
            <a:ext cx="1574800" cy="408774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 السادس  </a:t>
            </a:r>
          </a:p>
        </p:txBody>
      </p:sp>
      <p:sp>
        <p:nvSpPr>
          <p:cNvPr id="128" name="Freeform 21">
            <a:extLst>
              <a:ext uri="{FF2B5EF4-FFF2-40B4-BE49-F238E27FC236}">
                <a16:creationId xmlns:a16="http://schemas.microsoft.com/office/drawing/2014/main" id="{5648899F-E4A3-4135-A077-4C1028C72809}"/>
              </a:ext>
            </a:extLst>
          </p:cNvPr>
          <p:cNvSpPr/>
          <p:nvPr/>
        </p:nvSpPr>
        <p:spPr>
          <a:xfrm>
            <a:off x="6557856" y="1501441"/>
            <a:ext cx="5238527" cy="408775"/>
          </a:xfrm>
          <a:prstGeom prst="roundRect">
            <a:avLst>
              <a:gd name="adj" fmla="val 9482"/>
            </a:avLst>
          </a:prstGeom>
          <a:solidFill>
            <a:srgbClr val="E979C3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70528B3A-99EB-4F79-8395-76737A7E5FE4}"/>
              </a:ext>
            </a:extLst>
          </p:cNvPr>
          <p:cNvSpPr txBox="1"/>
          <p:nvPr/>
        </p:nvSpPr>
        <p:spPr>
          <a:xfrm>
            <a:off x="7264401" y="1491685"/>
            <a:ext cx="402801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SA" sz="2133" b="1" dirty="0">
                <a:solidFill>
                  <a:srgbClr val="1F497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وصف المهارات في اختبارات مهاراتي</a:t>
            </a:r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42983F04-5600-449C-9A0E-C6366AE8059D}"/>
              </a:ext>
            </a:extLst>
          </p:cNvPr>
          <p:cNvSpPr/>
          <p:nvPr/>
        </p:nvSpPr>
        <p:spPr>
          <a:xfrm>
            <a:off x="965200" y="1491686"/>
            <a:ext cx="1574800" cy="389849"/>
          </a:xfrm>
          <a:prstGeom prst="roundRect">
            <a:avLst/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المادة علوم </a:t>
            </a:r>
          </a:p>
        </p:txBody>
      </p:sp>
      <p:sp>
        <p:nvSpPr>
          <p:cNvPr id="2" name="مخطط انسيابي: رابط 1">
            <a:extLst>
              <a:ext uri="{FF2B5EF4-FFF2-40B4-BE49-F238E27FC236}">
                <a16:creationId xmlns:a16="http://schemas.microsoft.com/office/drawing/2014/main" id="{AF233B38-8A57-4F9F-BB75-E7BD5F622933}"/>
              </a:ext>
            </a:extLst>
          </p:cNvPr>
          <p:cNvSpPr/>
          <p:nvPr/>
        </p:nvSpPr>
        <p:spPr>
          <a:xfrm>
            <a:off x="11431161" y="2501359"/>
            <a:ext cx="304800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BD15E210-0F71-489B-A130-5A9D4006583E}"/>
              </a:ext>
            </a:extLst>
          </p:cNvPr>
          <p:cNvSpPr/>
          <p:nvPr/>
        </p:nvSpPr>
        <p:spPr>
          <a:xfrm>
            <a:off x="6557856" y="2521200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72000" tIns="24000" rIns="72000" bIns="2400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الخلايا النباتية والخلايا الحيوانية .</a:t>
            </a:r>
          </a:p>
        </p:txBody>
      </p:sp>
      <p:sp>
        <p:nvSpPr>
          <p:cNvPr id="64" name="مخطط انسيابي: رابط 63">
            <a:extLst>
              <a:ext uri="{FF2B5EF4-FFF2-40B4-BE49-F238E27FC236}">
                <a16:creationId xmlns:a16="http://schemas.microsoft.com/office/drawing/2014/main" id="{81E00AA8-39D7-420C-A13A-0940A0520FBE}"/>
              </a:ext>
            </a:extLst>
          </p:cNvPr>
          <p:cNvSpPr/>
          <p:nvPr/>
        </p:nvSpPr>
        <p:spPr>
          <a:xfrm>
            <a:off x="11440666" y="2897460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Freeform 21">
            <a:extLst>
              <a:ext uri="{FF2B5EF4-FFF2-40B4-BE49-F238E27FC236}">
                <a16:creationId xmlns:a16="http://schemas.microsoft.com/office/drawing/2014/main" id="{C2F7B871-3533-470E-83E5-13AB44D96347}"/>
              </a:ext>
            </a:extLst>
          </p:cNvPr>
          <p:cNvSpPr/>
          <p:nvPr/>
        </p:nvSpPr>
        <p:spPr>
          <a:xfrm>
            <a:off x="6557856" y="2917302"/>
            <a:ext cx="4613490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2000"/>
            </a:schemeClr>
          </a:solidFill>
        </p:spPr>
        <p:txBody>
          <a:bodyPr lIns="72000" tIns="24000" rIns="72000" bIns="2400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يتعرف على ممالك المخلوقات الحية ويقارن بينها</a:t>
            </a:r>
          </a:p>
        </p:txBody>
      </p:sp>
      <p:sp>
        <p:nvSpPr>
          <p:cNvPr id="66" name="مخطط انسيابي: رابط 65">
            <a:extLst>
              <a:ext uri="{FF2B5EF4-FFF2-40B4-BE49-F238E27FC236}">
                <a16:creationId xmlns:a16="http://schemas.microsoft.com/office/drawing/2014/main" id="{F2D8079D-CD22-4E1C-809E-0D19F7884E39}"/>
              </a:ext>
            </a:extLst>
          </p:cNvPr>
          <p:cNvSpPr/>
          <p:nvPr/>
        </p:nvSpPr>
        <p:spPr>
          <a:xfrm>
            <a:off x="11431161" y="3302302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Freeform 21">
            <a:extLst>
              <a:ext uri="{FF2B5EF4-FFF2-40B4-BE49-F238E27FC236}">
                <a16:creationId xmlns:a16="http://schemas.microsoft.com/office/drawing/2014/main" id="{F887EC2C-A538-410D-AA9E-025C891B0AD3}"/>
              </a:ext>
            </a:extLst>
          </p:cNvPr>
          <p:cNvSpPr/>
          <p:nvPr/>
        </p:nvSpPr>
        <p:spPr>
          <a:xfrm>
            <a:off x="6557856" y="3302302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48000" tIns="0" rIns="4800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يشرح التكاثر الجنس ي والتكاثر اللاجنسي </a:t>
            </a:r>
          </a:p>
        </p:txBody>
      </p:sp>
      <p:sp>
        <p:nvSpPr>
          <p:cNvPr id="68" name="مخطط انسيابي: رابط 67">
            <a:extLst>
              <a:ext uri="{FF2B5EF4-FFF2-40B4-BE49-F238E27FC236}">
                <a16:creationId xmlns:a16="http://schemas.microsoft.com/office/drawing/2014/main" id="{9249F4EE-CBF4-4A3E-92D2-306E719C8E90}"/>
              </a:ext>
            </a:extLst>
          </p:cNvPr>
          <p:cNvSpPr/>
          <p:nvPr/>
        </p:nvSpPr>
        <p:spPr>
          <a:xfrm>
            <a:off x="11431161" y="3680644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Freeform 21">
            <a:extLst>
              <a:ext uri="{FF2B5EF4-FFF2-40B4-BE49-F238E27FC236}">
                <a16:creationId xmlns:a16="http://schemas.microsoft.com/office/drawing/2014/main" id="{CB4DB987-7B5D-4B95-BA1C-D4D8673E2818}"/>
              </a:ext>
            </a:extLst>
          </p:cNvPr>
          <p:cNvSpPr/>
          <p:nvPr/>
        </p:nvSpPr>
        <p:spPr>
          <a:xfrm>
            <a:off x="6557856" y="3680644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الإخصاب الخارجي والإخصاب الداخلي .</a:t>
            </a:r>
          </a:p>
        </p:txBody>
      </p:sp>
      <p:sp>
        <p:nvSpPr>
          <p:cNvPr id="70" name="مخطط انسيابي: رابط 69">
            <a:extLst>
              <a:ext uri="{FF2B5EF4-FFF2-40B4-BE49-F238E27FC236}">
                <a16:creationId xmlns:a16="http://schemas.microsoft.com/office/drawing/2014/main" id="{62357CE4-2A39-4BF5-85E9-7C6B572F46A6}"/>
              </a:ext>
            </a:extLst>
          </p:cNvPr>
          <p:cNvSpPr/>
          <p:nvPr/>
        </p:nvSpPr>
        <p:spPr>
          <a:xfrm>
            <a:off x="11431161" y="4058986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Freeform 21">
            <a:extLst>
              <a:ext uri="{FF2B5EF4-FFF2-40B4-BE49-F238E27FC236}">
                <a16:creationId xmlns:a16="http://schemas.microsoft.com/office/drawing/2014/main" id="{AEC8CF39-ECD4-481B-A6BC-01D9365A99A0}"/>
              </a:ext>
            </a:extLst>
          </p:cNvPr>
          <p:cNvSpPr/>
          <p:nvPr/>
        </p:nvSpPr>
        <p:spPr>
          <a:xfrm>
            <a:off x="6557856" y="4058986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يلخص تركيب ووظائف أجهزة أجسام الحيوانات .</a:t>
            </a:r>
          </a:p>
        </p:txBody>
      </p:sp>
      <p:sp>
        <p:nvSpPr>
          <p:cNvPr id="72" name="مخطط انسيابي: رابط 71">
            <a:extLst>
              <a:ext uri="{FF2B5EF4-FFF2-40B4-BE49-F238E27FC236}">
                <a16:creationId xmlns:a16="http://schemas.microsoft.com/office/drawing/2014/main" id="{ED4524AD-B8F9-490C-9628-D5A7038871AD}"/>
              </a:ext>
            </a:extLst>
          </p:cNvPr>
          <p:cNvSpPr/>
          <p:nvPr/>
        </p:nvSpPr>
        <p:spPr>
          <a:xfrm>
            <a:off x="11431161" y="4437328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3" name="Freeform 21">
            <a:extLst>
              <a:ext uri="{FF2B5EF4-FFF2-40B4-BE49-F238E27FC236}">
                <a16:creationId xmlns:a16="http://schemas.microsoft.com/office/drawing/2014/main" id="{79E46261-C41D-490F-9321-C127ED030839}"/>
              </a:ext>
            </a:extLst>
          </p:cNvPr>
          <p:cNvSpPr/>
          <p:nvPr/>
        </p:nvSpPr>
        <p:spPr>
          <a:xfrm>
            <a:off x="6557856" y="4437328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التكاثر الجنس ي والتكاثر اللاجنسي .</a:t>
            </a:r>
          </a:p>
        </p:txBody>
      </p:sp>
      <p:sp>
        <p:nvSpPr>
          <p:cNvPr id="74" name="مخطط انسيابي: رابط 73">
            <a:extLst>
              <a:ext uri="{FF2B5EF4-FFF2-40B4-BE49-F238E27FC236}">
                <a16:creationId xmlns:a16="http://schemas.microsoft.com/office/drawing/2014/main" id="{CFEC0C67-05A1-4B3A-9341-0B8C89AA3E0F}"/>
              </a:ext>
            </a:extLst>
          </p:cNvPr>
          <p:cNvSpPr/>
          <p:nvPr/>
        </p:nvSpPr>
        <p:spPr>
          <a:xfrm>
            <a:off x="11431161" y="4815670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5" name="Freeform 21">
            <a:extLst>
              <a:ext uri="{FF2B5EF4-FFF2-40B4-BE49-F238E27FC236}">
                <a16:creationId xmlns:a16="http://schemas.microsoft.com/office/drawing/2014/main" id="{6C62C0E6-8CDC-4B52-9091-35E640A7A930}"/>
              </a:ext>
            </a:extLst>
          </p:cNvPr>
          <p:cNvSpPr/>
          <p:nvPr/>
        </p:nvSpPr>
        <p:spPr>
          <a:xfrm>
            <a:off x="6557856" y="4815670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defTabSz="60963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يحلل التغيرات التي تحدث في النظام البيئي ويبين أثرها في انقراض المخلوقات الحية</a:t>
            </a:r>
          </a:p>
        </p:txBody>
      </p:sp>
      <p:sp>
        <p:nvSpPr>
          <p:cNvPr id="76" name="مخطط انسيابي: رابط 75">
            <a:extLst>
              <a:ext uri="{FF2B5EF4-FFF2-40B4-BE49-F238E27FC236}">
                <a16:creationId xmlns:a16="http://schemas.microsoft.com/office/drawing/2014/main" id="{B0BC4E37-0023-457E-9442-885282EECF21}"/>
              </a:ext>
            </a:extLst>
          </p:cNvPr>
          <p:cNvSpPr/>
          <p:nvPr/>
        </p:nvSpPr>
        <p:spPr>
          <a:xfrm>
            <a:off x="11431161" y="5194012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Freeform 21">
            <a:extLst>
              <a:ext uri="{FF2B5EF4-FFF2-40B4-BE49-F238E27FC236}">
                <a16:creationId xmlns:a16="http://schemas.microsoft.com/office/drawing/2014/main" id="{F7D4D2BA-4AE7-4C82-8462-C26021F8DCFF}"/>
              </a:ext>
            </a:extLst>
          </p:cNvPr>
          <p:cNvSpPr/>
          <p:nvPr/>
        </p:nvSpPr>
        <p:spPr>
          <a:xfrm>
            <a:off x="6557856" y="5194012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الصحاري والغابات المطيرة والغابات الأخرى .</a:t>
            </a:r>
          </a:p>
        </p:txBody>
      </p:sp>
      <p:sp>
        <p:nvSpPr>
          <p:cNvPr id="78" name="مخطط انسيابي: رابط 77">
            <a:extLst>
              <a:ext uri="{FF2B5EF4-FFF2-40B4-BE49-F238E27FC236}">
                <a16:creationId xmlns:a16="http://schemas.microsoft.com/office/drawing/2014/main" id="{A24CBB16-A9EA-44CC-810F-3A5463FDF6FF}"/>
              </a:ext>
            </a:extLst>
          </p:cNvPr>
          <p:cNvSpPr/>
          <p:nvPr/>
        </p:nvSpPr>
        <p:spPr>
          <a:xfrm>
            <a:off x="11431161" y="5572354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9" name="Freeform 21">
            <a:extLst>
              <a:ext uri="{FF2B5EF4-FFF2-40B4-BE49-F238E27FC236}">
                <a16:creationId xmlns:a16="http://schemas.microsoft.com/office/drawing/2014/main" id="{670EAC8C-AC94-49F5-A4D6-015A923B3E15}"/>
              </a:ext>
            </a:extLst>
          </p:cNvPr>
          <p:cNvSpPr/>
          <p:nvPr/>
        </p:nvSpPr>
        <p:spPr>
          <a:xfrm>
            <a:off x="6557856" y="5572354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يذكر أمثلة على الوقود الأحفوري ومصادر الطاقة الأخر ى</a:t>
            </a:r>
          </a:p>
        </p:txBody>
      </p:sp>
      <p:sp>
        <p:nvSpPr>
          <p:cNvPr id="80" name="مخطط انسيابي: رابط 79">
            <a:extLst>
              <a:ext uri="{FF2B5EF4-FFF2-40B4-BE49-F238E27FC236}">
                <a16:creationId xmlns:a16="http://schemas.microsoft.com/office/drawing/2014/main" id="{A1312C35-EA6D-4B4E-BE1A-4E6723BB5AD9}"/>
              </a:ext>
            </a:extLst>
          </p:cNvPr>
          <p:cNvSpPr/>
          <p:nvPr/>
        </p:nvSpPr>
        <p:spPr>
          <a:xfrm>
            <a:off x="11431161" y="5950696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1067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1" name="Freeform 21">
            <a:extLst>
              <a:ext uri="{FF2B5EF4-FFF2-40B4-BE49-F238E27FC236}">
                <a16:creationId xmlns:a16="http://schemas.microsoft.com/office/drawing/2014/main" id="{CC0EFE76-2A29-42A2-BA33-75384E7C1951}"/>
              </a:ext>
            </a:extLst>
          </p:cNvPr>
          <p:cNvSpPr/>
          <p:nvPr/>
        </p:nvSpPr>
        <p:spPr>
          <a:xfrm>
            <a:off x="6557856" y="5950696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يصف أفكارا حول أسباب تلوث كل من الهواء والماء وحمايتهما .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1A397857-4F96-463A-9D73-01A97C1F6B7A}"/>
              </a:ext>
            </a:extLst>
          </p:cNvPr>
          <p:cNvSpPr txBox="1"/>
          <p:nvPr/>
        </p:nvSpPr>
        <p:spPr>
          <a:xfrm>
            <a:off x="11292415" y="5934750"/>
            <a:ext cx="6096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" name="مخطط انسيابي: رابط 85">
            <a:extLst>
              <a:ext uri="{FF2B5EF4-FFF2-40B4-BE49-F238E27FC236}">
                <a16:creationId xmlns:a16="http://schemas.microsoft.com/office/drawing/2014/main" id="{B21A931B-0B69-440A-8DCC-B6F4849F836B}"/>
              </a:ext>
            </a:extLst>
          </p:cNvPr>
          <p:cNvSpPr/>
          <p:nvPr/>
        </p:nvSpPr>
        <p:spPr>
          <a:xfrm>
            <a:off x="5838505" y="2476535"/>
            <a:ext cx="304800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1867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7" name="Freeform 21">
            <a:extLst>
              <a:ext uri="{FF2B5EF4-FFF2-40B4-BE49-F238E27FC236}">
                <a16:creationId xmlns:a16="http://schemas.microsoft.com/office/drawing/2014/main" id="{B3ECCAA7-F71E-4D96-8516-F1BDE902E1B2}"/>
              </a:ext>
            </a:extLst>
          </p:cNvPr>
          <p:cNvSpPr/>
          <p:nvPr/>
        </p:nvSpPr>
        <p:spPr>
          <a:xfrm>
            <a:off x="965201" y="2496377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72000" tIns="24000" rIns="72000" bIns="24000" anchor="ctr"/>
          <a:lstStyle/>
          <a:p>
            <a:pPr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يحدد أسباب أطوار القمر وظاهرتي الكسوف والخسوف .</a:t>
            </a:r>
          </a:p>
        </p:txBody>
      </p:sp>
      <p:sp>
        <p:nvSpPr>
          <p:cNvPr id="88" name="مخطط انسيابي: رابط 87">
            <a:extLst>
              <a:ext uri="{FF2B5EF4-FFF2-40B4-BE49-F238E27FC236}">
                <a16:creationId xmlns:a16="http://schemas.microsoft.com/office/drawing/2014/main" id="{2F9873B7-09EF-45C5-9ED8-F57C5D1B6084}"/>
              </a:ext>
            </a:extLst>
          </p:cNvPr>
          <p:cNvSpPr/>
          <p:nvPr/>
        </p:nvSpPr>
        <p:spPr>
          <a:xfrm>
            <a:off x="5848010" y="2872637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9" name="Freeform 21">
            <a:extLst>
              <a:ext uri="{FF2B5EF4-FFF2-40B4-BE49-F238E27FC236}">
                <a16:creationId xmlns:a16="http://schemas.microsoft.com/office/drawing/2014/main" id="{347DA0DF-8C73-43B0-9F04-EF08AD468FE5}"/>
              </a:ext>
            </a:extLst>
          </p:cNvPr>
          <p:cNvSpPr/>
          <p:nvPr/>
        </p:nvSpPr>
        <p:spPr>
          <a:xfrm>
            <a:off x="965200" y="2892478"/>
            <a:ext cx="4613490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2000"/>
            </a:schemeClr>
          </a:solidFill>
        </p:spPr>
        <p:txBody>
          <a:bodyPr lIns="72000" tIns="24000" rIns="72000" bIns="2400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يعرف النظام الشمس ي ويصفه .</a:t>
            </a:r>
          </a:p>
        </p:txBody>
      </p:sp>
      <p:sp>
        <p:nvSpPr>
          <p:cNvPr id="90" name="مخطط انسيابي: رابط 89">
            <a:extLst>
              <a:ext uri="{FF2B5EF4-FFF2-40B4-BE49-F238E27FC236}">
                <a16:creationId xmlns:a16="http://schemas.microsoft.com/office/drawing/2014/main" id="{B2EC7944-BAD4-4B49-BC05-D0B158179025}"/>
              </a:ext>
            </a:extLst>
          </p:cNvPr>
          <p:cNvSpPr/>
          <p:nvPr/>
        </p:nvSpPr>
        <p:spPr>
          <a:xfrm>
            <a:off x="5838506" y="3277479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D237B75C-A804-438F-8A18-E0D55EBFFB39}"/>
              </a:ext>
            </a:extLst>
          </p:cNvPr>
          <p:cNvSpPr/>
          <p:nvPr/>
        </p:nvSpPr>
        <p:spPr>
          <a:xfrm>
            <a:off x="965200" y="3277479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48000" tIns="0" rIns="4800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يقيس خواص المادة مستخدما وحدات قياس صحيحة .</a:t>
            </a:r>
          </a:p>
        </p:txBody>
      </p:sp>
      <p:sp>
        <p:nvSpPr>
          <p:cNvPr id="92" name="مخطط انسيابي: رابط 91">
            <a:extLst>
              <a:ext uri="{FF2B5EF4-FFF2-40B4-BE49-F238E27FC236}">
                <a16:creationId xmlns:a16="http://schemas.microsoft.com/office/drawing/2014/main" id="{95E8FB65-E271-4303-A9AB-6619AF23A301}"/>
              </a:ext>
            </a:extLst>
          </p:cNvPr>
          <p:cNvSpPr/>
          <p:nvPr/>
        </p:nvSpPr>
        <p:spPr>
          <a:xfrm>
            <a:off x="5838506" y="3655821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3" name="Freeform 21">
            <a:extLst>
              <a:ext uri="{FF2B5EF4-FFF2-40B4-BE49-F238E27FC236}">
                <a16:creationId xmlns:a16="http://schemas.microsoft.com/office/drawing/2014/main" id="{F49F8CF2-7BB4-44FB-AC90-00AEDF7B4FC3}"/>
              </a:ext>
            </a:extLst>
          </p:cNvPr>
          <p:cNvSpPr/>
          <p:nvPr/>
        </p:nvSpPr>
        <p:spPr>
          <a:xfrm>
            <a:off x="965200" y="3655821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يوضح أن المخلوط مزيج من مادتين أو أكثر .</a:t>
            </a:r>
          </a:p>
        </p:txBody>
      </p:sp>
      <p:sp>
        <p:nvSpPr>
          <p:cNvPr id="94" name="مخطط انسيابي: رابط 93">
            <a:extLst>
              <a:ext uri="{FF2B5EF4-FFF2-40B4-BE49-F238E27FC236}">
                <a16:creationId xmlns:a16="http://schemas.microsoft.com/office/drawing/2014/main" id="{C8ED4DE4-F772-4F3D-BEAB-F1E4AED941B0}"/>
              </a:ext>
            </a:extLst>
          </p:cNvPr>
          <p:cNvSpPr/>
          <p:nvPr/>
        </p:nvSpPr>
        <p:spPr>
          <a:xfrm>
            <a:off x="5838506" y="4034163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5" name="Freeform 21">
            <a:extLst>
              <a:ext uri="{FF2B5EF4-FFF2-40B4-BE49-F238E27FC236}">
                <a16:creationId xmlns:a16="http://schemas.microsoft.com/office/drawing/2014/main" id="{087CE46A-1328-4B9D-8E3A-FBD6E071BE36}"/>
              </a:ext>
            </a:extLst>
          </p:cNvPr>
          <p:cNvSpPr/>
          <p:nvPr/>
        </p:nvSpPr>
        <p:spPr>
          <a:xfrm>
            <a:off x="965200" y="4034163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يعرف أن المركبات تتكون من عنصرين أو أكثر، وهي تختلف في خصائصها عن خصائص العناصر المكونة لها .</a:t>
            </a:r>
          </a:p>
        </p:txBody>
      </p:sp>
      <p:sp>
        <p:nvSpPr>
          <p:cNvPr id="96" name="مخطط انسيابي: رابط 95">
            <a:extLst>
              <a:ext uri="{FF2B5EF4-FFF2-40B4-BE49-F238E27FC236}">
                <a16:creationId xmlns:a16="http://schemas.microsoft.com/office/drawing/2014/main" id="{63AB0658-B169-4CF7-B6AF-B7854136000B}"/>
              </a:ext>
            </a:extLst>
          </p:cNvPr>
          <p:cNvSpPr/>
          <p:nvPr/>
        </p:nvSpPr>
        <p:spPr>
          <a:xfrm>
            <a:off x="5838506" y="4412505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5" name="Freeform 21">
            <a:extLst>
              <a:ext uri="{FF2B5EF4-FFF2-40B4-BE49-F238E27FC236}">
                <a16:creationId xmlns:a16="http://schemas.microsoft.com/office/drawing/2014/main" id="{3BC7B8D6-8768-46DD-8AE4-34F82870E85F}"/>
              </a:ext>
            </a:extLst>
          </p:cNvPr>
          <p:cNvSpPr/>
          <p:nvPr/>
        </p:nvSpPr>
        <p:spPr>
          <a:xfrm>
            <a:off x="965200" y="4412505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يصف خصائص الفلزات واللافلزات وأشباه الفلزات .</a:t>
            </a:r>
          </a:p>
        </p:txBody>
      </p:sp>
      <p:sp>
        <p:nvSpPr>
          <p:cNvPr id="106" name="مخطط انسيابي: رابط 105">
            <a:extLst>
              <a:ext uri="{FF2B5EF4-FFF2-40B4-BE49-F238E27FC236}">
                <a16:creationId xmlns:a16="http://schemas.microsoft.com/office/drawing/2014/main" id="{67EC5E70-9194-4343-A297-682E337387BB}"/>
              </a:ext>
            </a:extLst>
          </p:cNvPr>
          <p:cNvSpPr/>
          <p:nvPr/>
        </p:nvSpPr>
        <p:spPr>
          <a:xfrm>
            <a:off x="5838506" y="4790847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7" name="Freeform 21">
            <a:extLst>
              <a:ext uri="{FF2B5EF4-FFF2-40B4-BE49-F238E27FC236}">
                <a16:creationId xmlns:a16="http://schemas.microsoft.com/office/drawing/2014/main" id="{DDCF7ED8-AC64-4F15-B143-B1595D774845}"/>
              </a:ext>
            </a:extLst>
          </p:cNvPr>
          <p:cNvSpPr/>
          <p:nvPr/>
        </p:nvSpPr>
        <p:spPr>
          <a:xfrm>
            <a:off x="965200" y="4790847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يوضح العلاقة بين السرعة والسرعة المتجهة والتسارع .</a:t>
            </a:r>
          </a:p>
        </p:txBody>
      </p:sp>
      <p:sp>
        <p:nvSpPr>
          <p:cNvPr id="108" name="مخطط انسيابي: رابط 107">
            <a:extLst>
              <a:ext uri="{FF2B5EF4-FFF2-40B4-BE49-F238E27FC236}">
                <a16:creationId xmlns:a16="http://schemas.microsoft.com/office/drawing/2014/main" id="{92CFA793-95A4-4AE8-BFF7-4EEE307AF54B}"/>
              </a:ext>
            </a:extLst>
          </p:cNvPr>
          <p:cNvSpPr/>
          <p:nvPr/>
        </p:nvSpPr>
        <p:spPr>
          <a:xfrm>
            <a:off x="5838506" y="5169189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9" name="Freeform 21">
            <a:extLst>
              <a:ext uri="{FF2B5EF4-FFF2-40B4-BE49-F238E27FC236}">
                <a16:creationId xmlns:a16="http://schemas.microsoft.com/office/drawing/2014/main" id="{467B6F77-305F-493D-988C-3507C5EA7165}"/>
              </a:ext>
            </a:extLst>
          </p:cNvPr>
          <p:cNvSpPr/>
          <p:nvPr/>
        </p:nvSpPr>
        <p:spPr>
          <a:xfrm>
            <a:off x="965200" y="5169189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يوضح كيف يؤثر الاحتكاك في الحركة .</a:t>
            </a:r>
          </a:p>
        </p:txBody>
      </p:sp>
      <p:sp>
        <p:nvSpPr>
          <p:cNvPr id="110" name="مخطط انسيابي: رابط 109">
            <a:extLst>
              <a:ext uri="{FF2B5EF4-FFF2-40B4-BE49-F238E27FC236}">
                <a16:creationId xmlns:a16="http://schemas.microsoft.com/office/drawing/2014/main" id="{3EE39854-E104-43C7-A03E-7412A2B19FCB}"/>
              </a:ext>
            </a:extLst>
          </p:cNvPr>
          <p:cNvSpPr/>
          <p:nvPr/>
        </p:nvSpPr>
        <p:spPr>
          <a:xfrm>
            <a:off x="5838506" y="5547531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2133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1" name="Freeform 21">
            <a:extLst>
              <a:ext uri="{FF2B5EF4-FFF2-40B4-BE49-F238E27FC236}">
                <a16:creationId xmlns:a16="http://schemas.microsoft.com/office/drawing/2014/main" id="{23577C1E-4C27-4A5F-98AD-E7CA69F0981E}"/>
              </a:ext>
            </a:extLst>
          </p:cNvPr>
          <p:cNvSpPr/>
          <p:nvPr/>
        </p:nvSpPr>
        <p:spPr>
          <a:xfrm>
            <a:off x="965200" y="5547531"/>
            <a:ext cx="4613489" cy="321646"/>
          </a:xfrm>
          <a:prstGeom prst="roundRect">
            <a:avLst>
              <a:gd name="adj" fmla="val 26309"/>
            </a:avLst>
          </a:prstGeom>
          <a:solidFill>
            <a:srgbClr val="00B0F0">
              <a:alpha val="10000"/>
            </a:srgb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يوضح الفرق بين الكهرباء الساكنة والكهرباء المتحركة .</a:t>
            </a:r>
          </a:p>
        </p:txBody>
      </p:sp>
      <p:sp>
        <p:nvSpPr>
          <p:cNvPr id="112" name="مخطط انسيابي: رابط 111">
            <a:extLst>
              <a:ext uri="{FF2B5EF4-FFF2-40B4-BE49-F238E27FC236}">
                <a16:creationId xmlns:a16="http://schemas.microsoft.com/office/drawing/2014/main" id="{1A3C79BF-01D7-425D-A1D7-D617AAE042B3}"/>
              </a:ext>
            </a:extLst>
          </p:cNvPr>
          <p:cNvSpPr/>
          <p:nvPr/>
        </p:nvSpPr>
        <p:spPr>
          <a:xfrm>
            <a:off x="5838506" y="5925873"/>
            <a:ext cx="304145" cy="304800"/>
          </a:xfrm>
          <a:prstGeom prst="flowChartConnector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1067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5" name="Freeform 21">
            <a:extLst>
              <a:ext uri="{FF2B5EF4-FFF2-40B4-BE49-F238E27FC236}">
                <a16:creationId xmlns:a16="http://schemas.microsoft.com/office/drawing/2014/main" id="{278F0266-CA53-4CDA-8055-E2B1270F7003}"/>
              </a:ext>
            </a:extLst>
          </p:cNvPr>
          <p:cNvSpPr/>
          <p:nvPr/>
        </p:nvSpPr>
        <p:spPr>
          <a:xfrm>
            <a:off x="965200" y="5925873"/>
            <a:ext cx="4613489" cy="321646"/>
          </a:xfrm>
          <a:prstGeom prst="roundRect">
            <a:avLst>
              <a:gd name="adj" fmla="val 26309"/>
            </a:avLst>
          </a:prstGeom>
          <a:solidFill>
            <a:schemeClr val="accent4">
              <a:lumMod val="40000"/>
              <a:lumOff val="60000"/>
              <a:alpha val="10000"/>
            </a:schemeClr>
          </a:solidFill>
        </p:spPr>
        <p:txBody>
          <a:bodyPr lIns="0" tIns="0" rIns="0" bIns="0" anchor="ctr"/>
          <a:lstStyle/>
          <a:p>
            <a:r>
              <a:rPr lang="ar-SA" sz="1400" b="1" dirty="0">
                <a:solidFill>
                  <a:srgbClr val="002060"/>
                </a:solidFill>
              </a:rPr>
              <a:t>يوضح عمل المغناطيس الكهربائي، والمحرك الكهربائي والمولد الكهربائي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46A0A3AC-990D-4FA9-8F87-5E67D9FFF412}"/>
              </a:ext>
            </a:extLst>
          </p:cNvPr>
          <p:cNvSpPr txBox="1"/>
          <p:nvPr/>
        </p:nvSpPr>
        <p:spPr>
          <a:xfrm>
            <a:off x="5711887" y="2442689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DFF5BC1B-B372-496F-B0F5-434DB9E6536A}"/>
              </a:ext>
            </a:extLst>
          </p:cNvPr>
          <p:cNvSpPr txBox="1"/>
          <p:nvPr/>
        </p:nvSpPr>
        <p:spPr>
          <a:xfrm>
            <a:off x="5714787" y="2840165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AC2AEFE9-5A0A-49A4-A18D-2DA4BFE5395F}"/>
              </a:ext>
            </a:extLst>
          </p:cNvPr>
          <p:cNvSpPr txBox="1"/>
          <p:nvPr/>
        </p:nvSpPr>
        <p:spPr>
          <a:xfrm>
            <a:off x="5709451" y="3266151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43D382B-5358-4FC0-8555-7152E287F6D6}"/>
              </a:ext>
            </a:extLst>
          </p:cNvPr>
          <p:cNvSpPr txBox="1"/>
          <p:nvPr/>
        </p:nvSpPr>
        <p:spPr>
          <a:xfrm>
            <a:off x="5709451" y="3663627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F7C353F1-4A23-4D51-9B54-A4F3C27BB631}"/>
              </a:ext>
            </a:extLst>
          </p:cNvPr>
          <p:cNvSpPr txBox="1"/>
          <p:nvPr/>
        </p:nvSpPr>
        <p:spPr>
          <a:xfrm>
            <a:off x="5709450" y="4024704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122E78A-75D3-4975-AD5F-00317117A2F3}"/>
              </a:ext>
            </a:extLst>
          </p:cNvPr>
          <p:cNvSpPr txBox="1"/>
          <p:nvPr/>
        </p:nvSpPr>
        <p:spPr>
          <a:xfrm>
            <a:off x="5713917" y="4410346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DFA9EAB3-3764-4331-BBB4-3E31AF09EEB3}"/>
              </a:ext>
            </a:extLst>
          </p:cNvPr>
          <p:cNvSpPr txBox="1"/>
          <p:nvPr/>
        </p:nvSpPr>
        <p:spPr>
          <a:xfrm>
            <a:off x="5721979" y="4783257"/>
            <a:ext cx="55332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867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1A052F96-0EE6-4ED7-910D-C1FC5F5E5F01}"/>
              </a:ext>
            </a:extLst>
          </p:cNvPr>
          <p:cNvSpPr txBox="1"/>
          <p:nvPr/>
        </p:nvSpPr>
        <p:spPr>
          <a:xfrm>
            <a:off x="5713916" y="5156169"/>
            <a:ext cx="55332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B8956F60-2F14-46B4-85CF-9F01034FDE0D}"/>
              </a:ext>
            </a:extLst>
          </p:cNvPr>
          <p:cNvSpPr txBox="1"/>
          <p:nvPr/>
        </p:nvSpPr>
        <p:spPr>
          <a:xfrm>
            <a:off x="5709450" y="5540163"/>
            <a:ext cx="55332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8C159685-AEEB-4449-90EF-42FD54484ACD}"/>
              </a:ext>
            </a:extLst>
          </p:cNvPr>
          <p:cNvSpPr txBox="1"/>
          <p:nvPr/>
        </p:nvSpPr>
        <p:spPr>
          <a:xfrm>
            <a:off x="5721979" y="5883950"/>
            <a:ext cx="55332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2133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59C7F89-CC2A-4959-B84D-1C81C02309DF}"/>
              </a:ext>
            </a:extLst>
          </p:cNvPr>
          <p:cNvSpPr/>
          <p:nvPr/>
        </p:nvSpPr>
        <p:spPr>
          <a:xfrm>
            <a:off x="6479162" y="2346953"/>
            <a:ext cx="5422853" cy="3977647"/>
          </a:xfrm>
          <a:prstGeom prst="roundRect">
            <a:avLst>
              <a:gd name="adj" fmla="val 15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12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1" name="Freeform 21">
            <a:extLst>
              <a:ext uri="{FF2B5EF4-FFF2-40B4-BE49-F238E27FC236}">
                <a16:creationId xmlns:a16="http://schemas.microsoft.com/office/drawing/2014/main" id="{DEB43DEC-943B-4AFF-A083-58CB9FA4D6D0}"/>
              </a:ext>
            </a:extLst>
          </p:cNvPr>
          <p:cNvSpPr/>
          <p:nvPr/>
        </p:nvSpPr>
        <p:spPr>
          <a:xfrm>
            <a:off x="6549112" y="2120874"/>
            <a:ext cx="4528861" cy="321646"/>
          </a:xfrm>
          <a:prstGeom prst="roundRect">
            <a:avLst>
              <a:gd name="adj" fmla="val 26309"/>
            </a:avLst>
          </a:prstGeom>
          <a:solidFill>
            <a:srgbClr val="F2F2F2"/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الهدف التعليمي / المهار ة</a:t>
            </a:r>
          </a:p>
        </p:txBody>
      </p:sp>
      <p:sp>
        <p:nvSpPr>
          <p:cNvPr id="239" name="Freeform 21">
            <a:extLst>
              <a:ext uri="{FF2B5EF4-FFF2-40B4-BE49-F238E27FC236}">
                <a16:creationId xmlns:a16="http://schemas.microsoft.com/office/drawing/2014/main" id="{FFE37655-A3A3-4ADC-863B-76B6174B6652}"/>
              </a:ext>
            </a:extLst>
          </p:cNvPr>
          <p:cNvSpPr/>
          <p:nvPr/>
        </p:nvSpPr>
        <p:spPr>
          <a:xfrm>
            <a:off x="11131398" y="2124113"/>
            <a:ext cx="664985" cy="345569"/>
          </a:xfrm>
          <a:prstGeom prst="roundRect">
            <a:avLst>
              <a:gd name="adj" fmla="val 27949"/>
            </a:avLst>
          </a:prstGeom>
          <a:solidFill>
            <a:srgbClr val="E5F7FD"/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الفقرة</a:t>
            </a:r>
          </a:p>
        </p:txBody>
      </p:sp>
      <p:sp>
        <p:nvSpPr>
          <p:cNvPr id="138" name="مستطيل: زوايا مستديرة 137">
            <a:extLst>
              <a:ext uri="{FF2B5EF4-FFF2-40B4-BE49-F238E27FC236}">
                <a16:creationId xmlns:a16="http://schemas.microsoft.com/office/drawing/2014/main" id="{D76BC184-8D00-4FF7-966F-66E5B78F2953}"/>
              </a:ext>
            </a:extLst>
          </p:cNvPr>
          <p:cNvSpPr/>
          <p:nvPr/>
        </p:nvSpPr>
        <p:spPr>
          <a:xfrm>
            <a:off x="762000" y="2346953"/>
            <a:ext cx="5447842" cy="3977647"/>
          </a:xfrm>
          <a:prstGeom prst="roundRect">
            <a:avLst>
              <a:gd name="adj" fmla="val 1598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09630" rtl="0"/>
            <a:endParaRPr lang="ar-SA" sz="120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9" name="Freeform 21">
            <a:extLst>
              <a:ext uri="{FF2B5EF4-FFF2-40B4-BE49-F238E27FC236}">
                <a16:creationId xmlns:a16="http://schemas.microsoft.com/office/drawing/2014/main" id="{81656326-6C63-4CBF-8A8C-CAB1390E1670}"/>
              </a:ext>
            </a:extLst>
          </p:cNvPr>
          <p:cNvSpPr/>
          <p:nvPr/>
        </p:nvSpPr>
        <p:spPr>
          <a:xfrm>
            <a:off x="931616" y="2120874"/>
            <a:ext cx="4528861" cy="321646"/>
          </a:xfrm>
          <a:prstGeom prst="roundRect">
            <a:avLst>
              <a:gd name="adj" fmla="val 26309"/>
            </a:avLst>
          </a:prstGeom>
          <a:solidFill>
            <a:srgbClr val="F2F2F2"/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الهدف التعليمي / المهار ة</a:t>
            </a:r>
          </a:p>
        </p:txBody>
      </p:sp>
      <p:sp>
        <p:nvSpPr>
          <p:cNvPr id="140" name="Freeform 21">
            <a:extLst>
              <a:ext uri="{FF2B5EF4-FFF2-40B4-BE49-F238E27FC236}">
                <a16:creationId xmlns:a16="http://schemas.microsoft.com/office/drawing/2014/main" id="{07E00E70-8D6E-4BAA-87A9-1E284EBD8A99}"/>
              </a:ext>
            </a:extLst>
          </p:cNvPr>
          <p:cNvSpPr/>
          <p:nvPr/>
        </p:nvSpPr>
        <p:spPr>
          <a:xfrm>
            <a:off x="5513902" y="2124113"/>
            <a:ext cx="664985" cy="345569"/>
          </a:xfrm>
          <a:prstGeom prst="roundRect">
            <a:avLst>
              <a:gd name="adj" fmla="val 27949"/>
            </a:avLst>
          </a:prstGeom>
          <a:solidFill>
            <a:srgbClr val="E5F7FD"/>
          </a:solidFill>
        </p:spPr>
        <p:txBody>
          <a:bodyPr lIns="0" tIns="0" rIns="0" bIns="0" anchor="ctr"/>
          <a:lstStyle/>
          <a:p>
            <a:pPr algn="ctr" defTabSz="609630" rtl="0"/>
            <a:r>
              <a:rPr lang="ar-SA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الفقرة</a:t>
            </a:r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0B4BFC76-CCFC-4937-9EFE-C4C2808B281E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84" name="!!مجموعة 19">
              <a:extLst>
                <a:ext uri="{FF2B5EF4-FFF2-40B4-BE49-F238E27FC236}">
                  <a16:creationId xmlns:a16="http://schemas.microsoft.com/office/drawing/2014/main" id="{E4EB9226-DAB3-43AF-9918-2FDC8C5B05A7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99" name="!!مجموعة 99">
                <a:extLst>
                  <a:ext uri="{FF2B5EF4-FFF2-40B4-BE49-F238E27FC236}">
                    <a16:creationId xmlns:a16="http://schemas.microsoft.com/office/drawing/2014/main" id="{0A9CBFFD-0A09-4A5D-881A-90B0D8C12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5D02D890-9419-49F9-9D7B-AC0F9F31B55E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5" name="Picture 15" descr="شعار Telegram png">
              <a:extLst>
                <a:ext uri="{FF2B5EF4-FFF2-40B4-BE49-F238E27FC236}">
                  <a16:creationId xmlns:a16="http://schemas.microsoft.com/office/drawing/2014/main" id="{ECB3B827-8950-4646-A18D-7ACCFD50C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3AE05772-AC18-4B17-81A2-E67BADBE15F4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F061E87B-48CB-4641-8845-4FB17051B881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00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668215" y="3690646"/>
            <a:ext cx="3003271" cy="57641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AXtManalBLack"/>
              </a:rPr>
              <a:t>ما المخلوقات الحية و كيف تصنف </a:t>
            </a:r>
            <a:endParaRPr lang="ar-SA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1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567163" y="2588167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  <a:latin typeface="AXtManalBLack"/>
              </a:rPr>
              <a:t>المخلوقات الحية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0837" y="1225270"/>
            <a:ext cx="2646849" cy="324693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تنظم المخلوقات الحية؟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789356" y="1433924"/>
            <a:ext cx="2784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الخلايا النباتية والخلايا الحيوانية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89398" y="2841680"/>
            <a:ext cx="2056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الخلايا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2849731" y="2047795"/>
            <a:ext cx="5033907" cy="185100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4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وجه الشبه:</a:t>
            </a:r>
          </a:p>
          <a:p>
            <a:endParaRPr lang="ar-EG" sz="1400" b="1" dirty="0">
              <a:latin typeface="Calibri" pitchFamily="34" charset="0"/>
              <a:ea typeface="+mn-ea"/>
              <a:cs typeface="+mj-cs"/>
            </a:endParaRPr>
          </a:p>
          <a:p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لكل من الخليتين </a:t>
            </a:r>
            <a:r>
              <a:rPr lang="ar-EG" sz="14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النباتية</a:t>
            </a:r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400" b="1" dirty="0">
                <a:solidFill>
                  <a:srgbClr val="002060"/>
                </a:solidFill>
                <a:latin typeface="Calibri" pitchFamily="34" charset="0"/>
                <a:ea typeface="+mn-ea"/>
                <a:cs typeface="+mj-cs"/>
              </a:rPr>
              <a:t>والحيوانية</a:t>
            </a:r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 </a:t>
            </a:r>
            <a:endParaRPr lang="ar-SA" sz="1400" b="1" dirty="0">
              <a:solidFill>
                <a:srgbClr val="0070C0"/>
              </a:solidFill>
              <a:latin typeface="Calibri" pitchFamily="34" charset="0"/>
              <a:ea typeface="+mn-ea"/>
              <a:cs typeface="+mj-cs"/>
            </a:endParaRPr>
          </a:p>
          <a:p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غشاء خلوي وسيتوبلازم </a:t>
            </a:r>
            <a:r>
              <a:rPr lang="ar-EG" sz="1400" b="1" dirty="0" err="1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وميتوكندريا</a:t>
            </a:r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 وفجوات ونواة.</a:t>
            </a:r>
            <a:endParaRPr lang="ar-EG" sz="1400" b="1" dirty="0">
              <a:latin typeface="Calibri" pitchFamily="34" charset="0"/>
              <a:ea typeface="+mn-ea"/>
              <a:cs typeface="+mj-cs"/>
            </a:endParaRPr>
          </a:p>
          <a:p>
            <a:r>
              <a:rPr lang="ar-EG" sz="14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الاختلاف:</a:t>
            </a:r>
          </a:p>
          <a:p>
            <a:r>
              <a:rPr lang="ar-EG" sz="1400" b="1" dirty="0">
                <a:latin typeface="Calibri" pitchFamily="34" charset="0"/>
                <a:ea typeface="+mn-ea"/>
                <a:cs typeface="+mj-cs"/>
              </a:rPr>
              <a:t>    </a:t>
            </a:r>
            <a:r>
              <a:rPr lang="ar-EG" sz="14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الخلايا النباتية لها عدد قليل من الفجوات كبيرة الحجم بالمقارنة </a:t>
            </a:r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بالخلايا</a:t>
            </a:r>
            <a:r>
              <a:rPr lang="ar-EG" sz="14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4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الحيوانية</a:t>
            </a:r>
            <a:r>
              <a:rPr lang="ar-EG" sz="14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.</a:t>
            </a:r>
          </a:p>
          <a:p>
            <a:r>
              <a:rPr lang="ar-EG" sz="14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   الخلايا النباتية فقط لها بلاستيدات خضراء.</a:t>
            </a:r>
          </a:p>
          <a:p>
            <a:r>
              <a:rPr lang="ar-EG" sz="14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   الخلايا النباتية ذات شكل صندوقي أما الخلايا الحيوانية فذات شكل مستدير.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https://youtu.be/CneK8KC6yFY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https://youtu.be/x4Fds5DoUz0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https://ibs.ien.edu.sa/#/lesson/755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https://youtu.be/qfVDPWqWPA0</a:t>
            </a:r>
            <a:endParaRPr lang="en-US" sz="1100" b="1" dirty="0"/>
          </a:p>
          <a:p>
            <a:pPr algn="l"/>
            <a:endParaRPr lang="ar-SA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FCDE2D5-9743-4120-AAA4-41AE79AFC0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515" y="2037358"/>
            <a:ext cx="2126210" cy="2436282"/>
          </a:xfrm>
          <a:prstGeom prst="rect">
            <a:avLst/>
          </a:prstGeom>
        </p:spPr>
      </p:pic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CA96F003-E7EB-459A-93CC-D0C5DA9217B8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49BCCDF1-9B3D-4E58-8F67-FBD69B13245C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79C708CA-986A-4017-9A8C-B675B3244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A388427E-5786-4CC9-8933-3081B10945BD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B320ADB1-157B-4978-B98A-1E9F4E987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5450F18E-EE3D-42DC-9092-18A13AF22164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430D4D4B-CC46-4B96-A992-0F521398821E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33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668215" y="3690646"/>
            <a:ext cx="3003271" cy="57641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rgbClr val="DE3797"/>
                </a:solidFill>
                <a:latin typeface="AXtManalBLack"/>
              </a:rPr>
              <a:t>ما المخلوقات الحية و كيف تصنف </a:t>
            </a:r>
            <a:endParaRPr lang="ar-SA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2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الرابع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567163" y="2588167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  <a:latin typeface="AXtManalBLack"/>
              </a:rPr>
              <a:t>المخلوقات الحية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0837" y="1225270"/>
            <a:ext cx="2646849" cy="324693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تصنف المخلوقات الحية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789356" y="1433924"/>
            <a:ext cx="2784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يتعرف على ممالك المخلوقات الحية ويقارن بينها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89398" y="2841680"/>
            <a:ext cx="2056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تصنيف المخلوقات الحية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3202291" y="2047795"/>
            <a:ext cx="4681347" cy="2258854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كيف تصنف المخلوقات الحيّة؟</a:t>
            </a:r>
          </a:p>
          <a:p>
            <a:r>
              <a:rPr lang="ar-EG" sz="12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تصنف المخلوقات الحية في مجموعات بحسب صفاتها.</a:t>
            </a:r>
          </a:p>
          <a:p>
            <a:r>
              <a:rPr lang="ar-EG" sz="1200" b="1" dirty="0">
                <a:solidFill>
                  <a:srgbClr val="7030A0"/>
                </a:solidFill>
                <a:latin typeface="Calibri" pitchFamily="34" charset="0"/>
                <a:ea typeface="+mn-ea"/>
                <a:cs typeface="+mj-cs"/>
              </a:rPr>
              <a:t>صفات المخلوق الحي التي ينظر إليها العلماء لتصنيف المخلوق الحي:</a:t>
            </a:r>
          </a:p>
          <a:p>
            <a:r>
              <a:rPr lang="ar-EG" sz="12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   شكل الجسم.</a:t>
            </a:r>
            <a:r>
              <a:rPr lang="ar-SA" sz="12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قدرة المخلوق الحي على الحركة.</a:t>
            </a:r>
            <a:r>
              <a:rPr lang="ar-SA" sz="12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كيف يحصل المخلوق الحي على غذائه.</a:t>
            </a:r>
          </a:p>
          <a:p>
            <a:r>
              <a:rPr lang="ar-EG" sz="1200" b="1" dirty="0">
                <a:solidFill>
                  <a:srgbClr val="00B050"/>
                </a:solidFill>
                <a:latin typeface="Calibri" pitchFamily="34" charset="0"/>
                <a:ea typeface="+mn-ea"/>
                <a:cs typeface="+mj-cs"/>
              </a:rPr>
              <a:t>    عدد الخلايا المكونة له. هل تحتوي خلاياه على نواة أو أجزاء أخرى.</a:t>
            </a:r>
          </a:p>
          <a:p>
            <a:r>
              <a:rPr lang="ar-EG" sz="1400" b="1" dirty="0">
                <a:latin typeface="Calibri" pitchFamily="34" charset="0"/>
                <a:ea typeface="+mn-ea"/>
                <a:cs typeface="+mj-cs"/>
              </a:rPr>
              <a:t>ممالك المخلوقات الحية</a:t>
            </a:r>
          </a:p>
          <a:p>
            <a:r>
              <a:rPr lang="ar-EG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المملكة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: المجموعة الكبرى التي تصنف إليها المخلوقات الحية، </a:t>
            </a:r>
            <a:endParaRPr lang="ar-SA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ويشترك جميع أفرادها في صفاتٍ أساسية.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تصنف المخلوقات الحية في ست ممالك، هي: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مملكة للنباتات.</a:t>
            </a:r>
            <a:r>
              <a:rPr lang="ar-S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مملكة للحيوانات.</a:t>
            </a:r>
            <a:r>
              <a:rPr lang="ar-S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مملكة للبكتيريا.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مملكة للبكتيريا البدائية؛.</a:t>
            </a:r>
            <a:r>
              <a:rPr lang="ar-S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مملكة للطلائعيات.</a:t>
            </a:r>
            <a:r>
              <a:rPr lang="ar-SA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مملكة للفطريات.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https://youtu.be/YDA6HXkYRLg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https://youtu.be/8Igt6xByqDA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https://youtu.be/K-YlQbcGvj4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https://youtu.be/G8CDi2W6r6g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https://youtu.be/1ajOlOonyv0</a:t>
            </a:r>
            <a:endParaRPr lang="en-US" sz="1100" b="1" dirty="0"/>
          </a:p>
          <a:p>
            <a:pPr algn="l"/>
            <a:r>
              <a:rPr lang="en-US" sz="1100" b="1" dirty="0">
                <a:hlinkClick r:id="rId12"/>
              </a:rPr>
              <a:t>https://youtu.be/5QtBydMsYr8</a:t>
            </a:r>
            <a:endParaRPr lang="en-US" sz="1100" b="1" dirty="0"/>
          </a:p>
          <a:p>
            <a:pPr algn="l"/>
            <a:endParaRPr lang="ar-SA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447284-8531-4540-8CA0-2BD72D86E2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4" y="2101560"/>
            <a:ext cx="2598847" cy="2126329"/>
          </a:xfrm>
          <a:prstGeom prst="rect">
            <a:avLst/>
          </a:prstGeom>
        </p:spPr>
      </p:pic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CE1F2499-9C59-4F4D-AEC2-41D10311207D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8DC0CF18-1FB6-4263-8020-C2658A9F9DA4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0FD3E917-6BC4-4659-8E39-BB89D008E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741579F3-76E8-42EF-90FA-33208B33B4D1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BA45F46C-67BD-4F47-BD10-43958C5C3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B431699B-02A0-4304-A0F8-2156F33D5498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8731F64B-E5C5-4868-BBAE-F348DC633403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04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كيف تتكاثر المخلوقات الحية؟ وكيف تتغير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3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567163" y="2588167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  <a:latin typeface="AXtManalBLack"/>
              </a:rPr>
              <a:t>تنوع الحياة -الإباء و الابناء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0837" y="1225270"/>
            <a:ext cx="2646849" cy="324693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تتكاثر المخلوقات الحية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789356" y="1433924"/>
            <a:ext cx="2784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يشرح التكاثر الجنسي والتكاثر اللاجنسي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89398" y="2841680"/>
            <a:ext cx="2056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التكاثر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563122" y="2047795"/>
            <a:ext cx="3320516" cy="2352973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ما التكاثر الجنسي؟ وما التكاثر اللاجنسي؟</a:t>
            </a:r>
          </a:p>
          <a:p>
            <a:r>
              <a:rPr lang="ar-EG" sz="12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هنالك نوعان من التكاثر، هما: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</a:t>
            </a:r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التكاثر الجنسي:</a:t>
            </a:r>
            <a:endParaRPr lang="en-US" sz="1200" b="1" dirty="0">
              <a:solidFill>
                <a:srgbClr val="C00000"/>
              </a:solidFill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 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تكوين مخلوق حيّ جديد من أبوين.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يبدأ تكوين المخلوق الحيّ باتحاد مشيج مذكر من الأب مع مشيج مؤنث من الأم بعميلة تُسمى الإخصاب.</a:t>
            </a:r>
          </a:p>
          <a:p>
            <a:r>
              <a:rPr lang="ar-EG" sz="12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ينتج عن الإخصاب خلية مخصبة تحتوي على المادة الوراثية من كلا الأبوين</a:t>
            </a:r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.</a:t>
            </a:r>
          </a:p>
          <a:p>
            <a:endParaRPr lang="ar-SA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أي المخلوقات الحيّة تتكاثر جنسياً؟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يحدث التكاثر الجنسي في كثير من النباتات والحيوانات والإنسان.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https://youtu.be/IrdpsAI2odM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https://youtu.be/tvGdKhIIa54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https://youtu.be/GGIfQHi2sgo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https://youtu.be/VvKFyqgD3p8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https://ibs.ien.edu.sa/#/lesson/968</a:t>
            </a:r>
            <a:endParaRPr lang="en-US" sz="1100" b="1" dirty="0"/>
          </a:p>
          <a:p>
            <a:pPr algn="l"/>
            <a:endParaRPr lang="ar-SA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1DC22AF0-E30E-4045-A61F-2704F18B2A0D}"/>
              </a:ext>
            </a:extLst>
          </p:cNvPr>
          <p:cNvSpPr txBox="1"/>
          <p:nvPr/>
        </p:nvSpPr>
        <p:spPr>
          <a:xfrm>
            <a:off x="697841" y="2072910"/>
            <a:ext cx="3320516" cy="2164735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التكاثر اللاجنسي:</a:t>
            </a:r>
            <a:endParaRPr lang="en-US" sz="1200" b="1" dirty="0">
              <a:solidFill>
                <a:srgbClr val="C00000"/>
              </a:solidFill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تكوين أفراد جدد من المخلوقات الحية من أبٍ واحدٍ فقط.</a:t>
            </a:r>
          </a:p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أي المخلوقات الحيّة تتكاثر لاجنسياً؟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يحدث التكاثر اللاجنسي في: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جميع أفراد مملكة البكتيريا.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معظم الطلائعيات وحيدة الخلية.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معظم الفطريات.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العديد من النباتات.</a:t>
            </a:r>
          </a:p>
          <a:p>
            <a:r>
              <a:rPr lang="ar-EG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+mj-cs"/>
              </a:rPr>
              <a:t>    </a:t>
            </a:r>
            <a:r>
              <a:rPr lang="ar-EG" sz="12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بعض الحيوانات ومنها قنفذ البحر والمرجان والديدان.</a:t>
            </a:r>
          </a:p>
          <a:p>
            <a:r>
              <a:rPr lang="ar-EG" sz="1200" b="1" dirty="0">
                <a:solidFill>
                  <a:srgbClr val="0070C0"/>
                </a:solidFill>
                <a:latin typeface="Calibri" pitchFamily="34" charset="0"/>
                <a:ea typeface="+mn-ea"/>
                <a:cs typeface="+mj-cs"/>
              </a:rPr>
              <a:t>    بعض أنواع السحالي والضفادع والأسماك والحشرات.</a:t>
            </a:r>
          </a:p>
          <a:p>
            <a:endParaRPr lang="ar-EG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n-ea"/>
              <a:cs typeface="+mj-cs"/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750AF662-09D5-4A33-8514-00A6523B3613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594C2687-3AFA-4D8F-A91F-69668B16014D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4522A436-4E42-488F-8EF3-B912AEBE2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1B754F10-D1DF-40F9-8DEA-4ECD248292D4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C349227E-819E-4B4D-B93D-1C2BA0721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C98A6F3C-25A2-4474-A4E3-22B14A0DCB67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6B64051E-152A-42F5-9245-BF349BD3AE14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37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كيف تتكاثر المخلوقات الحية؟ وكيف تتغير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4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567163" y="2588167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  <a:latin typeface="AXtManalBLack"/>
              </a:rPr>
              <a:t>تنوع الحياة -الإباء و الابناء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26586" y="1226580"/>
            <a:ext cx="2724427" cy="396091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تنمو و تتغير المخلوقات الحية </a:t>
            </a:r>
          </a:p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في أثناء حياتها  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789356" y="1433924"/>
            <a:ext cx="2784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الإخصاب الخارجي والإخصاب الداخلي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89398" y="2841680"/>
            <a:ext cx="2056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دورات الحياة 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098438" y="2047795"/>
            <a:ext cx="3785200" cy="2352973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كيف يحدث الإخصاب في الحيوانات؟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يحدث الإخصاب في الحيوانات عندما يندمج المشيج الذكري (</a:t>
            </a:r>
            <a:r>
              <a:rPr lang="ar-EG" sz="1200" b="1" dirty="0" err="1">
                <a:latin typeface="Calibri" pitchFamily="34" charset="0"/>
                <a:ea typeface="+mn-ea"/>
                <a:cs typeface="+mj-cs"/>
              </a:rPr>
              <a:t>الحبوان</a:t>
            </a:r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المنوي) مع المشيج الأنثوي (البيضة)، فتنج البيضة المخصبة (اللاقحة).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أنوع الإخصاب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إخصاب خارجي.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كما في البرمائيات وبعض الأسماك.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إخصاب داخلي.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كما في مخلوقات اليابسة، كالزواحف والطيور والثدييات.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الإخصاب الخارجي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مثال: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تطلق أنثى ضفادع المستنقعات أمشاجها في الماء، ويطلق الذكر أمشاجه فوق أمشاج الأنثى، ويحدث الإخصاب.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https://youtu.be/ZjmyqQQKTns</a:t>
            </a:r>
            <a:endParaRPr lang="en-US" sz="1100" b="1" dirty="0"/>
          </a:p>
          <a:p>
            <a:pPr algn="l"/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YouTube Noto"/>
                <a:hlinkClick r:id="rId8"/>
              </a:rPr>
              <a:t>https://youtu.be/qxQmY3cI3tk</a:t>
            </a:r>
            <a:endParaRPr lang="en-US" sz="1100" b="1" i="0" u="none" strike="noStrike" dirty="0">
              <a:solidFill>
                <a:srgbClr val="FFFFFF"/>
              </a:solidFill>
              <a:effectLst/>
              <a:latin typeface="YouTube Noto"/>
            </a:endParaRPr>
          </a:p>
          <a:p>
            <a:pPr algn="l"/>
            <a:r>
              <a:rPr lang="en-US" sz="1100" b="1" dirty="0">
                <a:hlinkClick r:id="rId9"/>
              </a:rPr>
              <a:t>https://youtu.be/pw4HURUth5A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https://youtu.be/txfRjmScmMc</a:t>
            </a:r>
            <a:endParaRPr lang="en-US" sz="1100" b="1" dirty="0"/>
          </a:p>
          <a:p>
            <a:pPr algn="l"/>
            <a:endParaRPr lang="ar-SA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1DC22AF0-E30E-4045-A61F-2704F18B2A0D}"/>
              </a:ext>
            </a:extLst>
          </p:cNvPr>
          <p:cNvSpPr txBox="1"/>
          <p:nvPr/>
        </p:nvSpPr>
        <p:spPr>
          <a:xfrm>
            <a:off x="697841" y="2072910"/>
            <a:ext cx="3320516" cy="1976497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الإخصاب الداخلي</a:t>
            </a:r>
          </a:p>
          <a:p>
            <a:endParaRPr lang="ar-EG" sz="1200" b="1" dirty="0"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وهو عملية اندماج المشيج المذكر مع المشيج المؤنث داخل جسم الأنثى.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مميزات الإخصاب الداخلي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يزيد الإخصاب الداخلي من فرصة عيش النسل ونموه.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يحمي البيوض المخصبة من الجفاف.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يحمي البيوض المخصبة من الظروف البيئية القاسية.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فرص الإخصاب عالية جداً، وأعلى من الإخصاب الخارجي.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أعداد البيوض أقل مما في الإخصاب الخارجي.</a:t>
            </a: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1C24D2F3-CAEF-4505-BC67-51773C43B507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7FA893F6-5ED4-4C2C-9E54-842CC944EDB2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B5E22B51-E485-4B81-85C9-C93E44AD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00BD6E4B-B124-4D03-8792-5A5260B69CCE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E45F9332-0C34-4A6C-9F49-5CE03FA51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96F3CF43-0FA2-4A1C-978E-9E088061E00E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5467EC6E-5E94-4A3F-91DF-0E603816D4E0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21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فيم تختلف الحيوانات بعضها عن بعض؟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5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كتاب العلوم الصف الرابع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567163" y="2588167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002060"/>
                </a:solidFill>
                <a:latin typeface="AXtManalBLack"/>
              </a:rPr>
              <a:t>المخلوقات الحية - المملكة الحيوانية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26586" y="1226580"/>
            <a:ext cx="2724427" cy="396091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تساعد أجهزة الجسم الحيوانات </a:t>
            </a:r>
          </a:p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على البقاء 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789356" y="1433924"/>
            <a:ext cx="2784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 dirty="0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يلخص تركيب ووظائف أجهزة أجسام الحيوانات 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89398" y="2841680"/>
            <a:ext cx="2056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</a:rPr>
              <a:t>أجهزة أجسام الحيوانات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180086" y="1940743"/>
            <a:ext cx="3885525" cy="2337286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1100" b="1" i="0" u="none" strike="noStrike" baseline="0" dirty="0">
                <a:solidFill>
                  <a:srgbClr val="FF0000"/>
                </a:solidFill>
                <a:latin typeface="Calibri,Bold"/>
              </a:rPr>
              <a:t>أجهزة أجسام الحيوانات :</a:t>
            </a:r>
          </a:p>
          <a:p>
            <a:pPr rtl="1"/>
            <a:r>
              <a:rPr lang="ar-SA" sz="1200" b="1" dirty="0">
                <a:solidFill>
                  <a:srgbClr val="C00000"/>
                </a:solidFill>
              </a:rPr>
              <a:t>من الأجهزة الحيوية:</a:t>
            </a:r>
            <a:endParaRPr lang="ar-SA" sz="1200" dirty="0">
              <a:solidFill>
                <a:srgbClr val="C00000"/>
              </a:solidFill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ar-SA" sz="1200" dirty="0"/>
              <a:t>الجهاز الهيكلي. الجهاز العضلي. الجهاز العصبي. الجهاز التنفسي.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ar-SA" sz="1200" dirty="0"/>
              <a:t>الجهاز الدوراني. الجهاز الإخراجية. الجهاز الهضمي.</a:t>
            </a:r>
          </a:p>
          <a:p>
            <a:pPr rtl="1"/>
            <a:r>
              <a:rPr lang="ar-SA" sz="1200" b="1" dirty="0">
                <a:solidFill>
                  <a:srgbClr val="C00000"/>
                </a:solidFill>
              </a:rPr>
              <a:t>الجهاز الهيكلي الجهاز العضلي</a:t>
            </a:r>
            <a:endParaRPr lang="ar-SA" sz="1200" dirty="0">
              <a:solidFill>
                <a:srgbClr val="C00000"/>
              </a:solidFill>
            </a:endParaRPr>
          </a:p>
          <a:p>
            <a:pPr rtl="1"/>
            <a:r>
              <a:rPr lang="ar-SA" sz="1200" dirty="0"/>
              <a:t>يتكون الجهاز الهيكلي في الفقاريات من </a:t>
            </a:r>
            <a:r>
              <a:rPr lang="ar-SA" sz="1200" b="1" dirty="0">
                <a:solidFill>
                  <a:srgbClr val="0070C0"/>
                </a:solidFill>
              </a:rPr>
              <a:t>العظام</a:t>
            </a:r>
            <a:r>
              <a:rPr lang="ar-SA" sz="1200" dirty="0"/>
              <a:t>، وهي أنسجة حيّة، ويعمل الجهاز الهيكلي كدعامة للجسم، ويحمي الأعضاء الداخلية.</a:t>
            </a:r>
          </a:p>
          <a:p>
            <a:pPr rtl="1"/>
            <a:r>
              <a:rPr lang="ar-SA" sz="1200" dirty="0"/>
              <a:t>يتكون الجهاز العضلي من </a:t>
            </a:r>
            <a:r>
              <a:rPr lang="ar-SA" sz="1200" b="1" dirty="0">
                <a:solidFill>
                  <a:srgbClr val="0070C0"/>
                </a:solidFill>
              </a:rPr>
              <a:t>العضلات</a:t>
            </a:r>
            <a:r>
              <a:rPr lang="ar-SA" sz="1200" dirty="0"/>
              <a:t>، وهو نسيج عضلي قوي يحرك العظام.</a:t>
            </a:r>
          </a:p>
          <a:p>
            <a:pPr rtl="1"/>
            <a:r>
              <a:rPr lang="ar-SA" sz="1200" dirty="0"/>
              <a:t>يعمل الجهاز الهيكلي مع الجهاز العضلي على مساعدة الحيوان على الحركة.</a:t>
            </a:r>
          </a:p>
          <a:p>
            <a:pPr rtl="1"/>
            <a:r>
              <a:rPr lang="ar-SA" sz="1200" b="1" dirty="0">
                <a:solidFill>
                  <a:srgbClr val="C00000"/>
                </a:solidFill>
              </a:rPr>
              <a:t>الجهاز العصبي</a:t>
            </a:r>
            <a:endParaRPr lang="ar-SA" sz="1200" dirty="0">
              <a:solidFill>
                <a:srgbClr val="C00000"/>
              </a:solidFill>
            </a:endParaRPr>
          </a:p>
          <a:p>
            <a:pPr rtl="1"/>
            <a:r>
              <a:rPr lang="ar-SA" sz="1200" dirty="0"/>
              <a:t>يتكون الجهاز العصبي من </a:t>
            </a:r>
            <a:r>
              <a:rPr lang="ar-SA" sz="1200" b="1" dirty="0">
                <a:solidFill>
                  <a:srgbClr val="0070C0"/>
                </a:solidFill>
              </a:rPr>
              <a:t>خلايا</a:t>
            </a:r>
            <a:r>
              <a:rPr lang="ar-SA" sz="1200" b="1" dirty="0"/>
              <a:t> </a:t>
            </a:r>
            <a:r>
              <a:rPr lang="ar-SA" sz="1200" b="1" dirty="0">
                <a:solidFill>
                  <a:srgbClr val="0070C0"/>
                </a:solidFill>
              </a:rPr>
              <a:t>عصبيّة</a:t>
            </a:r>
            <a:r>
              <a:rPr lang="ar-SA" sz="1200" dirty="0"/>
              <a:t>، ويتحكم هذا الجهاز في جميع أجهزة الجسم.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7263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https://youtu.be/cCfSeYwMVdk</a:t>
            </a:r>
            <a:endParaRPr lang="en-US" sz="1100" b="1" dirty="0"/>
          </a:p>
          <a:p>
            <a:pPr algn="l"/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YouTube Noto"/>
                <a:hlinkClick r:id="rId8"/>
              </a:rPr>
              <a:t>https://youtu.be/2ZwJzPbeDWo</a:t>
            </a:r>
            <a:endParaRPr lang="en-US" sz="1100" b="1" i="0" u="none" strike="noStrike" dirty="0">
              <a:solidFill>
                <a:srgbClr val="FFFFFF"/>
              </a:solidFill>
              <a:effectLst/>
              <a:latin typeface="YouTube Noto"/>
            </a:endParaRPr>
          </a:p>
          <a:p>
            <a:pPr algn="l"/>
            <a:r>
              <a:rPr lang="en-US" sz="1100" b="1" dirty="0">
                <a:hlinkClick r:id="rId9"/>
              </a:rPr>
              <a:t>https://youtu.be/37AyTl8ElwU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https://youtu.be/FiQp32gNdZ0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https://youtu.be/8japFKBMPPE</a:t>
            </a:r>
            <a:endParaRPr lang="en-US" sz="1100" b="1" dirty="0"/>
          </a:p>
          <a:p>
            <a:pPr algn="l"/>
            <a:endParaRPr lang="ar-SA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1DC22AF0-E30E-4045-A61F-2704F18B2A0D}"/>
              </a:ext>
            </a:extLst>
          </p:cNvPr>
          <p:cNvSpPr txBox="1"/>
          <p:nvPr/>
        </p:nvSpPr>
        <p:spPr>
          <a:xfrm>
            <a:off x="537422" y="1974224"/>
            <a:ext cx="3556861" cy="2352973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الجهاز العصبي في اللافقاريات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الجهاز العصبي في اللافقاريات بسيط؛ فالإسفنج له خلايا عصبية قليلة.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الجهاز العصبي في الفقاريات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الجهاز العصبي في الفقاريات أكثر تعقيداً من الجهاز العصبي في اللافقاريات.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الجهاز العصبي في الثدييات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الجهاز العصبي في الثدييات معقد، تتحد فيه ملايين الخلايا العصبية </a:t>
            </a:r>
            <a:r>
              <a:rPr kumimoji="0" lang="ar-S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العصبية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مكونة الأعصاب.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يتكون الجهاز العصبي في معظم الحيوانات من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الدماغ وأعضاء الحس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التي تُساعدها على السمع والنظر والتذوق واللمس والشم؛ للإحساس بتغيرات البيئة المحيطة بها.</a:t>
            </a: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2730263A-3D1E-4920-8DE4-1A970D53CD2A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50" name="!!مجموعة 19">
              <a:extLst>
                <a:ext uri="{FF2B5EF4-FFF2-40B4-BE49-F238E27FC236}">
                  <a16:creationId xmlns:a16="http://schemas.microsoft.com/office/drawing/2014/main" id="{3BE06829-DB74-460A-90C1-6EF8D5C8F515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4" name="!!مجموعة 99">
                <a:extLst>
                  <a:ext uri="{FF2B5EF4-FFF2-40B4-BE49-F238E27FC236}">
                    <a16:creationId xmlns:a16="http://schemas.microsoft.com/office/drawing/2014/main" id="{B069C57C-10DD-489D-9A87-E51223DB2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0B78A494-BBB7-4A0B-AD7C-B6267F1DC210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1" name="Picture 15" descr="شعار Telegram png">
              <a:extLst>
                <a:ext uri="{FF2B5EF4-FFF2-40B4-BE49-F238E27FC236}">
                  <a16:creationId xmlns:a16="http://schemas.microsoft.com/office/drawing/2014/main" id="{D0259D61-9CE7-459D-86D6-DE42AB61D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469507CC-2002-4F41-8D93-8430C75A9010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0C1DD5E4-6C39-49CA-A036-B39DF1933AD8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57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26002" y="807165"/>
            <a:ext cx="3588379" cy="5640465"/>
          </a:xfrm>
          <a:custGeom>
            <a:avLst/>
            <a:gdLst/>
            <a:ahLst/>
            <a:cxnLst/>
            <a:rect l="l" t="t" r="r" b="b"/>
            <a:pathLst>
              <a:path w="1504541" h="2417216">
                <a:moveTo>
                  <a:pt x="14701" y="0"/>
                </a:moveTo>
                <a:lnTo>
                  <a:pt x="1489839" y="0"/>
                </a:lnTo>
                <a:cubicBezTo>
                  <a:pt x="1493738" y="0"/>
                  <a:pt x="1497478" y="1549"/>
                  <a:pt x="1500235" y="4306"/>
                </a:cubicBezTo>
                <a:cubicBezTo>
                  <a:pt x="1502992" y="7063"/>
                  <a:pt x="1504541" y="10802"/>
                  <a:pt x="1504541" y="14701"/>
                </a:cubicBezTo>
                <a:lnTo>
                  <a:pt x="1504541" y="2402514"/>
                </a:lnTo>
                <a:cubicBezTo>
                  <a:pt x="1504541" y="2406413"/>
                  <a:pt x="1502992" y="2410153"/>
                  <a:pt x="1500235" y="2412910"/>
                </a:cubicBezTo>
                <a:cubicBezTo>
                  <a:pt x="1497478" y="2415667"/>
                  <a:pt x="1493738" y="2417216"/>
                  <a:pt x="1489839" y="2417216"/>
                </a:cubicBezTo>
                <a:lnTo>
                  <a:pt x="14701" y="2417216"/>
                </a:lnTo>
                <a:cubicBezTo>
                  <a:pt x="6582" y="2417216"/>
                  <a:pt x="0" y="2410634"/>
                  <a:pt x="0" y="2402514"/>
                </a:cubicBezTo>
                <a:lnTo>
                  <a:pt x="0" y="14701"/>
                </a:lnTo>
                <a:cubicBezTo>
                  <a:pt x="0" y="10802"/>
                  <a:pt x="1549" y="7063"/>
                  <a:pt x="4306" y="4306"/>
                </a:cubicBezTo>
                <a:cubicBezTo>
                  <a:pt x="7063" y="1549"/>
                  <a:pt x="10802" y="0"/>
                  <a:pt x="14701" y="0"/>
                </a:cubicBezTo>
                <a:close/>
              </a:path>
            </a:pathLst>
          </a:custGeom>
          <a:solidFill>
            <a:srgbClr val="00B0F0">
              <a:alpha val="0"/>
            </a:srgbClr>
          </a:solidFill>
          <a:ln w="38100" cap="sq">
            <a:solidFill>
              <a:srgbClr val="00B0F0">
                <a:alpha val="44000"/>
              </a:srgbClr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6" name="Freeform 6"/>
          <p:cNvSpPr/>
          <p:nvPr/>
        </p:nvSpPr>
        <p:spPr>
          <a:xfrm>
            <a:off x="8436953" y="961980"/>
            <a:ext cx="3361788" cy="1108711"/>
          </a:xfrm>
          <a:custGeom>
            <a:avLst/>
            <a:gdLst/>
            <a:ahLst/>
            <a:cxnLst/>
            <a:rect l="l" t="t" r="r" b="b"/>
            <a:pathLst>
              <a:path w="1417795" h="540114">
                <a:moveTo>
                  <a:pt x="15601" y="0"/>
                </a:moveTo>
                <a:lnTo>
                  <a:pt x="1402194" y="0"/>
                </a:lnTo>
                <a:cubicBezTo>
                  <a:pt x="1406332" y="0"/>
                  <a:pt x="1410300" y="1644"/>
                  <a:pt x="1413225" y="4569"/>
                </a:cubicBezTo>
                <a:cubicBezTo>
                  <a:pt x="1416151" y="7495"/>
                  <a:pt x="1417795" y="11463"/>
                  <a:pt x="1417795" y="15601"/>
                </a:cubicBezTo>
                <a:lnTo>
                  <a:pt x="1417795" y="524513"/>
                </a:lnTo>
                <a:cubicBezTo>
                  <a:pt x="1417795" y="528651"/>
                  <a:pt x="1416151" y="532619"/>
                  <a:pt x="1413225" y="535545"/>
                </a:cubicBezTo>
                <a:cubicBezTo>
                  <a:pt x="1410300" y="538470"/>
                  <a:pt x="1406332" y="540114"/>
                  <a:pt x="1402194" y="540114"/>
                </a:cubicBezTo>
                <a:lnTo>
                  <a:pt x="15601" y="540114"/>
                </a:lnTo>
                <a:cubicBezTo>
                  <a:pt x="6985" y="540114"/>
                  <a:pt x="0" y="533129"/>
                  <a:pt x="0" y="524513"/>
                </a:cubicBezTo>
                <a:lnTo>
                  <a:pt x="0" y="15601"/>
                </a:lnTo>
                <a:cubicBezTo>
                  <a:pt x="0" y="6985"/>
                  <a:pt x="6985" y="0"/>
                  <a:pt x="1560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9" name="Freeform 9"/>
          <p:cNvSpPr/>
          <p:nvPr/>
        </p:nvSpPr>
        <p:spPr>
          <a:xfrm>
            <a:off x="8460337" y="3455416"/>
            <a:ext cx="3330234" cy="856415"/>
          </a:xfrm>
          <a:custGeom>
            <a:avLst/>
            <a:gdLst/>
            <a:ahLst/>
            <a:cxnLst/>
            <a:rect l="l" t="t" r="r" b="b"/>
            <a:pathLst>
              <a:path w="1427168" h="367016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351517"/>
                </a:lnTo>
                <a:cubicBezTo>
                  <a:pt x="1427168" y="355628"/>
                  <a:pt x="1425536" y="359570"/>
                  <a:pt x="1422629" y="362476"/>
                </a:cubicBezTo>
                <a:cubicBezTo>
                  <a:pt x="1419723" y="365383"/>
                  <a:pt x="1415781" y="367016"/>
                  <a:pt x="1411670" y="367016"/>
                </a:cubicBezTo>
                <a:lnTo>
                  <a:pt x="15498" y="367016"/>
                </a:lnTo>
                <a:cubicBezTo>
                  <a:pt x="11388" y="367016"/>
                  <a:pt x="7446" y="365383"/>
                  <a:pt x="4539" y="362476"/>
                </a:cubicBezTo>
                <a:cubicBezTo>
                  <a:pt x="1633" y="359570"/>
                  <a:pt x="0" y="355628"/>
                  <a:pt x="0" y="351517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8BE1FF"/>
            </a:solidFill>
            <a:prstDash val="solid"/>
            <a:miter/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" name="Freeform 12"/>
          <p:cNvSpPr/>
          <p:nvPr/>
        </p:nvSpPr>
        <p:spPr>
          <a:xfrm>
            <a:off x="8460567" y="2159001"/>
            <a:ext cx="3330234" cy="1108711"/>
          </a:xfrm>
          <a:custGeom>
            <a:avLst/>
            <a:gdLst/>
            <a:ahLst/>
            <a:cxnLst/>
            <a:rect l="l" t="t" r="r" b="b"/>
            <a:pathLst>
              <a:path w="1427168" h="475137">
                <a:moveTo>
                  <a:pt x="15498" y="0"/>
                </a:moveTo>
                <a:lnTo>
                  <a:pt x="1411670" y="0"/>
                </a:lnTo>
                <a:cubicBezTo>
                  <a:pt x="1420230" y="0"/>
                  <a:pt x="1427168" y="6939"/>
                  <a:pt x="1427168" y="15498"/>
                </a:cubicBezTo>
                <a:lnTo>
                  <a:pt x="1427168" y="459639"/>
                </a:lnTo>
                <a:cubicBezTo>
                  <a:pt x="1427168" y="463749"/>
                  <a:pt x="1425536" y="467691"/>
                  <a:pt x="1422629" y="470598"/>
                </a:cubicBezTo>
                <a:cubicBezTo>
                  <a:pt x="1419723" y="473504"/>
                  <a:pt x="1415781" y="475137"/>
                  <a:pt x="1411670" y="475137"/>
                </a:cubicBezTo>
                <a:lnTo>
                  <a:pt x="15498" y="475137"/>
                </a:lnTo>
                <a:cubicBezTo>
                  <a:pt x="11388" y="475137"/>
                  <a:pt x="7446" y="473504"/>
                  <a:pt x="4539" y="470598"/>
                </a:cubicBezTo>
                <a:cubicBezTo>
                  <a:pt x="1633" y="467691"/>
                  <a:pt x="0" y="463749"/>
                  <a:pt x="0" y="459639"/>
                </a:cubicBezTo>
                <a:lnTo>
                  <a:pt x="0" y="15498"/>
                </a:lnTo>
                <a:cubicBezTo>
                  <a:pt x="0" y="11388"/>
                  <a:pt x="1633" y="7446"/>
                  <a:pt x="4539" y="4539"/>
                </a:cubicBezTo>
                <a:cubicBezTo>
                  <a:pt x="7446" y="1633"/>
                  <a:pt x="11388" y="0"/>
                  <a:pt x="15498" y="0"/>
                </a:cubicBezTo>
                <a:close/>
              </a:path>
            </a:pathLst>
          </a:custGeom>
          <a:solidFill>
            <a:srgbClr val="DE3797">
              <a:alpha val="0"/>
            </a:srgbClr>
          </a:solidFill>
          <a:ln w="22225" cap="sq">
            <a:solidFill>
              <a:srgbClr val="F0A2CF"/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8460337" y="3690646"/>
            <a:ext cx="3330234" cy="4869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  <a:latin typeface="AXtManalBLack"/>
              </a:rPr>
              <a:t>كيف تتكاثر المخلوقات الحية؟ وكيف تتغير</a:t>
            </a:r>
            <a:endParaRPr lang="ar-SA" sz="1600" dirty="0"/>
          </a:p>
        </p:txBody>
      </p:sp>
      <p:sp>
        <p:nvSpPr>
          <p:cNvPr id="18" name="Freeform 18"/>
          <p:cNvSpPr/>
          <p:nvPr/>
        </p:nvSpPr>
        <p:spPr>
          <a:xfrm>
            <a:off x="9093200" y="985126"/>
            <a:ext cx="312434" cy="300853"/>
          </a:xfrm>
          <a:custGeom>
            <a:avLst/>
            <a:gdLst/>
            <a:ahLst/>
            <a:cxnLst/>
            <a:rect l="l" t="t" r="r" b="b"/>
            <a:pathLst>
              <a:path w="176146" h="165488">
                <a:moveTo>
                  <a:pt x="82744" y="0"/>
                </a:moveTo>
                <a:lnTo>
                  <a:pt x="93402" y="0"/>
                </a:lnTo>
                <a:cubicBezTo>
                  <a:pt x="139101" y="0"/>
                  <a:pt x="176146" y="37046"/>
                  <a:pt x="176146" y="82744"/>
                </a:cubicBezTo>
                <a:lnTo>
                  <a:pt x="176146" y="82744"/>
                </a:lnTo>
                <a:cubicBezTo>
                  <a:pt x="176146" y="104689"/>
                  <a:pt x="167429" y="125735"/>
                  <a:pt x="151911" y="141253"/>
                </a:cubicBezTo>
                <a:cubicBezTo>
                  <a:pt x="136394" y="156770"/>
                  <a:pt x="115347" y="165488"/>
                  <a:pt x="93402" y="165488"/>
                </a:cubicBezTo>
                <a:lnTo>
                  <a:pt x="82744" y="165488"/>
                </a:lnTo>
                <a:cubicBezTo>
                  <a:pt x="60799" y="165488"/>
                  <a:pt x="39753" y="156770"/>
                  <a:pt x="24235" y="141253"/>
                </a:cubicBezTo>
                <a:cubicBezTo>
                  <a:pt x="8718" y="125735"/>
                  <a:pt x="0" y="104689"/>
                  <a:pt x="0" y="82744"/>
                </a:cubicBezTo>
                <a:lnTo>
                  <a:pt x="0" y="82744"/>
                </a:lnTo>
                <a:cubicBezTo>
                  <a:pt x="0" y="60799"/>
                  <a:pt x="8718" y="39753"/>
                  <a:pt x="24235" y="24235"/>
                </a:cubicBezTo>
                <a:cubicBezTo>
                  <a:pt x="39753" y="8718"/>
                  <a:pt x="60799" y="0"/>
                  <a:pt x="82744" y="0"/>
                </a:cubicBezTo>
                <a:close/>
              </a:path>
            </a:pathLst>
          </a:custGeom>
          <a:solidFill>
            <a:srgbClr val="EBFBF4"/>
          </a:solidFill>
          <a:ln>
            <a:noFill/>
          </a:ln>
        </p:spPr>
        <p:txBody>
          <a:bodyPr/>
          <a:lstStyle/>
          <a:p>
            <a:pPr algn="ctr"/>
            <a:r>
              <a:rPr lang="ar-SA" sz="1600" b="1" dirty="0">
                <a:solidFill>
                  <a:srgbClr val="DE3797"/>
                </a:solidFill>
              </a:rPr>
              <a:t>6</a:t>
            </a:r>
          </a:p>
        </p:txBody>
      </p:sp>
      <p:sp>
        <p:nvSpPr>
          <p:cNvPr id="21" name="Freeform 21"/>
          <p:cNvSpPr/>
          <p:nvPr/>
        </p:nvSpPr>
        <p:spPr>
          <a:xfrm>
            <a:off x="8525821" y="1349467"/>
            <a:ext cx="3199265" cy="63556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</p:sp>
      <p:sp>
        <p:nvSpPr>
          <p:cNvPr id="24" name="Freeform 24"/>
          <p:cNvSpPr/>
          <p:nvPr/>
        </p:nvSpPr>
        <p:spPr>
          <a:xfrm>
            <a:off x="203200" y="802327"/>
            <a:ext cx="7958979" cy="5634415"/>
          </a:xfrm>
          <a:prstGeom prst="roundRect">
            <a:avLst>
              <a:gd name="adj" fmla="val 998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4295586" y="4809276"/>
            <a:ext cx="3780791" cy="1518181"/>
          </a:xfrm>
          <a:prstGeom prst="roundRect">
            <a:avLst>
              <a:gd name="adj" fmla="val 6052"/>
            </a:avLst>
          </a:prstGeom>
          <a:solidFill>
            <a:srgbClr val="000000">
              <a:alpha val="0"/>
            </a:srgbClr>
          </a:solidFill>
          <a:ln w="38100" cap="sq">
            <a:solidFill>
              <a:srgbClr val="FDEEB5"/>
            </a:solidFill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77422" y="1831264"/>
            <a:ext cx="7698955" cy="2782515"/>
          </a:xfrm>
          <a:prstGeom prst="roundRect">
            <a:avLst>
              <a:gd name="adj" fmla="val 3566"/>
            </a:avLst>
          </a:prstGeom>
          <a:solidFill>
            <a:srgbClr val="000000">
              <a:alpha val="0"/>
            </a:srgbClr>
          </a:solidFill>
          <a:ln w="22225" cap="sq">
            <a:solidFill>
              <a:srgbClr val="FDEEB5"/>
            </a:solidFill>
            <a:prstDash val="solid"/>
            <a:miter/>
          </a:ln>
        </p:spPr>
        <p:txBody>
          <a:bodyPr anchor="ctr"/>
          <a:lstStyle/>
          <a:p>
            <a:pPr algn="r" rtl="1"/>
            <a:endParaRPr lang="ar-SA" sz="1200" b="1" dirty="0"/>
          </a:p>
          <a:p>
            <a:pPr algn="r"/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377423" y="1034685"/>
            <a:ext cx="2829163" cy="646080"/>
          </a:xfrm>
          <a:custGeom>
            <a:avLst/>
            <a:gdLst/>
            <a:ahLst/>
            <a:cxnLst/>
            <a:rect l="l" t="t" r="r" b="b"/>
            <a:pathLst>
              <a:path w="1542970" h="352359">
                <a:moveTo>
                  <a:pt x="18243" y="0"/>
                </a:moveTo>
                <a:lnTo>
                  <a:pt x="1524727" y="0"/>
                </a:lnTo>
                <a:cubicBezTo>
                  <a:pt x="1534802" y="0"/>
                  <a:pt x="1542970" y="8168"/>
                  <a:pt x="1542970" y="18243"/>
                </a:cubicBezTo>
                <a:lnTo>
                  <a:pt x="1542970" y="334116"/>
                </a:lnTo>
                <a:cubicBezTo>
                  <a:pt x="1542970" y="344191"/>
                  <a:pt x="1534802" y="352359"/>
                  <a:pt x="1524727" y="352359"/>
                </a:cubicBezTo>
                <a:lnTo>
                  <a:pt x="18243" y="352359"/>
                </a:lnTo>
                <a:cubicBezTo>
                  <a:pt x="8168" y="352359"/>
                  <a:pt x="0" y="344191"/>
                  <a:pt x="0" y="334116"/>
                </a:cubicBezTo>
                <a:lnTo>
                  <a:pt x="0" y="18243"/>
                </a:lnTo>
                <a:cubicBezTo>
                  <a:pt x="0" y="8168"/>
                  <a:pt x="8168" y="0"/>
                  <a:pt x="1824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D6F6E8"/>
            </a:solidFill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5798064" y="1050479"/>
            <a:ext cx="2278313" cy="630286"/>
          </a:xfrm>
          <a:custGeom>
            <a:avLst/>
            <a:gdLst/>
            <a:ahLst/>
            <a:cxnLst/>
            <a:rect l="l" t="t" r="r" b="b"/>
            <a:pathLst>
              <a:path w="1298102" h="343746">
                <a:moveTo>
                  <a:pt x="21684" y="0"/>
                </a:moveTo>
                <a:lnTo>
                  <a:pt x="1276417" y="0"/>
                </a:lnTo>
                <a:cubicBezTo>
                  <a:pt x="1282168" y="0"/>
                  <a:pt x="1287684" y="2285"/>
                  <a:pt x="1291750" y="6351"/>
                </a:cubicBezTo>
                <a:cubicBezTo>
                  <a:pt x="1295817" y="10418"/>
                  <a:pt x="1298102" y="15933"/>
                  <a:pt x="1298102" y="21684"/>
                </a:cubicBezTo>
                <a:lnTo>
                  <a:pt x="1298102" y="322061"/>
                </a:lnTo>
                <a:cubicBezTo>
                  <a:pt x="1298102" y="327812"/>
                  <a:pt x="1295817" y="333328"/>
                  <a:pt x="1291750" y="337394"/>
                </a:cubicBezTo>
                <a:cubicBezTo>
                  <a:pt x="1287684" y="341461"/>
                  <a:pt x="1282168" y="343746"/>
                  <a:pt x="1276417" y="343746"/>
                </a:cubicBezTo>
                <a:lnTo>
                  <a:pt x="21684" y="343746"/>
                </a:lnTo>
                <a:cubicBezTo>
                  <a:pt x="15933" y="343746"/>
                  <a:pt x="10418" y="341461"/>
                  <a:pt x="6351" y="337394"/>
                </a:cubicBezTo>
                <a:cubicBezTo>
                  <a:pt x="2285" y="333328"/>
                  <a:pt x="0" y="327812"/>
                  <a:pt x="0" y="322061"/>
                </a:cubicBezTo>
                <a:lnTo>
                  <a:pt x="0" y="21684"/>
                </a:lnTo>
                <a:cubicBezTo>
                  <a:pt x="0" y="15933"/>
                  <a:pt x="2285" y="10418"/>
                  <a:pt x="6351" y="6351"/>
                </a:cubicBezTo>
                <a:cubicBezTo>
                  <a:pt x="10418" y="2285"/>
                  <a:pt x="15933" y="0"/>
                  <a:pt x="2168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B9EDFF"/>
            </a:solidFill>
            <a:prstDash val="solid"/>
            <a:miter/>
          </a:ln>
        </p:spPr>
      </p:sp>
      <p:sp>
        <p:nvSpPr>
          <p:cNvPr id="42" name="Freeform 42"/>
          <p:cNvSpPr/>
          <p:nvPr/>
        </p:nvSpPr>
        <p:spPr>
          <a:xfrm>
            <a:off x="7055404" y="915232"/>
            <a:ext cx="923325" cy="204769"/>
          </a:xfrm>
          <a:custGeom>
            <a:avLst/>
            <a:gdLst/>
            <a:ahLst/>
            <a:cxnLst/>
            <a:rect l="l" t="t" r="r" b="b"/>
            <a:pathLst>
              <a:path w="453243" h="100517">
                <a:moveTo>
                  <a:pt x="50259" y="0"/>
                </a:moveTo>
                <a:lnTo>
                  <a:pt x="402984" y="0"/>
                </a:lnTo>
                <a:cubicBezTo>
                  <a:pt x="430741" y="0"/>
                  <a:pt x="453243" y="22502"/>
                  <a:pt x="453243" y="50259"/>
                </a:cubicBezTo>
                <a:lnTo>
                  <a:pt x="453243" y="50259"/>
                </a:lnTo>
                <a:cubicBezTo>
                  <a:pt x="453243" y="63588"/>
                  <a:pt x="447947" y="76371"/>
                  <a:pt x="438522" y="85797"/>
                </a:cubicBezTo>
                <a:cubicBezTo>
                  <a:pt x="429097" y="95222"/>
                  <a:pt x="416313" y="100517"/>
                  <a:pt x="402984" y="100517"/>
                </a:cubicBezTo>
                <a:lnTo>
                  <a:pt x="50259" y="100517"/>
                </a:lnTo>
                <a:cubicBezTo>
                  <a:pt x="36929" y="100517"/>
                  <a:pt x="24146" y="95222"/>
                  <a:pt x="14720" y="85797"/>
                </a:cubicBezTo>
                <a:cubicBezTo>
                  <a:pt x="5295" y="76371"/>
                  <a:pt x="0" y="63588"/>
                  <a:pt x="0" y="50259"/>
                </a:cubicBezTo>
                <a:lnTo>
                  <a:pt x="0" y="50259"/>
                </a:lnTo>
                <a:cubicBezTo>
                  <a:pt x="0" y="36929"/>
                  <a:pt x="5295" y="24146"/>
                  <a:pt x="14720" y="14720"/>
                </a:cubicBezTo>
                <a:cubicBezTo>
                  <a:pt x="24146" y="5295"/>
                  <a:pt x="36929" y="0"/>
                  <a:pt x="50259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</p:sp>
      <p:sp>
        <p:nvSpPr>
          <p:cNvPr id="47" name="Freeform 47"/>
          <p:cNvSpPr/>
          <p:nvPr/>
        </p:nvSpPr>
        <p:spPr>
          <a:xfrm>
            <a:off x="10918233" y="153885"/>
            <a:ext cx="911602" cy="799469"/>
          </a:xfrm>
          <a:custGeom>
            <a:avLst/>
            <a:gdLst/>
            <a:ahLst/>
            <a:cxnLst/>
            <a:rect l="l" t="t" r="r" b="b"/>
            <a:pathLst>
              <a:path w="889338" h="620313">
                <a:moveTo>
                  <a:pt x="0" y="0"/>
                </a:moveTo>
                <a:lnTo>
                  <a:pt x="889338" y="0"/>
                </a:lnTo>
                <a:lnTo>
                  <a:pt x="889338" y="620313"/>
                </a:lnTo>
                <a:lnTo>
                  <a:pt x="0" y="62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567163" y="2911292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</p:sp>
      <p:sp>
        <p:nvSpPr>
          <p:cNvPr id="66" name="Freeform 66"/>
          <p:cNvSpPr/>
          <p:nvPr/>
        </p:nvSpPr>
        <p:spPr>
          <a:xfrm>
            <a:off x="5584635" y="1064610"/>
            <a:ext cx="697728" cy="600825"/>
          </a:xfrm>
          <a:custGeom>
            <a:avLst/>
            <a:gdLst/>
            <a:ahLst/>
            <a:cxnLst/>
            <a:rect l="l" t="t" r="r" b="b"/>
            <a:pathLst>
              <a:path w="986907" h="773376">
                <a:moveTo>
                  <a:pt x="0" y="0"/>
                </a:moveTo>
                <a:lnTo>
                  <a:pt x="986906" y="0"/>
                </a:lnTo>
                <a:lnTo>
                  <a:pt x="986906" y="773376"/>
                </a:lnTo>
                <a:lnTo>
                  <a:pt x="0" y="773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</p:sp>
      <p:sp>
        <p:nvSpPr>
          <p:cNvPr id="68" name="Freeform 68"/>
          <p:cNvSpPr/>
          <p:nvPr/>
        </p:nvSpPr>
        <p:spPr>
          <a:xfrm>
            <a:off x="8567163" y="2269659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كتاب العلوم الصف الخامس </a:t>
            </a:r>
          </a:p>
        </p:txBody>
      </p:sp>
      <p:sp>
        <p:nvSpPr>
          <p:cNvPr id="71" name="Freeform 71"/>
          <p:cNvSpPr/>
          <p:nvPr/>
        </p:nvSpPr>
        <p:spPr>
          <a:xfrm>
            <a:off x="8567163" y="2588167"/>
            <a:ext cx="2246551" cy="239419"/>
          </a:xfrm>
          <a:custGeom>
            <a:avLst/>
            <a:gdLst/>
            <a:ahLst/>
            <a:cxnLst/>
            <a:rect l="l" t="t" r="r" b="b"/>
            <a:pathLst>
              <a:path w="962757" h="102602">
                <a:moveTo>
                  <a:pt x="51301" y="0"/>
                </a:moveTo>
                <a:lnTo>
                  <a:pt x="911456" y="0"/>
                </a:lnTo>
                <a:cubicBezTo>
                  <a:pt x="939789" y="0"/>
                  <a:pt x="962757" y="22968"/>
                  <a:pt x="962757" y="51301"/>
                </a:cubicBezTo>
                <a:lnTo>
                  <a:pt x="962757" y="51301"/>
                </a:lnTo>
                <a:cubicBezTo>
                  <a:pt x="962757" y="64907"/>
                  <a:pt x="957353" y="77956"/>
                  <a:pt x="947732" y="87577"/>
                </a:cubicBezTo>
                <a:cubicBezTo>
                  <a:pt x="938111" y="97198"/>
                  <a:pt x="925062" y="102602"/>
                  <a:pt x="911456" y="102602"/>
                </a:cubicBezTo>
                <a:lnTo>
                  <a:pt x="51301" y="102602"/>
                </a:lnTo>
                <a:cubicBezTo>
                  <a:pt x="22968" y="102602"/>
                  <a:pt x="0" y="79634"/>
                  <a:pt x="0" y="51301"/>
                </a:cubicBezTo>
                <a:lnTo>
                  <a:pt x="0" y="51301"/>
                </a:lnTo>
                <a:cubicBezTo>
                  <a:pt x="0" y="22968"/>
                  <a:pt x="22968" y="0"/>
                  <a:pt x="51301" y="0"/>
                </a:cubicBezTo>
                <a:close/>
              </a:path>
            </a:pathLst>
          </a:custGeom>
          <a:solidFill>
            <a:srgbClr val="FEFAFE"/>
          </a:solidFill>
          <a:ln>
            <a:noFill/>
          </a:ln>
        </p:spPr>
        <p:txBody>
          <a:bodyPr anchor="ctr"/>
          <a:lstStyle/>
          <a:p>
            <a:pPr algn="ctr"/>
            <a:r>
              <a:rPr lang="ar-SA" b="1" dirty="0">
                <a:solidFill>
                  <a:srgbClr val="002060"/>
                </a:solidFill>
                <a:latin typeface="AXtManalBLack"/>
              </a:rPr>
              <a:t>تنوع الحياة -الإباء و الابناء</a:t>
            </a:r>
          </a:p>
        </p:txBody>
      </p:sp>
      <p:sp>
        <p:nvSpPr>
          <p:cNvPr id="80" name="Freeform 80"/>
          <p:cNvSpPr/>
          <p:nvPr/>
        </p:nvSpPr>
        <p:spPr>
          <a:xfrm>
            <a:off x="3251036" y="1050479"/>
            <a:ext cx="2285763" cy="630286"/>
          </a:xfrm>
          <a:custGeom>
            <a:avLst/>
            <a:gdLst/>
            <a:ahLst/>
            <a:cxnLst/>
            <a:rect l="l" t="t" r="r" b="b"/>
            <a:pathLst>
              <a:path w="1122037" h="309395">
                <a:moveTo>
                  <a:pt x="22580" y="0"/>
                </a:moveTo>
                <a:lnTo>
                  <a:pt x="1099457" y="0"/>
                </a:lnTo>
                <a:cubicBezTo>
                  <a:pt x="1105445" y="0"/>
                  <a:pt x="1111189" y="2379"/>
                  <a:pt x="1115423" y="6614"/>
                </a:cubicBezTo>
                <a:cubicBezTo>
                  <a:pt x="1119658" y="10848"/>
                  <a:pt x="1122037" y="16591"/>
                  <a:pt x="1122037" y="22580"/>
                </a:cubicBezTo>
                <a:lnTo>
                  <a:pt x="1122037" y="286815"/>
                </a:lnTo>
                <a:cubicBezTo>
                  <a:pt x="1122037" y="292804"/>
                  <a:pt x="1119658" y="298547"/>
                  <a:pt x="1115423" y="302782"/>
                </a:cubicBezTo>
                <a:cubicBezTo>
                  <a:pt x="1111189" y="307016"/>
                  <a:pt x="1105445" y="309395"/>
                  <a:pt x="1099457" y="309395"/>
                </a:cubicBezTo>
                <a:lnTo>
                  <a:pt x="22580" y="309395"/>
                </a:lnTo>
                <a:cubicBezTo>
                  <a:pt x="16591" y="309395"/>
                  <a:pt x="10848" y="307016"/>
                  <a:pt x="6614" y="302782"/>
                </a:cubicBezTo>
                <a:cubicBezTo>
                  <a:pt x="2379" y="298547"/>
                  <a:pt x="0" y="292804"/>
                  <a:pt x="0" y="286815"/>
                </a:cubicBezTo>
                <a:lnTo>
                  <a:pt x="0" y="22580"/>
                </a:lnTo>
                <a:cubicBezTo>
                  <a:pt x="0" y="16591"/>
                  <a:pt x="2379" y="10848"/>
                  <a:pt x="6614" y="6614"/>
                </a:cubicBezTo>
                <a:cubicBezTo>
                  <a:pt x="10848" y="2379"/>
                  <a:pt x="16591" y="0"/>
                  <a:pt x="2258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2225" cap="sq">
            <a:solidFill>
              <a:srgbClr val="FBE1F5"/>
            </a:solidFill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>
            <a:off x="3352014" y="1198238"/>
            <a:ext cx="2114519" cy="172267"/>
          </a:xfrm>
          <a:custGeom>
            <a:avLst/>
            <a:gdLst/>
            <a:ahLst/>
            <a:cxnLst/>
            <a:rect l="l" t="t" r="r" b="b"/>
            <a:pathLst>
              <a:path w="1037976" h="84562">
                <a:moveTo>
                  <a:pt x="42281" y="0"/>
                </a:moveTo>
                <a:lnTo>
                  <a:pt x="995695" y="0"/>
                </a:lnTo>
                <a:cubicBezTo>
                  <a:pt x="1019046" y="0"/>
                  <a:pt x="1037976" y="18930"/>
                  <a:pt x="1037976" y="42281"/>
                </a:cubicBezTo>
                <a:lnTo>
                  <a:pt x="1037976" y="42281"/>
                </a:lnTo>
                <a:cubicBezTo>
                  <a:pt x="1037976" y="53495"/>
                  <a:pt x="1033522" y="64249"/>
                  <a:pt x="1025592" y="72178"/>
                </a:cubicBezTo>
                <a:cubicBezTo>
                  <a:pt x="1017663" y="80108"/>
                  <a:pt x="1006909" y="84562"/>
                  <a:pt x="995695" y="84562"/>
                </a:cubicBezTo>
                <a:lnTo>
                  <a:pt x="42281" y="84562"/>
                </a:lnTo>
                <a:cubicBezTo>
                  <a:pt x="31067" y="84562"/>
                  <a:pt x="20313" y="80108"/>
                  <a:pt x="12384" y="72178"/>
                </a:cubicBezTo>
                <a:cubicBezTo>
                  <a:pt x="4455" y="64249"/>
                  <a:pt x="0" y="53495"/>
                  <a:pt x="0" y="42281"/>
                </a:cubicBezTo>
                <a:lnTo>
                  <a:pt x="0" y="42281"/>
                </a:lnTo>
                <a:cubicBezTo>
                  <a:pt x="0" y="31067"/>
                  <a:pt x="4455" y="20313"/>
                  <a:pt x="12384" y="12384"/>
                </a:cubicBezTo>
                <a:cubicBezTo>
                  <a:pt x="20313" y="4455"/>
                  <a:pt x="31067" y="0"/>
                  <a:pt x="42281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86" name="Freeform 86"/>
          <p:cNvSpPr/>
          <p:nvPr/>
        </p:nvSpPr>
        <p:spPr>
          <a:xfrm>
            <a:off x="4301113" y="918602"/>
            <a:ext cx="1057259" cy="208916"/>
          </a:xfrm>
          <a:custGeom>
            <a:avLst/>
            <a:gdLst/>
            <a:ahLst/>
            <a:cxnLst/>
            <a:rect l="l" t="t" r="r" b="b"/>
            <a:pathLst>
              <a:path w="518988" h="102553">
                <a:moveTo>
                  <a:pt x="51276" y="0"/>
                </a:moveTo>
                <a:lnTo>
                  <a:pt x="467712" y="0"/>
                </a:lnTo>
                <a:cubicBezTo>
                  <a:pt x="481311" y="0"/>
                  <a:pt x="494353" y="5402"/>
                  <a:pt x="503970" y="15018"/>
                </a:cubicBezTo>
                <a:cubicBezTo>
                  <a:pt x="513586" y="24635"/>
                  <a:pt x="518988" y="37677"/>
                  <a:pt x="518988" y="51276"/>
                </a:cubicBezTo>
                <a:lnTo>
                  <a:pt x="518988" y="51276"/>
                </a:lnTo>
                <a:cubicBezTo>
                  <a:pt x="518988" y="64876"/>
                  <a:pt x="513586" y="77918"/>
                  <a:pt x="503970" y="87534"/>
                </a:cubicBezTo>
                <a:cubicBezTo>
                  <a:pt x="494353" y="97150"/>
                  <a:pt x="481311" y="102553"/>
                  <a:pt x="467712" y="102553"/>
                </a:cubicBezTo>
                <a:lnTo>
                  <a:pt x="51276" y="102553"/>
                </a:lnTo>
                <a:cubicBezTo>
                  <a:pt x="37677" y="102553"/>
                  <a:pt x="24635" y="97150"/>
                  <a:pt x="15018" y="87534"/>
                </a:cubicBezTo>
                <a:cubicBezTo>
                  <a:pt x="5402" y="77918"/>
                  <a:pt x="0" y="64876"/>
                  <a:pt x="0" y="51276"/>
                </a:cubicBezTo>
                <a:lnTo>
                  <a:pt x="0" y="51276"/>
                </a:lnTo>
                <a:cubicBezTo>
                  <a:pt x="0" y="37677"/>
                  <a:pt x="5402" y="24635"/>
                  <a:pt x="15018" y="15018"/>
                </a:cubicBezTo>
                <a:cubicBezTo>
                  <a:pt x="24635" y="5402"/>
                  <a:pt x="37677" y="0"/>
                  <a:pt x="51276" y="0"/>
                </a:cubicBezTo>
                <a:close/>
              </a:path>
            </a:pathLst>
          </a:custGeom>
          <a:solidFill>
            <a:srgbClr val="FBE1F5"/>
          </a:solidFill>
          <a:ln>
            <a:solidFill>
              <a:schemeClr val="bg2"/>
            </a:solidFill>
          </a:ln>
        </p:spPr>
        <p:txBody>
          <a:bodyPr anchor="ctr"/>
          <a:lstStyle/>
          <a:p>
            <a:endParaRPr lang="ar-SA" sz="1200" b="1"/>
          </a:p>
        </p:txBody>
      </p:sp>
      <p:sp>
        <p:nvSpPr>
          <p:cNvPr id="89" name="Freeform 89"/>
          <p:cNvSpPr/>
          <p:nvPr/>
        </p:nvSpPr>
        <p:spPr>
          <a:xfrm>
            <a:off x="3352014" y="1417852"/>
            <a:ext cx="2114519" cy="171169"/>
          </a:xfrm>
          <a:custGeom>
            <a:avLst/>
            <a:gdLst/>
            <a:ahLst/>
            <a:cxnLst/>
            <a:rect l="l" t="t" r="r" b="b"/>
            <a:pathLst>
              <a:path w="1037976" h="84023">
                <a:moveTo>
                  <a:pt x="42012" y="0"/>
                </a:moveTo>
                <a:lnTo>
                  <a:pt x="995964" y="0"/>
                </a:lnTo>
                <a:cubicBezTo>
                  <a:pt x="1019167" y="0"/>
                  <a:pt x="1037976" y="18809"/>
                  <a:pt x="1037976" y="42012"/>
                </a:cubicBezTo>
                <a:lnTo>
                  <a:pt x="1037976" y="42012"/>
                </a:lnTo>
                <a:cubicBezTo>
                  <a:pt x="1037976" y="65214"/>
                  <a:pt x="1019167" y="84023"/>
                  <a:pt x="995964" y="84023"/>
                </a:cubicBezTo>
                <a:lnTo>
                  <a:pt x="42012" y="84023"/>
                </a:lnTo>
                <a:cubicBezTo>
                  <a:pt x="18809" y="84023"/>
                  <a:pt x="0" y="65214"/>
                  <a:pt x="0" y="42012"/>
                </a:cubicBezTo>
                <a:lnTo>
                  <a:pt x="0" y="42012"/>
                </a:lnTo>
                <a:cubicBezTo>
                  <a:pt x="0" y="18809"/>
                  <a:pt x="18809" y="0"/>
                  <a:pt x="42012" y="0"/>
                </a:cubicBezTo>
                <a:close/>
              </a:path>
            </a:pathLst>
          </a:custGeom>
          <a:solidFill>
            <a:srgbClr val="FBE1F5"/>
          </a:solidFill>
          <a:ln>
            <a:noFill/>
          </a:ln>
        </p:spPr>
      </p:sp>
      <p:sp>
        <p:nvSpPr>
          <p:cNvPr id="92" name="Freeform 92"/>
          <p:cNvSpPr/>
          <p:nvPr/>
        </p:nvSpPr>
        <p:spPr>
          <a:xfrm>
            <a:off x="1924145" y="953354"/>
            <a:ext cx="1057259" cy="222987"/>
          </a:xfrm>
          <a:custGeom>
            <a:avLst/>
            <a:gdLst/>
            <a:ahLst/>
            <a:cxnLst/>
            <a:rect l="l" t="t" r="r" b="b"/>
            <a:pathLst>
              <a:path w="518988" h="109460">
                <a:moveTo>
                  <a:pt x="54730" y="0"/>
                </a:moveTo>
                <a:lnTo>
                  <a:pt x="464258" y="0"/>
                </a:lnTo>
                <a:cubicBezTo>
                  <a:pt x="478773" y="0"/>
                  <a:pt x="492694" y="5766"/>
                  <a:pt x="502958" y="16030"/>
                </a:cubicBezTo>
                <a:cubicBezTo>
                  <a:pt x="513222" y="26294"/>
                  <a:pt x="518988" y="40215"/>
                  <a:pt x="518988" y="54730"/>
                </a:cubicBezTo>
                <a:lnTo>
                  <a:pt x="518988" y="54730"/>
                </a:lnTo>
                <a:cubicBezTo>
                  <a:pt x="518988" y="84957"/>
                  <a:pt x="494485" y="109460"/>
                  <a:pt x="464258" y="109460"/>
                </a:cubicBezTo>
                <a:lnTo>
                  <a:pt x="54730" y="109460"/>
                </a:lnTo>
                <a:cubicBezTo>
                  <a:pt x="40215" y="109460"/>
                  <a:pt x="26294" y="103694"/>
                  <a:pt x="16030" y="93430"/>
                </a:cubicBezTo>
                <a:cubicBezTo>
                  <a:pt x="5766" y="83166"/>
                  <a:pt x="0" y="69245"/>
                  <a:pt x="0" y="54730"/>
                </a:cubicBezTo>
                <a:lnTo>
                  <a:pt x="0" y="54730"/>
                </a:lnTo>
                <a:cubicBezTo>
                  <a:pt x="0" y="40215"/>
                  <a:pt x="5766" y="26294"/>
                  <a:pt x="16030" y="16030"/>
                </a:cubicBezTo>
                <a:cubicBezTo>
                  <a:pt x="26294" y="5766"/>
                  <a:pt x="40215" y="0"/>
                  <a:pt x="54730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</p:sp>
      <p:sp>
        <p:nvSpPr>
          <p:cNvPr id="95" name="Freeform 95"/>
          <p:cNvSpPr/>
          <p:nvPr/>
        </p:nvSpPr>
        <p:spPr>
          <a:xfrm>
            <a:off x="470837" y="1225270"/>
            <a:ext cx="2646849" cy="324693"/>
          </a:xfrm>
          <a:custGeom>
            <a:avLst/>
            <a:gdLst/>
            <a:ahLst/>
            <a:cxnLst/>
            <a:rect l="l" t="t" r="r" b="b"/>
            <a:pathLst>
              <a:path w="1299287" h="159386">
                <a:moveTo>
                  <a:pt x="79693" y="0"/>
                </a:moveTo>
                <a:lnTo>
                  <a:pt x="1219594" y="0"/>
                </a:lnTo>
                <a:cubicBezTo>
                  <a:pt x="1263607" y="0"/>
                  <a:pt x="1299287" y="35680"/>
                  <a:pt x="1299287" y="79693"/>
                </a:cubicBezTo>
                <a:lnTo>
                  <a:pt x="1299287" y="79693"/>
                </a:lnTo>
                <a:cubicBezTo>
                  <a:pt x="1299287" y="100829"/>
                  <a:pt x="1290890" y="121099"/>
                  <a:pt x="1275945" y="136044"/>
                </a:cubicBezTo>
                <a:cubicBezTo>
                  <a:pt x="1261000" y="150989"/>
                  <a:pt x="1240730" y="159386"/>
                  <a:pt x="1219594" y="159386"/>
                </a:cubicBezTo>
                <a:lnTo>
                  <a:pt x="79693" y="159386"/>
                </a:lnTo>
                <a:cubicBezTo>
                  <a:pt x="35680" y="159386"/>
                  <a:pt x="0" y="123706"/>
                  <a:pt x="0" y="79693"/>
                </a:cubicBezTo>
                <a:lnTo>
                  <a:pt x="0" y="79693"/>
                </a:lnTo>
                <a:cubicBezTo>
                  <a:pt x="0" y="35680"/>
                  <a:pt x="35680" y="0"/>
                  <a:pt x="79693" y="0"/>
                </a:cubicBezTo>
                <a:close/>
              </a:path>
            </a:pathLst>
          </a:custGeom>
          <a:solidFill>
            <a:srgbClr val="D6F6E8"/>
          </a:solidFill>
          <a:ln>
            <a:noFill/>
          </a:ln>
        </p:spPr>
        <p:txBody>
          <a:bodyPr/>
          <a:lstStyle/>
          <a:p>
            <a:pPr algn="ctr"/>
            <a:r>
              <a:rPr lang="ar-SA" sz="1400" b="1" dirty="0">
                <a:solidFill>
                  <a:srgbClr val="DE3797"/>
                </a:solidFill>
                <a:latin typeface="Lotus-Light"/>
              </a:rPr>
              <a:t>كيف تتكاثر المخلوقات الحية</a:t>
            </a:r>
            <a:endParaRPr lang="ar-SA" dirty="0"/>
          </a:p>
        </p:txBody>
      </p:sp>
      <p:sp>
        <p:nvSpPr>
          <p:cNvPr id="98" name="Freeform 98"/>
          <p:cNvSpPr/>
          <p:nvPr/>
        </p:nvSpPr>
        <p:spPr>
          <a:xfrm>
            <a:off x="377422" y="4813595"/>
            <a:ext cx="3852830" cy="1518181"/>
          </a:xfrm>
          <a:prstGeom prst="roundRect">
            <a:avLst>
              <a:gd name="adj" fmla="val 4849"/>
            </a:avLst>
          </a:prstGeom>
          <a:solidFill>
            <a:srgbClr val="BBEDFF">
              <a:alpha val="0"/>
            </a:srgbClr>
          </a:solidFill>
          <a:ln w="38100" cap="sq">
            <a:solidFill>
              <a:srgbClr val="37CBFF"/>
            </a:solidFill>
            <a:prstDash val="solid"/>
            <a:miter/>
          </a:ln>
        </p:spPr>
      </p:sp>
      <p:sp>
        <p:nvSpPr>
          <p:cNvPr id="101" name="Freeform 101"/>
          <p:cNvSpPr/>
          <p:nvPr/>
        </p:nvSpPr>
        <p:spPr>
          <a:xfrm>
            <a:off x="4393425" y="5096415"/>
            <a:ext cx="3516703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المعلمة</a:t>
            </a:r>
            <a:endParaRPr lang="ar-SA" sz="1200" b="1" dirty="0">
              <a:solidFill>
                <a:srgbClr val="0070C0"/>
              </a:solidFill>
            </a:endParaRPr>
          </a:p>
          <a:p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4" name="Freeform 104"/>
          <p:cNvSpPr/>
          <p:nvPr/>
        </p:nvSpPr>
        <p:spPr>
          <a:xfrm>
            <a:off x="4413009" y="5883741"/>
            <a:ext cx="3497119" cy="339259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مديرة المدرسة </a:t>
            </a:r>
          </a:p>
          <a:p>
            <a:endParaRPr lang="ar-SA" sz="1200" dirty="0"/>
          </a:p>
        </p:txBody>
      </p:sp>
      <p:sp>
        <p:nvSpPr>
          <p:cNvPr id="107" name="Freeform 107"/>
          <p:cNvSpPr/>
          <p:nvPr/>
        </p:nvSpPr>
        <p:spPr>
          <a:xfrm>
            <a:off x="4405917" y="5503547"/>
            <a:ext cx="3504211" cy="330521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/>
          <a:lstStyle/>
          <a:p>
            <a:pPr algn="r"/>
            <a:r>
              <a:rPr lang="en-US" sz="1200" b="1" dirty="0">
                <a:solidFill>
                  <a:srgbClr val="0070C0"/>
                </a:solidFill>
              </a:rPr>
              <a:t>المشرفة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5612613" y="656241"/>
            <a:ext cx="1301526" cy="324594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rial Bold"/>
              </a:rPr>
              <a:t>التنفيذ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618722" y="969677"/>
            <a:ext cx="649133" cy="330721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>
            <a:noFill/>
          </a:ln>
        </p:spPr>
        <p:txBody>
          <a:bodyPr wrap="square" lIns="0" tIns="24000" rIns="24000" bIns="0" rtlCol="0" anchor="ctr">
            <a:spAutoFit/>
          </a:bodyPr>
          <a:lstStyle/>
          <a:p>
            <a:pPr algn="ctr">
              <a:lnSpc>
                <a:spcPts val="1813"/>
              </a:lnSpc>
            </a:pPr>
            <a:endParaRPr lang="en-US" sz="1295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9485179" y="626567"/>
            <a:ext cx="1328535" cy="284652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333" b="1" dirty="0">
                <a:solidFill>
                  <a:srgbClr val="6D1E42"/>
                </a:solidFill>
                <a:latin typeface="Arial Bold"/>
              </a:rPr>
              <a:t>     وصف المهارة    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087401" y="924079"/>
            <a:ext cx="822727" cy="15562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933" b="1" dirty="0" err="1">
                <a:solidFill>
                  <a:srgbClr val="5D0257"/>
                </a:solidFill>
              </a:rPr>
              <a:t>تاريخ</a:t>
            </a:r>
            <a:r>
              <a:rPr lang="en-US" sz="933" b="1" dirty="0">
                <a:solidFill>
                  <a:srgbClr val="5D0257"/>
                </a:solidFill>
              </a:rPr>
              <a:t> التنفيذ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971219" y="146713"/>
            <a:ext cx="3651129" cy="396726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en-US" sz="1867" b="1" dirty="0">
                <a:solidFill>
                  <a:srgbClr val="DE3797"/>
                </a:solidFill>
                <a:latin typeface="Arial Bold"/>
              </a:rPr>
              <a:t>   خطة المعالجة لاختبارات مهاراتي   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093200" y="3227006"/>
            <a:ext cx="2133601" cy="404030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1867" b="1" dirty="0">
                <a:solidFill>
                  <a:schemeClr val="accent5">
                    <a:lumMod val="50000"/>
                  </a:schemeClr>
                </a:solidFill>
              </a:rPr>
              <a:t>الأفكار</a:t>
            </a: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 الرئيسية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364781" y="1233870"/>
            <a:ext cx="1362223" cy="201880"/>
          </a:xfrm>
          <a:prstGeom prst="roundRect">
            <a:avLst>
              <a:gd name="adj" fmla="val 50000"/>
            </a:avLst>
          </a:prstGeom>
          <a:solidFill>
            <a:srgbClr val="8B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 anchor="ctr">
            <a:spAutoFit/>
          </a:bodyPr>
          <a:lstStyle/>
          <a:p>
            <a:pPr algn="ctr" rtl="1"/>
            <a:endParaRPr lang="en-US" sz="933" b="1" dirty="0">
              <a:solidFill>
                <a:schemeClr val="accent2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16" name="TextBox 116"/>
          <p:cNvSpPr txBox="1"/>
          <p:nvPr/>
        </p:nvSpPr>
        <p:spPr>
          <a:xfrm>
            <a:off x="10844385" y="2269186"/>
            <a:ext cx="880700" cy="219642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  <a:latin typeface="Arial Bold"/>
              </a:rPr>
              <a:t>   مرجع المهارة   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844385" y="2592914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الوحدة و الفصل 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844385" y="2905643"/>
            <a:ext cx="880700" cy="225143"/>
          </a:xfrm>
          <a:prstGeom prst="roundRect">
            <a:avLst>
              <a:gd name="adj" fmla="val 50000"/>
            </a:avLst>
          </a:prstGeom>
          <a:solidFill>
            <a:srgbClr val="FDF2FB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067" b="1" dirty="0">
                <a:solidFill>
                  <a:srgbClr val="DE3797"/>
                </a:solidFill>
              </a:rPr>
              <a:t>موضوع الدرس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398833" y="1159641"/>
            <a:ext cx="1641633" cy="213962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277"/>
              </a:lnSpc>
              <a:spcBef>
                <a:spcPct val="0"/>
              </a:spcBef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6398832" y="1401353"/>
            <a:ext cx="1641633" cy="218019"/>
          </a:xfrm>
          <a:prstGeom prst="roundRect">
            <a:avLst>
              <a:gd name="adj" fmla="val 50000"/>
            </a:avLst>
          </a:prstGeom>
          <a:solidFill>
            <a:srgbClr val="B9ED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277"/>
              </a:lnSpc>
              <a:spcBef>
                <a:spcPct val="0"/>
              </a:spcBef>
            </a:pPr>
            <a:r>
              <a:rPr lang="en-US" sz="913" b="1" dirty="0">
                <a:solidFill>
                  <a:srgbClr val="000000"/>
                </a:solidFill>
              </a:rPr>
              <a:t> </a:t>
            </a:r>
            <a:endParaRPr lang="en-US" sz="91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4430718" y="937951"/>
            <a:ext cx="822727" cy="16671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b="1" dirty="0">
                <a:solidFill>
                  <a:srgbClr val="5D0257"/>
                </a:solidFill>
              </a:rPr>
              <a:t>اجراءات التنفيذ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286895" y="1726995"/>
            <a:ext cx="1519720" cy="271127"/>
          </a:xfrm>
          <a:prstGeom prst="roundRect">
            <a:avLst>
              <a:gd name="adj" fmla="val 50000"/>
            </a:avLst>
          </a:prstGeom>
          <a:solidFill>
            <a:srgbClr val="FDEEB5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1586"/>
              </a:lnSpc>
            </a:pPr>
            <a:r>
              <a:rPr lang="ar-SA" sz="1333" b="1" dirty="0">
                <a:solidFill>
                  <a:schemeClr val="accent6">
                    <a:lumMod val="50000"/>
                  </a:schemeClr>
                </a:solidFill>
                <a:latin typeface="Arial Bold"/>
              </a:rPr>
              <a:t>التغذية الراجعة </a:t>
            </a:r>
            <a:endParaRPr lang="en-US" sz="1333" b="1" dirty="0">
              <a:solidFill>
                <a:schemeClr val="accent6">
                  <a:lumMod val="50000"/>
                </a:schemeClr>
              </a:solidFill>
              <a:latin typeface="Arial Bold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2573782" y="4708925"/>
            <a:ext cx="1354507" cy="288528"/>
          </a:xfrm>
          <a:prstGeom prst="roundRect">
            <a:avLst>
              <a:gd name="adj" fmla="val 50000"/>
            </a:avLst>
          </a:prstGeom>
          <a:solidFill>
            <a:srgbClr val="BBEDFF"/>
          </a:solidFill>
          <a:ln>
            <a:solidFill>
              <a:srgbClr val="FBE1F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5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old"/>
              </a:rPr>
              <a:t>الاثراءات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3048001" y="163800"/>
            <a:ext cx="3564419" cy="362554"/>
          </a:xfrm>
          <a:prstGeom prst="roundRect">
            <a:avLst>
              <a:gd name="adj" fmla="val 50000"/>
            </a:avLst>
          </a:prstGeom>
          <a:solidFill>
            <a:srgbClr val="DDF6FF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15"/>
              </a:lnSpc>
            </a:pPr>
            <a:r>
              <a:rPr lang="ar-SA" sz="1583" b="1" dirty="0">
                <a:solidFill>
                  <a:srgbClr val="E71978"/>
                </a:solidFill>
                <a:latin typeface="Arial Bold"/>
              </a:rPr>
              <a:t>مادة العلوم الصف السادس </a:t>
            </a:r>
            <a:endParaRPr lang="en-US" sz="1583" b="1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6651048" y="4706175"/>
            <a:ext cx="1354507" cy="271127"/>
          </a:xfrm>
          <a:prstGeom prst="roundRect">
            <a:avLst>
              <a:gd name="adj" fmla="val 50000"/>
            </a:avLst>
          </a:prstGeom>
          <a:solidFill>
            <a:srgbClr val="EBFBF4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1333" b="1">
                <a:solidFill>
                  <a:srgbClr val="0070C0"/>
                </a:solidFill>
              </a:rPr>
              <a:t>الاعداد و التنفيذ </a:t>
            </a:r>
            <a:endParaRPr lang="ar-SA" sz="1333" b="1" dirty="0">
              <a:solidFill>
                <a:srgbClr val="0070C0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F5516634-1B93-4348-ABD8-82178FBCDEA1}"/>
              </a:ext>
            </a:extLst>
          </p:cNvPr>
          <p:cNvSpPr txBox="1"/>
          <p:nvPr/>
        </p:nvSpPr>
        <p:spPr>
          <a:xfrm>
            <a:off x="10473110" y="1147790"/>
            <a:ext cx="1193129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 Bold"/>
              </a:rPr>
              <a:t>الهدف التعليمي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AB81D61-3F8B-4AAF-A011-470E1D655552}"/>
              </a:ext>
            </a:extLst>
          </p:cNvPr>
          <p:cNvSpPr txBox="1"/>
          <p:nvPr/>
        </p:nvSpPr>
        <p:spPr>
          <a:xfrm>
            <a:off x="9609727" y="953730"/>
            <a:ext cx="5936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old"/>
              </a:rPr>
              <a:t>رقم 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C71EB0-8352-4997-B45A-9BD47F71101D}"/>
              </a:ext>
            </a:extLst>
          </p:cNvPr>
          <p:cNvSpPr txBox="1"/>
          <p:nvPr/>
        </p:nvSpPr>
        <p:spPr>
          <a:xfrm>
            <a:off x="1921715" y="929720"/>
            <a:ext cx="109714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1200" b="1" dirty="0">
                <a:solidFill>
                  <a:srgbClr val="001A00"/>
                </a:solidFill>
              </a:rPr>
              <a:t>السؤال الأساسي</a:t>
            </a:r>
          </a:p>
        </p:txBody>
      </p:sp>
      <p:sp>
        <p:nvSpPr>
          <p:cNvPr id="88" name="TextBox 59">
            <a:extLst>
              <a:ext uri="{FF2B5EF4-FFF2-40B4-BE49-F238E27FC236}">
                <a16:creationId xmlns:a16="http://schemas.microsoft.com/office/drawing/2014/main" id="{B3C4E375-13F5-42CF-9FB9-6F0D270304BA}"/>
              </a:ext>
            </a:extLst>
          </p:cNvPr>
          <p:cNvSpPr txBox="1"/>
          <p:nvPr/>
        </p:nvSpPr>
        <p:spPr>
          <a:xfrm>
            <a:off x="6239004" y="110290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313A7E0C-719F-4A5B-B9B3-2FCA75D6DE2E}"/>
              </a:ext>
            </a:extLst>
          </p:cNvPr>
          <p:cNvSpPr txBox="1"/>
          <p:nvPr/>
        </p:nvSpPr>
        <p:spPr>
          <a:xfrm>
            <a:off x="6219318" y="1362535"/>
            <a:ext cx="1576033" cy="26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5"/>
              </a:lnSpc>
            </a:pPr>
            <a:r>
              <a:rPr lang="ar-SA" sz="1333" b="1" dirty="0">
                <a:solidFill>
                  <a:schemeClr val="accent2">
                    <a:lumMod val="50000"/>
                  </a:schemeClr>
                </a:solidFill>
                <a:latin typeface="Marykate"/>
              </a:rPr>
              <a:t>   /      /  1445</a:t>
            </a: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2F0B0AE-AF51-4E87-9A09-190DB3B90E5B}"/>
              </a:ext>
            </a:extLst>
          </p:cNvPr>
          <p:cNvGrpSpPr/>
          <p:nvPr/>
        </p:nvGrpSpPr>
        <p:grpSpPr>
          <a:xfrm>
            <a:off x="7772305" y="1126055"/>
            <a:ext cx="301642" cy="235898"/>
            <a:chOff x="17121507" y="4581688"/>
            <a:chExt cx="454260" cy="370295"/>
          </a:xfrm>
        </p:grpSpPr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F90B0E4C-E030-4A7A-B6D9-5BE6B2FDE7D3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31B4C338-72E2-4510-A555-FCFBA36E3607}"/>
                </a:ext>
              </a:extLst>
            </p:cNvPr>
            <p:cNvSpPr txBox="1"/>
            <p:nvPr/>
          </p:nvSpPr>
          <p:spPr>
            <a:xfrm>
              <a:off x="17121507" y="4581688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من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87A3344-2CFE-4C14-9766-CE37E4B600B7}"/>
              </a:ext>
            </a:extLst>
          </p:cNvPr>
          <p:cNvGrpSpPr/>
          <p:nvPr/>
        </p:nvGrpSpPr>
        <p:grpSpPr>
          <a:xfrm>
            <a:off x="7775093" y="1394503"/>
            <a:ext cx="301642" cy="235898"/>
            <a:chOff x="17112721" y="4602530"/>
            <a:chExt cx="454260" cy="370295"/>
          </a:xfrm>
        </p:grpSpPr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B7EC74F6-1EEE-47A9-B4C2-DD4C2C48AE22}"/>
                </a:ext>
              </a:extLst>
            </p:cNvPr>
            <p:cNvSpPr/>
            <p:nvPr/>
          </p:nvSpPr>
          <p:spPr>
            <a:xfrm flipH="1">
              <a:off x="17215515" y="4637821"/>
              <a:ext cx="290268" cy="290242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B284CE90-D818-4D99-9DAB-F1CA7C36AC96}"/>
                </a:ext>
              </a:extLst>
            </p:cNvPr>
            <p:cNvSpPr txBox="1"/>
            <p:nvPr/>
          </p:nvSpPr>
          <p:spPr>
            <a:xfrm>
              <a:off x="17112721" y="4602530"/>
              <a:ext cx="454260" cy="370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933" b="1" dirty="0">
                  <a:solidFill>
                    <a:schemeClr val="accent4">
                      <a:lumMod val="75000"/>
                    </a:schemeClr>
                  </a:solidFill>
                </a:rPr>
                <a:t>إلى</a:t>
              </a:r>
            </a:p>
          </p:txBody>
        </p:sp>
      </p:grpSp>
      <p:sp>
        <p:nvSpPr>
          <p:cNvPr id="100" name="TextBox 60">
            <a:extLst>
              <a:ext uri="{FF2B5EF4-FFF2-40B4-BE49-F238E27FC236}">
                <a16:creationId xmlns:a16="http://schemas.microsoft.com/office/drawing/2014/main" id="{D2226265-E5CD-4FDF-8C50-77D90D748A25}"/>
              </a:ext>
            </a:extLst>
          </p:cNvPr>
          <p:cNvSpPr txBox="1"/>
          <p:nvPr/>
        </p:nvSpPr>
        <p:spPr>
          <a:xfrm>
            <a:off x="4367604" y="1197239"/>
            <a:ext cx="887981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حصص اضافية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AB19C674-20B4-4662-A885-1368D5F21BED}"/>
              </a:ext>
            </a:extLst>
          </p:cNvPr>
          <p:cNvSpPr/>
          <p:nvPr/>
        </p:nvSpPr>
        <p:spPr>
          <a:xfrm flipH="1">
            <a:off x="5316057" y="123043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3" name="TextBox 60">
            <a:extLst>
              <a:ext uri="{FF2B5EF4-FFF2-40B4-BE49-F238E27FC236}">
                <a16:creationId xmlns:a16="http://schemas.microsoft.com/office/drawing/2014/main" id="{A0F32924-DC1C-461C-AC60-8D1DAEE3892B}"/>
              </a:ext>
            </a:extLst>
          </p:cNvPr>
          <p:cNvSpPr txBox="1"/>
          <p:nvPr/>
        </p:nvSpPr>
        <p:spPr>
          <a:xfrm>
            <a:off x="4402213" y="1414421"/>
            <a:ext cx="86287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تعليم عن بعد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2CC5127D-FA90-4AB0-AE66-3E54F1A7547C}"/>
              </a:ext>
            </a:extLst>
          </p:cNvPr>
          <p:cNvSpPr/>
          <p:nvPr/>
        </p:nvSpPr>
        <p:spPr>
          <a:xfrm flipH="1">
            <a:off x="5321902" y="1436125"/>
            <a:ext cx="122875" cy="130896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23113E5A-4AAA-4783-9599-BA77E2840CFA}"/>
              </a:ext>
            </a:extLst>
          </p:cNvPr>
          <p:cNvSpPr txBox="1"/>
          <p:nvPr/>
        </p:nvSpPr>
        <p:spPr>
          <a:xfrm>
            <a:off x="3144327" y="1215484"/>
            <a:ext cx="1197087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933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تدريبات و أوراق عمل  </a:t>
            </a:r>
            <a:endParaRPr lang="en-US" sz="933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4AA2E57C-929D-40FF-A01C-5760C46BB584}"/>
              </a:ext>
            </a:extLst>
          </p:cNvPr>
          <p:cNvSpPr/>
          <p:nvPr/>
        </p:nvSpPr>
        <p:spPr>
          <a:xfrm flipH="1">
            <a:off x="4366351" y="1227779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127" name="TextBox 60">
            <a:extLst>
              <a:ext uri="{FF2B5EF4-FFF2-40B4-BE49-F238E27FC236}">
                <a16:creationId xmlns:a16="http://schemas.microsoft.com/office/drawing/2014/main" id="{E5A317D8-1617-425E-90EE-351C3537088E}"/>
              </a:ext>
            </a:extLst>
          </p:cNvPr>
          <p:cNvSpPr txBox="1"/>
          <p:nvPr/>
        </p:nvSpPr>
        <p:spPr>
          <a:xfrm>
            <a:off x="3979191" y="1416985"/>
            <a:ext cx="349828" cy="164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SA" sz="1067" b="1" dirty="0">
                <a:solidFill>
                  <a:schemeClr val="accent4">
                    <a:lumMod val="75000"/>
                  </a:schemeClr>
                </a:solidFill>
                <a:latin typeface="Marykate"/>
              </a:rPr>
              <a:t>نشاط </a:t>
            </a:r>
            <a:endParaRPr lang="en-US" sz="1067" b="1" dirty="0">
              <a:solidFill>
                <a:schemeClr val="accent4">
                  <a:lumMod val="75000"/>
                </a:schemeClr>
              </a:solidFill>
              <a:latin typeface="Marykate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D5A610DB-A57D-450A-B25C-AC08CD384137}"/>
              </a:ext>
            </a:extLst>
          </p:cNvPr>
          <p:cNvSpPr/>
          <p:nvPr/>
        </p:nvSpPr>
        <p:spPr>
          <a:xfrm flipH="1">
            <a:off x="4365476" y="1426217"/>
            <a:ext cx="122875" cy="121827"/>
          </a:xfrm>
          <a:prstGeom prst="flowChartConnector">
            <a:avLst/>
          </a:prstGeom>
          <a:noFill/>
          <a:ln w="15875">
            <a:solidFill>
              <a:schemeClr val="accent1"/>
            </a:solidFill>
          </a:ln>
        </p:spPr>
        <p:txBody>
          <a:bodyPr/>
          <a:lstStyle/>
          <a:p>
            <a:endParaRPr lang="ar-SA" sz="12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4F37D07-1F7C-4754-8118-16FE18C6DF22}"/>
              </a:ext>
            </a:extLst>
          </p:cNvPr>
          <p:cNvSpPr txBox="1"/>
          <p:nvPr/>
        </p:nvSpPr>
        <p:spPr>
          <a:xfrm>
            <a:off x="8789356" y="1433924"/>
            <a:ext cx="2784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0"/>
            <a:r>
              <a:rPr lang="ar-SA" sz="1600" b="1">
                <a:solidFill>
                  <a:srgbClr val="DE3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يقارن بين التكاثر الجنسي والتكاثر اللاجنسي .</a:t>
            </a:r>
            <a:endParaRPr lang="ar-SA" sz="1600" b="1" dirty="0">
              <a:solidFill>
                <a:srgbClr val="DE3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67047AA-59D6-484C-BEAF-124F74FD4A79}"/>
              </a:ext>
            </a:extLst>
          </p:cNvPr>
          <p:cNvSpPr txBox="1"/>
          <p:nvPr/>
        </p:nvSpPr>
        <p:spPr>
          <a:xfrm>
            <a:off x="8489398" y="2841680"/>
            <a:ext cx="2056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التكاثر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9031436-8080-44CD-8482-672B95287E05}"/>
              </a:ext>
            </a:extLst>
          </p:cNvPr>
          <p:cNvSpPr txBox="1"/>
          <p:nvPr/>
        </p:nvSpPr>
        <p:spPr>
          <a:xfrm>
            <a:off x="4236477" y="2047795"/>
            <a:ext cx="3647161" cy="2352973"/>
          </a:xfrm>
          <a:prstGeom prst="roundRect">
            <a:avLst>
              <a:gd name="adj" fmla="val 4342"/>
            </a:avLst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ما الفرق بين التكاثر الجنسي والتكاثر اللاجنسي؟</a:t>
            </a:r>
          </a:p>
          <a:p>
            <a:endParaRPr lang="ar-EG" sz="1200" b="1" dirty="0">
              <a:solidFill>
                <a:srgbClr val="C00000"/>
              </a:solidFill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التكاثر اللاجنسي</a:t>
            </a:r>
          </a:p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    </a:t>
            </a:r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المخلوقات التي تتكاثر لا جنسياً لا يعتمد بعضها على بعض في التكاثر؛ لذا يمكنها العيش في عزلة عن باقي أفراد نوعها.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ينتج عن التكاثر اللاجنسي أفراد متشابهون تماماً في قدرتها على التكيف مع البيئة.</a:t>
            </a:r>
          </a:p>
          <a:p>
            <a:endParaRPr lang="ar-EG" sz="1200" b="1" dirty="0">
              <a:latin typeface="Calibri" pitchFamily="34" charset="0"/>
              <a:ea typeface="+mn-ea"/>
              <a:cs typeface="+mj-cs"/>
            </a:endParaRPr>
          </a:p>
          <a:p>
            <a:r>
              <a:rPr lang="ar-EG" sz="1200" b="1" dirty="0">
                <a:solidFill>
                  <a:srgbClr val="C00000"/>
                </a:solidFill>
                <a:latin typeface="Calibri" pitchFamily="34" charset="0"/>
                <a:ea typeface="+mn-ea"/>
                <a:cs typeface="+mj-cs"/>
              </a:rPr>
              <a:t>التكاثر الجنسي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التكاثر الجنسي يحقق التنوع والتحسن في صفات المخلوقات الحية.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ينتج أبناء لديهم إمكانية أفضل للتكيف في البيئة.</a:t>
            </a:r>
          </a:p>
          <a:p>
            <a:r>
              <a:rPr lang="ar-EG" sz="1200" b="1" dirty="0">
                <a:latin typeface="Calibri" pitchFamily="34" charset="0"/>
                <a:ea typeface="+mn-ea"/>
                <a:cs typeface="+mj-cs"/>
              </a:rPr>
              <a:t>    الأبناء لا يشبهون آباءهم تماماً.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F62A34A-8743-439A-9F62-C9779C46C4E6}"/>
              </a:ext>
            </a:extLst>
          </p:cNvPr>
          <p:cNvSpPr txBox="1"/>
          <p:nvPr/>
        </p:nvSpPr>
        <p:spPr>
          <a:xfrm>
            <a:off x="372113" y="5020992"/>
            <a:ext cx="39181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hlinkClick r:id="rId7"/>
              </a:rPr>
              <a:t>https://youtu.be/IrdpsAI2odM</a:t>
            </a:r>
            <a:endParaRPr lang="en-US" sz="1100" b="1" dirty="0"/>
          </a:p>
          <a:p>
            <a:pPr algn="l"/>
            <a:r>
              <a:rPr lang="en-US" sz="1100" b="1" dirty="0">
                <a:hlinkClick r:id="rId8"/>
              </a:rPr>
              <a:t>https://youtu.be/tvGdKhIIa54</a:t>
            </a:r>
            <a:endParaRPr lang="en-US" sz="1100" b="1" dirty="0"/>
          </a:p>
          <a:p>
            <a:pPr algn="l"/>
            <a:r>
              <a:rPr lang="en-US" sz="1100" b="1" dirty="0">
                <a:hlinkClick r:id="rId9"/>
              </a:rPr>
              <a:t>https://youtu.be/GGIfQHi2sgo</a:t>
            </a:r>
            <a:endParaRPr lang="en-US" sz="1100" b="1" dirty="0"/>
          </a:p>
          <a:p>
            <a:pPr algn="l"/>
            <a:r>
              <a:rPr lang="en-US" sz="1100" b="1" dirty="0">
                <a:hlinkClick r:id="rId10"/>
              </a:rPr>
              <a:t>https://youtu.be/VvKFyqgD3p8</a:t>
            </a:r>
            <a:endParaRPr lang="en-US" sz="1100" b="1" dirty="0"/>
          </a:p>
          <a:p>
            <a:pPr algn="l"/>
            <a:r>
              <a:rPr lang="en-US" sz="1100" b="1" dirty="0">
                <a:hlinkClick r:id="rId11"/>
              </a:rPr>
              <a:t>https://ibs.ien.edu.sa/#/lesson/968</a:t>
            </a:r>
            <a:endParaRPr lang="en-US" sz="1100" b="1" dirty="0"/>
          </a:p>
          <a:p>
            <a:pPr algn="l"/>
            <a:endParaRPr lang="ar-SA" sz="1100" b="1" dirty="0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A8E6EA9C-C84B-41B1-BFB9-2423AEE13080}"/>
              </a:ext>
            </a:extLst>
          </p:cNvPr>
          <p:cNvSpPr/>
          <p:nvPr/>
        </p:nvSpPr>
        <p:spPr>
          <a:xfrm>
            <a:off x="8479913" y="4447662"/>
            <a:ext cx="3318828" cy="1787757"/>
          </a:xfrm>
          <a:custGeom>
            <a:avLst/>
            <a:gdLst/>
            <a:ahLst/>
            <a:cxnLst/>
            <a:rect l="l" t="t" r="r" b="b"/>
            <a:pathLst>
              <a:path w="1629148" h="849438">
                <a:moveTo>
                  <a:pt x="15552" y="0"/>
                </a:moveTo>
                <a:lnTo>
                  <a:pt x="1613596" y="0"/>
                </a:lnTo>
                <a:cubicBezTo>
                  <a:pt x="1622185" y="0"/>
                  <a:pt x="1629148" y="6963"/>
                  <a:pt x="1629148" y="15552"/>
                </a:cubicBezTo>
                <a:lnTo>
                  <a:pt x="1629148" y="833886"/>
                </a:lnTo>
                <a:cubicBezTo>
                  <a:pt x="1629148" y="838011"/>
                  <a:pt x="1627509" y="841966"/>
                  <a:pt x="1624593" y="844883"/>
                </a:cubicBezTo>
                <a:cubicBezTo>
                  <a:pt x="1621676" y="847799"/>
                  <a:pt x="1617721" y="849438"/>
                  <a:pt x="1613596" y="849438"/>
                </a:cubicBezTo>
                <a:lnTo>
                  <a:pt x="15552" y="849438"/>
                </a:lnTo>
                <a:cubicBezTo>
                  <a:pt x="6963" y="849438"/>
                  <a:pt x="0" y="842475"/>
                  <a:pt x="0" y="833886"/>
                </a:cubicBezTo>
                <a:lnTo>
                  <a:pt x="0" y="15552"/>
                </a:lnTo>
                <a:cubicBezTo>
                  <a:pt x="0" y="6963"/>
                  <a:pt x="6963" y="0"/>
                  <a:pt x="15552" y="0"/>
                </a:cubicBezTo>
                <a:close/>
              </a:path>
            </a:pathLst>
          </a:custGeom>
          <a:solidFill>
            <a:srgbClr val="3CE4BC">
              <a:alpha val="0"/>
            </a:srgbClr>
          </a:solidFill>
          <a:ln w="22225" cap="sq">
            <a:solidFill>
              <a:srgbClr val="FFF3FE"/>
            </a:solidFill>
            <a:prstDash val="solid"/>
            <a:miter/>
          </a:ln>
        </p:spPr>
      </p:sp>
      <p:sp>
        <p:nvSpPr>
          <p:cNvPr id="82" name="Freeform 52">
            <a:extLst>
              <a:ext uri="{FF2B5EF4-FFF2-40B4-BE49-F238E27FC236}">
                <a16:creationId xmlns:a16="http://schemas.microsoft.com/office/drawing/2014/main" id="{AC968426-C5D4-41D0-B47B-1F53CD9D527E}"/>
              </a:ext>
            </a:extLst>
          </p:cNvPr>
          <p:cNvSpPr/>
          <p:nvPr/>
        </p:nvSpPr>
        <p:spPr>
          <a:xfrm>
            <a:off x="8668215" y="4766900"/>
            <a:ext cx="2993746" cy="220821"/>
          </a:xfrm>
          <a:custGeom>
            <a:avLst/>
            <a:gdLst/>
            <a:ahLst/>
            <a:cxnLst/>
            <a:rect l="l" t="t" r="r" b="b"/>
            <a:pathLst>
              <a:path w="1469571" h="108396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91156"/>
                </a:lnTo>
                <a:cubicBezTo>
                  <a:pt x="1469571" y="95729"/>
                  <a:pt x="1467755" y="100114"/>
                  <a:pt x="1464522" y="103347"/>
                </a:cubicBezTo>
                <a:cubicBezTo>
                  <a:pt x="1461289" y="106580"/>
                  <a:pt x="1456904" y="108396"/>
                  <a:pt x="1452331" y="108396"/>
                </a:cubicBezTo>
                <a:lnTo>
                  <a:pt x="17240" y="108396"/>
                </a:lnTo>
                <a:cubicBezTo>
                  <a:pt x="12668" y="108396"/>
                  <a:pt x="8283" y="106580"/>
                  <a:pt x="5050" y="103347"/>
                </a:cubicBezTo>
                <a:cubicBezTo>
                  <a:pt x="1816" y="100114"/>
                  <a:pt x="0" y="95729"/>
                  <a:pt x="0" y="91156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9FF"/>
          </a:solidFill>
        </p:spPr>
      </p:sp>
      <p:sp>
        <p:nvSpPr>
          <p:cNvPr id="84" name="Freeform 55">
            <a:extLst>
              <a:ext uri="{FF2B5EF4-FFF2-40B4-BE49-F238E27FC236}">
                <a16:creationId xmlns:a16="http://schemas.microsoft.com/office/drawing/2014/main" id="{A79D159E-D5B4-4C60-A05A-F1D6A5258F16}"/>
              </a:ext>
            </a:extLst>
          </p:cNvPr>
          <p:cNvSpPr/>
          <p:nvPr/>
        </p:nvSpPr>
        <p:spPr>
          <a:xfrm>
            <a:off x="8668215" y="5008966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9FF"/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87" name="Freeform 58">
            <a:extLst>
              <a:ext uri="{FF2B5EF4-FFF2-40B4-BE49-F238E27FC236}">
                <a16:creationId xmlns:a16="http://schemas.microsoft.com/office/drawing/2014/main" id="{67493864-D6E3-4811-994A-2B93F17F59A5}"/>
              </a:ext>
            </a:extLst>
          </p:cNvPr>
          <p:cNvSpPr/>
          <p:nvPr/>
        </p:nvSpPr>
        <p:spPr>
          <a:xfrm>
            <a:off x="8668215" y="5239393"/>
            <a:ext cx="2998023" cy="197098"/>
          </a:xfrm>
          <a:custGeom>
            <a:avLst/>
            <a:gdLst/>
            <a:ahLst/>
            <a:cxnLst/>
            <a:rect l="l" t="t" r="r" b="b"/>
            <a:pathLst>
              <a:path w="1471671" h="96751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79536"/>
                </a:lnTo>
                <a:cubicBezTo>
                  <a:pt x="1471671" y="84102"/>
                  <a:pt x="1469857" y="88481"/>
                  <a:pt x="1466629" y="91709"/>
                </a:cubicBezTo>
                <a:cubicBezTo>
                  <a:pt x="1463400" y="94938"/>
                  <a:pt x="1459022" y="96751"/>
                  <a:pt x="1454456" y="96751"/>
                </a:cubicBezTo>
                <a:lnTo>
                  <a:pt x="17216" y="96751"/>
                </a:lnTo>
                <a:cubicBezTo>
                  <a:pt x="12650" y="96751"/>
                  <a:pt x="8271" y="94938"/>
                  <a:pt x="5042" y="91709"/>
                </a:cubicBezTo>
                <a:cubicBezTo>
                  <a:pt x="1814" y="88481"/>
                  <a:pt x="0" y="84102"/>
                  <a:pt x="0" y="79536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4" name="Freeform 61">
            <a:extLst>
              <a:ext uri="{FF2B5EF4-FFF2-40B4-BE49-F238E27FC236}">
                <a16:creationId xmlns:a16="http://schemas.microsoft.com/office/drawing/2014/main" id="{CFF81971-571C-440C-AA66-69B6F9CDC88D}"/>
              </a:ext>
            </a:extLst>
          </p:cNvPr>
          <p:cNvSpPr/>
          <p:nvPr/>
        </p:nvSpPr>
        <p:spPr>
          <a:xfrm>
            <a:off x="8668215" y="5461891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5" name="Freeform 74">
            <a:extLst>
              <a:ext uri="{FF2B5EF4-FFF2-40B4-BE49-F238E27FC236}">
                <a16:creationId xmlns:a16="http://schemas.microsoft.com/office/drawing/2014/main" id="{588C7DD9-7E16-4CEE-B8F6-15D22293AB4C}"/>
              </a:ext>
            </a:extLst>
          </p:cNvPr>
          <p:cNvSpPr/>
          <p:nvPr/>
        </p:nvSpPr>
        <p:spPr>
          <a:xfrm>
            <a:off x="8668215" y="5706577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71671" h="101409">
                <a:moveTo>
                  <a:pt x="17216" y="0"/>
                </a:moveTo>
                <a:lnTo>
                  <a:pt x="1454456" y="0"/>
                </a:lnTo>
                <a:cubicBezTo>
                  <a:pt x="1463964" y="0"/>
                  <a:pt x="1471671" y="7708"/>
                  <a:pt x="1471671" y="17216"/>
                </a:cubicBezTo>
                <a:lnTo>
                  <a:pt x="1471671" y="84194"/>
                </a:lnTo>
                <a:cubicBezTo>
                  <a:pt x="1471671" y="88760"/>
                  <a:pt x="1469857" y="93139"/>
                  <a:pt x="1466629" y="96367"/>
                </a:cubicBezTo>
                <a:cubicBezTo>
                  <a:pt x="1463400" y="99596"/>
                  <a:pt x="1459022" y="101409"/>
                  <a:pt x="1454456" y="101409"/>
                </a:cubicBezTo>
                <a:lnTo>
                  <a:pt x="17216" y="101409"/>
                </a:lnTo>
                <a:cubicBezTo>
                  <a:pt x="12650" y="101409"/>
                  <a:pt x="8271" y="99596"/>
                  <a:pt x="5042" y="96367"/>
                </a:cubicBezTo>
                <a:cubicBezTo>
                  <a:pt x="1814" y="93139"/>
                  <a:pt x="0" y="88760"/>
                  <a:pt x="0" y="84194"/>
                </a:cubicBezTo>
                <a:lnTo>
                  <a:pt x="0" y="17216"/>
                </a:lnTo>
                <a:cubicBezTo>
                  <a:pt x="0" y="12650"/>
                  <a:pt x="1814" y="8271"/>
                  <a:pt x="5042" y="5042"/>
                </a:cubicBezTo>
                <a:cubicBezTo>
                  <a:pt x="8271" y="1814"/>
                  <a:pt x="12650" y="0"/>
                  <a:pt x="17216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  <p:txBody>
          <a:bodyPr/>
          <a:lstStyle/>
          <a:p>
            <a:endParaRPr lang="ar-SA" dirty="0"/>
          </a:p>
        </p:txBody>
      </p:sp>
      <p:sp>
        <p:nvSpPr>
          <p:cNvPr id="136" name="Freeform 77">
            <a:extLst>
              <a:ext uri="{FF2B5EF4-FFF2-40B4-BE49-F238E27FC236}">
                <a16:creationId xmlns:a16="http://schemas.microsoft.com/office/drawing/2014/main" id="{04A4B1AC-1118-40E9-82C7-9031B2B459B5}"/>
              </a:ext>
            </a:extLst>
          </p:cNvPr>
          <p:cNvSpPr/>
          <p:nvPr/>
        </p:nvSpPr>
        <p:spPr>
          <a:xfrm>
            <a:off x="8668215" y="5943644"/>
            <a:ext cx="2993746" cy="206587"/>
          </a:xfrm>
          <a:custGeom>
            <a:avLst/>
            <a:gdLst/>
            <a:ahLst/>
            <a:cxnLst/>
            <a:rect l="l" t="t" r="r" b="b"/>
            <a:pathLst>
              <a:path w="1469571" h="101409">
                <a:moveTo>
                  <a:pt x="17240" y="0"/>
                </a:moveTo>
                <a:lnTo>
                  <a:pt x="1452331" y="0"/>
                </a:lnTo>
                <a:cubicBezTo>
                  <a:pt x="1461853" y="0"/>
                  <a:pt x="1469571" y="7719"/>
                  <a:pt x="1469571" y="17240"/>
                </a:cubicBezTo>
                <a:lnTo>
                  <a:pt x="1469571" y="84169"/>
                </a:lnTo>
                <a:cubicBezTo>
                  <a:pt x="1469571" y="88742"/>
                  <a:pt x="1467755" y="93127"/>
                  <a:pt x="1464522" y="96360"/>
                </a:cubicBezTo>
                <a:cubicBezTo>
                  <a:pt x="1461289" y="99593"/>
                  <a:pt x="1456904" y="101409"/>
                  <a:pt x="1452331" y="101409"/>
                </a:cubicBezTo>
                <a:lnTo>
                  <a:pt x="17240" y="101409"/>
                </a:lnTo>
                <a:cubicBezTo>
                  <a:pt x="12668" y="101409"/>
                  <a:pt x="8283" y="99593"/>
                  <a:pt x="5050" y="96360"/>
                </a:cubicBezTo>
                <a:cubicBezTo>
                  <a:pt x="1816" y="93127"/>
                  <a:pt x="0" y="88742"/>
                  <a:pt x="0" y="84169"/>
                </a:cubicBezTo>
                <a:lnTo>
                  <a:pt x="0" y="17240"/>
                </a:lnTo>
                <a:cubicBezTo>
                  <a:pt x="0" y="12668"/>
                  <a:pt x="1816" y="8283"/>
                  <a:pt x="5050" y="5050"/>
                </a:cubicBezTo>
                <a:cubicBezTo>
                  <a:pt x="8283" y="1816"/>
                  <a:pt x="12668" y="0"/>
                  <a:pt x="17240" y="0"/>
                </a:cubicBezTo>
                <a:close/>
              </a:path>
            </a:pathLst>
          </a:custGeom>
          <a:solidFill>
            <a:srgbClr val="FFF3FE">
              <a:alpha val="46000"/>
            </a:srgbClr>
          </a:solidFill>
          <a:ln>
            <a:solidFill>
              <a:srgbClr val="FFF7FE"/>
            </a:solidFill>
          </a:ln>
        </p:spPr>
      </p:sp>
      <p:sp>
        <p:nvSpPr>
          <p:cNvPr id="137" name="TextBox 117">
            <a:extLst>
              <a:ext uri="{FF2B5EF4-FFF2-40B4-BE49-F238E27FC236}">
                <a16:creationId xmlns:a16="http://schemas.microsoft.com/office/drawing/2014/main" id="{11C4FC3E-241C-44CB-834C-68FFF98C8DFB}"/>
              </a:ext>
            </a:extLst>
          </p:cNvPr>
          <p:cNvSpPr txBox="1"/>
          <p:nvPr/>
        </p:nvSpPr>
        <p:spPr>
          <a:xfrm>
            <a:off x="8525822" y="4370689"/>
            <a:ext cx="3073988" cy="288528"/>
          </a:xfrm>
          <a:prstGeom prst="roundRect">
            <a:avLst>
              <a:gd name="adj" fmla="val 50000"/>
            </a:avLst>
          </a:prstGeom>
          <a:solidFill>
            <a:srgbClr val="FFF3FE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635"/>
              </a:lnSpc>
            </a:pPr>
            <a:r>
              <a:rPr lang="ar-SA" sz="1400" b="1" dirty="0">
                <a:solidFill>
                  <a:srgbClr val="DE3797"/>
                </a:solidFill>
              </a:rPr>
              <a:t>      </a:t>
            </a:r>
            <a:r>
              <a:rPr lang="en-US" sz="1400" b="1" dirty="0">
                <a:solidFill>
                  <a:srgbClr val="DE3797"/>
                </a:solidFill>
              </a:rPr>
              <a:t>اسم الطال</a:t>
            </a:r>
            <a:r>
              <a:rPr lang="ar-SA" sz="1400" b="1" dirty="0">
                <a:solidFill>
                  <a:srgbClr val="DE3797"/>
                </a:solidFill>
              </a:rPr>
              <a:t>بــ</a:t>
            </a:r>
            <a:r>
              <a:rPr lang="en-US" sz="1400" b="1" dirty="0">
                <a:solidFill>
                  <a:srgbClr val="DE3797"/>
                </a:solidFill>
              </a:rPr>
              <a:t>  </a:t>
            </a:r>
            <a:r>
              <a:rPr lang="en-US" sz="1400" b="1" dirty="0" err="1">
                <a:solidFill>
                  <a:srgbClr val="DE3797"/>
                </a:solidFill>
              </a:rPr>
              <a:t>المستفيد</a:t>
            </a:r>
            <a:endParaRPr lang="en-US" sz="1400" b="1" dirty="0">
              <a:solidFill>
                <a:srgbClr val="DE3797"/>
              </a:solidFill>
            </a:endParaRPr>
          </a:p>
        </p:txBody>
      </p:sp>
      <p:sp>
        <p:nvSpPr>
          <p:cNvPr id="138" name="مخطط انسيابي: رابط 137">
            <a:extLst>
              <a:ext uri="{FF2B5EF4-FFF2-40B4-BE49-F238E27FC236}">
                <a16:creationId xmlns:a16="http://schemas.microsoft.com/office/drawing/2014/main" id="{F0E4C8BF-586A-48C1-AD7D-9CFBC72C263F}"/>
              </a:ext>
            </a:extLst>
          </p:cNvPr>
          <p:cNvSpPr/>
          <p:nvPr/>
        </p:nvSpPr>
        <p:spPr>
          <a:xfrm>
            <a:off x="9495765" y="4502351"/>
            <a:ext cx="113962" cy="122304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خطط انسيابي: رابط 138">
            <a:extLst>
              <a:ext uri="{FF2B5EF4-FFF2-40B4-BE49-F238E27FC236}">
                <a16:creationId xmlns:a16="http://schemas.microsoft.com/office/drawing/2014/main" id="{6E70DFFA-67FE-4C4B-A8B1-6CAD7B280023}"/>
              </a:ext>
            </a:extLst>
          </p:cNvPr>
          <p:cNvSpPr/>
          <p:nvPr/>
        </p:nvSpPr>
        <p:spPr>
          <a:xfrm>
            <a:off x="9029423" y="4504509"/>
            <a:ext cx="113962" cy="12230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خطط انسيابي: رابط 139">
            <a:extLst>
              <a:ext uri="{FF2B5EF4-FFF2-40B4-BE49-F238E27FC236}">
                <a16:creationId xmlns:a16="http://schemas.microsoft.com/office/drawing/2014/main" id="{64B67EFA-750D-4D6A-B9C8-9ADDB3446C93}"/>
              </a:ext>
            </a:extLst>
          </p:cNvPr>
          <p:cNvSpPr/>
          <p:nvPr/>
        </p:nvSpPr>
        <p:spPr>
          <a:xfrm>
            <a:off x="8665003" y="4504509"/>
            <a:ext cx="113962" cy="122304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73F35C76-84C3-47C8-A8BD-4EA88A35B1C7}"/>
              </a:ext>
            </a:extLst>
          </p:cNvPr>
          <p:cNvSpPr txBox="1"/>
          <p:nvPr/>
        </p:nvSpPr>
        <p:spPr>
          <a:xfrm>
            <a:off x="8768525" y="4268114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70C0"/>
                </a:solidFill>
              </a:rPr>
              <a:t>متوسط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C36B420-77A8-4A0C-A375-911C7E302F3D}"/>
              </a:ext>
            </a:extLst>
          </p:cNvPr>
          <p:cNvSpPr txBox="1"/>
          <p:nvPr/>
        </p:nvSpPr>
        <p:spPr>
          <a:xfrm>
            <a:off x="9192312" y="4275852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00B050"/>
                </a:solidFill>
              </a:rPr>
              <a:t>فوق متوسط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83BE5453-DFEA-476F-ACD1-E8FB0896F43C}"/>
              </a:ext>
            </a:extLst>
          </p:cNvPr>
          <p:cNvSpPr txBox="1"/>
          <p:nvPr/>
        </p:nvSpPr>
        <p:spPr>
          <a:xfrm>
            <a:off x="8400629" y="4274395"/>
            <a:ext cx="667873" cy="2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35"/>
              </a:lnSpc>
            </a:pPr>
            <a:r>
              <a:rPr lang="ar-SA" sz="600" b="1" dirty="0">
                <a:solidFill>
                  <a:srgbClr val="C00000"/>
                </a:solidFill>
              </a:rPr>
              <a:t>دون متوسط</a:t>
            </a:r>
          </a:p>
        </p:txBody>
      </p:sp>
      <p:sp>
        <p:nvSpPr>
          <p:cNvPr id="144" name="مخطط انسيابي: رابط 143">
            <a:extLst>
              <a:ext uri="{FF2B5EF4-FFF2-40B4-BE49-F238E27FC236}">
                <a16:creationId xmlns:a16="http://schemas.microsoft.com/office/drawing/2014/main" id="{D3255051-4B47-4D9A-B225-1CAF1F02781F}"/>
              </a:ext>
            </a:extLst>
          </p:cNvPr>
          <p:cNvSpPr/>
          <p:nvPr/>
        </p:nvSpPr>
        <p:spPr>
          <a:xfrm>
            <a:off x="8501856" y="478706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خطط انسيابي: رابط 144">
            <a:extLst>
              <a:ext uri="{FF2B5EF4-FFF2-40B4-BE49-F238E27FC236}">
                <a16:creationId xmlns:a16="http://schemas.microsoft.com/office/drawing/2014/main" id="{BF6C61ED-548F-433A-8C8D-952E907EEA19}"/>
              </a:ext>
            </a:extLst>
          </p:cNvPr>
          <p:cNvSpPr/>
          <p:nvPr/>
        </p:nvSpPr>
        <p:spPr>
          <a:xfrm>
            <a:off x="8500283" y="5014711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مخطط انسيابي: رابط 145">
            <a:extLst>
              <a:ext uri="{FF2B5EF4-FFF2-40B4-BE49-F238E27FC236}">
                <a16:creationId xmlns:a16="http://schemas.microsoft.com/office/drawing/2014/main" id="{40A34203-3A9B-487A-8C8C-2F21E748F366}"/>
              </a:ext>
            </a:extLst>
          </p:cNvPr>
          <p:cNvSpPr/>
          <p:nvPr/>
        </p:nvSpPr>
        <p:spPr>
          <a:xfrm>
            <a:off x="8500283" y="5231468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خطط انسيابي: رابط 146">
            <a:extLst>
              <a:ext uri="{FF2B5EF4-FFF2-40B4-BE49-F238E27FC236}">
                <a16:creationId xmlns:a16="http://schemas.microsoft.com/office/drawing/2014/main" id="{6D389F85-9CAB-4A7B-8469-27ACBD4BD26B}"/>
              </a:ext>
            </a:extLst>
          </p:cNvPr>
          <p:cNvSpPr/>
          <p:nvPr/>
        </p:nvSpPr>
        <p:spPr>
          <a:xfrm>
            <a:off x="8500283" y="5459655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خطط انسيابي: رابط 147">
            <a:extLst>
              <a:ext uri="{FF2B5EF4-FFF2-40B4-BE49-F238E27FC236}">
                <a16:creationId xmlns:a16="http://schemas.microsoft.com/office/drawing/2014/main" id="{7636415C-A057-49AB-9118-62CBDC594CB1}"/>
              </a:ext>
            </a:extLst>
          </p:cNvPr>
          <p:cNvSpPr/>
          <p:nvPr/>
        </p:nvSpPr>
        <p:spPr>
          <a:xfrm>
            <a:off x="8500283" y="5695462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مخطط انسيابي: رابط 148">
            <a:extLst>
              <a:ext uri="{FF2B5EF4-FFF2-40B4-BE49-F238E27FC236}">
                <a16:creationId xmlns:a16="http://schemas.microsoft.com/office/drawing/2014/main" id="{A18D9215-1B50-4E55-84A0-F08C06E0B75C}"/>
              </a:ext>
            </a:extLst>
          </p:cNvPr>
          <p:cNvSpPr/>
          <p:nvPr/>
        </p:nvSpPr>
        <p:spPr>
          <a:xfrm>
            <a:off x="8500283" y="5931269"/>
            <a:ext cx="170468" cy="171204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2149F43-C45E-4AC9-AE22-551E7F79F0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6" y="2521388"/>
            <a:ext cx="3647162" cy="890586"/>
          </a:xfrm>
          <a:prstGeom prst="rect">
            <a:avLst/>
          </a:prstGeom>
        </p:spPr>
      </p:pic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A654ADD-B11E-4670-8BF1-D4FE88784542}"/>
              </a:ext>
            </a:extLst>
          </p:cNvPr>
          <p:cNvGrpSpPr/>
          <p:nvPr/>
        </p:nvGrpSpPr>
        <p:grpSpPr>
          <a:xfrm>
            <a:off x="7322106" y="6446971"/>
            <a:ext cx="2430818" cy="356529"/>
            <a:chOff x="5314278" y="3394683"/>
            <a:chExt cx="4493663" cy="197576"/>
          </a:xfrm>
        </p:grpSpPr>
        <p:grpSp>
          <p:nvGrpSpPr>
            <p:cNvPr id="131" name="!!مجموعة 19">
              <a:extLst>
                <a:ext uri="{FF2B5EF4-FFF2-40B4-BE49-F238E27FC236}">
                  <a16:creationId xmlns:a16="http://schemas.microsoft.com/office/drawing/2014/main" id="{AA23B28A-69AC-4BCA-926D-C2CBD525742A}"/>
                </a:ext>
              </a:extLst>
            </p:cNvPr>
            <p:cNvGrpSpPr/>
            <p:nvPr/>
          </p:nvGrpSpPr>
          <p:grpSpPr>
            <a:xfrm>
              <a:off x="8190376" y="3394683"/>
              <a:ext cx="1617565" cy="197576"/>
              <a:chOff x="6463826" y="9546877"/>
              <a:chExt cx="218180" cy="6623"/>
            </a:xfrm>
          </p:grpSpPr>
          <p:pic>
            <p:nvPicPr>
              <p:cNvPr id="153" name="!!مجموعة 99">
                <a:extLst>
                  <a:ext uri="{FF2B5EF4-FFF2-40B4-BE49-F238E27FC236}">
                    <a16:creationId xmlns:a16="http://schemas.microsoft.com/office/drawing/2014/main" id="{52DEADFB-685A-4B3D-AEA1-DAC04934D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05919" y="9546877"/>
                <a:ext cx="133994" cy="6623"/>
              </a:xfrm>
              <a:prstGeom prst="rect">
                <a:avLst/>
              </a:prstGeom>
            </p:spPr>
          </p:pic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1087783A-8258-4B06-B874-BB58B19DF26C}"/>
                  </a:ext>
                </a:extLst>
              </p:cNvPr>
              <p:cNvSpPr txBox="1"/>
              <p:nvPr/>
            </p:nvSpPr>
            <p:spPr>
              <a:xfrm>
                <a:off x="6463826" y="9548185"/>
                <a:ext cx="218180" cy="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presentation</a:t>
                </a:r>
                <a:endPara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0" name="Picture 15" descr="شعار Telegram png">
              <a:extLst>
                <a:ext uri="{FF2B5EF4-FFF2-40B4-BE49-F238E27FC236}">
                  <a16:creationId xmlns:a16="http://schemas.microsoft.com/office/drawing/2014/main" id="{D9DAEC3B-A71B-4619-9822-B446B8A2A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960" y="3412477"/>
              <a:ext cx="520117" cy="1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مربع نص 150">
              <a:extLst>
                <a:ext uri="{FF2B5EF4-FFF2-40B4-BE49-F238E27FC236}">
                  <a16:creationId xmlns:a16="http://schemas.microsoft.com/office/drawing/2014/main" id="{ECA19E84-B8AC-4965-9851-E472D1E754E4}"/>
                </a:ext>
              </a:extLst>
            </p:cNvPr>
            <p:cNvSpPr txBox="1"/>
            <p:nvPr/>
          </p:nvSpPr>
          <p:spPr>
            <a:xfrm>
              <a:off x="5925220" y="3511531"/>
              <a:ext cx="2858446" cy="59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52" name="مربع نص 151">
              <a:extLst>
                <a:ext uri="{FF2B5EF4-FFF2-40B4-BE49-F238E27FC236}">
                  <a16:creationId xmlns:a16="http://schemas.microsoft.com/office/drawing/2014/main" id="{FD4D9C10-8FEF-41AD-8A32-3366D162632F}"/>
                </a:ext>
              </a:extLst>
            </p:cNvPr>
            <p:cNvSpPr txBox="1"/>
            <p:nvPr/>
          </p:nvSpPr>
          <p:spPr>
            <a:xfrm>
              <a:off x="5314278" y="3398550"/>
              <a:ext cx="4065582" cy="110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kumimoji="0" lang="en-US" sz="700" b="1" i="0" u="sng" strike="noStrike" kern="0" cap="none" spc="0" normalizeH="0" baseline="0" noProof="0" dirty="0">
                  <a:ln>
                    <a:noFill/>
                  </a:ln>
                  <a:solidFill>
                    <a:srgbClr val="23A7F9"/>
                  </a:solidFill>
                  <a:effectLst/>
                  <a:uLnTx/>
                  <a:uFillTx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9926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6622</Words>
  <Application>Microsoft Office PowerPoint</Application>
  <PresentationFormat>شاشة عريضة</PresentationFormat>
  <Paragraphs>1418</Paragraphs>
  <Slides>23</Slides>
  <Notes>21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26" baseType="lpstr">
      <vt:lpstr>نسق Office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برزنتيشن علوم المرحلة الابتدائية</dc:creator>
  <cp:keywords>برزنتيشن علوم المرحلة الابتدائية</cp:keywords>
  <cp:lastModifiedBy>يوسف البلوي</cp:lastModifiedBy>
  <cp:revision>106</cp:revision>
  <dcterms:created xsi:type="dcterms:W3CDTF">2023-10-03T18:36:57Z</dcterms:created>
  <dcterms:modified xsi:type="dcterms:W3CDTF">2023-10-21T08:54:41Z</dcterms:modified>
</cp:coreProperties>
</file>