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6" r:id="rId3"/>
    <p:sldId id="320" r:id="rId4"/>
    <p:sldId id="321" r:id="rId5"/>
    <p:sldId id="337" r:id="rId6"/>
    <p:sldId id="342" r:id="rId7"/>
    <p:sldId id="341" r:id="rId8"/>
    <p:sldId id="338" r:id="rId9"/>
    <p:sldId id="343" r:id="rId10"/>
    <p:sldId id="329" r:id="rId11"/>
    <p:sldId id="344" r:id="rId12"/>
    <p:sldId id="345" r:id="rId13"/>
    <p:sldId id="34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0066"/>
    <a:srgbClr val="66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4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8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4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food, shirt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4650" y="376238"/>
            <a:ext cx="16383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3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drawing, clock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613" y="266700"/>
            <a:ext cx="71628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5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5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3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4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8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9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6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8C0A87B-9A75-4FCB-917B-EF93A19CDF7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FF14E8D-55D4-4E19-9F15-C78EFB41A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3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blog.prathambooks.org/2012/05/children-and-creative-writing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530" y="2050869"/>
            <a:ext cx="5708470" cy="4807131"/>
          </a:xfrm>
        </p:spPr>
        <p:txBody>
          <a:bodyPr/>
          <a:lstStyle/>
          <a:p>
            <a:r>
              <a:rPr lang="en-US" sz="4800" b="1" dirty="0">
                <a:latin typeface="Century Gothic" panose="020B0502020202020204" pitchFamily="34" charset="0"/>
              </a:rPr>
              <a:t>Unit 8 </a:t>
            </a:r>
          </a:p>
          <a:p>
            <a:r>
              <a:rPr lang="en-US" sz="6000" b="1" dirty="0">
                <a:latin typeface="Century Gothic" panose="020B0502020202020204" pitchFamily="34" charset="0"/>
              </a:rPr>
              <a:t>Tidy up !</a:t>
            </a:r>
          </a:p>
          <a:p>
            <a:r>
              <a:rPr lang="en-US" sz="3600" dirty="0">
                <a:latin typeface="Century Gothic" panose="020B0502020202020204" pitchFamily="34" charset="0"/>
              </a:rPr>
              <a:t> </a:t>
            </a:r>
          </a:p>
          <a:p>
            <a:r>
              <a:rPr lang="en-US" sz="3600" b="1" dirty="0">
                <a:latin typeface="Century Gothic" panose="020B0502020202020204" pitchFamily="34" charset="0"/>
              </a:rPr>
              <a:t>Grade 2 </a:t>
            </a:r>
          </a:p>
          <a:p>
            <a:r>
              <a:rPr lang="en-US" sz="3600" b="1" dirty="0">
                <a:latin typeface="Century Gothic" panose="020B0502020202020204" pitchFamily="34" charset="0"/>
              </a:rPr>
              <a:t>Practice </a:t>
            </a:r>
            <a:r>
              <a:rPr lang="ar-BH" sz="3600" b="1" dirty="0">
                <a:latin typeface="Century Gothic" panose="020B0502020202020204" pitchFamily="34" charset="0"/>
              </a:rPr>
              <a:t>+</a:t>
            </a:r>
            <a:r>
              <a:rPr lang="en-US" sz="3600" b="1" dirty="0">
                <a:latin typeface="Century Gothic" panose="020B0502020202020204" pitchFamily="34" charset="0"/>
              </a:rPr>
              <a:t> Review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034" y="128715"/>
            <a:ext cx="7162800" cy="1176528"/>
          </a:xfrm>
          <a:prstGeom prst="rect">
            <a:avLst/>
          </a:prstGeom>
        </p:spPr>
      </p:pic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CAC0F4C5-E6B1-4400-B88E-047AC6B72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28124" y="3090672"/>
            <a:ext cx="4189259" cy="34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93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27896" y="17483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6274527" y="292249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six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0270" y="481572"/>
            <a:ext cx="2325189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Write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5944" y="1466829"/>
            <a:ext cx="11157173" cy="205718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 Read .underline the </a:t>
            </a:r>
            <a:r>
              <a:rPr lang="en-US" b="1" u="sng" dirty="0"/>
              <a:t>?</a:t>
            </a:r>
            <a:r>
              <a:rPr lang="en-US" b="1" dirty="0"/>
              <a:t> And </a:t>
            </a:r>
            <a:r>
              <a:rPr lang="en-US" b="1" u="sng" dirty="0"/>
              <a:t>.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Where’s your rug ?  It’s in my bedroom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What’s on your bed ? My blanket is on my bed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you like your cupboard? Yes I do .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235944" y="3883155"/>
            <a:ext cx="11157173" cy="248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2 Write the capital letters and the </a:t>
            </a:r>
            <a:r>
              <a:rPr lang="en-US" b="1" u="sng" dirty="0"/>
              <a:t>?</a:t>
            </a:r>
            <a:r>
              <a:rPr lang="en-US" b="1" dirty="0"/>
              <a:t> Or </a:t>
            </a:r>
            <a:r>
              <a:rPr lang="en-US" b="1" u="sng" dirty="0"/>
              <a:t>.</a:t>
            </a:r>
          </a:p>
          <a:p>
            <a:pPr marL="0" indent="0">
              <a:buNone/>
            </a:pPr>
            <a:r>
              <a:rPr lang="en-US" dirty="0"/>
              <a:t>What’s your name     ………………………….</a:t>
            </a:r>
          </a:p>
          <a:p>
            <a:pPr marL="0" indent="0">
              <a:buNone/>
            </a:pPr>
            <a:r>
              <a:rPr lang="en-US" dirty="0"/>
              <a:t>What’s on the rug      …………………………..</a:t>
            </a:r>
          </a:p>
          <a:p>
            <a:pPr marL="0" indent="0">
              <a:buNone/>
            </a:pPr>
            <a:r>
              <a:rPr lang="en-US" dirty="0"/>
              <a:t>Her name’s Noor         ………………………….</a:t>
            </a:r>
          </a:p>
          <a:p>
            <a:pPr marL="0" indent="0">
              <a:buNone/>
            </a:pPr>
            <a:r>
              <a:rPr lang="en-US" dirty="0"/>
              <a:t>What’s on the bed      ..…………………………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964394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27896" y="17483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6274527" y="292249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six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0270" y="481572"/>
            <a:ext cx="2325189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Write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5944" y="1589659"/>
            <a:ext cx="11157173" cy="20571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 </a:t>
            </a:r>
            <a:r>
              <a:rPr lang="en-US" b="1" dirty="0"/>
              <a:t>Read .underline the </a:t>
            </a:r>
            <a:r>
              <a:rPr lang="en-US" b="1" u="sng" dirty="0">
                <a:solidFill>
                  <a:srgbClr val="FF0000"/>
                </a:solidFill>
              </a:rPr>
              <a:t>?</a:t>
            </a:r>
            <a:r>
              <a:rPr lang="en-US" b="1" dirty="0"/>
              <a:t> or  </a:t>
            </a:r>
            <a:r>
              <a:rPr lang="en-US" b="1" u="sng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Where’s your rug </a:t>
            </a:r>
            <a:r>
              <a:rPr lang="en-US" u="sng" dirty="0">
                <a:solidFill>
                  <a:srgbClr val="FF0000"/>
                </a:solidFill>
              </a:rPr>
              <a:t>?</a:t>
            </a:r>
            <a:r>
              <a:rPr lang="en-US" dirty="0"/>
              <a:t>   It’s in my bedroom </a:t>
            </a:r>
            <a:r>
              <a:rPr lang="en-US" u="sng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What’s on your bed </a:t>
            </a:r>
            <a:r>
              <a:rPr lang="en-US" u="sng" dirty="0">
                <a:solidFill>
                  <a:srgbClr val="FF0000"/>
                </a:solidFill>
              </a:rPr>
              <a:t>?</a:t>
            </a:r>
            <a:r>
              <a:rPr lang="en-US" dirty="0"/>
              <a:t>  My blanket is on my bed </a:t>
            </a:r>
            <a:r>
              <a:rPr lang="en-US" u="sng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you like your cupboard </a:t>
            </a:r>
            <a:r>
              <a:rPr lang="en-US" u="sng" dirty="0">
                <a:solidFill>
                  <a:srgbClr val="FF0000"/>
                </a:solidFill>
              </a:rPr>
              <a:t>?</a:t>
            </a:r>
            <a:r>
              <a:rPr lang="en-US" dirty="0"/>
              <a:t>  Yes I do </a:t>
            </a:r>
            <a:r>
              <a:rPr lang="en-US" u="sng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235944" y="3883155"/>
            <a:ext cx="11157173" cy="248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2 Write the capital letters and the </a:t>
            </a:r>
            <a:r>
              <a:rPr lang="en-US" b="1" u="sng" dirty="0">
                <a:solidFill>
                  <a:srgbClr val="FF0066"/>
                </a:solidFill>
              </a:rPr>
              <a:t>?</a:t>
            </a:r>
            <a:r>
              <a:rPr lang="en-US" b="1" dirty="0"/>
              <a:t> Or </a:t>
            </a:r>
            <a:r>
              <a:rPr lang="en-US" b="1" u="sng" dirty="0">
                <a:solidFill>
                  <a:srgbClr val="FF0066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what’s your name     … </a:t>
            </a:r>
            <a:r>
              <a:rPr lang="en-US" dirty="0">
                <a:solidFill>
                  <a:srgbClr val="FF0066"/>
                </a:solidFill>
              </a:rPr>
              <a:t>W</a:t>
            </a:r>
            <a:r>
              <a:rPr lang="en-US" dirty="0"/>
              <a:t>hat’s your name </a:t>
            </a:r>
            <a:r>
              <a:rPr lang="en-US" dirty="0">
                <a:solidFill>
                  <a:srgbClr val="FF0066"/>
                </a:solidFill>
              </a:rPr>
              <a:t>?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what’s on the rug      … </a:t>
            </a:r>
            <a:r>
              <a:rPr lang="en-US" dirty="0">
                <a:solidFill>
                  <a:srgbClr val="FF0066"/>
                </a:solidFill>
              </a:rPr>
              <a:t>W</a:t>
            </a:r>
            <a:r>
              <a:rPr lang="en-US" dirty="0"/>
              <a:t>hat’s on the rug</a:t>
            </a:r>
            <a:r>
              <a:rPr lang="en-US" dirty="0">
                <a:solidFill>
                  <a:srgbClr val="FF0066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her name’s Noor         …</a:t>
            </a:r>
            <a:r>
              <a:rPr lang="en-US" dirty="0">
                <a:solidFill>
                  <a:srgbClr val="FF0066"/>
                </a:solidFill>
              </a:rPr>
              <a:t>H</a:t>
            </a:r>
            <a:r>
              <a:rPr lang="en-US" dirty="0"/>
              <a:t>er name’s Noor </a:t>
            </a:r>
            <a:r>
              <a:rPr lang="en-US" u="sng" dirty="0">
                <a:solidFill>
                  <a:srgbClr val="FF6699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what’s on the bed      ..</a:t>
            </a:r>
            <a:r>
              <a:rPr lang="en-US" dirty="0">
                <a:solidFill>
                  <a:srgbClr val="FF0066"/>
                </a:solidFill>
              </a:rPr>
              <a:t>W</a:t>
            </a:r>
            <a:r>
              <a:rPr lang="en-US" dirty="0"/>
              <a:t>hat’s on the bed </a:t>
            </a:r>
            <a:r>
              <a:rPr lang="en-US" dirty="0">
                <a:solidFill>
                  <a:srgbClr val="FF0066"/>
                </a:solidFill>
              </a:rPr>
              <a:t>?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45355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289" y="1685775"/>
            <a:ext cx="9009383" cy="486515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Write   (There’s /  There are) 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sz="3200" dirty="0"/>
              <a:t>1 -There are two cupboards.</a:t>
            </a:r>
          </a:p>
          <a:p>
            <a:pPr marL="0" indent="0">
              <a:buNone/>
            </a:pPr>
            <a:r>
              <a:rPr lang="en-US" sz="3200" dirty="0"/>
              <a:t>2-  …………………..two pillows. </a:t>
            </a:r>
          </a:p>
          <a:p>
            <a:pPr marL="0" indent="0">
              <a:buNone/>
            </a:pPr>
            <a:r>
              <a:rPr lang="en-US" sz="3200" dirty="0"/>
              <a:t>3- ………………….one blanket .</a:t>
            </a:r>
          </a:p>
          <a:p>
            <a:pPr marL="0" indent="0">
              <a:buNone/>
            </a:pPr>
            <a:r>
              <a:rPr lang="en-US" sz="3200" dirty="0"/>
              <a:t>4- ………………….one rug.</a:t>
            </a:r>
          </a:p>
          <a:p>
            <a:pPr marL="0" indent="0">
              <a:buNone/>
            </a:pPr>
            <a:r>
              <a:rPr lang="en-US" sz="3200" dirty="0"/>
              <a:t>5-……………………one shelf.</a:t>
            </a:r>
          </a:p>
          <a:p>
            <a:pPr marL="0" indent="0">
              <a:buNone/>
            </a:pPr>
            <a:r>
              <a:rPr lang="en-US" sz="3200" dirty="0"/>
              <a:t>6- ………………….four books .</a:t>
            </a:r>
          </a:p>
          <a:p>
            <a:pPr marL="0" indent="0">
              <a:buNone/>
            </a:pPr>
            <a:r>
              <a:rPr lang="en-US" sz="3200" dirty="0"/>
              <a:t>7- …………………...... three beds.</a:t>
            </a:r>
          </a:p>
          <a:p>
            <a:pPr marL="0" indent="0">
              <a:buNone/>
            </a:pPr>
            <a:r>
              <a:rPr lang="en-US" sz="3200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ar-BH" dirty="0"/>
          </a:p>
        </p:txBody>
      </p:sp>
      <p:sp>
        <p:nvSpPr>
          <p:cNvPr id="4" name="Rectangle 3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1060271" y="415474"/>
            <a:ext cx="2887786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Review</a:t>
            </a:r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729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289" y="1685775"/>
            <a:ext cx="10515600" cy="451063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Write   (There’s /  There are) .</a:t>
            </a:r>
          </a:p>
          <a:p>
            <a:pPr marL="0" indent="0">
              <a:buNone/>
            </a:pPr>
            <a:r>
              <a:rPr lang="en-US" dirty="0"/>
              <a:t>1 -</a:t>
            </a:r>
            <a:r>
              <a:rPr lang="en-US" dirty="0">
                <a:solidFill>
                  <a:srgbClr val="FF0000"/>
                </a:solidFill>
              </a:rPr>
              <a:t>There are </a:t>
            </a:r>
            <a:r>
              <a:rPr lang="en-US" dirty="0"/>
              <a:t>two cupboards.</a:t>
            </a:r>
          </a:p>
          <a:p>
            <a:pPr marL="0" indent="0">
              <a:buNone/>
            </a:pPr>
            <a:r>
              <a:rPr lang="en-US" dirty="0"/>
              <a:t>2- </a:t>
            </a:r>
            <a:r>
              <a:rPr lang="en-US" dirty="0">
                <a:solidFill>
                  <a:srgbClr val="FF0000"/>
                </a:solidFill>
              </a:rPr>
              <a:t>There are </a:t>
            </a:r>
            <a:r>
              <a:rPr lang="en-US" dirty="0"/>
              <a:t>two pillows. </a:t>
            </a:r>
          </a:p>
          <a:p>
            <a:pPr marL="0" indent="0">
              <a:buNone/>
            </a:pPr>
            <a:r>
              <a:rPr lang="en-US" dirty="0"/>
              <a:t>3- </a:t>
            </a:r>
            <a:r>
              <a:rPr lang="en-US" dirty="0">
                <a:solidFill>
                  <a:srgbClr val="FF0000"/>
                </a:solidFill>
              </a:rPr>
              <a:t>There’s </a:t>
            </a:r>
            <a:r>
              <a:rPr lang="en-US" dirty="0"/>
              <a:t>one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blanket .</a:t>
            </a:r>
          </a:p>
          <a:p>
            <a:pPr marL="0" indent="0">
              <a:buNone/>
            </a:pPr>
            <a:r>
              <a:rPr lang="en-US" dirty="0"/>
              <a:t>4- </a:t>
            </a:r>
            <a:r>
              <a:rPr lang="en-US" dirty="0">
                <a:solidFill>
                  <a:srgbClr val="FF0000"/>
                </a:solidFill>
              </a:rPr>
              <a:t>There’s</a:t>
            </a:r>
            <a:r>
              <a:rPr lang="en-US" dirty="0"/>
              <a:t> one rug.</a:t>
            </a:r>
          </a:p>
          <a:p>
            <a:pPr marL="0" indent="0">
              <a:buNone/>
            </a:pPr>
            <a:r>
              <a:rPr lang="en-US" dirty="0"/>
              <a:t>5- </a:t>
            </a:r>
            <a:r>
              <a:rPr lang="en-US" dirty="0">
                <a:solidFill>
                  <a:srgbClr val="FF0000"/>
                </a:solidFill>
              </a:rPr>
              <a:t>There’s</a:t>
            </a:r>
            <a:r>
              <a:rPr lang="en-US" dirty="0"/>
              <a:t> one shelf.</a:t>
            </a:r>
          </a:p>
          <a:p>
            <a:pPr marL="0" indent="0">
              <a:buNone/>
            </a:pPr>
            <a:r>
              <a:rPr lang="en-US" dirty="0"/>
              <a:t>6- </a:t>
            </a:r>
            <a:r>
              <a:rPr lang="en-US" dirty="0">
                <a:solidFill>
                  <a:srgbClr val="FF0000"/>
                </a:solidFill>
              </a:rPr>
              <a:t>There are </a:t>
            </a:r>
            <a:r>
              <a:rPr lang="en-US"/>
              <a:t>four books.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7- </a:t>
            </a:r>
            <a:r>
              <a:rPr lang="en-US" dirty="0">
                <a:solidFill>
                  <a:srgbClr val="FF0000"/>
                </a:solidFill>
              </a:rPr>
              <a:t>There are </a:t>
            </a:r>
            <a:r>
              <a:rPr lang="en-US" dirty="0"/>
              <a:t>three beds.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ar-BH" dirty="0"/>
          </a:p>
        </p:txBody>
      </p:sp>
      <p:sp>
        <p:nvSpPr>
          <p:cNvPr id="4" name="Rectangle 3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1060271" y="415474"/>
            <a:ext cx="2887786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Review</a:t>
            </a:r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0296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012" y="1620785"/>
            <a:ext cx="10935789" cy="4972864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1- Write  </a:t>
            </a:r>
          </a:p>
          <a:p>
            <a:pPr marL="0" indent="0">
              <a:buNone/>
            </a:pPr>
            <a:endParaRPr lang="en-US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blanket ?  It’s on the……...... 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 ........... ?  Its on the bed.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…………. ? It’s in the cupboard.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book ?  It’s on the ………... 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 is the …….….. ? It’s on the shelf.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 is the teddy ? It’s on the …………...  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07511" y="131047"/>
            <a:ext cx="9899469" cy="10195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Tidy up !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511" y="299495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7459979" y="376125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one 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9609" y="5579262"/>
            <a:ext cx="9619615" cy="6776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pillow       T-shirt     teddy      pen    blanket </a:t>
            </a:r>
          </a:p>
        </p:txBody>
      </p:sp>
      <p:sp>
        <p:nvSpPr>
          <p:cNvPr id="8" name="Rectangle 7"/>
          <p:cNvSpPr/>
          <p:nvPr/>
        </p:nvSpPr>
        <p:spPr>
          <a:xfrm>
            <a:off x="207511" y="979714"/>
            <a:ext cx="2325189" cy="5032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Words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11680" y="1525375"/>
            <a:ext cx="8287543" cy="7041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rug    bed    cupboard    shelf    pillow     blanket   T-shirt </a:t>
            </a:r>
          </a:p>
        </p:txBody>
      </p:sp>
    </p:spTree>
    <p:extLst>
      <p:ext uri="{BB962C8B-B14F-4D97-AF65-F5344CB8AC3E}">
        <p14:creationId xmlns:p14="http://schemas.microsoft.com/office/powerpoint/2010/main" val="409416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602" y="1640393"/>
            <a:ext cx="10935789" cy="4972864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1-Write</a:t>
            </a:r>
            <a:r>
              <a:rPr lang="en-US" sz="2400" dirty="0">
                <a:latin typeface="Century Gothic" panose="020B0502020202020204" pitchFamily="34" charset="0"/>
              </a:rPr>
              <a:t>  </a:t>
            </a:r>
          </a:p>
          <a:p>
            <a:pPr marL="0" indent="0">
              <a:buNone/>
            </a:pPr>
            <a:endParaRPr lang="en-US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</a:t>
            </a:r>
            <a:r>
              <a:rPr lang="en-US" sz="2400" b="1" dirty="0">
                <a:solidFill>
                  <a:srgbClr val="FF6600"/>
                </a:solidFill>
                <a:latin typeface="Century Gothic" panose="020B0502020202020204" pitchFamily="34" charset="0"/>
              </a:rPr>
              <a:t>blanket</a:t>
            </a:r>
            <a:r>
              <a:rPr lang="en-US" sz="2400" b="1" dirty="0">
                <a:latin typeface="Century Gothic" panose="020B0502020202020204" pitchFamily="34" charset="0"/>
              </a:rPr>
              <a:t>?   It’s on the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bed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 </a:t>
            </a:r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pillow</a:t>
            </a:r>
            <a:r>
              <a:rPr lang="en-US" sz="2400" b="1" dirty="0">
                <a:latin typeface="Century Gothic" panose="020B0502020202020204" pitchFamily="34" charset="0"/>
              </a:rPr>
              <a:t>?     Its on the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bed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</a:t>
            </a:r>
            <a:r>
              <a:rPr lang="en-US" sz="24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T-shirt</a:t>
            </a:r>
            <a:r>
              <a:rPr lang="en-US" sz="2400" b="1" dirty="0">
                <a:latin typeface="Century Gothic" panose="020B0502020202020204" pitchFamily="34" charset="0"/>
              </a:rPr>
              <a:t>?       It’s in the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cupboard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Where’s the </a:t>
            </a: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book</a:t>
            </a:r>
            <a:r>
              <a:rPr lang="en-US" sz="2400" b="1" dirty="0">
                <a:latin typeface="Century Gothic" panose="020B0502020202020204" pitchFamily="34" charset="0"/>
              </a:rPr>
              <a:t>?       It’s on the </a:t>
            </a:r>
            <a:r>
              <a:rPr lang="en-US" sz="2400" b="1" dirty="0">
                <a:solidFill>
                  <a:srgbClr val="FF0066"/>
                </a:solidFill>
                <a:latin typeface="Century Gothic" panose="020B0502020202020204" pitchFamily="34" charset="0"/>
              </a:rPr>
              <a:t>shelf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 is the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pen</a:t>
            </a:r>
            <a:r>
              <a:rPr lang="en-US" sz="2400" b="1" dirty="0">
                <a:latin typeface="Century Gothic" panose="020B0502020202020204" pitchFamily="34" charset="0"/>
              </a:rPr>
              <a:t>?        It’s on the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shelf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Where is the </a:t>
            </a:r>
            <a:r>
              <a:rPr 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teddy</a:t>
            </a:r>
            <a:r>
              <a:rPr lang="en-US" sz="2400" b="1" dirty="0">
                <a:latin typeface="Century Gothic" panose="020B0502020202020204" pitchFamily="34" charset="0"/>
              </a:rPr>
              <a:t>?    It’s on the </a:t>
            </a:r>
            <a:r>
              <a:rPr lang="en-US" sz="2400" b="1" dirty="0">
                <a:solidFill>
                  <a:srgbClr val="FF0066"/>
                </a:solidFill>
                <a:latin typeface="Century Gothic" panose="020B0502020202020204" pitchFamily="34" charset="0"/>
              </a:rPr>
              <a:t>rug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4395" y="122371"/>
            <a:ext cx="9899469" cy="10195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Tidy up !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511" y="299495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7459979" y="376125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one 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9609" y="5579262"/>
            <a:ext cx="9619615" cy="6776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pillow       T-shirt     teddy      pen    blanket </a:t>
            </a:r>
          </a:p>
        </p:txBody>
      </p:sp>
      <p:sp>
        <p:nvSpPr>
          <p:cNvPr id="8" name="Rectangle 7"/>
          <p:cNvSpPr/>
          <p:nvPr/>
        </p:nvSpPr>
        <p:spPr>
          <a:xfrm>
            <a:off x="207511" y="1123116"/>
            <a:ext cx="2325189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Words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93807" y="1525375"/>
            <a:ext cx="7517290" cy="7041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rug    bed    cupboard    shelf    pillow     blanket   T-shirt </a:t>
            </a:r>
          </a:p>
        </p:txBody>
      </p:sp>
    </p:spTree>
    <p:extLst>
      <p:ext uri="{BB962C8B-B14F-4D97-AF65-F5344CB8AC3E}">
        <p14:creationId xmlns:p14="http://schemas.microsoft.com/office/powerpoint/2010/main" val="4190531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581" y="1506933"/>
            <a:ext cx="10700657" cy="584056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Read and write 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1-(There’s / There are)  a bed in my room.</a:t>
            </a:r>
          </a:p>
          <a:p>
            <a:pPr marL="0" indent="0">
              <a:buNone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2-( There’s / There are) two cupboards in my bedroom.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3-(There’s / There are) three books on my shelf. </a:t>
            </a:r>
          </a:p>
          <a:p>
            <a:pPr marL="0" indent="0">
              <a:buNone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4-(There’s / There are)  a blanket on my bed.</a:t>
            </a:r>
          </a:p>
          <a:p>
            <a:pPr marL="0" indent="0">
              <a:buNone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5-(There’s / There are ) a T-shirt in my cupboard.   </a:t>
            </a:r>
          </a:p>
          <a:p>
            <a:pPr marL="0" indent="0">
              <a:buNone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51887" y="29224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7105350" y="704943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two  Grammar 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88274" y="2442754"/>
            <a:ext cx="527739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88274" y="3474720"/>
            <a:ext cx="527739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88273" y="4506686"/>
            <a:ext cx="527739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88272" y="5421086"/>
            <a:ext cx="527739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88271" y="6455351"/>
            <a:ext cx="527739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60270" y="481572"/>
            <a:ext cx="2325189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Write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47781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581" y="1319348"/>
            <a:ext cx="10832779" cy="584056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Read and write 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1-(There’s / There are)  a bed in my room.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There’s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bed in my room.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2-( There’s / There are) two cupboards in my bedroom.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There are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two cupboards in my bedroom</a:t>
            </a:r>
            <a:r>
              <a:rPr lang="en-US" sz="2400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3-(There’s / There are) three books on my shelf.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There are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three books on my shelf. 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4-(There’s / There are)  a blanket on my bed.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There’s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a blanket on my bed .</a:t>
            </a:r>
          </a:p>
          <a:p>
            <a:pPr marL="0" indent="0">
              <a:buNone/>
            </a:pPr>
            <a:r>
              <a:rPr lang="en-US" sz="2400" b="1" dirty="0">
                <a:latin typeface="Century Gothic" panose="020B0502020202020204" pitchFamily="34" charset="0"/>
              </a:rPr>
              <a:t>5-(There’s / There are ) a T-shirt in my cupboard.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There’s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a T-shirt in my cupboard.</a:t>
            </a: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27896" y="17483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6274527" y="292249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two  Grammar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0270" y="481572"/>
            <a:ext cx="2325189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Write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5977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27896" y="17483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14" name="Rectangle 13"/>
          <p:cNvSpPr/>
          <p:nvPr/>
        </p:nvSpPr>
        <p:spPr>
          <a:xfrm>
            <a:off x="1060270" y="481572"/>
            <a:ext cx="3006121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Count  and write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4848" y="4117895"/>
            <a:ext cx="10902045" cy="192790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On the shelf there are four ..……... .There are two ………..</a:t>
            </a:r>
          </a:p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and there are  five …… .</a:t>
            </a:r>
          </a:p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On the shelf  there are  six ….... .There is one ………. and there’s one ………</a:t>
            </a:r>
            <a:endParaRPr lang="ar-BH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4371" y="2902281"/>
            <a:ext cx="10537914" cy="29045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6" name="Rectangle 15"/>
          <p:cNvSpPr/>
          <p:nvPr/>
        </p:nvSpPr>
        <p:spPr>
          <a:xfrm>
            <a:off x="710005" y="2063088"/>
            <a:ext cx="10482280" cy="29045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42" y="1824031"/>
            <a:ext cx="997814" cy="3650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475" y="1817502"/>
            <a:ext cx="1012332" cy="36506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778" y="1824031"/>
            <a:ext cx="890362" cy="36506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411" y="1817502"/>
            <a:ext cx="966551" cy="36506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222" y="1843138"/>
            <a:ext cx="908344" cy="3268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606" y="1749456"/>
            <a:ext cx="903642" cy="6760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557" y="1749456"/>
            <a:ext cx="903642" cy="67603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7" y="1748224"/>
            <a:ext cx="903642" cy="6760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391" y="1746992"/>
            <a:ext cx="903642" cy="6760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14" y="1743131"/>
            <a:ext cx="1372932" cy="52686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30" y="2911648"/>
            <a:ext cx="1373464" cy="15694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183" y="2879597"/>
            <a:ext cx="871662" cy="24638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782" y="2919666"/>
            <a:ext cx="940709" cy="20631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428" y="2935920"/>
            <a:ext cx="939939" cy="20614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420" y="2935920"/>
            <a:ext cx="939939" cy="20614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836" y="2919344"/>
            <a:ext cx="911625" cy="19993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6288" y="2925087"/>
            <a:ext cx="915997" cy="20089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129" y="2573494"/>
            <a:ext cx="651823" cy="41662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078" y="2703333"/>
            <a:ext cx="651823" cy="4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85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27896" y="174839"/>
            <a:ext cx="8934652" cy="801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endParaRPr lang="en-US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14" name="Rectangle 13"/>
          <p:cNvSpPr/>
          <p:nvPr/>
        </p:nvSpPr>
        <p:spPr>
          <a:xfrm>
            <a:off x="1060270" y="481572"/>
            <a:ext cx="3006121" cy="35986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Count  and write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4371" y="4020601"/>
            <a:ext cx="10321962" cy="191184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On the shelf there are four ..</a:t>
            </a:r>
            <a:r>
              <a:rPr lang="en-US" b="1" dirty="0">
                <a:solidFill>
                  <a:srgbClr val="0070C0"/>
                </a:solidFill>
                <a:latin typeface="Century Gothic" panose="020B0502020202020204" pitchFamily="34" charset="0"/>
              </a:rPr>
              <a:t>plates.</a:t>
            </a:r>
            <a:r>
              <a:rPr lang="en-US" b="1" dirty="0">
                <a:latin typeface="Century Gothic" panose="020B0502020202020204" pitchFamily="34" charset="0"/>
              </a:rPr>
              <a:t> There are two …</a:t>
            </a:r>
            <a:r>
              <a:rPr lang="en-US" b="1" dirty="0">
                <a:solidFill>
                  <a:srgbClr val="7030A0"/>
                </a:solidFill>
                <a:latin typeface="Century Gothic" panose="020B0502020202020204" pitchFamily="34" charset="0"/>
              </a:rPr>
              <a:t>cups </a:t>
            </a:r>
            <a:endParaRPr lang="en-US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and there are  five …</a:t>
            </a:r>
            <a:r>
              <a:rPr lang="en-US" b="1" dirty="0">
                <a:solidFill>
                  <a:srgbClr val="FF0066"/>
                </a:solidFill>
                <a:latin typeface="Century Gothic" panose="020B0502020202020204" pitchFamily="34" charset="0"/>
              </a:rPr>
              <a:t>spoons</a:t>
            </a:r>
            <a:r>
              <a:rPr lang="en-US" b="1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On the shelf  there are  six …</a:t>
            </a:r>
            <a:r>
              <a:rPr lang="en-US" b="1" dirty="0">
                <a:solidFill>
                  <a:srgbClr val="7030A0"/>
                </a:solidFill>
                <a:latin typeface="Century Gothic" panose="020B0502020202020204" pitchFamily="34" charset="0"/>
              </a:rPr>
              <a:t>forks</a:t>
            </a:r>
            <a:r>
              <a:rPr lang="en-US" b="1" dirty="0">
                <a:latin typeface="Century Gothic" panose="020B0502020202020204" pitchFamily="34" charset="0"/>
              </a:rPr>
              <a:t> ..There is one  …</a:t>
            </a:r>
            <a:r>
              <a:rPr lang="en-US" b="1" dirty="0">
                <a:solidFill>
                  <a:srgbClr val="00B050"/>
                </a:solidFill>
                <a:latin typeface="Century Gothic" panose="020B0502020202020204" pitchFamily="34" charset="0"/>
              </a:rPr>
              <a:t>knife</a:t>
            </a:r>
            <a:r>
              <a:rPr lang="en-US" b="1" dirty="0">
                <a:latin typeface="Century Gothic" panose="020B0502020202020204" pitchFamily="34" charset="0"/>
              </a:rPr>
              <a:t> and there’s one …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pan</a:t>
            </a:r>
            <a:r>
              <a:rPr lang="en-US" b="1" dirty="0">
                <a:solidFill>
                  <a:srgbClr val="7030A0"/>
                </a:solidFill>
                <a:latin typeface="Century Gothic" panose="020B0502020202020204" pitchFamily="34" charset="0"/>
              </a:rPr>
              <a:t>.</a:t>
            </a:r>
            <a:endParaRPr lang="ar-BH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4371" y="2902281"/>
            <a:ext cx="10537914" cy="29045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6" name="Rectangle 15"/>
          <p:cNvSpPr/>
          <p:nvPr/>
        </p:nvSpPr>
        <p:spPr>
          <a:xfrm>
            <a:off x="710005" y="2063088"/>
            <a:ext cx="10482280" cy="29045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42" y="1824031"/>
            <a:ext cx="997814" cy="3650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475" y="1817502"/>
            <a:ext cx="1012332" cy="36506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778" y="1824031"/>
            <a:ext cx="890362" cy="36506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411" y="1817502"/>
            <a:ext cx="966551" cy="36506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222" y="1843138"/>
            <a:ext cx="908344" cy="3268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606" y="1749456"/>
            <a:ext cx="903642" cy="6760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557" y="1749456"/>
            <a:ext cx="903642" cy="67603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7" y="1748224"/>
            <a:ext cx="903642" cy="6760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391" y="1746992"/>
            <a:ext cx="903642" cy="6760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14" y="1743131"/>
            <a:ext cx="1372932" cy="52686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59" y="2911648"/>
            <a:ext cx="1373464" cy="15694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183" y="2879597"/>
            <a:ext cx="871662" cy="24638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782" y="2919666"/>
            <a:ext cx="940709" cy="20631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428" y="2935920"/>
            <a:ext cx="939939" cy="20614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420" y="2935920"/>
            <a:ext cx="939939" cy="20614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836" y="2919344"/>
            <a:ext cx="911625" cy="19993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6288" y="2925087"/>
            <a:ext cx="915997" cy="20089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035" y="2573494"/>
            <a:ext cx="651823" cy="41662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186" y="2703334"/>
            <a:ext cx="651823" cy="4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4564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087" y="1583037"/>
            <a:ext cx="794237" cy="1046782"/>
          </a:xfrm>
        </p:spPr>
      </p:pic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1034143" y="429319"/>
            <a:ext cx="4138747" cy="58958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1-Say and write the words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7344048" y="403870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four Phonics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263" y="1843896"/>
            <a:ext cx="1646323" cy="6088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01" y="1719491"/>
            <a:ext cx="1701848" cy="73325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44706" y="2940175"/>
            <a:ext cx="1581374" cy="233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3" name="Rectangle 12"/>
          <p:cNvSpPr/>
          <p:nvPr/>
        </p:nvSpPr>
        <p:spPr>
          <a:xfrm>
            <a:off x="3227294" y="2940175"/>
            <a:ext cx="1581374" cy="233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4" name="Rectangle 13"/>
          <p:cNvSpPr/>
          <p:nvPr/>
        </p:nvSpPr>
        <p:spPr>
          <a:xfrm>
            <a:off x="6553361" y="2940176"/>
            <a:ext cx="1581374" cy="228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5" name="Rectangle 14"/>
          <p:cNvSpPr/>
          <p:nvPr/>
        </p:nvSpPr>
        <p:spPr>
          <a:xfrm>
            <a:off x="8496401" y="2940175"/>
            <a:ext cx="1581374" cy="228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19" name="Group 18"/>
          <p:cNvGrpSpPr/>
          <p:nvPr/>
        </p:nvGrpSpPr>
        <p:grpSpPr>
          <a:xfrm>
            <a:off x="682412" y="4396974"/>
            <a:ext cx="1646323" cy="1351206"/>
            <a:chOff x="2404131" y="4145426"/>
            <a:chExt cx="1646323" cy="1351206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4131" y="4887785"/>
              <a:ext cx="1646323" cy="608847"/>
            </a:xfrm>
            <a:prstGeom prst="rect">
              <a:avLst/>
            </a:prstGeom>
          </p:spPr>
        </p:pic>
        <p:pic>
          <p:nvPicPr>
            <p:cNvPr id="17" name="Content Placeholder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80324" y="4145426"/>
              <a:ext cx="794237" cy="1046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6088828" y="4303834"/>
            <a:ext cx="2249213" cy="1347730"/>
            <a:chOff x="8134735" y="3679904"/>
            <a:chExt cx="2063514" cy="134773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4735" y="4075414"/>
              <a:ext cx="2063514" cy="95222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0" b="31805"/>
            <a:stretch/>
          </p:blipFill>
          <p:spPr>
            <a:xfrm>
              <a:off x="8401723" y="3679904"/>
              <a:ext cx="1181869" cy="761177"/>
            </a:xfrm>
            <a:prstGeom prst="rect">
              <a:avLst/>
            </a:prstGeom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349" y="1136748"/>
            <a:ext cx="1397403" cy="1461129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429691" y="4648611"/>
            <a:ext cx="3268943" cy="10165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…… is sitting on a ……….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438607" y="4634996"/>
            <a:ext cx="3265714" cy="10165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…….. is sitting in a ………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8705" y="3638103"/>
            <a:ext cx="1874199" cy="42239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2-Write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7841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087" y="1583037"/>
            <a:ext cx="794237" cy="1046782"/>
          </a:xfrm>
        </p:spPr>
      </p:pic>
      <p:sp>
        <p:nvSpPr>
          <p:cNvPr id="5" name="Rectangle 4"/>
          <p:cNvSpPr/>
          <p:nvPr/>
        </p:nvSpPr>
        <p:spPr>
          <a:xfrm>
            <a:off x="429581" y="351233"/>
            <a:ext cx="630689" cy="6662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Aharoni" panose="02010803020104030203" pitchFamily="2" charset="-79"/>
                <a:cs typeface="Aharoni" panose="02010803020104030203" pitchFamily="2" charset="-79"/>
              </a:rPr>
              <a:t>8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1060269" y="316540"/>
            <a:ext cx="4243251" cy="4726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1-Say and write the words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4527" y="292249"/>
            <a:ext cx="3119099" cy="4489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Lesson four Phonics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263" y="1843896"/>
            <a:ext cx="1646323" cy="6088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01" y="1719491"/>
            <a:ext cx="1701848" cy="73325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44706" y="2920621"/>
            <a:ext cx="1581374" cy="410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dog </a:t>
            </a:r>
            <a:endParaRPr lang="ar-BH" sz="2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7294" y="2920621"/>
            <a:ext cx="1581374" cy="410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log</a:t>
            </a:r>
            <a:endParaRPr lang="ar-BH" sz="2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27235" y="2822648"/>
            <a:ext cx="1581374" cy="54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fox</a:t>
            </a:r>
            <a:endParaRPr lang="ar-BH" sz="2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96401" y="2861835"/>
            <a:ext cx="1581374" cy="54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box</a:t>
            </a:r>
            <a:endParaRPr lang="ar-BH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8705" y="3638102"/>
            <a:ext cx="1874199" cy="47669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2-Write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77909" y="4344724"/>
            <a:ext cx="1646323" cy="1351206"/>
            <a:chOff x="2404131" y="4145426"/>
            <a:chExt cx="1646323" cy="1351206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4131" y="4887785"/>
              <a:ext cx="1646323" cy="608847"/>
            </a:xfrm>
            <a:prstGeom prst="rect">
              <a:avLst/>
            </a:prstGeom>
          </p:spPr>
        </p:pic>
        <p:pic>
          <p:nvPicPr>
            <p:cNvPr id="17" name="Content Placeholder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80324" y="4145426"/>
              <a:ext cx="794237" cy="1046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6297834" y="4329959"/>
            <a:ext cx="2249213" cy="1347730"/>
            <a:chOff x="8134735" y="3679904"/>
            <a:chExt cx="2063514" cy="134773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4735" y="4075414"/>
              <a:ext cx="2063514" cy="95222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0" b="31805"/>
            <a:stretch/>
          </p:blipFill>
          <p:spPr>
            <a:xfrm>
              <a:off x="8401723" y="3679904"/>
              <a:ext cx="1181869" cy="761177"/>
            </a:xfrm>
            <a:prstGeom prst="rect">
              <a:avLst/>
            </a:prstGeom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349" y="1136748"/>
            <a:ext cx="1397403" cy="1461129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259874" y="4648611"/>
            <a:ext cx="4036423" cy="10165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dirty="0">
                <a:solidFill>
                  <a:srgbClr val="FF0066"/>
                </a:solidFill>
              </a:rPr>
              <a:t>dog</a:t>
            </a:r>
            <a:r>
              <a:rPr lang="en-US" sz="2800" dirty="0">
                <a:solidFill>
                  <a:schemeClr val="tx1"/>
                </a:solidFill>
              </a:rPr>
              <a:t> is sitting on a </a:t>
            </a:r>
            <a:r>
              <a:rPr lang="en-US" sz="2800" dirty="0">
                <a:solidFill>
                  <a:srgbClr val="FF0066"/>
                </a:solidFill>
              </a:rPr>
              <a:t>log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605029" y="4634996"/>
            <a:ext cx="3282171" cy="10165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rgbClr val="FF0000"/>
                </a:solidFill>
              </a:rPr>
              <a:t>fox</a:t>
            </a:r>
            <a:r>
              <a:rPr lang="en-US" sz="2400" dirty="0">
                <a:solidFill>
                  <a:schemeClr val="tx1"/>
                </a:solidFill>
              </a:rPr>
              <a:t> is sitting in a </a:t>
            </a:r>
            <a:r>
              <a:rPr lang="en-US" sz="2400" dirty="0">
                <a:solidFill>
                  <a:srgbClr val="FF0000"/>
                </a:solidFill>
              </a:rPr>
              <a:t>box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15261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9D89CE7-BA69-4D7F-BFD2-B5FEC93F6B07}" vid="{18FB29D8-31E2-41F1-8074-989EC17F90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</Template>
  <TotalTime>1219</TotalTime>
  <Words>755</Words>
  <Application>Microsoft Office PowerPoint</Application>
  <PresentationFormat>Widescreen</PresentationFormat>
  <Paragraphs>143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Aharoni</vt:lpstr>
      <vt:lpstr>Arial</vt:lpstr>
      <vt:lpstr>Calibri</vt:lpstr>
      <vt:lpstr>Calibri Light</vt:lpstr>
      <vt:lpstr>Century Gothic</vt:lpstr>
      <vt:lpstr>Presentation2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eman marshad shaheen</dc:creator>
  <cp:lastModifiedBy>Nayla alkaabi</cp:lastModifiedBy>
  <cp:revision>303</cp:revision>
  <dcterms:created xsi:type="dcterms:W3CDTF">2020-03-04T06:07:55Z</dcterms:created>
  <dcterms:modified xsi:type="dcterms:W3CDTF">2020-04-05T10:07:08Z</dcterms:modified>
</cp:coreProperties>
</file>