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6" d="100"/>
          <a:sy n="86" d="100"/>
        </p:scale>
        <p:origin x="-1339" y="-4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10/13/2016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10/13/2016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10/13/2016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10/13/2016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10/13/2016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jpe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914" name="Picture 4"/>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8131" name="TextBox 2"/>
          <p:cNvSpPr txBox="1">
            <a:spLocks noChangeArrowheads="1"/>
          </p:cNvSpPr>
          <p:nvPr/>
        </p:nvSpPr>
        <p:spPr bwMode="auto">
          <a:xfrm>
            <a:off x="2411413" y="1211263"/>
            <a:ext cx="3852862" cy="4508500"/>
          </a:xfrm>
          <a:prstGeom prst="rect">
            <a:avLst/>
          </a:prstGeom>
          <a:ln/>
        </p:spPr>
        <p:style>
          <a:lnRef idx="2">
            <a:schemeClr val="accent2"/>
          </a:lnRef>
          <a:fillRef idx="1">
            <a:schemeClr val="lt1"/>
          </a:fillRef>
          <a:effectRef idx="0">
            <a:schemeClr val="accent2"/>
          </a:effectRef>
          <a:fontRef idx="minor">
            <a:schemeClr val="dk1"/>
          </a:fontRef>
        </p:style>
        <p:txBody>
          <a:bodyPr>
            <a:spAutoFit/>
          </a:bodyPr>
          <a:lstStyle>
            <a:lvl1pPr eaLnBrk="0" hangingPunct="0">
              <a:defRPr sz="1600">
                <a:solidFill>
                  <a:schemeClr val="tx1"/>
                </a:solidFill>
                <a:latin typeface="Arial" pitchFamily="34" charset="0"/>
                <a:cs typeface="Arial" pitchFamily="34" charset="0"/>
              </a:defRPr>
            </a:lvl1pPr>
            <a:lvl2pPr marL="742950" indent="-285750" eaLnBrk="0" hangingPunct="0">
              <a:defRPr sz="1600">
                <a:solidFill>
                  <a:schemeClr val="tx1"/>
                </a:solidFill>
                <a:latin typeface="Arial" pitchFamily="34" charset="0"/>
                <a:cs typeface="Arial" pitchFamily="34" charset="0"/>
              </a:defRPr>
            </a:lvl2pPr>
            <a:lvl3pPr marL="1143000" indent="-228600" eaLnBrk="0" hangingPunct="0">
              <a:defRPr sz="1600">
                <a:solidFill>
                  <a:schemeClr val="tx1"/>
                </a:solidFill>
                <a:latin typeface="Arial" pitchFamily="34" charset="0"/>
                <a:cs typeface="Arial" pitchFamily="34" charset="0"/>
              </a:defRPr>
            </a:lvl3pPr>
            <a:lvl4pPr marL="1600200" indent="-228600" eaLnBrk="0" hangingPunct="0">
              <a:defRPr sz="1600">
                <a:solidFill>
                  <a:schemeClr val="tx1"/>
                </a:solidFill>
                <a:latin typeface="Arial" pitchFamily="34" charset="0"/>
                <a:cs typeface="Arial" pitchFamily="34" charset="0"/>
              </a:defRPr>
            </a:lvl4pPr>
            <a:lvl5pPr marL="2057400" indent="-228600" eaLnBrk="0" hangingPunct="0">
              <a:defRPr sz="1600">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sz="1600">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sz="1600">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sz="1600">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sz="1600">
                <a:solidFill>
                  <a:schemeClr val="tx1"/>
                </a:solidFill>
                <a:latin typeface="Arial" pitchFamily="34" charset="0"/>
                <a:cs typeface="Arial" pitchFamily="34" charset="0"/>
              </a:defRPr>
            </a:lvl9pPr>
          </a:lstStyle>
          <a:p>
            <a:pPr algn="ctr" eaLnBrk="1" hangingPunct="1">
              <a:defRPr/>
            </a:pPr>
            <a:endParaRPr lang="en-US" sz="4400" b="1" dirty="0" smtClean="0">
              <a:cs typeface="PT Bold Heading" pitchFamily="2" charset="-78"/>
            </a:endParaRPr>
          </a:p>
          <a:p>
            <a:pPr algn="ctr" eaLnBrk="1" hangingPunct="1">
              <a:defRPr/>
            </a:pPr>
            <a:r>
              <a:rPr lang="ar-SA" sz="19900" b="1" dirty="0" smtClean="0">
                <a:solidFill>
                  <a:srgbClr val="C00000"/>
                </a:solidFill>
                <a:cs typeface="PT Bold Heading" pitchFamily="2" charset="-78"/>
              </a:rPr>
              <a:t>12</a:t>
            </a:r>
            <a:endParaRPr lang="en-US" sz="19900" b="1" dirty="0" smtClean="0">
              <a:solidFill>
                <a:srgbClr val="C00000"/>
              </a:solidFill>
              <a:cs typeface="PT Bold Heading" pitchFamily="2" charset="-78"/>
            </a:endParaRPr>
          </a:p>
          <a:p>
            <a:pPr algn="ctr" eaLnBrk="1" hangingPunct="1">
              <a:defRPr/>
            </a:pPr>
            <a:endParaRPr lang="en-US" sz="4400" b="1" dirty="0" smtClean="0">
              <a:cs typeface="PT Bold Heading" pitchFamily="2" charset="-78"/>
            </a:endParaRPr>
          </a:p>
        </p:txBody>
      </p:sp>
      <p:sp>
        <p:nvSpPr>
          <p:cNvPr id="4" name="Rectangle 3"/>
          <p:cNvSpPr/>
          <p:nvPr/>
        </p:nvSpPr>
        <p:spPr>
          <a:xfrm>
            <a:off x="250825" y="549275"/>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3" name="عنصر نائب للتذييل 2"/>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6" name="عنصر نائب لرقم الشريحة 5"/>
          <p:cNvSpPr>
            <a:spLocks noGrp="1"/>
          </p:cNvSpPr>
          <p:nvPr>
            <p:ph type="sldNum" sz="quarter" idx="12"/>
          </p:nvPr>
        </p:nvSpPr>
        <p:spPr/>
        <p:txBody>
          <a:bodyPr/>
          <a:lstStyle/>
          <a:p>
            <a:pPr>
              <a:defRPr/>
            </a:pPr>
            <a:fld id="{85B2317E-35EC-4EA7-9332-1AC8E861FF69}" type="slidenum">
              <a:rPr lang="en-US" smtClean="0"/>
              <a:pPr>
                <a:defRPr/>
              </a:pPr>
              <a:t>1</a:t>
            </a:fld>
            <a:endParaRPr lang="en-US"/>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2"/>
          <p:cNvSpPr txBox="1">
            <a:spLocks noChangeArrowheads="1"/>
          </p:cNvSpPr>
          <p:nvPr/>
        </p:nvSpPr>
        <p:spPr bwMode="auto">
          <a:xfrm>
            <a:off x="420688" y="1268413"/>
            <a:ext cx="8302625" cy="5356225"/>
          </a:xfrm>
          <a:prstGeom prst="rect">
            <a:avLst/>
          </a:prstGeom>
          <a:noFill/>
          <a:ln>
            <a:noFill/>
          </a:ln>
          <a:extLst/>
        </p:spPr>
        <p:txBody>
          <a:bodyPr>
            <a:spAutoFit/>
          </a:bodyPr>
          <a:lstStyle>
            <a:lvl1pPr eaLnBrk="0" hangingPunct="0">
              <a:defRPr sz="1600">
                <a:solidFill>
                  <a:schemeClr val="tx1"/>
                </a:solidFill>
                <a:latin typeface="Arial" pitchFamily="34" charset="0"/>
                <a:cs typeface="Arial" pitchFamily="34" charset="0"/>
              </a:defRPr>
            </a:lvl1pPr>
            <a:lvl2pPr marL="742950" indent="-285750" eaLnBrk="0" hangingPunct="0">
              <a:defRPr sz="1600">
                <a:solidFill>
                  <a:schemeClr val="tx1"/>
                </a:solidFill>
                <a:latin typeface="Arial" pitchFamily="34" charset="0"/>
                <a:cs typeface="Arial" pitchFamily="34" charset="0"/>
              </a:defRPr>
            </a:lvl2pPr>
            <a:lvl3pPr marL="1143000" indent="-228600" eaLnBrk="0" hangingPunct="0">
              <a:defRPr sz="1600">
                <a:solidFill>
                  <a:schemeClr val="tx1"/>
                </a:solidFill>
                <a:latin typeface="Arial" pitchFamily="34" charset="0"/>
                <a:cs typeface="Arial" pitchFamily="34" charset="0"/>
              </a:defRPr>
            </a:lvl3pPr>
            <a:lvl4pPr marL="1600200" indent="-228600" eaLnBrk="0" hangingPunct="0">
              <a:defRPr sz="1600">
                <a:solidFill>
                  <a:schemeClr val="tx1"/>
                </a:solidFill>
                <a:latin typeface="Arial" pitchFamily="34" charset="0"/>
                <a:cs typeface="Arial" pitchFamily="34" charset="0"/>
              </a:defRPr>
            </a:lvl4pPr>
            <a:lvl5pPr marL="2057400" indent="-228600" eaLnBrk="0" hangingPunct="0">
              <a:defRPr sz="1600">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sz="1600">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sz="1600">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sz="1600">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sz="1600">
                <a:solidFill>
                  <a:schemeClr val="tx1"/>
                </a:solidFill>
                <a:latin typeface="Arial" pitchFamily="34" charset="0"/>
                <a:cs typeface="Arial" pitchFamily="34" charset="0"/>
              </a:defRPr>
            </a:lvl9pPr>
          </a:lstStyle>
          <a:p>
            <a:pPr algn="just" rtl="1">
              <a:lnSpc>
                <a:spcPct val="150000"/>
              </a:lnSpc>
              <a:defRPr/>
            </a:pPr>
            <a:r>
              <a:rPr lang="ar-SA" sz="2000" b="1" dirty="0" smtClean="0">
                <a:solidFill>
                  <a:schemeClr val="accent6">
                    <a:lumMod val="50000"/>
                  </a:schemeClr>
                </a:solidFill>
                <a:latin typeface="Monotype Koufi" pitchFamily="2" charset="-78"/>
                <a:ea typeface="Monotype Koufi" pitchFamily="2" charset="-78"/>
                <a:cs typeface="Monotype Koufi" pitchFamily="2" charset="-78"/>
              </a:rPr>
              <a:t>يتبع - </a:t>
            </a:r>
            <a:r>
              <a:rPr lang="ar-EG" sz="2000" b="1" dirty="0" smtClean="0">
                <a:solidFill>
                  <a:schemeClr val="accent6">
                    <a:lumMod val="50000"/>
                  </a:schemeClr>
                </a:solidFill>
                <a:latin typeface="Monotype Koufi" pitchFamily="2" charset="-78"/>
                <a:ea typeface="Monotype Koufi" pitchFamily="2" charset="-78"/>
                <a:cs typeface="Monotype Koufi" pitchFamily="2" charset="-78"/>
              </a:rPr>
              <a:t>الخطوة </a:t>
            </a:r>
            <a:r>
              <a:rPr lang="ar-EG" sz="2000" b="1" dirty="0">
                <a:solidFill>
                  <a:schemeClr val="accent6">
                    <a:lumMod val="50000"/>
                  </a:schemeClr>
                </a:solidFill>
                <a:latin typeface="Monotype Koufi" pitchFamily="2" charset="-78"/>
                <a:ea typeface="Monotype Koufi" pitchFamily="2" charset="-78"/>
                <a:cs typeface="Monotype Koufi" pitchFamily="2" charset="-78"/>
              </a:rPr>
              <a:t>الثانية : تحديد </a:t>
            </a:r>
            <a:r>
              <a:rPr lang="ar-EG" sz="2000" b="1" dirty="0" err="1">
                <a:solidFill>
                  <a:schemeClr val="accent6">
                    <a:lumMod val="50000"/>
                  </a:schemeClr>
                </a:solidFill>
                <a:latin typeface="Monotype Koufi" pitchFamily="2" charset="-78"/>
                <a:ea typeface="Monotype Koufi" pitchFamily="2" charset="-78"/>
                <a:cs typeface="Monotype Koufi" pitchFamily="2" charset="-78"/>
              </a:rPr>
              <a:t>الإستراتيجيات</a:t>
            </a:r>
            <a:r>
              <a:rPr lang="ar-EG" sz="2000" b="1" dirty="0">
                <a:solidFill>
                  <a:schemeClr val="accent6">
                    <a:lumMod val="50000"/>
                  </a:schemeClr>
                </a:solidFill>
                <a:latin typeface="Monotype Koufi" pitchFamily="2" charset="-78"/>
                <a:ea typeface="Monotype Koufi" pitchFamily="2" charset="-78"/>
                <a:cs typeface="Monotype Koufi" pitchFamily="2" charset="-78"/>
              </a:rPr>
              <a:t> وبناء الأهداف </a:t>
            </a:r>
            <a:r>
              <a:rPr lang="ar-EG" sz="2000" b="1" dirty="0" err="1">
                <a:solidFill>
                  <a:schemeClr val="accent6">
                    <a:lumMod val="50000"/>
                  </a:schemeClr>
                </a:solidFill>
                <a:latin typeface="Monotype Koufi" pitchFamily="2" charset="-78"/>
                <a:ea typeface="Monotype Koufi" pitchFamily="2" charset="-78"/>
                <a:cs typeface="Monotype Koufi" pitchFamily="2" charset="-78"/>
              </a:rPr>
              <a:t>الإستراتيجية</a:t>
            </a:r>
            <a:r>
              <a:rPr lang="ar-EG" sz="2000" b="1" dirty="0">
                <a:solidFill>
                  <a:schemeClr val="accent6">
                    <a:lumMod val="50000"/>
                  </a:schemeClr>
                </a:solidFill>
                <a:latin typeface="Monotype Koufi" pitchFamily="2" charset="-78"/>
                <a:ea typeface="Monotype Koufi" pitchFamily="2" charset="-78"/>
                <a:cs typeface="Monotype Koufi" pitchFamily="2" charset="-78"/>
              </a:rPr>
              <a:t> العامة </a:t>
            </a:r>
            <a:r>
              <a:rPr lang="ar-EG" sz="2000" b="1" dirty="0" smtClean="0">
                <a:solidFill>
                  <a:schemeClr val="accent6">
                    <a:lumMod val="50000"/>
                  </a:schemeClr>
                </a:solidFill>
                <a:latin typeface="Monotype Koufi" pitchFamily="2" charset="-78"/>
                <a:ea typeface="Monotype Koufi" pitchFamily="2" charset="-78"/>
                <a:cs typeface="Monotype Koufi" pitchFamily="2" charset="-78"/>
              </a:rPr>
              <a:t>:</a:t>
            </a:r>
            <a:endParaRPr lang="ar-SA" sz="2000" b="1" dirty="0" smtClean="0">
              <a:solidFill>
                <a:schemeClr val="accent6">
                  <a:lumMod val="50000"/>
                </a:schemeClr>
              </a:solidFill>
              <a:latin typeface="Monotype Koufi" pitchFamily="2" charset="-78"/>
              <a:ea typeface="Monotype Koufi" pitchFamily="2" charset="-78"/>
              <a:cs typeface="Monotype Koufi" pitchFamily="2" charset="-78"/>
            </a:endParaRPr>
          </a:p>
          <a:p>
            <a:pPr algn="just" rtl="1">
              <a:lnSpc>
                <a:spcPct val="150000"/>
              </a:lnSpc>
              <a:defRPr/>
            </a:pPr>
            <a:endParaRPr lang="ar-SA" sz="2000" b="1" dirty="0" smtClean="0">
              <a:solidFill>
                <a:schemeClr val="accent2">
                  <a:lumMod val="75000"/>
                </a:schemeClr>
              </a:solidFill>
            </a:endParaRPr>
          </a:p>
          <a:p>
            <a:pPr algn="just" rtl="1">
              <a:lnSpc>
                <a:spcPct val="150000"/>
              </a:lnSpc>
              <a:defRPr/>
            </a:pPr>
            <a:r>
              <a:rPr lang="ar-EG" sz="2400" b="1" dirty="0" smtClean="0">
                <a:solidFill>
                  <a:srgbClr val="006666"/>
                </a:solidFill>
              </a:rPr>
              <a:t> </a:t>
            </a:r>
            <a:r>
              <a:rPr lang="ar-EG" sz="2400" b="1" dirty="0">
                <a:solidFill>
                  <a:srgbClr val="006666"/>
                </a:solidFill>
              </a:rPr>
              <a:t>(2)  منظور العملاء : </a:t>
            </a:r>
            <a:endParaRPr lang="en-US" sz="2400" dirty="0">
              <a:solidFill>
                <a:srgbClr val="006666"/>
              </a:solidFill>
            </a:endParaRPr>
          </a:p>
          <a:p>
            <a:pPr algn="just" rtl="1">
              <a:lnSpc>
                <a:spcPct val="150000"/>
              </a:lnSpc>
              <a:defRPr/>
            </a:pPr>
            <a:r>
              <a:rPr lang="ar-EG" sz="2400" dirty="0"/>
              <a:t>يصف هذا المنظور الطرق التي سيتم بها خلق قيمة للعملاء وكيف سيتم تحقيق ذلك ، </a:t>
            </a:r>
            <a:r>
              <a:rPr lang="ar-EG" sz="2400" dirty="0" smtClean="0"/>
              <a:t>وما</a:t>
            </a:r>
            <a:r>
              <a:rPr lang="ar-SA" sz="2400" dirty="0" smtClean="0"/>
              <a:t> </a:t>
            </a:r>
            <a:r>
              <a:rPr lang="ar-EG" sz="2400" dirty="0" err="1" smtClean="0"/>
              <a:t>هى</a:t>
            </a:r>
            <a:r>
              <a:rPr lang="ar-EG" sz="2400" dirty="0" smtClean="0"/>
              <a:t> </a:t>
            </a:r>
            <a:r>
              <a:rPr lang="ar-EG" sz="2400" dirty="0"/>
              <a:t>الأسباب التي ستجعل العملاء على استعداد لدفع المقابل المالي لها ، ولذلك يجب أن تسترشد العمليات الداخلية وجهود تطوير المنشأة بهذا المنظور، ويمكن القول أن هذا الجزء يشكل قلب المقاييس ، فإذا أخفقت المنشأة في تقديم المنتجات والخدمات المناسبة بشكل يلبي احتياجات العملاء وبتكاليف فعالة على المدى القصير والطويل ، لن تتولد إيرادات وتتدهور المنشأة وتموت. </a:t>
            </a:r>
            <a:endParaRPr lang="en-US" sz="2400" dirty="0"/>
          </a:p>
          <a:p>
            <a:pPr algn="just" rtl="1">
              <a:lnSpc>
                <a:spcPct val="150000"/>
              </a:lnSpc>
              <a:defRPr/>
            </a:pPr>
            <a:endParaRPr lang="en-US" sz="2000" dirty="0"/>
          </a:p>
        </p:txBody>
      </p:sp>
      <p:sp>
        <p:nvSpPr>
          <p:cNvPr id="6" name="Rectangle 5"/>
          <p:cNvSpPr/>
          <p:nvPr/>
        </p:nvSpPr>
        <p:spPr>
          <a:xfrm>
            <a:off x="250825" y="476250"/>
            <a:ext cx="8642350" cy="5976938"/>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7" name="مستطيل 6"/>
          <p:cNvSpPr/>
          <p:nvPr/>
        </p:nvSpPr>
        <p:spPr>
          <a:xfrm>
            <a:off x="976313" y="452438"/>
            <a:ext cx="7196137" cy="600075"/>
          </a:xfrm>
          <a:prstGeom prst="rect">
            <a:avLst/>
          </a:prstGeom>
        </p:spPr>
        <p:txBody>
          <a:bodyPr wrap="none">
            <a:spAutoFit/>
          </a:bodyPr>
          <a:lstStyle/>
          <a:p>
            <a:pPr algn="just" rtl="1">
              <a:lnSpc>
                <a:spcPct val="150000"/>
              </a:lnSpc>
              <a:defRPr/>
            </a:pPr>
            <a:r>
              <a:rPr lang="ar-SA" sz="2400" dirty="0">
                <a:solidFill>
                  <a:schemeClr val="tx2">
                    <a:lumMod val="60000"/>
                    <a:lumOff val="40000"/>
                  </a:schemeClr>
                </a:solidFill>
                <a:latin typeface="Monotype Koufi" pitchFamily="2" charset="-78"/>
                <a:ea typeface="Monotype Koufi" pitchFamily="2" charset="-78"/>
                <a:cs typeface="Monotype Koufi" pitchFamily="2" charset="-78"/>
              </a:rPr>
              <a:t>مراحل صياغة الرؤية التنظيمية في ظل مدخل قياس الأداء المتوازن</a:t>
            </a:r>
          </a:p>
        </p:txBody>
      </p:sp>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14A67705-AA00-4C72-ACD2-47FA94C395BE}" type="slidenum">
              <a:rPr lang="en-US" smtClean="0"/>
              <a:pPr>
                <a:defRPr/>
              </a:pPr>
              <a:t>10</a:t>
            </a:fld>
            <a:endParaRPr lang="en-US"/>
          </a:p>
        </p:txBody>
      </p:sp>
      <p:sp>
        <p:nvSpPr>
          <p:cNvPr id="8" name="مربع نص 7"/>
          <p:cNvSpPr txBox="1"/>
          <p:nvPr/>
        </p:nvSpPr>
        <p:spPr>
          <a:xfrm>
            <a:off x="250825" y="66675"/>
            <a:ext cx="4127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12</a:t>
            </a: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2"/>
          <p:cNvSpPr txBox="1">
            <a:spLocks noChangeArrowheads="1"/>
          </p:cNvSpPr>
          <p:nvPr/>
        </p:nvSpPr>
        <p:spPr bwMode="auto">
          <a:xfrm>
            <a:off x="420688" y="1268413"/>
            <a:ext cx="8302625" cy="3878262"/>
          </a:xfrm>
          <a:prstGeom prst="rect">
            <a:avLst/>
          </a:prstGeom>
          <a:noFill/>
          <a:ln>
            <a:noFill/>
          </a:ln>
          <a:extLst/>
        </p:spPr>
        <p:txBody>
          <a:bodyPr>
            <a:spAutoFit/>
          </a:bodyPr>
          <a:lstStyle>
            <a:lvl1pPr eaLnBrk="0" hangingPunct="0">
              <a:defRPr sz="1600">
                <a:solidFill>
                  <a:schemeClr val="tx1"/>
                </a:solidFill>
                <a:latin typeface="Arial" pitchFamily="34" charset="0"/>
                <a:cs typeface="Arial" pitchFamily="34" charset="0"/>
              </a:defRPr>
            </a:lvl1pPr>
            <a:lvl2pPr marL="742950" indent="-285750" eaLnBrk="0" hangingPunct="0">
              <a:defRPr sz="1600">
                <a:solidFill>
                  <a:schemeClr val="tx1"/>
                </a:solidFill>
                <a:latin typeface="Arial" pitchFamily="34" charset="0"/>
                <a:cs typeface="Arial" pitchFamily="34" charset="0"/>
              </a:defRPr>
            </a:lvl2pPr>
            <a:lvl3pPr marL="1143000" indent="-228600" eaLnBrk="0" hangingPunct="0">
              <a:defRPr sz="1600">
                <a:solidFill>
                  <a:schemeClr val="tx1"/>
                </a:solidFill>
                <a:latin typeface="Arial" pitchFamily="34" charset="0"/>
                <a:cs typeface="Arial" pitchFamily="34" charset="0"/>
              </a:defRPr>
            </a:lvl3pPr>
            <a:lvl4pPr marL="1600200" indent="-228600" eaLnBrk="0" hangingPunct="0">
              <a:defRPr sz="1600">
                <a:solidFill>
                  <a:schemeClr val="tx1"/>
                </a:solidFill>
                <a:latin typeface="Arial" pitchFamily="34" charset="0"/>
                <a:cs typeface="Arial" pitchFamily="34" charset="0"/>
              </a:defRPr>
            </a:lvl4pPr>
            <a:lvl5pPr marL="2057400" indent="-228600" eaLnBrk="0" hangingPunct="0">
              <a:defRPr sz="1600">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sz="1600">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sz="1600">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sz="1600">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sz="1600">
                <a:solidFill>
                  <a:schemeClr val="tx1"/>
                </a:solidFill>
                <a:latin typeface="Arial" pitchFamily="34" charset="0"/>
                <a:cs typeface="Arial" pitchFamily="34" charset="0"/>
              </a:defRPr>
            </a:lvl9pPr>
          </a:lstStyle>
          <a:p>
            <a:pPr algn="just" rtl="1">
              <a:lnSpc>
                <a:spcPct val="150000"/>
              </a:lnSpc>
              <a:defRPr/>
            </a:pPr>
            <a:r>
              <a:rPr lang="ar-SA" sz="2000" b="1" dirty="0" smtClean="0">
                <a:solidFill>
                  <a:schemeClr val="accent6">
                    <a:lumMod val="50000"/>
                  </a:schemeClr>
                </a:solidFill>
                <a:latin typeface="Monotype Koufi" pitchFamily="2" charset="-78"/>
                <a:ea typeface="Monotype Koufi" pitchFamily="2" charset="-78"/>
                <a:cs typeface="Monotype Koufi" pitchFamily="2" charset="-78"/>
              </a:rPr>
              <a:t>يتبع - </a:t>
            </a:r>
            <a:r>
              <a:rPr lang="ar-EG" sz="2000" b="1" dirty="0" smtClean="0">
                <a:solidFill>
                  <a:schemeClr val="accent6">
                    <a:lumMod val="50000"/>
                  </a:schemeClr>
                </a:solidFill>
                <a:latin typeface="Monotype Koufi" pitchFamily="2" charset="-78"/>
                <a:ea typeface="Monotype Koufi" pitchFamily="2" charset="-78"/>
                <a:cs typeface="Monotype Koufi" pitchFamily="2" charset="-78"/>
              </a:rPr>
              <a:t>الخطوة </a:t>
            </a:r>
            <a:r>
              <a:rPr lang="ar-EG" sz="2000" b="1" dirty="0">
                <a:solidFill>
                  <a:schemeClr val="accent6">
                    <a:lumMod val="50000"/>
                  </a:schemeClr>
                </a:solidFill>
                <a:latin typeface="Monotype Koufi" pitchFamily="2" charset="-78"/>
                <a:ea typeface="Monotype Koufi" pitchFamily="2" charset="-78"/>
                <a:cs typeface="Monotype Koufi" pitchFamily="2" charset="-78"/>
              </a:rPr>
              <a:t>الثانية : تحديد </a:t>
            </a:r>
            <a:r>
              <a:rPr lang="ar-EG" sz="2000" b="1" dirty="0" err="1">
                <a:solidFill>
                  <a:schemeClr val="accent6">
                    <a:lumMod val="50000"/>
                  </a:schemeClr>
                </a:solidFill>
                <a:latin typeface="Monotype Koufi" pitchFamily="2" charset="-78"/>
                <a:ea typeface="Monotype Koufi" pitchFamily="2" charset="-78"/>
                <a:cs typeface="Monotype Koufi" pitchFamily="2" charset="-78"/>
              </a:rPr>
              <a:t>الإستراتيجيات</a:t>
            </a:r>
            <a:r>
              <a:rPr lang="ar-EG" sz="2000" b="1" dirty="0">
                <a:solidFill>
                  <a:schemeClr val="accent6">
                    <a:lumMod val="50000"/>
                  </a:schemeClr>
                </a:solidFill>
                <a:latin typeface="Monotype Koufi" pitchFamily="2" charset="-78"/>
                <a:ea typeface="Monotype Koufi" pitchFamily="2" charset="-78"/>
                <a:cs typeface="Monotype Koufi" pitchFamily="2" charset="-78"/>
              </a:rPr>
              <a:t> وبناء الأهداف </a:t>
            </a:r>
            <a:r>
              <a:rPr lang="ar-EG" sz="2000" b="1" dirty="0" err="1">
                <a:solidFill>
                  <a:schemeClr val="accent6">
                    <a:lumMod val="50000"/>
                  </a:schemeClr>
                </a:solidFill>
                <a:latin typeface="Monotype Koufi" pitchFamily="2" charset="-78"/>
                <a:ea typeface="Monotype Koufi" pitchFamily="2" charset="-78"/>
                <a:cs typeface="Monotype Koufi" pitchFamily="2" charset="-78"/>
              </a:rPr>
              <a:t>الإستراتيجية</a:t>
            </a:r>
            <a:r>
              <a:rPr lang="ar-EG" sz="2000" b="1" dirty="0">
                <a:solidFill>
                  <a:schemeClr val="accent6">
                    <a:lumMod val="50000"/>
                  </a:schemeClr>
                </a:solidFill>
                <a:latin typeface="Monotype Koufi" pitchFamily="2" charset="-78"/>
                <a:ea typeface="Monotype Koufi" pitchFamily="2" charset="-78"/>
                <a:cs typeface="Monotype Koufi" pitchFamily="2" charset="-78"/>
              </a:rPr>
              <a:t> العامة </a:t>
            </a:r>
            <a:r>
              <a:rPr lang="ar-EG" sz="2000" b="1" dirty="0" smtClean="0">
                <a:solidFill>
                  <a:schemeClr val="accent6">
                    <a:lumMod val="50000"/>
                  </a:schemeClr>
                </a:solidFill>
                <a:latin typeface="Monotype Koufi" pitchFamily="2" charset="-78"/>
                <a:ea typeface="Monotype Koufi" pitchFamily="2" charset="-78"/>
                <a:cs typeface="Monotype Koufi" pitchFamily="2" charset="-78"/>
              </a:rPr>
              <a:t>:</a:t>
            </a:r>
            <a:endParaRPr lang="ar-SA" sz="2000" b="1" dirty="0" smtClean="0">
              <a:solidFill>
                <a:schemeClr val="accent6">
                  <a:lumMod val="50000"/>
                </a:schemeClr>
              </a:solidFill>
              <a:latin typeface="Monotype Koufi" pitchFamily="2" charset="-78"/>
              <a:ea typeface="Monotype Koufi" pitchFamily="2" charset="-78"/>
              <a:cs typeface="Monotype Koufi" pitchFamily="2" charset="-78"/>
            </a:endParaRPr>
          </a:p>
          <a:p>
            <a:pPr algn="just" rtl="1">
              <a:lnSpc>
                <a:spcPct val="150000"/>
              </a:lnSpc>
              <a:defRPr/>
            </a:pPr>
            <a:endParaRPr lang="ar-SA" sz="2400" b="1" dirty="0" smtClean="0">
              <a:solidFill>
                <a:schemeClr val="accent2">
                  <a:lumMod val="75000"/>
                </a:schemeClr>
              </a:solidFill>
            </a:endParaRPr>
          </a:p>
          <a:p>
            <a:pPr algn="just" rtl="1">
              <a:lnSpc>
                <a:spcPct val="150000"/>
              </a:lnSpc>
              <a:defRPr/>
            </a:pPr>
            <a:r>
              <a:rPr lang="ar-EG" sz="2400" b="1" dirty="0">
                <a:solidFill>
                  <a:srgbClr val="006666"/>
                </a:solidFill>
              </a:rPr>
              <a:t>(3)  منظور العمليات الداخلية  : </a:t>
            </a:r>
            <a:endParaRPr lang="en-US" sz="2400" dirty="0">
              <a:solidFill>
                <a:srgbClr val="006666"/>
              </a:solidFill>
            </a:endParaRPr>
          </a:p>
          <a:p>
            <a:pPr algn="just" rtl="1">
              <a:lnSpc>
                <a:spcPct val="150000"/>
              </a:lnSpc>
              <a:defRPr/>
            </a:pPr>
            <a:r>
              <a:rPr lang="ar-EG" sz="2400" dirty="0"/>
              <a:t>يجب دراسة وتحليل العمليات التي تولد الأشكال المناسبة للقيمة بالنسبة للعملاء وتقود كذلك إلى الوفاء بتوقعات حملة الأسهم وهذه مهمة الموضوعات </a:t>
            </a:r>
            <a:r>
              <a:rPr lang="ar-EG" sz="2400" dirty="0" err="1"/>
              <a:t>الإستراتيجية</a:t>
            </a:r>
            <a:r>
              <a:rPr lang="ar-EG" sz="2400" dirty="0"/>
              <a:t> التي يدرسها منظور العمليات الداخلية، ومن ثم ينبغي التعرف على عمليات المنشأة على المستوى العام </a:t>
            </a:r>
            <a:endParaRPr lang="en-US" sz="2400" dirty="0"/>
          </a:p>
        </p:txBody>
      </p:sp>
      <p:sp>
        <p:nvSpPr>
          <p:cNvPr id="6" name="Rectangle 5"/>
          <p:cNvSpPr/>
          <p:nvPr/>
        </p:nvSpPr>
        <p:spPr>
          <a:xfrm>
            <a:off x="250825" y="476250"/>
            <a:ext cx="8642350" cy="5976938"/>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7" name="مستطيل 6"/>
          <p:cNvSpPr/>
          <p:nvPr/>
        </p:nvSpPr>
        <p:spPr>
          <a:xfrm>
            <a:off x="976313" y="452438"/>
            <a:ext cx="7196137" cy="600075"/>
          </a:xfrm>
          <a:prstGeom prst="rect">
            <a:avLst/>
          </a:prstGeom>
        </p:spPr>
        <p:txBody>
          <a:bodyPr wrap="none">
            <a:spAutoFit/>
          </a:bodyPr>
          <a:lstStyle/>
          <a:p>
            <a:pPr algn="just" rtl="1">
              <a:lnSpc>
                <a:spcPct val="150000"/>
              </a:lnSpc>
              <a:defRPr/>
            </a:pPr>
            <a:r>
              <a:rPr lang="ar-SA" sz="2400" dirty="0">
                <a:solidFill>
                  <a:schemeClr val="tx2">
                    <a:lumMod val="60000"/>
                    <a:lumOff val="40000"/>
                  </a:schemeClr>
                </a:solidFill>
                <a:latin typeface="Monotype Koufi" pitchFamily="2" charset="-78"/>
                <a:ea typeface="Monotype Koufi" pitchFamily="2" charset="-78"/>
                <a:cs typeface="Monotype Koufi" pitchFamily="2" charset="-78"/>
              </a:rPr>
              <a:t>مراحل صياغة الرؤية التنظيمية في ظل مدخل قياس الأداء المتوازن</a:t>
            </a:r>
          </a:p>
        </p:txBody>
      </p:sp>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A04B4FAC-0B4F-45A4-A632-838206E0F572}" type="slidenum">
              <a:rPr lang="en-US" smtClean="0"/>
              <a:pPr>
                <a:defRPr/>
              </a:pPr>
              <a:t>11</a:t>
            </a:fld>
            <a:endParaRPr lang="en-US"/>
          </a:p>
        </p:txBody>
      </p:sp>
      <p:sp>
        <p:nvSpPr>
          <p:cNvPr id="8" name="مربع نص 7"/>
          <p:cNvSpPr txBox="1"/>
          <p:nvPr/>
        </p:nvSpPr>
        <p:spPr>
          <a:xfrm>
            <a:off x="250825" y="66675"/>
            <a:ext cx="4127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12</a:t>
            </a: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2"/>
          <p:cNvSpPr txBox="1">
            <a:spLocks noChangeArrowheads="1"/>
          </p:cNvSpPr>
          <p:nvPr/>
        </p:nvSpPr>
        <p:spPr bwMode="auto">
          <a:xfrm>
            <a:off x="420688" y="1268413"/>
            <a:ext cx="8302625" cy="4432300"/>
          </a:xfrm>
          <a:prstGeom prst="rect">
            <a:avLst/>
          </a:prstGeom>
          <a:noFill/>
          <a:ln>
            <a:noFill/>
          </a:ln>
          <a:extLst/>
        </p:spPr>
        <p:txBody>
          <a:bodyPr>
            <a:spAutoFit/>
          </a:bodyPr>
          <a:lstStyle>
            <a:lvl1pPr eaLnBrk="0" hangingPunct="0">
              <a:defRPr sz="1600">
                <a:solidFill>
                  <a:schemeClr val="tx1"/>
                </a:solidFill>
                <a:latin typeface="Arial" pitchFamily="34" charset="0"/>
                <a:cs typeface="Arial" pitchFamily="34" charset="0"/>
              </a:defRPr>
            </a:lvl1pPr>
            <a:lvl2pPr marL="742950" indent="-285750" eaLnBrk="0" hangingPunct="0">
              <a:defRPr sz="1600">
                <a:solidFill>
                  <a:schemeClr val="tx1"/>
                </a:solidFill>
                <a:latin typeface="Arial" pitchFamily="34" charset="0"/>
                <a:cs typeface="Arial" pitchFamily="34" charset="0"/>
              </a:defRPr>
            </a:lvl2pPr>
            <a:lvl3pPr marL="1143000" indent="-228600" eaLnBrk="0" hangingPunct="0">
              <a:defRPr sz="1600">
                <a:solidFill>
                  <a:schemeClr val="tx1"/>
                </a:solidFill>
                <a:latin typeface="Arial" pitchFamily="34" charset="0"/>
                <a:cs typeface="Arial" pitchFamily="34" charset="0"/>
              </a:defRPr>
            </a:lvl3pPr>
            <a:lvl4pPr marL="1600200" indent="-228600" eaLnBrk="0" hangingPunct="0">
              <a:defRPr sz="1600">
                <a:solidFill>
                  <a:schemeClr val="tx1"/>
                </a:solidFill>
                <a:latin typeface="Arial" pitchFamily="34" charset="0"/>
                <a:cs typeface="Arial" pitchFamily="34" charset="0"/>
              </a:defRPr>
            </a:lvl4pPr>
            <a:lvl5pPr marL="2057400" indent="-228600" eaLnBrk="0" hangingPunct="0">
              <a:defRPr sz="1600">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sz="1600">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sz="1600">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sz="1600">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sz="1600">
                <a:solidFill>
                  <a:schemeClr val="tx1"/>
                </a:solidFill>
                <a:latin typeface="Arial" pitchFamily="34" charset="0"/>
                <a:cs typeface="Arial" pitchFamily="34" charset="0"/>
              </a:defRPr>
            </a:lvl9pPr>
          </a:lstStyle>
          <a:p>
            <a:pPr algn="just" rtl="1">
              <a:lnSpc>
                <a:spcPct val="150000"/>
              </a:lnSpc>
              <a:defRPr/>
            </a:pPr>
            <a:r>
              <a:rPr lang="ar-SA" sz="2000" b="1" dirty="0" smtClean="0">
                <a:solidFill>
                  <a:schemeClr val="accent6">
                    <a:lumMod val="50000"/>
                  </a:schemeClr>
                </a:solidFill>
                <a:latin typeface="Monotype Koufi" pitchFamily="2" charset="-78"/>
                <a:ea typeface="Monotype Koufi" pitchFamily="2" charset="-78"/>
                <a:cs typeface="Monotype Koufi" pitchFamily="2" charset="-78"/>
              </a:rPr>
              <a:t>يتبع - </a:t>
            </a:r>
            <a:r>
              <a:rPr lang="ar-EG" sz="2000" b="1" dirty="0" smtClean="0">
                <a:solidFill>
                  <a:schemeClr val="accent6">
                    <a:lumMod val="50000"/>
                  </a:schemeClr>
                </a:solidFill>
                <a:latin typeface="Monotype Koufi" pitchFamily="2" charset="-78"/>
                <a:ea typeface="Monotype Koufi" pitchFamily="2" charset="-78"/>
                <a:cs typeface="Monotype Koufi" pitchFamily="2" charset="-78"/>
              </a:rPr>
              <a:t>الخطوة </a:t>
            </a:r>
            <a:r>
              <a:rPr lang="ar-EG" sz="2000" b="1" dirty="0">
                <a:solidFill>
                  <a:schemeClr val="accent6">
                    <a:lumMod val="50000"/>
                  </a:schemeClr>
                </a:solidFill>
                <a:latin typeface="Monotype Koufi" pitchFamily="2" charset="-78"/>
                <a:ea typeface="Monotype Koufi" pitchFamily="2" charset="-78"/>
                <a:cs typeface="Monotype Koufi" pitchFamily="2" charset="-78"/>
              </a:rPr>
              <a:t>الثانية : تحديد </a:t>
            </a:r>
            <a:r>
              <a:rPr lang="ar-EG" sz="2000" b="1" dirty="0" err="1">
                <a:solidFill>
                  <a:schemeClr val="accent6">
                    <a:lumMod val="50000"/>
                  </a:schemeClr>
                </a:solidFill>
                <a:latin typeface="Monotype Koufi" pitchFamily="2" charset="-78"/>
                <a:ea typeface="Monotype Koufi" pitchFamily="2" charset="-78"/>
                <a:cs typeface="Monotype Koufi" pitchFamily="2" charset="-78"/>
              </a:rPr>
              <a:t>الإستراتيجيات</a:t>
            </a:r>
            <a:r>
              <a:rPr lang="ar-EG" sz="2000" b="1" dirty="0">
                <a:solidFill>
                  <a:schemeClr val="accent6">
                    <a:lumMod val="50000"/>
                  </a:schemeClr>
                </a:solidFill>
                <a:latin typeface="Monotype Koufi" pitchFamily="2" charset="-78"/>
                <a:ea typeface="Monotype Koufi" pitchFamily="2" charset="-78"/>
                <a:cs typeface="Monotype Koufi" pitchFamily="2" charset="-78"/>
              </a:rPr>
              <a:t> وبناء الأهداف </a:t>
            </a:r>
            <a:r>
              <a:rPr lang="ar-EG" sz="2000" b="1" dirty="0" err="1">
                <a:solidFill>
                  <a:schemeClr val="accent6">
                    <a:lumMod val="50000"/>
                  </a:schemeClr>
                </a:solidFill>
                <a:latin typeface="Monotype Koufi" pitchFamily="2" charset="-78"/>
                <a:ea typeface="Monotype Koufi" pitchFamily="2" charset="-78"/>
                <a:cs typeface="Monotype Koufi" pitchFamily="2" charset="-78"/>
              </a:rPr>
              <a:t>الإستراتيجية</a:t>
            </a:r>
            <a:r>
              <a:rPr lang="ar-EG" sz="2000" b="1" dirty="0">
                <a:solidFill>
                  <a:schemeClr val="accent6">
                    <a:lumMod val="50000"/>
                  </a:schemeClr>
                </a:solidFill>
                <a:latin typeface="Monotype Koufi" pitchFamily="2" charset="-78"/>
                <a:ea typeface="Monotype Koufi" pitchFamily="2" charset="-78"/>
                <a:cs typeface="Monotype Koufi" pitchFamily="2" charset="-78"/>
              </a:rPr>
              <a:t> العامة </a:t>
            </a:r>
            <a:r>
              <a:rPr lang="ar-EG" sz="2000" b="1" dirty="0" smtClean="0">
                <a:solidFill>
                  <a:schemeClr val="accent6">
                    <a:lumMod val="50000"/>
                  </a:schemeClr>
                </a:solidFill>
                <a:latin typeface="Monotype Koufi" pitchFamily="2" charset="-78"/>
                <a:ea typeface="Monotype Koufi" pitchFamily="2" charset="-78"/>
                <a:cs typeface="Monotype Koufi" pitchFamily="2" charset="-78"/>
              </a:rPr>
              <a:t>:</a:t>
            </a:r>
            <a:endParaRPr lang="ar-SA" sz="2000" b="1" dirty="0" smtClean="0">
              <a:solidFill>
                <a:schemeClr val="accent6">
                  <a:lumMod val="50000"/>
                </a:schemeClr>
              </a:solidFill>
              <a:latin typeface="Monotype Koufi" pitchFamily="2" charset="-78"/>
              <a:ea typeface="Monotype Koufi" pitchFamily="2" charset="-78"/>
              <a:cs typeface="Monotype Koufi" pitchFamily="2" charset="-78"/>
            </a:endParaRPr>
          </a:p>
          <a:p>
            <a:pPr algn="just" rtl="1">
              <a:lnSpc>
                <a:spcPct val="150000"/>
              </a:lnSpc>
              <a:defRPr/>
            </a:pPr>
            <a:endParaRPr lang="ar-SA" sz="2400" b="1" dirty="0" smtClean="0">
              <a:solidFill>
                <a:schemeClr val="accent2">
                  <a:lumMod val="75000"/>
                </a:schemeClr>
              </a:solidFill>
            </a:endParaRPr>
          </a:p>
          <a:p>
            <a:pPr algn="just" rtl="1">
              <a:lnSpc>
                <a:spcPct val="150000"/>
              </a:lnSpc>
              <a:defRPr/>
            </a:pPr>
            <a:r>
              <a:rPr lang="ar-EG" sz="2400" b="1" dirty="0">
                <a:solidFill>
                  <a:srgbClr val="006666"/>
                </a:solidFill>
              </a:rPr>
              <a:t>(4)  منظور التعلم والنمو :</a:t>
            </a:r>
            <a:endParaRPr lang="en-US" sz="2400" dirty="0">
              <a:solidFill>
                <a:srgbClr val="006666"/>
              </a:solidFill>
            </a:endParaRPr>
          </a:p>
          <a:p>
            <a:pPr algn="just" rtl="1">
              <a:lnSpc>
                <a:spcPct val="150000"/>
              </a:lnSpc>
              <a:defRPr/>
            </a:pPr>
            <a:r>
              <a:rPr lang="ar-EG" sz="2400" dirty="0"/>
              <a:t>يمكن منظور التعلم والنمو المنشأة من ضمان قدرتها على التجديد،  كشرط أساسي </a:t>
            </a:r>
            <a:r>
              <a:rPr lang="ar-EG" sz="2400" dirty="0" smtClean="0"/>
              <a:t>لاستمرارها </a:t>
            </a:r>
            <a:r>
              <a:rPr lang="ar-EG" sz="2400" dirty="0"/>
              <a:t>وبقائها على المدى الطويل. في هذا المنظور تدرس المنشأة ما يجب أن تفعله للاحتفاظ بالمعرفة التقنية المطلوبة لفهم وإشباع حاجات العملاء وتطوير تلك المعرفة إلى جانب اهتمامها بدراسة كيفية </a:t>
            </a:r>
            <a:r>
              <a:rPr lang="ar-EG" sz="2400" dirty="0" smtClean="0"/>
              <a:t>الاحتفاظ </a:t>
            </a:r>
            <a:r>
              <a:rPr lang="ar-EG" sz="2400" dirty="0"/>
              <a:t>بالكفاءة والإنتاجية الضرورية للعمليات التي تخلق قيمة للعميل. </a:t>
            </a:r>
            <a:endParaRPr lang="en-US" sz="2400" dirty="0"/>
          </a:p>
        </p:txBody>
      </p:sp>
      <p:sp>
        <p:nvSpPr>
          <p:cNvPr id="6" name="Rectangle 5"/>
          <p:cNvSpPr/>
          <p:nvPr/>
        </p:nvSpPr>
        <p:spPr>
          <a:xfrm>
            <a:off x="250825" y="476250"/>
            <a:ext cx="8642350" cy="5976938"/>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7" name="مستطيل 6"/>
          <p:cNvSpPr/>
          <p:nvPr/>
        </p:nvSpPr>
        <p:spPr>
          <a:xfrm>
            <a:off x="976313" y="452438"/>
            <a:ext cx="7196137" cy="600075"/>
          </a:xfrm>
          <a:prstGeom prst="rect">
            <a:avLst/>
          </a:prstGeom>
        </p:spPr>
        <p:txBody>
          <a:bodyPr wrap="none">
            <a:spAutoFit/>
          </a:bodyPr>
          <a:lstStyle/>
          <a:p>
            <a:pPr algn="just" rtl="1">
              <a:lnSpc>
                <a:spcPct val="150000"/>
              </a:lnSpc>
              <a:defRPr/>
            </a:pPr>
            <a:r>
              <a:rPr lang="ar-SA" sz="2400" dirty="0">
                <a:solidFill>
                  <a:schemeClr val="tx2">
                    <a:lumMod val="60000"/>
                    <a:lumOff val="40000"/>
                  </a:schemeClr>
                </a:solidFill>
                <a:latin typeface="Monotype Koufi" pitchFamily="2" charset="-78"/>
                <a:ea typeface="Monotype Koufi" pitchFamily="2" charset="-78"/>
                <a:cs typeface="Monotype Koufi" pitchFamily="2" charset="-78"/>
              </a:rPr>
              <a:t>مراحل صياغة الرؤية التنظيمية في ظل مدخل قياس الأداء المتوازن</a:t>
            </a:r>
          </a:p>
        </p:txBody>
      </p:sp>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87DF7719-09A1-4667-B9F5-E5CF7BFC4C86}" type="slidenum">
              <a:rPr lang="en-US" smtClean="0"/>
              <a:pPr>
                <a:defRPr/>
              </a:pPr>
              <a:t>12</a:t>
            </a:fld>
            <a:endParaRPr lang="en-US"/>
          </a:p>
        </p:txBody>
      </p:sp>
      <p:sp>
        <p:nvSpPr>
          <p:cNvPr id="8" name="مربع نص 7"/>
          <p:cNvSpPr txBox="1"/>
          <p:nvPr/>
        </p:nvSpPr>
        <p:spPr>
          <a:xfrm>
            <a:off x="250825" y="66675"/>
            <a:ext cx="4127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12</a:t>
            </a: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TextBox 2"/>
          <p:cNvSpPr txBox="1">
            <a:spLocks noChangeArrowheads="1"/>
          </p:cNvSpPr>
          <p:nvPr/>
        </p:nvSpPr>
        <p:spPr bwMode="auto">
          <a:xfrm>
            <a:off x="423863" y="1341438"/>
            <a:ext cx="8301037" cy="3138487"/>
          </a:xfrm>
          <a:prstGeom prst="rect">
            <a:avLst/>
          </a:prstGeom>
          <a:noFill/>
          <a:ln w="9525">
            <a:noFill/>
            <a:miter lim="800000"/>
            <a:headEnd/>
            <a:tailEnd/>
          </a:ln>
        </p:spPr>
        <p:txBody>
          <a:bodyPr>
            <a:spAutoFit/>
          </a:bodyPr>
          <a:lstStyle/>
          <a:p>
            <a:pPr algn="just" rtl="1" eaLnBrk="0" hangingPunct="0">
              <a:lnSpc>
                <a:spcPct val="150000"/>
              </a:lnSpc>
            </a:pPr>
            <a:r>
              <a:rPr lang="ar-EG" sz="2200" b="1">
                <a:solidFill>
                  <a:srgbClr val="C00000"/>
                </a:solidFill>
                <a:latin typeface="Monotype Koufi"/>
                <a:ea typeface="Monotype Koufi"/>
                <a:cs typeface="Monotype Koufi"/>
              </a:rPr>
              <a:t>الخطوة </a:t>
            </a:r>
            <a:r>
              <a:rPr lang="ar-SA" sz="2200" b="1">
                <a:solidFill>
                  <a:srgbClr val="C00000"/>
                </a:solidFill>
                <a:latin typeface="Monotype Koufi"/>
                <a:ea typeface="Monotype Koufi"/>
                <a:cs typeface="Monotype Koufi"/>
              </a:rPr>
              <a:t>الثالثة</a:t>
            </a:r>
            <a:r>
              <a:rPr lang="ar-EG" sz="2200" b="1">
                <a:solidFill>
                  <a:srgbClr val="C00000"/>
                </a:solidFill>
                <a:latin typeface="Monotype Koufi"/>
                <a:ea typeface="Monotype Koufi"/>
                <a:cs typeface="Monotype Koufi"/>
              </a:rPr>
              <a:t>: </a:t>
            </a:r>
            <a:r>
              <a:rPr lang="ar-EG" sz="2200" b="1">
                <a:solidFill>
                  <a:srgbClr val="0000FF"/>
                </a:solidFill>
                <a:latin typeface="Monotype Koufi"/>
                <a:ea typeface="Monotype Koufi"/>
                <a:cs typeface="Monotype Koufi"/>
              </a:rPr>
              <a:t>تحديد </a:t>
            </a:r>
            <a:r>
              <a:rPr lang="ar-SA" sz="2200" b="1">
                <a:solidFill>
                  <a:srgbClr val="0000FF"/>
                </a:solidFill>
                <a:latin typeface="Monotype Koufi"/>
                <a:ea typeface="Monotype Koufi"/>
                <a:cs typeface="Monotype Koufi"/>
              </a:rPr>
              <a:t>عوامل النجاح الحاكمة</a:t>
            </a:r>
            <a:r>
              <a:rPr lang="ar-EG" sz="2200" b="1">
                <a:solidFill>
                  <a:srgbClr val="0000FF"/>
                </a:solidFill>
                <a:latin typeface="Monotype Koufi"/>
                <a:ea typeface="Monotype Koufi"/>
                <a:cs typeface="Monotype Koufi"/>
              </a:rPr>
              <a:t>:</a:t>
            </a:r>
            <a:endParaRPr lang="ar-SA" sz="2200" b="1">
              <a:solidFill>
                <a:srgbClr val="0000FF"/>
              </a:solidFill>
              <a:latin typeface="Monotype Koufi"/>
              <a:ea typeface="Monotype Koufi"/>
              <a:cs typeface="Monotype Koufi"/>
            </a:endParaRPr>
          </a:p>
          <a:p>
            <a:pPr algn="just" rtl="1" eaLnBrk="0" hangingPunct="0">
              <a:lnSpc>
                <a:spcPct val="150000"/>
              </a:lnSpc>
            </a:pPr>
            <a:r>
              <a:rPr lang="ar-EG" sz="2200"/>
              <a:t>تعني هذه الخطوة الانتقال من التوصيفات والاستراتيجيات المذكورة آنفاً إلى مناقشة والحكم على ما يكون مطلوباً لنجاح المقياس وماهية العوامل ذات التأثير الأكبر على النتائج المنشود تحقيقها. بعبارة أخرى يجب على المنشأة أن تقرر الآن ما هي عوامل النجاح الحاكمة وترتبها حسب الأولوية. وهناك أسلوب مناسب لبدء هذا الجزء يتمثل في تكوين مجموعات نقاشية لتقرير العوامل الأكثر أهمية لتحقيق الأهداف الاستراتيجية التي سبق وضعها. </a:t>
            </a:r>
            <a:endParaRPr lang="en-US" sz="2200"/>
          </a:p>
        </p:txBody>
      </p:sp>
      <p:sp>
        <p:nvSpPr>
          <p:cNvPr id="6" name="Rectangle 5"/>
          <p:cNvSpPr/>
          <p:nvPr/>
        </p:nvSpPr>
        <p:spPr>
          <a:xfrm>
            <a:off x="250825" y="476250"/>
            <a:ext cx="8642350" cy="5976938"/>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7" name="مستطيل 6"/>
          <p:cNvSpPr/>
          <p:nvPr/>
        </p:nvSpPr>
        <p:spPr>
          <a:xfrm>
            <a:off x="976313" y="452438"/>
            <a:ext cx="7196137" cy="600075"/>
          </a:xfrm>
          <a:prstGeom prst="rect">
            <a:avLst/>
          </a:prstGeom>
        </p:spPr>
        <p:txBody>
          <a:bodyPr wrap="none">
            <a:spAutoFit/>
          </a:bodyPr>
          <a:lstStyle/>
          <a:p>
            <a:pPr algn="just" rtl="1">
              <a:lnSpc>
                <a:spcPct val="150000"/>
              </a:lnSpc>
              <a:defRPr/>
            </a:pPr>
            <a:r>
              <a:rPr lang="ar-SA" sz="2400" dirty="0">
                <a:solidFill>
                  <a:schemeClr val="tx2">
                    <a:lumMod val="60000"/>
                    <a:lumOff val="40000"/>
                  </a:schemeClr>
                </a:solidFill>
                <a:latin typeface="Monotype Koufi" pitchFamily="2" charset="-78"/>
                <a:ea typeface="Monotype Koufi" pitchFamily="2" charset="-78"/>
                <a:cs typeface="Monotype Koufi" pitchFamily="2" charset="-78"/>
              </a:rPr>
              <a:t>مراحل صياغة الرؤية التنظيمية في ظل مدخل قياس الأداء المتوازن</a:t>
            </a:r>
          </a:p>
        </p:txBody>
      </p:sp>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089EC701-9A2A-499D-BA52-218E6926749E}" type="slidenum">
              <a:rPr lang="en-US" smtClean="0"/>
              <a:pPr>
                <a:defRPr/>
              </a:pPr>
              <a:t>13</a:t>
            </a:fld>
            <a:endParaRPr lang="en-US"/>
          </a:p>
        </p:txBody>
      </p:sp>
      <p:sp>
        <p:nvSpPr>
          <p:cNvPr id="8" name="مربع نص 7"/>
          <p:cNvSpPr txBox="1"/>
          <p:nvPr/>
        </p:nvSpPr>
        <p:spPr>
          <a:xfrm>
            <a:off x="250825" y="66675"/>
            <a:ext cx="4127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12</a:t>
            </a: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TextBox 2"/>
          <p:cNvSpPr txBox="1">
            <a:spLocks noChangeArrowheads="1"/>
          </p:cNvSpPr>
          <p:nvPr/>
        </p:nvSpPr>
        <p:spPr bwMode="auto">
          <a:xfrm>
            <a:off x="420688" y="1700213"/>
            <a:ext cx="8302625" cy="2794000"/>
          </a:xfrm>
          <a:prstGeom prst="rect">
            <a:avLst/>
          </a:prstGeom>
          <a:noFill/>
          <a:ln w="9525">
            <a:noFill/>
            <a:miter lim="800000"/>
            <a:headEnd/>
            <a:tailEnd/>
          </a:ln>
        </p:spPr>
        <p:txBody>
          <a:bodyPr>
            <a:spAutoFit/>
          </a:bodyPr>
          <a:lstStyle/>
          <a:p>
            <a:pPr algn="just" rtl="1" eaLnBrk="0" hangingPunct="0">
              <a:lnSpc>
                <a:spcPct val="150000"/>
              </a:lnSpc>
            </a:pPr>
            <a:r>
              <a:rPr lang="ar-EG" sz="2400" b="1">
                <a:solidFill>
                  <a:srgbClr val="C00000"/>
                </a:solidFill>
                <a:latin typeface="Monotype Koufi"/>
                <a:ea typeface="Monotype Koufi"/>
                <a:cs typeface="Monotype Koufi"/>
              </a:rPr>
              <a:t>الخطوة </a:t>
            </a:r>
            <a:r>
              <a:rPr lang="ar-SA" sz="2400" b="1">
                <a:solidFill>
                  <a:srgbClr val="C00000"/>
                </a:solidFill>
                <a:latin typeface="Monotype Koufi"/>
                <a:ea typeface="Monotype Koufi"/>
                <a:cs typeface="Monotype Koufi"/>
              </a:rPr>
              <a:t>الرابعة</a:t>
            </a:r>
            <a:r>
              <a:rPr lang="ar-EG" sz="2400" b="1">
                <a:solidFill>
                  <a:srgbClr val="C00000"/>
                </a:solidFill>
                <a:latin typeface="Monotype Koufi"/>
                <a:ea typeface="Monotype Koufi"/>
                <a:cs typeface="Monotype Koufi"/>
              </a:rPr>
              <a:t>: </a:t>
            </a:r>
            <a:r>
              <a:rPr lang="ar-EG" sz="2400" b="1">
                <a:solidFill>
                  <a:srgbClr val="0000FF"/>
                </a:solidFill>
                <a:latin typeface="Monotype Koufi"/>
                <a:ea typeface="Monotype Koufi"/>
                <a:cs typeface="Monotype Koufi"/>
              </a:rPr>
              <a:t>تحديد </a:t>
            </a:r>
            <a:r>
              <a:rPr lang="ar-SA" sz="2400" b="1">
                <a:solidFill>
                  <a:srgbClr val="0000FF"/>
                </a:solidFill>
                <a:latin typeface="Monotype Koufi"/>
                <a:ea typeface="Monotype Koufi"/>
                <a:cs typeface="Monotype Koufi"/>
              </a:rPr>
              <a:t>الـقـيــاســات</a:t>
            </a:r>
            <a:r>
              <a:rPr lang="ar-EG" sz="2400" b="1">
                <a:solidFill>
                  <a:srgbClr val="0000FF"/>
                </a:solidFill>
                <a:latin typeface="Monotype Koufi"/>
                <a:ea typeface="Monotype Koufi"/>
                <a:cs typeface="Monotype Koufi"/>
              </a:rPr>
              <a:t>:</a:t>
            </a:r>
            <a:endParaRPr lang="ar-SA" sz="2400" b="1">
              <a:solidFill>
                <a:srgbClr val="0000FF"/>
              </a:solidFill>
              <a:latin typeface="Monotype Koufi"/>
              <a:ea typeface="Monotype Koufi"/>
              <a:cs typeface="Monotype Koufi"/>
            </a:endParaRPr>
          </a:p>
          <a:p>
            <a:pPr algn="just" rtl="1" eaLnBrk="0" hangingPunct="0">
              <a:lnSpc>
                <a:spcPct val="150000"/>
              </a:lnSpc>
            </a:pPr>
            <a:r>
              <a:rPr lang="ar-EG" sz="2400"/>
              <a:t>في هذه الخطوة يتم صياغة مقاييس للتعرف على الأسباب والنتائج وإيجاد توازن فيما بينها ، وإعداد تقرير نهائي بمعرفة الإدارة العليا ومجموعة المشروع وإن كان يفضل أن يتم ذلك بمشاركة شخص له خبرة سابقة بمشروعات قياس الأداء المتوازن يفيد بصفة خاصة في إحداث ترابط بين عوامل النجاح والمقاييس. </a:t>
            </a:r>
            <a:endParaRPr lang="en-US" sz="2400"/>
          </a:p>
        </p:txBody>
      </p:sp>
      <p:sp>
        <p:nvSpPr>
          <p:cNvPr id="6" name="Rectangle 5"/>
          <p:cNvSpPr/>
          <p:nvPr/>
        </p:nvSpPr>
        <p:spPr>
          <a:xfrm>
            <a:off x="250825" y="476250"/>
            <a:ext cx="8642350" cy="5976938"/>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7" name="مستطيل 6"/>
          <p:cNvSpPr/>
          <p:nvPr/>
        </p:nvSpPr>
        <p:spPr>
          <a:xfrm>
            <a:off x="976313" y="452438"/>
            <a:ext cx="7196137" cy="600075"/>
          </a:xfrm>
          <a:prstGeom prst="rect">
            <a:avLst/>
          </a:prstGeom>
        </p:spPr>
        <p:txBody>
          <a:bodyPr wrap="none">
            <a:spAutoFit/>
          </a:bodyPr>
          <a:lstStyle/>
          <a:p>
            <a:pPr algn="just" rtl="1">
              <a:lnSpc>
                <a:spcPct val="150000"/>
              </a:lnSpc>
              <a:defRPr/>
            </a:pPr>
            <a:r>
              <a:rPr lang="ar-SA" sz="2400" dirty="0">
                <a:solidFill>
                  <a:schemeClr val="tx2">
                    <a:lumMod val="60000"/>
                    <a:lumOff val="40000"/>
                  </a:schemeClr>
                </a:solidFill>
                <a:latin typeface="Monotype Koufi" pitchFamily="2" charset="-78"/>
                <a:ea typeface="Monotype Koufi" pitchFamily="2" charset="-78"/>
                <a:cs typeface="Monotype Koufi" pitchFamily="2" charset="-78"/>
              </a:rPr>
              <a:t>مراحل صياغة الرؤية التنظيمية في ظل مدخل قياس الأداء المتوازن</a:t>
            </a:r>
          </a:p>
        </p:txBody>
      </p:sp>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628F8D7F-B3CD-4134-B067-543545CE80CB}" type="slidenum">
              <a:rPr lang="en-US" smtClean="0"/>
              <a:pPr>
                <a:defRPr/>
              </a:pPr>
              <a:t>14</a:t>
            </a:fld>
            <a:endParaRPr lang="en-US"/>
          </a:p>
        </p:txBody>
      </p:sp>
      <p:sp>
        <p:nvSpPr>
          <p:cNvPr id="8" name="مربع نص 7"/>
          <p:cNvSpPr txBox="1"/>
          <p:nvPr/>
        </p:nvSpPr>
        <p:spPr>
          <a:xfrm>
            <a:off x="250825" y="66675"/>
            <a:ext cx="4127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12</a:t>
            </a: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TextBox 2"/>
          <p:cNvSpPr txBox="1">
            <a:spLocks noChangeArrowheads="1"/>
          </p:cNvSpPr>
          <p:nvPr/>
        </p:nvSpPr>
        <p:spPr bwMode="auto">
          <a:xfrm>
            <a:off x="420688" y="1484313"/>
            <a:ext cx="8302625" cy="2954337"/>
          </a:xfrm>
          <a:prstGeom prst="rect">
            <a:avLst/>
          </a:prstGeom>
          <a:noFill/>
          <a:ln w="9525">
            <a:noFill/>
            <a:miter lim="800000"/>
            <a:headEnd/>
            <a:tailEnd/>
          </a:ln>
        </p:spPr>
        <p:txBody>
          <a:bodyPr>
            <a:spAutoFit/>
          </a:bodyPr>
          <a:lstStyle/>
          <a:p>
            <a:pPr algn="just" rtl="1" eaLnBrk="0" hangingPunct="0">
              <a:lnSpc>
                <a:spcPct val="150000"/>
              </a:lnSpc>
            </a:pPr>
            <a:r>
              <a:rPr lang="ar-EG" sz="2400" b="1">
                <a:solidFill>
                  <a:srgbClr val="C00000"/>
                </a:solidFill>
                <a:latin typeface="Monotype Koufi"/>
                <a:ea typeface="Monotype Koufi"/>
                <a:cs typeface="Monotype Koufi"/>
              </a:rPr>
              <a:t>الخطوة </a:t>
            </a:r>
            <a:r>
              <a:rPr lang="ar-SA" sz="2400" b="1">
                <a:solidFill>
                  <a:srgbClr val="C00000"/>
                </a:solidFill>
                <a:latin typeface="Monotype Koufi"/>
                <a:ea typeface="Monotype Koufi"/>
                <a:cs typeface="Monotype Koufi"/>
              </a:rPr>
              <a:t>الخامسة </a:t>
            </a:r>
            <a:r>
              <a:rPr lang="ar-EG" sz="2400" b="1">
                <a:solidFill>
                  <a:srgbClr val="C00000"/>
                </a:solidFill>
                <a:latin typeface="Monotype Koufi"/>
                <a:ea typeface="Monotype Koufi"/>
                <a:cs typeface="Monotype Koufi"/>
              </a:rPr>
              <a:t>: </a:t>
            </a:r>
            <a:r>
              <a:rPr lang="ar-EG" sz="2400" b="1">
                <a:solidFill>
                  <a:srgbClr val="0000FF"/>
                </a:solidFill>
                <a:latin typeface="Monotype Koufi"/>
                <a:ea typeface="Monotype Koufi"/>
                <a:cs typeface="Monotype Koufi"/>
              </a:rPr>
              <a:t>تحديد </a:t>
            </a:r>
            <a:r>
              <a:rPr lang="ar-SA" sz="2400" b="1">
                <a:solidFill>
                  <a:srgbClr val="0000FF"/>
                </a:solidFill>
                <a:latin typeface="Monotype Koufi"/>
                <a:ea typeface="Monotype Koufi"/>
                <a:cs typeface="Monotype Koufi"/>
              </a:rPr>
              <a:t>وتطوير خطة العمل</a:t>
            </a:r>
            <a:r>
              <a:rPr lang="ar-EG" sz="2400" b="1">
                <a:solidFill>
                  <a:srgbClr val="0000FF"/>
                </a:solidFill>
                <a:latin typeface="Monotype Koufi"/>
                <a:ea typeface="Monotype Koufi"/>
                <a:cs typeface="Monotype Koufi"/>
              </a:rPr>
              <a:t>:</a:t>
            </a:r>
            <a:endParaRPr lang="ar-SA" sz="2400" b="1">
              <a:solidFill>
                <a:srgbClr val="0000FF"/>
              </a:solidFill>
              <a:latin typeface="Monotype Koufi"/>
              <a:ea typeface="Monotype Koufi"/>
              <a:cs typeface="Monotype Koufi"/>
            </a:endParaRPr>
          </a:p>
          <a:p>
            <a:pPr algn="just" rtl="1" eaLnBrk="0" hangingPunct="0">
              <a:lnSpc>
                <a:spcPct val="150000"/>
              </a:lnSpc>
            </a:pPr>
            <a:r>
              <a:rPr lang="ar-EG" sz="2000"/>
              <a:t>وفيها يجب تحديد كيفية تقييم النجاح في استخدام بطاقة قياس الأداء المتوازن من خلال صياغة الأهداف ، ووضع خطة عمل .</a:t>
            </a:r>
            <a:endParaRPr lang="en-US" sz="2000"/>
          </a:p>
          <a:p>
            <a:pPr algn="just" rtl="1" eaLnBrk="0" hangingPunct="0">
              <a:lnSpc>
                <a:spcPct val="150000"/>
              </a:lnSpc>
            </a:pPr>
            <a:r>
              <a:rPr lang="ar-EG" sz="2000" b="1">
                <a:solidFill>
                  <a:srgbClr val="006666"/>
                </a:solidFill>
              </a:rPr>
              <a:t>(1) صياغة الأهداف : </a:t>
            </a:r>
            <a:endParaRPr lang="en-US" sz="2000">
              <a:solidFill>
                <a:srgbClr val="006666"/>
              </a:solidFill>
            </a:endParaRPr>
          </a:p>
          <a:p>
            <a:pPr algn="just" rtl="1" eaLnBrk="0" hangingPunct="0">
              <a:lnSpc>
                <a:spcPct val="150000"/>
              </a:lnSpc>
            </a:pPr>
            <a:r>
              <a:rPr lang="ar-EG" sz="2000"/>
              <a:t>يتم صياغة الأهداف النهائية في صورة اقتراحات تقدم من قائد كل وحدة في المشروع تمهيداً للموافقة النهائية عليها من جانب الإدارة العليا.</a:t>
            </a:r>
            <a:endParaRPr lang="en-US" sz="2000"/>
          </a:p>
        </p:txBody>
      </p:sp>
      <p:sp>
        <p:nvSpPr>
          <p:cNvPr id="6" name="Rectangle 5"/>
          <p:cNvSpPr/>
          <p:nvPr/>
        </p:nvSpPr>
        <p:spPr>
          <a:xfrm>
            <a:off x="250825" y="476250"/>
            <a:ext cx="8642350" cy="5976938"/>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7" name="مستطيل 6"/>
          <p:cNvSpPr/>
          <p:nvPr/>
        </p:nvSpPr>
        <p:spPr>
          <a:xfrm>
            <a:off x="976313" y="452438"/>
            <a:ext cx="7196137" cy="600075"/>
          </a:xfrm>
          <a:prstGeom prst="rect">
            <a:avLst/>
          </a:prstGeom>
        </p:spPr>
        <p:txBody>
          <a:bodyPr wrap="none">
            <a:spAutoFit/>
          </a:bodyPr>
          <a:lstStyle/>
          <a:p>
            <a:pPr algn="just" rtl="1">
              <a:lnSpc>
                <a:spcPct val="150000"/>
              </a:lnSpc>
              <a:defRPr/>
            </a:pPr>
            <a:r>
              <a:rPr lang="ar-SA" sz="2400" dirty="0">
                <a:solidFill>
                  <a:schemeClr val="tx2">
                    <a:lumMod val="60000"/>
                    <a:lumOff val="40000"/>
                  </a:schemeClr>
                </a:solidFill>
                <a:latin typeface="Monotype Koufi" pitchFamily="2" charset="-78"/>
                <a:ea typeface="Monotype Koufi" pitchFamily="2" charset="-78"/>
                <a:cs typeface="Monotype Koufi" pitchFamily="2" charset="-78"/>
              </a:rPr>
              <a:t>مراحل صياغة الرؤية التنظيمية في ظل مدخل قياس الأداء المتوازن</a:t>
            </a:r>
          </a:p>
        </p:txBody>
      </p:sp>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998589D6-F1D8-4F6B-A0B5-48A9C360DC99}" type="slidenum">
              <a:rPr lang="en-US" smtClean="0"/>
              <a:pPr>
                <a:defRPr/>
              </a:pPr>
              <a:t>15</a:t>
            </a:fld>
            <a:endParaRPr lang="en-US"/>
          </a:p>
        </p:txBody>
      </p:sp>
      <p:sp>
        <p:nvSpPr>
          <p:cNvPr id="8" name="مربع نص 7"/>
          <p:cNvSpPr txBox="1"/>
          <p:nvPr/>
        </p:nvSpPr>
        <p:spPr>
          <a:xfrm>
            <a:off x="250825" y="66675"/>
            <a:ext cx="4127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12</a:t>
            </a: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2"/>
          <p:cNvSpPr txBox="1">
            <a:spLocks noChangeArrowheads="1"/>
          </p:cNvSpPr>
          <p:nvPr/>
        </p:nvSpPr>
        <p:spPr bwMode="auto">
          <a:xfrm>
            <a:off x="392113" y="1412875"/>
            <a:ext cx="8301037" cy="3324225"/>
          </a:xfrm>
          <a:prstGeom prst="rect">
            <a:avLst/>
          </a:prstGeom>
          <a:noFill/>
          <a:ln>
            <a:noFill/>
          </a:ln>
          <a:extLst/>
        </p:spPr>
        <p:txBody>
          <a:bodyPr>
            <a:spAutoFit/>
          </a:bodyPr>
          <a:lstStyle>
            <a:lvl1pPr eaLnBrk="0" hangingPunct="0">
              <a:defRPr sz="1600">
                <a:solidFill>
                  <a:schemeClr val="tx1"/>
                </a:solidFill>
                <a:latin typeface="Arial" pitchFamily="34" charset="0"/>
                <a:cs typeface="Arial" pitchFamily="34" charset="0"/>
              </a:defRPr>
            </a:lvl1pPr>
            <a:lvl2pPr marL="742950" indent="-285750" eaLnBrk="0" hangingPunct="0">
              <a:defRPr sz="1600">
                <a:solidFill>
                  <a:schemeClr val="tx1"/>
                </a:solidFill>
                <a:latin typeface="Arial" pitchFamily="34" charset="0"/>
                <a:cs typeface="Arial" pitchFamily="34" charset="0"/>
              </a:defRPr>
            </a:lvl2pPr>
            <a:lvl3pPr marL="1143000" indent="-228600" eaLnBrk="0" hangingPunct="0">
              <a:defRPr sz="1600">
                <a:solidFill>
                  <a:schemeClr val="tx1"/>
                </a:solidFill>
                <a:latin typeface="Arial" pitchFamily="34" charset="0"/>
                <a:cs typeface="Arial" pitchFamily="34" charset="0"/>
              </a:defRPr>
            </a:lvl3pPr>
            <a:lvl4pPr marL="1600200" indent="-228600" eaLnBrk="0" hangingPunct="0">
              <a:defRPr sz="1600">
                <a:solidFill>
                  <a:schemeClr val="tx1"/>
                </a:solidFill>
                <a:latin typeface="Arial" pitchFamily="34" charset="0"/>
                <a:cs typeface="Arial" pitchFamily="34" charset="0"/>
              </a:defRPr>
            </a:lvl4pPr>
            <a:lvl5pPr marL="2057400" indent="-228600" eaLnBrk="0" hangingPunct="0">
              <a:defRPr sz="1600">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sz="1600">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sz="1600">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sz="1600">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sz="1600">
                <a:solidFill>
                  <a:schemeClr val="tx1"/>
                </a:solidFill>
                <a:latin typeface="Arial" pitchFamily="34" charset="0"/>
                <a:cs typeface="Arial" pitchFamily="34" charset="0"/>
              </a:defRPr>
            </a:lvl9pPr>
          </a:lstStyle>
          <a:p>
            <a:pPr algn="just" rtl="1">
              <a:lnSpc>
                <a:spcPct val="150000"/>
              </a:lnSpc>
              <a:defRPr/>
            </a:pPr>
            <a:r>
              <a:rPr lang="ar-SA" sz="2000" b="1" dirty="0" smtClean="0">
                <a:solidFill>
                  <a:schemeClr val="accent6">
                    <a:lumMod val="50000"/>
                  </a:schemeClr>
                </a:solidFill>
                <a:latin typeface="Monotype Koufi" pitchFamily="2" charset="-78"/>
                <a:ea typeface="Monotype Koufi" pitchFamily="2" charset="-78"/>
                <a:cs typeface="Monotype Koufi" pitchFamily="2" charset="-78"/>
              </a:rPr>
              <a:t>يتبع - </a:t>
            </a:r>
            <a:r>
              <a:rPr lang="ar-EG" sz="2000" b="1" dirty="0" smtClean="0">
                <a:solidFill>
                  <a:schemeClr val="accent6">
                    <a:lumMod val="50000"/>
                  </a:schemeClr>
                </a:solidFill>
                <a:latin typeface="Monotype Koufi" pitchFamily="2" charset="-78"/>
                <a:ea typeface="Monotype Koufi" pitchFamily="2" charset="-78"/>
                <a:cs typeface="Monotype Koufi" pitchFamily="2" charset="-78"/>
              </a:rPr>
              <a:t>الخطوة </a:t>
            </a:r>
            <a:r>
              <a:rPr lang="ar-SA" sz="2000" b="1" dirty="0" smtClean="0">
                <a:solidFill>
                  <a:schemeClr val="accent6">
                    <a:lumMod val="50000"/>
                  </a:schemeClr>
                </a:solidFill>
                <a:latin typeface="Monotype Koufi" pitchFamily="2" charset="-78"/>
                <a:ea typeface="Monotype Koufi" pitchFamily="2" charset="-78"/>
                <a:cs typeface="Monotype Koufi" pitchFamily="2" charset="-78"/>
              </a:rPr>
              <a:t>الخامسة </a:t>
            </a:r>
            <a:r>
              <a:rPr lang="ar-EG" sz="2000" b="1" dirty="0" smtClean="0">
                <a:solidFill>
                  <a:schemeClr val="accent6">
                    <a:lumMod val="50000"/>
                  </a:schemeClr>
                </a:solidFill>
                <a:latin typeface="Monotype Koufi" pitchFamily="2" charset="-78"/>
                <a:ea typeface="Monotype Koufi" pitchFamily="2" charset="-78"/>
                <a:cs typeface="Monotype Koufi" pitchFamily="2" charset="-78"/>
              </a:rPr>
              <a:t>: </a:t>
            </a:r>
            <a:r>
              <a:rPr lang="ar-EG" sz="2000" b="1" dirty="0">
                <a:solidFill>
                  <a:schemeClr val="accent6">
                    <a:lumMod val="50000"/>
                  </a:schemeClr>
                </a:solidFill>
                <a:latin typeface="Monotype Koufi" pitchFamily="2" charset="-78"/>
                <a:ea typeface="Monotype Koufi" pitchFamily="2" charset="-78"/>
                <a:cs typeface="Monotype Koufi" pitchFamily="2" charset="-78"/>
              </a:rPr>
              <a:t>تحديد </a:t>
            </a:r>
            <a:r>
              <a:rPr lang="ar-SA" sz="2000" b="1" dirty="0" smtClean="0">
                <a:solidFill>
                  <a:schemeClr val="accent6">
                    <a:lumMod val="50000"/>
                  </a:schemeClr>
                </a:solidFill>
                <a:latin typeface="Monotype Koufi" pitchFamily="2" charset="-78"/>
                <a:ea typeface="Monotype Koufi" pitchFamily="2" charset="-78"/>
                <a:cs typeface="Monotype Koufi" pitchFamily="2" charset="-78"/>
              </a:rPr>
              <a:t>وتطوير خطة العمل</a:t>
            </a:r>
            <a:r>
              <a:rPr lang="ar-EG" sz="2000" b="1" dirty="0" smtClean="0">
                <a:solidFill>
                  <a:schemeClr val="accent6">
                    <a:lumMod val="50000"/>
                  </a:schemeClr>
                </a:solidFill>
                <a:latin typeface="Monotype Koufi" pitchFamily="2" charset="-78"/>
                <a:ea typeface="Monotype Koufi" pitchFamily="2" charset="-78"/>
                <a:cs typeface="Monotype Koufi" pitchFamily="2" charset="-78"/>
              </a:rPr>
              <a:t>:</a:t>
            </a:r>
            <a:endParaRPr lang="ar-SA" sz="2000" b="1" dirty="0" smtClean="0">
              <a:solidFill>
                <a:schemeClr val="accent6">
                  <a:lumMod val="50000"/>
                </a:schemeClr>
              </a:solidFill>
              <a:latin typeface="Monotype Koufi" pitchFamily="2" charset="-78"/>
              <a:ea typeface="Monotype Koufi" pitchFamily="2" charset="-78"/>
              <a:cs typeface="Monotype Koufi" pitchFamily="2" charset="-78"/>
            </a:endParaRPr>
          </a:p>
          <a:p>
            <a:pPr algn="just" rtl="1">
              <a:lnSpc>
                <a:spcPct val="150000"/>
              </a:lnSpc>
              <a:defRPr/>
            </a:pPr>
            <a:r>
              <a:rPr lang="ar-EG" sz="2000" b="1" dirty="0" smtClean="0">
                <a:solidFill>
                  <a:srgbClr val="006666"/>
                </a:solidFill>
              </a:rPr>
              <a:t>(</a:t>
            </a:r>
            <a:r>
              <a:rPr lang="ar-EG" sz="2000" b="1" dirty="0">
                <a:solidFill>
                  <a:srgbClr val="006666"/>
                </a:solidFill>
              </a:rPr>
              <a:t>2)   وضع خطة عمل : </a:t>
            </a:r>
            <a:endParaRPr lang="en-US" sz="2000" dirty="0">
              <a:solidFill>
                <a:srgbClr val="006666"/>
              </a:solidFill>
            </a:endParaRPr>
          </a:p>
          <a:p>
            <a:pPr algn="just" rtl="1">
              <a:lnSpc>
                <a:spcPct val="150000"/>
              </a:lnSpc>
              <a:defRPr/>
            </a:pPr>
            <a:r>
              <a:rPr lang="ar-EG" sz="2000" dirty="0"/>
              <a:t>تعدها كل مجموعة مشروع في النهاية ولكي تكتمل المقاييس ، يجب علينا أيضاً أن نحدد الخطوات الواجب اتخاذها لتحقيق الأهداف والرؤية التي تمت صياغتها ، وينبغي أن تشمل خطة العمل الأفراد المسئولين وجدولاً زمنياً لإعداد التقارير المرحلية والنهائية. ونظراً لأهمية هذه الخطط ودورها المحوري في حياة المنشأة يفضل في كثير من الأحيان أن تتفق المجموعة على قائمة أولويات وعلى جدول زمني، تفادياً لحدوث مشكلات غير </a:t>
            </a:r>
            <a:r>
              <a:rPr lang="ar-EG" sz="2000" dirty="0" err="1" smtClean="0"/>
              <a:t>متوقعة.</a:t>
            </a:r>
            <a:r>
              <a:rPr lang="ar-EG" sz="2000" dirty="0" smtClean="0"/>
              <a:t> </a:t>
            </a:r>
            <a:endParaRPr lang="en-US" sz="2000" dirty="0"/>
          </a:p>
        </p:txBody>
      </p:sp>
      <p:sp>
        <p:nvSpPr>
          <p:cNvPr id="6" name="Rectangle 5"/>
          <p:cNvSpPr/>
          <p:nvPr/>
        </p:nvSpPr>
        <p:spPr>
          <a:xfrm>
            <a:off x="250825" y="476250"/>
            <a:ext cx="8642350" cy="5976938"/>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7" name="مستطيل 6"/>
          <p:cNvSpPr/>
          <p:nvPr/>
        </p:nvSpPr>
        <p:spPr>
          <a:xfrm>
            <a:off x="976313" y="452438"/>
            <a:ext cx="7196137" cy="600075"/>
          </a:xfrm>
          <a:prstGeom prst="rect">
            <a:avLst/>
          </a:prstGeom>
        </p:spPr>
        <p:txBody>
          <a:bodyPr wrap="none">
            <a:spAutoFit/>
          </a:bodyPr>
          <a:lstStyle/>
          <a:p>
            <a:pPr algn="just" rtl="1">
              <a:lnSpc>
                <a:spcPct val="150000"/>
              </a:lnSpc>
              <a:defRPr/>
            </a:pPr>
            <a:r>
              <a:rPr lang="ar-SA" sz="2400" dirty="0">
                <a:solidFill>
                  <a:schemeClr val="tx2">
                    <a:lumMod val="60000"/>
                    <a:lumOff val="40000"/>
                  </a:schemeClr>
                </a:solidFill>
                <a:latin typeface="Monotype Koufi" pitchFamily="2" charset="-78"/>
                <a:ea typeface="Monotype Koufi" pitchFamily="2" charset="-78"/>
                <a:cs typeface="Monotype Koufi" pitchFamily="2" charset="-78"/>
              </a:rPr>
              <a:t>مراحل صياغة الرؤية التنظيمية في ظل مدخل قياس الأداء المتوازن</a:t>
            </a:r>
          </a:p>
        </p:txBody>
      </p:sp>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DBD298E4-B654-4E62-8679-FC6B33C3ECB9}" type="slidenum">
              <a:rPr lang="en-US" smtClean="0"/>
              <a:pPr>
                <a:defRPr/>
              </a:pPr>
              <a:t>16</a:t>
            </a:fld>
            <a:endParaRPr lang="en-US"/>
          </a:p>
        </p:txBody>
      </p:sp>
      <p:sp>
        <p:nvSpPr>
          <p:cNvPr id="8" name="مربع نص 7"/>
          <p:cNvSpPr txBox="1"/>
          <p:nvPr/>
        </p:nvSpPr>
        <p:spPr>
          <a:xfrm>
            <a:off x="250825" y="66675"/>
            <a:ext cx="4127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12</a:t>
            </a: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TextBox 2"/>
          <p:cNvSpPr txBox="1">
            <a:spLocks noChangeArrowheads="1"/>
          </p:cNvSpPr>
          <p:nvPr/>
        </p:nvSpPr>
        <p:spPr bwMode="auto">
          <a:xfrm>
            <a:off x="395288" y="1484313"/>
            <a:ext cx="8301037" cy="3416300"/>
          </a:xfrm>
          <a:prstGeom prst="rect">
            <a:avLst/>
          </a:prstGeom>
          <a:noFill/>
          <a:ln w="9525">
            <a:noFill/>
            <a:miter lim="800000"/>
            <a:headEnd/>
            <a:tailEnd/>
          </a:ln>
        </p:spPr>
        <p:txBody>
          <a:bodyPr>
            <a:spAutoFit/>
          </a:bodyPr>
          <a:lstStyle/>
          <a:p>
            <a:pPr algn="just" rtl="1" eaLnBrk="0" hangingPunct="0">
              <a:lnSpc>
                <a:spcPct val="150000"/>
              </a:lnSpc>
            </a:pPr>
            <a:r>
              <a:rPr lang="ar-EG" sz="2400" b="1">
                <a:solidFill>
                  <a:srgbClr val="C00000"/>
                </a:solidFill>
                <a:latin typeface="Monotype Koufi"/>
                <a:ea typeface="Monotype Koufi"/>
                <a:cs typeface="Monotype Koufi"/>
              </a:rPr>
              <a:t>الخطوة </a:t>
            </a:r>
            <a:r>
              <a:rPr lang="ar-SA" sz="2400" b="1">
                <a:solidFill>
                  <a:srgbClr val="C00000"/>
                </a:solidFill>
                <a:latin typeface="Monotype Koufi"/>
                <a:ea typeface="Monotype Koufi"/>
                <a:cs typeface="Monotype Koufi"/>
              </a:rPr>
              <a:t>السادسة</a:t>
            </a:r>
            <a:r>
              <a:rPr lang="ar-EG" sz="2400" b="1">
                <a:solidFill>
                  <a:srgbClr val="C00000"/>
                </a:solidFill>
                <a:latin typeface="Monotype Koufi"/>
                <a:ea typeface="Monotype Koufi"/>
                <a:cs typeface="Monotype Koufi"/>
              </a:rPr>
              <a:t>: </a:t>
            </a:r>
            <a:r>
              <a:rPr lang="ar-EG" sz="2400" b="1">
                <a:solidFill>
                  <a:srgbClr val="0000FF"/>
                </a:solidFill>
                <a:latin typeface="Monotype Koufi"/>
                <a:ea typeface="Monotype Koufi"/>
                <a:cs typeface="Monotype Koufi"/>
              </a:rPr>
              <a:t>تحديد </a:t>
            </a:r>
            <a:r>
              <a:rPr lang="ar-SA" sz="2400" b="1">
                <a:solidFill>
                  <a:srgbClr val="0000FF"/>
                </a:solidFill>
                <a:latin typeface="Monotype Koufi"/>
                <a:ea typeface="Monotype Koufi"/>
                <a:cs typeface="Monotype Koufi"/>
              </a:rPr>
              <a:t>الأفعال التنفيذية</a:t>
            </a:r>
            <a:r>
              <a:rPr lang="ar-EG" sz="2400" b="1">
                <a:solidFill>
                  <a:srgbClr val="0000FF"/>
                </a:solidFill>
                <a:latin typeface="Monotype Koufi"/>
                <a:ea typeface="Monotype Koufi"/>
                <a:cs typeface="Monotype Koufi"/>
              </a:rPr>
              <a:t>:</a:t>
            </a:r>
            <a:endParaRPr lang="ar-SA" sz="2400" b="1">
              <a:solidFill>
                <a:srgbClr val="0000FF"/>
              </a:solidFill>
              <a:latin typeface="Monotype Koufi"/>
              <a:ea typeface="Monotype Koufi"/>
              <a:cs typeface="Monotype Koufi"/>
            </a:endParaRPr>
          </a:p>
          <a:p>
            <a:pPr algn="just" rtl="1" eaLnBrk="0" hangingPunct="0">
              <a:lnSpc>
                <a:spcPct val="150000"/>
              </a:lnSpc>
            </a:pPr>
            <a:r>
              <a:rPr lang="ar-EG" sz="2400"/>
              <a:t>وتتطلب  بيان الأنشطة والأفعال الواجب البدء في تنفيذها لتحقيق الأهداف والانتقال بالخطة  إلى عالم الواقع ، وهذا يتطلب بدوره تحديد الأهداف السنوية وتوزيع وتخصيص الموارد ، وتحديد المسئوليات والأدوات ، وتدعيم البرامج ، والثقافة ومحاولة ربط ذلك بالدافعية ، ويراعى عند ممارسة الأفعال التنفيذية أيضا أنها تؤثر في كل من العاملين والمديرين بالمنظمة وتتأثر بهم </a:t>
            </a:r>
            <a:endParaRPr lang="en-US" sz="2400"/>
          </a:p>
        </p:txBody>
      </p:sp>
      <p:sp>
        <p:nvSpPr>
          <p:cNvPr id="6" name="Rectangle 5"/>
          <p:cNvSpPr/>
          <p:nvPr/>
        </p:nvSpPr>
        <p:spPr>
          <a:xfrm>
            <a:off x="250825" y="476250"/>
            <a:ext cx="8642350" cy="5976938"/>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7" name="مستطيل 6"/>
          <p:cNvSpPr/>
          <p:nvPr/>
        </p:nvSpPr>
        <p:spPr>
          <a:xfrm>
            <a:off x="976313" y="452438"/>
            <a:ext cx="7196137" cy="600075"/>
          </a:xfrm>
          <a:prstGeom prst="rect">
            <a:avLst/>
          </a:prstGeom>
        </p:spPr>
        <p:txBody>
          <a:bodyPr wrap="none">
            <a:spAutoFit/>
          </a:bodyPr>
          <a:lstStyle/>
          <a:p>
            <a:pPr algn="just" rtl="1">
              <a:lnSpc>
                <a:spcPct val="150000"/>
              </a:lnSpc>
              <a:defRPr/>
            </a:pPr>
            <a:r>
              <a:rPr lang="ar-SA" sz="2400" dirty="0">
                <a:solidFill>
                  <a:schemeClr val="tx2">
                    <a:lumMod val="60000"/>
                    <a:lumOff val="40000"/>
                  </a:schemeClr>
                </a:solidFill>
                <a:latin typeface="Monotype Koufi" pitchFamily="2" charset="-78"/>
                <a:ea typeface="Monotype Koufi" pitchFamily="2" charset="-78"/>
                <a:cs typeface="Monotype Koufi" pitchFamily="2" charset="-78"/>
              </a:rPr>
              <a:t>مراحل صياغة الرؤية التنظيمية في ظل مدخل قياس الأداء المتوازن</a:t>
            </a:r>
          </a:p>
        </p:txBody>
      </p:sp>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4770679B-CFE9-42F1-AA42-5A0186BA81CD}" type="slidenum">
              <a:rPr lang="en-US" smtClean="0"/>
              <a:pPr>
                <a:defRPr/>
              </a:pPr>
              <a:t>17</a:t>
            </a:fld>
            <a:endParaRPr lang="en-US"/>
          </a:p>
        </p:txBody>
      </p:sp>
      <p:sp>
        <p:nvSpPr>
          <p:cNvPr id="8" name="مربع نص 7"/>
          <p:cNvSpPr txBox="1"/>
          <p:nvPr/>
        </p:nvSpPr>
        <p:spPr>
          <a:xfrm>
            <a:off x="250825" y="66675"/>
            <a:ext cx="4127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12</a:t>
            </a: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TextBox 2"/>
          <p:cNvSpPr txBox="1">
            <a:spLocks noChangeArrowheads="1"/>
          </p:cNvSpPr>
          <p:nvPr/>
        </p:nvSpPr>
        <p:spPr bwMode="auto">
          <a:xfrm>
            <a:off x="592138" y="1203325"/>
            <a:ext cx="8301037" cy="4524375"/>
          </a:xfrm>
          <a:prstGeom prst="rect">
            <a:avLst/>
          </a:prstGeom>
          <a:noFill/>
          <a:ln w="9525">
            <a:noFill/>
            <a:miter lim="800000"/>
            <a:headEnd/>
            <a:tailEnd/>
          </a:ln>
        </p:spPr>
        <p:txBody>
          <a:bodyPr>
            <a:spAutoFit/>
          </a:bodyPr>
          <a:lstStyle/>
          <a:p>
            <a:pPr algn="just" rtl="1" eaLnBrk="0" hangingPunct="0">
              <a:lnSpc>
                <a:spcPct val="150000"/>
              </a:lnSpc>
            </a:pPr>
            <a:r>
              <a:rPr lang="ar-EG" sz="2400" b="1">
                <a:solidFill>
                  <a:srgbClr val="C00000"/>
                </a:solidFill>
                <a:latin typeface="Monotype Koufi"/>
                <a:ea typeface="Monotype Koufi"/>
                <a:cs typeface="Monotype Koufi"/>
              </a:rPr>
              <a:t>الخطوة </a:t>
            </a:r>
            <a:r>
              <a:rPr lang="ar-SA" sz="2400" b="1">
                <a:solidFill>
                  <a:srgbClr val="C00000"/>
                </a:solidFill>
                <a:latin typeface="Monotype Koufi"/>
                <a:ea typeface="Monotype Koufi"/>
                <a:cs typeface="Monotype Koufi"/>
              </a:rPr>
              <a:t>السابعة</a:t>
            </a:r>
            <a:r>
              <a:rPr lang="ar-EG" sz="2400" b="1">
                <a:solidFill>
                  <a:srgbClr val="C00000"/>
                </a:solidFill>
                <a:latin typeface="Monotype Koufi"/>
                <a:ea typeface="Monotype Koufi"/>
                <a:cs typeface="Monotype Koufi"/>
              </a:rPr>
              <a:t>: </a:t>
            </a:r>
            <a:r>
              <a:rPr lang="ar-SA" sz="2400" b="1">
                <a:solidFill>
                  <a:srgbClr val="0000FF"/>
                </a:solidFill>
                <a:latin typeface="Monotype Koufi"/>
                <a:ea typeface="Monotype Koufi"/>
                <a:cs typeface="Monotype Koufi"/>
              </a:rPr>
              <a:t>المتابعة والتقييم </a:t>
            </a:r>
            <a:r>
              <a:rPr lang="ar-EG" sz="2400" b="1">
                <a:solidFill>
                  <a:srgbClr val="0000FF"/>
                </a:solidFill>
                <a:latin typeface="Monotype Koufi"/>
                <a:ea typeface="Monotype Koufi"/>
                <a:cs typeface="Monotype Koufi"/>
              </a:rPr>
              <a:t>:</a:t>
            </a:r>
            <a:endParaRPr lang="ar-SA" sz="2400" b="1">
              <a:solidFill>
                <a:srgbClr val="0000FF"/>
              </a:solidFill>
              <a:latin typeface="Monotype Koufi"/>
              <a:ea typeface="Monotype Koufi"/>
              <a:cs typeface="Monotype Koufi"/>
            </a:endParaRPr>
          </a:p>
          <a:p>
            <a:pPr algn="just" rtl="1" eaLnBrk="0" hangingPunct="0">
              <a:lnSpc>
                <a:spcPct val="150000"/>
              </a:lnSpc>
            </a:pPr>
            <a:r>
              <a:rPr lang="ar-EG" sz="2400"/>
              <a:t>من الضروري أن تتابع المنشأة بصورة متصلة الاهتمام بالمقاييس لكي تحقق وظيفتها المنشودة كأداة ديناميكية للإدارة ، ولتحقيق هذا الغرض ، ستكون الاستعانة بحلول تكنولوجيا الاتصالات المناسبة ضرورية لتسهيل إعداد التقارير وجمع البيانات. </a:t>
            </a:r>
            <a:endParaRPr lang="en-US" sz="2400"/>
          </a:p>
          <a:p>
            <a:pPr algn="just" rtl="1" eaLnBrk="0" hangingPunct="0">
              <a:lnSpc>
                <a:spcPct val="150000"/>
              </a:lnSpc>
            </a:pPr>
            <a:r>
              <a:rPr lang="ar-EG" sz="2400"/>
              <a:t>ومن المهم أيضاً أن تستخدم المقاييس في جميع أنحاء المنشأة وفي الجوانب اليومية للإدارة ، فإذا وفرت بذلك الأساس لجدول الأعمال اليومي لكل وحدة ، ستكون لها وظيفة طبيعية من أعمال إعداد التقارير والرقابة الحالية من خلال تأثيرها على العمليات اليومية. </a:t>
            </a:r>
            <a:endParaRPr lang="en-US" sz="2400"/>
          </a:p>
        </p:txBody>
      </p:sp>
      <p:sp>
        <p:nvSpPr>
          <p:cNvPr id="6" name="Rectangle 5"/>
          <p:cNvSpPr/>
          <p:nvPr/>
        </p:nvSpPr>
        <p:spPr>
          <a:xfrm>
            <a:off x="250825" y="476250"/>
            <a:ext cx="8642350" cy="5976938"/>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7" name="مستطيل 6"/>
          <p:cNvSpPr/>
          <p:nvPr/>
        </p:nvSpPr>
        <p:spPr>
          <a:xfrm>
            <a:off x="976313" y="333375"/>
            <a:ext cx="7196137" cy="600075"/>
          </a:xfrm>
          <a:prstGeom prst="rect">
            <a:avLst/>
          </a:prstGeom>
        </p:spPr>
        <p:txBody>
          <a:bodyPr wrap="none">
            <a:spAutoFit/>
          </a:bodyPr>
          <a:lstStyle/>
          <a:p>
            <a:pPr algn="just" rtl="1">
              <a:lnSpc>
                <a:spcPct val="150000"/>
              </a:lnSpc>
              <a:defRPr/>
            </a:pPr>
            <a:r>
              <a:rPr lang="ar-SA" sz="2400" dirty="0">
                <a:solidFill>
                  <a:schemeClr val="tx2">
                    <a:lumMod val="60000"/>
                    <a:lumOff val="40000"/>
                  </a:schemeClr>
                </a:solidFill>
                <a:latin typeface="Monotype Koufi" pitchFamily="2" charset="-78"/>
                <a:ea typeface="Monotype Koufi" pitchFamily="2" charset="-78"/>
                <a:cs typeface="Monotype Koufi" pitchFamily="2" charset="-78"/>
              </a:rPr>
              <a:t>مراحل صياغة الرؤية التنظيمية في ظل مدخل قياس الأداء المتوازن</a:t>
            </a:r>
          </a:p>
        </p:txBody>
      </p:sp>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DF97A40E-A52A-465F-82EF-B5567CD67949}" type="slidenum">
              <a:rPr lang="en-US" smtClean="0"/>
              <a:pPr>
                <a:defRPr/>
              </a:pPr>
              <a:t>18</a:t>
            </a:fld>
            <a:endParaRPr lang="en-US"/>
          </a:p>
        </p:txBody>
      </p:sp>
      <p:sp>
        <p:nvSpPr>
          <p:cNvPr id="8" name="مربع نص 7"/>
          <p:cNvSpPr txBox="1"/>
          <p:nvPr/>
        </p:nvSpPr>
        <p:spPr>
          <a:xfrm>
            <a:off x="250825" y="66675"/>
            <a:ext cx="4127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12</a:t>
            </a:r>
          </a:p>
        </p:txBody>
      </p:sp>
      <p:pic>
        <p:nvPicPr>
          <p:cNvPr id="9" name="Picture 2"/>
          <p:cNvPicPr>
            <a:picLocks noChangeAspect="1"/>
          </p:cNvPicPr>
          <p:nvPr/>
        </p:nvPicPr>
        <p:blipFill>
          <a:blip r:embed="rId2" cstate="print">
            <a:extLst/>
          </a:blip>
          <a:stretch>
            <a:fillRect/>
          </a:stretch>
        </p:blipFill>
        <p:spPr>
          <a:xfrm>
            <a:off x="3923928" y="5085184"/>
            <a:ext cx="1192719" cy="1083971"/>
          </a:xfrm>
          <a:prstGeom prst="rect">
            <a:avLst/>
          </a:prstGeom>
          <a:ln>
            <a:noFill/>
          </a:ln>
          <a:effectLst>
            <a:softEdge rad="112500"/>
          </a:effectLst>
        </p:spPr>
      </p:pic>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50825" y="476250"/>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8" name="مستطيل 7"/>
          <p:cNvSpPr/>
          <p:nvPr/>
        </p:nvSpPr>
        <p:spPr>
          <a:xfrm>
            <a:off x="3516313" y="-4763"/>
            <a:ext cx="2074862" cy="514351"/>
          </a:xfrm>
          <a:prstGeom prst="rect">
            <a:avLst/>
          </a:prstGeom>
        </p:spPr>
        <p:txBody>
          <a:bodyPr wrap="none">
            <a:spAutoFit/>
          </a:bodyPr>
          <a:lstStyle/>
          <a:p>
            <a:pPr algn="just" rtl="1">
              <a:lnSpc>
                <a:spcPct val="150000"/>
              </a:lnSpc>
              <a:defRPr/>
            </a:pPr>
            <a:r>
              <a:rPr lang="ar-SA" sz="2000" dirty="0">
                <a:solidFill>
                  <a:schemeClr val="tx2">
                    <a:lumMod val="60000"/>
                    <a:lumOff val="40000"/>
                  </a:schemeClr>
                </a:solidFill>
                <a:latin typeface="Monotype Koufi" pitchFamily="2" charset="-78"/>
                <a:ea typeface="Monotype Koufi" pitchFamily="2" charset="-78"/>
                <a:cs typeface="Monotype Koufi" pitchFamily="2" charset="-78"/>
              </a:rPr>
              <a:t>قضايا عالمية معاصرة</a:t>
            </a:r>
            <a:endParaRPr lang="en-US" sz="2000" dirty="0">
              <a:solidFill>
                <a:schemeClr val="tx2">
                  <a:lumMod val="60000"/>
                  <a:lumOff val="40000"/>
                </a:schemeClr>
              </a:solidFill>
              <a:latin typeface="Arial" charset="0"/>
              <a:ea typeface="Monotype Koufi" pitchFamily="2" charset="-78"/>
              <a:cs typeface="Monotype Koufi" pitchFamily="2" charset="-78"/>
            </a:endParaRPr>
          </a:p>
        </p:txBody>
      </p:sp>
      <p:sp>
        <p:nvSpPr>
          <p:cNvPr id="2" name="شكل بيضاوي 1"/>
          <p:cNvSpPr/>
          <p:nvPr/>
        </p:nvSpPr>
        <p:spPr>
          <a:xfrm>
            <a:off x="760413" y="731838"/>
            <a:ext cx="7993062" cy="5289550"/>
          </a:xfrm>
          <a:prstGeom prst="ellipse">
            <a:avLst/>
          </a:prstGeom>
        </p:spPr>
        <p:style>
          <a:lnRef idx="1">
            <a:schemeClr val="accent1"/>
          </a:lnRef>
          <a:fillRef idx="2">
            <a:schemeClr val="accent1"/>
          </a:fillRef>
          <a:effectRef idx="1">
            <a:schemeClr val="accent1"/>
          </a:effectRef>
          <a:fontRef idx="minor">
            <a:schemeClr val="dk1"/>
          </a:fontRef>
        </p:style>
        <p:txBody>
          <a:bodyPr rtlCol="1" anchor="ctr"/>
          <a:lstStyle/>
          <a:p>
            <a:pPr algn="ctr">
              <a:defRPr/>
            </a:pPr>
            <a:r>
              <a:rPr lang="ar-SA" sz="9600" dirty="0"/>
              <a:t>النهاية</a:t>
            </a:r>
          </a:p>
        </p:txBody>
      </p:sp>
      <p:sp>
        <p:nvSpPr>
          <p:cNvPr id="4" name="عنصر نائب لرقم الشريحة 3"/>
          <p:cNvSpPr>
            <a:spLocks noGrp="1"/>
          </p:cNvSpPr>
          <p:nvPr>
            <p:ph type="sldNum" sz="quarter" idx="12"/>
          </p:nvPr>
        </p:nvSpPr>
        <p:spPr/>
        <p:txBody>
          <a:bodyPr/>
          <a:lstStyle/>
          <a:p>
            <a:pPr>
              <a:defRPr/>
            </a:pPr>
            <a:fld id="{BF1B6D36-0D7D-45E5-82AC-94E55C6E8EEB}" type="slidenum">
              <a:rPr lang="en-US" smtClean="0"/>
              <a:pPr>
                <a:defRPr/>
              </a:pPr>
              <a:t>19</a:t>
            </a:fld>
            <a:endParaRPr lang="en-US"/>
          </a:p>
        </p:txBody>
      </p:sp>
      <p:pic>
        <p:nvPicPr>
          <p:cNvPr id="185350" name="صورة 8"/>
          <p:cNvPicPr>
            <a:picLocks noChangeAspect="1"/>
          </p:cNvPicPr>
          <p:nvPr/>
        </p:nvPicPr>
        <p:blipFill>
          <a:blip r:embed="rId2">
            <a:clrChange>
              <a:clrFrom>
                <a:srgbClr val="FFFFFF"/>
              </a:clrFrom>
              <a:clrTo>
                <a:srgbClr val="FFFFFF">
                  <a:alpha val="0"/>
                </a:srgbClr>
              </a:clrTo>
            </a:clrChange>
          </a:blip>
          <a:srcRect/>
          <a:stretch>
            <a:fillRect/>
          </a:stretch>
        </p:blipFill>
        <p:spPr bwMode="auto">
          <a:xfrm>
            <a:off x="3711575" y="4221163"/>
            <a:ext cx="1879600" cy="1338262"/>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7938" name="Picture 4"/>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8131" name="TextBox 2"/>
          <p:cNvSpPr txBox="1">
            <a:spLocks noChangeArrowheads="1"/>
          </p:cNvSpPr>
          <p:nvPr/>
        </p:nvSpPr>
        <p:spPr bwMode="auto">
          <a:xfrm>
            <a:off x="1168400" y="2065338"/>
            <a:ext cx="6807200" cy="1938337"/>
          </a:xfrm>
          <a:prstGeom prst="rect">
            <a:avLst/>
          </a:prstGeom>
          <a:ln/>
        </p:spPr>
        <p:style>
          <a:lnRef idx="2">
            <a:schemeClr val="accent2"/>
          </a:lnRef>
          <a:fillRef idx="1">
            <a:schemeClr val="lt1"/>
          </a:fillRef>
          <a:effectRef idx="0">
            <a:schemeClr val="accent2"/>
          </a:effectRef>
          <a:fontRef idx="minor">
            <a:schemeClr val="dk1"/>
          </a:fontRef>
        </p:style>
        <p:txBody>
          <a:bodyPr>
            <a:spAutoFit/>
          </a:bodyPr>
          <a:lstStyle>
            <a:lvl1pPr eaLnBrk="0" hangingPunct="0">
              <a:defRPr sz="1600">
                <a:solidFill>
                  <a:schemeClr val="tx1"/>
                </a:solidFill>
                <a:latin typeface="Arial" pitchFamily="34" charset="0"/>
                <a:cs typeface="Arial" pitchFamily="34" charset="0"/>
              </a:defRPr>
            </a:lvl1pPr>
            <a:lvl2pPr marL="742950" indent="-285750" eaLnBrk="0" hangingPunct="0">
              <a:defRPr sz="1600">
                <a:solidFill>
                  <a:schemeClr val="tx1"/>
                </a:solidFill>
                <a:latin typeface="Arial" pitchFamily="34" charset="0"/>
                <a:cs typeface="Arial" pitchFamily="34" charset="0"/>
              </a:defRPr>
            </a:lvl2pPr>
            <a:lvl3pPr marL="1143000" indent="-228600" eaLnBrk="0" hangingPunct="0">
              <a:defRPr sz="1600">
                <a:solidFill>
                  <a:schemeClr val="tx1"/>
                </a:solidFill>
                <a:latin typeface="Arial" pitchFamily="34" charset="0"/>
                <a:cs typeface="Arial" pitchFamily="34" charset="0"/>
              </a:defRPr>
            </a:lvl3pPr>
            <a:lvl4pPr marL="1600200" indent="-228600" eaLnBrk="0" hangingPunct="0">
              <a:defRPr sz="1600">
                <a:solidFill>
                  <a:schemeClr val="tx1"/>
                </a:solidFill>
                <a:latin typeface="Arial" pitchFamily="34" charset="0"/>
                <a:cs typeface="Arial" pitchFamily="34" charset="0"/>
              </a:defRPr>
            </a:lvl4pPr>
            <a:lvl5pPr marL="2057400" indent="-228600" eaLnBrk="0" hangingPunct="0">
              <a:defRPr sz="1600">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sz="1600">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sz="1600">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sz="1600">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sz="1600">
                <a:solidFill>
                  <a:schemeClr val="tx1"/>
                </a:solidFill>
                <a:latin typeface="Arial" pitchFamily="34" charset="0"/>
                <a:cs typeface="Arial" pitchFamily="34" charset="0"/>
              </a:defRPr>
            </a:lvl9pPr>
          </a:lstStyle>
          <a:p>
            <a:pPr algn="ctr" eaLnBrk="1" hangingPunct="1">
              <a:defRPr/>
            </a:pPr>
            <a:r>
              <a:rPr lang="en-US" sz="3200" b="1" dirty="0" smtClean="0">
                <a:solidFill>
                  <a:srgbClr val="7030A0"/>
                </a:solidFill>
                <a:cs typeface="PT Bold Heading" pitchFamily="2" charset="-78"/>
              </a:rPr>
              <a:t>12</a:t>
            </a:r>
            <a:endParaRPr lang="en-US" sz="2800" b="1" dirty="0" smtClean="0">
              <a:solidFill>
                <a:srgbClr val="7030A0"/>
              </a:solidFill>
              <a:cs typeface="PT Bold Heading" pitchFamily="2" charset="-78"/>
            </a:endParaRPr>
          </a:p>
          <a:p>
            <a:pPr algn="ctr" eaLnBrk="1" hangingPunct="1">
              <a:defRPr/>
            </a:pPr>
            <a:r>
              <a:rPr lang="ar-SA" sz="4400" b="1" dirty="0" smtClean="0">
                <a:solidFill>
                  <a:schemeClr val="accent4">
                    <a:lumMod val="75000"/>
                  </a:schemeClr>
                </a:solidFill>
                <a:cs typeface="PT Bold Heading" pitchFamily="2" charset="-78"/>
              </a:rPr>
              <a:t>الأداء المتوازن والقياسات المرجعية العالمية</a:t>
            </a:r>
          </a:p>
        </p:txBody>
      </p:sp>
      <p:sp>
        <p:nvSpPr>
          <p:cNvPr id="4" name="Rectangle 3"/>
          <p:cNvSpPr/>
          <p:nvPr/>
        </p:nvSpPr>
        <p:spPr>
          <a:xfrm>
            <a:off x="250825" y="549275"/>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167941" name="مربع نص 5"/>
          <p:cNvSpPr txBox="1">
            <a:spLocks noChangeArrowheads="1"/>
          </p:cNvSpPr>
          <p:nvPr/>
        </p:nvSpPr>
        <p:spPr bwMode="auto">
          <a:xfrm>
            <a:off x="2955925" y="1196975"/>
            <a:ext cx="3232150" cy="708025"/>
          </a:xfrm>
          <a:prstGeom prst="rect">
            <a:avLst/>
          </a:prstGeom>
          <a:noFill/>
          <a:ln w="9525">
            <a:noFill/>
            <a:miter lim="800000"/>
            <a:headEnd/>
            <a:tailEnd/>
          </a:ln>
        </p:spPr>
        <p:txBody>
          <a:bodyPr wrap="none">
            <a:spAutoFit/>
          </a:bodyPr>
          <a:lstStyle/>
          <a:p>
            <a:r>
              <a:rPr lang="ar-SA" sz="4000" b="1">
                <a:solidFill>
                  <a:srgbClr val="FF0000"/>
                </a:solidFill>
              </a:rPr>
              <a:t>الفصل الثاني عشر</a:t>
            </a:r>
            <a:endParaRPr lang="en-US" sz="4000" b="1">
              <a:solidFill>
                <a:srgbClr val="FF0000"/>
              </a:solidFill>
            </a:endParaRPr>
          </a:p>
        </p:txBody>
      </p:sp>
      <p:sp>
        <p:nvSpPr>
          <p:cNvPr id="5" name="مستطيل 4"/>
          <p:cNvSpPr/>
          <p:nvPr/>
        </p:nvSpPr>
        <p:spPr>
          <a:xfrm>
            <a:off x="174625" y="26988"/>
            <a:ext cx="479425" cy="460375"/>
          </a:xfrm>
          <a:prstGeom prst="rect">
            <a:avLst/>
          </a:prstGeom>
          <a:ln>
            <a:solidFill>
              <a:schemeClr val="tx2">
                <a:lumMod val="60000"/>
                <a:lumOff val="40000"/>
              </a:schemeClr>
            </a:solidFill>
          </a:ln>
        </p:spPr>
        <p:txBody>
          <a:bodyPr wrap="none">
            <a:spAutoFit/>
          </a:bodyPr>
          <a:lstStyle/>
          <a:p>
            <a:pPr>
              <a:defRPr/>
            </a:pPr>
            <a:r>
              <a:rPr lang="ar-SA" sz="2400" b="1" dirty="0">
                <a:solidFill>
                  <a:srgbClr val="0000FF"/>
                </a:solidFill>
                <a:latin typeface="Arial" charset="0"/>
                <a:cs typeface="PT Bold Heading" pitchFamily="2" charset="-78"/>
              </a:rPr>
              <a:t>12</a:t>
            </a:r>
            <a:endParaRPr lang="ar-SA" dirty="0">
              <a:latin typeface="Arial" charset="0"/>
              <a:cs typeface="Arial" charset="0"/>
            </a:endParaRPr>
          </a:p>
        </p:txBody>
      </p:sp>
      <p:pic>
        <p:nvPicPr>
          <p:cNvPr id="167943" name="صورة 9"/>
          <p:cNvPicPr>
            <a:picLocks noChangeAspect="1"/>
          </p:cNvPicPr>
          <p:nvPr/>
        </p:nvPicPr>
        <p:blipFill>
          <a:blip r:embed="rId3">
            <a:clrChange>
              <a:clrFrom>
                <a:srgbClr val="FFFFFF"/>
              </a:clrFrom>
              <a:clrTo>
                <a:srgbClr val="FFFFFF">
                  <a:alpha val="0"/>
                </a:srgbClr>
              </a:clrTo>
            </a:clrChange>
          </a:blip>
          <a:srcRect/>
          <a:stretch>
            <a:fillRect/>
          </a:stretch>
        </p:blipFill>
        <p:spPr bwMode="auto">
          <a:xfrm>
            <a:off x="349250" y="487363"/>
            <a:ext cx="1919288" cy="1919287"/>
          </a:xfrm>
          <a:prstGeom prst="rect">
            <a:avLst/>
          </a:prstGeom>
          <a:noFill/>
          <a:ln w="9525">
            <a:noFill/>
            <a:miter lim="800000"/>
            <a:headEnd/>
            <a:tailEnd/>
          </a:ln>
        </p:spPr>
      </p:pic>
      <p:pic>
        <p:nvPicPr>
          <p:cNvPr id="167944" name="صورة 10"/>
          <p:cNvPicPr>
            <a:picLocks noChangeAspect="1"/>
          </p:cNvPicPr>
          <p:nvPr/>
        </p:nvPicPr>
        <p:blipFill>
          <a:blip r:embed="rId4">
            <a:clrChange>
              <a:clrFrom>
                <a:srgbClr val="FFFFFF"/>
              </a:clrFrom>
              <a:clrTo>
                <a:srgbClr val="FFFFFF">
                  <a:alpha val="0"/>
                </a:srgbClr>
              </a:clrTo>
            </a:clrChange>
          </a:blip>
          <a:srcRect l="17917" t="17702" r="11588"/>
          <a:stretch>
            <a:fillRect/>
          </a:stretch>
        </p:blipFill>
        <p:spPr bwMode="auto">
          <a:xfrm>
            <a:off x="3676650" y="3902075"/>
            <a:ext cx="1779588" cy="1109663"/>
          </a:xfrm>
          <a:prstGeom prst="rect">
            <a:avLst/>
          </a:prstGeom>
          <a:noFill/>
          <a:ln w="9525">
            <a:noFill/>
            <a:miter lim="800000"/>
            <a:headEnd/>
            <a:tailEnd/>
          </a:ln>
        </p:spPr>
      </p:pic>
      <p:pic>
        <p:nvPicPr>
          <p:cNvPr id="167945" name="Picture 2"/>
          <p:cNvPicPr>
            <a:picLocks noChangeAspect="1"/>
          </p:cNvPicPr>
          <p:nvPr/>
        </p:nvPicPr>
        <p:blipFill>
          <a:blip r:embed="rId5">
            <a:clrChange>
              <a:clrFrom>
                <a:srgbClr val="FFFFFF"/>
              </a:clrFrom>
              <a:clrTo>
                <a:srgbClr val="FFFFFF">
                  <a:alpha val="0"/>
                </a:srgbClr>
              </a:clrTo>
            </a:clrChange>
          </a:blip>
          <a:srcRect/>
          <a:stretch>
            <a:fillRect/>
          </a:stretch>
        </p:blipFill>
        <p:spPr bwMode="auto">
          <a:xfrm>
            <a:off x="3408363" y="4559300"/>
            <a:ext cx="2316162" cy="1662113"/>
          </a:xfrm>
          <a:prstGeom prst="rect">
            <a:avLst/>
          </a:prstGeom>
          <a:noFill/>
          <a:ln w="9525">
            <a:noFill/>
            <a:miter lim="800000"/>
            <a:headEnd/>
            <a:tailEnd/>
          </a:ln>
        </p:spPr>
      </p:pic>
      <p:sp>
        <p:nvSpPr>
          <p:cNvPr id="3" name="عنصر نائب للتذييل 2"/>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7" name="عنصر نائب لرقم الشريحة 6"/>
          <p:cNvSpPr>
            <a:spLocks noGrp="1"/>
          </p:cNvSpPr>
          <p:nvPr>
            <p:ph type="sldNum" sz="quarter" idx="12"/>
          </p:nvPr>
        </p:nvSpPr>
        <p:spPr/>
        <p:txBody>
          <a:bodyPr/>
          <a:lstStyle/>
          <a:p>
            <a:pPr>
              <a:defRPr/>
            </a:pPr>
            <a:fld id="{678001E7-6809-438B-A23A-75C0A71788DA}" type="slidenum">
              <a:rPr lang="en-US" smtClean="0"/>
              <a:pPr>
                <a:defRPr/>
              </a:pPr>
              <a:t>2</a:t>
            </a:fld>
            <a:endParaRPr lang="en-US"/>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TextBox 2"/>
          <p:cNvSpPr txBox="1">
            <a:spLocks noChangeArrowheads="1"/>
          </p:cNvSpPr>
          <p:nvPr/>
        </p:nvSpPr>
        <p:spPr bwMode="auto">
          <a:xfrm>
            <a:off x="420688" y="1052513"/>
            <a:ext cx="8302625" cy="4616450"/>
          </a:xfrm>
          <a:prstGeom prst="rect">
            <a:avLst/>
          </a:prstGeom>
          <a:noFill/>
          <a:ln w="9525">
            <a:noFill/>
            <a:miter lim="800000"/>
            <a:headEnd/>
            <a:tailEnd/>
          </a:ln>
        </p:spPr>
        <p:txBody>
          <a:bodyPr>
            <a:spAutoFit/>
          </a:bodyPr>
          <a:lstStyle/>
          <a:p>
            <a:pPr algn="just" rtl="1" eaLnBrk="0" hangingPunct="0">
              <a:lnSpc>
                <a:spcPct val="150000"/>
              </a:lnSpc>
            </a:pPr>
            <a:r>
              <a:rPr lang="ar-EG" sz="2800" b="1">
                <a:solidFill>
                  <a:srgbClr val="FF0000"/>
                </a:solidFill>
                <a:latin typeface="Monotype Koufi"/>
                <a:ea typeface="Monotype Koufi"/>
                <a:cs typeface="Monotype Koufi"/>
              </a:rPr>
              <a:t>مفهوم بطاقة قياس الأداء المتوازن وأهميتها:</a:t>
            </a:r>
            <a:endParaRPr lang="ar-SA" sz="2800" b="1">
              <a:solidFill>
                <a:srgbClr val="FF0000"/>
              </a:solidFill>
              <a:latin typeface="Monotype Koufi"/>
              <a:ea typeface="Monotype Koufi"/>
              <a:cs typeface="Monotype Koufi"/>
            </a:endParaRPr>
          </a:p>
          <a:p>
            <a:pPr algn="just" rtl="1" eaLnBrk="0" hangingPunct="0">
              <a:lnSpc>
                <a:spcPct val="150000"/>
              </a:lnSpc>
            </a:pPr>
            <a:endParaRPr lang="en-US" sz="2400">
              <a:solidFill>
                <a:srgbClr val="FF0000"/>
              </a:solidFill>
              <a:ea typeface="Monotype Koufi"/>
              <a:cs typeface="Monotype Koufi"/>
            </a:endParaRPr>
          </a:p>
          <a:p>
            <a:pPr algn="just" rtl="1" eaLnBrk="0" hangingPunct="0">
              <a:lnSpc>
                <a:spcPct val="150000"/>
              </a:lnSpc>
            </a:pPr>
            <a:r>
              <a:rPr lang="ar-EG" sz="2400"/>
              <a:t>يمكن تعريف بطاقة قياس الأداء المتوازن بأنها  </a:t>
            </a:r>
            <a:r>
              <a:rPr lang="ar-EG" sz="2400" b="1"/>
              <a:t>نظام إداري يهدف إلي مساعدة المنشأة علي ترجمة رؤيتها و استراتيجياتها إلي مجموعة من الأهداف والقياسات الاستراتيجية المترابطة. </a:t>
            </a:r>
            <a:r>
              <a:rPr lang="ar-EG" sz="2400"/>
              <a:t>وذلك من خلال الاعتماد على بطاقة الأداء المتوازن، حيث لم يعد التقرير المالي يمثل الطريقة الوحيدة التي تستطيع الشركات من خلالها تقييم أنشطتها  ورسم تحركاتها المستقبلية</a:t>
            </a:r>
            <a:r>
              <a:rPr lang="ar-SA" sz="2400"/>
              <a:t>.</a:t>
            </a:r>
            <a:endParaRPr lang="en-US" sz="2400"/>
          </a:p>
          <a:p>
            <a:pPr algn="just" rtl="1" eaLnBrk="0" hangingPunct="0">
              <a:lnSpc>
                <a:spcPct val="150000"/>
              </a:lnSpc>
            </a:pPr>
            <a:r>
              <a:rPr lang="ar-EG" sz="2400"/>
              <a:t>.</a:t>
            </a:r>
            <a:endParaRPr lang="en-US" sz="2400"/>
          </a:p>
        </p:txBody>
      </p:sp>
      <p:sp>
        <p:nvSpPr>
          <p:cNvPr id="6" name="Rectangle 5"/>
          <p:cNvSpPr/>
          <p:nvPr/>
        </p:nvSpPr>
        <p:spPr>
          <a:xfrm>
            <a:off x="250825" y="476250"/>
            <a:ext cx="8642350" cy="5976938"/>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7" name="مستطيل 6"/>
          <p:cNvSpPr/>
          <p:nvPr/>
        </p:nvSpPr>
        <p:spPr>
          <a:xfrm>
            <a:off x="2263775" y="-39688"/>
            <a:ext cx="4117975" cy="515938"/>
          </a:xfrm>
          <a:prstGeom prst="rect">
            <a:avLst/>
          </a:prstGeom>
        </p:spPr>
        <p:txBody>
          <a:bodyPr wrap="none">
            <a:spAutoFit/>
          </a:bodyPr>
          <a:lstStyle/>
          <a:p>
            <a:pPr algn="just" rtl="1">
              <a:lnSpc>
                <a:spcPct val="150000"/>
              </a:lnSpc>
              <a:defRPr/>
            </a:pPr>
            <a:r>
              <a:rPr lang="ar-EG" sz="2000" dirty="0">
                <a:solidFill>
                  <a:schemeClr val="tx2">
                    <a:lumMod val="60000"/>
                    <a:lumOff val="40000"/>
                  </a:schemeClr>
                </a:solidFill>
                <a:latin typeface="Monotype Koufi" pitchFamily="2" charset="-78"/>
                <a:ea typeface="Monotype Koufi" pitchFamily="2" charset="-78"/>
                <a:cs typeface="Monotype Koufi" pitchFamily="2" charset="-78"/>
              </a:rPr>
              <a:t>الأداء المتوازن والقياسات المرجعية العالمية</a:t>
            </a:r>
            <a:endParaRPr lang="en-US" sz="2000" b="1" dirty="0">
              <a:solidFill>
                <a:schemeClr val="tx2">
                  <a:lumMod val="60000"/>
                  <a:lumOff val="40000"/>
                </a:schemeClr>
              </a:solidFill>
              <a:latin typeface="Arial" charset="0"/>
              <a:ea typeface="Monotype Koufi" pitchFamily="2" charset="-78"/>
              <a:cs typeface="Monotype Koufi" pitchFamily="2" charset="-78"/>
            </a:endParaRPr>
          </a:p>
        </p:txBody>
      </p:sp>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396797B4-7E6E-4D2C-AF28-693DE2B1E0D2}" type="slidenum">
              <a:rPr lang="en-US" smtClean="0"/>
              <a:pPr>
                <a:defRPr/>
              </a:pPr>
              <a:t>3</a:t>
            </a:fld>
            <a:endParaRPr lang="en-US"/>
          </a:p>
        </p:txBody>
      </p:sp>
      <p:sp>
        <p:nvSpPr>
          <p:cNvPr id="8" name="مربع نص 7"/>
          <p:cNvSpPr txBox="1"/>
          <p:nvPr/>
        </p:nvSpPr>
        <p:spPr>
          <a:xfrm>
            <a:off x="250825" y="66675"/>
            <a:ext cx="4127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12</a:t>
            </a: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2"/>
          <p:cNvSpPr txBox="1">
            <a:spLocks noChangeArrowheads="1"/>
          </p:cNvSpPr>
          <p:nvPr/>
        </p:nvSpPr>
        <p:spPr bwMode="auto">
          <a:xfrm>
            <a:off x="390525" y="908050"/>
            <a:ext cx="8301038" cy="5170488"/>
          </a:xfrm>
          <a:prstGeom prst="rect">
            <a:avLst/>
          </a:prstGeom>
          <a:noFill/>
          <a:ln>
            <a:noFill/>
          </a:ln>
          <a:extLst/>
        </p:spPr>
        <p:txBody>
          <a:bodyPr>
            <a:spAutoFit/>
          </a:bodyPr>
          <a:lstStyle>
            <a:lvl1pPr eaLnBrk="0" hangingPunct="0">
              <a:defRPr sz="1600">
                <a:solidFill>
                  <a:schemeClr val="tx1"/>
                </a:solidFill>
                <a:latin typeface="Arial" pitchFamily="34" charset="0"/>
                <a:cs typeface="Arial" pitchFamily="34" charset="0"/>
              </a:defRPr>
            </a:lvl1pPr>
            <a:lvl2pPr marL="742950" indent="-285750" eaLnBrk="0" hangingPunct="0">
              <a:defRPr sz="1600">
                <a:solidFill>
                  <a:schemeClr val="tx1"/>
                </a:solidFill>
                <a:latin typeface="Arial" pitchFamily="34" charset="0"/>
                <a:cs typeface="Arial" pitchFamily="34" charset="0"/>
              </a:defRPr>
            </a:lvl2pPr>
            <a:lvl3pPr marL="1143000" indent="-228600" eaLnBrk="0" hangingPunct="0">
              <a:defRPr sz="1600">
                <a:solidFill>
                  <a:schemeClr val="tx1"/>
                </a:solidFill>
                <a:latin typeface="Arial" pitchFamily="34" charset="0"/>
                <a:cs typeface="Arial" pitchFamily="34" charset="0"/>
              </a:defRPr>
            </a:lvl3pPr>
            <a:lvl4pPr marL="1600200" indent="-228600" eaLnBrk="0" hangingPunct="0">
              <a:defRPr sz="1600">
                <a:solidFill>
                  <a:schemeClr val="tx1"/>
                </a:solidFill>
                <a:latin typeface="Arial" pitchFamily="34" charset="0"/>
                <a:cs typeface="Arial" pitchFamily="34" charset="0"/>
              </a:defRPr>
            </a:lvl4pPr>
            <a:lvl5pPr marL="2057400" indent="-228600" eaLnBrk="0" hangingPunct="0">
              <a:defRPr sz="1600">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sz="1600">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sz="1600">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sz="1600">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sz="1600">
                <a:solidFill>
                  <a:schemeClr val="tx1"/>
                </a:solidFill>
                <a:latin typeface="Arial" pitchFamily="34" charset="0"/>
                <a:cs typeface="Arial" pitchFamily="34" charset="0"/>
              </a:defRPr>
            </a:lvl9pPr>
          </a:lstStyle>
          <a:p>
            <a:pPr algn="just" rtl="1">
              <a:lnSpc>
                <a:spcPct val="150000"/>
              </a:lnSpc>
              <a:defRPr/>
            </a:pPr>
            <a:r>
              <a:rPr lang="ar-SA" sz="2200" b="1" dirty="0" smtClean="0">
                <a:solidFill>
                  <a:schemeClr val="accent6">
                    <a:lumMod val="50000"/>
                  </a:schemeClr>
                </a:solidFill>
                <a:latin typeface="Monotype Koufi" pitchFamily="2" charset="-78"/>
                <a:ea typeface="Monotype Koufi" pitchFamily="2" charset="-78"/>
                <a:cs typeface="Monotype Koufi" pitchFamily="2" charset="-78"/>
              </a:rPr>
              <a:t>يتبع - </a:t>
            </a:r>
            <a:r>
              <a:rPr lang="ar-EG" sz="2200" b="1" dirty="0" smtClean="0">
                <a:solidFill>
                  <a:schemeClr val="accent6">
                    <a:lumMod val="50000"/>
                  </a:schemeClr>
                </a:solidFill>
                <a:latin typeface="Monotype Koufi" pitchFamily="2" charset="-78"/>
                <a:ea typeface="Monotype Koufi" pitchFamily="2" charset="-78"/>
                <a:cs typeface="Monotype Koufi" pitchFamily="2" charset="-78"/>
              </a:rPr>
              <a:t>مفهوم </a:t>
            </a:r>
            <a:r>
              <a:rPr lang="ar-EG" sz="2200" b="1" dirty="0">
                <a:solidFill>
                  <a:schemeClr val="accent6">
                    <a:lumMod val="50000"/>
                  </a:schemeClr>
                </a:solidFill>
                <a:latin typeface="Monotype Koufi" pitchFamily="2" charset="-78"/>
                <a:ea typeface="Monotype Koufi" pitchFamily="2" charset="-78"/>
                <a:cs typeface="Monotype Koufi" pitchFamily="2" charset="-78"/>
              </a:rPr>
              <a:t>بطاقة قياس الأداء المتوازن وأهميتها:</a:t>
            </a:r>
            <a:endParaRPr lang="en-US" sz="2200" dirty="0">
              <a:solidFill>
                <a:schemeClr val="accent6">
                  <a:lumMod val="50000"/>
                </a:schemeClr>
              </a:solidFill>
              <a:ea typeface="Monotype Koufi" pitchFamily="2" charset="-78"/>
              <a:cs typeface="Monotype Koufi" pitchFamily="2" charset="-78"/>
            </a:endParaRPr>
          </a:p>
          <a:p>
            <a:pPr algn="just" rtl="1">
              <a:lnSpc>
                <a:spcPct val="150000"/>
              </a:lnSpc>
              <a:defRPr/>
            </a:pPr>
            <a:r>
              <a:rPr lang="ar-EG" sz="2200" dirty="0" smtClean="0"/>
              <a:t>ويعرف </a:t>
            </a:r>
            <a:r>
              <a:rPr lang="ar-EG" sz="2200" dirty="0"/>
              <a:t>البعض بطاقة قياس الأداء المتوازن بأنها :  </a:t>
            </a:r>
            <a:r>
              <a:rPr lang="ar-EG" sz="2200" b="1" dirty="0"/>
              <a:t>أول عمل نظامي حاول تصميم نظام لتقييم الأداء يهتم بترجمة استراتيجية المنشأة إلي أهدافا محددة ومقاييس ومعايير مستهدفة ومبادرات للتحسين </a:t>
            </a:r>
            <a:r>
              <a:rPr lang="ar-EG" sz="2200" b="1" dirty="0" smtClean="0"/>
              <a:t>المستمر</a:t>
            </a:r>
            <a:r>
              <a:rPr lang="ar-SA" sz="2200" b="1" dirty="0" smtClean="0"/>
              <a:t> </a:t>
            </a:r>
            <a:r>
              <a:rPr lang="ar-EG" sz="2200" b="1" dirty="0" smtClean="0"/>
              <a:t>.</a:t>
            </a:r>
            <a:r>
              <a:rPr lang="ar-EG" sz="2200" dirty="0"/>
              <a:t>كما</a:t>
            </a:r>
            <a:r>
              <a:rPr lang="ar-EG" sz="2200" b="1" dirty="0"/>
              <a:t> أنها توحد جميع المقاييس التي تستخدمها المنشأة. </a:t>
            </a:r>
            <a:r>
              <a:rPr lang="ar-EG" sz="2200" dirty="0"/>
              <a:t>إن فكرة قياس الأداء المتوازن تركز على وصف المكونات الأساسية لنجاح المنشأة وأعمالها ، وذلك بمراعاة </a:t>
            </a:r>
            <a:r>
              <a:rPr lang="ar-EG" sz="2200" dirty="0" smtClean="0"/>
              <a:t>الاعتبارات </a:t>
            </a:r>
            <a:r>
              <a:rPr lang="ar-EG" sz="2200" dirty="0"/>
              <a:t>التالية </a:t>
            </a:r>
            <a:endParaRPr lang="en-US" sz="2200" dirty="0" smtClean="0"/>
          </a:p>
          <a:p>
            <a:pPr algn="just" rtl="1">
              <a:lnSpc>
                <a:spcPct val="150000"/>
              </a:lnSpc>
              <a:defRPr/>
            </a:pPr>
            <a:r>
              <a:rPr lang="ar-SA" sz="2200" b="1" dirty="0" smtClean="0"/>
              <a:t>1-</a:t>
            </a:r>
            <a:r>
              <a:rPr lang="ar-EG" sz="2200" b="1" dirty="0" smtClean="0"/>
              <a:t>البعد الزمني</a:t>
            </a:r>
            <a:endParaRPr lang="en-US" sz="2200" dirty="0"/>
          </a:p>
          <a:p>
            <a:pPr algn="just" rtl="1">
              <a:lnSpc>
                <a:spcPct val="150000"/>
              </a:lnSpc>
              <a:defRPr/>
            </a:pPr>
            <a:r>
              <a:rPr lang="ar-SA" sz="2200" b="1" dirty="0" smtClean="0"/>
              <a:t>2-</a:t>
            </a:r>
            <a:r>
              <a:rPr lang="ar-EG" sz="2200" b="1" dirty="0" smtClean="0"/>
              <a:t>البعد </a:t>
            </a:r>
            <a:r>
              <a:rPr lang="ar-EG" sz="2200" b="1" dirty="0"/>
              <a:t>المالي وغير </a:t>
            </a:r>
            <a:r>
              <a:rPr lang="ar-EG" sz="2200" b="1" dirty="0" smtClean="0"/>
              <a:t>المالي</a:t>
            </a:r>
            <a:endParaRPr lang="en-US" sz="2200" dirty="0"/>
          </a:p>
          <a:p>
            <a:pPr algn="just" rtl="1">
              <a:lnSpc>
                <a:spcPct val="150000"/>
              </a:lnSpc>
              <a:defRPr/>
            </a:pPr>
            <a:r>
              <a:rPr lang="ar-SA" sz="2200" b="1" dirty="0" smtClean="0"/>
              <a:t>3-</a:t>
            </a:r>
            <a:r>
              <a:rPr lang="ar-EG" sz="2200" b="1" dirty="0" smtClean="0"/>
              <a:t>البعد الإستراتيجي</a:t>
            </a:r>
            <a:endParaRPr lang="en-US" sz="2200" dirty="0"/>
          </a:p>
          <a:p>
            <a:pPr algn="just" rtl="1">
              <a:lnSpc>
                <a:spcPct val="150000"/>
              </a:lnSpc>
              <a:defRPr/>
            </a:pPr>
            <a:r>
              <a:rPr lang="ar-SA" sz="2200" b="1" dirty="0" smtClean="0"/>
              <a:t>4-</a:t>
            </a:r>
            <a:r>
              <a:rPr lang="ar-EG" sz="2200" b="1" dirty="0" smtClean="0"/>
              <a:t>البعد البيئي</a:t>
            </a:r>
            <a:endParaRPr lang="en-US" sz="2200" dirty="0"/>
          </a:p>
        </p:txBody>
      </p:sp>
      <p:sp>
        <p:nvSpPr>
          <p:cNvPr id="6" name="Rectangle 5"/>
          <p:cNvSpPr/>
          <p:nvPr/>
        </p:nvSpPr>
        <p:spPr>
          <a:xfrm>
            <a:off x="250825" y="476250"/>
            <a:ext cx="8642350" cy="5976938"/>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7" name="مستطيل 6"/>
          <p:cNvSpPr/>
          <p:nvPr/>
        </p:nvSpPr>
        <p:spPr>
          <a:xfrm>
            <a:off x="2263775" y="-39688"/>
            <a:ext cx="4117975" cy="515938"/>
          </a:xfrm>
          <a:prstGeom prst="rect">
            <a:avLst/>
          </a:prstGeom>
        </p:spPr>
        <p:txBody>
          <a:bodyPr wrap="none">
            <a:spAutoFit/>
          </a:bodyPr>
          <a:lstStyle/>
          <a:p>
            <a:pPr algn="just" rtl="1">
              <a:lnSpc>
                <a:spcPct val="150000"/>
              </a:lnSpc>
              <a:defRPr/>
            </a:pPr>
            <a:r>
              <a:rPr lang="ar-EG" sz="2000" dirty="0">
                <a:solidFill>
                  <a:schemeClr val="tx2">
                    <a:lumMod val="60000"/>
                    <a:lumOff val="40000"/>
                  </a:schemeClr>
                </a:solidFill>
                <a:latin typeface="Monotype Koufi" pitchFamily="2" charset="-78"/>
                <a:ea typeface="Monotype Koufi" pitchFamily="2" charset="-78"/>
                <a:cs typeface="Monotype Koufi" pitchFamily="2" charset="-78"/>
              </a:rPr>
              <a:t>الأداء المتوازن والقياسات المرجعية العالمية</a:t>
            </a:r>
            <a:endParaRPr lang="en-US" sz="2000" b="1" dirty="0">
              <a:solidFill>
                <a:schemeClr val="tx2">
                  <a:lumMod val="60000"/>
                  <a:lumOff val="40000"/>
                </a:schemeClr>
              </a:solidFill>
              <a:latin typeface="Arial" charset="0"/>
              <a:ea typeface="Monotype Koufi" pitchFamily="2" charset="-78"/>
              <a:cs typeface="Monotype Koufi" pitchFamily="2" charset="-78"/>
            </a:endParaRPr>
          </a:p>
        </p:txBody>
      </p:sp>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1A36C7C0-BF32-4D7D-A794-EC9B0D1F174D}" type="slidenum">
              <a:rPr lang="en-US" smtClean="0"/>
              <a:pPr>
                <a:defRPr/>
              </a:pPr>
              <a:t>4</a:t>
            </a:fld>
            <a:endParaRPr lang="en-US"/>
          </a:p>
        </p:txBody>
      </p:sp>
      <p:sp>
        <p:nvSpPr>
          <p:cNvPr id="8" name="مربع نص 7"/>
          <p:cNvSpPr txBox="1"/>
          <p:nvPr/>
        </p:nvSpPr>
        <p:spPr>
          <a:xfrm>
            <a:off x="250825" y="66675"/>
            <a:ext cx="4127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12</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2"/>
          <p:cNvSpPr txBox="1">
            <a:spLocks noChangeArrowheads="1"/>
          </p:cNvSpPr>
          <p:nvPr/>
        </p:nvSpPr>
        <p:spPr bwMode="auto">
          <a:xfrm>
            <a:off x="420688" y="692150"/>
            <a:ext cx="8302625" cy="5678488"/>
          </a:xfrm>
          <a:prstGeom prst="rect">
            <a:avLst/>
          </a:prstGeom>
          <a:noFill/>
          <a:ln>
            <a:noFill/>
          </a:ln>
          <a:extLst/>
        </p:spPr>
        <p:txBody>
          <a:bodyPr>
            <a:spAutoFit/>
          </a:bodyPr>
          <a:lstStyle>
            <a:lvl1pPr eaLnBrk="0" hangingPunct="0">
              <a:defRPr sz="1600">
                <a:solidFill>
                  <a:schemeClr val="tx1"/>
                </a:solidFill>
                <a:latin typeface="Arial" pitchFamily="34" charset="0"/>
                <a:cs typeface="Arial" pitchFamily="34" charset="0"/>
              </a:defRPr>
            </a:lvl1pPr>
            <a:lvl2pPr marL="742950" indent="-285750" eaLnBrk="0" hangingPunct="0">
              <a:defRPr sz="1600">
                <a:solidFill>
                  <a:schemeClr val="tx1"/>
                </a:solidFill>
                <a:latin typeface="Arial" pitchFamily="34" charset="0"/>
                <a:cs typeface="Arial" pitchFamily="34" charset="0"/>
              </a:defRPr>
            </a:lvl2pPr>
            <a:lvl3pPr marL="1143000" indent="-228600" eaLnBrk="0" hangingPunct="0">
              <a:defRPr sz="1600">
                <a:solidFill>
                  <a:schemeClr val="tx1"/>
                </a:solidFill>
                <a:latin typeface="Arial" pitchFamily="34" charset="0"/>
                <a:cs typeface="Arial" pitchFamily="34" charset="0"/>
              </a:defRPr>
            </a:lvl3pPr>
            <a:lvl4pPr marL="1600200" indent="-228600" eaLnBrk="0" hangingPunct="0">
              <a:defRPr sz="1600">
                <a:solidFill>
                  <a:schemeClr val="tx1"/>
                </a:solidFill>
                <a:latin typeface="Arial" pitchFamily="34" charset="0"/>
                <a:cs typeface="Arial" pitchFamily="34" charset="0"/>
              </a:defRPr>
            </a:lvl4pPr>
            <a:lvl5pPr marL="2057400" indent="-228600" eaLnBrk="0" hangingPunct="0">
              <a:defRPr sz="1600">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sz="1600">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sz="1600">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sz="1600">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sz="1600">
                <a:solidFill>
                  <a:schemeClr val="tx1"/>
                </a:solidFill>
                <a:latin typeface="Arial" pitchFamily="34" charset="0"/>
                <a:cs typeface="Arial" pitchFamily="34" charset="0"/>
              </a:defRPr>
            </a:lvl9pPr>
          </a:lstStyle>
          <a:p>
            <a:pPr algn="ctr" rtl="1">
              <a:lnSpc>
                <a:spcPct val="150000"/>
              </a:lnSpc>
              <a:defRPr/>
            </a:pPr>
            <a:r>
              <a:rPr lang="ar-EG" sz="2400" b="1" dirty="0" smtClean="0">
                <a:solidFill>
                  <a:srgbClr val="FF0000"/>
                </a:solidFill>
                <a:latin typeface="Monotype Koufi" pitchFamily="2" charset="-78"/>
                <a:ea typeface="Monotype Koufi" pitchFamily="2" charset="-78"/>
                <a:cs typeface="Monotype Koufi" pitchFamily="2" charset="-78"/>
              </a:rPr>
              <a:t>الخطوات </a:t>
            </a:r>
            <a:r>
              <a:rPr lang="ar-EG" sz="2400" b="1" dirty="0">
                <a:solidFill>
                  <a:srgbClr val="FF0000"/>
                </a:solidFill>
                <a:latin typeface="Monotype Koufi" pitchFamily="2" charset="-78"/>
                <a:ea typeface="Monotype Koufi" pitchFamily="2" charset="-78"/>
                <a:cs typeface="Monotype Koufi" pitchFamily="2" charset="-78"/>
              </a:rPr>
              <a:t>المنهجية لتصميم وتطبيق بطاقة قياس الأداء </a:t>
            </a:r>
            <a:r>
              <a:rPr lang="ar-EG" sz="2400" b="1" dirty="0" smtClean="0">
                <a:solidFill>
                  <a:srgbClr val="FF0000"/>
                </a:solidFill>
                <a:latin typeface="Monotype Koufi" pitchFamily="2" charset="-78"/>
                <a:ea typeface="Monotype Koufi" pitchFamily="2" charset="-78"/>
                <a:cs typeface="Monotype Koufi" pitchFamily="2" charset="-78"/>
              </a:rPr>
              <a:t>المتوازن</a:t>
            </a:r>
            <a:endParaRPr lang="en-US" sz="2400" dirty="0">
              <a:solidFill>
                <a:srgbClr val="FF0000"/>
              </a:solidFill>
              <a:ea typeface="Monotype Koufi" pitchFamily="2" charset="-78"/>
              <a:cs typeface="Monotype Koufi" pitchFamily="2" charset="-78"/>
            </a:endParaRPr>
          </a:p>
          <a:p>
            <a:pPr algn="just" rtl="1">
              <a:lnSpc>
                <a:spcPct val="150000"/>
              </a:lnSpc>
              <a:defRPr/>
            </a:pPr>
            <a:r>
              <a:rPr lang="ar-EG" sz="2200" b="1" dirty="0">
                <a:solidFill>
                  <a:schemeClr val="accent1">
                    <a:lumMod val="75000"/>
                  </a:schemeClr>
                </a:solidFill>
              </a:rPr>
              <a:t>إن عملية بناء بطاقات قياس الأداء المتوازن تبدأ من المستويات العليا إلى المستويات الأدنى بدءا باستراتيجية المنظمة حيث تترجم البطاقة إلى أهداف وقياسات أداء ملموسة تمثل توازناً بين مختلف الجوانب </a:t>
            </a:r>
            <a:r>
              <a:rPr lang="ar-EG" sz="2200" b="1" dirty="0" smtClean="0">
                <a:solidFill>
                  <a:schemeClr val="accent1">
                    <a:lumMod val="75000"/>
                  </a:schemeClr>
                </a:solidFill>
              </a:rPr>
              <a:t>.</a:t>
            </a:r>
            <a:endParaRPr lang="ar-SA" sz="2200" b="1" dirty="0" smtClean="0">
              <a:solidFill>
                <a:schemeClr val="accent1">
                  <a:lumMod val="75000"/>
                </a:schemeClr>
              </a:solidFill>
            </a:endParaRPr>
          </a:p>
          <a:p>
            <a:pPr algn="just" rtl="1">
              <a:lnSpc>
                <a:spcPct val="150000"/>
              </a:lnSpc>
              <a:defRPr/>
            </a:pPr>
            <a:r>
              <a:rPr lang="ar-EG" sz="2200" b="1" dirty="0">
                <a:solidFill>
                  <a:schemeClr val="accent2">
                    <a:lumMod val="75000"/>
                  </a:schemeClr>
                </a:solidFill>
              </a:rPr>
              <a:t>الخطوة الأولى:  </a:t>
            </a:r>
            <a:r>
              <a:rPr lang="ar-EG" sz="2200" b="1" dirty="0">
                <a:solidFill>
                  <a:srgbClr val="0000FF"/>
                </a:solidFill>
              </a:rPr>
              <a:t>صياغة الرؤية التنظيمية  </a:t>
            </a:r>
            <a:r>
              <a:rPr lang="ar-SA" sz="2200" b="1" dirty="0" smtClean="0">
                <a:solidFill>
                  <a:srgbClr val="0000FF"/>
                </a:solidFill>
              </a:rPr>
              <a:t>.</a:t>
            </a:r>
            <a:endParaRPr lang="ar-SA" sz="2200" dirty="0">
              <a:solidFill>
                <a:srgbClr val="0000FF"/>
              </a:solidFill>
            </a:endParaRPr>
          </a:p>
          <a:p>
            <a:pPr algn="just" rtl="1">
              <a:lnSpc>
                <a:spcPct val="150000"/>
              </a:lnSpc>
              <a:defRPr/>
            </a:pPr>
            <a:r>
              <a:rPr lang="ar-EG" sz="2200" b="1" dirty="0">
                <a:solidFill>
                  <a:schemeClr val="accent2">
                    <a:lumMod val="75000"/>
                  </a:schemeClr>
                </a:solidFill>
              </a:rPr>
              <a:t>الخطوة الثانية : </a:t>
            </a:r>
            <a:r>
              <a:rPr lang="ar-EG" sz="2200" b="1" dirty="0">
                <a:solidFill>
                  <a:srgbClr val="0000FF"/>
                </a:solidFill>
              </a:rPr>
              <a:t>تحديد الإستراتيجيات وبناء الأهداف الإستراتيجية العامة </a:t>
            </a:r>
            <a:r>
              <a:rPr lang="ar-SA" sz="2200" b="1" dirty="0" smtClean="0">
                <a:solidFill>
                  <a:srgbClr val="0000FF"/>
                </a:solidFill>
              </a:rPr>
              <a:t>.</a:t>
            </a:r>
            <a:r>
              <a:rPr lang="ar-EG" sz="2200" b="1" dirty="0" smtClean="0">
                <a:solidFill>
                  <a:srgbClr val="0000FF"/>
                </a:solidFill>
              </a:rPr>
              <a:t> </a:t>
            </a:r>
            <a:endParaRPr lang="en-US" sz="2200" dirty="0">
              <a:solidFill>
                <a:srgbClr val="0000FF"/>
              </a:solidFill>
            </a:endParaRPr>
          </a:p>
          <a:p>
            <a:pPr algn="just" rtl="1">
              <a:lnSpc>
                <a:spcPct val="150000"/>
              </a:lnSpc>
              <a:defRPr/>
            </a:pPr>
            <a:r>
              <a:rPr lang="ar-EG" sz="2200" b="1" dirty="0">
                <a:solidFill>
                  <a:schemeClr val="accent2">
                    <a:lumMod val="75000"/>
                  </a:schemeClr>
                </a:solidFill>
              </a:rPr>
              <a:t>الخطوة الثالثة  : </a:t>
            </a:r>
            <a:r>
              <a:rPr lang="ar-EG" sz="2200" b="1" dirty="0">
                <a:solidFill>
                  <a:srgbClr val="0000FF"/>
                </a:solidFill>
              </a:rPr>
              <a:t>تحديد عوامل النجاح الحاكمة </a:t>
            </a:r>
            <a:r>
              <a:rPr lang="ar-SA" sz="2200" b="1" dirty="0" smtClean="0">
                <a:solidFill>
                  <a:srgbClr val="0000FF"/>
                </a:solidFill>
              </a:rPr>
              <a:t>.</a:t>
            </a:r>
            <a:endParaRPr lang="en-US" sz="2200" dirty="0">
              <a:solidFill>
                <a:srgbClr val="0000FF"/>
              </a:solidFill>
            </a:endParaRPr>
          </a:p>
          <a:p>
            <a:pPr algn="just" rtl="1">
              <a:lnSpc>
                <a:spcPct val="150000"/>
              </a:lnSpc>
              <a:defRPr/>
            </a:pPr>
            <a:r>
              <a:rPr lang="ar-EG" sz="2200" b="1" dirty="0">
                <a:solidFill>
                  <a:schemeClr val="accent2">
                    <a:lumMod val="75000"/>
                  </a:schemeClr>
                </a:solidFill>
              </a:rPr>
              <a:t>الخطوة الرابعة : </a:t>
            </a:r>
            <a:r>
              <a:rPr lang="ar-EG" sz="2200" b="1" dirty="0">
                <a:solidFill>
                  <a:srgbClr val="0000FF"/>
                </a:solidFill>
              </a:rPr>
              <a:t>تحديد القياسات </a:t>
            </a:r>
            <a:r>
              <a:rPr lang="ar-SA" sz="2200" b="1" dirty="0" smtClean="0">
                <a:solidFill>
                  <a:srgbClr val="0000FF"/>
                </a:solidFill>
              </a:rPr>
              <a:t>.</a:t>
            </a:r>
            <a:r>
              <a:rPr lang="ar-EG" sz="2200" dirty="0" smtClean="0">
                <a:solidFill>
                  <a:srgbClr val="0000FF"/>
                </a:solidFill>
              </a:rPr>
              <a:t> </a:t>
            </a:r>
            <a:endParaRPr lang="en-US" sz="2200" dirty="0">
              <a:solidFill>
                <a:srgbClr val="0000FF"/>
              </a:solidFill>
            </a:endParaRPr>
          </a:p>
          <a:p>
            <a:pPr algn="just" rtl="1">
              <a:lnSpc>
                <a:spcPct val="150000"/>
              </a:lnSpc>
              <a:defRPr/>
            </a:pPr>
            <a:r>
              <a:rPr lang="ar-EG" sz="2200" b="1" dirty="0">
                <a:solidFill>
                  <a:schemeClr val="accent2">
                    <a:lumMod val="75000"/>
                  </a:schemeClr>
                </a:solidFill>
              </a:rPr>
              <a:t>الخطوة الخامسة : </a:t>
            </a:r>
            <a:r>
              <a:rPr lang="ar-EG" sz="2200" b="1" dirty="0">
                <a:solidFill>
                  <a:srgbClr val="0000FF"/>
                </a:solidFill>
              </a:rPr>
              <a:t>تحديد وتطوير خطة العمل </a:t>
            </a:r>
            <a:r>
              <a:rPr lang="ar-SA" sz="2200" b="1" dirty="0" smtClean="0">
                <a:solidFill>
                  <a:srgbClr val="0000FF"/>
                </a:solidFill>
              </a:rPr>
              <a:t>.</a:t>
            </a:r>
            <a:r>
              <a:rPr lang="ar-EG" sz="2200" b="1" dirty="0" smtClean="0">
                <a:solidFill>
                  <a:srgbClr val="0000FF"/>
                </a:solidFill>
              </a:rPr>
              <a:t> </a:t>
            </a:r>
            <a:endParaRPr lang="ar-SA" sz="2200" b="1" dirty="0" smtClean="0">
              <a:solidFill>
                <a:srgbClr val="0000FF"/>
              </a:solidFill>
            </a:endParaRPr>
          </a:p>
          <a:p>
            <a:pPr algn="just" rtl="1">
              <a:lnSpc>
                <a:spcPct val="150000"/>
              </a:lnSpc>
              <a:defRPr/>
            </a:pPr>
            <a:r>
              <a:rPr lang="ar-EG" sz="2200" b="1" dirty="0">
                <a:solidFill>
                  <a:schemeClr val="accent2">
                    <a:lumMod val="75000"/>
                  </a:schemeClr>
                </a:solidFill>
              </a:rPr>
              <a:t>الخطوة السادسة : </a:t>
            </a:r>
            <a:r>
              <a:rPr lang="ar-EG" sz="2200" b="1" dirty="0">
                <a:solidFill>
                  <a:srgbClr val="0000FF"/>
                </a:solidFill>
              </a:rPr>
              <a:t>تحديد الأفعال التنفيذية </a:t>
            </a:r>
            <a:r>
              <a:rPr lang="ar-SA" sz="2200" b="1" dirty="0" smtClean="0">
                <a:solidFill>
                  <a:srgbClr val="0000FF"/>
                </a:solidFill>
              </a:rPr>
              <a:t>.</a:t>
            </a:r>
            <a:r>
              <a:rPr lang="ar-EG" sz="2200" b="1" dirty="0" smtClean="0">
                <a:solidFill>
                  <a:srgbClr val="0000FF"/>
                </a:solidFill>
              </a:rPr>
              <a:t> </a:t>
            </a:r>
            <a:endParaRPr lang="ar-SA" sz="2200" b="1" dirty="0" smtClean="0">
              <a:solidFill>
                <a:srgbClr val="0000FF"/>
              </a:solidFill>
            </a:endParaRPr>
          </a:p>
          <a:p>
            <a:pPr algn="just" rtl="1">
              <a:lnSpc>
                <a:spcPct val="150000"/>
              </a:lnSpc>
              <a:defRPr/>
            </a:pPr>
            <a:r>
              <a:rPr lang="ar-EG" sz="2200" b="1" dirty="0">
                <a:solidFill>
                  <a:schemeClr val="accent2">
                    <a:lumMod val="75000"/>
                  </a:schemeClr>
                </a:solidFill>
              </a:rPr>
              <a:t>الخطوة السابعة : </a:t>
            </a:r>
            <a:r>
              <a:rPr lang="ar-EG" sz="2200" b="1" dirty="0">
                <a:solidFill>
                  <a:srgbClr val="0000FF"/>
                </a:solidFill>
              </a:rPr>
              <a:t>المتابعة والتقييم </a:t>
            </a:r>
            <a:r>
              <a:rPr lang="ar-SA" sz="2200" b="1" dirty="0">
                <a:solidFill>
                  <a:srgbClr val="0000FF"/>
                </a:solidFill>
              </a:rPr>
              <a:t>.</a:t>
            </a:r>
            <a:endParaRPr lang="en-US" sz="2200" dirty="0">
              <a:solidFill>
                <a:srgbClr val="0000FF"/>
              </a:solidFill>
            </a:endParaRPr>
          </a:p>
        </p:txBody>
      </p:sp>
      <p:sp>
        <p:nvSpPr>
          <p:cNvPr id="6" name="Rectangle 5"/>
          <p:cNvSpPr/>
          <p:nvPr/>
        </p:nvSpPr>
        <p:spPr>
          <a:xfrm>
            <a:off x="250825" y="476250"/>
            <a:ext cx="8642350" cy="5976938"/>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7" name="مستطيل 6"/>
          <p:cNvSpPr/>
          <p:nvPr/>
        </p:nvSpPr>
        <p:spPr>
          <a:xfrm>
            <a:off x="2263775" y="-39688"/>
            <a:ext cx="4117975" cy="515938"/>
          </a:xfrm>
          <a:prstGeom prst="rect">
            <a:avLst/>
          </a:prstGeom>
        </p:spPr>
        <p:txBody>
          <a:bodyPr wrap="none">
            <a:spAutoFit/>
          </a:bodyPr>
          <a:lstStyle/>
          <a:p>
            <a:pPr algn="just" rtl="1">
              <a:lnSpc>
                <a:spcPct val="150000"/>
              </a:lnSpc>
              <a:defRPr/>
            </a:pPr>
            <a:r>
              <a:rPr lang="ar-EG" sz="2000" dirty="0">
                <a:solidFill>
                  <a:schemeClr val="tx2">
                    <a:lumMod val="60000"/>
                    <a:lumOff val="40000"/>
                  </a:schemeClr>
                </a:solidFill>
                <a:latin typeface="Monotype Koufi" pitchFamily="2" charset="-78"/>
                <a:ea typeface="Monotype Koufi" pitchFamily="2" charset="-78"/>
                <a:cs typeface="Monotype Koufi" pitchFamily="2" charset="-78"/>
              </a:rPr>
              <a:t>الأداء المتوازن والقياسات المرجعية العالمية</a:t>
            </a:r>
            <a:endParaRPr lang="en-US" sz="2000" b="1" dirty="0">
              <a:solidFill>
                <a:schemeClr val="tx2">
                  <a:lumMod val="60000"/>
                  <a:lumOff val="40000"/>
                </a:schemeClr>
              </a:solidFill>
              <a:latin typeface="Arial" charset="0"/>
              <a:ea typeface="Monotype Koufi" pitchFamily="2" charset="-78"/>
              <a:cs typeface="Monotype Koufi" pitchFamily="2" charset="-78"/>
            </a:endParaRPr>
          </a:p>
        </p:txBody>
      </p:sp>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F1C18759-28CA-4BBC-BAAB-48DF66B9210C}" type="slidenum">
              <a:rPr lang="en-US" smtClean="0"/>
              <a:pPr>
                <a:defRPr/>
              </a:pPr>
              <a:t>5</a:t>
            </a:fld>
            <a:endParaRPr lang="en-US"/>
          </a:p>
        </p:txBody>
      </p:sp>
      <p:sp>
        <p:nvSpPr>
          <p:cNvPr id="8" name="مربع نص 7"/>
          <p:cNvSpPr txBox="1"/>
          <p:nvPr/>
        </p:nvSpPr>
        <p:spPr>
          <a:xfrm>
            <a:off x="250825" y="66675"/>
            <a:ext cx="4127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12</a:t>
            </a: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50825" y="476250"/>
            <a:ext cx="8642350" cy="5976938"/>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pic>
        <p:nvPicPr>
          <p:cNvPr id="172035" name="Picture 3"/>
          <p:cNvPicPr preferRelativeResize="0">
            <a:picLocks noChangeArrowheads="1"/>
          </p:cNvPicPr>
          <p:nvPr/>
        </p:nvPicPr>
        <p:blipFill>
          <a:blip r:embed="rId2"/>
          <a:srcRect/>
          <a:stretch>
            <a:fillRect/>
          </a:stretch>
        </p:blipFill>
        <p:spPr bwMode="auto">
          <a:xfrm>
            <a:off x="2220913" y="908050"/>
            <a:ext cx="4205287" cy="5429250"/>
          </a:xfrm>
          <a:prstGeom prst="rect">
            <a:avLst/>
          </a:prstGeom>
          <a:noFill/>
          <a:ln w="9525">
            <a:noFill/>
            <a:miter lim="800000"/>
            <a:headEnd/>
            <a:tailEnd/>
          </a:ln>
        </p:spPr>
      </p:pic>
      <p:sp>
        <p:nvSpPr>
          <p:cNvPr id="172036" name="مستطيل 1"/>
          <p:cNvSpPr>
            <a:spLocks noChangeArrowheads="1"/>
          </p:cNvSpPr>
          <p:nvPr/>
        </p:nvSpPr>
        <p:spPr bwMode="auto">
          <a:xfrm>
            <a:off x="1403350" y="430213"/>
            <a:ext cx="5808663" cy="554037"/>
          </a:xfrm>
          <a:prstGeom prst="rect">
            <a:avLst/>
          </a:prstGeom>
          <a:noFill/>
          <a:ln w="9525">
            <a:noFill/>
            <a:miter lim="800000"/>
            <a:headEnd/>
            <a:tailEnd/>
          </a:ln>
        </p:spPr>
        <p:txBody>
          <a:bodyPr>
            <a:spAutoFit/>
          </a:bodyPr>
          <a:lstStyle/>
          <a:p>
            <a:pPr algn="just" rtl="1">
              <a:lnSpc>
                <a:spcPct val="150000"/>
              </a:lnSpc>
            </a:pPr>
            <a:r>
              <a:rPr lang="ar-SA" sz="2000">
                <a:solidFill>
                  <a:srgbClr val="0000FF"/>
                </a:solidFill>
                <a:latin typeface="Monotype Koufi"/>
                <a:ea typeface="Monotype Koufi"/>
                <a:cs typeface="Monotype Koufi"/>
              </a:rPr>
              <a:t>الخطوات التفصيلية لتنفيذ بطاقة الأداء المتوازن الشكل (5)</a:t>
            </a:r>
            <a:endParaRPr lang="en-US" sz="2000" b="1">
              <a:solidFill>
                <a:srgbClr val="0000FF"/>
              </a:solidFill>
              <a:ea typeface="Monotype Koufi"/>
              <a:cs typeface="Monotype Koufi"/>
            </a:endParaRPr>
          </a:p>
        </p:txBody>
      </p:sp>
      <p:sp>
        <p:nvSpPr>
          <p:cNvPr id="3" name="عنصر نائب للتذييل 2"/>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4" name="عنصر نائب لرقم الشريحة 3"/>
          <p:cNvSpPr>
            <a:spLocks noGrp="1"/>
          </p:cNvSpPr>
          <p:nvPr>
            <p:ph type="sldNum" sz="quarter" idx="12"/>
          </p:nvPr>
        </p:nvSpPr>
        <p:spPr/>
        <p:txBody>
          <a:bodyPr/>
          <a:lstStyle/>
          <a:p>
            <a:pPr>
              <a:defRPr/>
            </a:pPr>
            <a:fld id="{7A50B1F9-E2FF-4BF0-89CB-1499A31252F7}" type="slidenum">
              <a:rPr lang="en-US" smtClean="0"/>
              <a:pPr>
                <a:defRPr/>
              </a:pPr>
              <a:t>6</a:t>
            </a:fld>
            <a:endParaRPr lang="en-US"/>
          </a:p>
        </p:txBody>
      </p:sp>
      <p:sp>
        <p:nvSpPr>
          <p:cNvPr id="7" name="مربع نص 6"/>
          <p:cNvSpPr txBox="1"/>
          <p:nvPr/>
        </p:nvSpPr>
        <p:spPr>
          <a:xfrm>
            <a:off x="250825" y="66675"/>
            <a:ext cx="4127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12</a:t>
            </a: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50825" y="476250"/>
            <a:ext cx="8642350" cy="5976938"/>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2" name="مستطيل 1"/>
          <p:cNvSpPr/>
          <p:nvPr/>
        </p:nvSpPr>
        <p:spPr>
          <a:xfrm>
            <a:off x="1042988" y="984250"/>
            <a:ext cx="6599237" cy="554038"/>
          </a:xfrm>
          <a:prstGeom prst="rect">
            <a:avLst/>
          </a:prstGeom>
        </p:spPr>
        <p:txBody>
          <a:bodyPr>
            <a:spAutoFit/>
          </a:bodyPr>
          <a:lstStyle/>
          <a:p>
            <a:pPr algn="just" rtl="1">
              <a:lnSpc>
                <a:spcPct val="150000"/>
              </a:lnSpc>
              <a:defRPr/>
            </a:pPr>
            <a:r>
              <a:rPr lang="ar-SA" sz="2000" dirty="0">
                <a:solidFill>
                  <a:schemeClr val="tx2">
                    <a:lumMod val="60000"/>
                    <a:lumOff val="40000"/>
                  </a:schemeClr>
                </a:solidFill>
                <a:latin typeface="Monotype Koufi" pitchFamily="2" charset="-78"/>
                <a:ea typeface="Monotype Koufi" pitchFamily="2" charset="-78"/>
                <a:cs typeface="Monotype Koufi" pitchFamily="2" charset="-78"/>
              </a:rPr>
              <a:t>يتبع - الخطوات التفصيلية لتنفيذ بطاقة الأداء المتوازن الشكل (5)</a:t>
            </a:r>
            <a:endParaRPr lang="en-US" sz="2000" b="1" dirty="0">
              <a:solidFill>
                <a:schemeClr val="tx2">
                  <a:lumMod val="60000"/>
                  <a:lumOff val="40000"/>
                </a:schemeClr>
              </a:solidFill>
              <a:latin typeface="Arial" charset="0"/>
              <a:ea typeface="Monotype Koufi" pitchFamily="2" charset="-78"/>
              <a:cs typeface="Monotype Koufi" pitchFamily="2" charset="-78"/>
            </a:endParaRPr>
          </a:p>
        </p:txBody>
      </p:sp>
      <p:pic>
        <p:nvPicPr>
          <p:cNvPr id="12" name="Picture 2"/>
          <p:cNvPicPr preferRelativeResize="0">
            <a:picLocks noChangeArrowheads="1"/>
          </p:cNvPicPr>
          <p:nvPr/>
        </p:nvPicPr>
        <p:blipFill rotWithShape="1">
          <a:blip r:embed="rId2"/>
          <a:srcRect l="46550" t="17209" r="22637" b="18686"/>
          <a:stretch/>
        </p:blipFill>
        <p:spPr bwMode="auto">
          <a:xfrm>
            <a:off x="5219700" y="1979613"/>
            <a:ext cx="1381125" cy="3883025"/>
          </a:xfrm>
          <a:prstGeom prst="rect">
            <a:avLst/>
          </a:prstGeom>
          <a:ln>
            <a:noFill/>
          </a:ln>
          <a:effectLst>
            <a:outerShdw blurRad="292100" dist="139700" dir="2700000" algn="tl" rotWithShape="0">
              <a:srgbClr val="333333">
                <a:alpha val="65000"/>
              </a:srgbClr>
            </a:outerShdw>
          </a:effectLst>
          <a:extLst/>
        </p:spPr>
      </p:pic>
      <p:sp>
        <p:nvSpPr>
          <p:cNvPr id="173061" name="مربع نص 2"/>
          <p:cNvSpPr txBox="1">
            <a:spLocks noChangeArrowheads="1"/>
          </p:cNvSpPr>
          <p:nvPr/>
        </p:nvSpPr>
        <p:spPr bwMode="auto">
          <a:xfrm>
            <a:off x="6948488" y="2265363"/>
            <a:ext cx="1389062" cy="369887"/>
          </a:xfrm>
          <a:prstGeom prst="rect">
            <a:avLst/>
          </a:prstGeom>
          <a:noFill/>
          <a:ln w="9525">
            <a:noFill/>
            <a:miter lim="800000"/>
            <a:headEnd/>
            <a:tailEnd/>
          </a:ln>
        </p:spPr>
        <p:txBody>
          <a:bodyPr wrap="none">
            <a:spAutoFit/>
          </a:bodyPr>
          <a:lstStyle/>
          <a:p>
            <a:pPr algn="r" rtl="1"/>
            <a:r>
              <a:rPr lang="ar-SA" sz="1800" b="1">
                <a:solidFill>
                  <a:srgbClr val="0000FF"/>
                </a:solidFill>
              </a:rPr>
              <a:t>الخطوة الخامسة</a:t>
            </a:r>
          </a:p>
        </p:txBody>
      </p:sp>
      <p:sp>
        <p:nvSpPr>
          <p:cNvPr id="16" name="مربع نص 15"/>
          <p:cNvSpPr txBox="1"/>
          <p:nvPr/>
        </p:nvSpPr>
        <p:spPr>
          <a:xfrm>
            <a:off x="6942138" y="3708400"/>
            <a:ext cx="1390650" cy="368300"/>
          </a:xfrm>
          <a:prstGeom prst="rect">
            <a:avLst/>
          </a:prstGeom>
          <a:noFill/>
        </p:spPr>
        <p:txBody>
          <a:bodyPr wrap="none" rtlCol="1">
            <a:spAutoFit/>
          </a:bodyPr>
          <a:lstStyle/>
          <a:p>
            <a:pPr algn="r" rtl="1">
              <a:defRPr/>
            </a:pPr>
            <a:r>
              <a:rPr lang="ar-SA" sz="1800" b="1" dirty="0">
                <a:solidFill>
                  <a:schemeClr val="accent5">
                    <a:lumMod val="75000"/>
                  </a:schemeClr>
                </a:solidFill>
                <a:latin typeface="Arial" charset="0"/>
                <a:cs typeface="Arial" charset="0"/>
              </a:rPr>
              <a:t>الخطوة السادسة</a:t>
            </a:r>
          </a:p>
        </p:txBody>
      </p:sp>
      <p:sp>
        <p:nvSpPr>
          <p:cNvPr id="173063" name="مربع نص 16"/>
          <p:cNvSpPr txBox="1">
            <a:spLocks noChangeArrowheads="1"/>
          </p:cNvSpPr>
          <p:nvPr/>
        </p:nvSpPr>
        <p:spPr bwMode="auto">
          <a:xfrm>
            <a:off x="6950075" y="5075238"/>
            <a:ext cx="1319213" cy="368300"/>
          </a:xfrm>
          <a:prstGeom prst="rect">
            <a:avLst/>
          </a:prstGeom>
          <a:noFill/>
          <a:ln w="9525">
            <a:noFill/>
            <a:miter lim="800000"/>
            <a:headEnd/>
            <a:tailEnd/>
          </a:ln>
        </p:spPr>
        <p:txBody>
          <a:bodyPr wrap="none">
            <a:spAutoFit/>
          </a:bodyPr>
          <a:lstStyle/>
          <a:p>
            <a:pPr algn="r" rtl="1"/>
            <a:r>
              <a:rPr lang="ar-SA" sz="1800" b="1">
                <a:solidFill>
                  <a:srgbClr val="C00000"/>
                </a:solidFill>
              </a:rPr>
              <a:t>الخطوة السابعة</a:t>
            </a:r>
          </a:p>
        </p:txBody>
      </p:sp>
      <p:sp>
        <p:nvSpPr>
          <p:cNvPr id="173064" name="مربع نص 17"/>
          <p:cNvSpPr txBox="1">
            <a:spLocks noChangeArrowheads="1"/>
          </p:cNvSpPr>
          <p:nvPr/>
        </p:nvSpPr>
        <p:spPr bwMode="auto">
          <a:xfrm>
            <a:off x="684213" y="2265363"/>
            <a:ext cx="4535487" cy="369887"/>
          </a:xfrm>
          <a:prstGeom prst="rect">
            <a:avLst/>
          </a:prstGeom>
          <a:noFill/>
          <a:ln w="9525">
            <a:noFill/>
            <a:miter lim="800000"/>
            <a:headEnd/>
            <a:tailEnd/>
          </a:ln>
        </p:spPr>
        <p:txBody>
          <a:bodyPr>
            <a:spAutoFit/>
          </a:bodyPr>
          <a:lstStyle/>
          <a:p>
            <a:pPr algn="r" rtl="1"/>
            <a:r>
              <a:rPr lang="ar-SA" sz="1800" b="1">
                <a:solidFill>
                  <a:srgbClr val="0000FF"/>
                </a:solidFill>
              </a:rPr>
              <a:t>كيف سيتم تقييم النجاح في استخدام بطاقة النتائج المتوازنة</a:t>
            </a:r>
          </a:p>
        </p:txBody>
      </p:sp>
      <p:sp>
        <p:nvSpPr>
          <p:cNvPr id="173065" name="مربع نص 18"/>
          <p:cNvSpPr txBox="1">
            <a:spLocks noChangeArrowheads="1"/>
          </p:cNvSpPr>
          <p:nvPr/>
        </p:nvSpPr>
        <p:spPr bwMode="auto">
          <a:xfrm>
            <a:off x="1417638" y="2852738"/>
            <a:ext cx="3816350" cy="368300"/>
          </a:xfrm>
          <a:prstGeom prst="rect">
            <a:avLst/>
          </a:prstGeom>
          <a:noFill/>
          <a:ln w="9525">
            <a:noFill/>
            <a:miter lim="800000"/>
            <a:headEnd/>
            <a:tailEnd/>
          </a:ln>
        </p:spPr>
        <p:txBody>
          <a:bodyPr>
            <a:spAutoFit/>
          </a:bodyPr>
          <a:lstStyle/>
          <a:p>
            <a:pPr algn="r" rtl="1"/>
            <a:r>
              <a:rPr lang="ar-SA" sz="1800" b="1"/>
              <a:t>كيف سيتم صياغة الأهداف ووضع خطة العمل</a:t>
            </a:r>
          </a:p>
        </p:txBody>
      </p:sp>
      <p:sp>
        <p:nvSpPr>
          <p:cNvPr id="20" name="مربع نص 19"/>
          <p:cNvSpPr txBox="1"/>
          <p:nvPr/>
        </p:nvSpPr>
        <p:spPr>
          <a:xfrm>
            <a:off x="1362075" y="3673475"/>
            <a:ext cx="3816350" cy="368300"/>
          </a:xfrm>
          <a:prstGeom prst="rect">
            <a:avLst/>
          </a:prstGeom>
          <a:noFill/>
        </p:spPr>
        <p:txBody>
          <a:bodyPr rtlCol="1">
            <a:spAutoFit/>
          </a:bodyPr>
          <a:lstStyle/>
          <a:p>
            <a:pPr algn="r" rtl="1">
              <a:defRPr/>
            </a:pPr>
            <a:r>
              <a:rPr lang="ar-SA" sz="1800" b="1" dirty="0">
                <a:solidFill>
                  <a:schemeClr val="accent5">
                    <a:lumMod val="75000"/>
                  </a:schemeClr>
                </a:solidFill>
                <a:latin typeface="Arial" charset="0"/>
                <a:cs typeface="Arial" charset="0"/>
              </a:rPr>
              <a:t>أي الأفعال يجب البدء في تنفيذها لتحقيق الأهداف</a:t>
            </a:r>
          </a:p>
        </p:txBody>
      </p:sp>
      <p:sp>
        <p:nvSpPr>
          <p:cNvPr id="173067" name="مربع نص 20"/>
          <p:cNvSpPr txBox="1">
            <a:spLocks noChangeArrowheads="1"/>
          </p:cNvSpPr>
          <p:nvPr/>
        </p:nvSpPr>
        <p:spPr bwMode="auto">
          <a:xfrm>
            <a:off x="771525" y="5075238"/>
            <a:ext cx="4321175" cy="368300"/>
          </a:xfrm>
          <a:prstGeom prst="rect">
            <a:avLst/>
          </a:prstGeom>
          <a:noFill/>
          <a:ln w="9525">
            <a:noFill/>
            <a:miter lim="800000"/>
            <a:headEnd/>
            <a:tailEnd/>
          </a:ln>
        </p:spPr>
        <p:txBody>
          <a:bodyPr>
            <a:spAutoFit/>
          </a:bodyPr>
          <a:lstStyle/>
          <a:p>
            <a:pPr algn="r" rtl="1"/>
            <a:r>
              <a:rPr lang="ar-SA" sz="1800" b="1">
                <a:solidFill>
                  <a:srgbClr val="C00000"/>
                </a:solidFill>
              </a:rPr>
              <a:t>كيف سيتم إجراء عملية المتابعة وتعديل محتوى البطاقة</a:t>
            </a:r>
          </a:p>
        </p:txBody>
      </p:sp>
      <p:sp>
        <p:nvSpPr>
          <p:cNvPr id="4" name="مستطيل 3"/>
          <p:cNvSpPr/>
          <p:nvPr/>
        </p:nvSpPr>
        <p:spPr>
          <a:xfrm>
            <a:off x="5364163" y="2852738"/>
            <a:ext cx="1236662" cy="612775"/>
          </a:xfrm>
          <a:prstGeom prst="rect">
            <a:avLst/>
          </a:prstGeom>
        </p:spPr>
        <p:style>
          <a:lnRef idx="1">
            <a:schemeClr val="accent4"/>
          </a:lnRef>
          <a:fillRef idx="2">
            <a:schemeClr val="accent4"/>
          </a:fillRef>
          <a:effectRef idx="1">
            <a:schemeClr val="accent4"/>
          </a:effectRef>
          <a:fontRef idx="minor">
            <a:schemeClr val="dk1"/>
          </a:fontRef>
        </p:style>
        <p:txBody>
          <a:bodyPr rtlCol="1" anchor="ctr"/>
          <a:lstStyle/>
          <a:p>
            <a:pPr algn="ctr">
              <a:defRPr/>
            </a:pPr>
            <a:r>
              <a:rPr lang="ar-SA" b="1" dirty="0">
                <a:solidFill>
                  <a:schemeClr val="tx1"/>
                </a:solidFill>
              </a:rPr>
              <a:t>تحديد وتطوير </a:t>
            </a:r>
          </a:p>
          <a:p>
            <a:pPr algn="ctr">
              <a:defRPr/>
            </a:pPr>
            <a:r>
              <a:rPr lang="ar-SA" b="1" dirty="0">
                <a:solidFill>
                  <a:schemeClr val="tx1"/>
                </a:solidFill>
              </a:rPr>
              <a:t>خطة العمل</a:t>
            </a:r>
          </a:p>
        </p:txBody>
      </p:sp>
      <p:sp>
        <p:nvSpPr>
          <p:cNvPr id="5" name="عنصر نائب للتذييل 4"/>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7" name="عنصر نائب لرقم الشريحة 6"/>
          <p:cNvSpPr>
            <a:spLocks noGrp="1"/>
          </p:cNvSpPr>
          <p:nvPr>
            <p:ph type="sldNum" sz="quarter" idx="12"/>
          </p:nvPr>
        </p:nvSpPr>
        <p:spPr/>
        <p:txBody>
          <a:bodyPr/>
          <a:lstStyle/>
          <a:p>
            <a:pPr>
              <a:defRPr/>
            </a:pPr>
            <a:fld id="{D59175EA-FB72-4DFF-86C9-ECE739B0428C}" type="slidenum">
              <a:rPr lang="en-US" smtClean="0"/>
              <a:pPr>
                <a:defRPr/>
              </a:pPr>
              <a:t>7</a:t>
            </a:fld>
            <a:endParaRPr lang="en-US"/>
          </a:p>
        </p:txBody>
      </p:sp>
      <p:sp>
        <p:nvSpPr>
          <p:cNvPr id="15" name="مربع نص 14"/>
          <p:cNvSpPr txBox="1"/>
          <p:nvPr/>
        </p:nvSpPr>
        <p:spPr>
          <a:xfrm>
            <a:off x="250825" y="66675"/>
            <a:ext cx="4127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12</a:t>
            </a: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2"/>
          <p:cNvSpPr txBox="1">
            <a:spLocks noChangeArrowheads="1"/>
          </p:cNvSpPr>
          <p:nvPr/>
        </p:nvSpPr>
        <p:spPr bwMode="auto">
          <a:xfrm>
            <a:off x="420688" y="688975"/>
            <a:ext cx="8302625" cy="6186488"/>
          </a:xfrm>
          <a:prstGeom prst="rect">
            <a:avLst/>
          </a:prstGeom>
          <a:noFill/>
          <a:ln>
            <a:noFill/>
          </a:ln>
          <a:extLst/>
        </p:spPr>
        <p:txBody>
          <a:bodyPr>
            <a:spAutoFit/>
          </a:bodyPr>
          <a:lstStyle>
            <a:lvl1pPr eaLnBrk="0" hangingPunct="0">
              <a:defRPr sz="1600">
                <a:solidFill>
                  <a:schemeClr val="tx1"/>
                </a:solidFill>
                <a:latin typeface="Arial" pitchFamily="34" charset="0"/>
                <a:cs typeface="Arial" pitchFamily="34" charset="0"/>
              </a:defRPr>
            </a:lvl1pPr>
            <a:lvl2pPr marL="742950" indent="-285750" eaLnBrk="0" hangingPunct="0">
              <a:defRPr sz="1600">
                <a:solidFill>
                  <a:schemeClr val="tx1"/>
                </a:solidFill>
                <a:latin typeface="Arial" pitchFamily="34" charset="0"/>
                <a:cs typeface="Arial" pitchFamily="34" charset="0"/>
              </a:defRPr>
            </a:lvl2pPr>
            <a:lvl3pPr marL="1143000" indent="-228600" eaLnBrk="0" hangingPunct="0">
              <a:defRPr sz="1600">
                <a:solidFill>
                  <a:schemeClr val="tx1"/>
                </a:solidFill>
                <a:latin typeface="Arial" pitchFamily="34" charset="0"/>
                <a:cs typeface="Arial" pitchFamily="34" charset="0"/>
              </a:defRPr>
            </a:lvl3pPr>
            <a:lvl4pPr marL="1600200" indent="-228600" eaLnBrk="0" hangingPunct="0">
              <a:defRPr sz="1600">
                <a:solidFill>
                  <a:schemeClr val="tx1"/>
                </a:solidFill>
                <a:latin typeface="Arial" pitchFamily="34" charset="0"/>
                <a:cs typeface="Arial" pitchFamily="34" charset="0"/>
              </a:defRPr>
            </a:lvl4pPr>
            <a:lvl5pPr marL="2057400" indent="-228600" eaLnBrk="0" hangingPunct="0">
              <a:defRPr sz="1600">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sz="1600">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sz="1600">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sz="1600">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sz="1600">
                <a:solidFill>
                  <a:schemeClr val="tx1"/>
                </a:solidFill>
                <a:latin typeface="Arial" pitchFamily="34" charset="0"/>
                <a:cs typeface="Arial" pitchFamily="34" charset="0"/>
              </a:defRPr>
            </a:lvl9pPr>
          </a:lstStyle>
          <a:p>
            <a:pPr algn="just" rtl="1">
              <a:lnSpc>
                <a:spcPct val="150000"/>
              </a:lnSpc>
              <a:defRPr/>
            </a:pPr>
            <a:r>
              <a:rPr lang="ar-EG" sz="2000" b="1" dirty="0">
                <a:solidFill>
                  <a:srgbClr val="0066CC"/>
                </a:solidFill>
              </a:rPr>
              <a:t>وفيما يلي نستعرض بشكل مختصر كل خطوة من الخطوات المنهجية السابقة لتصميم وتطبيق بطاقة قياس الأداء المتوازن : </a:t>
            </a:r>
            <a:endParaRPr lang="ar-SA" sz="2000" b="1" dirty="0" smtClean="0">
              <a:solidFill>
                <a:srgbClr val="0066CC"/>
              </a:solidFill>
            </a:endParaRPr>
          </a:p>
          <a:p>
            <a:pPr algn="just" rtl="1">
              <a:lnSpc>
                <a:spcPct val="150000"/>
              </a:lnSpc>
              <a:defRPr/>
            </a:pPr>
            <a:endParaRPr lang="en-US" sz="2000" dirty="0">
              <a:solidFill>
                <a:srgbClr val="0066CC"/>
              </a:solidFill>
            </a:endParaRPr>
          </a:p>
          <a:p>
            <a:pPr algn="just" rtl="1">
              <a:lnSpc>
                <a:spcPct val="150000"/>
              </a:lnSpc>
              <a:defRPr/>
            </a:pPr>
            <a:r>
              <a:rPr lang="ar-EG" sz="2000" b="1" dirty="0">
                <a:solidFill>
                  <a:srgbClr val="C00000"/>
                </a:solidFill>
                <a:latin typeface="Monotype Koufi" pitchFamily="2" charset="-78"/>
                <a:ea typeface="Monotype Koufi" pitchFamily="2" charset="-78"/>
                <a:cs typeface="Monotype Koufi" pitchFamily="2" charset="-78"/>
              </a:rPr>
              <a:t>الخطوة الأولى:  </a:t>
            </a:r>
            <a:r>
              <a:rPr lang="ar-EG" sz="2000" b="1" dirty="0">
                <a:solidFill>
                  <a:srgbClr val="0000FF"/>
                </a:solidFill>
                <a:latin typeface="Monotype Koufi" pitchFamily="2" charset="-78"/>
                <a:ea typeface="Monotype Koufi" pitchFamily="2" charset="-78"/>
                <a:cs typeface="Monotype Koufi" pitchFamily="2" charset="-78"/>
              </a:rPr>
              <a:t>صياغة الرؤية التنظيمية  :</a:t>
            </a:r>
            <a:endParaRPr lang="en-US" sz="2000" dirty="0">
              <a:solidFill>
                <a:srgbClr val="0000FF"/>
              </a:solidFill>
              <a:ea typeface="Monotype Koufi" pitchFamily="2" charset="-78"/>
              <a:cs typeface="Monotype Koufi" pitchFamily="2" charset="-78"/>
            </a:endParaRPr>
          </a:p>
          <a:p>
            <a:pPr algn="just" rtl="1">
              <a:lnSpc>
                <a:spcPct val="150000"/>
              </a:lnSpc>
              <a:defRPr/>
            </a:pPr>
            <a:r>
              <a:rPr lang="ar-EG" sz="2000" b="1" dirty="0">
                <a:solidFill>
                  <a:srgbClr val="0070C0"/>
                </a:solidFill>
              </a:rPr>
              <a:t>تمثل الرؤية : </a:t>
            </a:r>
            <a:r>
              <a:rPr lang="ar-EG" sz="2000" dirty="0"/>
              <a:t>تصورات أو توجهات أ طموحات وآمال لما يجب أن تكون عليه المنظمة في المستقبل </a:t>
            </a:r>
            <a:r>
              <a:rPr lang="ar-EG" sz="2000" dirty="0" smtClean="0"/>
              <a:t>وتتم </a:t>
            </a:r>
            <a:r>
              <a:rPr lang="ar-EG" sz="2000" dirty="0"/>
              <a:t>هذه الخطوة عن طريق عقد مقابلات مع أكبر عدد ممكن من الأفراد على أن يتم ذلك قدر الإمكان بمعرفة طرف خارجي للحصول على الصورة الأكثر موضوعية حول موقف الصناعة والاتجاهات فيها </a:t>
            </a:r>
            <a:endParaRPr lang="en-US" sz="2000" dirty="0" smtClean="0"/>
          </a:p>
          <a:p>
            <a:pPr algn="just" rtl="1">
              <a:lnSpc>
                <a:spcPct val="150000"/>
              </a:lnSpc>
              <a:defRPr/>
            </a:pPr>
            <a:r>
              <a:rPr lang="ar-SA" sz="1800" dirty="0">
                <a:solidFill>
                  <a:srgbClr val="FF0000"/>
                </a:solidFill>
                <a:latin typeface="Monotype Koufi" pitchFamily="2" charset="-78"/>
                <a:ea typeface="Monotype Koufi" pitchFamily="2" charset="-78"/>
                <a:cs typeface="Monotype Koufi" pitchFamily="2" charset="-78"/>
              </a:rPr>
              <a:t>مراحل صياغة الرؤية التنظيمية في ظل مدخل قياس الأداء </a:t>
            </a:r>
            <a:r>
              <a:rPr lang="ar-SA" sz="1800" dirty="0" smtClean="0">
                <a:solidFill>
                  <a:srgbClr val="FF0000"/>
                </a:solidFill>
                <a:latin typeface="Monotype Koufi" pitchFamily="2" charset="-78"/>
                <a:ea typeface="Monotype Koufi" pitchFamily="2" charset="-78"/>
                <a:cs typeface="Monotype Koufi" pitchFamily="2" charset="-78"/>
              </a:rPr>
              <a:t>المتوازن</a:t>
            </a:r>
            <a:endParaRPr lang="en-US" sz="1800" dirty="0"/>
          </a:p>
          <a:p>
            <a:pPr algn="just" rtl="1">
              <a:lnSpc>
                <a:spcPct val="150000"/>
              </a:lnSpc>
              <a:defRPr/>
            </a:pPr>
            <a:r>
              <a:rPr lang="ar-EG" sz="1800" b="1" dirty="0">
                <a:solidFill>
                  <a:schemeClr val="accent2">
                    <a:lumMod val="75000"/>
                  </a:schemeClr>
                </a:solidFill>
              </a:rPr>
              <a:t>(1)   تعريف الصناعة ووصف تطورها ودور المنشأة المنتظر </a:t>
            </a:r>
            <a:endParaRPr lang="ar-SA" sz="1800" b="1" dirty="0">
              <a:solidFill>
                <a:schemeClr val="accent2">
                  <a:lumMod val="75000"/>
                </a:schemeClr>
              </a:solidFill>
            </a:endParaRPr>
          </a:p>
          <a:p>
            <a:pPr algn="just" rtl="1">
              <a:lnSpc>
                <a:spcPct val="150000"/>
              </a:lnSpc>
              <a:defRPr/>
            </a:pPr>
            <a:r>
              <a:rPr lang="ar-EG" sz="1800" b="1" dirty="0">
                <a:solidFill>
                  <a:schemeClr val="accent2">
                    <a:lumMod val="75000"/>
                  </a:schemeClr>
                </a:solidFill>
              </a:rPr>
              <a:t>(2)   صياغة  رؤية المنشأة </a:t>
            </a:r>
            <a:endParaRPr lang="en-US" sz="1800" dirty="0">
              <a:solidFill>
                <a:schemeClr val="accent2">
                  <a:lumMod val="75000"/>
                </a:schemeClr>
              </a:solidFill>
            </a:endParaRPr>
          </a:p>
          <a:p>
            <a:pPr algn="r" rtl="1">
              <a:lnSpc>
                <a:spcPct val="150000"/>
              </a:lnSpc>
              <a:defRPr/>
            </a:pPr>
            <a:r>
              <a:rPr lang="ar-EG" sz="2000" b="1" dirty="0">
                <a:solidFill>
                  <a:schemeClr val="accent2">
                    <a:lumMod val="75000"/>
                  </a:schemeClr>
                </a:solidFill>
              </a:rPr>
              <a:t>(3)  صياغة مجالات الرؤية </a:t>
            </a:r>
            <a:endParaRPr lang="en-US" sz="2000" dirty="0">
              <a:solidFill>
                <a:schemeClr val="accent2">
                  <a:lumMod val="75000"/>
                </a:schemeClr>
              </a:solidFill>
            </a:endParaRPr>
          </a:p>
          <a:p>
            <a:pPr algn="just" rtl="1">
              <a:lnSpc>
                <a:spcPct val="150000"/>
              </a:lnSpc>
              <a:defRPr/>
            </a:pPr>
            <a:endParaRPr lang="en-US" sz="2000" dirty="0"/>
          </a:p>
        </p:txBody>
      </p:sp>
      <p:sp>
        <p:nvSpPr>
          <p:cNvPr id="6" name="Rectangle 5"/>
          <p:cNvSpPr/>
          <p:nvPr/>
        </p:nvSpPr>
        <p:spPr>
          <a:xfrm>
            <a:off x="250825" y="476250"/>
            <a:ext cx="8642350" cy="5976938"/>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7" name="مستطيل 6"/>
          <p:cNvSpPr/>
          <p:nvPr/>
        </p:nvSpPr>
        <p:spPr>
          <a:xfrm>
            <a:off x="2263775" y="-39688"/>
            <a:ext cx="4117975" cy="515938"/>
          </a:xfrm>
          <a:prstGeom prst="rect">
            <a:avLst/>
          </a:prstGeom>
        </p:spPr>
        <p:txBody>
          <a:bodyPr wrap="none">
            <a:spAutoFit/>
          </a:bodyPr>
          <a:lstStyle/>
          <a:p>
            <a:pPr algn="just" rtl="1">
              <a:lnSpc>
                <a:spcPct val="150000"/>
              </a:lnSpc>
              <a:defRPr/>
            </a:pPr>
            <a:r>
              <a:rPr lang="ar-EG" sz="2000" dirty="0">
                <a:solidFill>
                  <a:schemeClr val="tx2">
                    <a:lumMod val="60000"/>
                    <a:lumOff val="40000"/>
                  </a:schemeClr>
                </a:solidFill>
                <a:latin typeface="Monotype Koufi" pitchFamily="2" charset="-78"/>
                <a:ea typeface="Monotype Koufi" pitchFamily="2" charset="-78"/>
                <a:cs typeface="Monotype Koufi" pitchFamily="2" charset="-78"/>
              </a:rPr>
              <a:t>الأداء المتوازن والقياسات المرجعية العالمية</a:t>
            </a:r>
            <a:endParaRPr lang="en-US" sz="2000" b="1" dirty="0">
              <a:solidFill>
                <a:schemeClr val="tx2">
                  <a:lumMod val="60000"/>
                  <a:lumOff val="40000"/>
                </a:schemeClr>
              </a:solidFill>
              <a:latin typeface="Arial" charset="0"/>
              <a:ea typeface="Monotype Koufi" pitchFamily="2" charset="-78"/>
              <a:cs typeface="Monotype Koufi" pitchFamily="2" charset="-78"/>
            </a:endParaRPr>
          </a:p>
        </p:txBody>
      </p:sp>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466A20E8-BF2B-4D47-88E7-CE128D5BA2D8}" type="slidenum">
              <a:rPr lang="en-US" smtClean="0"/>
              <a:pPr>
                <a:defRPr/>
              </a:pPr>
              <a:t>8</a:t>
            </a:fld>
            <a:endParaRPr lang="en-US"/>
          </a:p>
        </p:txBody>
      </p:sp>
      <p:sp>
        <p:nvSpPr>
          <p:cNvPr id="8" name="مربع نص 7"/>
          <p:cNvSpPr txBox="1"/>
          <p:nvPr/>
        </p:nvSpPr>
        <p:spPr>
          <a:xfrm>
            <a:off x="250825" y="66675"/>
            <a:ext cx="4127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12</a:t>
            </a: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2"/>
          <p:cNvSpPr txBox="1">
            <a:spLocks noChangeArrowheads="1"/>
          </p:cNvSpPr>
          <p:nvPr/>
        </p:nvSpPr>
        <p:spPr bwMode="auto">
          <a:xfrm>
            <a:off x="420688" y="1484313"/>
            <a:ext cx="8302625" cy="4524375"/>
          </a:xfrm>
          <a:prstGeom prst="rect">
            <a:avLst/>
          </a:prstGeom>
          <a:noFill/>
          <a:ln>
            <a:noFill/>
          </a:ln>
          <a:extLst/>
        </p:spPr>
        <p:txBody>
          <a:bodyPr>
            <a:spAutoFit/>
          </a:bodyPr>
          <a:lstStyle>
            <a:lvl1pPr eaLnBrk="0" hangingPunct="0">
              <a:defRPr sz="1600">
                <a:solidFill>
                  <a:schemeClr val="tx1"/>
                </a:solidFill>
                <a:latin typeface="Arial" pitchFamily="34" charset="0"/>
                <a:cs typeface="Arial" pitchFamily="34" charset="0"/>
              </a:defRPr>
            </a:lvl1pPr>
            <a:lvl2pPr marL="742950" indent="-285750" eaLnBrk="0" hangingPunct="0">
              <a:defRPr sz="1600">
                <a:solidFill>
                  <a:schemeClr val="tx1"/>
                </a:solidFill>
                <a:latin typeface="Arial" pitchFamily="34" charset="0"/>
                <a:cs typeface="Arial" pitchFamily="34" charset="0"/>
              </a:defRPr>
            </a:lvl2pPr>
            <a:lvl3pPr marL="1143000" indent="-228600" eaLnBrk="0" hangingPunct="0">
              <a:defRPr sz="1600">
                <a:solidFill>
                  <a:schemeClr val="tx1"/>
                </a:solidFill>
                <a:latin typeface="Arial" pitchFamily="34" charset="0"/>
                <a:cs typeface="Arial" pitchFamily="34" charset="0"/>
              </a:defRPr>
            </a:lvl3pPr>
            <a:lvl4pPr marL="1600200" indent="-228600" eaLnBrk="0" hangingPunct="0">
              <a:defRPr sz="1600">
                <a:solidFill>
                  <a:schemeClr val="tx1"/>
                </a:solidFill>
                <a:latin typeface="Arial" pitchFamily="34" charset="0"/>
                <a:cs typeface="Arial" pitchFamily="34" charset="0"/>
              </a:defRPr>
            </a:lvl4pPr>
            <a:lvl5pPr marL="2057400" indent="-228600" eaLnBrk="0" hangingPunct="0">
              <a:defRPr sz="1600">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sz="1600">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sz="1600">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sz="1600">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sz="1600">
                <a:solidFill>
                  <a:schemeClr val="tx1"/>
                </a:solidFill>
                <a:latin typeface="Arial" pitchFamily="34" charset="0"/>
                <a:cs typeface="Arial" pitchFamily="34" charset="0"/>
              </a:defRPr>
            </a:lvl9pPr>
          </a:lstStyle>
          <a:p>
            <a:pPr algn="just" rtl="1">
              <a:lnSpc>
                <a:spcPct val="150000"/>
              </a:lnSpc>
              <a:defRPr/>
            </a:pPr>
            <a:r>
              <a:rPr lang="ar-EG" sz="2400" b="1" dirty="0">
                <a:solidFill>
                  <a:srgbClr val="C00000"/>
                </a:solidFill>
                <a:latin typeface="Monotype Koufi" pitchFamily="2" charset="-78"/>
                <a:ea typeface="Monotype Koufi" pitchFamily="2" charset="-78"/>
                <a:cs typeface="Monotype Koufi" pitchFamily="2" charset="-78"/>
              </a:rPr>
              <a:t>الخطوة الثانية : </a:t>
            </a:r>
            <a:r>
              <a:rPr lang="ar-EG" sz="2400" b="1" dirty="0">
                <a:solidFill>
                  <a:srgbClr val="0000FF"/>
                </a:solidFill>
                <a:latin typeface="Monotype Koufi" pitchFamily="2" charset="-78"/>
                <a:ea typeface="Monotype Koufi" pitchFamily="2" charset="-78"/>
                <a:cs typeface="Monotype Koufi" pitchFamily="2" charset="-78"/>
              </a:rPr>
              <a:t>تحديد الإستراتيجيات وبناء الأهداف الإستراتيجية العامة </a:t>
            </a:r>
            <a:r>
              <a:rPr lang="ar-EG" sz="2400" b="1" dirty="0" smtClean="0">
                <a:solidFill>
                  <a:srgbClr val="0000FF"/>
                </a:solidFill>
                <a:latin typeface="Monotype Koufi" pitchFamily="2" charset="-78"/>
                <a:ea typeface="Monotype Koufi" pitchFamily="2" charset="-78"/>
                <a:cs typeface="Monotype Koufi" pitchFamily="2" charset="-78"/>
              </a:rPr>
              <a:t>:</a:t>
            </a:r>
            <a:endParaRPr lang="ar-SA" sz="2400" b="1" dirty="0" smtClean="0">
              <a:solidFill>
                <a:srgbClr val="0000FF"/>
              </a:solidFill>
              <a:latin typeface="Monotype Koufi" pitchFamily="2" charset="-78"/>
              <a:ea typeface="Monotype Koufi" pitchFamily="2" charset="-78"/>
              <a:cs typeface="Monotype Koufi" pitchFamily="2" charset="-78"/>
            </a:endParaRPr>
          </a:p>
          <a:p>
            <a:pPr algn="just" rtl="1">
              <a:lnSpc>
                <a:spcPct val="150000"/>
              </a:lnSpc>
              <a:defRPr/>
            </a:pPr>
            <a:r>
              <a:rPr lang="ar-EG" sz="2400" b="1" dirty="0">
                <a:solidFill>
                  <a:schemeClr val="accent1">
                    <a:lumMod val="75000"/>
                  </a:schemeClr>
                </a:solidFill>
              </a:rPr>
              <a:t>وفيما يلي سوف نناقش كيفية إعداد استراتيجيات كل منظور: </a:t>
            </a:r>
            <a:endParaRPr lang="en-US" sz="2400" dirty="0">
              <a:solidFill>
                <a:schemeClr val="accent1">
                  <a:lumMod val="75000"/>
                </a:schemeClr>
              </a:solidFill>
            </a:endParaRPr>
          </a:p>
          <a:p>
            <a:pPr algn="just" rtl="1">
              <a:lnSpc>
                <a:spcPct val="150000"/>
              </a:lnSpc>
              <a:defRPr/>
            </a:pPr>
            <a:r>
              <a:rPr lang="ar-EG" sz="2400" b="1" dirty="0">
                <a:solidFill>
                  <a:srgbClr val="006666"/>
                </a:solidFill>
              </a:rPr>
              <a:t>(1) المنظور المالي : </a:t>
            </a:r>
            <a:endParaRPr lang="ar-SA" sz="2400" b="1" dirty="0" smtClean="0">
              <a:solidFill>
                <a:srgbClr val="006666"/>
              </a:solidFill>
            </a:endParaRPr>
          </a:p>
          <a:p>
            <a:pPr algn="just" rtl="1">
              <a:lnSpc>
                <a:spcPct val="150000"/>
              </a:lnSpc>
              <a:defRPr/>
            </a:pPr>
            <a:r>
              <a:rPr lang="ar-EG" sz="2400" dirty="0"/>
              <a:t>هنا نجد وصفاً لما يتوقعه الملاك من المنشأة فيما يتعلق بالنمو والربحية. ومن الملائم أيضاً دراسة وتحليل المخاطر المالية التي يمكن أن تواجهها المنشأة. </a:t>
            </a:r>
            <a:endParaRPr lang="en-US" sz="2400" dirty="0"/>
          </a:p>
          <a:p>
            <a:pPr algn="just" rtl="1">
              <a:lnSpc>
                <a:spcPct val="150000"/>
              </a:lnSpc>
              <a:defRPr/>
            </a:pPr>
            <a:r>
              <a:rPr lang="ar-EG" sz="2400" dirty="0"/>
              <a:t>وترتبط القضايا الأخرى التي يمكن أن يغطيها المنظور باستراتيجيات التكلفة والاستثمار، والحسابات المدينة .. إلخ . وهناك العديد من أدوات الرقابة الإدارية التقليدية ، تتمثل في صورة مقاييس مالية ونسب أساسية </a:t>
            </a:r>
            <a:r>
              <a:rPr lang="en-US" sz="2400" dirty="0"/>
              <a:t>Key ratios</a:t>
            </a:r>
            <a:r>
              <a:rPr lang="ar-EG" sz="2400" dirty="0" smtClean="0"/>
              <a:t>.</a:t>
            </a:r>
            <a:endParaRPr lang="en-US" sz="2400" dirty="0"/>
          </a:p>
        </p:txBody>
      </p:sp>
      <p:sp>
        <p:nvSpPr>
          <p:cNvPr id="6" name="Rectangle 5"/>
          <p:cNvSpPr/>
          <p:nvPr/>
        </p:nvSpPr>
        <p:spPr>
          <a:xfrm>
            <a:off x="250825" y="476250"/>
            <a:ext cx="8642350" cy="5976938"/>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7" name="مستطيل 6"/>
          <p:cNvSpPr/>
          <p:nvPr/>
        </p:nvSpPr>
        <p:spPr>
          <a:xfrm>
            <a:off x="976313" y="452438"/>
            <a:ext cx="7196137" cy="600075"/>
          </a:xfrm>
          <a:prstGeom prst="rect">
            <a:avLst/>
          </a:prstGeom>
        </p:spPr>
        <p:txBody>
          <a:bodyPr wrap="none">
            <a:spAutoFit/>
          </a:bodyPr>
          <a:lstStyle/>
          <a:p>
            <a:pPr algn="just" rtl="1">
              <a:lnSpc>
                <a:spcPct val="150000"/>
              </a:lnSpc>
              <a:defRPr/>
            </a:pPr>
            <a:r>
              <a:rPr lang="ar-SA" sz="2400" dirty="0">
                <a:solidFill>
                  <a:schemeClr val="tx2">
                    <a:lumMod val="60000"/>
                    <a:lumOff val="40000"/>
                  </a:schemeClr>
                </a:solidFill>
                <a:latin typeface="Monotype Koufi" pitchFamily="2" charset="-78"/>
                <a:ea typeface="Monotype Koufi" pitchFamily="2" charset="-78"/>
                <a:cs typeface="Monotype Koufi" pitchFamily="2" charset="-78"/>
              </a:rPr>
              <a:t>مراحل صياغة الرؤية التنظيمية في ظل مدخل قياس الأداء المتوازن</a:t>
            </a:r>
          </a:p>
        </p:txBody>
      </p:sp>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8A5C5FDD-5836-4D4D-BBB1-4596B19C1EE1}" type="slidenum">
              <a:rPr lang="en-US" smtClean="0"/>
              <a:pPr>
                <a:defRPr/>
              </a:pPr>
              <a:t>9</a:t>
            </a:fld>
            <a:endParaRPr lang="en-US"/>
          </a:p>
        </p:txBody>
      </p:sp>
      <p:sp>
        <p:nvSpPr>
          <p:cNvPr id="8" name="مربع نص 7"/>
          <p:cNvSpPr txBox="1"/>
          <p:nvPr/>
        </p:nvSpPr>
        <p:spPr>
          <a:xfrm>
            <a:off x="250825" y="66675"/>
            <a:ext cx="4127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12</a:t>
            </a: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1410</Words>
  <Application>Microsoft Office PowerPoint</Application>
  <PresentationFormat>On-screen Show (4:3)</PresentationFormat>
  <Paragraphs>146</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HT</dc:creator>
  <cp:lastModifiedBy>HT</cp:lastModifiedBy>
  <cp:revision>2</cp:revision>
  <dcterms:created xsi:type="dcterms:W3CDTF">2006-08-16T00:00:00Z</dcterms:created>
  <dcterms:modified xsi:type="dcterms:W3CDTF">2016-10-13T06:49:08Z</dcterms:modified>
</cp:coreProperties>
</file>