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113.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s/slide102.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129.xml" ContentType="application/vnd.openxmlformats-officedocument.presentationml.slide+xml"/>
  <Override PartName="/ppt/slides/slide99.xml" ContentType="application/vnd.openxmlformats-officedocument.presentationml.slide+xml"/>
  <Override PartName="/ppt/slides/slide118.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s/slide119.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98.xml" ContentType="application/vnd.openxmlformats-officedocument.presentationml.slide+xml"/>
  <Override PartName="/ppt/slides/slide108.xml" ContentType="application/vnd.openxmlformats-officedocument.presentationml.slide+xml"/>
  <Override PartName="/ppt/slides/slide117.xml" ContentType="application/vnd.openxmlformats-officedocument.presentationml.slide+xml"/>
  <Override PartName="/ppt/slides/slide126.xml" ContentType="application/vnd.openxmlformats-officedocument.presentationml.slide+xml"/>
  <Override PartName="/ppt/slides/slide128.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ppt/slides/slide106.xml" ContentType="application/vnd.openxmlformats-officedocument.presentationml.slide+xml"/>
  <Override PartName="/ppt/slides/slide115.xml" ContentType="application/vnd.openxmlformats-officedocument.presentationml.slide+xml"/>
  <Override PartName="/ppt/slides/slide124.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notesMasterIdLst>
    <p:notesMasterId r:id="rId135"/>
  </p:notesMasterIdLst>
  <p:handoutMasterIdLst>
    <p:handoutMasterId r:id="rId136"/>
  </p:handoutMasterIdLst>
  <p:sldIdLst>
    <p:sldId id="256" r:id="rId2"/>
    <p:sldId id="441" r:id="rId3"/>
    <p:sldId id="257" r:id="rId4"/>
    <p:sldId id="442" r:id="rId5"/>
    <p:sldId id="258" r:id="rId6"/>
    <p:sldId id="259" r:id="rId7"/>
    <p:sldId id="260" r:id="rId8"/>
    <p:sldId id="262" r:id="rId9"/>
    <p:sldId id="263" r:id="rId10"/>
    <p:sldId id="265" r:id="rId11"/>
    <p:sldId id="266" r:id="rId12"/>
    <p:sldId id="267" r:id="rId13"/>
    <p:sldId id="387" r:id="rId14"/>
    <p:sldId id="268" r:id="rId15"/>
    <p:sldId id="269" r:id="rId16"/>
    <p:sldId id="270" r:id="rId17"/>
    <p:sldId id="389" r:id="rId18"/>
    <p:sldId id="272" r:id="rId19"/>
    <p:sldId id="390" r:id="rId20"/>
    <p:sldId id="274" r:id="rId21"/>
    <p:sldId id="391" r:id="rId22"/>
    <p:sldId id="275" r:id="rId23"/>
    <p:sldId id="392" r:id="rId24"/>
    <p:sldId id="276" r:id="rId25"/>
    <p:sldId id="278" r:id="rId26"/>
    <p:sldId id="393" r:id="rId27"/>
    <p:sldId id="279" r:id="rId28"/>
    <p:sldId id="280" r:id="rId29"/>
    <p:sldId id="281" r:id="rId30"/>
    <p:sldId id="394" r:id="rId31"/>
    <p:sldId id="367" r:id="rId32"/>
    <p:sldId id="283" r:id="rId33"/>
    <p:sldId id="369" r:id="rId34"/>
    <p:sldId id="370" r:id="rId35"/>
    <p:sldId id="286" r:id="rId36"/>
    <p:sldId id="287" r:id="rId37"/>
    <p:sldId id="288" r:id="rId38"/>
    <p:sldId id="289" r:id="rId39"/>
    <p:sldId id="290" r:id="rId40"/>
    <p:sldId id="291" r:id="rId41"/>
    <p:sldId id="395" r:id="rId42"/>
    <p:sldId id="371" r:id="rId43"/>
    <p:sldId id="372" r:id="rId44"/>
    <p:sldId id="373" r:id="rId45"/>
    <p:sldId id="374" r:id="rId46"/>
    <p:sldId id="375" r:id="rId47"/>
    <p:sldId id="292" r:id="rId48"/>
    <p:sldId id="293" r:id="rId49"/>
    <p:sldId id="397" r:id="rId50"/>
    <p:sldId id="376" r:id="rId51"/>
    <p:sldId id="294" r:id="rId52"/>
    <p:sldId id="295" r:id="rId53"/>
    <p:sldId id="296" r:id="rId54"/>
    <p:sldId id="297" r:id="rId55"/>
    <p:sldId id="298" r:id="rId56"/>
    <p:sldId id="398" r:id="rId57"/>
    <p:sldId id="377" r:id="rId58"/>
    <p:sldId id="299" r:id="rId59"/>
    <p:sldId id="300" r:id="rId60"/>
    <p:sldId id="301" r:id="rId61"/>
    <p:sldId id="378" r:id="rId62"/>
    <p:sldId id="379" r:id="rId63"/>
    <p:sldId id="400" r:id="rId64"/>
    <p:sldId id="380" r:id="rId65"/>
    <p:sldId id="381" r:id="rId66"/>
    <p:sldId id="382" r:id="rId67"/>
    <p:sldId id="412" r:id="rId68"/>
    <p:sldId id="383" r:id="rId69"/>
    <p:sldId id="384" r:id="rId70"/>
    <p:sldId id="385" r:id="rId71"/>
    <p:sldId id="386" r:id="rId72"/>
    <p:sldId id="364" r:id="rId73"/>
    <p:sldId id="425" r:id="rId74"/>
    <p:sldId id="317" r:id="rId75"/>
    <p:sldId id="309" r:id="rId76"/>
    <p:sldId id="402" r:id="rId77"/>
    <p:sldId id="358" r:id="rId78"/>
    <p:sldId id="318" r:id="rId79"/>
    <p:sldId id="426" r:id="rId80"/>
    <p:sldId id="319" r:id="rId81"/>
    <p:sldId id="403" r:id="rId82"/>
    <p:sldId id="321" r:id="rId83"/>
    <p:sldId id="322" r:id="rId84"/>
    <p:sldId id="404" r:id="rId85"/>
    <p:sldId id="405" r:id="rId86"/>
    <p:sldId id="323" r:id="rId87"/>
    <p:sldId id="324" r:id="rId88"/>
    <p:sldId id="325" r:id="rId89"/>
    <p:sldId id="327" r:id="rId90"/>
    <p:sldId id="359" r:id="rId91"/>
    <p:sldId id="328" r:id="rId92"/>
    <p:sldId id="409" r:id="rId93"/>
    <p:sldId id="329" r:id="rId94"/>
    <p:sldId id="330" r:id="rId95"/>
    <p:sldId id="331" r:id="rId96"/>
    <p:sldId id="332" r:id="rId97"/>
    <p:sldId id="360" r:id="rId98"/>
    <p:sldId id="333" r:id="rId99"/>
    <p:sldId id="427" r:id="rId100"/>
    <p:sldId id="430" r:id="rId101"/>
    <p:sldId id="431" r:id="rId102"/>
    <p:sldId id="334" r:id="rId103"/>
    <p:sldId id="413" r:id="rId104"/>
    <p:sldId id="335" r:id="rId105"/>
    <p:sldId id="336" r:id="rId106"/>
    <p:sldId id="415" r:id="rId107"/>
    <p:sldId id="337" r:id="rId108"/>
    <p:sldId id="338" r:id="rId109"/>
    <p:sldId id="340" r:id="rId110"/>
    <p:sldId id="365" r:id="rId111"/>
    <p:sldId id="345" r:id="rId112"/>
    <p:sldId id="418" r:id="rId113"/>
    <p:sldId id="346" r:id="rId114"/>
    <p:sldId id="419" r:id="rId115"/>
    <p:sldId id="347" r:id="rId116"/>
    <p:sldId id="348" r:id="rId117"/>
    <p:sldId id="420" r:id="rId118"/>
    <p:sldId id="349" r:id="rId119"/>
    <p:sldId id="421" r:id="rId120"/>
    <p:sldId id="350" r:id="rId121"/>
    <p:sldId id="422" r:id="rId122"/>
    <p:sldId id="351" r:id="rId123"/>
    <p:sldId id="439" r:id="rId124"/>
    <p:sldId id="423" r:id="rId125"/>
    <p:sldId id="352" r:id="rId126"/>
    <p:sldId id="429" r:id="rId127"/>
    <p:sldId id="433" r:id="rId128"/>
    <p:sldId id="440" r:id="rId129"/>
    <p:sldId id="434" r:id="rId130"/>
    <p:sldId id="435" r:id="rId131"/>
    <p:sldId id="436" r:id="rId132"/>
    <p:sldId id="437" r:id="rId133"/>
    <p:sldId id="438" r:id="rId134"/>
  </p:sldIdLst>
  <p:sldSz cx="9144000" cy="6858000" type="screen4x3"/>
  <p:notesSz cx="6858000" cy="9144000"/>
  <p:custShowLst>
    <p:custShow name="عرض مخصص 1" id="0">
      <p:sldLst>
        <p:sld r:id="rId2"/>
        <p:sld r:id="rId4"/>
        <p:sld r:id="rId6"/>
        <p:sld r:id="rId7"/>
        <p:sld r:id="rId8"/>
        <p:sld r:id="rId9"/>
        <p:sld r:id="rId10"/>
        <p:sld r:id="rId11"/>
        <p:sld r:id="rId12"/>
        <p:sld r:id="rId13"/>
        <p:sld r:id="rId14"/>
        <p:sld r:id="rId15"/>
        <p:sld r:id="rId16"/>
        <p:sld r:id="rId17"/>
        <p:sld r:id="rId18"/>
        <p:sld r:id="rId19"/>
        <p:sld r:id="rId20"/>
        <p:sld r:id="rId21"/>
        <p:sld r:id="rId22"/>
        <p:sld r:id="rId23"/>
        <p:sld r:id="rId24"/>
        <p:sld r:id="rId25"/>
        <p:sld r:id="rId26"/>
        <p:sld r:id="rId27"/>
        <p:sld r:id="rId28"/>
        <p:sld r:id="rId29"/>
        <p:sld r:id="rId30"/>
        <p:sld r:id="rId31"/>
        <p:sld r:id="rId32"/>
        <p:sld r:id="rId33"/>
        <p:sld r:id="rId34"/>
        <p:sld r:id="rId35"/>
        <p:sld r:id="rId36"/>
        <p:sld r:id="rId37"/>
        <p:sld r:id="rId38"/>
        <p:sld r:id="rId39"/>
        <p:sld r:id="rId40"/>
        <p:sld r:id="rId41"/>
        <p:sld r:id="rId42"/>
        <p:sld r:id="rId43"/>
        <p:sld r:id="rId44"/>
        <p:sld r:id="rId45"/>
        <p:sld r:id="rId46"/>
        <p:sld r:id="rId47"/>
        <p:sld r:id="rId48"/>
        <p:sld r:id="rId49"/>
        <p:sld r:id="rId50"/>
        <p:sld r:id="rId51"/>
        <p:sld r:id="rId52"/>
        <p:sld r:id="rId53"/>
        <p:sld r:id="rId54"/>
        <p:sld r:id="rId55"/>
        <p:sld r:id="rId56"/>
        <p:sld r:id="rId57"/>
        <p:sld r:id="rId58"/>
        <p:sld r:id="rId59"/>
        <p:sld r:id="rId60"/>
        <p:sld r:id="rId61"/>
        <p:sld r:id="rId62"/>
        <p:sld r:id="rId63"/>
        <p:sld r:id="rId64"/>
        <p:sld r:id="rId65"/>
        <p:sld r:id="rId66"/>
        <p:sld r:id="rId67"/>
        <p:sld r:id="rId68"/>
        <p:sld r:id="rId69"/>
        <p:sld r:id="rId70"/>
        <p:sld r:id="rId71"/>
        <p:sld r:id="rId72"/>
        <p:sld r:id="rId73"/>
        <p:sld r:id="rId74"/>
        <p:sld r:id="rId75"/>
        <p:sld r:id="rId76"/>
        <p:sld r:id="rId77"/>
        <p:sld r:id="rId78"/>
        <p:sld r:id="rId79"/>
        <p:sld r:id="rId80"/>
        <p:sld r:id="rId81"/>
        <p:sld r:id="rId82"/>
        <p:sld r:id="rId83"/>
        <p:sld r:id="rId84"/>
        <p:sld r:id="rId85"/>
        <p:sld r:id="rId86"/>
        <p:sld r:id="rId87"/>
        <p:sld r:id="rId88"/>
        <p:sld r:id="rId89"/>
        <p:sld r:id="rId90"/>
        <p:sld r:id="rId91"/>
        <p:sld r:id="rId92"/>
        <p:sld r:id="rId93"/>
        <p:sld r:id="rId94"/>
        <p:sld r:id="rId95"/>
        <p:sld r:id="rId96"/>
        <p:sld r:id="rId97"/>
        <p:sld r:id="rId98"/>
        <p:sld r:id="rId99"/>
        <p:sld r:id="rId100"/>
        <p:sld r:id="rId101"/>
        <p:sld r:id="rId102"/>
        <p:sld r:id="rId103"/>
        <p:sld r:id="rId104"/>
        <p:sld r:id="rId105"/>
        <p:sld r:id="rId106"/>
        <p:sld r:id="rId107"/>
        <p:sld r:id="rId108"/>
        <p:sld r:id="rId109"/>
        <p:sld r:id="rId110"/>
        <p:sld r:id="rId111"/>
        <p:sld r:id="rId112"/>
        <p:sld r:id="rId113"/>
        <p:sld r:id="rId114"/>
        <p:sld r:id="rId115"/>
        <p:sld r:id="rId116"/>
        <p:sld r:id="rId117"/>
        <p:sld r:id="rId118"/>
        <p:sld r:id="rId119"/>
        <p:sld r:id="rId120"/>
        <p:sld r:id="rId121"/>
        <p:sld r:id="rId122"/>
        <p:sld r:id="rId123"/>
        <p:sld r:id="rId124"/>
        <p:sld r:id="rId125"/>
        <p:sld r:id="rId126"/>
        <p:sld r:id="rId127"/>
        <p:sld r:id="rId128"/>
        <p:sld r:id="rId129"/>
        <p:sld r:id="rId130"/>
        <p:sld r:id="rId131"/>
        <p:sld r:id="rId132"/>
        <p:sld r:id="rId133"/>
        <p:sld r:id="rId134"/>
      </p:sldLst>
    </p:custShow>
  </p:custShowLst>
  <p:defaultTextStyle>
    <a:defPPr>
      <a:defRPr lang="ar-SA"/>
    </a:defPPr>
    <a:lvl1pPr algn="r" rtl="1" fontAlgn="base">
      <a:spcBef>
        <a:spcPct val="0"/>
      </a:spcBef>
      <a:spcAft>
        <a:spcPct val="0"/>
      </a:spcAft>
      <a:defRPr kern="1200">
        <a:solidFill>
          <a:schemeClr val="tx1"/>
        </a:solidFill>
        <a:latin typeface="Arial" pitchFamily="34" charset="0"/>
        <a:ea typeface="+mn-ea"/>
        <a:cs typeface="Simplified Arabic" pitchFamily="2" charset="-78"/>
      </a:defRPr>
    </a:lvl1pPr>
    <a:lvl2pPr marL="457200" algn="r" rtl="1" fontAlgn="base">
      <a:spcBef>
        <a:spcPct val="0"/>
      </a:spcBef>
      <a:spcAft>
        <a:spcPct val="0"/>
      </a:spcAft>
      <a:defRPr kern="1200">
        <a:solidFill>
          <a:schemeClr val="tx1"/>
        </a:solidFill>
        <a:latin typeface="Arial" pitchFamily="34" charset="0"/>
        <a:ea typeface="+mn-ea"/>
        <a:cs typeface="Simplified Arabic" pitchFamily="2" charset="-78"/>
      </a:defRPr>
    </a:lvl2pPr>
    <a:lvl3pPr marL="914400" algn="r" rtl="1" fontAlgn="base">
      <a:spcBef>
        <a:spcPct val="0"/>
      </a:spcBef>
      <a:spcAft>
        <a:spcPct val="0"/>
      </a:spcAft>
      <a:defRPr kern="1200">
        <a:solidFill>
          <a:schemeClr val="tx1"/>
        </a:solidFill>
        <a:latin typeface="Arial" pitchFamily="34" charset="0"/>
        <a:ea typeface="+mn-ea"/>
        <a:cs typeface="Simplified Arabic" pitchFamily="2" charset="-78"/>
      </a:defRPr>
    </a:lvl3pPr>
    <a:lvl4pPr marL="1371600" algn="r" rtl="1" fontAlgn="base">
      <a:spcBef>
        <a:spcPct val="0"/>
      </a:spcBef>
      <a:spcAft>
        <a:spcPct val="0"/>
      </a:spcAft>
      <a:defRPr kern="1200">
        <a:solidFill>
          <a:schemeClr val="tx1"/>
        </a:solidFill>
        <a:latin typeface="Arial" pitchFamily="34" charset="0"/>
        <a:ea typeface="+mn-ea"/>
        <a:cs typeface="Simplified Arabic" pitchFamily="2" charset="-78"/>
      </a:defRPr>
    </a:lvl4pPr>
    <a:lvl5pPr marL="1828800" algn="r" rtl="1" fontAlgn="base">
      <a:spcBef>
        <a:spcPct val="0"/>
      </a:spcBef>
      <a:spcAft>
        <a:spcPct val="0"/>
      </a:spcAft>
      <a:defRPr kern="1200">
        <a:solidFill>
          <a:schemeClr val="tx1"/>
        </a:solidFill>
        <a:latin typeface="Arial" pitchFamily="34" charset="0"/>
        <a:ea typeface="+mn-ea"/>
        <a:cs typeface="Simplified Arabic" pitchFamily="2" charset="-78"/>
      </a:defRPr>
    </a:lvl5pPr>
    <a:lvl6pPr marL="2286000" algn="r" defTabSz="914400" rtl="1" eaLnBrk="1" latinLnBrk="0" hangingPunct="1">
      <a:defRPr kern="1200">
        <a:solidFill>
          <a:schemeClr val="tx1"/>
        </a:solidFill>
        <a:latin typeface="Arial" pitchFamily="34" charset="0"/>
        <a:ea typeface="+mn-ea"/>
        <a:cs typeface="Simplified Arabic" pitchFamily="2" charset="-78"/>
      </a:defRPr>
    </a:lvl6pPr>
    <a:lvl7pPr marL="2743200" algn="r" defTabSz="914400" rtl="1" eaLnBrk="1" latinLnBrk="0" hangingPunct="1">
      <a:defRPr kern="1200">
        <a:solidFill>
          <a:schemeClr val="tx1"/>
        </a:solidFill>
        <a:latin typeface="Arial" pitchFamily="34" charset="0"/>
        <a:ea typeface="+mn-ea"/>
        <a:cs typeface="Simplified Arabic" pitchFamily="2" charset="-78"/>
      </a:defRPr>
    </a:lvl7pPr>
    <a:lvl8pPr marL="3200400" algn="r" defTabSz="914400" rtl="1" eaLnBrk="1" latinLnBrk="0" hangingPunct="1">
      <a:defRPr kern="1200">
        <a:solidFill>
          <a:schemeClr val="tx1"/>
        </a:solidFill>
        <a:latin typeface="Arial" pitchFamily="34" charset="0"/>
        <a:ea typeface="+mn-ea"/>
        <a:cs typeface="Simplified Arabic" pitchFamily="2" charset="-78"/>
      </a:defRPr>
    </a:lvl8pPr>
    <a:lvl9pPr marL="3657600" algn="r" defTabSz="914400" rtl="1" eaLnBrk="1" latinLnBrk="0" hangingPunct="1">
      <a:defRPr kern="1200">
        <a:solidFill>
          <a:schemeClr val="tx1"/>
        </a:solidFill>
        <a:latin typeface="Arial" pitchFamily="34" charset="0"/>
        <a:ea typeface="+mn-ea"/>
        <a:cs typeface="Simplified Arabic" pitchFamily="2" charset="-7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00FF"/>
    <a:srgbClr val="006633"/>
    <a:srgbClr val="FF0000"/>
    <a:srgbClr val="000000"/>
    <a:srgbClr val="99FF33"/>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251" autoAdjust="0"/>
    <p:restoredTop sz="94624" autoAdjust="0"/>
  </p:normalViewPr>
  <p:slideViewPr>
    <p:cSldViewPr>
      <p:cViewPr>
        <p:scale>
          <a:sx n="70" d="100"/>
          <a:sy n="70" d="100"/>
        </p:scale>
        <p:origin x="-1428"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906"/>
    </p:cViewPr>
  </p:sorterViewPr>
  <p:notesViewPr>
    <p:cSldViewPr>
      <p:cViewPr varScale="1">
        <p:scale>
          <a:sx n="52" d="100"/>
          <a:sy n="52" d="100"/>
        </p:scale>
        <p:origin x="-2892" y="-10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handoutMaster" Target="handoutMasters/handout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2578"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152579" name="Rectangle 3"/>
          <p:cNvSpPr>
            <a:spLocks noGrp="1" noChangeArrowheads="1"/>
          </p:cNvSpPr>
          <p:nvPr>
            <p:ph type="dt" sz="quarter"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pitchFamily="34" charset="0"/>
                <a:cs typeface="Arial" pitchFamily="34" charset="0"/>
              </a:defRPr>
            </a:lvl1pPr>
          </a:lstStyle>
          <a:p>
            <a:pPr>
              <a:defRPr/>
            </a:pPr>
            <a:endParaRPr lang="en-US"/>
          </a:p>
        </p:txBody>
      </p:sp>
      <p:sp>
        <p:nvSpPr>
          <p:cNvPr id="152580" name="Rectangle 4"/>
          <p:cNvSpPr>
            <a:spLocks noGrp="1" noChangeArrowheads="1"/>
          </p:cNvSpPr>
          <p:nvPr>
            <p:ph type="ftr" sz="quarter" idx="2"/>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152581" name="Rectangle 5"/>
          <p:cNvSpPr>
            <a:spLocks noGrp="1" noChangeArrowheads="1"/>
          </p:cNvSpPr>
          <p:nvPr>
            <p:ph type="sldNum" sz="quarter" idx="3"/>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pitchFamily="34" charset="0"/>
                <a:cs typeface="Arial" pitchFamily="34" charset="0"/>
              </a:defRPr>
            </a:lvl1pPr>
          </a:lstStyle>
          <a:p>
            <a:pPr>
              <a:defRPr/>
            </a:pPr>
            <a:fld id="{D58A0273-D63A-4674-86A9-139A68292908}" type="slidenum">
              <a:rPr lang="ar-SA"/>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46083"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pitchFamily="34" charset="0"/>
                <a:cs typeface="Arial" pitchFamily="34" charset="0"/>
              </a:defRPr>
            </a:lvl1pPr>
          </a:lstStyle>
          <a:p>
            <a:pPr>
              <a:defRPr/>
            </a:pPr>
            <a:endParaRPr lang="en-US"/>
          </a:p>
        </p:txBody>
      </p:sp>
      <p:sp>
        <p:nvSpPr>
          <p:cNvPr id="152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60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ar-SA" noProof="0" smtClean="0"/>
              <a:t>انقر لتحرير أنماط النص الرئيسي</a:t>
            </a:r>
            <a:endParaRPr lang="en-US" noProof="0" smtClean="0"/>
          </a:p>
          <a:p>
            <a:pPr lvl="1"/>
            <a:r>
              <a:rPr lang="ar-SA" noProof="0" smtClean="0"/>
              <a:t>المستوى الثاني</a:t>
            </a:r>
            <a:endParaRPr lang="en-US" noProof="0" smtClean="0"/>
          </a:p>
          <a:p>
            <a:pPr lvl="2"/>
            <a:r>
              <a:rPr lang="ar-SA" noProof="0" smtClean="0"/>
              <a:t>المستوى الثالث</a:t>
            </a:r>
            <a:endParaRPr lang="en-US" noProof="0" smtClean="0"/>
          </a:p>
          <a:p>
            <a:pPr lvl="3"/>
            <a:r>
              <a:rPr lang="ar-SA" noProof="0" smtClean="0"/>
              <a:t>المستوى الرابع</a:t>
            </a:r>
            <a:endParaRPr lang="en-US" noProof="0" smtClean="0"/>
          </a:p>
          <a:p>
            <a:pPr lvl="4"/>
            <a:r>
              <a:rPr lang="ar-SA" noProof="0" smtClean="0"/>
              <a:t>المستوى الخامس</a:t>
            </a:r>
            <a:endParaRPr lang="en-US" noProof="0" smtClean="0"/>
          </a:p>
        </p:txBody>
      </p:sp>
      <p:sp>
        <p:nvSpPr>
          <p:cNvPr id="46086"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cs typeface="Arial" pitchFamily="34" charset="0"/>
              </a:defRPr>
            </a:lvl1pPr>
          </a:lstStyle>
          <a:p>
            <a:pPr>
              <a:defRPr/>
            </a:pPr>
            <a:endParaRPr lang="en-US"/>
          </a:p>
        </p:txBody>
      </p:sp>
      <p:sp>
        <p:nvSpPr>
          <p:cNvPr id="46087"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pitchFamily="34" charset="0"/>
                <a:cs typeface="Arial" pitchFamily="34" charset="0"/>
              </a:defRPr>
            </a:lvl1pPr>
          </a:lstStyle>
          <a:p>
            <a:pPr>
              <a:defRPr/>
            </a:pPr>
            <a:fld id="{B245976A-7974-40D1-983F-A6867163B5BD}" type="slidenum">
              <a:rPr lang="ar-SA"/>
              <a:pPr>
                <a:defRPr/>
              </a:pPr>
              <a:t>‹#›</a:t>
            </a:fld>
            <a:endParaRPr lang="en-US"/>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عنصر نائب لصورة الشريحة 1"/>
          <p:cNvSpPr>
            <a:spLocks noGrp="1" noRot="1" noChangeAspect="1" noTextEdit="1"/>
          </p:cNvSpPr>
          <p:nvPr>
            <p:ph type="sldImg"/>
          </p:nvPr>
        </p:nvSpPr>
        <p:spPr>
          <a:ln/>
        </p:spPr>
      </p:sp>
      <p:sp>
        <p:nvSpPr>
          <p:cNvPr id="153603" name="عنصر نائب للملاحظات 2"/>
          <p:cNvSpPr>
            <a:spLocks noGrp="1"/>
          </p:cNvSpPr>
          <p:nvPr>
            <p:ph type="body" idx="1"/>
          </p:nvPr>
        </p:nvSpPr>
        <p:spPr>
          <a:noFill/>
          <a:ln/>
        </p:spPr>
        <p:txBody>
          <a:bodyPr/>
          <a:lstStyle/>
          <a:p>
            <a:endParaRPr lang="ar-SA" smtClean="0"/>
          </a:p>
        </p:txBody>
      </p:sp>
      <p:sp>
        <p:nvSpPr>
          <p:cNvPr id="153604" name="عنصر نائب لرقم الشريحة 3"/>
          <p:cNvSpPr>
            <a:spLocks noGrp="1"/>
          </p:cNvSpPr>
          <p:nvPr>
            <p:ph type="sldNum" sz="quarter" idx="5"/>
          </p:nvPr>
        </p:nvSpPr>
        <p:spPr>
          <a:noFill/>
        </p:spPr>
        <p:txBody>
          <a:bodyPr/>
          <a:lstStyle/>
          <a:p>
            <a:fld id="{4B528849-1EF3-494F-B043-B3D49A02F051}" type="slidenum">
              <a:rPr lang="ar-SA"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عنصر نائب لصورة الشريحة 1"/>
          <p:cNvSpPr>
            <a:spLocks noGrp="1" noRot="1" noChangeAspect="1" noTextEdit="1"/>
          </p:cNvSpPr>
          <p:nvPr>
            <p:ph type="sldImg"/>
          </p:nvPr>
        </p:nvSpPr>
        <p:spPr>
          <a:ln/>
        </p:spPr>
      </p:sp>
      <p:sp>
        <p:nvSpPr>
          <p:cNvPr id="154627" name="عنصر نائب للملاحظات 2"/>
          <p:cNvSpPr>
            <a:spLocks noGrp="1"/>
          </p:cNvSpPr>
          <p:nvPr>
            <p:ph type="body" idx="1"/>
          </p:nvPr>
        </p:nvSpPr>
        <p:spPr>
          <a:noFill/>
          <a:ln/>
        </p:spPr>
        <p:txBody>
          <a:bodyPr/>
          <a:lstStyle/>
          <a:p>
            <a:endParaRPr lang="ar-SA" smtClean="0"/>
          </a:p>
        </p:txBody>
      </p:sp>
      <p:sp>
        <p:nvSpPr>
          <p:cNvPr id="154628" name="عنصر نائب لرقم الشريحة 3"/>
          <p:cNvSpPr>
            <a:spLocks noGrp="1"/>
          </p:cNvSpPr>
          <p:nvPr>
            <p:ph type="sldNum" sz="quarter" idx="5"/>
          </p:nvPr>
        </p:nvSpPr>
        <p:spPr>
          <a:noFill/>
        </p:spPr>
        <p:txBody>
          <a:bodyPr/>
          <a:lstStyle/>
          <a:p>
            <a:fld id="{77DF294E-338E-4FAA-800B-AA65D4128B1B}" type="slidenum">
              <a:rPr lang="ar-SA"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p:spPr>
        <p:txBody>
          <a:bodyPr/>
          <a:lstStyle/>
          <a:p>
            <a:fld id="{A1CF878B-F6EC-4673-81CE-3EE7749B9C0B}" type="slidenum">
              <a:rPr lang="ar-SA" smtClean="0"/>
              <a:pPr/>
              <a:t>7</a:t>
            </a:fld>
            <a:endParaRPr lang="en-US" smtClean="0"/>
          </a:p>
        </p:txBody>
      </p:sp>
      <p:sp>
        <p:nvSpPr>
          <p:cNvPr id="155651" name="Rectangle 2"/>
          <p:cNvSpPr>
            <a:spLocks noGrp="1" noRot="1" noChangeAspect="1" noChangeArrowheads="1" noTextEdit="1"/>
          </p:cNvSpPr>
          <p:nvPr>
            <p:ph type="sldImg"/>
          </p:nvPr>
        </p:nvSpPr>
        <p:spPr>
          <a:ln/>
        </p:spPr>
      </p:sp>
      <p:sp>
        <p:nvSpPr>
          <p:cNvPr id="155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عنصر نائب لصورة الشريحة 1"/>
          <p:cNvSpPr>
            <a:spLocks noGrp="1" noRot="1" noChangeAspect="1" noTextEdit="1"/>
          </p:cNvSpPr>
          <p:nvPr>
            <p:ph type="sldImg"/>
          </p:nvPr>
        </p:nvSpPr>
        <p:spPr>
          <a:ln/>
        </p:spPr>
      </p:sp>
      <p:sp>
        <p:nvSpPr>
          <p:cNvPr id="156675" name="عنصر نائب للملاحظات 2"/>
          <p:cNvSpPr>
            <a:spLocks noGrp="1"/>
          </p:cNvSpPr>
          <p:nvPr>
            <p:ph type="body" idx="1"/>
          </p:nvPr>
        </p:nvSpPr>
        <p:spPr>
          <a:noFill/>
          <a:ln/>
        </p:spPr>
        <p:txBody>
          <a:bodyPr/>
          <a:lstStyle/>
          <a:p>
            <a:endParaRPr lang="ar-SA" smtClean="0"/>
          </a:p>
        </p:txBody>
      </p:sp>
      <p:sp>
        <p:nvSpPr>
          <p:cNvPr id="156676" name="عنصر نائب لرقم الشريحة 3"/>
          <p:cNvSpPr>
            <a:spLocks noGrp="1"/>
          </p:cNvSpPr>
          <p:nvPr>
            <p:ph type="sldNum" sz="quarter" idx="5"/>
          </p:nvPr>
        </p:nvSpPr>
        <p:spPr>
          <a:noFill/>
        </p:spPr>
        <p:txBody>
          <a:bodyPr/>
          <a:lstStyle/>
          <a:p>
            <a:fld id="{1A8E9AC7-392B-4F65-A519-2363E13D6146}" type="slidenum">
              <a:rPr lang="ar-SA" smtClean="0"/>
              <a:pPr/>
              <a:t>22</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عنصر نائب لصورة الشريحة 1"/>
          <p:cNvSpPr>
            <a:spLocks noGrp="1" noRot="1" noChangeAspect="1" noTextEdit="1"/>
          </p:cNvSpPr>
          <p:nvPr>
            <p:ph type="sldImg"/>
          </p:nvPr>
        </p:nvSpPr>
        <p:spPr>
          <a:ln/>
        </p:spPr>
      </p:sp>
      <p:sp>
        <p:nvSpPr>
          <p:cNvPr id="157699" name="عنصر نائب للملاحظات 2"/>
          <p:cNvSpPr>
            <a:spLocks noGrp="1"/>
          </p:cNvSpPr>
          <p:nvPr>
            <p:ph type="body" idx="1"/>
          </p:nvPr>
        </p:nvSpPr>
        <p:spPr>
          <a:noFill/>
          <a:ln/>
        </p:spPr>
        <p:txBody>
          <a:bodyPr/>
          <a:lstStyle/>
          <a:p>
            <a:endParaRPr lang="ar-SA" smtClean="0"/>
          </a:p>
        </p:txBody>
      </p:sp>
      <p:sp>
        <p:nvSpPr>
          <p:cNvPr id="157700" name="عنصر نائب لرقم الشريحة 3"/>
          <p:cNvSpPr>
            <a:spLocks noGrp="1"/>
          </p:cNvSpPr>
          <p:nvPr>
            <p:ph type="sldNum" sz="quarter" idx="5"/>
          </p:nvPr>
        </p:nvSpPr>
        <p:spPr>
          <a:noFill/>
        </p:spPr>
        <p:txBody>
          <a:bodyPr/>
          <a:lstStyle/>
          <a:p>
            <a:fld id="{E6E89965-0154-40F5-A900-8B2583033BAB}" type="slidenum">
              <a:rPr lang="ar-SA" smtClean="0"/>
              <a:pPr/>
              <a:t>87</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lvl1pPr>
              <a:defRPr/>
            </a:lvl1pPr>
          </a:lstStyle>
          <a:p>
            <a:pPr>
              <a:defRPr/>
            </a:pPr>
            <a:fld id="{1E6DA671-4F68-4350-B73E-1C5CD5A1FEED}" type="slidenum">
              <a:rPr lang="ar-SA" altLang="en-US"/>
              <a:pPr>
                <a:defRPr/>
              </a:pPr>
              <a:t>‹#›</a:t>
            </a:fld>
            <a:endParaRPr lang="en-US" alt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lvl1pPr>
              <a:defRPr/>
            </a:lvl1pPr>
          </a:lstStyle>
          <a:p>
            <a:pPr>
              <a:defRPr/>
            </a:pPr>
            <a:fld id="{AC13E29A-F039-49A7-BBF3-FF74B6F879FC}" type="slidenum">
              <a:rPr lang="ar-SA" altLang="en-US"/>
              <a:pPr>
                <a:defRPr/>
              </a:pPr>
              <a:t>‹#›</a:t>
            </a:fld>
            <a:endParaRPr lang="en-US" alt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lvl1pPr>
              <a:defRPr/>
            </a:lvl1pPr>
          </a:lstStyle>
          <a:p>
            <a:pPr>
              <a:defRPr/>
            </a:pPr>
            <a:fld id="{91BB99D6-D223-4613-97B1-D5C7C414C363}" type="slidenum">
              <a:rPr lang="ar-SA" altLang="en-US"/>
              <a:pPr>
                <a:defRPr/>
              </a:pPr>
              <a:t>‹#›</a:t>
            </a:fld>
            <a:endParaRPr lang="en-US" alt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lvl1pPr>
              <a:defRPr/>
            </a:lvl1pPr>
          </a:lstStyle>
          <a:p>
            <a:pPr>
              <a:defRPr/>
            </a:pPr>
            <a:fld id="{A2A765EE-52BA-46E7-AD84-406CDFC2ABAD}" type="slidenum">
              <a:rPr lang="ar-SA" altLang="en-US"/>
              <a:pPr>
                <a:defRPr/>
              </a:pPr>
              <a:t>‹#›</a:t>
            </a:fld>
            <a:endParaRPr lang="en-US" alt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lvl1pPr>
              <a:defRPr/>
            </a:lvl1pPr>
          </a:lstStyle>
          <a:p>
            <a:pPr>
              <a:defRPr/>
            </a:pPr>
            <a:fld id="{A99275E6-B79B-4A9D-B325-47F8DAAD8AE1}" type="slidenum">
              <a:rPr lang="ar-SA" altLang="en-US"/>
              <a:pPr>
                <a:defRPr/>
              </a:pPr>
              <a:t>‹#›</a:t>
            </a:fld>
            <a:endParaRPr lang="en-US" alt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6" name="عنصر نائب للتذييل 5"/>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7" name="عنصر نائب لرقم الشريحة 6"/>
          <p:cNvSpPr>
            <a:spLocks noGrp="1"/>
          </p:cNvSpPr>
          <p:nvPr>
            <p:ph type="sldNum" sz="quarter" idx="12"/>
          </p:nvPr>
        </p:nvSpPr>
        <p:spPr/>
        <p:txBody>
          <a:bodyPr/>
          <a:lstStyle>
            <a:lvl1pPr>
              <a:defRPr/>
            </a:lvl1pPr>
          </a:lstStyle>
          <a:p>
            <a:pPr>
              <a:defRPr/>
            </a:pPr>
            <a:fld id="{D86043AA-7827-45A4-8E6E-584994677958}" type="slidenum">
              <a:rPr lang="ar-SA" altLang="en-US"/>
              <a:pPr>
                <a:defRPr/>
              </a:pPr>
              <a:t>‹#›</a:t>
            </a:fld>
            <a:endParaRPr lang="en-US" alt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8" name="عنصر نائب للتذييل 7"/>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9" name="عنصر نائب لرقم الشريحة 8"/>
          <p:cNvSpPr>
            <a:spLocks noGrp="1"/>
          </p:cNvSpPr>
          <p:nvPr>
            <p:ph type="sldNum" sz="quarter" idx="12"/>
          </p:nvPr>
        </p:nvSpPr>
        <p:spPr/>
        <p:txBody>
          <a:bodyPr/>
          <a:lstStyle>
            <a:lvl1pPr>
              <a:defRPr/>
            </a:lvl1pPr>
          </a:lstStyle>
          <a:p>
            <a:pPr>
              <a:defRPr/>
            </a:pPr>
            <a:fld id="{B3B91B23-2B3C-466E-992B-5C1E747D99B3}" type="slidenum">
              <a:rPr lang="ar-SA" altLang="en-US"/>
              <a:pPr>
                <a:defRPr/>
              </a:pPr>
              <a:t>‹#›</a:t>
            </a:fld>
            <a:endParaRPr lang="en-US" alt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4" name="عنصر نائب للتذييل 3"/>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5" name="عنصر نائب لرقم الشريحة 4"/>
          <p:cNvSpPr>
            <a:spLocks noGrp="1"/>
          </p:cNvSpPr>
          <p:nvPr>
            <p:ph type="sldNum" sz="quarter" idx="12"/>
          </p:nvPr>
        </p:nvSpPr>
        <p:spPr/>
        <p:txBody>
          <a:bodyPr/>
          <a:lstStyle>
            <a:lvl1pPr>
              <a:defRPr/>
            </a:lvl1pPr>
          </a:lstStyle>
          <a:p>
            <a:pPr>
              <a:defRPr/>
            </a:pPr>
            <a:fld id="{D552D546-1094-44ED-9D48-B7C47BDCC22A}" type="slidenum">
              <a:rPr lang="ar-SA" altLang="en-US"/>
              <a:pPr>
                <a:defRPr/>
              </a:pPr>
              <a:t>‹#›</a:t>
            </a:fld>
            <a:endParaRPr lang="en-US" alt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3" name="عنصر نائب للتذييل 2"/>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4" name="عنصر نائب لرقم الشريحة 3"/>
          <p:cNvSpPr>
            <a:spLocks noGrp="1"/>
          </p:cNvSpPr>
          <p:nvPr>
            <p:ph type="sldNum" sz="quarter" idx="12"/>
          </p:nvPr>
        </p:nvSpPr>
        <p:spPr/>
        <p:txBody>
          <a:bodyPr/>
          <a:lstStyle>
            <a:lvl1pPr>
              <a:defRPr/>
            </a:lvl1pPr>
          </a:lstStyle>
          <a:p>
            <a:pPr>
              <a:defRPr/>
            </a:pPr>
            <a:fld id="{E4DB6FEA-31F2-4629-B4FD-575E80FFB742}" type="slidenum">
              <a:rPr lang="ar-SA" altLang="en-US"/>
              <a:pPr>
                <a:defRPr/>
              </a:pPr>
              <a:t>‹#›</a:t>
            </a:fld>
            <a:endParaRPr lang="en-US" alt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6" name="عنصر نائب للتذييل 5"/>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7" name="عنصر نائب لرقم الشريحة 6"/>
          <p:cNvSpPr>
            <a:spLocks noGrp="1"/>
          </p:cNvSpPr>
          <p:nvPr>
            <p:ph type="sldNum" sz="quarter" idx="12"/>
          </p:nvPr>
        </p:nvSpPr>
        <p:spPr/>
        <p:txBody>
          <a:bodyPr/>
          <a:lstStyle>
            <a:lvl1pPr>
              <a:defRPr/>
            </a:lvl1pPr>
          </a:lstStyle>
          <a:p>
            <a:pPr>
              <a:defRPr/>
            </a:pPr>
            <a:fld id="{0072549F-02B6-46BF-B986-CB15EEC6C01F}" type="slidenum">
              <a:rPr lang="ar-SA" altLang="en-US"/>
              <a:pPr>
                <a:defRPr/>
              </a:pPr>
              <a:t>‹#›</a:t>
            </a:fld>
            <a:endParaRPr lang="en-US" alt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A"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pPr>
              <a:defRPr/>
            </a:pPr>
            <a:r>
              <a:rPr lang="ar-SA"/>
              <a:t>الثقافة الإسلامية 301</a:t>
            </a:r>
            <a:endParaRPr lang="en-US" altLang="en-US"/>
          </a:p>
        </p:txBody>
      </p:sp>
      <p:sp>
        <p:nvSpPr>
          <p:cNvPr id="6" name="عنصر نائب للتذييل 5"/>
          <p:cNvSpPr>
            <a:spLocks noGrp="1"/>
          </p:cNvSpPr>
          <p:nvPr>
            <p:ph type="ftr" sz="quarter" idx="11"/>
          </p:nvPr>
        </p:nvSpPr>
        <p:spPr/>
        <p:txBody>
          <a:bodyPr/>
          <a:lstStyle>
            <a:lvl1pPr>
              <a:defRPr/>
            </a:lvl1pPr>
          </a:lstStyle>
          <a:p>
            <a:pPr>
              <a:defRPr/>
            </a:pPr>
            <a:r>
              <a:rPr lang="ar-SA" altLang="en-US"/>
              <a:t>نظام الأسرة في الإسلام</a:t>
            </a:r>
            <a:endParaRPr lang="en-US" altLang="en-US"/>
          </a:p>
        </p:txBody>
      </p:sp>
      <p:sp>
        <p:nvSpPr>
          <p:cNvPr id="7" name="عنصر نائب لرقم الشريحة 6"/>
          <p:cNvSpPr>
            <a:spLocks noGrp="1"/>
          </p:cNvSpPr>
          <p:nvPr>
            <p:ph type="sldNum" sz="quarter" idx="12"/>
          </p:nvPr>
        </p:nvSpPr>
        <p:spPr/>
        <p:txBody>
          <a:bodyPr/>
          <a:lstStyle>
            <a:lvl1pPr>
              <a:defRPr/>
            </a:lvl1pPr>
          </a:lstStyle>
          <a:p>
            <a:pPr>
              <a:defRPr/>
            </a:pPr>
            <a:fld id="{EC22DEEC-4470-4999-B3F6-92E8412C4604}" type="slidenum">
              <a:rPr lang="ar-SA" altLang="en-US"/>
              <a:pPr>
                <a:defRPr/>
              </a:pPr>
              <a:t>‹#›</a:t>
            </a:fld>
            <a:endParaRPr lang="en-US" alt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SA" smtClean="0"/>
              <a:t>انقر لتحرير نمط العنوان الرئيسي</a:t>
            </a:r>
          </a:p>
        </p:txBody>
      </p:sp>
      <p:sp>
        <p:nvSpPr>
          <p:cNvPr id="1027" name="عنصر نائب للنص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smtClean="0">
                <a:solidFill>
                  <a:schemeClr val="tx1">
                    <a:tint val="75000"/>
                  </a:schemeClr>
                </a:solidFill>
              </a:defRPr>
            </a:lvl1pPr>
          </a:lstStyle>
          <a:p>
            <a:pPr>
              <a:defRPr/>
            </a:pPr>
            <a:r>
              <a:rPr lang="ar-SA"/>
              <a:t>الثقافة الإسلامية 301</a:t>
            </a:r>
            <a:endParaRPr lang="en-US" alt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smtClean="0">
                <a:solidFill>
                  <a:schemeClr val="tx1">
                    <a:tint val="75000"/>
                  </a:schemeClr>
                </a:solidFill>
              </a:defRPr>
            </a:lvl1p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smtClean="0">
                <a:solidFill>
                  <a:schemeClr val="tx1">
                    <a:tint val="75000"/>
                  </a:schemeClr>
                </a:solidFill>
              </a:defRPr>
            </a:lvl1pPr>
          </a:lstStyle>
          <a:p>
            <a:pPr>
              <a:defRPr/>
            </a:pPr>
            <a:fld id="{271822FA-CAC4-498B-851D-0AB43C68B267}" type="slidenum">
              <a:rPr lang="ar-SA"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055" r:id="rId1"/>
    <p:sldLayoutId id="2147484056" r:id="rId2"/>
    <p:sldLayoutId id="2147484057" r:id="rId3"/>
    <p:sldLayoutId id="2147484058" r:id="rId4"/>
    <p:sldLayoutId id="2147484059" r:id="rId5"/>
    <p:sldLayoutId id="2147484060" r:id="rId6"/>
    <p:sldLayoutId id="2147484061" r:id="rId7"/>
    <p:sldLayoutId id="2147484062" r:id="rId8"/>
    <p:sldLayoutId id="2147484063" r:id="rId9"/>
    <p:sldLayoutId id="2147484064" r:id="rId10"/>
    <p:sldLayoutId id="2147484065" r:id="rId11"/>
  </p:sldLayoutIdLst>
  <p:hf hdr="0"/>
  <p:txStyles>
    <p:titleStyle>
      <a:lvl1pPr algn="ctr" rtl="1" fontAlgn="base">
        <a:spcBef>
          <a:spcPct val="0"/>
        </a:spcBef>
        <a:spcAft>
          <a:spcPct val="0"/>
        </a:spcAft>
        <a:defRPr sz="4400" kern="1200">
          <a:solidFill>
            <a:schemeClr val="tx1"/>
          </a:solidFill>
          <a:latin typeface="+mj-lt"/>
          <a:ea typeface="+mj-ea"/>
          <a:cs typeface="+mj-cs"/>
        </a:defRPr>
      </a:lvl1pPr>
      <a:lvl2pPr algn="ctr" rtl="1" fontAlgn="base">
        <a:spcBef>
          <a:spcPct val="0"/>
        </a:spcBef>
        <a:spcAft>
          <a:spcPct val="0"/>
        </a:spcAft>
        <a:defRPr sz="4400">
          <a:solidFill>
            <a:schemeClr val="tx1"/>
          </a:solidFill>
          <a:latin typeface="Calibri" pitchFamily="34" charset="0"/>
          <a:cs typeface="Times New Roman" pitchFamily="18" charset="0"/>
        </a:defRPr>
      </a:lvl2pPr>
      <a:lvl3pPr algn="ctr" rtl="1" fontAlgn="base">
        <a:spcBef>
          <a:spcPct val="0"/>
        </a:spcBef>
        <a:spcAft>
          <a:spcPct val="0"/>
        </a:spcAft>
        <a:defRPr sz="4400">
          <a:solidFill>
            <a:schemeClr val="tx1"/>
          </a:solidFill>
          <a:latin typeface="Calibri" pitchFamily="34" charset="0"/>
          <a:cs typeface="Times New Roman" pitchFamily="18" charset="0"/>
        </a:defRPr>
      </a:lvl3pPr>
      <a:lvl4pPr algn="ctr" rtl="1" fontAlgn="base">
        <a:spcBef>
          <a:spcPct val="0"/>
        </a:spcBef>
        <a:spcAft>
          <a:spcPct val="0"/>
        </a:spcAft>
        <a:defRPr sz="4400">
          <a:solidFill>
            <a:schemeClr val="tx1"/>
          </a:solidFill>
          <a:latin typeface="Calibri" pitchFamily="34" charset="0"/>
          <a:cs typeface="Times New Roman" pitchFamily="18" charset="0"/>
        </a:defRPr>
      </a:lvl4pPr>
      <a:lvl5pPr algn="ctr" rtl="1" fontAlgn="base">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r" rtl="1"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r" rtl="1"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r" rtl="1"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r" rtl="1"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عنوان 1"/>
          <p:cNvSpPr>
            <a:spLocks noGrp="1"/>
          </p:cNvSpPr>
          <p:nvPr>
            <p:ph type="ctrTitle"/>
          </p:nvPr>
        </p:nvSpPr>
        <p:spPr>
          <a:xfrm>
            <a:off x="685800" y="2416175"/>
            <a:ext cx="7772400" cy="1470025"/>
          </a:xfrm>
        </p:spPr>
        <p:txBody>
          <a:bodyPr rtlCol="1">
            <a:normAutofit fontScale="90000"/>
          </a:bodyPr>
          <a:lstStyle/>
          <a:p>
            <a:pPr fontAlgn="auto">
              <a:spcAft>
                <a:spcPts val="0"/>
              </a:spcAft>
              <a:defRPr/>
            </a:pPr>
            <a:r>
              <a:rPr lang="en-US" sz="25000" dirty="0" smtClean="0">
                <a:latin typeface="+mn-lt"/>
                <a:sym typeface="AGA Arabesque" pitchFamily="2" charset="2"/>
              </a:rPr>
              <a:t></a:t>
            </a:r>
            <a:endParaRPr lang="en-US" sz="25000" dirty="0" smtClean="0">
              <a:latin typeface="+mn-lt"/>
            </a:endParaRPr>
          </a:p>
        </p:txBody>
      </p:sp>
      <p:sp>
        <p:nvSpPr>
          <p:cNvPr id="3" name="Rectangle 4"/>
          <p:cNvSpPr>
            <a:spLocks noGrp="1" noChangeArrowheads="1"/>
          </p:cNvSpPr>
          <p:nvPr>
            <p:ph type="dt" sz="quarter" idx="10"/>
          </p:nvPr>
        </p:nvSpPr>
        <p:spPr/>
        <p:txBody>
          <a:bodyPr/>
          <a:lstStyle/>
          <a:p>
            <a:pPr>
              <a:defRPr/>
            </a:pPr>
            <a:r>
              <a:rPr lang="ar-SA"/>
              <a:t>الثقافة الإسلامية 301</a:t>
            </a:r>
            <a:endParaRPr lang="en-US" altLang="en-US"/>
          </a:p>
        </p:txBody>
      </p:sp>
      <p:sp>
        <p:nvSpPr>
          <p:cNvPr id="4" name="Rectangle 5"/>
          <p:cNvSpPr>
            <a:spLocks noGrp="1" noChangeArrowheads="1"/>
          </p:cNvSpPr>
          <p:nvPr>
            <p:ph type="ftr" sz="quarter" idx="11"/>
          </p:nvPr>
        </p:nvSpPr>
        <p:spPr/>
        <p:txBody>
          <a:bodyPr/>
          <a:lstStyle/>
          <a:p>
            <a:pPr>
              <a:defRPr/>
            </a:pPr>
            <a:r>
              <a:rPr lang="ar-SA" altLang="en-US"/>
              <a:t>نظام الأسرة في الإسلام</a:t>
            </a:r>
            <a:endParaRPr lang="en-US" altLang="en-US"/>
          </a:p>
        </p:txBody>
      </p:sp>
      <p:sp>
        <p:nvSpPr>
          <p:cNvPr id="5" name="Rectangle 6"/>
          <p:cNvSpPr>
            <a:spLocks noGrp="1" noChangeArrowheads="1"/>
          </p:cNvSpPr>
          <p:nvPr>
            <p:ph type="sldNum" sz="quarter" idx="12"/>
          </p:nvPr>
        </p:nvSpPr>
        <p:spPr/>
        <p:txBody>
          <a:bodyPr/>
          <a:lstStyle/>
          <a:p>
            <a:pPr>
              <a:defRPr/>
            </a:pPr>
            <a:fld id="{BB576FB8-1FC7-48EE-AC63-40144921DE43}" type="slidenum">
              <a:rPr lang="ar-SA" altLang="en-US"/>
              <a:pPr>
                <a:defRPr/>
              </a:pPr>
              <a:t>1</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1"/>
                                          </p:val>
                                        </p:tav>
                                        <p:tav tm="100000">
                                          <p:val>
                                            <p:strVal val="#ppt_x"/>
                                          </p:val>
                                        </p:tav>
                                      </p:tavLst>
                                    </p:anim>
                                    <p:anim calcmode="lin" valueType="num">
                                      <p:cBhvr>
                                        <p:cTn id="9" dur="10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4000" b="1" dirty="0" smtClean="0">
                <a:solidFill>
                  <a:srgbClr val="C00000"/>
                </a:solidFill>
                <a:effectLst>
                  <a:outerShdw blurRad="38100" dist="38100" dir="2700000" algn="tl">
                    <a:srgbClr val="000000">
                      <a:alpha val="43137"/>
                    </a:srgbClr>
                  </a:outerShdw>
                </a:effectLst>
                <a:latin typeface="Monotype Koufi" pitchFamily="2" charset="-78"/>
                <a:ea typeface="Monotype Koufi" pitchFamily="2" charset="-78"/>
                <a:cs typeface="Monotype Koufi" pitchFamily="2" charset="-78"/>
              </a:rPr>
              <a:t>مشروعية الزواج والحكمة منه وحُكمه</a:t>
            </a:r>
            <a:endParaRPr lang="en-US" sz="4000" b="1" dirty="0" smtClean="0">
              <a:solidFill>
                <a:srgbClr val="C00000"/>
              </a:solidFill>
              <a:effectLst>
                <a:outerShdw blurRad="38100" dist="38100" dir="2700000" algn="tl">
                  <a:srgbClr val="000000">
                    <a:alpha val="43137"/>
                  </a:srgbClr>
                </a:outerShdw>
              </a:effectLst>
              <a:ea typeface="Monotype Koufi" pitchFamily="2" charset="-78"/>
              <a:cs typeface="Monotype Koufi" pitchFamily="2" charset="-78"/>
            </a:endParaRPr>
          </a:p>
        </p:txBody>
      </p:sp>
      <p:sp>
        <p:nvSpPr>
          <p:cNvPr id="10247" name="Rectangle 3"/>
          <p:cNvSpPr>
            <a:spLocks noGrp="1" noChangeArrowheads="1"/>
          </p:cNvSpPr>
          <p:nvPr>
            <p:ph idx="1"/>
          </p:nvPr>
        </p:nvSpPr>
        <p:spPr>
          <a:xfrm>
            <a:off x="152400" y="1981200"/>
            <a:ext cx="8686800" cy="4454525"/>
          </a:xfrm>
        </p:spPr>
        <p:txBody>
          <a:bodyPr/>
          <a:lstStyle/>
          <a:p>
            <a:pPr algn="justLow">
              <a:spcBef>
                <a:spcPts val="0"/>
              </a:spcBef>
              <a:buClr>
                <a:srgbClr val="C00000"/>
              </a:buClr>
            </a:pPr>
            <a:r>
              <a:rPr lang="ar-SA" sz="2800" dirty="0" smtClean="0">
                <a:cs typeface="Traditional Arabic" pitchFamily="2" charset="-78"/>
              </a:rPr>
              <a:t>النّكاح من سنن المرسلين, وقد ندب </a:t>
            </a:r>
            <a:r>
              <a:rPr lang="ar-SA" sz="2800" dirty="0" err="1" smtClean="0">
                <a:cs typeface="Traditional Arabic" pitchFamily="2" charset="-78"/>
              </a:rPr>
              <a:t>الشرع</a:t>
            </a:r>
            <a:r>
              <a:rPr lang="ar-SA" sz="2800" dirty="0" smtClean="0">
                <a:cs typeface="Traditional Arabic" pitchFamily="2" charset="-78"/>
              </a:rPr>
              <a:t> إليه ندباً عاماً، وحّبب فيه، وأكّده في حقّ مَنْ قدر على المهر والنّفقة، وخشي العنت والإثم على نفسه؛ بل وجعَلَه ضرورياً إذا حقّق معنى من المعاني التي شُرِع من أجلها.</a:t>
            </a:r>
            <a:endParaRPr lang="ar-SA" sz="2800" b="1" dirty="0" smtClean="0">
              <a:cs typeface="Traditional Arabic" pitchFamily="2" charset="-78"/>
            </a:endParaRPr>
          </a:p>
          <a:p>
            <a:pPr algn="justLow">
              <a:spcBef>
                <a:spcPts val="0"/>
              </a:spcBef>
              <a:buClr>
                <a:srgbClr val="C00000"/>
              </a:buClr>
            </a:pPr>
            <a:r>
              <a:rPr lang="ar-SA" sz="2800" b="1" dirty="0" smtClean="0">
                <a:solidFill>
                  <a:srgbClr val="C00000"/>
                </a:solidFill>
                <a:cs typeface="Traditional Arabic" pitchFamily="2" charset="-78"/>
              </a:rPr>
              <a:t>من الحكم التي شُرِع لأجلها الزواج</a:t>
            </a:r>
            <a:r>
              <a:rPr lang="ar-SA" sz="2800" dirty="0" smtClean="0">
                <a:solidFill>
                  <a:srgbClr val="C00000"/>
                </a:solidFill>
                <a:cs typeface="Traditional Arabic" pitchFamily="2" charset="-78"/>
              </a:rPr>
              <a:t>: </a:t>
            </a:r>
            <a:r>
              <a:rPr lang="ar-SA" sz="2800" dirty="0" smtClean="0">
                <a:cs typeface="Traditional Arabic" pitchFamily="2" charset="-78"/>
              </a:rPr>
              <a:t>حفظ النوع الإنساني من الزوال والانقراض، وبقاء النسل البشري، </a:t>
            </a:r>
            <a:r>
              <a:rPr lang="ar-SA" sz="2800" dirty="0" err="1" smtClean="0">
                <a:cs typeface="Traditional Arabic" pitchFamily="2" charset="-78"/>
              </a:rPr>
              <a:t>وإعفاف</a:t>
            </a:r>
            <a:r>
              <a:rPr lang="ar-SA" sz="2800" dirty="0" smtClean="0">
                <a:cs typeface="Traditional Arabic" pitchFamily="2" charset="-78"/>
              </a:rPr>
              <a:t> الفروج وإحصانها، وحصول السكن والأنس بين الزوجين، وطلب الولد، وتكثير نسل المسلمين، وحماية المجتمعات من الوقوع في الفواحش الخلقية، وحفظ الأنساب، وترابط القرابة والأرحام، والترفع ببني الإنسان عن الحياة البهيمية إلى الحياة الإنسانية الكريمة.</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7D78716A-C433-44AD-B6C3-2B7BD546EAAE}" type="slidenum">
              <a:rPr lang="ar-SA" altLang="en-US"/>
              <a:pPr>
                <a:defRPr/>
              </a:pPr>
              <a:t>10</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6386"/>
                                        </p:tgtEl>
                                        <p:attrNameLst>
                                          <p:attrName>style.visibility</p:attrName>
                                        </p:attrNameLst>
                                      </p:cBhvr>
                                      <p:to>
                                        <p:strVal val="visible"/>
                                      </p:to>
                                    </p:set>
                                    <p:anim calcmode="lin" valueType="num">
                                      <p:cBhvr>
                                        <p:cTn id="7" dur="500" fill="hold"/>
                                        <p:tgtEl>
                                          <p:spTgt spid="16386"/>
                                        </p:tgtEl>
                                        <p:attrNameLst>
                                          <p:attrName>ppt_w</p:attrName>
                                        </p:attrNameLst>
                                      </p:cBhvr>
                                      <p:tavLst>
                                        <p:tav tm="0">
                                          <p:val>
                                            <p:strVal val="#ppt_w*0.70"/>
                                          </p:val>
                                        </p:tav>
                                        <p:tav tm="100000">
                                          <p:val>
                                            <p:strVal val="#ppt_w"/>
                                          </p:val>
                                        </p:tav>
                                      </p:tavLst>
                                    </p:anim>
                                    <p:anim calcmode="lin" valueType="num">
                                      <p:cBhvr>
                                        <p:cTn id="8" dur="500" fill="hold"/>
                                        <p:tgtEl>
                                          <p:spTgt spid="16386"/>
                                        </p:tgtEl>
                                        <p:attrNameLst>
                                          <p:attrName>ppt_h</p:attrName>
                                        </p:attrNameLst>
                                      </p:cBhvr>
                                      <p:tavLst>
                                        <p:tav tm="0">
                                          <p:val>
                                            <p:strVal val="#ppt_h"/>
                                          </p:val>
                                        </p:tav>
                                        <p:tav tm="100000">
                                          <p:val>
                                            <p:strVal val="#ppt_h"/>
                                          </p:val>
                                        </p:tav>
                                      </p:tavLst>
                                    </p:anim>
                                    <p:animEffect transition="in" filter="fade">
                                      <p:cBhvr>
                                        <p:cTn id="9" dur="500"/>
                                        <p:tgtEl>
                                          <p:spTgt spid="16386"/>
                                        </p:tgtEl>
                                      </p:cBhvr>
                                    </p:animEffect>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0247">
                                            <p:txEl>
                                              <p:pRg st="0" end="0"/>
                                            </p:txEl>
                                          </p:spTgt>
                                        </p:tgtEl>
                                        <p:attrNameLst>
                                          <p:attrName>style.visibility</p:attrName>
                                        </p:attrNameLst>
                                      </p:cBhvr>
                                      <p:to>
                                        <p:strVal val="visible"/>
                                      </p:to>
                                    </p:set>
                                    <p:animEffect transition="in" filter="fade">
                                      <p:cBhvr>
                                        <p:cTn id="14" dur="500"/>
                                        <p:tgtEl>
                                          <p:spTgt spid="10247">
                                            <p:txEl>
                                              <p:pRg st="0" end="0"/>
                                            </p:txEl>
                                          </p:spTgt>
                                        </p:tgtEl>
                                      </p:cBhvr>
                                    </p:animEffect>
                                    <p:anim calcmode="lin" valueType="num">
                                      <p:cBhvr>
                                        <p:cTn id="15" dur="500" fill="hold"/>
                                        <p:tgtEl>
                                          <p:spTgt spid="10247">
                                            <p:txEl>
                                              <p:pRg st="0" end="0"/>
                                            </p:txEl>
                                          </p:spTgt>
                                        </p:tgtEl>
                                        <p:attrNameLst>
                                          <p:attrName>ppt_x</p:attrName>
                                        </p:attrNameLst>
                                      </p:cBhvr>
                                      <p:tavLst>
                                        <p:tav tm="0">
                                          <p:val>
                                            <p:strVal val="#ppt_x-.1"/>
                                          </p:val>
                                        </p:tav>
                                        <p:tav tm="100000">
                                          <p:val>
                                            <p:strVal val="#ppt_x"/>
                                          </p:val>
                                        </p:tav>
                                      </p:tavLst>
                                    </p:anim>
                                    <p:anim calcmode="lin" valueType="num">
                                      <p:cBhvr>
                                        <p:cTn id="16" dur="500" fill="hold"/>
                                        <p:tgtEl>
                                          <p:spTgt spid="102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0247">
                                            <p:txEl>
                                              <p:pRg st="1" end="1"/>
                                            </p:txEl>
                                          </p:spTgt>
                                        </p:tgtEl>
                                        <p:attrNameLst>
                                          <p:attrName>style.visibility</p:attrName>
                                        </p:attrNameLst>
                                      </p:cBhvr>
                                      <p:to>
                                        <p:strVal val="visible"/>
                                      </p:to>
                                    </p:set>
                                    <p:animEffect transition="in" filter="fade">
                                      <p:cBhvr>
                                        <p:cTn id="21" dur="500"/>
                                        <p:tgtEl>
                                          <p:spTgt spid="10247">
                                            <p:txEl>
                                              <p:pRg st="1" end="1"/>
                                            </p:txEl>
                                          </p:spTgt>
                                        </p:tgtEl>
                                      </p:cBhvr>
                                    </p:animEffect>
                                    <p:anim calcmode="lin" valueType="num">
                                      <p:cBhvr>
                                        <p:cTn id="22" dur="500" fill="hold"/>
                                        <p:tgtEl>
                                          <p:spTgt spid="10247">
                                            <p:txEl>
                                              <p:pRg st="1" end="1"/>
                                            </p:txEl>
                                          </p:spTgt>
                                        </p:tgtEl>
                                        <p:attrNameLst>
                                          <p:attrName>ppt_x</p:attrName>
                                        </p:attrNameLst>
                                      </p:cBhvr>
                                      <p:tavLst>
                                        <p:tav tm="0">
                                          <p:val>
                                            <p:strVal val="#ppt_x-.1"/>
                                          </p:val>
                                        </p:tav>
                                        <p:tav tm="100000">
                                          <p:val>
                                            <p:strVal val="#ppt_x"/>
                                          </p:val>
                                        </p:tav>
                                      </p:tavLst>
                                    </p:anim>
                                    <p:anim calcmode="lin" valueType="num">
                                      <p:cBhvr>
                                        <p:cTn id="23" dur="500" fill="hold"/>
                                        <p:tgtEl>
                                          <p:spTgt spid="1024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8" name="Rectangle 3"/>
          <p:cNvSpPr>
            <a:spLocks noGrp="1" noChangeArrowheads="1"/>
          </p:cNvSpPr>
          <p:nvPr>
            <p:ph idx="1"/>
          </p:nvPr>
        </p:nvSpPr>
        <p:spPr>
          <a:xfrm>
            <a:off x="152400" y="1981200"/>
            <a:ext cx="8686800" cy="41910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أسباب الطلاق:</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1- البعد عن الدين:</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حيث لا يلتزم كل من الزوجين عند اختيار شريك حياته بالضوابط التي حثنا عليها رسولنا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a:t>
            </a:r>
          </a:p>
          <a:p>
            <a:pPr algn="justLow">
              <a:spcBef>
                <a:spcPts val="0"/>
              </a:spcBef>
              <a:buFont typeface="Wingdings" pitchFamily="2" charset="2"/>
              <a:buNone/>
            </a:pPr>
            <a:r>
              <a:rPr lang="ar-EG" sz="2800" b="1" dirty="0" smtClean="0">
                <a:solidFill>
                  <a:srgbClr val="C00000"/>
                </a:solidFill>
                <a:ea typeface="Times New Roman" pitchFamily="18" charset="0"/>
                <a:cs typeface="Traditional Arabic" pitchFamily="2" charset="-78"/>
              </a:rPr>
              <a:t>2- </a:t>
            </a:r>
            <a:r>
              <a:rPr lang="ar-SA" sz="2800" b="1" dirty="0" smtClean="0">
                <a:solidFill>
                  <a:srgbClr val="C00000"/>
                </a:solidFill>
                <a:ea typeface="Times New Roman" pitchFamily="18" charset="0"/>
                <a:cs typeface="Traditional Arabic" pitchFamily="2" charset="-78"/>
              </a:rPr>
              <a:t>ضعف التربية, </a:t>
            </a:r>
            <a:r>
              <a:rPr lang="ar-SA" sz="2800" dirty="0" smtClean="0">
                <a:solidFill>
                  <a:srgbClr val="000000"/>
                </a:solidFill>
                <a:ea typeface="Times New Roman" pitchFamily="18" charset="0"/>
                <a:cs typeface="Traditional Arabic" pitchFamily="2" charset="-78"/>
              </a:rPr>
              <a:t>والتقصير في تربية الأبناء والبنات على التدين الصحيح, مما يؤدي إلى تجاوز الأحكام والآداب الشرعية في الحياة الزوجية, والاستهانة بمسؤولية الحياة الزوجية, وبالتالي العجز عن القيام بأعبائها ومسؤولياتها.</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3- ضعف الثقافة الأسرية, والتوجيه الأسري بضرورة المحافظة على الأسرة:</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فضلاً عن </a:t>
            </a:r>
            <a:r>
              <a:rPr lang="ar-EG" sz="2800" dirty="0" smtClean="0">
                <a:solidFill>
                  <a:srgbClr val="000000"/>
                </a:solidFill>
                <a:ea typeface="Times New Roman" pitchFamily="18" charset="0"/>
                <a:cs typeface="Traditional Arabic" pitchFamily="2" charset="-78"/>
              </a:rPr>
              <a:t>وقوع </a:t>
            </a:r>
            <a:r>
              <a:rPr lang="ar-SA" sz="2800" dirty="0" smtClean="0">
                <a:solidFill>
                  <a:srgbClr val="000000"/>
                </a:solidFill>
                <a:ea typeface="Times New Roman" pitchFamily="18" charset="0"/>
                <a:cs typeface="Traditional Arabic" pitchFamily="2" charset="-78"/>
              </a:rPr>
              <a:t>بعض الآباء والأمهات في تقديم التوجيهات الخاطئة التي تهدم أو تحرض أحد الطرفين على مشاكسة الآخر.</a:t>
            </a:r>
          </a:p>
          <a:p>
            <a:pPr algn="justLow">
              <a:spcBef>
                <a:spcPts val="0"/>
              </a:spcBef>
              <a:buFont typeface="Wingdings" pitchFamily="2" charset="2"/>
              <a:buNone/>
            </a:pP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CC52C3AF-AC01-4097-8986-EE0AFC8DAFC3}" type="slidenum">
              <a:rPr lang="ar-SA" altLang="en-US"/>
              <a:pPr>
                <a:defRPr/>
              </a:pPr>
              <a:t>100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حكمة مشروعية الطلاق وأنواعه وأسبابه وآثاره</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05478">
                                            <p:txEl>
                                              <p:pRg st="0" end="0"/>
                                            </p:txEl>
                                          </p:spTgt>
                                        </p:tgtEl>
                                        <p:attrNameLst>
                                          <p:attrName>style.visibility</p:attrName>
                                        </p:attrNameLst>
                                      </p:cBhvr>
                                      <p:to>
                                        <p:strVal val="visible"/>
                                      </p:to>
                                    </p:set>
                                    <p:animEffect transition="in" filter="fade">
                                      <p:cBhvr>
                                        <p:cTn id="7" dur="500"/>
                                        <p:tgtEl>
                                          <p:spTgt spid="105478">
                                            <p:txEl>
                                              <p:pRg st="0" end="0"/>
                                            </p:txEl>
                                          </p:spTgt>
                                        </p:tgtEl>
                                      </p:cBhvr>
                                    </p:animEffect>
                                    <p:anim calcmode="lin" valueType="num">
                                      <p:cBhvr>
                                        <p:cTn id="8" dur="500" fill="hold"/>
                                        <p:tgtEl>
                                          <p:spTgt spid="105478">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0547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05478">
                                            <p:txEl>
                                              <p:pRg st="1" end="1"/>
                                            </p:txEl>
                                          </p:spTgt>
                                        </p:tgtEl>
                                        <p:attrNameLst>
                                          <p:attrName>style.visibility</p:attrName>
                                        </p:attrNameLst>
                                      </p:cBhvr>
                                      <p:to>
                                        <p:strVal val="visible"/>
                                      </p:to>
                                    </p:set>
                                    <p:animEffect transition="in" filter="fade">
                                      <p:cBhvr>
                                        <p:cTn id="14" dur="500"/>
                                        <p:tgtEl>
                                          <p:spTgt spid="105478">
                                            <p:txEl>
                                              <p:pRg st="1" end="1"/>
                                            </p:txEl>
                                          </p:spTgt>
                                        </p:tgtEl>
                                      </p:cBhvr>
                                    </p:animEffect>
                                    <p:anim calcmode="lin" valueType="num">
                                      <p:cBhvr>
                                        <p:cTn id="15" dur="500" fill="hold"/>
                                        <p:tgtEl>
                                          <p:spTgt spid="105478">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0547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05478">
                                            <p:txEl>
                                              <p:pRg st="2" end="2"/>
                                            </p:txEl>
                                          </p:spTgt>
                                        </p:tgtEl>
                                        <p:attrNameLst>
                                          <p:attrName>style.visibility</p:attrName>
                                        </p:attrNameLst>
                                      </p:cBhvr>
                                      <p:to>
                                        <p:strVal val="visible"/>
                                      </p:to>
                                    </p:set>
                                    <p:animEffect transition="in" filter="fade">
                                      <p:cBhvr>
                                        <p:cTn id="21" dur="500"/>
                                        <p:tgtEl>
                                          <p:spTgt spid="105478">
                                            <p:txEl>
                                              <p:pRg st="2" end="2"/>
                                            </p:txEl>
                                          </p:spTgt>
                                        </p:tgtEl>
                                      </p:cBhvr>
                                    </p:animEffect>
                                    <p:anim calcmode="lin" valueType="num">
                                      <p:cBhvr>
                                        <p:cTn id="22" dur="500" fill="hold"/>
                                        <p:tgtEl>
                                          <p:spTgt spid="105478">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0547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05478">
                                            <p:txEl>
                                              <p:pRg st="3" end="3"/>
                                            </p:txEl>
                                          </p:spTgt>
                                        </p:tgtEl>
                                        <p:attrNameLst>
                                          <p:attrName>style.visibility</p:attrName>
                                        </p:attrNameLst>
                                      </p:cBhvr>
                                      <p:to>
                                        <p:strVal val="visible"/>
                                      </p:to>
                                    </p:set>
                                    <p:animEffect transition="in" filter="fade">
                                      <p:cBhvr>
                                        <p:cTn id="28" dur="500"/>
                                        <p:tgtEl>
                                          <p:spTgt spid="105478">
                                            <p:txEl>
                                              <p:pRg st="3" end="3"/>
                                            </p:txEl>
                                          </p:spTgt>
                                        </p:tgtEl>
                                      </p:cBhvr>
                                    </p:animEffect>
                                    <p:anim calcmode="lin" valueType="num">
                                      <p:cBhvr>
                                        <p:cTn id="29" dur="500" fill="hold"/>
                                        <p:tgtEl>
                                          <p:spTgt spid="105478">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0547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حكمة مشروعية الطلاق وأنواعه وأسبابه وآثاره</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150531" name="Rectangle 3"/>
          <p:cNvSpPr>
            <a:spLocks noGrp="1" noChangeArrowheads="1"/>
          </p:cNvSpPr>
          <p:nvPr>
            <p:ph idx="1"/>
          </p:nvPr>
        </p:nvSpPr>
        <p:spPr>
          <a:xfrm>
            <a:off x="152400" y="1981200"/>
            <a:ext cx="8686800" cy="4648200"/>
          </a:xfrm>
        </p:spPr>
        <p:txBody>
          <a:bodyPr rtlCol="1">
            <a:normAutofit lnSpcReduction="10000"/>
          </a:bodyPr>
          <a:lstStyle/>
          <a:p>
            <a:pPr marL="0" indent="0" algn="justLow" fontAlgn="auto">
              <a:lnSpc>
                <a:spcPct val="110000"/>
              </a:lnSpc>
              <a:spcBef>
                <a:spcPts val="0"/>
              </a:spcBef>
              <a:spcAft>
                <a:spcPts val="0"/>
              </a:spcAft>
              <a:buFont typeface="Wingdings" pitchFamily="2" charset="2"/>
              <a:buNone/>
              <a:defRPr/>
            </a:pPr>
            <a:r>
              <a:rPr lang="ar-EG" sz="2800" b="1" dirty="0" smtClean="0">
                <a:solidFill>
                  <a:srgbClr val="C00000"/>
                </a:solidFill>
                <a:ea typeface="Times New Roman" pitchFamily="18" charset="0"/>
                <a:cs typeface="Traditional Arabic" pitchFamily="2" charset="-78"/>
              </a:rPr>
              <a:t>4- </a:t>
            </a:r>
            <a:r>
              <a:rPr lang="ar-SA" sz="2800" b="1" dirty="0" smtClean="0">
                <a:solidFill>
                  <a:srgbClr val="C00000"/>
                </a:solidFill>
                <a:ea typeface="Times New Roman" pitchFamily="18" charset="0"/>
                <a:cs typeface="Traditional Arabic" pitchFamily="2" charset="-78"/>
              </a:rPr>
              <a:t>وسائل الإعلام:</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فالإعلام المرئي ينقل في كثير من الأحوال صورًا ليست واقعية في الحياة الزوجية، وليست إيجابية من الناحية الشرعية، فتؤدي إلى:</a:t>
            </a:r>
          </a:p>
          <a:p>
            <a:pPr marL="355600" lvl="1" indent="-355600" algn="justLow" fontAlgn="auto">
              <a:lnSpc>
                <a:spcPct val="110000"/>
              </a:lnSpc>
              <a:spcBef>
                <a:spcPts val="0"/>
              </a:spcBef>
              <a:spcAft>
                <a:spcPts val="0"/>
              </a:spcAft>
              <a:buClr>
                <a:srgbClr val="C00000"/>
              </a:buClr>
              <a:buSzPct val="100000"/>
              <a:buFont typeface="Arial" pitchFamily="34" charset="0"/>
              <a:buChar char="•"/>
              <a:defRPr/>
            </a:pPr>
            <a:r>
              <a:rPr lang="ar-SA" spc="-70" dirty="0" smtClean="0">
                <a:solidFill>
                  <a:srgbClr val="000000"/>
                </a:solidFill>
                <a:ea typeface="Times New Roman" pitchFamily="18" charset="0"/>
                <a:cs typeface="Traditional Arabic" pitchFamily="2" charset="-78"/>
              </a:rPr>
              <a:t> إثارة الشهوات وإبراز المفاتن، وبالتالي إمكانية وقوع كل من الزوجين ضحية إغراء رخيص ومقنن.</a:t>
            </a:r>
          </a:p>
          <a:p>
            <a:pPr marL="355600" lvl="1" indent="-355600" algn="justLow" fontAlgn="auto">
              <a:lnSpc>
                <a:spcPct val="110000"/>
              </a:lnSpc>
              <a:spcBef>
                <a:spcPts val="0"/>
              </a:spcBef>
              <a:spcAft>
                <a:spcPts val="0"/>
              </a:spcAft>
              <a:buClr>
                <a:srgbClr val="C00000"/>
              </a:buClr>
              <a:buSzPct val="100000"/>
              <a:buFont typeface="Arial" pitchFamily="34" charset="0"/>
              <a:buChar char="•"/>
              <a:defRPr/>
            </a:pPr>
            <a:r>
              <a:rPr lang="ar-SA" dirty="0" smtClean="0">
                <a:solidFill>
                  <a:srgbClr val="000000"/>
                </a:solidFill>
                <a:ea typeface="Times New Roman" pitchFamily="18" charset="0"/>
                <a:cs typeface="Traditional Arabic" pitchFamily="2" charset="-78"/>
              </a:rPr>
              <a:t> التقليل من قيمة الحياة الزوجية، وتشويه مفاهيم الطاعة والقوامة، والتهوين من الطلاق.</a:t>
            </a:r>
          </a:p>
          <a:p>
            <a:pPr marL="355600" lvl="1" indent="-355600" algn="justLow" fontAlgn="auto">
              <a:lnSpc>
                <a:spcPct val="110000"/>
              </a:lnSpc>
              <a:spcBef>
                <a:spcPts val="0"/>
              </a:spcBef>
              <a:spcAft>
                <a:spcPts val="0"/>
              </a:spcAft>
              <a:buClr>
                <a:srgbClr val="C00000"/>
              </a:buClr>
              <a:buSzPct val="100000"/>
              <a:buFont typeface="Arial" pitchFamily="34" charset="0"/>
              <a:buChar char="•"/>
              <a:defRPr/>
            </a:pPr>
            <a:r>
              <a:rPr lang="ar-SA" dirty="0" smtClean="0">
                <a:solidFill>
                  <a:srgbClr val="000000"/>
                </a:solidFill>
                <a:ea typeface="Times New Roman" pitchFamily="18" charset="0"/>
                <a:cs typeface="Traditional Arabic" pitchFamily="2" charset="-78"/>
              </a:rPr>
              <a:t> التهوين من خطورة النشوز, وتسهيل طرق الخيانة الزوجية, والتمرد على الضوابط الدينية والاجتماعية والأخلاقية.</a:t>
            </a:r>
          </a:p>
          <a:p>
            <a:pPr marL="0" indent="0" algn="justLow" fontAlgn="auto">
              <a:lnSpc>
                <a:spcPct val="110000"/>
              </a:lnSpc>
              <a:spcBef>
                <a:spcPts val="0"/>
              </a:spcBef>
              <a:spcAft>
                <a:spcPts val="0"/>
              </a:spcAft>
              <a:buFontTx/>
              <a:buNone/>
              <a:defRPr/>
            </a:pPr>
            <a:r>
              <a:rPr lang="ar-SA" sz="2800" b="1" dirty="0" smtClean="0">
                <a:solidFill>
                  <a:srgbClr val="C00000"/>
                </a:solidFill>
                <a:latin typeface="Times New Roman" pitchFamily="18" charset="0"/>
                <a:ea typeface="Times New Roman" pitchFamily="18" charset="0"/>
                <a:cs typeface="Traditional Arabic" pitchFamily="2" charset="-78"/>
              </a:rPr>
              <a:t>5- الأزمات الاقتصادية وتعظيم النظرة المادية:</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وارتفاع تكاليف الزواج ومتطلباته</a:t>
            </a:r>
            <a:r>
              <a:rPr lang="ar-SA" sz="2800" dirty="0" smtClean="0">
                <a:solidFill>
                  <a:srgbClr val="000000"/>
                </a:solidFill>
                <a:ea typeface="Times New Roman" pitchFamily="18" charset="0"/>
                <a:cs typeface="Traditional Arabic" pitchFamily="2" charset="-78"/>
              </a:rPr>
              <a:t>.</a:t>
            </a:r>
          </a:p>
          <a:p>
            <a:pPr marL="0" indent="0" algn="justLow" fontAlgn="auto">
              <a:lnSpc>
                <a:spcPct val="110000"/>
              </a:lnSpc>
              <a:spcBef>
                <a:spcPts val="0"/>
              </a:spcBef>
              <a:spcAft>
                <a:spcPts val="0"/>
              </a:spcAft>
              <a:buFontTx/>
              <a:buNone/>
              <a:defRPr/>
            </a:pPr>
            <a:r>
              <a:rPr lang="ar-SA" sz="2800" b="1" dirty="0" smtClean="0">
                <a:solidFill>
                  <a:srgbClr val="C00000"/>
                </a:solidFill>
                <a:latin typeface="Times New Roman" pitchFamily="18" charset="0"/>
                <a:ea typeface="Times New Roman" pitchFamily="18" charset="0"/>
                <a:cs typeface="Traditional Arabic" pitchFamily="2" charset="-78"/>
              </a:rPr>
              <a:t>6- التدخلات الخارجية السلبية:</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من بعض الأقارب والأصدقاء في حياة الزوجين.</a:t>
            </a:r>
          </a:p>
          <a:p>
            <a:pPr marL="0" indent="0" algn="justLow" fontAlgn="auto">
              <a:lnSpc>
                <a:spcPct val="110000"/>
              </a:lnSpc>
              <a:spcBef>
                <a:spcPts val="0"/>
              </a:spcBef>
              <a:spcAft>
                <a:spcPts val="0"/>
              </a:spcAft>
              <a:buFontTx/>
              <a:buNone/>
              <a:defRPr/>
            </a:pPr>
            <a:r>
              <a:rPr lang="ar-SA" sz="2800" b="1" dirty="0" smtClean="0">
                <a:solidFill>
                  <a:srgbClr val="C00000"/>
                </a:solidFill>
                <a:latin typeface="Times New Roman" pitchFamily="18" charset="0"/>
                <a:ea typeface="Times New Roman" pitchFamily="18" charset="0"/>
                <a:cs typeface="Traditional Arabic" pitchFamily="2" charset="-78"/>
              </a:rPr>
              <a:t>7- سوء استخدام وسائل الاتصال الحديثة.</a:t>
            </a:r>
            <a:endParaRPr lang="en-US" sz="2800" b="1" dirty="0" smtClean="0">
              <a:solidFill>
                <a:srgbClr val="C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1B10EE72-0C65-4292-B037-56710BA57576}" type="slidenum">
              <a:rPr lang="ar-SA" altLang="en-US"/>
              <a:pPr>
                <a:defRPr/>
              </a:pPr>
              <a:t>101</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50531">
                                            <p:txEl>
                                              <p:pRg st="0" end="0"/>
                                            </p:txEl>
                                          </p:spTgt>
                                        </p:tgtEl>
                                        <p:attrNameLst>
                                          <p:attrName>style.visibility</p:attrName>
                                        </p:attrNameLst>
                                      </p:cBhvr>
                                      <p:to>
                                        <p:strVal val="visible"/>
                                      </p:to>
                                    </p:set>
                                    <p:animEffect transition="in" filter="fade">
                                      <p:cBhvr>
                                        <p:cTn id="7" dur="500"/>
                                        <p:tgtEl>
                                          <p:spTgt spid="150531">
                                            <p:txEl>
                                              <p:pRg st="0" end="0"/>
                                            </p:txEl>
                                          </p:spTgt>
                                        </p:tgtEl>
                                      </p:cBhvr>
                                    </p:animEffect>
                                    <p:anim calcmode="lin" valueType="num">
                                      <p:cBhvr>
                                        <p:cTn id="8" dur="500" fill="hold"/>
                                        <p:tgtEl>
                                          <p:spTgt spid="15053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505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50531">
                                            <p:txEl>
                                              <p:pRg st="1" end="1"/>
                                            </p:txEl>
                                          </p:spTgt>
                                        </p:tgtEl>
                                        <p:attrNameLst>
                                          <p:attrName>style.visibility</p:attrName>
                                        </p:attrNameLst>
                                      </p:cBhvr>
                                      <p:to>
                                        <p:strVal val="visible"/>
                                      </p:to>
                                    </p:set>
                                    <p:animEffect transition="in" filter="fade">
                                      <p:cBhvr>
                                        <p:cTn id="14" dur="500"/>
                                        <p:tgtEl>
                                          <p:spTgt spid="150531">
                                            <p:txEl>
                                              <p:pRg st="1" end="1"/>
                                            </p:txEl>
                                          </p:spTgt>
                                        </p:tgtEl>
                                      </p:cBhvr>
                                    </p:animEffect>
                                    <p:anim calcmode="lin" valueType="num">
                                      <p:cBhvr>
                                        <p:cTn id="15" dur="500" fill="hold"/>
                                        <p:tgtEl>
                                          <p:spTgt spid="15053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505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50531">
                                            <p:txEl>
                                              <p:pRg st="2" end="2"/>
                                            </p:txEl>
                                          </p:spTgt>
                                        </p:tgtEl>
                                        <p:attrNameLst>
                                          <p:attrName>style.visibility</p:attrName>
                                        </p:attrNameLst>
                                      </p:cBhvr>
                                      <p:to>
                                        <p:strVal val="visible"/>
                                      </p:to>
                                    </p:set>
                                    <p:animEffect transition="in" filter="fade">
                                      <p:cBhvr>
                                        <p:cTn id="21" dur="500"/>
                                        <p:tgtEl>
                                          <p:spTgt spid="150531">
                                            <p:txEl>
                                              <p:pRg st="2" end="2"/>
                                            </p:txEl>
                                          </p:spTgt>
                                        </p:tgtEl>
                                      </p:cBhvr>
                                    </p:animEffect>
                                    <p:anim calcmode="lin" valueType="num">
                                      <p:cBhvr>
                                        <p:cTn id="22" dur="500" fill="hold"/>
                                        <p:tgtEl>
                                          <p:spTgt spid="15053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5053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50531">
                                            <p:txEl>
                                              <p:pRg st="3" end="3"/>
                                            </p:txEl>
                                          </p:spTgt>
                                        </p:tgtEl>
                                        <p:attrNameLst>
                                          <p:attrName>style.visibility</p:attrName>
                                        </p:attrNameLst>
                                      </p:cBhvr>
                                      <p:to>
                                        <p:strVal val="visible"/>
                                      </p:to>
                                    </p:set>
                                    <p:animEffect transition="in" filter="fade">
                                      <p:cBhvr>
                                        <p:cTn id="28" dur="500"/>
                                        <p:tgtEl>
                                          <p:spTgt spid="150531">
                                            <p:txEl>
                                              <p:pRg st="3" end="3"/>
                                            </p:txEl>
                                          </p:spTgt>
                                        </p:tgtEl>
                                      </p:cBhvr>
                                    </p:animEffect>
                                    <p:anim calcmode="lin" valueType="num">
                                      <p:cBhvr>
                                        <p:cTn id="29" dur="500" fill="hold"/>
                                        <p:tgtEl>
                                          <p:spTgt spid="15053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5053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50531">
                                            <p:txEl>
                                              <p:pRg st="4" end="4"/>
                                            </p:txEl>
                                          </p:spTgt>
                                        </p:tgtEl>
                                        <p:attrNameLst>
                                          <p:attrName>style.visibility</p:attrName>
                                        </p:attrNameLst>
                                      </p:cBhvr>
                                      <p:to>
                                        <p:strVal val="visible"/>
                                      </p:to>
                                    </p:set>
                                    <p:animEffect transition="in" filter="fade">
                                      <p:cBhvr>
                                        <p:cTn id="35" dur="500"/>
                                        <p:tgtEl>
                                          <p:spTgt spid="150531">
                                            <p:txEl>
                                              <p:pRg st="4" end="4"/>
                                            </p:txEl>
                                          </p:spTgt>
                                        </p:tgtEl>
                                      </p:cBhvr>
                                    </p:animEffect>
                                    <p:anim calcmode="lin" valueType="num">
                                      <p:cBhvr>
                                        <p:cTn id="36" dur="500" fill="hold"/>
                                        <p:tgtEl>
                                          <p:spTgt spid="15053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5053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150531">
                                            <p:txEl>
                                              <p:pRg st="5" end="5"/>
                                            </p:txEl>
                                          </p:spTgt>
                                        </p:tgtEl>
                                        <p:attrNameLst>
                                          <p:attrName>style.visibility</p:attrName>
                                        </p:attrNameLst>
                                      </p:cBhvr>
                                      <p:to>
                                        <p:strVal val="visible"/>
                                      </p:to>
                                    </p:set>
                                    <p:animEffect transition="in" filter="fade">
                                      <p:cBhvr>
                                        <p:cTn id="42" dur="500"/>
                                        <p:tgtEl>
                                          <p:spTgt spid="150531">
                                            <p:txEl>
                                              <p:pRg st="5" end="5"/>
                                            </p:txEl>
                                          </p:spTgt>
                                        </p:tgtEl>
                                      </p:cBhvr>
                                    </p:animEffect>
                                    <p:anim calcmode="lin" valueType="num">
                                      <p:cBhvr>
                                        <p:cTn id="43" dur="500" fill="hold"/>
                                        <p:tgtEl>
                                          <p:spTgt spid="150531">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15053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150531">
                                            <p:txEl>
                                              <p:pRg st="6" end="6"/>
                                            </p:txEl>
                                          </p:spTgt>
                                        </p:tgtEl>
                                        <p:attrNameLst>
                                          <p:attrName>style.visibility</p:attrName>
                                        </p:attrNameLst>
                                      </p:cBhvr>
                                      <p:to>
                                        <p:strVal val="visible"/>
                                      </p:to>
                                    </p:set>
                                    <p:animEffect transition="in" filter="fade">
                                      <p:cBhvr>
                                        <p:cTn id="49" dur="500"/>
                                        <p:tgtEl>
                                          <p:spTgt spid="150531">
                                            <p:txEl>
                                              <p:pRg st="6" end="6"/>
                                            </p:txEl>
                                          </p:spTgt>
                                        </p:tgtEl>
                                      </p:cBhvr>
                                    </p:animEffect>
                                    <p:anim calcmode="lin" valueType="num">
                                      <p:cBhvr>
                                        <p:cTn id="50" dur="500" fill="hold"/>
                                        <p:tgtEl>
                                          <p:spTgt spid="150531">
                                            <p:txEl>
                                              <p:pRg st="6" end="6"/>
                                            </p:txEl>
                                          </p:spTgt>
                                        </p:tgtEl>
                                        <p:attrNameLst>
                                          <p:attrName>ppt_x</p:attrName>
                                        </p:attrNameLst>
                                      </p:cBhvr>
                                      <p:tavLst>
                                        <p:tav tm="0">
                                          <p:val>
                                            <p:strVal val="#ppt_x-.1"/>
                                          </p:val>
                                        </p:tav>
                                        <p:tav tm="100000">
                                          <p:val>
                                            <p:strVal val="#ppt_x"/>
                                          </p:val>
                                        </p:tav>
                                      </p:tavLst>
                                    </p:anim>
                                    <p:anim calcmode="lin" valueType="num">
                                      <p:cBhvr>
                                        <p:cTn id="51" dur="500" fill="hold"/>
                                        <p:tgtEl>
                                          <p:spTgt spid="15053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3" name="Rectangle 3"/>
          <p:cNvSpPr>
            <a:spLocks noGrp="1" noChangeArrowheads="1"/>
          </p:cNvSpPr>
          <p:nvPr>
            <p:ph idx="1"/>
          </p:nvPr>
        </p:nvSpPr>
        <p:spPr>
          <a:xfrm>
            <a:off x="152400" y="1981200"/>
            <a:ext cx="8686800" cy="4419600"/>
          </a:xfrm>
        </p:spPr>
        <p:txBody>
          <a:bodyPr rtlCol="1">
            <a:normAutofit/>
          </a:bodyPr>
          <a:lstStyle/>
          <a:p>
            <a:pPr marL="355600" indent="-355600"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الآثار المترتبة على الطلاق:</a:t>
            </a:r>
          </a:p>
          <a:p>
            <a:pPr marL="355600" indent="-355600" algn="justLow" fontAlgn="auto">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أولاً: الآثار الشرعية:</a:t>
            </a:r>
          </a:p>
          <a:p>
            <a:pPr marL="177800" indent="0" algn="justLow" fontAlgn="auto">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1- العدة للزوجة: </a:t>
            </a:r>
            <a:r>
              <a:rPr lang="ar-SA" sz="2800" dirty="0" smtClean="0">
                <a:solidFill>
                  <a:srgbClr val="000000"/>
                </a:solidFill>
                <a:ea typeface="Times New Roman" pitchFamily="18" charset="0"/>
                <a:cs typeface="Traditional Arabic" pitchFamily="2" charset="-78"/>
              </a:rPr>
              <a:t>وهي الفترة الزمنية المتاحة لمراجعة الزوجة فيها.</a:t>
            </a:r>
          </a:p>
          <a:p>
            <a:pPr marL="355600" indent="-355600" algn="justLow" fontAlgn="auto">
              <a:spcBef>
                <a:spcPts val="0"/>
              </a:spcBef>
              <a:spcAft>
                <a:spcPts val="0"/>
              </a:spcAft>
              <a:buClr>
                <a:srgbClr val="C00000"/>
              </a:buClr>
              <a:buSzPct val="50000"/>
              <a:buFont typeface="Wingdings" pitchFamily="2" charset="2"/>
              <a:buChar char="v"/>
              <a:defRPr/>
            </a:pPr>
            <a:r>
              <a:rPr lang="ar-SA" sz="2800" b="1" dirty="0" smtClean="0">
                <a:solidFill>
                  <a:srgbClr val="C00000"/>
                </a:solidFill>
                <a:ea typeface="Times New Roman" pitchFamily="18" charset="0"/>
                <a:cs typeface="Traditional Arabic" pitchFamily="2" charset="-78"/>
              </a:rPr>
              <a:t>العدة: </a:t>
            </a:r>
            <a:r>
              <a:rPr lang="ar-SA" sz="2800" dirty="0" smtClean="0">
                <a:solidFill>
                  <a:srgbClr val="000000"/>
                </a:solidFill>
                <a:ea typeface="Times New Roman" pitchFamily="18" charset="0"/>
                <a:cs typeface="Traditional Arabic" pitchFamily="2" charset="-78"/>
              </a:rPr>
              <a:t>وتكون إما بالولادة أو </a:t>
            </a:r>
            <a:r>
              <a:rPr lang="ar-SA" sz="2800" dirty="0" err="1" smtClean="0">
                <a:solidFill>
                  <a:srgbClr val="000000"/>
                </a:solidFill>
                <a:ea typeface="Times New Roman" pitchFamily="18" charset="0"/>
                <a:cs typeface="Traditional Arabic" pitchFamily="2" charset="-78"/>
              </a:rPr>
              <a:t>الأقراء</a:t>
            </a:r>
            <a:r>
              <a:rPr lang="ar-SA" sz="2800" dirty="0" smtClean="0">
                <a:solidFill>
                  <a:srgbClr val="000000"/>
                </a:solidFill>
                <a:ea typeface="Times New Roman" pitchFamily="18" charset="0"/>
                <a:cs typeface="Traditional Arabic" pitchFamily="2" charset="-78"/>
              </a:rPr>
              <a:t> (عدد الحيَض) أو الأشهر.</a:t>
            </a:r>
          </a:p>
          <a:p>
            <a:pPr marL="355600" lvl="1" indent="-355600" algn="justLow" fontAlgn="auto">
              <a:spcBef>
                <a:spcPts val="0"/>
              </a:spcBef>
              <a:spcAft>
                <a:spcPts val="0"/>
              </a:spcAft>
              <a:buClr>
                <a:srgbClr val="C00000"/>
              </a:buClr>
              <a:buSzPct val="100000"/>
              <a:buFont typeface="Arial" pitchFamily="34" charset="0"/>
              <a:buChar char="•"/>
              <a:defRPr/>
            </a:pPr>
            <a:r>
              <a:rPr lang="ar-SA" dirty="0" smtClean="0">
                <a:solidFill>
                  <a:srgbClr val="000000"/>
                </a:solidFill>
                <a:ea typeface="Times New Roman" pitchFamily="18" charset="0"/>
                <a:cs typeface="Traditional Arabic" pitchFamily="2" charset="-78"/>
              </a:rPr>
              <a:t> لقد شرعت العدة لمعانٍ ثلاثة أصلية هي:</a:t>
            </a:r>
          </a:p>
          <a:p>
            <a:pPr marL="355600" lvl="2" indent="-35560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 التأكد من براءة الرحم، حفاظا على الأنساب.</a:t>
            </a:r>
          </a:p>
          <a:p>
            <a:pPr marL="355600" lvl="2" indent="-35560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 الوفاء للحياة الزوجية والعشرة السابقة.</a:t>
            </a:r>
          </a:p>
          <a:p>
            <a:pPr marL="355600" lvl="2" indent="-355600" algn="justLow" fontAlgn="auto">
              <a:spcBef>
                <a:spcPts val="0"/>
              </a:spcBef>
              <a:spcAft>
                <a:spcPts val="0"/>
              </a:spcAft>
              <a:buClr>
                <a:srgbClr val="C00000"/>
              </a:buClr>
              <a:buSzPct val="50000"/>
              <a:buFont typeface="Wingdings" pitchFamily="2" charset="2"/>
              <a:buChar char="v"/>
              <a:defRPr/>
            </a:pPr>
            <a:r>
              <a:rPr lang="ar-SA" sz="2800" spc="-60" dirty="0" smtClean="0">
                <a:solidFill>
                  <a:srgbClr val="000000"/>
                </a:solidFill>
                <a:ea typeface="Times New Roman" pitchFamily="18" charset="0"/>
                <a:cs typeface="Traditional Arabic" pitchFamily="2" charset="-78"/>
              </a:rPr>
              <a:t> إعطاء فرصة للزوجين ليفكرا في أسباب الفرقة وتبعاتها ليقوم الزوج بالرجعة في الطلاق الرجعي</a:t>
            </a:r>
            <a:r>
              <a:rPr lang="ar-EG" sz="2800" spc="-60" dirty="0" smtClean="0">
                <a:solidFill>
                  <a:srgbClr val="000000"/>
                </a:solidFill>
                <a:ea typeface="Times New Roman" pitchFamily="18" charset="0"/>
                <a:cs typeface="Traditional Arabic" pitchFamily="2" charset="-78"/>
              </a:rPr>
              <a:t>.</a:t>
            </a:r>
            <a:endParaRPr lang="en-US" sz="2800" spc="-60"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4825991D-4E23-4EDE-A8B9-D3BEE2DD30D2}" type="slidenum">
              <a:rPr lang="ar-SA" altLang="en-US"/>
              <a:pPr>
                <a:defRPr/>
              </a:pPr>
              <a:t>102</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حكمة مشروعية الطلاق وأنواعه وأسبابه وآثاره</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7283">
                                            <p:txEl>
                                              <p:pRg st="0" end="0"/>
                                            </p:txEl>
                                          </p:spTgt>
                                        </p:tgtEl>
                                        <p:attrNameLst>
                                          <p:attrName>style.visibility</p:attrName>
                                        </p:attrNameLst>
                                      </p:cBhvr>
                                      <p:to>
                                        <p:strVal val="visible"/>
                                      </p:to>
                                    </p:set>
                                    <p:animEffect transition="in" filter="fade">
                                      <p:cBhvr>
                                        <p:cTn id="7" dur="500"/>
                                        <p:tgtEl>
                                          <p:spTgt spid="97283">
                                            <p:txEl>
                                              <p:pRg st="0" end="0"/>
                                            </p:txEl>
                                          </p:spTgt>
                                        </p:tgtEl>
                                      </p:cBhvr>
                                    </p:animEffect>
                                    <p:anim calcmode="lin" valueType="num">
                                      <p:cBhvr>
                                        <p:cTn id="8" dur="500" fill="hold"/>
                                        <p:tgtEl>
                                          <p:spTgt spid="9728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72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7283">
                                            <p:txEl>
                                              <p:pRg st="1" end="1"/>
                                            </p:txEl>
                                          </p:spTgt>
                                        </p:tgtEl>
                                        <p:attrNameLst>
                                          <p:attrName>style.visibility</p:attrName>
                                        </p:attrNameLst>
                                      </p:cBhvr>
                                      <p:to>
                                        <p:strVal val="visible"/>
                                      </p:to>
                                    </p:set>
                                    <p:animEffect transition="in" filter="fade">
                                      <p:cBhvr>
                                        <p:cTn id="14" dur="500"/>
                                        <p:tgtEl>
                                          <p:spTgt spid="97283">
                                            <p:txEl>
                                              <p:pRg st="1" end="1"/>
                                            </p:txEl>
                                          </p:spTgt>
                                        </p:tgtEl>
                                      </p:cBhvr>
                                    </p:animEffect>
                                    <p:anim calcmode="lin" valueType="num">
                                      <p:cBhvr>
                                        <p:cTn id="15" dur="500" fill="hold"/>
                                        <p:tgtEl>
                                          <p:spTgt spid="9728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72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7283">
                                            <p:txEl>
                                              <p:pRg st="2" end="2"/>
                                            </p:txEl>
                                          </p:spTgt>
                                        </p:tgtEl>
                                        <p:attrNameLst>
                                          <p:attrName>style.visibility</p:attrName>
                                        </p:attrNameLst>
                                      </p:cBhvr>
                                      <p:to>
                                        <p:strVal val="visible"/>
                                      </p:to>
                                    </p:set>
                                    <p:animEffect transition="in" filter="fade">
                                      <p:cBhvr>
                                        <p:cTn id="21" dur="500"/>
                                        <p:tgtEl>
                                          <p:spTgt spid="97283">
                                            <p:txEl>
                                              <p:pRg st="2" end="2"/>
                                            </p:txEl>
                                          </p:spTgt>
                                        </p:tgtEl>
                                      </p:cBhvr>
                                    </p:animEffect>
                                    <p:anim calcmode="lin" valueType="num">
                                      <p:cBhvr>
                                        <p:cTn id="22" dur="500" fill="hold"/>
                                        <p:tgtEl>
                                          <p:spTgt spid="9728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972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7283">
                                            <p:txEl>
                                              <p:pRg st="3" end="3"/>
                                            </p:txEl>
                                          </p:spTgt>
                                        </p:tgtEl>
                                        <p:attrNameLst>
                                          <p:attrName>style.visibility</p:attrName>
                                        </p:attrNameLst>
                                      </p:cBhvr>
                                      <p:to>
                                        <p:strVal val="visible"/>
                                      </p:to>
                                    </p:set>
                                    <p:animEffect transition="in" filter="fade">
                                      <p:cBhvr>
                                        <p:cTn id="28" dur="500"/>
                                        <p:tgtEl>
                                          <p:spTgt spid="97283">
                                            <p:txEl>
                                              <p:pRg st="3" end="3"/>
                                            </p:txEl>
                                          </p:spTgt>
                                        </p:tgtEl>
                                      </p:cBhvr>
                                    </p:animEffect>
                                    <p:anim calcmode="lin" valueType="num">
                                      <p:cBhvr>
                                        <p:cTn id="29" dur="500" fill="hold"/>
                                        <p:tgtEl>
                                          <p:spTgt spid="9728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972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97283">
                                            <p:txEl>
                                              <p:pRg st="4" end="4"/>
                                            </p:txEl>
                                          </p:spTgt>
                                        </p:tgtEl>
                                        <p:attrNameLst>
                                          <p:attrName>style.visibility</p:attrName>
                                        </p:attrNameLst>
                                      </p:cBhvr>
                                      <p:to>
                                        <p:strVal val="visible"/>
                                      </p:to>
                                    </p:set>
                                    <p:animEffect transition="in" filter="fade">
                                      <p:cBhvr>
                                        <p:cTn id="35" dur="500"/>
                                        <p:tgtEl>
                                          <p:spTgt spid="97283">
                                            <p:txEl>
                                              <p:pRg st="4" end="4"/>
                                            </p:txEl>
                                          </p:spTgt>
                                        </p:tgtEl>
                                      </p:cBhvr>
                                    </p:animEffect>
                                    <p:anim calcmode="lin" valueType="num">
                                      <p:cBhvr>
                                        <p:cTn id="36" dur="500" fill="hold"/>
                                        <p:tgtEl>
                                          <p:spTgt spid="97283">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972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97283">
                                            <p:txEl>
                                              <p:pRg st="5" end="5"/>
                                            </p:txEl>
                                          </p:spTgt>
                                        </p:tgtEl>
                                        <p:attrNameLst>
                                          <p:attrName>style.visibility</p:attrName>
                                        </p:attrNameLst>
                                      </p:cBhvr>
                                      <p:to>
                                        <p:strVal val="visible"/>
                                      </p:to>
                                    </p:set>
                                    <p:animEffect transition="in" filter="fade">
                                      <p:cBhvr>
                                        <p:cTn id="42" dur="500"/>
                                        <p:tgtEl>
                                          <p:spTgt spid="97283">
                                            <p:txEl>
                                              <p:pRg st="5" end="5"/>
                                            </p:txEl>
                                          </p:spTgt>
                                        </p:tgtEl>
                                      </p:cBhvr>
                                    </p:animEffect>
                                    <p:anim calcmode="lin" valueType="num">
                                      <p:cBhvr>
                                        <p:cTn id="43" dur="500" fill="hold"/>
                                        <p:tgtEl>
                                          <p:spTgt spid="97283">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972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97283">
                                            <p:txEl>
                                              <p:pRg st="6" end="6"/>
                                            </p:txEl>
                                          </p:spTgt>
                                        </p:tgtEl>
                                        <p:attrNameLst>
                                          <p:attrName>style.visibility</p:attrName>
                                        </p:attrNameLst>
                                      </p:cBhvr>
                                      <p:to>
                                        <p:strVal val="visible"/>
                                      </p:to>
                                    </p:set>
                                    <p:animEffect transition="in" filter="fade">
                                      <p:cBhvr>
                                        <p:cTn id="49" dur="500"/>
                                        <p:tgtEl>
                                          <p:spTgt spid="97283">
                                            <p:txEl>
                                              <p:pRg st="6" end="6"/>
                                            </p:txEl>
                                          </p:spTgt>
                                        </p:tgtEl>
                                      </p:cBhvr>
                                    </p:animEffect>
                                    <p:anim calcmode="lin" valueType="num">
                                      <p:cBhvr>
                                        <p:cTn id="50" dur="500" fill="hold"/>
                                        <p:tgtEl>
                                          <p:spTgt spid="97283">
                                            <p:txEl>
                                              <p:pRg st="6" end="6"/>
                                            </p:txEl>
                                          </p:spTgt>
                                        </p:tgtEl>
                                        <p:attrNameLst>
                                          <p:attrName>ppt_x</p:attrName>
                                        </p:attrNameLst>
                                      </p:cBhvr>
                                      <p:tavLst>
                                        <p:tav tm="0">
                                          <p:val>
                                            <p:strVal val="#ppt_x-.1"/>
                                          </p:val>
                                        </p:tav>
                                        <p:tav tm="100000">
                                          <p:val>
                                            <p:strVal val="#ppt_x"/>
                                          </p:val>
                                        </p:tav>
                                      </p:tavLst>
                                    </p:anim>
                                    <p:anim calcmode="lin" valueType="num">
                                      <p:cBhvr>
                                        <p:cTn id="51" dur="500" fill="hold"/>
                                        <p:tgtEl>
                                          <p:spTgt spid="9728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nodeType="clickEffect">
                                  <p:stCondLst>
                                    <p:cond delay="0"/>
                                  </p:stCondLst>
                                  <p:iterate type="lt">
                                    <p:tmPct val="10000"/>
                                  </p:iterate>
                                  <p:childTnLst>
                                    <p:set>
                                      <p:cBhvr>
                                        <p:cTn id="55" dur="1" fill="hold">
                                          <p:stCondLst>
                                            <p:cond delay="0"/>
                                          </p:stCondLst>
                                        </p:cTn>
                                        <p:tgtEl>
                                          <p:spTgt spid="97283">
                                            <p:txEl>
                                              <p:pRg st="7" end="7"/>
                                            </p:txEl>
                                          </p:spTgt>
                                        </p:tgtEl>
                                        <p:attrNameLst>
                                          <p:attrName>style.visibility</p:attrName>
                                        </p:attrNameLst>
                                      </p:cBhvr>
                                      <p:to>
                                        <p:strVal val="visible"/>
                                      </p:to>
                                    </p:set>
                                    <p:animEffect transition="in" filter="fade">
                                      <p:cBhvr>
                                        <p:cTn id="56" dur="500"/>
                                        <p:tgtEl>
                                          <p:spTgt spid="97283">
                                            <p:txEl>
                                              <p:pRg st="7" end="7"/>
                                            </p:txEl>
                                          </p:spTgt>
                                        </p:tgtEl>
                                      </p:cBhvr>
                                    </p:animEffect>
                                    <p:anim calcmode="lin" valueType="num">
                                      <p:cBhvr>
                                        <p:cTn id="57" dur="500" fill="hold"/>
                                        <p:tgtEl>
                                          <p:spTgt spid="97283">
                                            <p:txEl>
                                              <p:pRg st="7" end="7"/>
                                            </p:txEl>
                                          </p:spTgt>
                                        </p:tgtEl>
                                        <p:attrNameLst>
                                          <p:attrName>ppt_x</p:attrName>
                                        </p:attrNameLst>
                                      </p:cBhvr>
                                      <p:tavLst>
                                        <p:tav tm="0">
                                          <p:val>
                                            <p:strVal val="#ppt_x-.1"/>
                                          </p:val>
                                        </p:tav>
                                        <p:tav tm="100000">
                                          <p:val>
                                            <p:strVal val="#ppt_x"/>
                                          </p:val>
                                        </p:tav>
                                      </p:tavLst>
                                    </p:anim>
                                    <p:anim calcmode="lin" valueType="num">
                                      <p:cBhvr>
                                        <p:cTn id="58" dur="500" fill="hold"/>
                                        <p:tgtEl>
                                          <p:spTgt spid="9728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 calcmode="lin" valueType="num">
                                      <p:cBhvr>
                                        <p:cTn id="63" dur="500" fill="hold"/>
                                        <p:tgtEl>
                                          <p:spTgt spid="7"/>
                                        </p:tgtEl>
                                        <p:attrNameLst>
                                          <p:attrName>ppt_w</p:attrName>
                                        </p:attrNameLst>
                                      </p:cBhvr>
                                      <p:tavLst>
                                        <p:tav tm="0">
                                          <p:val>
                                            <p:strVal val="#ppt_w*0.70"/>
                                          </p:val>
                                        </p:tav>
                                        <p:tav tm="100000">
                                          <p:val>
                                            <p:strVal val="#ppt_w"/>
                                          </p:val>
                                        </p:tav>
                                      </p:tavLst>
                                    </p:anim>
                                    <p:anim calcmode="lin" valueType="num">
                                      <p:cBhvr>
                                        <p:cTn id="64" dur="500" fill="hold"/>
                                        <p:tgtEl>
                                          <p:spTgt spid="7"/>
                                        </p:tgtEl>
                                        <p:attrNameLst>
                                          <p:attrName>ppt_h</p:attrName>
                                        </p:attrNameLst>
                                      </p:cBhvr>
                                      <p:tavLst>
                                        <p:tav tm="0">
                                          <p:val>
                                            <p:strVal val="#ppt_h"/>
                                          </p:val>
                                        </p:tav>
                                        <p:tav tm="100000">
                                          <p:val>
                                            <p:strVal val="#ppt_h"/>
                                          </p:val>
                                        </p:tav>
                                      </p:tavLst>
                                    </p:anim>
                                    <p:animEffect transition="in" filter="fade">
                                      <p:cBhvr>
                                        <p:cTn id="6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50" name="Rectangle 3"/>
          <p:cNvSpPr>
            <a:spLocks noGrp="1" noChangeArrowheads="1"/>
          </p:cNvSpPr>
          <p:nvPr>
            <p:ph idx="1"/>
          </p:nvPr>
        </p:nvSpPr>
        <p:spPr>
          <a:xfrm>
            <a:off x="152400" y="1981200"/>
            <a:ext cx="8686800" cy="3867150"/>
          </a:xfrm>
        </p:spPr>
        <p:txBody>
          <a:bodyPr/>
          <a:lstStyle/>
          <a:p>
            <a:pPr marL="177800" indent="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2- حل الرجعة في العدة إذا كان الطلاق رجعياً دون افتقار إلى رضا الزوجة، </a:t>
            </a:r>
            <a:r>
              <a:rPr lang="ar-SA" sz="2800" dirty="0" smtClean="0">
                <a:solidFill>
                  <a:srgbClr val="000000"/>
                </a:solidFill>
                <a:ea typeface="Times New Roman" pitchFamily="18" charset="0"/>
                <a:cs typeface="Traditional Arabic" pitchFamily="2" charset="-78"/>
              </a:rPr>
              <a:t>أما إذا انتهت العدة أو كان الطلاق بائناً فإن زواجه </a:t>
            </a:r>
            <a:r>
              <a:rPr lang="ar-SA" sz="2800" dirty="0" err="1" smtClean="0">
                <a:solidFill>
                  <a:srgbClr val="000000"/>
                </a:solidFill>
                <a:ea typeface="Times New Roman" pitchFamily="18" charset="0"/>
                <a:cs typeface="Traditional Arabic" pitchFamily="2" charset="-78"/>
              </a:rPr>
              <a:t>بها</a:t>
            </a:r>
            <a:r>
              <a:rPr lang="ar-SA" sz="2800" dirty="0" smtClean="0">
                <a:solidFill>
                  <a:srgbClr val="000000"/>
                </a:solidFill>
                <a:ea typeface="Times New Roman" pitchFamily="18" charset="0"/>
                <a:cs typeface="Traditional Arabic" pitchFamily="2" charset="-78"/>
              </a:rPr>
              <a:t> مرة ثانية لا يتم إلا برضاها وبعقد ومهر جديدين.</a:t>
            </a:r>
          </a:p>
          <a:p>
            <a:pPr marL="177800" indent="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3- نقص عدد الطلقات المسموح </a:t>
            </a:r>
            <a:r>
              <a:rPr lang="ar-SA" sz="2800" b="1" dirty="0" err="1" smtClean="0">
                <a:solidFill>
                  <a:srgbClr val="C00000"/>
                </a:solidFill>
                <a:ea typeface="Times New Roman" pitchFamily="18" charset="0"/>
                <a:cs typeface="Traditional Arabic" pitchFamily="2" charset="-78"/>
              </a:rPr>
              <a:t>بها</a:t>
            </a:r>
            <a:r>
              <a:rPr lang="ar-SA" sz="2800" b="1" dirty="0" smtClean="0">
                <a:solidFill>
                  <a:srgbClr val="C00000"/>
                </a:solidFill>
                <a:ea typeface="Times New Roman" pitchFamily="18" charset="0"/>
                <a:cs typeface="Traditional Arabic" pitchFamily="2" charset="-78"/>
              </a:rPr>
              <a:t> للرجل لو عادت إليه المطلقة.</a:t>
            </a:r>
          </a:p>
          <a:p>
            <a:pPr marL="177800" indent="0" algn="justLow">
              <a:spcBef>
                <a:spcPts val="0"/>
              </a:spcBef>
              <a:buFont typeface="Wingdings" pitchFamily="2" charset="2"/>
              <a:buNone/>
            </a:pP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20800483-F0B9-4174-9A54-6A5F3CC8540A}" type="slidenum">
              <a:rPr lang="ar-SA" altLang="en-US"/>
              <a:pPr>
                <a:defRPr/>
              </a:pPr>
              <a:t>103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حكمة مشروعية الطلاق وأنواعه وأسبابه وآثاره</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08550">
                                            <p:txEl>
                                              <p:pRg st="0" end="0"/>
                                            </p:txEl>
                                          </p:spTgt>
                                        </p:tgtEl>
                                        <p:attrNameLst>
                                          <p:attrName>style.visibility</p:attrName>
                                        </p:attrNameLst>
                                      </p:cBhvr>
                                      <p:to>
                                        <p:strVal val="visible"/>
                                      </p:to>
                                    </p:set>
                                    <p:animEffect transition="in" filter="fade">
                                      <p:cBhvr>
                                        <p:cTn id="7" dur="500"/>
                                        <p:tgtEl>
                                          <p:spTgt spid="108550">
                                            <p:txEl>
                                              <p:pRg st="0" end="0"/>
                                            </p:txEl>
                                          </p:spTgt>
                                        </p:tgtEl>
                                      </p:cBhvr>
                                    </p:animEffect>
                                    <p:anim calcmode="lin" valueType="num">
                                      <p:cBhvr>
                                        <p:cTn id="8" dur="500" fill="hold"/>
                                        <p:tgtEl>
                                          <p:spTgt spid="10855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0855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08550">
                                            <p:txEl>
                                              <p:pRg st="1" end="1"/>
                                            </p:txEl>
                                          </p:spTgt>
                                        </p:tgtEl>
                                        <p:attrNameLst>
                                          <p:attrName>style.visibility</p:attrName>
                                        </p:attrNameLst>
                                      </p:cBhvr>
                                      <p:to>
                                        <p:strVal val="visible"/>
                                      </p:to>
                                    </p:set>
                                    <p:animEffect transition="in" filter="fade">
                                      <p:cBhvr>
                                        <p:cTn id="14" dur="500"/>
                                        <p:tgtEl>
                                          <p:spTgt spid="108550">
                                            <p:txEl>
                                              <p:pRg st="1" end="1"/>
                                            </p:txEl>
                                          </p:spTgt>
                                        </p:tgtEl>
                                      </p:cBhvr>
                                    </p:animEffect>
                                    <p:anim calcmode="lin" valueType="num">
                                      <p:cBhvr>
                                        <p:cTn id="15" dur="500" fill="hold"/>
                                        <p:tgtEl>
                                          <p:spTgt spid="108550">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0855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strVal val="#ppt_w*0.70"/>
                                          </p:val>
                                        </p:tav>
                                        <p:tav tm="100000">
                                          <p:val>
                                            <p:strVal val="#ppt_w"/>
                                          </p:val>
                                        </p:tav>
                                      </p:tavLst>
                                    </p:anim>
                                    <p:anim calcmode="lin" valueType="num">
                                      <p:cBhvr>
                                        <p:cTn id="22" dur="500" fill="hold"/>
                                        <p:tgtEl>
                                          <p:spTgt spid="7"/>
                                        </p:tgtEl>
                                        <p:attrNameLst>
                                          <p:attrName>ppt_h</p:attrName>
                                        </p:attrNameLst>
                                      </p:cBhvr>
                                      <p:tavLst>
                                        <p:tav tm="0">
                                          <p:val>
                                            <p:strVal val="#ppt_h"/>
                                          </p:val>
                                        </p:tav>
                                        <p:tav tm="100000">
                                          <p:val>
                                            <p:strVal val="#ppt_h"/>
                                          </p:val>
                                        </p:tav>
                                      </p:tavLst>
                                    </p:anim>
                                    <p:animEffect transition="in" filter="fad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7" name="Rectangle 3"/>
          <p:cNvSpPr>
            <a:spLocks noGrp="1" noChangeArrowheads="1"/>
          </p:cNvSpPr>
          <p:nvPr>
            <p:ph idx="1"/>
          </p:nvPr>
        </p:nvSpPr>
        <p:spPr>
          <a:xfrm>
            <a:off x="185738" y="1981200"/>
            <a:ext cx="8653462" cy="4343400"/>
          </a:xfrm>
        </p:spPr>
        <p:txBody>
          <a:bodyPr rtlCol="1">
            <a:normAutofit/>
          </a:bodyPr>
          <a:lstStyle/>
          <a:p>
            <a:pPr algn="justLow" fontAlgn="auto">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ثانياً: الآثار الاجتماعية:</a:t>
            </a:r>
          </a:p>
          <a:p>
            <a:pPr algn="justLow" fontAlgn="auto">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أ- آثار الطلاق على المرأة:</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1- الضيق المالي نتيجة انقطاع نفقة الزوج خصوصاً إذا لم يكن لها مصدر دخل آخر كوظيفة أو عائل يتكفل بنفقتها.</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2- الخوف والقلق من المستقبل والتعرض لمشاكل نفسية واجتماعية؛ نتيجةً للنظرة الاجتماعية السلبية للمطلقة.</a:t>
            </a:r>
          </a:p>
          <a:p>
            <a:pPr algn="justLow" fontAlgn="auto">
              <a:spcBef>
                <a:spcPts val="0"/>
              </a:spcBef>
              <a:spcAft>
                <a:spcPts val="0"/>
              </a:spcAft>
              <a:buFont typeface="Wingdings" pitchFamily="2" charset="2"/>
              <a:buNone/>
              <a:defRPr/>
            </a:pPr>
            <a:r>
              <a:rPr lang="ar-SA" sz="2800" spc="-40" dirty="0" smtClean="0">
                <a:solidFill>
                  <a:srgbClr val="000000"/>
                </a:solidFill>
                <a:ea typeface="Times New Roman" pitchFamily="18" charset="0"/>
                <a:cs typeface="Traditional Arabic" pitchFamily="2" charset="-78"/>
              </a:rPr>
              <a:t>3- قلة فرص زواج المطلقة.</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4- مفارقة أطفالها في حال مطالبة والدهم بهم، أو لتنصل أهلها من مسؤولية رعايتهم مما يوقعها في أزمة عاطفية كبيرة.</a:t>
            </a:r>
            <a:endParaRPr lang="en-US" sz="2800" dirty="0" smtClean="0">
              <a:solidFill>
                <a:srgbClr val="000000"/>
              </a:solidFill>
              <a:ea typeface="Times New Roman" pitchFamily="18" charset="0"/>
              <a:cs typeface="Traditional Arabic" pitchFamily="2" charset="-78"/>
            </a:endParaRPr>
          </a:p>
          <a:p>
            <a:pPr algn="justLow" fontAlgn="auto">
              <a:spcBef>
                <a:spcPts val="0"/>
              </a:spcBef>
              <a:spcAft>
                <a:spcPts val="0"/>
              </a:spcAft>
              <a:buFont typeface="Wingdings" pitchFamily="2" charset="2"/>
              <a:buNone/>
              <a:defRPr/>
            </a:pPr>
            <a:endParaRPr lang="ar-SA"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7C455B5B-2316-4490-A512-7A19C80A4FBD}" type="slidenum">
              <a:rPr lang="ar-SA" altLang="en-US"/>
              <a:pPr>
                <a:defRPr/>
              </a:pPr>
              <a:t>104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حكمة مشروعية الطلاق وأنواعه وأسبابه وآثاره</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8307">
                                            <p:txEl>
                                              <p:pRg st="0" end="0"/>
                                            </p:txEl>
                                          </p:spTgt>
                                        </p:tgtEl>
                                        <p:attrNameLst>
                                          <p:attrName>style.visibility</p:attrName>
                                        </p:attrNameLst>
                                      </p:cBhvr>
                                      <p:to>
                                        <p:strVal val="visible"/>
                                      </p:to>
                                    </p:set>
                                    <p:animEffect transition="in" filter="fade">
                                      <p:cBhvr>
                                        <p:cTn id="7" dur="500"/>
                                        <p:tgtEl>
                                          <p:spTgt spid="98307">
                                            <p:txEl>
                                              <p:pRg st="0" end="0"/>
                                            </p:txEl>
                                          </p:spTgt>
                                        </p:tgtEl>
                                      </p:cBhvr>
                                    </p:animEffect>
                                    <p:anim calcmode="lin" valueType="num">
                                      <p:cBhvr>
                                        <p:cTn id="8" dur="500" fill="hold"/>
                                        <p:tgtEl>
                                          <p:spTgt spid="9830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83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8307">
                                            <p:txEl>
                                              <p:pRg st="1" end="1"/>
                                            </p:txEl>
                                          </p:spTgt>
                                        </p:tgtEl>
                                        <p:attrNameLst>
                                          <p:attrName>style.visibility</p:attrName>
                                        </p:attrNameLst>
                                      </p:cBhvr>
                                      <p:to>
                                        <p:strVal val="visible"/>
                                      </p:to>
                                    </p:set>
                                    <p:animEffect transition="in" filter="fade">
                                      <p:cBhvr>
                                        <p:cTn id="14" dur="500"/>
                                        <p:tgtEl>
                                          <p:spTgt spid="98307">
                                            <p:txEl>
                                              <p:pRg st="1" end="1"/>
                                            </p:txEl>
                                          </p:spTgt>
                                        </p:tgtEl>
                                      </p:cBhvr>
                                    </p:animEffect>
                                    <p:anim calcmode="lin" valueType="num">
                                      <p:cBhvr>
                                        <p:cTn id="15" dur="500" fill="hold"/>
                                        <p:tgtEl>
                                          <p:spTgt spid="9830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83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8307">
                                            <p:txEl>
                                              <p:pRg st="2" end="2"/>
                                            </p:txEl>
                                          </p:spTgt>
                                        </p:tgtEl>
                                        <p:attrNameLst>
                                          <p:attrName>style.visibility</p:attrName>
                                        </p:attrNameLst>
                                      </p:cBhvr>
                                      <p:to>
                                        <p:strVal val="visible"/>
                                      </p:to>
                                    </p:set>
                                    <p:animEffect transition="in" filter="fade">
                                      <p:cBhvr>
                                        <p:cTn id="21" dur="500"/>
                                        <p:tgtEl>
                                          <p:spTgt spid="98307">
                                            <p:txEl>
                                              <p:pRg st="2" end="2"/>
                                            </p:txEl>
                                          </p:spTgt>
                                        </p:tgtEl>
                                      </p:cBhvr>
                                    </p:animEffect>
                                    <p:anim calcmode="lin" valueType="num">
                                      <p:cBhvr>
                                        <p:cTn id="22" dur="500" fill="hold"/>
                                        <p:tgtEl>
                                          <p:spTgt spid="9830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983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8307">
                                            <p:txEl>
                                              <p:pRg st="3" end="3"/>
                                            </p:txEl>
                                          </p:spTgt>
                                        </p:tgtEl>
                                        <p:attrNameLst>
                                          <p:attrName>style.visibility</p:attrName>
                                        </p:attrNameLst>
                                      </p:cBhvr>
                                      <p:to>
                                        <p:strVal val="visible"/>
                                      </p:to>
                                    </p:set>
                                    <p:animEffect transition="in" filter="fade">
                                      <p:cBhvr>
                                        <p:cTn id="28" dur="500"/>
                                        <p:tgtEl>
                                          <p:spTgt spid="98307">
                                            <p:txEl>
                                              <p:pRg st="3" end="3"/>
                                            </p:txEl>
                                          </p:spTgt>
                                        </p:tgtEl>
                                      </p:cBhvr>
                                    </p:animEffect>
                                    <p:anim calcmode="lin" valueType="num">
                                      <p:cBhvr>
                                        <p:cTn id="29" dur="500" fill="hold"/>
                                        <p:tgtEl>
                                          <p:spTgt spid="9830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983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98307">
                                            <p:txEl>
                                              <p:pRg st="4" end="4"/>
                                            </p:txEl>
                                          </p:spTgt>
                                        </p:tgtEl>
                                        <p:attrNameLst>
                                          <p:attrName>style.visibility</p:attrName>
                                        </p:attrNameLst>
                                      </p:cBhvr>
                                      <p:to>
                                        <p:strVal val="visible"/>
                                      </p:to>
                                    </p:set>
                                    <p:animEffect transition="in" filter="fade">
                                      <p:cBhvr>
                                        <p:cTn id="35" dur="500"/>
                                        <p:tgtEl>
                                          <p:spTgt spid="98307">
                                            <p:txEl>
                                              <p:pRg st="4" end="4"/>
                                            </p:txEl>
                                          </p:spTgt>
                                        </p:tgtEl>
                                      </p:cBhvr>
                                    </p:animEffect>
                                    <p:anim calcmode="lin" valueType="num">
                                      <p:cBhvr>
                                        <p:cTn id="36" dur="500" fill="hold"/>
                                        <p:tgtEl>
                                          <p:spTgt spid="98307">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9830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98307">
                                            <p:txEl>
                                              <p:pRg st="5" end="5"/>
                                            </p:txEl>
                                          </p:spTgt>
                                        </p:tgtEl>
                                        <p:attrNameLst>
                                          <p:attrName>style.visibility</p:attrName>
                                        </p:attrNameLst>
                                      </p:cBhvr>
                                      <p:to>
                                        <p:strVal val="visible"/>
                                      </p:to>
                                    </p:set>
                                    <p:animEffect transition="in" filter="fade">
                                      <p:cBhvr>
                                        <p:cTn id="42" dur="500"/>
                                        <p:tgtEl>
                                          <p:spTgt spid="98307">
                                            <p:txEl>
                                              <p:pRg st="5" end="5"/>
                                            </p:txEl>
                                          </p:spTgt>
                                        </p:tgtEl>
                                      </p:cBhvr>
                                    </p:animEffect>
                                    <p:anim calcmode="lin" valueType="num">
                                      <p:cBhvr>
                                        <p:cTn id="43" dur="500" fill="hold"/>
                                        <p:tgtEl>
                                          <p:spTgt spid="98307">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9830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حكمة مشروعية الطلاق وأنواعه وأسبابه وآثاره</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110598" name="Rectangle 3"/>
          <p:cNvSpPr>
            <a:spLocks noGrp="1" noChangeArrowheads="1"/>
          </p:cNvSpPr>
          <p:nvPr>
            <p:ph idx="1"/>
          </p:nvPr>
        </p:nvSpPr>
        <p:spPr>
          <a:xfrm>
            <a:off x="152400" y="1981200"/>
            <a:ext cx="8686800" cy="4038600"/>
          </a:xfrm>
        </p:spPr>
        <p:txBody>
          <a:bodyPr/>
          <a:lstStyle/>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ب- آثار الطلاق على الرجل:</a:t>
            </a:r>
          </a:p>
          <a:p>
            <a:pPr algn="justLow">
              <a:spcBef>
                <a:spcPts val="0"/>
              </a:spcBef>
              <a:buFont typeface="Wingdings" pitchFamily="2" charset="2"/>
              <a:buNone/>
            </a:pPr>
            <a:r>
              <a:rPr lang="ar-SA" sz="2800" dirty="0" smtClean="0">
                <a:solidFill>
                  <a:srgbClr val="000000"/>
                </a:solidFill>
                <a:ea typeface="Times New Roman" pitchFamily="18" charset="0"/>
                <a:cs typeface="Traditional Arabic" pitchFamily="2" charset="-78"/>
              </a:rPr>
              <a:t>1- كثرة تبعات الطلاق المالية, كمؤخر الصداق, ونفقة العدة, ونفقة وحضانة الأولاد.</a:t>
            </a:r>
          </a:p>
          <a:p>
            <a:pPr algn="justLow">
              <a:spcBef>
                <a:spcPts val="0"/>
              </a:spcBef>
              <a:buFont typeface="Wingdings" pitchFamily="2" charset="2"/>
              <a:buNone/>
            </a:pPr>
            <a:r>
              <a:rPr lang="ar-SA" sz="2800" dirty="0" smtClean="0">
                <a:solidFill>
                  <a:srgbClr val="000000"/>
                </a:solidFill>
                <a:ea typeface="Times New Roman" pitchFamily="18" charset="0"/>
                <a:cs typeface="Traditional Arabic" pitchFamily="2" charset="-78"/>
              </a:rPr>
              <a:t>2- عدم سهولة الزواج من زوجة جديدة؛ بسبب النظرة الاجتماعية للرجل المُطلِّق, وتبعات رعاية أبنائه، أو النفقة عليهم.</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5ABCAAA-600C-4A01-9429-86673A28C14C}" type="slidenum">
              <a:rPr lang="ar-SA" altLang="en-US"/>
              <a:pPr>
                <a:defRPr/>
              </a:pPr>
              <a:t>105</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0598">
                                            <p:txEl>
                                              <p:pRg st="0" end="0"/>
                                            </p:txEl>
                                          </p:spTgt>
                                        </p:tgtEl>
                                        <p:attrNameLst>
                                          <p:attrName>style.visibility</p:attrName>
                                        </p:attrNameLst>
                                      </p:cBhvr>
                                      <p:to>
                                        <p:strVal val="visible"/>
                                      </p:to>
                                    </p:set>
                                    <p:animEffect transition="in" filter="fade">
                                      <p:cBhvr>
                                        <p:cTn id="7" dur="500"/>
                                        <p:tgtEl>
                                          <p:spTgt spid="110598">
                                            <p:txEl>
                                              <p:pRg st="0" end="0"/>
                                            </p:txEl>
                                          </p:spTgt>
                                        </p:tgtEl>
                                      </p:cBhvr>
                                    </p:animEffect>
                                    <p:anim calcmode="lin" valueType="num">
                                      <p:cBhvr>
                                        <p:cTn id="8" dur="500" fill="hold"/>
                                        <p:tgtEl>
                                          <p:spTgt spid="110598">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059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0598">
                                            <p:txEl>
                                              <p:pRg st="1" end="1"/>
                                            </p:txEl>
                                          </p:spTgt>
                                        </p:tgtEl>
                                        <p:attrNameLst>
                                          <p:attrName>style.visibility</p:attrName>
                                        </p:attrNameLst>
                                      </p:cBhvr>
                                      <p:to>
                                        <p:strVal val="visible"/>
                                      </p:to>
                                    </p:set>
                                    <p:animEffect transition="in" filter="fade">
                                      <p:cBhvr>
                                        <p:cTn id="14" dur="500"/>
                                        <p:tgtEl>
                                          <p:spTgt spid="110598">
                                            <p:txEl>
                                              <p:pRg st="1" end="1"/>
                                            </p:txEl>
                                          </p:spTgt>
                                        </p:tgtEl>
                                      </p:cBhvr>
                                    </p:animEffect>
                                    <p:anim calcmode="lin" valueType="num">
                                      <p:cBhvr>
                                        <p:cTn id="15" dur="500" fill="hold"/>
                                        <p:tgtEl>
                                          <p:spTgt spid="110598">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1059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0598">
                                            <p:txEl>
                                              <p:pRg st="2" end="2"/>
                                            </p:txEl>
                                          </p:spTgt>
                                        </p:tgtEl>
                                        <p:attrNameLst>
                                          <p:attrName>style.visibility</p:attrName>
                                        </p:attrNameLst>
                                      </p:cBhvr>
                                      <p:to>
                                        <p:strVal val="visible"/>
                                      </p:to>
                                    </p:set>
                                    <p:animEffect transition="in" filter="fade">
                                      <p:cBhvr>
                                        <p:cTn id="21" dur="500"/>
                                        <p:tgtEl>
                                          <p:spTgt spid="110598">
                                            <p:txEl>
                                              <p:pRg st="2" end="2"/>
                                            </p:txEl>
                                          </p:spTgt>
                                        </p:tgtEl>
                                      </p:cBhvr>
                                    </p:animEffect>
                                    <p:anim calcmode="lin" valueType="num">
                                      <p:cBhvr>
                                        <p:cTn id="22" dur="500" fill="hold"/>
                                        <p:tgtEl>
                                          <p:spTgt spid="110598">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1059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حكمة مشروعية الطلاق وأنواعه وأسبابه وآثاره</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111622" name="Rectangle 3"/>
          <p:cNvSpPr>
            <a:spLocks noGrp="1" noChangeArrowheads="1"/>
          </p:cNvSpPr>
          <p:nvPr>
            <p:ph idx="1"/>
          </p:nvPr>
        </p:nvSpPr>
        <p:spPr>
          <a:xfrm>
            <a:off x="152400" y="1981200"/>
            <a:ext cx="8686800" cy="4038600"/>
          </a:xfrm>
        </p:spPr>
        <p:txBody>
          <a:bodyPr/>
          <a:lstStyle/>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ج- آثار الطلاق على الأطفال:</a:t>
            </a:r>
          </a:p>
          <a:p>
            <a:pPr algn="justLow">
              <a:spcBef>
                <a:spcPts val="0"/>
              </a:spcBef>
              <a:buFont typeface="Wingdings" pitchFamily="2" charset="2"/>
              <a:buNone/>
            </a:pPr>
            <a:r>
              <a:rPr lang="ar-SA" sz="2800" dirty="0" smtClean="0">
                <a:solidFill>
                  <a:srgbClr val="000000"/>
                </a:solidFill>
                <a:ea typeface="Times New Roman" pitchFamily="18" charset="0"/>
                <a:cs typeface="Traditional Arabic" pitchFamily="2" charset="-78"/>
              </a:rPr>
              <a:t>1- غياب الرقابة الأبوية على الأولاد يعطي مجالاً لهم للعبث في الشوارع, والتشرد, والانحراف، والوقوع في ممارسات محرمة، والتعود عليها, وربما اتخاذها مهنة له.</a:t>
            </a:r>
          </a:p>
          <a:p>
            <a:pPr algn="justLow">
              <a:spcBef>
                <a:spcPts val="0"/>
              </a:spcBef>
              <a:buFont typeface="Wingdings" pitchFamily="2" charset="2"/>
              <a:buNone/>
            </a:pPr>
            <a:r>
              <a:rPr lang="ar-SA" sz="2800" dirty="0" smtClean="0">
                <a:solidFill>
                  <a:srgbClr val="000000"/>
                </a:solidFill>
                <a:ea typeface="Times New Roman" pitchFamily="18" charset="0"/>
                <a:cs typeface="Traditional Arabic" pitchFamily="2" charset="-78"/>
              </a:rPr>
              <a:t>2- التأثير السلبي على صحة الأولاد النفسية والجسدية؛ حيث يعيشون حياةً فيها توتر وقلق واضطراب, وجفاف في الجوانب العاطفية اللازمة لهم.</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84E4543-402E-4F83-B7D6-59B6311757D7}" type="slidenum">
              <a:rPr lang="ar-SA" altLang="en-US"/>
              <a:pPr>
                <a:defRPr/>
              </a:pPr>
              <a:t>106</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1622">
                                            <p:txEl>
                                              <p:pRg st="0" end="0"/>
                                            </p:txEl>
                                          </p:spTgt>
                                        </p:tgtEl>
                                        <p:attrNameLst>
                                          <p:attrName>style.visibility</p:attrName>
                                        </p:attrNameLst>
                                      </p:cBhvr>
                                      <p:to>
                                        <p:strVal val="visible"/>
                                      </p:to>
                                    </p:set>
                                    <p:animEffect transition="in" filter="fade">
                                      <p:cBhvr>
                                        <p:cTn id="7" dur="500"/>
                                        <p:tgtEl>
                                          <p:spTgt spid="111622">
                                            <p:txEl>
                                              <p:pRg st="0" end="0"/>
                                            </p:txEl>
                                          </p:spTgt>
                                        </p:tgtEl>
                                      </p:cBhvr>
                                    </p:animEffect>
                                    <p:anim calcmode="lin" valueType="num">
                                      <p:cBhvr>
                                        <p:cTn id="8" dur="500" fill="hold"/>
                                        <p:tgtEl>
                                          <p:spTgt spid="111622">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162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1622">
                                            <p:txEl>
                                              <p:pRg st="1" end="1"/>
                                            </p:txEl>
                                          </p:spTgt>
                                        </p:tgtEl>
                                        <p:attrNameLst>
                                          <p:attrName>style.visibility</p:attrName>
                                        </p:attrNameLst>
                                      </p:cBhvr>
                                      <p:to>
                                        <p:strVal val="visible"/>
                                      </p:to>
                                    </p:set>
                                    <p:animEffect transition="in" filter="fade">
                                      <p:cBhvr>
                                        <p:cTn id="14" dur="500"/>
                                        <p:tgtEl>
                                          <p:spTgt spid="111622">
                                            <p:txEl>
                                              <p:pRg st="1" end="1"/>
                                            </p:txEl>
                                          </p:spTgt>
                                        </p:tgtEl>
                                      </p:cBhvr>
                                    </p:animEffect>
                                    <p:anim calcmode="lin" valueType="num">
                                      <p:cBhvr>
                                        <p:cTn id="15" dur="500" fill="hold"/>
                                        <p:tgtEl>
                                          <p:spTgt spid="111622">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1162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1622">
                                            <p:txEl>
                                              <p:pRg st="2" end="2"/>
                                            </p:txEl>
                                          </p:spTgt>
                                        </p:tgtEl>
                                        <p:attrNameLst>
                                          <p:attrName>style.visibility</p:attrName>
                                        </p:attrNameLst>
                                      </p:cBhvr>
                                      <p:to>
                                        <p:strVal val="visible"/>
                                      </p:to>
                                    </p:set>
                                    <p:animEffect transition="in" filter="fade">
                                      <p:cBhvr>
                                        <p:cTn id="21" dur="500"/>
                                        <p:tgtEl>
                                          <p:spTgt spid="111622">
                                            <p:txEl>
                                              <p:pRg st="2" end="2"/>
                                            </p:txEl>
                                          </p:spTgt>
                                        </p:tgtEl>
                                      </p:cBhvr>
                                    </p:animEffect>
                                    <p:anim calcmode="lin" valueType="num">
                                      <p:cBhvr>
                                        <p:cTn id="22" dur="500" fill="hold"/>
                                        <p:tgtEl>
                                          <p:spTgt spid="111622">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1162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حكمة مشروعية الطلاق وأنواعه وأسبابه وآثاره</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100355" name="Rectangle 3"/>
          <p:cNvSpPr>
            <a:spLocks noGrp="1" noChangeArrowheads="1"/>
          </p:cNvSpPr>
          <p:nvPr>
            <p:ph idx="1"/>
          </p:nvPr>
        </p:nvSpPr>
        <p:spPr>
          <a:xfrm>
            <a:off x="152400" y="1981200"/>
            <a:ext cx="8686800" cy="3616325"/>
          </a:xfrm>
        </p:spPr>
        <p:txBody>
          <a:bodyPr rtlCol="1">
            <a:normAutofit/>
          </a:bodyPr>
          <a:lstStyle/>
          <a:p>
            <a:pPr algn="justLow" fontAlgn="auto">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د- آثار الطلاق على المجتمع:</a:t>
            </a:r>
          </a:p>
          <a:p>
            <a:pPr algn="justLow" fontAlgn="auto">
              <a:spcBef>
                <a:spcPts val="0"/>
              </a:spcBef>
              <a:spcAft>
                <a:spcPts val="0"/>
              </a:spcAft>
              <a:buFont typeface="Wingdings" pitchFamily="2" charset="2"/>
              <a:buNone/>
              <a:defRPr/>
            </a:pPr>
            <a:r>
              <a:rPr lang="ar-SA" sz="2800" spc="-100" dirty="0" smtClean="0">
                <a:solidFill>
                  <a:srgbClr val="000000"/>
                </a:solidFill>
                <a:ea typeface="Times New Roman" pitchFamily="18" charset="0"/>
                <a:cs typeface="Traditional Arabic" pitchFamily="2" charset="-78"/>
              </a:rPr>
              <a:t>1- زرع الكراهية والخصومات بين أفراد المجتمع.</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2- التأثير في شخصية الرجل والمرأة؛ مما يجعلهما عرضة للتقصير في واجباتهما الوظيفية، والتفكير في تصرفات منحرفة يكون لها تأثير سلبي على المجتمع.</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3- فقدان الرعاية الأسرية للأطفال؛ مما يزيد انحراف الأبناء وجنوحهم ووقوعهم في الجرائم والرذائل، وزعزعة الأمن والاستقرار في المجتمع, فضلاً عن تفككه، وتردي القيم الأخلاقية والأعراف الاجتماعية السائدة.</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92A2AA6F-93C4-4B65-9BA0-2ADE7542DB21}" type="slidenum">
              <a:rPr lang="ar-SA" altLang="en-US"/>
              <a:pPr>
                <a:defRPr/>
              </a:pPr>
              <a:t>107</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00355">
                                            <p:txEl>
                                              <p:pRg st="0" end="0"/>
                                            </p:txEl>
                                          </p:spTgt>
                                        </p:tgtEl>
                                        <p:attrNameLst>
                                          <p:attrName>style.visibility</p:attrName>
                                        </p:attrNameLst>
                                      </p:cBhvr>
                                      <p:to>
                                        <p:strVal val="visible"/>
                                      </p:to>
                                    </p:set>
                                    <p:animEffect transition="in" filter="fade">
                                      <p:cBhvr>
                                        <p:cTn id="7" dur="500"/>
                                        <p:tgtEl>
                                          <p:spTgt spid="100355">
                                            <p:txEl>
                                              <p:pRg st="0" end="0"/>
                                            </p:txEl>
                                          </p:spTgt>
                                        </p:tgtEl>
                                      </p:cBhvr>
                                    </p:animEffect>
                                    <p:anim calcmode="lin" valueType="num">
                                      <p:cBhvr>
                                        <p:cTn id="8" dur="500" fill="hold"/>
                                        <p:tgtEl>
                                          <p:spTgt spid="10035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003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00355">
                                            <p:txEl>
                                              <p:pRg st="1" end="1"/>
                                            </p:txEl>
                                          </p:spTgt>
                                        </p:tgtEl>
                                        <p:attrNameLst>
                                          <p:attrName>style.visibility</p:attrName>
                                        </p:attrNameLst>
                                      </p:cBhvr>
                                      <p:to>
                                        <p:strVal val="visible"/>
                                      </p:to>
                                    </p:set>
                                    <p:animEffect transition="in" filter="fade">
                                      <p:cBhvr>
                                        <p:cTn id="14" dur="500"/>
                                        <p:tgtEl>
                                          <p:spTgt spid="100355">
                                            <p:txEl>
                                              <p:pRg st="1" end="1"/>
                                            </p:txEl>
                                          </p:spTgt>
                                        </p:tgtEl>
                                      </p:cBhvr>
                                    </p:animEffect>
                                    <p:anim calcmode="lin" valueType="num">
                                      <p:cBhvr>
                                        <p:cTn id="15" dur="500" fill="hold"/>
                                        <p:tgtEl>
                                          <p:spTgt spid="10035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0035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00355">
                                            <p:txEl>
                                              <p:pRg st="2" end="2"/>
                                            </p:txEl>
                                          </p:spTgt>
                                        </p:tgtEl>
                                        <p:attrNameLst>
                                          <p:attrName>style.visibility</p:attrName>
                                        </p:attrNameLst>
                                      </p:cBhvr>
                                      <p:to>
                                        <p:strVal val="visible"/>
                                      </p:to>
                                    </p:set>
                                    <p:animEffect transition="in" filter="fade">
                                      <p:cBhvr>
                                        <p:cTn id="21" dur="500"/>
                                        <p:tgtEl>
                                          <p:spTgt spid="100355">
                                            <p:txEl>
                                              <p:pRg st="2" end="2"/>
                                            </p:txEl>
                                          </p:spTgt>
                                        </p:tgtEl>
                                      </p:cBhvr>
                                    </p:animEffect>
                                    <p:anim calcmode="lin" valueType="num">
                                      <p:cBhvr>
                                        <p:cTn id="22" dur="500" fill="hold"/>
                                        <p:tgtEl>
                                          <p:spTgt spid="10035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0035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00355">
                                            <p:txEl>
                                              <p:pRg st="3" end="3"/>
                                            </p:txEl>
                                          </p:spTgt>
                                        </p:tgtEl>
                                        <p:attrNameLst>
                                          <p:attrName>style.visibility</p:attrName>
                                        </p:attrNameLst>
                                      </p:cBhvr>
                                      <p:to>
                                        <p:strVal val="visible"/>
                                      </p:to>
                                    </p:set>
                                    <p:animEffect transition="in" filter="fade">
                                      <p:cBhvr>
                                        <p:cTn id="28" dur="500"/>
                                        <p:tgtEl>
                                          <p:spTgt spid="100355">
                                            <p:txEl>
                                              <p:pRg st="3" end="3"/>
                                            </p:txEl>
                                          </p:spTgt>
                                        </p:tgtEl>
                                      </p:cBhvr>
                                    </p:animEffect>
                                    <p:anim calcmode="lin" valueType="num">
                                      <p:cBhvr>
                                        <p:cTn id="29" dur="500" fill="hold"/>
                                        <p:tgtEl>
                                          <p:spTgt spid="10035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0035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70" name="Rectangle 3"/>
          <p:cNvSpPr>
            <a:spLocks noGrp="1" noChangeArrowheads="1"/>
          </p:cNvSpPr>
          <p:nvPr>
            <p:ph idx="1"/>
          </p:nvPr>
        </p:nvSpPr>
        <p:spPr>
          <a:xfrm>
            <a:off x="152400" y="1981200"/>
            <a:ext cx="8686800" cy="4114800"/>
          </a:xfrm>
        </p:spPr>
        <p:txBody>
          <a:bodyPr rtlCol="1">
            <a:normAutofit lnSpcReduction="10000"/>
          </a:bodyPr>
          <a:lstStyle/>
          <a:p>
            <a:pPr algn="justLow" fontAlgn="auto">
              <a:lnSpc>
                <a:spcPct val="110000"/>
              </a:lnSpc>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ثالثاً: آثار الطلاق المالية:</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1- لزوم الصداق:</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يلزم بالطلاق دفع صداق المطلقة إن لم تكن قد أخذت منه شيئاً، </a:t>
            </a:r>
            <a:br>
              <a:rPr lang="ar-SA" sz="2800" dirty="0" smtClean="0">
                <a:solidFill>
                  <a:srgbClr val="000000"/>
                </a:solidFill>
                <a:ea typeface="Times New Roman" pitchFamily="18" charset="0"/>
                <a:cs typeface="Traditional Arabic" pitchFamily="2" charset="-78"/>
              </a:rPr>
            </a:br>
            <a:r>
              <a:rPr lang="ar-SA" sz="2800" dirty="0" smtClean="0">
                <a:solidFill>
                  <a:srgbClr val="000000"/>
                </a:solidFill>
                <a:ea typeface="Times New Roman" pitchFamily="18" charset="0"/>
                <a:cs typeface="Traditional Arabic" pitchFamily="2" charset="-78"/>
              </a:rPr>
              <a:t>أو كان لها صداق مؤخر تستحقه عند الطلاق.</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2- النفقة في العدَّة: </a:t>
            </a:r>
            <a:r>
              <a:rPr lang="ar-SA" sz="2800" dirty="0" smtClean="0">
                <a:solidFill>
                  <a:srgbClr val="000000"/>
                </a:solidFill>
                <a:ea typeface="Times New Roman" pitchFamily="18" charset="0"/>
                <a:cs typeface="Traditional Arabic" pitchFamily="2" charset="-78"/>
              </a:rPr>
              <a:t>إذا كان الطلاق رجعياً، أو كانت حاملاً؛ لقوله تعالى: ﴿ </a:t>
            </a:r>
            <a:r>
              <a:rPr lang="ar-SA" sz="2800" dirty="0" smtClean="0">
                <a:solidFill>
                  <a:srgbClr val="00B0F0"/>
                </a:solidFill>
                <a:ea typeface="Times New Roman" pitchFamily="18" charset="0"/>
                <a:cs typeface="Traditional Arabic" pitchFamily="2" charset="-78"/>
              </a:rPr>
              <a:t>أَسْكِنُوهُنَّ مِنْ حَيْثُ سَكَنْتُمْ مِنْ وُجْدِكُمْ وَلَا </a:t>
            </a:r>
            <a:r>
              <a:rPr lang="ar-SA" sz="2800" dirty="0" err="1" smtClean="0">
                <a:solidFill>
                  <a:srgbClr val="00B0F0"/>
                </a:solidFill>
                <a:ea typeface="Times New Roman" pitchFamily="18" charset="0"/>
                <a:cs typeface="Traditional Arabic" pitchFamily="2" charset="-78"/>
              </a:rPr>
              <a:t>تُضَارُّوهُنَّ</a:t>
            </a:r>
            <a:r>
              <a:rPr lang="ar-SA" sz="2800" dirty="0" smtClean="0">
                <a:solidFill>
                  <a:srgbClr val="00B0F0"/>
                </a:solidFill>
                <a:ea typeface="Times New Roman" pitchFamily="18" charset="0"/>
                <a:cs typeface="Traditional Arabic" pitchFamily="2" charset="-78"/>
              </a:rPr>
              <a:t> لِتُضَيِّقُوا عَلَيْهِنَّ وَإِنْ كُنَّ </a:t>
            </a:r>
            <a:r>
              <a:rPr lang="ar-SA" sz="2800" dirty="0" err="1" smtClean="0">
                <a:solidFill>
                  <a:srgbClr val="00B0F0"/>
                </a:solidFill>
                <a:ea typeface="Times New Roman" pitchFamily="18" charset="0"/>
                <a:cs typeface="Traditional Arabic" pitchFamily="2" charset="-78"/>
              </a:rPr>
              <a:t>أُولَاتِ</a:t>
            </a:r>
            <a:r>
              <a:rPr lang="ar-SA" sz="2800" dirty="0" smtClean="0">
                <a:solidFill>
                  <a:srgbClr val="00B0F0"/>
                </a:solidFill>
                <a:ea typeface="Times New Roman" pitchFamily="18" charset="0"/>
                <a:cs typeface="Traditional Arabic" pitchFamily="2" charset="-78"/>
              </a:rPr>
              <a:t> حَمْلٍ فَأَنْفِقُوا عَلَيْهِنَّ حَتَّى يَضَعْنَ حَمْلَهُنَّ </a:t>
            </a:r>
            <a:r>
              <a:rPr lang="ar-SA" sz="2800" dirty="0" smtClean="0">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3- نفقة الأولاد:</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وهي واجبة على الزوج؛ لأنها نفقة منه على أولاده. ونفقة الأولاد واجبة على أبيهم في جميع الأحوال؛ لقوله تعالى: ﴿ </a:t>
            </a:r>
            <a:r>
              <a:rPr lang="ar-SA" sz="2800" dirty="0" smtClean="0">
                <a:solidFill>
                  <a:srgbClr val="00B0F0"/>
                </a:solidFill>
                <a:ea typeface="Times New Roman" pitchFamily="18" charset="0"/>
                <a:cs typeface="Traditional Arabic" pitchFamily="2" charset="-78"/>
              </a:rPr>
              <a:t>وَعَلَى الْمَوْلُودِ لَهُ رِزْقُهُنَّ وَكِسْوَتُهُنَّ بِالْمَعْرُوفِ</a:t>
            </a:r>
            <a:r>
              <a:rPr lang="ar-SA" sz="2800" dirty="0" smtClean="0">
                <a:ea typeface="Times New Roman" pitchFamily="18" charset="0"/>
                <a:cs typeface="Traditional Arabic" pitchFamily="2" charset="-78"/>
              </a:rPr>
              <a:t> ﴾.</a:t>
            </a:r>
            <a:endParaRPr lang="ar-SA" sz="2800" dirty="0" smtClean="0">
              <a:solidFill>
                <a:srgbClr val="000000"/>
              </a:solidFill>
              <a:ea typeface="Times New Roman" pitchFamily="18" charset="0"/>
              <a:cs typeface="Traditional Arabic" pitchFamily="2" charset="-78"/>
            </a:endParaRPr>
          </a:p>
          <a:p>
            <a:pPr algn="justLow" fontAlgn="auto">
              <a:lnSpc>
                <a:spcPct val="110000"/>
              </a:lnSpc>
              <a:spcBef>
                <a:spcPts val="0"/>
              </a:spcBef>
              <a:spcAft>
                <a:spcPts val="0"/>
              </a:spcAft>
              <a:buFont typeface="Wingdings" pitchFamily="2" charset="2"/>
              <a:buNone/>
              <a:defRPr/>
            </a:pPr>
            <a:endParaRPr lang="ar-SA" sz="2800" dirty="0" smtClean="0">
              <a:solidFill>
                <a:srgbClr val="000000"/>
              </a:solidFill>
              <a:ea typeface="Times New Roman" pitchFamily="18" charset="0"/>
              <a:cs typeface="Traditional Arabic" pitchFamily="2" charset="-78"/>
            </a:endParaRPr>
          </a:p>
          <a:p>
            <a:pPr algn="justLow" fontAlgn="auto">
              <a:lnSpc>
                <a:spcPct val="110000"/>
              </a:lnSpc>
              <a:spcBef>
                <a:spcPts val="0"/>
              </a:spcBef>
              <a:spcAft>
                <a:spcPts val="0"/>
              </a:spcAft>
              <a:buFont typeface="Wingdings" pitchFamily="2" charset="2"/>
              <a:buNone/>
              <a:defRPr/>
            </a:pPr>
            <a:endParaRPr lang="ar-SA"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F1116E2A-24F2-45BB-816E-E86BA46592F0}" type="slidenum">
              <a:rPr lang="ar-SA" altLang="en-US"/>
              <a:pPr>
                <a:defRPr/>
              </a:pPr>
              <a:t>108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حكمة مشروعية الطلاق وأنواعه وأسبابه وآثاره</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3670">
                                            <p:txEl>
                                              <p:pRg st="0" end="0"/>
                                            </p:txEl>
                                          </p:spTgt>
                                        </p:tgtEl>
                                        <p:attrNameLst>
                                          <p:attrName>style.visibility</p:attrName>
                                        </p:attrNameLst>
                                      </p:cBhvr>
                                      <p:to>
                                        <p:strVal val="visible"/>
                                      </p:to>
                                    </p:set>
                                    <p:animEffect transition="in" filter="fade">
                                      <p:cBhvr>
                                        <p:cTn id="7" dur="500"/>
                                        <p:tgtEl>
                                          <p:spTgt spid="113670">
                                            <p:txEl>
                                              <p:pRg st="0" end="0"/>
                                            </p:txEl>
                                          </p:spTgt>
                                        </p:tgtEl>
                                      </p:cBhvr>
                                    </p:animEffect>
                                    <p:anim calcmode="lin" valueType="num">
                                      <p:cBhvr>
                                        <p:cTn id="8" dur="500" fill="hold"/>
                                        <p:tgtEl>
                                          <p:spTgt spid="11367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367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3670">
                                            <p:txEl>
                                              <p:pRg st="1" end="1"/>
                                            </p:txEl>
                                          </p:spTgt>
                                        </p:tgtEl>
                                        <p:attrNameLst>
                                          <p:attrName>style.visibility</p:attrName>
                                        </p:attrNameLst>
                                      </p:cBhvr>
                                      <p:to>
                                        <p:strVal val="visible"/>
                                      </p:to>
                                    </p:set>
                                    <p:animEffect transition="in" filter="fade">
                                      <p:cBhvr>
                                        <p:cTn id="14" dur="500"/>
                                        <p:tgtEl>
                                          <p:spTgt spid="113670">
                                            <p:txEl>
                                              <p:pRg st="1" end="1"/>
                                            </p:txEl>
                                          </p:spTgt>
                                        </p:tgtEl>
                                      </p:cBhvr>
                                    </p:animEffect>
                                    <p:anim calcmode="lin" valueType="num">
                                      <p:cBhvr>
                                        <p:cTn id="15" dur="500" fill="hold"/>
                                        <p:tgtEl>
                                          <p:spTgt spid="113670">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1367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3670">
                                            <p:txEl>
                                              <p:pRg st="2" end="2"/>
                                            </p:txEl>
                                          </p:spTgt>
                                        </p:tgtEl>
                                        <p:attrNameLst>
                                          <p:attrName>style.visibility</p:attrName>
                                        </p:attrNameLst>
                                      </p:cBhvr>
                                      <p:to>
                                        <p:strVal val="visible"/>
                                      </p:to>
                                    </p:set>
                                    <p:animEffect transition="in" filter="fade">
                                      <p:cBhvr>
                                        <p:cTn id="21" dur="500"/>
                                        <p:tgtEl>
                                          <p:spTgt spid="113670">
                                            <p:txEl>
                                              <p:pRg st="2" end="2"/>
                                            </p:txEl>
                                          </p:spTgt>
                                        </p:tgtEl>
                                      </p:cBhvr>
                                    </p:animEffect>
                                    <p:anim calcmode="lin" valueType="num">
                                      <p:cBhvr>
                                        <p:cTn id="22" dur="500" fill="hold"/>
                                        <p:tgtEl>
                                          <p:spTgt spid="113670">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1367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13670">
                                            <p:txEl>
                                              <p:pRg st="3" end="3"/>
                                            </p:txEl>
                                          </p:spTgt>
                                        </p:tgtEl>
                                        <p:attrNameLst>
                                          <p:attrName>style.visibility</p:attrName>
                                        </p:attrNameLst>
                                      </p:cBhvr>
                                      <p:to>
                                        <p:strVal val="visible"/>
                                      </p:to>
                                    </p:set>
                                    <p:animEffect transition="in" filter="fade">
                                      <p:cBhvr>
                                        <p:cTn id="28" dur="500"/>
                                        <p:tgtEl>
                                          <p:spTgt spid="113670">
                                            <p:txEl>
                                              <p:pRg st="3" end="3"/>
                                            </p:txEl>
                                          </p:spTgt>
                                        </p:tgtEl>
                                      </p:cBhvr>
                                    </p:animEffect>
                                    <p:anim calcmode="lin" valueType="num">
                                      <p:cBhvr>
                                        <p:cTn id="29" dur="500" fill="hold"/>
                                        <p:tgtEl>
                                          <p:spTgt spid="113670">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1367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الإجراءات الوقائية لمنع حدوث الطلاق</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114694" name="Rectangle 3"/>
          <p:cNvSpPr>
            <a:spLocks noGrp="1" noChangeArrowheads="1"/>
          </p:cNvSpPr>
          <p:nvPr>
            <p:ph idx="1"/>
          </p:nvPr>
        </p:nvSpPr>
        <p:spPr>
          <a:xfrm>
            <a:off x="152400" y="1981200"/>
            <a:ext cx="8686800" cy="4149725"/>
          </a:xfrm>
        </p:spPr>
        <p:txBody>
          <a:bodyPr/>
          <a:lstStyle/>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1- حسن الاختيار:</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التوعية بأهمية حسن الاختيار، والتعريف بالمواصفات الشرعية المطلوبة.</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2- غرس التدين:</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لتوفير الأساس الإيماني لقيام الأسرة.</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3- تعليم الأحكام الشرعية:</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كأحكام العشرة الزوجية، وأحكام النشوز, وطرق معالجته.</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4- التوعية والثقافة الأسرية:</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حتى يكون لدى الأزواج ثقافة أسرية اجتماعية ونفسية ومالية, تؤهلهم لمواجهة أعباء الزواج وإجراءاته.</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5- إيجاد وتطوير مكاتب التوجيه والاستشارات الأسرية:</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لتقديم التوجيه والإرشاد الشرعي والنفسي للزوج والزوجة،كما تُساعد على حل المشكلات، وتقوم بمهمة الإصلاح بينهما.</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CD23FD21-338C-4868-A09D-FAE975DD67EA}" type="slidenum">
              <a:rPr lang="ar-SA" altLang="en-US"/>
              <a:pPr>
                <a:defRPr/>
              </a:pPr>
              <a:t>109</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strVal val="#ppt_w*0.70"/>
                                          </p:val>
                                        </p:tav>
                                        <p:tav tm="100000">
                                          <p:val>
                                            <p:strVal val="#ppt_w"/>
                                          </p:val>
                                        </p:tav>
                                      </p:tavLst>
                                    </p:anim>
                                    <p:anim calcmode="lin" valueType="num">
                                      <p:cBhvr>
                                        <p:cTn id="8" dur="500" fill="hold"/>
                                        <p:tgtEl>
                                          <p:spTgt spid="9"/>
                                        </p:tgtEl>
                                        <p:attrNameLst>
                                          <p:attrName>ppt_h</p:attrName>
                                        </p:attrNameLst>
                                      </p:cBhvr>
                                      <p:tavLst>
                                        <p:tav tm="0">
                                          <p:val>
                                            <p:strVal val="#ppt_h"/>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4694">
                                            <p:txEl>
                                              <p:pRg st="0" end="0"/>
                                            </p:txEl>
                                          </p:spTgt>
                                        </p:tgtEl>
                                        <p:attrNameLst>
                                          <p:attrName>style.visibility</p:attrName>
                                        </p:attrNameLst>
                                      </p:cBhvr>
                                      <p:to>
                                        <p:strVal val="visible"/>
                                      </p:to>
                                    </p:set>
                                    <p:animEffect transition="in" filter="fade">
                                      <p:cBhvr>
                                        <p:cTn id="14" dur="500"/>
                                        <p:tgtEl>
                                          <p:spTgt spid="114694">
                                            <p:txEl>
                                              <p:pRg st="0" end="0"/>
                                            </p:txEl>
                                          </p:spTgt>
                                        </p:tgtEl>
                                      </p:cBhvr>
                                    </p:animEffect>
                                    <p:anim calcmode="lin" valueType="num">
                                      <p:cBhvr>
                                        <p:cTn id="15" dur="500" fill="hold"/>
                                        <p:tgtEl>
                                          <p:spTgt spid="114694">
                                            <p:txEl>
                                              <p:pRg st="0" end="0"/>
                                            </p:txEl>
                                          </p:spTgt>
                                        </p:tgtEl>
                                        <p:attrNameLst>
                                          <p:attrName>ppt_x</p:attrName>
                                        </p:attrNameLst>
                                      </p:cBhvr>
                                      <p:tavLst>
                                        <p:tav tm="0">
                                          <p:val>
                                            <p:strVal val="#ppt_x-.1"/>
                                          </p:val>
                                        </p:tav>
                                        <p:tav tm="100000">
                                          <p:val>
                                            <p:strVal val="#ppt_x"/>
                                          </p:val>
                                        </p:tav>
                                      </p:tavLst>
                                    </p:anim>
                                    <p:anim calcmode="lin" valueType="num">
                                      <p:cBhvr>
                                        <p:cTn id="16" dur="500" fill="hold"/>
                                        <p:tgtEl>
                                          <p:spTgt spid="11469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4694">
                                            <p:txEl>
                                              <p:pRg st="1" end="1"/>
                                            </p:txEl>
                                          </p:spTgt>
                                        </p:tgtEl>
                                        <p:attrNameLst>
                                          <p:attrName>style.visibility</p:attrName>
                                        </p:attrNameLst>
                                      </p:cBhvr>
                                      <p:to>
                                        <p:strVal val="visible"/>
                                      </p:to>
                                    </p:set>
                                    <p:animEffect transition="in" filter="fade">
                                      <p:cBhvr>
                                        <p:cTn id="21" dur="500"/>
                                        <p:tgtEl>
                                          <p:spTgt spid="114694">
                                            <p:txEl>
                                              <p:pRg st="1" end="1"/>
                                            </p:txEl>
                                          </p:spTgt>
                                        </p:tgtEl>
                                      </p:cBhvr>
                                    </p:animEffect>
                                    <p:anim calcmode="lin" valueType="num">
                                      <p:cBhvr>
                                        <p:cTn id="22" dur="500" fill="hold"/>
                                        <p:tgtEl>
                                          <p:spTgt spid="114694">
                                            <p:txEl>
                                              <p:pRg st="1" end="1"/>
                                            </p:txEl>
                                          </p:spTgt>
                                        </p:tgtEl>
                                        <p:attrNameLst>
                                          <p:attrName>ppt_x</p:attrName>
                                        </p:attrNameLst>
                                      </p:cBhvr>
                                      <p:tavLst>
                                        <p:tav tm="0">
                                          <p:val>
                                            <p:strVal val="#ppt_x-.1"/>
                                          </p:val>
                                        </p:tav>
                                        <p:tav tm="100000">
                                          <p:val>
                                            <p:strVal val="#ppt_x"/>
                                          </p:val>
                                        </p:tav>
                                      </p:tavLst>
                                    </p:anim>
                                    <p:anim calcmode="lin" valueType="num">
                                      <p:cBhvr>
                                        <p:cTn id="23" dur="500" fill="hold"/>
                                        <p:tgtEl>
                                          <p:spTgt spid="11469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14694">
                                            <p:txEl>
                                              <p:pRg st="2" end="2"/>
                                            </p:txEl>
                                          </p:spTgt>
                                        </p:tgtEl>
                                        <p:attrNameLst>
                                          <p:attrName>style.visibility</p:attrName>
                                        </p:attrNameLst>
                                      </p:cBhvr>
                                      <p:to>
                                        <p:strVal val="visible"/>
                                      </p:to>
                                    </p:set>
                                    <p:animEffect transition="in" filter="fade">
                                      <p:cBhvr>
                                        <p:cTn id="28" dur="500"/>
                                        <p:tgtEl>
                                          <p:spTgt spid="114694">
                                            <p:txEl>
                                              <p:pRg st="2" end="2"/>
                                            </p:txEl>
                                          </p:spTgt>
                                        </p:tgtEl>
                                      </p:cBhvr>
                                    </p:animEffect>
                                    <p:anim calcmode="lin" valueType="num">
                                      <p:cBhvr>
                                        <p:cTn id="29" dur="500" fill="hold"/>
                                        <p:tgtEl>
                                          <p:spTgt spid="114694">
                                            <p:txEl>
                                              <p:pRg st="2" end="2"/>
                                            </p:txEl>
                                          </p:spTgt>
                                        </p:tgtEl>
                                        <p:attrNameLst>
                                          <p:attrName>ppt_x</p:attrName>
                                        </p:attrNameLst>
                                      </p:cBhvr>
                                      <p:tavLst>
                                        <p:tav tm="0">
                                          <p:val>
                                            <p:strVal val="#ppt_x-.1"/>
                                          </p:val>
                                        </p:tav>
                                        <p:tav tm="100000">
                                          <p:val>
                                            <p:strVal val="#ppt_x"/>
                                          </p:val>
                                        </p:tav>
                                      </p:tavLst>
                                    </p:anim>
                                    <p:anim calcmode="lin" valueType="num">
                                      <p:cBhvr>
                                        <p:cTn id="30" dur="500" fill="hold"/>
                                        <p:tgtEl>
                                          <p:spTgt spid="11469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14694">
                                            <p:txEl>
                                              <p:pRg st="3" end="3"/>
                                            </p:txEl>
                                          </p:spTgt>
                                        </p:tgtEl>
                                        <p:attrNameLst>
                                          <p:attrName>style.visibility</p:attrName>
                                        </p:attrNameLst>
                                      </p:cBhvr>
                                      <p:to>
                                        <p:strVal val="visible"/>
                                      </p:to>
                                    </p:set>
                                    <p:animEffect transition="in" filter="fade">
                                      <p:cBhvr>
                                        <p:cTn id="35" dur="500"/>
                                        <p:tgtEl>
                                          <p:spTgt spid="114694">
                                            <p:txEl>
                                              <p:pRg st="3" end="3"/>
                                            </p:txEl>
                                          </p:spTgt>
                                        </p:tgtEl>
                                      </p:cBhvr>
                                    </p:animEffect>
                                    <p:anim calcmode="lin" valueType="num">
                                      <p:cBhvr>
                                        <p:cTn id="36" dur="500" fill="hold"/>
                                        <p:tgtEl>
                                          <p:spTgt spid="114694">
                                            <p:txEl>
                                              <p:pRg st="3" end="3"/>
                                            </p:txEl>
                                          </p:spTgt>
                                        </p:tgtEl>
                                        <p:attrNameLst>
                                          <p:attrName>ppt_x</p:attrName>
                                        </p:attrNameLst>
                                      </p:cBhvr>
                                      <p:tavLst>
                                        <p:tav tm="0">
                                          <p:val>
                                            <p:strVal val="#ppt_x-.1"/>
                                          </p:val>
                                        </p:tav>
                                        <p:tav tm="100000">
                                          <p:val>
                                            <p:strVal val="#ppt_x"/>
                                          </p:val>
                                        </p:tav>
                                      </p:tavLst>
                                    </p:anim>
                                    <p:anim calcmode="lin" valueType="num">
                                      <p:cBhvr>
                                        <p:cTn id="37" dur="500" fill="hold"/>
                                        <p:tgtEl>
                                          <p:spTgt spid="11469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114694">
                                            <p:txEl>
                                              <p:pRg st="4" end="4"/>
                                            </p:txEl>
                                          </p:spTgt>
                                        </p:tgtEl>
                                        <p:attrNameLst>
                                          <p:attrName>style.visibility</p:attrName>
                                        </p:attrNameLst>
                                      </p:cBhvr>
                                      <p:to>
                                        <p:strVal val="visible"/>
                                      </p:to>
                                    </p:set>
                                    <p:animEffect transition="in" filter="fade">
                                      <p:cBhvr>
                                        <p:cTn id="42" dur="500"/>
                                        <p:tgtEl>
                                          <p:spTgt spid="114694">
                                            <p:txEl>
                                              <p:pRg st="4" end="4"/>
                                            </p:txEl>
                                          </p:spTgt>
                                        </p:tgtEl>
                                      </p:cBhvr>
                                    </p:animEffect>
                                    <p:anim calcmode="lin" valueType="num">
                                      <p:cBhvr>
                                        <p:cTn id="43" dur="500" fill="hold"/>
                                        <p:tgtEl>
                                          <p:spTgt spid="114694">
                                            <p:txEl>
                                              <p:pRg st="4" end="4"/>
                                            </p:txEl>
                                          </p:spTgt>
                                        </p:tgtEl>
                                        <p:attrNameLst>
                                          <p:attrName>ppt_x</p:attrName>
                                        </p:attrNameLst>
                                      </p:cBhvr>
                                      <p:tavLst>
                                        <p:tav tm="0">
                                          <p:val>
                                            <p:strVal val="#ppt_x-.1"/>
                                          </p:val>
                                        </p:tav>
                                        <p:tav tm="100000">
                                          <p:val>
                                            <p:strVal val="#ppt_x"/>
                                          </p:val>
                                        </p:tav>
                                      </p:tavLst>
                                    </p:anim>
                                    <p:anim calcmode="lin" valueType="num">
                                      <p:cBhvr>
                                        <p:cTn id="44" dur="500" fill="hold"/>
                                        <p:tgtEl>
                                          <p:spTgt spid="11469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Rectangle 3"/>
          <p:cNvSpPr>
            <a:spLocks noGrp="1" noChangeArrowheads="1"/>
          </p:cNvSpPr>
          <p:nvPr>
            <p:ph idx="1"/>
          </p:nvPr>
        </p:nvSpPr>
        <p:spPr>
          <a:xfrm>
            <a:off x="152400" y="1981200"/>
            <a:ext cx="8686800" cy="39624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الأصل في مشروعيته الكتاب والسنة والإجماع.</a:t>
            </a:r>
            <a:endParaRPr lang="en-US" sz="2800" dirty="0" smtClean="0">
              <a:solidFill>
                <a:srgbClr val="0000FF"/>
              </a:solidFill>
              <a:latin typeface="SKR HEAD1" pitchFamily="2" charset="-78"/>
              <a:cs typeface="SKR HEAD1" pitchFamily="2" charset="-78"/>
            </a:endParaRPr>
          </a:p>
          <a:p>
            <a:pPr algn="justLow">
              <a:spcBef>
                <a:spcPts val="0"/>
              </a:spcBef>
              <a:buClr>
                <a:srgbClr val="C00000"/>
              </a:buClr>
            </a:pPr>
            <a:r>
              <a:rPr lang="ar-SA" sz="2800" b="1" dirty="0" smtClean="0">
                <a:solidFill>
                  <a:srgbClr val="C00000"/>
                </a:solidFill>
                <a:cs typeface="Traditional Arabic" pitchFamily="2" charset="-78"/>
              </a:rPr>
              <a:t>القرآن:</a:t>
            </a:r>
            <a:r>
              <a:rPr lang="ar-SA" sz="2800" dirty="0" smtClean="0">
                <a:solidFill>
                  <a:srgbClr val="C00000"/>
                </a:solidFill>
                <a:cs typeface="Traditional Arabic" pitchFamily="2" charset="-78"/>
              </a:rPr>
              <a:t> </a:t>
            </a:r>
            <a:r>
              <a:rPr lang="ar-SA" sz="2800" dirty="0" smtClean="0">
                <a:cs typeface="Traditional Arabic" pitchFamily="2" charset="-78"/>
              </a:rPr>
              <a:t>ورد الحثّ على الزواج بصيغة الأمر، كما في قوله تعالى: </a:t>
            </a:r>
            <a:r>
              <a:rPr lang="ar-SA" sz="2800" dirty="0" smtClean="0">
                <a:solidFill>
                  <a:srgbClr val="000000"/>
                </a:solidFill>
                <a:cs typeface="Traditional Arabic" pitchFamily="2" charset="-78"/>
              </a:rPr>
              <a:t>﴿ </a:t>
            </a:r>
            <a:r>
              <a:rPr lang="ar-SA" sz="2800" dirty="0" err="1" smtClean="0">
                <a:solidFill>
                  <a:srgbClr val="00B0F0"/>
                </a:solidFill>
                <a:cs typeface="Traditional Arabic" pitchFamily="2" charset="-78"/>
              </a:rPr>
              <a:t>وَأَنكِحُواْ</a:t>
            </a:r>
            <a:r>
              <a:rPr lang="ar-SA" sz="2800" dirty="0" smtClean="0">
                <a:solidFill>
                  <a:srgbClr val="00B0F0"/>
                </a:solidFill>
                <a:cs typeface="Traditional Arabic" pitchFamily="2" charset="-78"/>
              </a:rPr>
              <a:t> الْأَيَامَى مِنكُمْ وَالصَّالِحِينَ مِنْ عِبَادِكُمْ وَإِمَائِكُمْ</a:t>
            </a:r>
            <a:r>
              <a:rPr lang="ar-SA" sz="2800" dirty="0" smtClean="0">
                <a:cs typeface="Traditional Arabic" pitchFamily="2" charset="-78"/>
              </a:rPr>
              <a:t> ﴾.</a:t>
            </a:r>
            <a:endParaRPr lang="en-US" sz="2800" dirty="0" smtClean="0">
              <a:cs typeface="Traditional Arabic" pitchFamily="2" charset="-78"/>
            </a:endParaRPr>
          </a:p>
          <a:p>
            <a:pPr algn="justLow">
              <a:spcBef>
                <a:spcPts val="0"/>
              </a:spcBef>
              <a:buClr>
                <a:srgbClr val="C00000"/>
              </a:buClr>
            </a:pPr>
            <a:r>
              <a:rPr lang="ar-SA" sz="2800" b="1" dirty="0" smtClean="0">
                <a:solidFill>
                  <a:srgbClr val="C00000"/>
                </a:solidFill>
                <a:cs typeface="Traditional Arabic" pitchFamily="2" charset="-78"/>
              </a:rPr>
              <a:t>السنة:</a:t>
            </a:r>
            <a:r>
              <a:rPr lang="ar-SA" sz="2800" dirty="0" smtClean="0">
                <a:solidFill>
                  <a:srgbClr val="C00000"/>
                </a:solidFill>
                <a:cs typeface="Traditional Arabic" pitchFamily="2" charset="-78"/>
              </a:rPr>
              <a:t> </a:t>
            </a:r>
            <a:r>
              <a:rPr lang="ar-SA" sz="2800" dirty="0" smtClean="0">
                <a:cs typeface="Traditional Arabic" pitchFamily="2" charset="-78"/>
              </a:rPr>
              <a:t>جاء التوجيه النبويّ بالحث على الزواج: قال رسول الله </a:t>
            </a:r>
            <a:r>
              <a:rPr lang="en-US" sz="2800" dirty="0" smtClean="0">
                <a:cs typeface="Traditional Arabic" pitchFamily="2" charset="-78"/>
                <a:sym typeface="AGA Arabesque" pitchFamily="2" charset="2"/>
              </a:rPr>
              <a:t></a:t>
            </a:r>
            <a:r>
              <a:rPr lang="ar-SA" sz="2800" dirty="0" smtClean="0">
                <a:cs typeface="Traditional Arabic" pitchFamily="2" charset="-78"/>
              </a:rPr>
              <a:t>: "</a:t>
            </a:r>
            <a:r>
              <a:rPr lang="ar-SA" sz="2800" b="1" dirty="0" smtClean="0">
                <a:cs typeface="Traditional Arabic" pitchFamily="2" charset="-78"/>
              </a:rPr>
              <a:t>‏ </a:t>
            </a:r>
            <a:r>
              <a:rPr lang="ar-SA" sz="2800" dirty="0" smtClean="0">
                <a:solidFill>
                  <a:srgbClr val="FF0000"/>
                </a:solidFill>
                <a:cs typeface="Traditional Arabic" pitchFamily="2" charset="-78"/>
              </a:rPr>
              <a:t>يَا مَعْشَرَ الشَّبَابِ؛ مَنْ اسْتَطَاعَ مِنْكُمْ ‏الْبَاءَةَ ‏‏فَلْيَتَزَوَّجْ، وَمَنْ لَمْ يَسْتَطِعْ فَعَلَيْهِ بِالصَّوْمِ؛ فَإِنَّهُ لَهُ وِجَاءٌ</a:t>
            </a:r>
            <a:r>
              <a:rPr lang="ar-SA" sz="2800" dirty="0" smtClean="0">
                <a:cs typeface="Traditional Arabic" pitchFamily="2" charset="-78"/>
              </a:rPr>
              <a:t>".</a:t>
            </a:r>
            <a:endParaRPr lang="en-US" sz="2800" dirty="0" smtClean="0">
              <a:cs typeface="Traditional Arabic" pitchFamily="2" charset="-78"/>
            </a:endParaRPr>
          </a:p>
          <a:p>
            <a:pPr algn="justLow">
              <a:spcBef>
                <a:spcPts val="0"/>
              </a:spcBef>
              <a:buClr>
                <a:srgbClr val="C00000"/>
              </a:buClr>
            </a:pPr>
            <a:r>
              <a:rPr lang="ar-SA" sz="2800" b="1" dirty="0" smtClean="0">
                <a:solidFill>
                  <a:srgbClr val="C00000"/>
                </a:solidFill>
                <a:cs typeface="Traditional Arabic" pitchFamily="2" charset="-78"/>
              </a:rPr>
              <a:t>الإجماع: </a:t>
            </a:r>
            <a:r>
              <a:rPr lang="ar-SA" sz="2800" dirty="0" smtClean="0">
                <a:cs typeface="Traditional Arabic" pitchFamily="2" charset="-78"/>
              </a:rPr>
              <a:t>أجمع المسلمون على مشروعية الزواج.</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200F2E7F-C1E2-40ED-8D1F-B651C6DCCB0E}" type="slidenum">
              <a:rPr lang="ar-SA" altLang="en-US"/>
              <a:pPr>
                <a:defRPr/>
              </a:pPr>
              <a:t>11</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onotype Koufi" pitchFamily="2" charset="-78"/>
                <a:ea typeface="Monotype Koufi" pitchFamily="2" charset="-78"/>
                <a:cs typeface="Monotype Koufi" pitchFamily="2" charset="-78"/>
              </a:rPr>
              <a:t>مشروعية الزواج والحكمة منه وحُكمه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onotype Koufi" pitchFamily="2" charset="-78"/>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270">
                                            <p:txEl>
                                              <p:pRg st="0" end="0"/>
                                            </p:txEl>
                                          </p:spTgt>
                                        </p:tgtEl>
                                        <p:attrNameLst>
                                          <p:attrName>style.visibility</p:attrName>
                                        </p:attrNameLst>
                                      </p:cBhvr>
                                      <p:to>
                                        <p:strVal val="visible"/>
                                      </p:to>
                                    </p:set>
                                    <p:animEffect transition="in" filter="fade">
                                      <p:cBhvr>
                                        <p:cTn id="7" dur="500"/>
                                        <p:tgtEl>
                                          <p:spTgt spid="11270">
                                            <p:txEl>
                                              <p:pRg st="0" end="0"/>
                                            </p:txEl>
                                          </p:spTgt>
                                        </p:tgtEl>
                                      </p:cBhvr>
                                    </p:animEffect>
                                    <p:anim calcmode="lin" valueType="num">
                                      <p:cBhvr>
                                        <p:cTn id="8" dur="500" fill="hold"/>
                                        <p:tgtEl>
                                          <p:spTgt spid="1127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27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270">
                                            <p:txEl>
                                              <p:pRg st="1" end="1"/>
                                            </p:txEl>
                                          </p:spTgt>
                                        </p:tgtEl>
                                        <p:attrNameLst>
                                          <p:attrName>style.visibility</p:attrName>
                                        </p:attrNameLst>
                                      </p:cBhvr>
                                      <p:to>
                                        <p:strVal val="visible"/>
                                      </p:to>
                                    </p:set>
                                    <p:animEffect transition="in" filter="fade">
                                      <p:cBhvr>
                                        <p:cTn id="14" dur="500"/>
                                        <p:tgtEl>
                                          <p:spTgt spid="11270">
                                            <p:txEl>
                                              <p:pRg st="1" end="1"/>
                                            </p:txEl>
                                          </p:spTgt>
                                        </p:tgtEl>
                                      </p:cBhvr>
                                    </p:animEffect>
                                    <p:anim calcmode="lin" valueType="num">
                                      <p:cBhvr>
                                        <p:cTn id="15" dur="500" fill="hold"/>
                                        <p:tgtEl>
                                          <p:spTgt spid="11270">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127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270">
                                            <p:txEl>
                                              <p:pRg st="2" end="2"/>
                                            </p:txEl>
                                          </p:spTgt>
                                        </p:tgtEl>
                                        <p:attrNameLst>
                                          <p:attrName>style.visibility</p:attrName>
                                        </p:attrNameLst>
                                      </p:cBhvr>
                                      <p:to>
                                        <p:strVal val="visible"/>
                                      </p:to>
                                    </p:set>
                                    <p:animEffect transition="in" filter="fade">
                                      <p:cBhvr>
                                        <p:cTn id="21" dur="500"/>
                                        <p:tgtEl>
                                          <p:spTgt spid="11270">
                                            <p:txEl>
                                              <p:pRg st="2" end="2"/>
                                            </p:txEl>
                                          </p:spTgt>
                                        </p:tgtEl>
                                      </p:cBhvr>
                                    </p:animEffect>
                                    <p:anim calcmode="lin" valueType="num">
                                      <p:cBhvr>
                                        <p:cTn id="22" dur="500" fill="hold"/>
                                        <p:tgtEl>
                                          <p:spTgt spid="11270">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127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1270">
                                            <p:txEl>
                                              <p:pRg st="3" end="3"/>
                                            </p:txEl>
                                          </p:spTgt>
                                        </p:tgtEl>
                                        <p:attrNameLst>
                                          <p:attrName>style.visibility</p:attrName>
                                        </p:attrNameLst>
                                      </p:cBhvr>
                                      <p:to>
                                        <p:strVal val="visible"/>
                                      </p:to>
                                    </p:set>
                                    <p:animEffect transition="in" filter="fade">
                                      <p:cBhvr>
                                        <p:cTn id="28" dur="500"/>
                                        <p:tgtEl>
                                          <p:spTgt spid="11270">
                                            <p:txEl>
                                              <p:pRg st="3" end="3"/>
                                            </p:txEl>
                                          </p:spTgt>
                                        </p:tgtEl>
                                      </p:cBhvr>
                                    </p:animEffect>
                                    <p:anim calcmode="lin" valueType="num">
                                      <p:cBhvr>
                                        <p:cTn id="29" dur="500" fill="hold"/>
                                        <p:tgtEl>
                                          <p:spTgt spid="11270">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127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C1B8CD3E-BEB4-4D2A-BF86-38616CC1AAC9}" type="slidenum">
              <a:rPr lang="ar-SA" altLang="en-US"/>
              <a:pPr>
                <a:defRPr/>
              </a:pPr>
              <a:t>110</a:t>
            </a:fld>
            <a:endParaRPr lang="en-US" altLang="en-US"/>
          </a:p>
        </p:txBody>
      </p:sp>
      <p:sp>
        <p:nvSpPr>
          <p:cNvPr id="9" name="Rectangle 2"/>
          <p:cNvSpPr txBox="1">
            <a:spLocks noChangeArrowheads="1"/>
          </p:cNvSpPr>
          <p:nvPr/>
        </p:nvSpPr>
        <p:spPr bwMode="auto">
          <a:xfrm>
            <a:off x="457200" y="685800"/>
            <a:ext cx="8229600" cy="1219200"/>
          </a:xfrm>
          <a:prstGeom prst="rect">
            <a:avLst/>
          </a:prstGeom>
          <a:noFill/>
          <a:ln w="9525">
            <a:noFill/>
            <a:miter lim="800000"/>
            <a:headEnd/>
            <a:tailEnd/>
          </a:ln>
        </p:spPr>
        <p:txBody>
          <a:bodyPr anchor="b"/>
          <a:lstStyle/>
          <a:p>
            <a:pPr algn="ctr">
              <a:defRPr/>
            </a:pPr>
            <a:r>
              <a:rPr lang="ar-SA" sz="6000" kern="0" dirty="0">
                <a:solidFill>
                  <a:srgbClr val="006633"/>
                </a:solidFill>
                <a:latin typeface="SKR HEAD1" pitchFamily="2" charset="-78"/>
                <a:ea typeface="+mj-ea"/>
                <a:cs typeface="SKR HEAD1" pitchFamily="2" charset="-78"/>
              </a:rPr>
              <a:t>الوحدة </a:t>
            </a:r>
            <a:r>
              <a:rPr lang="ar-SA" sz="6000" kern="0" dirty="0" smtClean="0">
                <a:solidFill>
                  <a:srgbClr val="006633"/>
                </a:solidFill>
                <a:latin typeface="SKR HEAD1" pitchFamily="2" charset="-78"/>
                <a:ea typeface="+mj-ea"/>
                <a:cs typeface="SKR HEAD1" pitchFamily="2" charset="-78"/>
              </a:rPr>
              <a:t>الرابعة</a:t>
            </a:r>
            <a:endParaRPr lang="en-US" sz="6000" kern="0" dirty="0">
              <a:solidFill>
                <a:srgbClr val="006633"/>
              </a:solidFill>
              <a:latin typeface="SKR HEAD1" pitchFamily="2" charset="-78"/>
              <a:ea typeface="+mj-ea"/>
              <a:cs typeface="SKR HEAD1" pitchFamily="2" charset="-78"/>
            </a:endParaRPr>
          </a:p>
        </p:txBody>
      </p:sp>
      <p:sp>
        <p:nvSpPr>
          <p:cNvPr id="10" name="مربع نص 9"/>
          <p:cNvSpPr txBox="1"/>
          <p:nvPr/>
        </p:nvSpPr>
        <p:spPr>
          <a:xfrm>
            <a:off x="2209800" y="1981200"/>
            <a:ext cx="4876800" cy="1216025"/>
          </a:xfrm>
          <a:prstGeom prst="rect">
            <a:avLst/>
          </a:prstGeom>
          <a:noFill/>
        </p:spPr>
        <p:txBody>
          <a:bodyPr rtlCol="1">
            <a:spAutoFit/>
          </a:bodyPr>
          <a:lstStyle/>
          <a:p>
            <a:pPr algn="ctr">
              <a:defRPr/>
            </a:pPr>
            <a:r>
              <a:rPr lang="ar-SA" sz="3800" dirty="0" smtClean="0">
                <a:solidFill>
                  <a:srgbClr val="006633"/>
                </a:solidFill>
                <a:latin typeface="SKR HEAD1" pitchFamily="2" charset="-78"/>
                <a:ea typeface="+mj-ea"/>
                <a:cs typeface="SKR HEAD1" pitchFamily="2" charset="-78"/>
              </a:rPr>
              <a:t>من قضايا الأسرة المعاصرة</a:t>
            </a:r>
            <a:endParaRPr lang="ar-SA" sz="3800" dirty="0">
              <a:solidFill>
                <a:srgbClr val="006633"/>
              </a:solidFill>
              <a:latin typeface="SKR HEAD1" pitchFamily="2" charset="-78"/>
              <a:ea typeface="+mj-ea"/>
              <a:cs typeface="SKR HEAD1" pitchFamily="2" charset="-78"/>
            </a:endParaRPr>
          </a:p>
          <a:p>
            <a:pPr>
              <a:defRPr/>
            </a:pPr>
            <a:endParaRPr lang="ar-SA" sz="3500" dirty="0">
              <a:solidFill>
                <a:srgbClr val="006633"/>
              </a:solidFill>
            </a:endParaRPr>
          </a:p>
        </p:txBody>
      </p:sp>
      <p:sp>
        <p:nvSpPr>
          <p:cNvPr id="11" name="Rectangle 3"/>
          <p:cNvSpPr txBox="1">
            <a:spLocks noChangeArrowheads="1"/>
          </p:cNvSpPr>
          <p:nvPr/>
        </p:nvSpPr>
        <p:spPr bwMode="auto">
          <a:xfrm>
            <a:off x="1285875" y="2714625"/>
            <a:ext cx="5534025" cy="2082800"/>
          </a:xfrm>
          <a:prstGeom prst="rect">
            <a:avLst/>
          </a:prstGeom>
          <a:noFill/>
          <a:ln w="9525">
            <a:noFill/>
            <a:miter lim="800000"/>
            <a:headEnd/>
            <a:tailEnd/>
          </a:ln>
        </p:spPr>
        <p:txBody>
          <a:bodyPr rtlCol="1">
            <a:normAutofit/>
          </a:bodyPr>
          <a:lstStyle/>
          <a:p>
            <a:pPr marL="354013" indent="-354013" algn="just" rtl="1" fontAlgn="auto">
              <a:spcBef>
                <a:spcPts val="0"/>
              </a:spcBef>
              <a:spcAft>
                <a:spcPts val="0"/>
              </a:spcAft>
              <a:buClr>
                <a:srgbClr val="CC9900"/>
              </a:buClr>
              <a:buSzPct val="65000"/>
              <a:buFont typeface="Wingdings" pitchFamily="2" charset="2"/>
              <a:buChar char="§"/>
              <a:defRPr/>
            </a:pPr>
            <a:r>
              <a:rPr lang="ar-SA" sz="3200" dirty="0" smtClean="0">
                <a:latin typeface="SKR HEAD1" pitchFamily="2" charset="-78"/>
                <a:cs typeface="SKR HEAD1" pitchFamily="2" charset="-78"/>
              </a:rPr>
              <a:t>عمل المرأة</a:t>
            </a:r>
          </a:p>
          <a:p>
            <a:pPr marL="354013" indent="-354013" algn="just" rtl="1" fontAlgn="auto">
              <a:spcBef>
                <a:spcPts val="0"/>
              </a:spcBef>
              <a:spcAft>
                <a:spcPts val="0"/>
              </a:spcAft>
              <a:buClr>
                <a:srgbClr val="CC9900"/>
              </a:buClr>
              <a:buSzPct val="65000"/>
              <a:buFont typeface="Wingdings" pitchFamily="2" charset="2"/>
              <a:buChar char="§"/>
              <a:defRPr/>
            </a:pPr>
            <a:r>
              <a:rPr lang="ar-SA" sz="3200" dirty="0" smtClean="0">
                <a:latin typeface="SKR HEAD1" pitchFamily="2" charset="-78"/>
                <a:cs typeface="SKR HEAD1" pitchFamily="2" charset="-78"/>
              </a:rPr>
              <a:t>العمالة المنزلية</a:t>
            </a:r>
            <a:endParaRPr lang="en-US" sz="3200" dirty="0">
              <a:latin typeface="+mn-lt"/>
              <a:cs typeface="Traditional Arabic"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animEffect transition="in" filter="fade">
                                      <p:cBhvr>
                                        <p:cTn id="21" dur="500"/>
                                        <p:tgtEl>
                                          <p:spTgt spid="11">
                                            <p:txEl>
                                              <p:pRg st="0" end="0"/>
                                            </p:txEl>
                                          </p:spTgt>
                                        </p:tgtEl>
                                      </p:cBhvr>
                                    </p:animEffect>
                                    <p:anim calcmode="lin" valueType="num">
                                      <p:cBhvr>
                                        <p:cTn id="22"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3" dur="5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1">
                                            <p:txEl>
                                              <p:pRg st="1" end="1"/>
                                            </p:txEl>
                                          </p:spTgt>
                                        </p:tgtEl>
                                        <p:attrNameLst>
                                          <p:attrName>style.visibility</p:attrName>
                                        </p:attrNameLst>
                                      </p:cBhvr>
                                      <p:to>
                                        <p:strVal val="visible"/>
                                      </p:to>
                                    </p:set>
                                    <p:animEffect transition="in" filter="fade">
                                      <p:cBhvr>
                                        <p:cTn id="28" dur="500"/>
                                        <p:tgtEl>
                                          <p:spTgt spid="11">
                                            <p:txEl>
                                              <p:pRg st="1" end="1"/>
                                            </p:txEl>
                                          </p:spTgt>
                                        </p:tgtEl>
                                      </p:cBhvr>
                                    </p:animEffect>
                                    <p:anim calcmode="lin" valueType="num">
                                      <p:cBhvr>
                                        <p:cTn id="29"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30" dur="5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42" name="Rectangle 3"/>
          <p:cNvSpPr>
            <a:spLocks noGrp="1" noChangeArrowheads="1"/>
          </p:cNvSpPr>
          <p:nvPr>
            <p:ph idx="1"/>
          </p:nvPr>
        </p:nvSpPr>
        <p:spPr>
          <a:xfrm>
            <a:off x="152400" y="1981200"/>
            <a:ext cx="8686800" cy="3844925"/>
          </a:xfrm>
        </p:spPr>
        <p:txBody>
          <a:bodyPr/>
          <a:lstStyle/>
          <a:p>
            <a:pPr>
              <a:spcBef>
                <a:spcPts val="0"/>
              </a:spcBef>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الوظيفة الأساسية للمرأة</a:t>
            </a:r>
          </a:p>
          <a:p>
            <a:pPr algn="justLow">
              <a:spcBef>
                <a:spcPts val="0"/>
              </a:spcBef>
              <a:buClr>
                <a:srgbClr val="C00000"/>
              </a:buClr>
            </a:pPr>
            <a:r>
              <a:rPr lang="ar-SA" sz="2800" dirty="0" smtClean="0">
                <a:solidFill>
                  <a:srgbClr val="000000"/>
                </a:solidFill>
                <a:ea typeface="Times New Roman" pitchFamily="18" charset="0"/>
                <a:cs typeface="Traditional Arabic" pitchFamily="2" charset="-78"/>
              </a:rPr>
              <a:t>التكوين التشريحي والفسيولوجي للرجل والمرأة، يحدد بشكل كبير الدور الأساسي لكل منهما في الحياة، فتكوين المرأة الجسمي والنفسي والعاطفي يتناسب مع وظيفة الحمل والولادة, ومن ثم الأمومة ورعاية شؤون الأسرة، قال تعالى: ﴿ </a:t>
            </a:r>
            <a:r>
              <a:rPr lang="ar-SA" sz="2800" dirty="0" smtClean="0">
                <a:solidFill>
                  <a:srgbClr val="00B0F0"/>
                </a:solidFill>
                <a:ea typeface="Times New Roman" pitchFamily="18" charset="0"/>
                <a:cs typeface="Traditional Arabic" pitchFamily="2" charset="-78"/>
              </a:rPr>
              <a:t>وَوَصَّيْنَا الْإِنْسَانَ بِوَالِدَيْهِ حَمَلَتْهُ أُمُّهُ وَهْنًا عَلَى وَهْنٍ وَفِصَالُهُ فِي عَامَيْنِ أَنِ اشْكُرْ لِي وَلِوَالِدَيْكَ إِلَيَّ الْمَصِيرُ</a:t>
            </a:r>
            <a:r>
              <a:rPr lang="ar-SA" sz="2800" dirty="0" smtClean="0">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 </a:t>
            </a:r>
          </a:p>
          <a:p>
            <a:pPr algn="justLow">
              <a:spcBef>
                <a:spcPts val="0"/>
              </a:spcBef>
              <a:buClr>
                <a:srgbClr val="C00000"/>
              </a:buClr>
            </a:pPr>
            <a:r>
              <a:rPr lang="ar-SA" sz="2800" dirty="0" smtClean="0">
                <a:solidFill>
                  <a:srgbClr val="000000"/>
                </a:solidFill>
                <a:ea typeface="Times New Roman" pitchFamily="18" charset="0"/>
                <a:cs typeface="Traditional Arabic" pitchFamily="2" charset="-78"/>
              </a:rPr>
              <a:t>وتطور الفرد وانتقاله في مراحل الحياة المختلفة ليؤكد أن الأنثى تولد ولديها غريزة الأمومة، وتكون لديها نزعة وراثية، تختلف عن تلك النزاعات الخاصة بالذكر.</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F5D4B30E-6B8B-45BD-9B58-CFB7ADF1ADF5}" type="slidenum">
              <a:rPr lang="ar-SA" altLang="en-US"/>
              <a:pPr>
                <a:defRPr/>
              </a:pPr>
              <a:t>111</a:t>
            </a:fld>
            <a:endParaRPr lang="en-US" altLang="en-US"/>
          </a:p>
        </p:txBody>
      </p:sp>
      <p:sp>
        <p:nvSpPr>
          <p:cNvPr id="7"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عمل المرأة</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6742">
                                            <p:txEl>
                                              <p:pRg st="0" end="0"/>
                                            </p:txEl>
                                          </p:spTgt>
                                        </p:tgtEl>
                                        <p:attrNameLst>
                                          <p:attrName>style.visibility</p:attrName>
                                        </p:attrNameLst>
                                      </p:cBhvr>
                                      <p:to>
                                        <p:strVal val="visible"/>
                                      </p:to>
                                    </p:set>
                                    <p:animEffect transition="in" filter="fade">
                                      <p:cBhvr>
                                        <p:cTn id="7" dur="500"/>
                                        <p:tgtEl>
                                          <p:spTgt spid="116742">
                                            <p:txEl>
                                              <p:pRg st="0" end="0"/>
                                            </p:txEl>
                                          </p:spTgt>
                                        </p:tgtEl>
                                      </p:cBhvr>
                                    </p:animEffect>
                                    <p:anim calcmode="lin" valueType="num">
                                      <p:cBhvr>
                                        <p:cTn id="8" dur="500" fill="hold"/>
                                        <p:tgtEl>
                                          <p:spTgt spid="116742">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674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6742">
                                            <p:txEl>
                                              <p:pRg st="1" end="1"/>
                                            </p:txEl>
                                          </p:spTgt>
                                        </p:tgtEl>
                                        <p:attrNameLst>
                                          <p:attrName>style.visibility</p:attrName>
                                        </p:attrNameLst>
                                      </p:cBhvr>
                                      <p:to>
                                        <p:strVal val="visible"/>
                                      </p:to>
                                    </p:set>
                                    <p:animEffect transition="in" filter="fade">
                                      <p:cBhvr>
                                        <p:cTn id="14" dur="500"/>
                                        <p:tgtEl>
                                          <p:spTgt spid="116742">
                                            <p:txEl>
                                              <p:pRg st="1" end="1"/>
                                            </p:txEl>
                                          </p:spTgt>
                                        </p:tgtEl>
                                      </p:cBhvr>
                                    </p:animEffect>
                                    <p:anim calcmode="lin" valueType="num">
                                      <p:cBhvr>
                                        <p:cTn id="15" dur="500" fill="hold"/>
                                        <p:tgtEl>
                                          <p:spTgt spid="116742">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1674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6742">
                                            <p:txEl>
                                              <p:pRg st="2" end="2"/>
                                            </p:txEl>
                                          </p:spTgt>
                                        </p:tgtEl>
                                        <p:attrNameLst>
                                          <p:attrName>style.visibility</p:attrName>
                                        </p:attrNameLst>
                                      </p:cBhvr>
                                      <p:to>
                                        <p:strVal val="visible"/>
                                      </p:to>
                                    </p:set>
                                    <p:animEffect transition="in" filter="fade">
                                      <p:cBhvr>
                                        <p:cTn id="21" dur="500"/>
                                        <p:tgtEl>
                                          <p:spTgt spid="116742">
                                            <p:txEl>
                                              <p:pRg st="2" end="2"/>
                                            </p:txEl>
                                          </p:spTgt>
                                        </p:tgtEl>
                                      </p:cBhvr>
                                    </p:animEffect>
                                    <p:anim calcmode="lin" valueType="num">
                                      <p:cBhvr>
                                        <p:cTn id="22" dur="500" fill="hold"/>
                                        <p:tgtEl>
                                          <p:spTgt spid="116742">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1674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strVal val="#ppt_w*0.70"/>
                                          </p:val>
                                        </p:tav>
                                        <p:tav tm="100000">
                                          <p:val>
                                            <p:strVal val="#ppt_w"/>
                                          </p:val>
                                        </p:tav>
                                      </p:tavLst>
                                    </p:anim>
                                    <p:anim calcmode="lin" valueType="num">
                                      <p:cBhvr>
                                        <p:cTn id="29" dur="500" fill="hold"/>
                                        <p:tgtEl>
                                          <p:spTgt spid="7"/>
                                        </p:tgtEl>
                                        <p:attrNameLst>
                                          <p:attrName>ppt_h</p:attrName>
                                        </p:attrNameLst>
                                      </p:cBhvr>
                                      <p:tavLst>
                                        <p:tav tm="0">
                                          <p:val>
                                            <p:strVal val="#ppt_h"/>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6" name="Rectangle 3"/>
          <p:cNvSpPr>
            <a:spLocks noGrp="1" noChangeArrowheads="1"/>
          </p:cNvSpPr>
          <p:nvPr>
            <p:ph idx="1"/>
          </p:nvPr>
        </p:nvSpPr>
        <p:spPr>
          <a:xfrm>
            <a:off x="152400" y="1981200"/>
            <a:ext cx="8686800" cy="3844925"/>
          </a:xfrm>
        </p:spPr>
        <p:txBody>
          <a:bodyPr/>
          <a:lstStyle/>
          <a:p>
            <a:pPr algn="justLow">
              <a:spcBef>
                <a:spcPts val="0"/>
              </a:spcBef>
              <a:buClr>
                <a:srgbClr val="C00000"/>
              </a:buClr>
            </a:pPr>
            <a:r>
              <a:rPr lang="ar-SA" sz="2800" dirty="0" smtClean="0">
                <a:solidFill>
                  <a:srgbClr val="000000"/>
                </a:solidFill>
                <a:ea typeface="Times New Roman" pitchFamily="18" charset="0"/>
                <a:cs typeface="Traditional Arabic" pitchFamily="2" charset="-78"/>
              </a:rPr>
              <a:t>حدّد الإسلام مسؤولية كل فرد من أفراد المجتمع عما استرعاه الله إياه، وبيّن ذلك رسول الله </a:t>
            </a:r>
            <a:r>
              <a:rPr lang="ar-SA" sz="2800" dirty="0" err="1" smtClean="0">
                <a:solidFill>
                  <a:srgbClr val="000000"/>
                </a:solidFill>
                <a:ea typeface="Times New Roman" pitchFamily="18" charset="0"/>
                <a:cs typeface="CTraditional Arabic" pitchFamily="2" charset="-78"/>
              </a:rPr>
              <a:t>ج</a:t>
            </a:r>
            <a:r>
              <a:rPr lang="ar-SA" sz="2800" dirty="0" smtClean="0">
                <a:solidFill>
                  <a:srgbClr val="000000"/>
                </a:solidFill>
                <a:ea typeface="Times New Roman" pitchFamily="18" charset="0"/>
                <a:cs typeface="Traditional Arabic" pitchFamily="2" charset="-78"/>
              </a:rPr>
              <a:t> في قوله: "</a:t>
            </a:r>
            <a:r>
              <a:rPr lang="ar-SA" sz="2800" dirty="0" smtClean="0">
                <a:solidFill>
                  <a:srgbClr val="FF0000"/>
                </a:solidFill>
                <a:ea typeface="Times New Roman" pitchFamily="18" charset="0"/>
                <a:cs typeface="Traditional Arabic" pitchFamily="2" charset="-78"/>
              </a:rPr>
              <a:t>وَالرَّجُلُ رَاعٍ عَلَى أَهْلِ بَيْتِهِ، وَهُوَ </a:t>
            </a:r>
            <a:r>
              <a:rPr lang="ar-SA" sz="2800" dirty="0" err="1" smtClean="0">
                <a:solidFill>
                  <a:srgbClr val="FF0000"/>
                </a:solidFill>
                <a:ea typeface="Times New Roman" pitchFamily="18" charset="0"/>
                <a:cs typeface="Traditional Arabic" pitchFamily="2" charset="-78"/>
              </a:rPr>
              <a:t>مَسْؤولٌ</a:t>
            </a:r>
            <a:r>
              <a:rPr lang="ar-SA" sz="2800" dirty="0" smtClean="0">
                <a:solidFill>
                  <a:srgbClr val="FF0000"/>
                </a:solidFill>
                <a:ea typeface="Times New Roman" pitchFamily="18" charset="0"/>
                <a:cs typeface="Traditional Arabic" pitchFamily="2" charset="-78"/>
              </a:rPr>
              <a:t> عَنْ رَعِيَّتِهِ. وَالْمَرْأَةُ رَاعِيَةٌ عَلَى أَهْلِ بَيْتِ زَوْجِهَا، وَوَلَدِهِ، وَهِيَ </a:t>
            </a:r>
            <a:r>
              <a:rPr lang="ar-SA" sz="2800" dirty="0" err="1" smtClean="0">
                <a:solidFill>
                  <a:srgbClr val="FF0000"/>
                </a:solidFill>
                <a:ea typeface="Times New Roman" pitchFamily="18" charset="0"/>
                <a:cs typeface="Traditional Arabic" pitchFamily="2" charset="-78"/>
              </a:rPr>
              <a:t>مَسْؤولَةٌ</a:t>
            </a:r>
            <a:r>
              <a:rPr lang="ar-SA" sz="2800" dirty="0" smtClean="0">
                <a:solidFill>
                  <a:srgbClr val="FF0000"/>
                </a:solidFill>
                <a:ea typeface="Times New Roman" pitchFamily="18" charset="0"/>
                <a:cs typeface="Traditional Arabic" pitchFamily="2" charset="-78"/>
              </a:rPr>
              <a:t> عَنْهُمْ</a:t>
            </a:r>
            <a:r>
              <a:rPr lang="ar-SA" sz="2800" dirty="0" smtClean="0">
                <a:solidFill>
                  <a:srgbClr val="000000"/>
                </a:solidFill>
                <a:ea typeface="Times New Roman" pitchFamily="18" charset="0"/>
                <a:cs typeface="Traditional Arabic" pitchFamily="2" charset="-78"/>
              </a:rPr>
              <a:t>... ". قال الخطابي: (ورعاية الرجل أهله سياسته لأمرهم وإيصالهم حقوقهم، ورعاية المرأة تدبير أمر البيت، والأولاد، والخدمة، والنصيحة للزوج في كل ذلك). (والمرأة راعية على أهل بيت زوجها وولده، أي بحسن تدبير المعيشة، والنصح له، والشفقة، والأمانة، وحفظ نفسها، وماله، وأطفاله، </a:t>
            </a:r>
            <a:r>
              <a:rPr lang="ar-SA" sz="2800" dirty="0" err="1" smtClean="0">
                <a:solidFill>
                  <a:srgbClr val="000000"/>
                </a:solidFill>
                <a:ea typeface="Times New Roman" pitchFamily="18" charset="0"/>
                <a:cs typeface="Traditional Arabic" pitchFamily="2" charset="-78"/>
              </a:rPr>
              <a:t>وأضيافه</a:t>
            </a:r>
            <a:r>
              <a:rPr lang="ar-SA" sz="2800" dirty="0" smtClean="0">
                <a:solidFill>
                  <a:srgbClr val="000000"/>
                </a:solidFill>
                <a:ea typeface="Times New Roman" pitchFamily="18" charset="0"/>
                <a:cs typeface="Traditional Arabic" pitchFamily="2" charset="-78"/>
              </a:rPr>
              <a:t>).</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F0AF804-F0EA-44AC-A415-493369CC52E9}" type="slidenum">
              <a:rPr lang="ar-SA" altLang="en-US"/>
              <a:pPr>
                <a:defRPr/>
              </a:pPr>
              <a:t>112</a:t>
            </a:fld>
            <a:endParaRPr lang="en-US" altLang="en-US"/>
          </a:p>
        </p:txBody>
      </p:sp>
      <p:sp>
        <p:nvSpPr>
          <p:cNvPr id="7"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عمل المرأة</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7766">
                                            <p:txEl>
                                              <p:pRg st="0" end="0"/>
                                            </p:txEl>
                                          </p:spTgt>
                                        </p:tgtEl>
                                        <p:attrNameLst>
                                          <p:attrName>style.visibility</p:attrName>
                                        </p:attrNameLst>
                                      </p:cBhvr>
                                      <p:to>
                                        <p:strVal val="visible"/>
                                      </p:to>
                                    </p:set>
                                    <p:animEffect transition="in" filter="fade">
                                      <p:cBhvr>
                                        <p:cTn id="7" dur="500"/>
                                        <p:tgtEl>
                                          <p:spTgt spid="117766">
                                            <p:txEl>
                                              <p:pRg st="0" end="0"/>
                                            </p:txEl>
                                          </p:spTgt>
                                        </p:tgtEl>
                                      </p:cBhvr>
                                    </p:animEffect>
                                    <p:anim calcmode="lin" valueType="num">
                                      <p:cBhvr>
                                        <p:cTn id="8" dur="500" fill="hold"/>
                                        <p:tgtEl>
                                          <p:spTgt spid="117766">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77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strVal val="#ppt_w*0.70"/>
                                          </p:val>
                                        </p:tav>
                                        <p:tav tm="100000">
                                          <p:val>
                                            <p:strVal val="#ppt_w"/>
                                          </p:val>
                                        </p:tav>
                                      </p:tavLst>
                                    </p:anim>
                                    <p:anim calcmode="lin" valueType="num">
                                      <p:cBhvr>
                                        <p:cTn id="15" dur="500" fill="hold"/>
                                        <p:tgtEl>
                                          <p:spTgt spid="7"/>
                                        </p:tgtEl>
                                        <p:attrNameLst>
                                          <p:attrName>ppt_h</p:attrName>
                                        </p:attrNameLst>
                                      </p:cBhvr>
                                      <p:tavLst>
                                        <p:tav tm="0">
                                          <p:val>
                                            <p:strVal val="#ppt_h"/>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90" name="Rectangle 3"/>
          <p:cNvSpPr>
            <a:spLocks noGrp="1" noChangeArrowheads="1"/>
          </p:cNvSpPr>
          <p:nvPr>
            <p:ph idx="1"/>
          </p:nvPr>
        </p:nvSpPr>
        <p:spPr>
          <a:xfrm>
            <a:off x="152400" y="1981200"/>
            <a:ext cx="8686800" cy="4038600"/>
          </a:xfrm>
        </p:spPr>
        <p:txBody>
          <a:bodyPr/>
          <a:lstStyle/>
          <a:p>
            <a:pPr>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وظيفة المرأة في الأسرة:</a:t>
            </a:r>
          </a:p>
          <a:p>
            <a:pPr>
              <a:spcBef>
                <a:spcPts val="0"/>
              </a:spcBef>
              <a:buClr>
                <a:srgbClr val="C00000"/>
              </a:buClr>
            </a:pPr>
            <a:r>
              <a:rPr lang="ar-SA" sz="2800" b="1" dirty="0" smtClean="0">
                <a:solidFill>
                  <a:srgbClr val="C00000"/>
                </a:solidFill>
                <a:latin typeface="Times New Roman" pitchFamily="18" charset="0"/>
                <a:ea typeface="Times New Roman" pitchFamily="18" charset="0"/>
                <a:cs typeface="Traditional Arabic" pitchFamily="2" charset="-78"/>
              </a:rPr>
              <a:t>أولاً: البناء التربوي: </a:t>
            </a:r>
          </a:p>
          <a:p>
            <a:pPr algn="justLow">
              <a:spcBef>
                <a:spcPts val="0"/>
              </a:spcBef>
              <a:buClr>
                <a:srgbClr val="C00000"/>
              </a:buClr>
              <a:buSzPct val="50000"/>
              <a:buFont typeface="Wingdings" pitchFamily="2" charset="2"/>
              <a:buChar char="v"/>
            </a:pPr>
            <a:r>
              <a:rPr lang="ar-SA" sz="2800" dirty="0" smtClean="0">
                <a:solidFill>
                  <a:srgbClr val="000000"/>
                </a:solidFill>
                <a:latin typeface="Times New Roman" pitchFamily="18" charset="0"/>
                <a:ea typeface="Times New Roman" pitchFamily="18" charset="0"/>
                <a:cs typeface="Traditional Arabic" pitchFamily="2" charset="-78"/>
              </a:rPr>
              <a:t>والتي تتمثل في إعداد وتنشئة أبنائها على مكارم الأخلاق، ومعالي الأمور، وهي </a:t>
            </a:r>
            <a:r>
              <a:rPr lang="ar-SA" sz="2800" dirty="0" err="1" smtClean="0">
                <a:solidFill>
                  <a:srgbClr val="000000"/>
                </a:solidFill>
                <a:latin typeface="Times New Roman" pitchFamily="18" charset="0"/>
                <a:ea typeface="Times New Roman" pitchFamily="18" charset="0"/>
                <a:cs typeface="Traditional Arabic" pitchFamily="2" charset="-78"/>
              </a:rPr>
              <a:t>مسؤولة</a:t>
            </a:r>
            <a:r>
              <a:rPr lang="ar-SA" sz="2800" dirty="0" smtClean="0">
                <a:solidFill>
                  <a:srgbClr val="000000"/>
                </a:solidFill>
                <a:latin typeface="Times New Roman" pitchFamily="18" charset="0"/>
                <a:ea typeface="Times New Roman" pitchFamily="18" charset="0"/>
                <a:cs typeface="Traditional Arabic" pitchFamily="2" charset="-78"/>
              </a:rPr>
              <a:t> عن ذلك بعد أن أعطاها الله سبحانه من الحنان والعاطفة ما يؤهلها للقيام بهذه المهمة على أتم وجه</a:t>
            </a:r>
            <a:r>
              <a:rPr lang="ar-SA" sz="2800" dirty="0" smtClean="0">
                <a:ea typeface="Times New Roman" pitchFamily="18" charset="0"/>
                <a:cs typeface="Traditional Arabic" pitchFamily="2" charset="-78"/>
              </a:rPr>
              <a:t>.</a:t>
            </a:r>
          </a:p>
          <a:p>
            <a:pPr algn="ctr">
              <a:spcBef>
                <a:spcPts val="0"/>
              </a:spcBef>
              <a:buFont typeface="Wingdings" pitchFamily="2" charset="2"/>
              <a:buNone/>
            </a:pPr>
            <a:r>
              <a:rPr lang="ar-SA" sz="2800" dirty="0" smtClean="0">
                <a:solidFill>
                  <a:srgbClr val="000000"/>
                </a:solidFill>
                <a:latin typeface="Times New Roman" pitchFamily="18" charset="0"/>
                <a:ea typeface="Times New Roman" pitchFamily="18" charset="0"/>
                <a:cs typeface="Traditional Arabic" pitchFamily="2" charset="-78"/>
              </a:rPr>
              <a:t>	الأم مدرسة إذا أعددتها      	  أعددت شعبا طيب الأعراق</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9B84F7B2-5CEC-419C-96EF-ABF8A1DA3D09}" type="slidenum">
              <a:rPr lang="ar-SA" altLang="en-US"/>
              <a:pPr>
                <a:defRPr/>
              </a:pPr>
              <a:t>113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8790">
                                            <p:txEl>
                                              <p:pRg st="0" end="0"/>
                                            </p:txEl>
                                          </p:spTgt>
                                        </p:tgtEl>
                                        <p:attrNameLst>
                                          <p:attrName>style.visibility</p:attrName>
                                        </p:attrNameLst>
                                      </p:cBhvr>
                                      <p:to>
                                        <p:strVal val="visible"/>
                                      </p:to>
                                    </p:set>
                                    <p:animEffect transition="in" filter="fade">
                                      <p:cBhvr>
                                        <p:cTn id="7" dur="500"/>
                                        <p:tgtEl>
                                          <p:spTgt spid="118790">
                                            <p:txEl>
                                              <p:pRg st="0" end="0"/>
                                            </p:txEl>
                                          </p:spTgt>
                                        </p:tgtEl>
                                      </p:cBhvr>
                                    </p:animEffect>
                                    <p:anim calcmode="lin" valueType="num">
                                      <p:cBhvr>
                                        <p:cTn id="8" dur="500" fill="hold"/>
                                        <p:tgtEl>
                                          <p:spTgt spid="11879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879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8790">
                                            <p:txEl>
                                              <p:pRg st="1" end="1"/>
                                            </p:txEl>
                                          </p:spTgt>
                                        </p:tgtEl>
                                        <p:attrNameLst>
                                          <p:attrName>style.visibility</p:attrName>
                                        </p:attrNameLst>
                                      </p:cBhvr>
                                      <p:to>
                                        <p:strVal val="visible"/>
                                      </p:to>
                                    </p:set>
                                    <p:animEffect transition="in" filter="fade">
                                      <p:cBhvr>
                                        <p:cTn id="14" dur="500"/>
                                        <p:tgtEl>
                                          <p:spTgt spid="118790">
                                            <p:txEl>
                                              <p:pRg st="1" end="1"/>
                                            </p:txEl>
                                          </p:spTgt>
                                        </p:tgtEl>
                                      </p:cBhvr>
                                    </p:animEffect>
                                    <p:anim calcmode="lin" valueType="num">
                                      <p:cBhvr>
                                        <p:cTn id="15" dur="500" fill="hold"/>
                                        <p:tgtEl>
                                          <p:spTgt spid="118790">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1879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8790">
                                            <p:txEl>
                                              <p:pRg st="2" end="2"/>
                                            </p:txEl>
                                          </p:spTgt>
                                        </p:tgtEl>
                                        <p:attrNameLst>
                                          <p:attrName>style.visibility</p:attrName>
                                        </p:attrNameLst>
                                      </p:cBhvr>
                                      <p:to>
                                        <p:strVal val="visible"/>
                                      </p:to>
                                    </p:set>
                                    <p:animEffect transition="in" filter="fade">
                                      <p:cBhvr>
                                        <p:cTn id="21" dur="500"/>
                                        <p:tgtEl>
                                          <p:spTgt spid="118790">
                                            <p:txEl>
                                              <p:pRg st="2" end="2"/>
                                            </p:txEl>
                                          </p:spTgt>
                                        </p:tgtEl>
                                      </p:cBhvr>
                                    </p:animEffect>
                                    <p:anim calcmode="lin" valueType="num">
                                      <p:cBhvr>
                                        <p:cTn id="22" dur="500" fill="hold"/>
                                        <p:tgtEl>
                                          <p:spTgt spid="118790">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18790">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7650"/>
                            </p:stCondLst>
                            <p:childTnLst>
                              <p:par>
                                <p:cTn id="25" presetID="40" presetClass="entr" presetSubtype="0" fill="hold" nodeType="afterEffect">
                                  <p:stCondLst>
                                    <p:cond delay="0"/>
                                  </p:stCondLst>
                                  <p:iterate type="lt">
                                    <p:tmPct val="10000"/>
                                  </p:iterate>
                                  <p:childTnLst>
                                    <p:set>
                                      <p:cBhvr>
                                        <p:cTn id="26" dur="1" fill="hold">
                                          <p:stCondLst>
                                            <p:cond delay="0"/>
                                          </p:stCondLst>
                                        </p:cTn>
                                        <p:tgtEl>
                                          <p:spTgt spid="118790">
                                            <p:txEl>
                                              <p:pRg st="3" end="3"/>
                                            </p:txEl>
                                          </p:spTgt>
                                        </p:tgtEl>
                                        <p:attrNameLst>
                                          <p:attrName>style.visibility</p:attrName>
                                        </p:attrNameLst>
                                      </p:cBhvr>
                                      <p:to>
                                        <p:strVal val="visible"/>
                                      </p:to>
                                    </p:set>
                                    <p:animEffect transition="in" filter="fade">
                                      <p:cBhvr>
                                        <p:cTn id="27" dur="500"/>
                                        <p:tgtEl>
                                          <p:spTgt spid="118790">
                                            <p:txEl>
                                              <p:pRg st="3" end="3"/>
                                            </p:txEl>
                                          </p:spTgt>
                                        </p:tgtEl>
                                      </p:cBhvr>
                                    </p:animEffect>
                                    <p:anim calcmode="lin" valueType="num">
                                      <p:cBhvr>
                                        <p:cTn id="28" dur="500" fill="hold"/>
                                        <p:tgtEl>
                                          <p:spTgt spid="118790">
                                            <p:txEl>
                                              <p:pRg st="3" end="3"/>
                                            </p:txEl>
                                          </p:spTgt>
                                        </p:tgtEl>
                                        <p:attrNameLst>
                                          <p:attrName>ppt_x</p:attrName>
                                        </p:attrNameLst>
                                      </p:cBhvr>
                                      <p:tavLst>
                                        <p:tav tm="0">
                                          <p:val>
                                            <p:strVal val="#ppt_x-.1"/>
                                          </p:val>
                                        </p:tav>
                                        <p:tav tm="100000">
                                          <p:val>
                                            <p:strVal val="#ppt_x"/>
                                          </p:val>
                                        </p:tav>
                                      </p:tavLst>
                                    </p:anim>
                                    <p:anim calcmode="lin" valueType="num">
                                      <p:cBhvr>
                                        <p:cTn id="29" dur="500" fill="hold"/>
                                        <p:tgtEl>
                                          <p:spTgt spid="11879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55" presetClass="entr" presetSubtype="0"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p:cTn id="34" dur="500" fill="hold"/>
                                        <p:tgtEl>
                                          <p:spTgt spid="7"/>
                                        </p:tgtEl>
                                        <p:attrNameLst>
                                          <p:attrName>ppt_w</p:attrName>
                                        </p:attrNameLst>
                                      </p:cBhvr>
                                      <p:tavLst>
                                        <p:tav tm="0">
                                          <p:val>
                                            <p:strVal val="#ppt_w*0.70"/>
                                          </p:val>
                                        </p:tav>
                                        <p:tav tm="100000">
                                          <p:val>
                                            <p:strVal val="#ppt_w"/>
                                          </p:val>
                                        </p:tav>
                                      </p:tavLst>
                                    </p:anim>
                                    <p:anim calcmode="lin" valueType="num">
                                      <p:cBhvr>
                                        <p:cTn id="35" dur="500" fill="hold"/>
                                        <p:tgtEl>
                                          <p:spTgt spid="7"/>
                                        </p:tgtEl>
                                        <p:attrNameLst>
                                          <p:attrName>ppt_h</p:attrName>
                                        </p:attrNameLst>
                                      </p:cBhvr>
                                      <p:tavLst>
                                        <p:tav tm="0">
                                          <p:val>
                                            <p:strVal val="#ppt_h"/>
                                          </p:val>
                                        </p:tav>
                                        <p:tav tm="100000">
                                          <p:val>
                                            <p:strVal val="#ppt_h"/>
                                          </p:val>
                                        </p:tav>
                                      </p:tavLst>
                                    </p:anim>
                                    <p:animEffect transition="in" filter="fade">
                                      <p:cBhvr>
                                        <p:cTn id="3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4" name="Rectangle 3"/>
          <p:cNvSpPr>
            <a:spLocks noGrp="1" noChangeArrowheads="1"/>
          </p:cNvSpPr>
          <p:nvPr>
            <p:ph idx="1"/>
          </p:nvPr>
        </p:nvSpPr>
        <p:spPr>
          <a:xfrm>
            <a:off x="152400" y="1981200"/>
            <a:ext cx="8686800" cy="3387725"/>
          </a:xfrm>
        </p:spPr>
        <p:txBody>
          <a:bodyPr rtlCol="1">
            <a:normAutofit/>
          </a:bodyPr>
          <a:lstStyle/>
          <a:p>
            <a:pPr fontAlgn="auto">
              <a:lnSpc>
                <a:spcPct val="110000"/>
              </a:lnSpc>
              <a:spcBef>
                <a:spcPts val="0"/>
              </a:spcBef>
              <a:spcAft>
                <a:spcPts val="0"/>
              </a:spcAft>
              <a:buClr>
                <a:srgbClr val="C00000"/>
              </a:buClr>
              <a:defRPr/>
            </a:pPr>
            <a:r>
              <a:rPr lang="ar-SA" sz="2800" b="1" dirty="0" smtClean="0">
                <a:solidFill>
                  <a:srgbClr val="C00000"/>
                </a:solidFill>
                <a:latin typeface="Times New Roman" pitchFamily="18" charset="0"/>
                <a:ea typeface="Times New Roman" pitchFamily="18" charset="0"/>
                <a:cs typeface="Traditional Arabic" pitchFamily="2" charset="-78"/>
              </a:rPr>
              <a:t>ثانياً: التنشئة الاجتماعية: </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ea typeface="Times New Roman" pitchFamily="18" charset="0"/>
                <a:cs typeface="Traditional Arabic" pitchFamily="2" charset="-78"/>
              </a:rPr>
              <a:t>تنشئة الطفل تنشئة سوية متوازنة يدرك من خلالها أن له حقوقا ًوعليه واجبات, في نطاق الأسرة أو المجتمع.</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ea typeface="Times New Roman" pitchFamily="18" charset="0"/>
                <a:cs typeface="Traditional Arabic" pitchFamily="2" charset="-78"/>
              </a:rPr>
              <a:t>تنمية المهارات الاجتماعية من التواصل والانفتاح والتعاون والتضحية والإيثار.</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ea typeface="Times New Roman" pitchFamily="18" charset="0"/>
                <a:cs typeface="Traditional Arabic" pitchFamily="2" charset="-78"/>
              </a:rPr>
              <a:t>الإسهام في تكوين الطفل النفسي والاجتماعي؛ حيث يكتسب معظم الأنماط السلوكية والطباع من أمه.</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ea typeface="Times New Roman" pitchFamily="18" charset="0"/>
                <a:cs typeface="Traditional Arabic" pitchFamily="2" charset="-78"/>
              </a:rPr>
              <a:t>تقوية العلاقات الأسرية بين أفراد الأسرة، وتنمية الأخلاق الاجتماعية لدى الولد.</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2A41AA3B-662C-4632-91D3-A5500A9A7A6B}" type="slidenum">
              <a:rPr lang="ar-SA" altLang="en-US"/>
              <a:pPr>
                <a:defRPr/>
              </a:pPr>
              <a:t>114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9814">
                                            <p:txEl>
                                              <p:pRg st="0" end="0"/>
                                            </p:txEl>
                                          </p:spTgt>
                                        </p:tgtEl>
                                        <p:attrNameLst>
                                          <p:attrName>style.visibility</p:attrName>
                                        </p:attrNameLst>
                                      </p:cBhvr>
                                      <p:to>
                                        <p:strVal val="visible"/>
                                      </p:to>
                                    </p:set>
                                    <p:animEffect transition="in" filter="fade">
                                      <p:cBhvr>
                                        <p:cTn id="7" dur="500"/>
                                        <p:tgtEl>
                                          <p:spTgt spid="119814">
                                            <p:txEl>
                                              <p:pRg st="0" end="0"/>
                                            </p:txEl>
                                          </p:spTgt>
                                        </p:tgtEl>
                                      </p:cBhvr>
                                    </p:animEffect>
                                    <p:anim calcmode="lin" valueType="num">
                                      <p:cBhvr>
                                        <p:cTn id="8" dur="500" fill="hold"/>
                                        <p:tgtEl>
                                          <p:spTgt spid="119814">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981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9814">
                                            <p:txEl>
                                              <p:pRg st="1" end="1"/>
                                            </p:txEl>
                                          </p:spTgt>
                                        </p:tgtEl>
                                        <p:attrNameLst>
                                          <p:attrName>style.visibility</p:attrName>
                                        </p:attrNameLst>
                                      </p:cBhvr>
                                      <p:to>
                                        <p:strVal val="visible"/>
                                      </p:to>
                                    </p:set>
                                    <p:animEffect transition="in" filter="fade">
                                      <p:cBhvr>
                                        <p:cTn id="14" dur="500"/>
                                        <p:tgtEl>
                                          <p:spTgt spid="119814">
                                            <p:txEl>
                                              <p:pRg st="1" end="1"/>
                                            </p:txEl>
                                          </p:spTgt>
                                        </p:tgtEl>
                                      </p:cBhvr>
                                    </p:animEffect>
                                    <p:anim calcmode="lin" valueType="num">
                                      <p:cBhvr>
                                        <p:cTn id="15" dur="500" fill="hold"/>
                                        <p:tgtEl>
                                          <p:spTgt spid="119814">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1981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9814">
                                            <p:txEl>
                                              <p:pRg st="2" end="2"/>
                                            </p:txEl>
                                          </p:spTgt>
                                        </p:tgtEl>
                                        <p:attrNameLst>
                                          <p:attrName>style.visibility</p:attrName>
                                        </p:attrNameLst>
                                      </p:cBhvr>
                                      <p:to>
                                        <p:strVal val="visible"/>
                                      </p:to>
                                    </p:set>
                                    <p:animEffect transition="in" filter="fade">
                                      <p:cBhvr>
                                        <p:cTn id="21" dur="500"/>
                                        <p:tgtEl>
                                          <p:spTgt spid="119814">
                                            <p:txEl>
                                              <p:pRg st="2" end="2"/>
                                            </p:txEl>
                                          </p:spTgt>
                                        </p:tgtEl>
                                      </p:cBhvr>
                                    </p:animEffect>
                                    <p:anim calcmode="lin" valueType="num">
                                      <p:cBhvr>
                                        <p:cTn id="22" dur="500" fill="hold"/>
                                        <p:tgtEl>
                                          <p:spTgt spid="119814">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1981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19814">
                                            <p:txEl>
                                              <p:pRg st="3" end="3"/>
                                            </p:txEl>
                                          </p:spTgt>
                                        </p:tgtEl>
                                        <p:attrNameLst>
                                          <p:attrName>style.visibility</p:attrName>
                                        </p:attrNameLst>
                                      </p:cBhvr>
                                      <p:to>
                                        <p:strVal val="visible"/>
                                      </p:to>
                                    </p:set>
                                    <p:animEffect transition="in" filter="fade">
                                      <p:cBhvr>
                                        <p:cTn id="28" dur="500"/>
                                        <p:tgtEl>
                                          <p:spTgt spid="119814">
                                            <p:txEl>
                                              <p:pRg st="3" end="3"/>
                                            </p:txEl>
                                          </p:spTgt>
                                        </p:tgtEl>
                                      </p:cBhvr>
                                    </p:animEffect>
                                    <p:anim calcmode="lin" valueType="num">
                                      <p:cBhvr>
                                        <p:cTn id="29" dur="500" fill="hold"/>
                                        <p:tgtEl>
                                          <p:spTgt spid="119814">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1981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19814">
                                            <p:txEl>
                                              <p:pRg st="4" end="4"/>
                                            </p:txEl>
                                          </p:spTgt>
                                        </p:tgtEl>
                                        <p:attrNameLst>
                                          <p:attrName>style.visibility</p:attrName>
                                        </p:attrNameLst>
                                      </p:cBhvr>
                                      <p:to>
                                        <p:strVal val="visible"/>
                                      </p:to>
                                    </p:set>
                                    <p:animEffect transition="in" filter="fade">
                                      <p:cBhvr>
                                        <p:cTn id="35" dur="500"/>
                                        <p:tgtEl>
                                          <p:spTgt spid="119814">
                                            <p:txEl>
                                              <p:pRg st="4" end="4"/>
                                            </p:txEl>
                                          </p:spTgt>
                                        </p:tgtEl>
                                      </p:cBhvr>
                                    </p:animEffect>
                                    <p:anim calcmode="lin" valueType="num">
                                      <p:cBhvr>
                                        <p:cTn id="36" dur="500" fill="hold"/>
                                        <p:tgtEl>
                                          <p:spTgt spid="119814">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1981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3" name="Rectangle 3"/>
          <p:cNvSpPr>
            <a:spLocks noGrp="1" noChangeArrowheads="1"/>
          </p:cNvSpPr>
          <p:nvPr>
            <p:ph idx="1"/>
          </p:nvPr>
        </p:nvSpPr>
        <p:spPr>
          <a:xfrm>
            <a:off x="152400" y="1981200"/>
            <a:ext cx="8686800" cy="4149725"/>
          </a:xfrm>
        </p:spPr>
        <p:txBody>
          <a:bodyPr rtlCol="1">
            <a:normAutofit lnSpcReduction="10000"/>
          </a:bodyPr>
          <a:lstStyle/>
          <a:p>
            <a:pPr algn="justLow" fontAlgn="auto">
              <a:lnSpc>
                <a:spcPct val="110000"/>
              </a:lnSpc>
              <a:spcBef>
                <a:spcPts val="0"/>
              </a:spcBef>
              <a:spcAft>
                <a:spcPts val="0"/>
              </a:spcAft>
              <a:buClr>
                <a:srgbClr val="C00000"/>
              </a:buClr>
              <a:defRPr/>
            </a:pPr>
            <a:r>
              <a:rPr lang="ar-SA" sz="2800" b="1" dirty="0" smtClean="0">
                <a:solidFill>
                  <a:srgbClr val="C00000"/>
                </a:solidFill>
                <a:latin typeface="Times New Roman" pitchFamily="18" charset="0"/>
                <a:ea typeface="Times New Roman" pitchFamily="18" charset="0"/>
                <a:cs typeface="Traditional Arabic" pitchFamily="2" charset="-78"/>
              </a:rPr>
              <a:t>ثالثاً: الدعم الاقتصادي:</a:t>
            </a:r>
          </a:p>
          <a:p>
            <a:pPr marL="355600" indent="-355600"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ea typeface="Times New Roman" pitchFamily="18" charset="0"/>
                <a:cs typeface="Traditional Arabic" pitchFamily="2" charset="-78"/>
              </a:rPr>
              <a:t>حسن التدبير المالي في المنزل: وبالتالي تكون خير معين لزوجها على شؤون الأسرة المالية, قال </a:t>
            </a:r>
            <a:r>
              <a:rPr lang="ar-SA" sz="2800" dirty="0" smtClean="0">
                <a:solidFill>
                  <a:srgbClr val="000000"/>
                </a:solidFill>
                <a:latin typeface="Times New Roman" pitchFamily="18" charset="0"/>
                <a:ea typeface="Times New Roman" pitchFamily="18" charset="0"/>
                <a:cs typeface="CTraditional Arabic"/>
              </a:rPr>
              <a:t>ج</a:t>
            </a:r>
            <a:r>
              <a:rPr lang="ar-SA" sz="2800" dirty="0" smtClean="0">
                <a:solidFill>
                  <a:srgbClr val="000000"/>
                </a:solidFill>
                <a:latin typeface="Times New Roman" pitchFamily="18" charset="0"/>
                <a:ea typeface="Times New Roman" pitchFamily="18" charset="0"/>
                <a:cs typeface="Traditional Arabic" pitchFamily="2" charset="-78"/>
              </a:rPr>
              <a:t>: "</a:t>
            </a:r>
            <a:r>
              <a:rPr lang="ar-SA" sz="2800" dirty="0" smtClean="0">
                <a:solidFill>
                  <a:srgbClr val="FF0000"/>
                </a:solidFill>
                <a:latin typeface="Times New Roman" pitchFamily="18" charset="0"/>
                <a:ea typeface="Times New Roman" pitchFamily="18" charset="0"/>
                <a:cs typeface="Traditional Arabic" pitchFamily="2" charset="-78"/>
              </a:rPr>
              <a:t>إِذَا أَنْفَقَتْ الْمَرْأَةُ مِنْ بَيْتِ زَوْجِهَا غَيْرَ مُفْسِدَةٍ، كَانَ لَهَا أَجْرُ مَا أَنْفَقَتْ، وَلِزَوْجِهَا أَجْرُ مَا اكْتَسَبَ، وَلِخَازِنِهِ مِثْلُ ذَلِكَ، لاَ يَنْقُصُ بَعْضُهُمْ أَجْرَ بَعْضٍ</a:t>
            </a:r>
            <a:r>
              <a:rPr lang="ar-SA" sz="2800" dirty="0" smtClean="0">
                <a:solidFill>
                  <a:srgbClr val="000000"/>
                </a:solidFill>
                <a:latin typeface="Times New Roman" pitchFamily="18" charset="0"/>
                <a:ea typeface="Times New Roman" pitchFamily="18" charset="0"/>
                <a:cs typeface="Traditional Arabic" pitchFamily="2" charset="-78"/>
              </a:rPr>
              <a:t>”.</a:t>
            </a:r>
          </a:p>
          <a:p>
            <a:pPr marL="355600" lvl="1" indent="-355600" algn="justLow" fontAlgn="auto">
              <a:lnSpc>
                <a:spcPct val="110000"/>
              </a:lnSpc>
              <a:spcBef>
                <a:spcPts val="0"/>
              </a:spcBef>
              <a:spcAft>
                <a:spcPts val="0"/>
              </a:spcAft>
              <a:buClr>
                <a:srgbClr val="C00000"/>
              </a:buClr>
              <a:buSzPct val="50000"/>
              <a:buFont typeface="Wingdings" pitchFamily="2" charset="2"/>
              <a:buChar char="v"/>
              <a:defRPr/>
            </a:pPr>
            <a:r>
              <a:rPr lang="ar-SA" dirty="0" smtClean="0">
                <a:solidFill>
                  <a:srgbClr val="000000"/>
                </a:solidFill>
                <a:latin typeface="Times New Roman" pitchFamily="18" charset="0"/>
                <a:ea typeface="Times New Roman" pitchFamily="18" charset="0"/>
                <a:cs typeface="Traditional Arabic" pitchFamily="2" charset="-78"/>
              </a:rPr>
              <a:t>التخلص من الخدم والتخفيف من مصاريفهم.</a:t>
            </a:r>
          </a:p>
          <a:p>
            <a:pPr marL="355600" lvl="1" indent="-355600" algn="justLow" fontAlgn="auto">
              <a:lnSpc>
                <a:spcPct val="110000"/>
              </a:lnSpc>
              <a:spcBef>
                <a:spcPts val="0"/>
              </a:spcBef>
              <a:spcAft>
                <a:spcPts val="0"/>
              </a:spcAft>
              <a:buClr>
                <a:srgbClr val="C00000"/>
              </a:buClr>
              <a:buSzPct val="50000"/>
              <a:buFont typeface="Wingdings" pitchFamily="2" charset="2"/>
              <a:buChar char="v"/>
              <a:defRPr/>
            </a:pPr>
            <a:r>
              <a:rPr lang="ar-SA" dirty="0" smtClean="0">
                <a:solidFill>
                  <a:srgbClr val="000000"/>
                </a:solidFill>
                <a:latin typeface="Times New Roman" pitchFamily="18" charset="0"/>
                <a:ea typeface="Times New Roman" pitchFamily="18" charset="0"/>
                <a:cs typeface="Traditional Arabic" pitchFamily="2" charset="-78"/>
              </a:rPr>
              <a:t>تنوع المهمات والوظائف التي تقوم </a:t>
            </a:r>
            <a:r>
              <a:rPr lang="ar-SA" dirty="0" err="1" smtClean="0">
                <a:solidFill>
                  <a:srgbClr val="000000"/>
                </a:solidFill>
                <a:latin typeface="Times New Roman" pitchFamily="18" charset="0"/>
                <a:ea typeface="Times New Roman" pitchFamily="18" charset="0"/>
                <a:cs typeface="Traditional Arabic" pitchFamily="2" charset="-78"/>
              </a:rPr>
              <a:t>بها</a:t>
            </a:r>
            <a:r>
              <a:rPr lang="ar-SA" dirty="0" smtClean="0">
                <a:solidFill>
                  <a:srgbClr val="000000"/>
                </a:solidFill>
                <a:latin typeface="Times New Roman" pitchFamily="18" charset="0"/>
                <a:ea typeface="Times New Roman" pitchFamily="18" charset="0"/>
                <a:cs typeface="Traditional Arabic" pitchFamily="2" charset="-78"/>
              </a:rPr>
              <a:t> (17 وظيفة), حيث توصلت إحدى الدراسات إلى أن (الأم تستحق أجراً سنوياً يصل إلى 508 آلاف دولار، وقال ريك إدلمان المحلل المالي لهذه المؤسسة: (حيث إن الأم تعمل 24 ساعة مستمرة يومياً، توصلنا إلى أنها تستحق أجر وقت دائم سنوي، يساوي أجر 17وظيفة مهمة).</a:t>
            </a:r>
            <a:r>
              <a:rPr lang="en-US" dirty="0" smtClean="0">
                <a:solidFill>
                  <a:srgbClr val="000000"/>
                </a:solidFill>
                <a:latin typeface="Times New Roman" pitchFamily="18" charset="0"/>
                <a:ea typeface="Times New Roman" pitchFamily="18" charset="0"/>
                <a:cs typeface="Traditional Arabic" pitchFamily="2" charset="-78"/>
              </a:rPr>
              <a:t> </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95E2C66C-859C-4DB4-A9A3-3C1E1263F914}" type="slidenum">
              <a:rPr lang="ar-SA" altLang="en-US"/>
              <a:pPr>
                <a:defRPr/>
              </a:pPr>
              <a:t>115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2643">
                                            <p:txEl>
                                              <p:pRg st="0" end="0"/>
                                            </p:txEl>
                                          </p:spTgt>
                                        </p:tgtEl>
                                        <p:attrNameLst>
                                          <p:attrName>style.visibility</p:attrName>
                                        </p:attrNameLst>
                                      </p:cBhvr>
                                      <p:to>
                                        <p:strVal val="visible"/>
                                      </p:to>
                                    </p:set>
                                    <p:animEffect transition="in" filter="fade">
                                      <p:cBhvr>
                                        <p:cTn id="7" dur="500"/>
                                        <p:tgtEl>
                                          <p:spTgt spid="112643">
                                            <p:txEl>
                                              <p:pRg st="0" end="0"/>
                                            </p:txEl>
                                          </p:spTgt>
                                        </p:tgtEl>
                                      </p:cBhvr>
                                    </p:animEffect>
                                    <p:anim calcmode="lin" valueType="num">
                                      <p:cBhvr>
                                        <p:cTn id="8" dur="500" fill="hold"/>
                                        <p:tgtEl>
                                          <p:spTgt spid="11264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26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2643">
                                            <p:txEl>
                                              <p:pRg st="1" end="1"/>
                                            </p:txEl>
                                          </p:spTgt>
                                        </p:tgtEl>
                                        <p:attrNameLst>
                                          <p:attrName>style.visibility</p:attrName>
                                        </p:attrNameLst>
                                      </p:cBhvr>
                                      <p:to>
                                        <p:strVal val="visible"/>
                                      </p:to>
                                    </p:set>
                                    <p:animEffect transition="in" filter="fade">
                                      <p:cBhvr>
                                        <p:cTn id="14" dur="500"/>
                                        <p:tgtEl>
                                          <p:spTgt spid="112643">
                                            <p:txEl>
                                              <p:pRg st="1" end="1"/>
                                            </p:txEl>
                                          </p:spTgt>
                                        </p:tgtEl>
                                      </p:cBhvr>
                                    </p:animEffect>
                                    <p:anim calcmode="lin" valueType="num">
                                      <p:cBhvr>
                                        <p:cTn id="15" dur="500" fill="hold"/>
                                        <p:tgtEl>
                                          <p:spTgt spid="11264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126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2643">
                                            <p:txEl>
                                              <p:pRg st="2" end="2"/>
                                            </p:txEl>
                                          </p:spTgt>
                                        </p:tgtEl>
                                        <p:attrNameLst>
                                          <p:attrName>style.visibility</p:attrName>
                                        </p:attrNameLst>
                                      </p:cBhvr>
                                      <p:to>
                                        <p:strVal val="visible"/>
                                      </p:to>
                                    </p:set>
                                    <p:animEffect transition="in" filter="fade">
                                      <p:cBhvr>
                                        <p:cTn id="21" dur="500"/>
                                        <p:tgtEl>
                                          <p:spTgt spid="112643">
                                            <p:txEl>
                                              <p:pRg st="2" end="2"/>
                                            </p:txEl>
                                          </p:spTgt>
                                        </p:tgtEl>
                                      </p:cBhvr>
                                    </p:animEffect>
                                    <p:anim calcmode="lin" valueType="num">
                                      <p:cBhvr>
                                        <p:cTn id="22" dur="500" fill="hold"/>
                                        <p:tgtEl>
                                          <p:spTgt spid="11264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126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12643">
                                            <p:txEl>
                                              <p:pRg st="3" end="3"/>
                                            </p:txEl>
                                          </p:spTgt>
                                        </p:tgtEl>
                                        <p:attrNameLst>
                                          <p:attrName>style.visibility</p:attrName>
                                        </p:attrNameLst>
                                      </p:cBhvr>
                                      <p:to>
                                        <p:strVal val="visible"/>
                                      </p:to>
                                    </p:set>
                                    <p:animEffect transition="in" filter="fade">
                                      <p:cBhvr>
                                        <p:cTn id="28" dur="500"/>
                                        <p:tgtEl>
                                          <p:spTgt spid="112643">
                                            <p:txEl>
                                              <p:pRg st="3" end="3"/>
                                            </p:txEl>
                                          </p:spTgt>
                                        </p:tgtEl>
                                      </p:cBhvr>
                                    </p:animEffect>
                                    <p:anim calcmode="lin" valueType="num">
                                      <p:cBhvr>
                                        <p:cTn id="29" dur="500" fill="hold"/>
                                        <p:tgtEl>
                                          <p:spTgt spid="11264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126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7" name="Rectangle 3"/>
          <p:cNvSpPr>
            <a:spLocks noGrp="1" noChangeArrowheads="1"/>
          </p:cNvSpPr>
          <p:nvPr>
            <p:ph idx="1"/>
          </p:nvPr>
        </p:nvSpPr>
        <p:spPr>
          <a:xfrm>
            <a:off x="152400" y="1981200"/>
            <a:ext cx="8686800" cy="3768725"/>
          </a:xfrm>
        </p:spPr>
        <p:txBody>
          <a:bodyPr rtlCol="1">
            <a:normAutofit/>
          </a:bodyPr>
          <a:lstStyle/>
          <a:p>
            <a:pPr marL="355600" indent="-355600"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حكم عمل المرأة:</a:t>
            </a:r>
          </a:p>
          <a:p>
            <a:pPr marL="355600" indent="-355600" algn="justLow" fontAlgn="auto">
              <a:spcBef>
                <a:spcPts val="0"/>
              </a:spcBef>
              <a:spcAft>
                <a:spcPts val="0"/>
              </a:spcAft>
              <a:buClr>
                <a:srgbClr val="C00000"/>
              </a:buClr>
              <a:defRPr/>
            </a:pPr>
            <a:r>
              <a:rPr lang="ar-SA" sz="2800" dirty="0" smtClean="0">
                <a:latin typeface="SKR HEAD1" pitchFamily="2" charset="-78"/>
                <a:ea typeface="Times New Roman" pitchFamily="18" charset="0"/>
                <a:cs typeface="Traditional Arabic" pitchFamily="2" charset="-78"/>
              </a:rPr>
              <a:t>أجاز الإسلام للمرأة العمل من أجل كسب الرزق – (العمل)، ونبهها إلى أن مسؤوليتها الأولى في بيت زوجها، لتتفرغ لأهم عمل إنساني حباها الله تعالى به وهو الزوجية الصالحة، والأمومة الراعية.</a:t>
            </a:r>
          </a:p>
          <a:p>
            <a:pPr marL="355600" indent="-355600"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مبررات وفوائد خروج المرأة للعمل خارج منزلها</a:t>
            </a:r>
          </a:p>
          <a:p>
            <a:pPr marL="444500" indent="-444500" algn="justLow" fontAlgn="auto">
              <a:spcBef>
                <a:spcPts val="0"/>
              </a:spcBef>
              <a:spcAft>
                <a:spcPts val="0"/>
              </a:spcAft>
              <a:buClr>
                <a:srgbClr val="FF0000"/>
              </a:buClr>
              <a:buFont typeface="Wingdings" pitchFamily="2" charset="2"/>
              <a:buNone/>
              <a:defRPr/>
            </a:pPr>
            <a:r>
              <a:rPr lang="ar-SA" sz="2800" b="1" dirty="0" smtClean="0">
                <a:solidFill>
                  <a:srgbClr val="C00000"/>
                </a:solidFill>
                <a:ea typeface="Times New Roman" pitchFamily="18" charset="0"/>
                <a:cs typeface="Traditional Arabic" pitchFamily="2" charset="-78"/>
              </a:rPr>
              <a:t>1- تلبية حاجة المجتمع لعمل المرأة في مجالات متعددة</a:t>
            </a:r>
            <a:r>
              <a:rPr lang="ar-SA" sz="2800" b="1" dirty="0" smtClean="0">
                <a:solidFill>
                  <a:srgbClr val="0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تحتاجها بنات جنسها وتتناسب مع طبيعتها.</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D519F50-AE4E-4B20-9045-F455A3FAB379}" type="slidenum">
              <a:rPr lang="ar-SA" altLang="en-US"/>
              <a:pPr>
                <a:defRPr/>
              </a:pPr>
              <a:t>116</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3667">
                                            <p:txEl>
                                              <p:pRg st="0" end="0"/>
                                            </p:txEl>
                                          </p:spTgt>
                                        </p:tgtEl>
                                        <p:attrNameLst>
                                          <p:attrName>style.visibility</p:attrName>
                                        </p:attrNameLst>
                                      </p:cBhvr>
                                      <p:to>
                                        <p:strVal val="visible"/>
                                      </p:to>
                                    </p:set>
                                    <p:animEffect transition="in" filter="fade">
                                      <p:cBhvr>
                                        <p:cTn id="7" dur="500"/>
                                        <p:tgtEl>
                                          <p:spTgt spid="113667">
                                            <p:txEl>
                                              <p:pRg st="0" end="0"/>
                                            </p:txEl>
                                          </p:spTgt>
                                        </p:tgtEl>
                                      </p:cBhvr>
                                    </p:animEffect>
                                    <p:anim calcmode="lin" valueType="num">
                                      <p:cBhvr>
                                        <p:cTn id="8" dur="500" fill="hold"/>
                                        <p:tgtEl>
                                          <p:spTgt spid="11366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36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13667">
                                            <p:txEl>
                                              <p:pRg st="1" end="1"/>
                                            </p:txEl>
                                          </p:spTgt>
                                        </p:tgtEl>
                                        <p:attrNameLst>
                                          <p:attrName>style.visibility</p:attrName>
                                        </p:attrNameLst>
                                      </p:cBhvr>
                                      <p:to>
                                        <p:strVal val="visible"/>
                                      </p:to>
                                    </p:set>
                                    <p:animEffect transition="in" filter="fade">
                                      <p:cBhvr>
                                        <p:cTn id="14" dur="500"/>
                                        <p:tgtEl>
                                          <p:spTgt spid="113667">
                                            <p:txEl>
                                              <p:pRg st="1" end="1"/>
                                            </p:txEl>
                                          </p:spTgt>
                                        </p:tgtEl>
                                      </p:cBhvr>
                                    </p:animEffect>
                                    <p:anim calcmode="lin" valueType="num">
                                      <p:cBhvr>
                                        <p:cTn id="15" dur="500" fill="hold"/>
                                        <p:tgtEl>
                                          <p:spTgt spid="11366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136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13667">
                                            <p:txEl>
                                              <p:pRg st="2" end="2"/>
                                            </p:txEl>
                                          </p:spTgt>
                                        </p:tgtEl>
                                        <p:attrNameLst>
                                          <p:attrName>style.visibility</p:attrName>
                                        </p:attrNameLst>
                                      </p:cBhvr>
                                      <p:to>
                                        <p:strVal val="visible"/>
                                      </p:to>
                                    </p:set>
                                    <p:animEffect transition="in" filter="fade">
                                      <p:cBhvr>
                                        <p:cTn id="21" dur="500"/>
                                        <p:tgtEl>
                                          <p:spTgt spid="113667">
                                            <p:txEl>
                                              <p:pRg st="2" end="2"/>
                                            </p:txEl>
                                          </p:spTgt>
                                        </p:tgtEl>
                                      </p:cBhvr>
                                    </p:animEffect>
                                    <p:anim calcmode="lin" valueType="num">
                                      <p:cBhvr>
                                        <p:cTn id="22" dur="500" fill="hold"/>
                                        <p:tgtEl>
                                          <p:spTgt spid="11366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136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13667">
                                            <p:txEl>
                                              <p:pRg st="3" end="3"/>
                                            </p:txEl>
                                          </p:spTgt>
                                        </p:tgtEl>
                                        <p:attrNameLst>
                                          <p:attrName>style.visibility</p:attrName>
                                        </p:attrNameLst>
                                      </p:cBhvr>
                                      <p:to>
                                        <p:strVal val="visible"/>
                                      </p:to>
                                    </p:set>
                                    <p:animEffect transition="in" filter="fade">
                                      <p:cBhvr>
                                        <p:cTn id="28" dur="500"/>
                                        <p:tgtEl>
                                          <p:spTgt spid="113667">
                                            <p:txEl>
                                              <p:pRg st="3" end="3"/>
                                            </p:txEl>
                                          </p:spTgt>
                                        </p:tgtEl>
                                      </p:cBhvr>
                                    </p:animEffect>
                                    <p:anim calcmode="lin" valueType="num">
                                      <p:cBhvr>
                                        <p:cTn id="29" dur="500" fill="hold"/>
                                        <p:tgtEl>
                                          <p:spTgt spid="11366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136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6" name="Rectangle 3"/>
          <p:cNvSpPr>
            <a:spLocks noGrp="1" noChangeArrowheads="1"/>
          </p:cNvSpPr>
          <p:nvPr>
            <p:ph idx="1"/>
          </p:nvPr>
        </p:nvSpPr>
        <p:spPr>
          <a:xfrm>
            <a:off x="152400" y="1981200"/>
            <a:ext cx="8686800" cy="4343400"/>
          </a:xfrm>
        </p:spPr>
        <p:txBody>
          <a:bodyPr/>
          <a:lstStyle/>
          <a:p>
            <a:pPr marL="444500" indent="-444500" algn="justLow">
              <a:spcBef>
                <a:spcPts val="0"/>
              </a:spcBef>
              <a:buClr>
                <a:srgbClr val="FF0000"/>
              </a:buClr>
              <a:buFont typeface="Wingdings" pitchFamily="2" charset="2"/>
              <a:buNone/>
            </a:pPr>
            <a:r>
              <a:rPr lang="ar-SA" sz="2800" b="1" dirty="0" smtClean="0">
                <a:solidFill>
                  <a:srgbClr val="C00000"/>
                </a:solidFill>
                <a:ea typeface="Times New Roman" pitchFamily="18" charset="0"/>
                <a:cs typeface="Traditional Arabic" pitchFamily="2" charset="-78"/>
              </a:rPr>
              <a:t>2- تلبية حاجة المرأة وأسرتها إلى المال: </a:t>
            </a:r>
            <a:r>
              <a:rPr lang="ar-SA" sz="2800" dirty="0" smtClean="0">
                <a:solidFill>
                  <a:srgbClr val="000000"/>
                </a:solidFill>
                <a:ea typeface="Times New Roman" pitchFamily="18" charset="0"/>
                <a:cs typeface="Traditional Arabic" pitchFamily="2" charset="-78"/>
              </a:rPr>
              <a:t>أو مساندة زوجها في مواجهة صعوبات الحياة، أو أن تكون أرملة أم أيتام، أو مطلقة وليس لها معيل، مع العلم أن الإسلام ضمن للمرأة حق النفقة في كل مراحل حياتها، على أبيها أو ولدها أو أخيها أو زوجها، وإن لم يكن لها أحد فلها الحق في بيت مال المسلمين.</a:t>
            </a:r>
          </a:p>
          <a:p>
            <a:pPr marL="444500" indent="-444500" algn="justLow">
              <a:spcBef>
                <a:spcPts val="0"/>
              </a:spcBef>
              <a:buClr>
                <a:srgbClr val="FF0000"/>
              </a:buClr>
              <a:buFont typeface="Wingdings" pitchFamily="2" charset="2"/>
              <a:buNone/>
            </a:pPr>
            <a:r>
              <a:rPr lang="ar-SA" sz="2800" b="1" dirty="0" smtClean="0">
                <a:solidFill>
                  <a:srgbClr val="C00000"/>
                </a:solidFill>
                <a:ea typeface="Times New Roman" pitchFamily="18" charset="0"/>
                <a:cs typeface="Traditional Arabic" pitchFamily="2" charset="-78"/>
              </a:rPr>
              <a:t>3- استثمار ملكات المرأة وتنمية قدراتها العلمية:</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وبالتالي اكتساب الكثير من الخبرات الحياتية التي تحتاجها المرأة في أدوارها التربوية والاجتماعية.</a:t>
            </a:r>
          </a:p>
          <a:p>
            <a:pPr marL="444500" indent="-444500" algn="justLow">
              <a:spcBef>
                <a:spcPts val="0"/>
              </a:spcBef>
              <a:buClr>
                <a:srgbClr val="FF0000"/>
              </a:buClr>
              <a:buFont typeface="Wingdings" pitchFamily="2" charset="2"/>
              <a:buNone/>
            </a:pPr>
            <a:r>
              <a:rPr lang="ar-SA" sz="2800" b="1" dirty="0" smtClean="0">
                <a:solidFill>
                  <a:srgbClr val="C00000"/>
                </a:solidFill>
                <a:ea typeface="Times New Roman" pitchFamily="18" charset="0"/>
                <a:cs typeface="Traditional Arabic" pitchFamily="2" charset="-78"/>
              </a:rPr>
              <a:t>4- ملء أوقات الفراغ لدى المرأة:</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لاسيما إن لم يكن لها زوج وأولاد </a:t>
            </a:r>
            <a:r>
              <a:rPr lang="ar-SA" sz="2800" dirty="0" err="1" smtClean="0">
                <a:solidFill>
                  <a:srgbClr val="000000"/>
                </a:solidFill>
                <a:ea typeface="Times New Roman" pitchFamily="18" charset="0"/>
                <a:cs typeface="Traditional Arabic" pitchFamily="2" charset="-78"/>
              </a:rPr>
              <a:t>يملؤون</a:t>
            </a:r>
            <a:r>
              <a:rPr lang="ar-SA" sz="2800" dirty="0" smtClean="0">
                <a:solidFill>
                  <a:srgbClr val="000000"/>
                </a:solidFill>
                <a:ea typeface="Times New Roman" pitchFamily="18" charset="0"/>
                <a:cs typeface="Traditional Arabic" pitchFamily="2" charset="-78"/>
              </a:rPr>
              <a:t> وقتها، بدلاً من إهدار الوقت في كثير من الأمور غير المجدية. </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3CAFBDAB-177D-4F59-8AB2-8D210E5991BA}" type="slidenum">
              <a:rPr lang="ar-SA" altLang="en-US"/>
              <a:pPr>
                <a:defRPr/>
              </a:pPr>
              <a:t>117</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2886">
                                            <p:txEl>
                                              <p:pRg st="0" end="0"/>
                                            </p:txEl>
                                          </p:spTgt>
                                        </p:tgtEl>
                                        <p:attrNameLst>
                                          <p:attrName>style.visibility</p:attrName>
                                        </p:attrNameLst>
                                      </p:cBhvr>
                                      <p:to>
                                        <p:strVal val="visible"/>
                                      </p:to>
                                    </p:set>
                                    <p:animEffect transition="in" filter="fade">
                                      <p:cBhvr>
                                        <p:cTn id="7" dur="500"/>
                                        <p:tgtEl>
                                          <p:spTgt spid="122886">
                                            <p:txEl>
                                              <p:pRg st="0" end="0"/>
                                            </p:txEl>
                                          </p:spTgt>
                                        </p:tgtEl>
                                      </p:cBhvr>
                                    </p:animEffect>
                                    <p:anim calcmode="lin" valueType="num">
                                      <p:cBhvr>
                                        <p:cTn id="8" dur="500" fill="hold"/>
                                        <p:tgtEl>
                                          <p:spTgt spid="122886">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288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2886">
                                            <p:txEl>
                                              <p:pRg st="1" end="1"/>
                                            </p:txEl>
                                          </p:spTgt>
                                        </p:tgtEl>
                                        <p:attrNameLst>
                                          <p:attrName>style.visibility</p:attrName>
                                        </p:attrNameLst>
                                      </p:cBhvr>
                                      <p:to>
                                        <p:strVal val="visible"/>
                                      </p:to>
                                    </p:set>
                                    <p:animEffect transition="in" filter="fade">
                                      <p:cBhvr>
                                        <p:cTn id="14" dur="500"/>
                                        <p:tgtEl>
                                          <p:spTgt spid="122886">
                                            <p:txEl>
                                              <p:pRg st="1" end="1"/>
                                            </p:txEl>
                                          </p:spTgt>
                                        </p:tgtEl>
                                      </p:cBhvr>
                                    </p:animEffect>
                                    <p:anim calcmode="lin" valueType="num">
                                      <p:cBhvr>
                                        <p:cTn id="15" dur="500" fill="hold"/>
                                        <p:tgtEl>
                                          <p:spTgt spid="122886">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288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2886">
                                            <p:txEl>
                                              <p:pRg st="2" end="2"/>
                                            </p:txEl>
                                          </p:spTgt>
                                        </p:tgtEl>
                                        <p:attrNameLst>
                                          <p:attrName>style.visibility</p:attrName>
                                        </p:attrNameLst>
                                      </p:cBhvr>
                                      <p:to>
                                        <p:strVal val="visible"/>
                                      </p:to>
                                    </p:set>
                                    <p:animEffect transition="in" filter="fade">
                                      <p:cBhvr>
                                        <p:cTn id="21" dur="500"/>
                                        <p:tgtEl>
                                          <p:spTgt spid="122886">
                                            <p:txEl>
                                              <p:pRg st="2" end="2"/>
                                            </p:txEl>
                                          </p:spTgt>
                                        </p:tgtEl>
                                      </p:cBhvr>
                                    </p:animEffect>
                                    <p:anim calcmode="lin" valueType="num">
                                      <p:cBhvr>
                                        <p:cTn id="22" dur="500" fill="hold"/>
                                        <p:tgtEl>
                                          <p:spTgt spid="122886">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288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strVal val="#ppt_w*0.70"/>
                                          </p:val>
                                        </p:tav>
                                        <p:tav tm="100000">
                                          <p:val>
                                            <p:strVal val="#ppt_w"/>
                                          </p:val>
                                        </p:tav>
                                      </p:tavLst>
                                    </p:anim>
                                    <p:anim calcmode="lin" valueType="num">
                                      <p:cBhvr>
                                        <p:cTn id="29" dur="500" fill="hold"/>
                                        <p:tgtEl>
                                          <p:spTgt spid="7"/>
                                        </p:tgtEl>
                                        <p:attrNameLst>
                                          <p:attrName>ppt_h</p:attrName>
                                        </p:attrNameLst>
                                      </p:cBhvr>
                                      <p:tavLst>
                                        <p:tav tm="0">
                                          <p:val>
                                            <p:strVal val="#ppt_h"/>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10" name="Rectangle 3"/>
          <p:cNvSpPr>
            <a:spLocks noGrp="1" noChangeArrowheads="1"/>
          </p:cNvSpPr>
          <p:nvPr>
            <p:ph idx="1"/>
          </p:nvPr>
        </p:nvSpPr>
        <p:spPr>
          <a:xfrm>
            <a:off x="152400" y="1981200"/>
            <a:ext cx="8686800" cy="3692525"/>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ضوابط عمل المرأة:</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1- أن تلتزم بالحجاب الشرعي:</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والبعد عن دواعي الفتنة والإغراء، مع التحلي بتقوى الله سبحانه وتعالى، وأن يكون سمتها الجد والوقار, والتركيز على حاجتها والغرض الذي تريده.</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2- أن لا يعارض عملُها الوظيفةَ الأساسية في بيتها نحو زوجها وأطفالها:</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بحيث تتعطل أو يحصل فيها خلل وتقصير كبير ومؤثر.</a:t>
            </a:r>
            <a:endParaRPr lang="ar-SA" sz="2800" b="1" dirty="0" smtClean="0">
              <a:solidFill>
                <a:srgbClr val="000000"/>
              </a:solidFill>
              <a:ea typeface="Times New Roman" pitchFamily="18" charset="0"/>
              <a:cs typeface="Traditional Arabic" pitchFamily="2" charset="-78"/>
            </a:endParaRP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3- أن يكون خروجها للعمل بعد إذن وليها:</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كوالدها، أو زوجها إن كانت متزوجة.</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A15754DE-0A1B-4861-8780-8D4D26C6D08E}" type="slidenum">
              <a:rPr lang="ar-SA" altLang="en-US"/>
              <a:pPr>
                <a:defRPr/>
              </a:pPr>
              <a:t>118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3910">
                                            <p:txEl>
                                              <p:pRg st="0" end="0"/>
                                            </p:txEl>
                                          </p:spTgt>
                                        </p:tgtEl>
                                        <p:attrNameLst>
                                          <p:attrName>style.visibility</p:attrName>
                                        </p:attrNameLst>
                                      </p:cBhvr>
                                      <p:to>
                                        <p:strVal val="visible"/>
                                      </p:to>
                                    </p:set>
                                    <p:animEffect transition="in" filter="fade">
                                      <p:cBhvr>
                                        <p:cTn id="7" dur="500"/>
                                        <p:tgtEl>
                                          <p:spTgt spid="123910">
                                            <p:txEl>
                                              <p:pRg st="0" end="0"/>
                                            </p:txEl>
                                          </p:spTgt>
                                        </p:tgtEl>
                                      </p:cBhvr>
                                    </p:animEffect>
                                    <p:anim calcmode="lin" valueType="num">
                                      <p:cBhvr>
                                        <p:cTn id="8" dur="500" fill="hold"/>
                                        <p:tgtEl>
                                          <p:spTgt spid="12391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39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3910">
                                            <p:txEl>
                                              <p:pRg st="1" end="1"/>
                                            </p:txEl>
                                          </p:spTgt>
                                        </p:tgtEl>
                                        <p:attrNameLst>
                                          <p:attrName>style.visibility</p:attrName>
                                        </p:attrNameLst>
                                      </p:cBhvr>
                                      <p:to>
                                        <p:strVal val="visible"/>
                                      </p:to>
                                    </p:set>
                                    <p:animEffect transition="in" filter="fade">
                                      <p:cBhvr>
                                        <p:cTn id="14" dur="500"/>
                                        <p:tgtEl>
                                          <p:spTgt spid="123910">
                                            <p:txEl>
                                              <p:pRg st="1" end="1"/>
                                            </p:txEl>
                                          </p:spTgt>
                                        </p:tgtEl>
                                      </p:cBhvr>
                                    </p:animEffect>
                                    <p:anim calcmode="lin" valueType="num">
                                      <p:cBhvr>
                                        <p:cTn id="15" dur="500" fill="hold"/>
                                        <p:tgtEl>
                                          <p:spTgt spid="123910">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391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3910">
                                            <p:txEl>
                                              <p:pRg st="2" end="2"/>
                                            </p:txEl>
                                          </p:spTgt>
                                        </p:tgtEl>
                                        <p:attrNameLst>
                                          <p:attrName>style.visibility</p:attrName>
                                        </p:attrNameLst>
                                      </p:cBhvr>
                                      <p:to>
                                        <p:strVal val="visible"/>
                                      </p:to>
                                    </p:set>
                                    <p:animEffect transition="in" filter="fade">
                                      <p:cBhvr>
                                        <p:cTn id="21" dur="500"/>
                                        <p:tgtEl>
                                          <p:spTgt spid="123910">
                                            <p:txEl>
                                              <p:pRg st="2" end="2"/>
                                            </p:txEl>
                                          </p:spTgt>
                                        </p:tgtEl>
                                      </p:cBhvr>
                                    </p:animEffect>
                                    <p:anim calcmode="lin" valueType="num">
                                      <p:cBhvr>
                                        <p:cTn id="22" dur="500" fill="hold"/>
                                        <p:tgtEl>
                                          <p:spTgt spid="123910">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391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3910">
                                            <p:txEl>
                                              <p:pRg st="3" end="3"/>
                                            </p:txEl>
                                          </p:spTgt>
                                        </p:tgtEl>
                                        <p:attrNameLst>
                                          <p:attrName>style.visibility</p:attrName>
                                        </p:attrNameLst>
                                      </p:cBhvr>
                                      <p:to>
                                        <p:strVal val="visible"/>
                                      </p:to>
                                    </p:set>
                                    <p:animEffect transition="in" filter="fade">
                                      <p:cBhvr>
                                        <p:cTn id="28" dur="500"/>
                                        <p:tgtEl>
                                          <p:spTgt spid="123910">
                                            <p:txEl>
                                              <p:pRg st="3" end="3"/>
                                            </p:txEl>
                                          </p:spTgt>
                                        </p:tgtEl>
                                      </p:cBhvr>
                                    </p:animEffect>
                                    <p:anim calcmode="lin" valueType="num">
                                      <p:cBhvr>
                                        <p:cTn id="29" dur="500" fill="hold"/>
                                        <p:tgtEl>
                                          <p:spTgt spid="123910">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391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4" name="Rectangle 3"/>
          <p:cNvSpPr>
            <a:spLocks noGrp="1" noChangeArrowheads="1"/>
          </p:cNvSpPr>
          <p:nvPr>
            <p:ph idx="1"/>
          </p:nvPr>
        </p:nvSpPr>
        <p:spPr>
          <a:xfrm>
            <a:off x="152400" y="1981200"/>
            <a:ext cx="8686800" cy="3692525"/>
          </a:xfrm>
        </p:spPr>
        <p:txBody>
          <a:bodyPr rtlCol="1">
            <a:normAutofit lnSpcReduction="10000"/>
          </a:bodyPr>
          <a:lstStyle/>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4- أن يكون العمل مشروعاً في ذاته:</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فلا يجوز لها العمل في أعمال محرمة.</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5- ألا يكون في العمل اختلاطٌ غير مشروع:</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وخلوة محرمة بالرجال الأجانب؛ قال </a:t>
            </a:r>
            <a:r>
              <a:rPr lang="ar-SA" sz="2800" dirty="0" smtClean="0">
                <a:solidFill>
                  <a:srgbClr val="000000"/>
                </a:solidFill>
                <a:ea typeface="Times New Roman" pitchFamily="18" charset="0"/>
                <a:cs typeface="CTraditional Arabic" pitchFamily="2" charset="-78"/>
              </a:rPr>
              <a:t>ج</a:t>
            </a:r>
            <a:r>
              <a:rPr lang="ar-SA" sz="2800" dirty="0" smtClean="0">
                <a:solidFill>
                  <a:srgbClr val="000000"/>
                </a:solidFill>
                <a:ea typeface="Times New Roman" pitchFamily="18" charset="0"/>
                <a:cs typeface="Traditional Arabic" pitchFamily="2" charset="-78"/>
              </a:rPr>
              <a:t>: " ‏</a:t>
            </a:r>
            <a:r>
              <a:rPr lang="ar-SA" sz="2800" dirty="0" smtClean="0">
                <a:solidFill>
                  <a:srgbClr val="FF0000"/>
                </a:solidFill>
                <a:ea typeface="Times New Roman" pitchFamily="18" charset="0"/>
                <a:cs typeface="Traditional Arabic" pitchFamily="2" charset="-78"/>
              </a:rPr>
              <a:t>لَا يَخْلُوَنَّ رَجُلٌ بِامْرَأَةٍ إِلَّا وَمَعَهَا ذُو ‏‏مَحْرَمٍ </a:t>
            </a:r>
            <a:r>
              <a:rPr lang="ar-SA" sz="2800" dirty="0" smtClean="0">
                <a:solidFill>
                  <a:srgbClr val="000000"/>
                </a:solidFill>
                <a:ea typeface="Times New Roman" pitchFamily="18" charset="0"/>
                <a:cs typeface="Traditional Arabic" pitchFamily="2" charset="-78"/>
              </a:rPr>
              <a:t>”.</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6- أن يكون العمل موافقاً لطبيعة المرأة وأنوثتها، ومناسباً لفطرتها اللطيفة الرقيقة:</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بحيث </a:t>
            </a:r>
            <a:br>
              <a:rPr lang="ar-SA" sz="2800" dirty="0" smtClean="0">
                <a:solidFill>
                  <a:srgbClr val="000000"/>
                </a:solidFill>
                <a:ea typeface="Times New Roman" pitchFamily="18" charset="0"/>
                <a:cs typeface="Traditional Arabic" pitchFamily="2" charset="-78"/>
              </a:rPr>
            </a:br>
            <a:r>
              <a:rPr lang="ar-SA" sz="2800" dirty="0" smtClean="0">
                <a:solidFill>
                  <a:srgbClr val="000000"/>
                </a:solidFill>
                <a:ea typeface="Times New Roman" pitchFamily="18" charset="0"/>
                <a:cs typeface="Traditional Arabic" pitchFamily="2" charset="-78"/>
              </a:rPr>
              <a:t>لا تعمل في الوظائف التي تحتاج إلى جهد بدني كبير, أو إلى أوقات عمل طويلة وصعبة, وكل وظيفة تحملها عبئاً جسدياً ونفسياً لا يتناسب معها. </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7- ألا يكون الغرض من العمل الخروج ومنافسة الرجال:</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ومزاحمتهم ومخالطتهم في أماكن عملهم.</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691D011-5ADB-4D7B-B762-689B77A5FD73}" type="slidenum">
              <a:rPr lang="ar-SA" altLang="en-US"/>
              <a:pPr>
                <a:defRPr/>
              </a:pPr>
              <a:t>119</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4934">
                                            <p:txEl>
                                              <p:pRg st="0" end="0"/>
                                            </p:txEl>
                                          </p:spTgt>
                                        </p:tgtEl>
                                        <p:attrNameLst>
                                          <p:attrName>style.visibility</p:attrName>
                                        </p:attrNameLst>
                                      </p:cBhvr>
                                      <p:to>
                                        <p:strVal val="visible"/>
                                      </p:to>
                                    </p:set>
                                    <p:animEffect transition="in" filter="fade">
                                      <p:cBhvr>
                                        <p:cTn id="7" dur="500"/>
                                        <p:tgtEl>
                                          <p:spTgt spid="124934">
                                            <p:txEl>
                                              <p:pRg st="0" end="0"/>
                                            </p:txEl>
                                          </p:spTgt>
                                        </p:tgtEl>
                                      </p:cBhvr>
                                    </p:animEffect>
                                    <p:anim calcmode="lin" valueType="num">
                                      <p:cBhvr>
                                        <p:cTn id="8" dur="500" fill="hold"/>
                                        <p:tgtEl>
                                          <p:spTgt spid="124934">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493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4934">
                                            <p:txEl>
                                              <p:pRg st="1" end="1"/>
                                            </p:txEl>
                                          </p:spTgt>
                                        </p:tgtEl>
                                        <p:attrNameLst>
                                          <p:attrName>style.visibility</p:attrName>
                                        </p:attrNameLst>
                                      </p:cBhvr>
                                      <p:to>
                                        <p:strVal val="visible"/>
                                      </p:to>
                                    </p:set>
                                    <p:animEffect transition="in" filter="fade">
                                      <p:cBhvr>
                                        <p:cTn id="14" dur="500"/>
                                        <p:tgtEl>
                                          <p:spTgt spid="124934">
                                            <p:txEl>
                                              <p:pRg st="1" end="1"/>
                                            </p:txEl>
                                          </p:spTgt>
                                        </p:tgtEl>
                                      </p:cBhvr>
                                    </p:animEffect>
                                    <p:anim calcmode="lin" valueType="num">
                                      <p:cBhvr>
                                        <p:cTn id="15" dur="500" fill="hold"/>
                                        <p:tgtEl>
                                          <p:spTgt spid="124934">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493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4934">
                                            <p:txEl>
                                              <p:pRg st="2" end="2"/>
                                            </p:txEl>
                                          </p:spTgt>
                                        </p:tgtEl>
                                        <p:attrNameLst>
                                          <p:attrName>style.visibility</p:attrName>
                                        </p:attrNameLst>
                                      </p:cBhvr>
                                      <p:to>
                                        <p:strVal val="visible"/>
                                      </p:to>
                                    </p:set>
                                    <p:animEffect transition="in" filter="fade">
                                      <p:cBhvr>
                                        <p:cTn id="21" dur="500"/>
                                        <p:tgtEl>
                                          <p:spTgt spid="124934">
                                            <p:txEl>
                                              <p:pRg st="2" end="2"/>
                                            </p:txEl>
                                          </p:spTgt>
                                        </p:tgtEl>
                                      </p:cBhvr>
                                    </p:animEffect>
                                    <p:anim calcmode="lin" valueType="num">
                                      <p:cBhvr>
                                        <p:cTn id="22" dur="500" fill="hold"/>
                                        <p:tgtEl>
                                          <p:spTgt spid="124934">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493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4934">
                                            <p:txEl>
                                              <p:pRg st="3" end="3"/>
                                            </p:txEl>
                                          </p:spTgt>
                                        </p:tgtEl>
                                        <p:attrNameLst>
                                          <p:attrName>style.visibility</p:attrName>
                                        </p:attrNameLst>
                                      </p:cBhvr>
                                      <p:to>
                                        <p:strVal val="visible"/>
                                      </p:to>
                                    </p:set>
                                    <p:animEffect transition="in" filter="fade">
                                      <p:cBhvr>
                                        <p:cTn id="28" dur="500"/>
                                        <p:tgtEl>
                                          <p:spTgt spid="124934">
                                            <p:txEl>
                                              <p:pRg st="3" end="3"/>
                                            </p:txEl>
                                          </p:spTgt>
                                        </p:tgtEl>
                                      </p:cBhvr>
                                    </p:animEffect>
                                    <p:anim calcmode="lin" valueType="num">
                                      <p:cBhvr>
                                        <p:cTn id="29" dur="500" fill="hold"/>
                                        <p:tgtEl>
                                          <p:spTgt spid="124934">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493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5" name="Rectangle 3"/>
          <p:cNvSpPr>
            <a:spLocks noGrp="1" noChangeArrowheads="1"/>
          </p:cNvSpPr>
          <p:nvPr>
            <p:ph idx="1"/>
          </p:nvPr>
        </p:nvSpPr>
        <p:spPr>
          <a:xfrm>
            <a:off x="228600" y="1981200"/>
            <a:ext cx="8610600" cy="3352800"/>
          </a:xfrm>
        </p:spPr>
        <p:txBody>
          <a:bodyPr/>
          <a:lstStyle/>
          <a:p>
            <a:pPr algn="justLow">
              <a:spcBef>
                <a:spcPts val="0"/>
              </a:spcBef>
              <a:buFontTx/>
              <a:buNone/>
            </a:pPr>
            <a:r>
              <a:rPr lang="ar-SA" sz="2800" dirty="0" smtClean="0">
                <a:solidFill>
                  <a:srgbClr val="0000FF"/>
                </a:solidFill>
                <a:latin typeface="SKR HEAD1" pitchFamily="2" charset="-78"/>
                <a:ea typeface="Times New Roman" pitchFamily="18" charset="0"/>
                <a:cs typeface="SKR HEAD1" pitchFamily="2" charset="-78"/>
              </a:rPr>
              <a:t>أ- الأساس الإيماني</a:t>
            </a:r>
          </a:p>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التدين والتعبد:</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استجابة لأمر الله تعالى ورسوله </a:t>
            </a:r>
            <a:r>
              <a:rPr lang="ar-SA" sz="2800" dirty="0" err="1" smtClean="0">
                <a:solidFill>
                  <a:srgbClr val="000000"/>
                </a:solidFill>
                <a:ea typeface="Times New Roman" pitchFamily="18" charset="0"/>
                <a:cs typeface="CTraditional Arabic" pitchFamily="2" charset="-78"/>
              </a:rPr>
              <a:t>ج</a:t>
            </a:r>
            <a:r>
              <a:rPr lang="ar-SA" sz="2800" dirty="0" smtClean="0">
                <a:solidFill>
                  <a:srgbClr val="000000"/>
                </a:solidFill>
                <a:ea typeface="Times New Roman" pitchFamily="18" charset="0"/>
                <a:cs typeface="Traditional Arabic" pitchFamily="2" charset="-78"/>
              </a:rPr>
              <a:t>، كما في قوله تعالى: ﴿</a:t>
            </a:r>
            <a:r>
              <a:rPr lang="ar-SA" sz="2800" dirty="0" smtClean="0">
                <a:solidFill>
                  <a:srgbClr val="000000"/>
                </a:solidFill>
                <a:latin typeface="QCF_BSML" pitchFamily="2" charset="2"/>
                <a:ea typeface="Times New Roman" pitchFamily="18" charset="0"/>
                <a:cs typeface="Traditional Arabic" pitchFamily="2" charset="-78"/>
              </a:rPr>
              <a:t> </a:t>
            </a:r>
            <a:r>
              <a:rPr lang="ar-SA" sz="2800" dirty="0" smtClean="0">
                <a:solidFill>
                  <a:srgbClr val="00B0F0"/>
                </a:solidFill>
                <a:cs typeface="Traditional Arabic" pitchFamily="2" charset="-78"/>
              </a:rPr>
              <a:t>فَانْكِحُوا مَا طَابَ لَكُمْ مِنَ النِّسَاءِ مَثْنَى وَثُلَاثَ وَرُبَاعَ </a:t>
            </a:r>
            <a:r>
              <a:rPr lang="ar-SA" sz="2800" dirty="0" smtClean="0">
                <a:solidFill>
                  <a:srgbClr val="000000"/>
                </a:solidFill>
                <a:cs typeface="Traditional Arabic" pitchFamily="2" charset="-78"/>
              </a:rPr>
              <a:t>﴾، وقوله </a:t>
            </a:r>
            <a:r>
              <a:rPr lang="ar-SA" sz="2800" dirty="0" smtClean="0">
                <a:solidFill>
                  <a:srgbClr val="000000"/>
                </a:solidFill>
                <a:ea typeface="Times New Roman" pitchFamily="18" charset="0"/>
                <a:cs typeface="CTraditional Arabic" pitchFamily="2" charset="-78"/>
              </a:rPr>
              <a:t>ج</a:t>
            </a:r>
            <a:r>
              <a:rPr lang="ar-SA" sz="2800" dirty="0" smtClean="0">
                <a:solidFill>
                  <a:srgbClr val="000000"/>
                </a:solidFill>
                <a:cs typeface="Traditional Arabic" pitchFamily="2" charset="-78"/>
              </a:rPr>
              <a:t>: ”</a:t>
            </a:r>
            <a:r>
              <a:rPr lang="ar-SA" sz="2800" dirty="0" smtClean="0">
                <a:solidFill>
                  <a:srgbClr val="FF0000"/>
                </a:solidFill>
                <a:latin typeface="Simplified Arabic" pitchFamily="2" charset="-78"/>
                <a:cs typeface="Traditional Arabic" pitchFamily="2" charset="-78"/>
              </a:rPr>
              <a:t>النِّكَاحُ مِنْ سُنَّتِي؛ فَمَنْ لَمْ يَعْمَلْ بِسُنَّتِي فَلَيْسَ مِنِّي. وَتَزَوَّجُوا فَإِنِّي </a:t>
            </a:r>
            <a:r>
              <a:rPr lang="ar-SA" sz="2800" dirty="0" err="1" smtClean="0">
                <a:solidFill>
                  <a:srgbClr val="FF0000"/>
                </a:solidFill>
                <a:latin typeface="Simplified Arabic" pitchFamily="2" charset="-78"/>
                <a:cs typeface="Traditional Arabic" pitchFamily="2" charset="-78"/>
              </a:rPr>
              <a:t>مُكَاثِرٌ</a:t>
            </a:r>
            <a:r>
              <a:rPr lang="ar-SA" sz="2800" dirty="0" smtClean="0">
                <a:solidFill>
                  <a:srgbClr val="FF0000"/>
                </a:solidFill>
                <a:latin typeface="Simplified Arabic" pitchFamily="2" charset="-78"/>
                <a:cs typeface="Traditional Arabic" pitchFamily="2" charset="-78"/>
              </a:rPr>
              <a:t> بِكُمْ الْأُمَمَ، وَمَنْ كَانَ ذَا طَوْلٍ                 فَلْيَنْكِحْ</a:t>
            </a:r>
            <a:r>
              <a:rPr lang="ar-SA" sz="2800" dirty="0" smtClean="0">
                <a:solidFill>
                  <a:srgbClr val="FF0000"/>
                </a:solidFill>
                <a:cs typeface="Traditional Arabic" pitchFamily="2" charset="-78"/>
              </a:rPr>
              <a:t>... </a:t>
            </a:r>
            <a:r>
              <a:rPr lang="ar-SA" sz="2800" dirty="0" smtClean="0">
                <a:solidFill>
                  <a:srgbClr val="000000"/>
                </a:solidFill>
                <a:cs typeface="Traditional Arabic" pitchFamily="2" charset="-78"/>
              </a:rPr>
              <a:t>”.</a:t>
            </a:r>
          </a:p>
          <a:p>
            <a:pPr algn="justLow">
              <a:spcBef>
                <a:spcPts val="0"/>
              </a:spcBef>
              <a:buClr>
                <a:srgbClr val="C00000"/>
              </a:buClr>
            </a:pPr>
            <a:r>
              <a:rPr lang="ar-SA" sz="2800" b="1" dirty="0" smtClean="0">
                <a:solidFill>
                  <a:srgbClr val="C00000"/>
                </a:solidFill>
                <a:cs typeface="Traditional Arabic" pitchFamily="2" charset="-78"/>
              </a:rPr>
              <a:t>الأجر والمثوبة:</a:t>
            </a:r>
            <a:r>
              <a:rPr lang="ar-SA" sz="2800" dirty="0" smtClean="0">
                <a:solidFill>
                  <a:srgbClr val="C00000"/>
                </a:solidFill>
                <a:cs typeface="Traditional Arabic" pitchFamily="2" charset="-78"/>
              </a:rPr>
              <a:t> </a:t>
            </a:r>
            <a:r>
              <a:rPr lang="ar-SA" sz="2800" dirty="0" smtClean="0">
                <a:solidFill>
                  <a:srgbClr val="000000"/>
                </a:solidFill>
                <a:cs typeface="Traditional Arabic" pitchFamily="2" charset="-78"/>
              </a:rPr>
              <a:t>لقول الرسول </a:t>
            </a:r>
            <a:r>
              <a:rPr lang="ar-SA" sz="2800" dirty="0" smtClean="0">
                <a:solidFill>
                  <a:srgbClr val="000000"/>
                </a:solidFill>
                <a:ea typeface="Times New Roman" pitchFamily="18" charset="0"/>
                <a:cs typeface="CTraditional Arabic" pitchFamily="2" charset="-78"/>
              </a:rPr>
              <a:t>ج</a:t>
            </a:r>
            <a:r>
              <a:rPr lang="ar-SA" sz="2800" dirty="0" smtClean="0">
                <a:solidFill>
                  <a:srgbClr val="000000"/>
                </a:solidFill>
                <a:cs typeface="Traditional Arabic" pitchFamily="2" charset="-78"/>
              </a:rPr>
              <a:t>: ”</a:t>
            </a:r>
            <a:r>
              <a:rPr lang="ar-SA" sz="2800" dirty="0" smtClean="0">
                <a:solidFill>
                  <a:srgbClr val="FF0000"/>
                </a:solidFill>
                <a:cs typeface="Traditional Arabic" pitchFamily="2" charset="-78"/>
              </a:rPr>
              <a:t>وَفِي ‏بُضْعِ ‏‏أَحَدِكُمْ صَدَقَةٌ</a:t>
            </a:r>
            <a:r>
              <a:rPr lang="ar-SA" sz="2800" dirty="0" smtClean="0">
                <a:cs typeface="Traditional Arabic" pitchFamily="2" charset="-78"/>
              </a:rPr>
              <a:t>”.</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BC7B567F-0962-4C82-87A8-2E933D89FB5D}" type="slidenum">
              <a:rPr lang="ar-SA" altLang="en-US"/>
              <a:pPr>
                <a:defRPr/>
              </a:pPr>
              <a:t>12</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onotype Koufi" pitchFamily="2" charset="-78"/>
                <a:ea typeface="Monotype Koufi" pitchFamily="2" charset="-78"/>
                <a:cs typeface="Monotype Koufi" pitchFamily="2" charset="-78"/>
              </a:rPr>
              <a:t>أسس الزواج وأهدافه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onotype Koufi" pitchFamily="2" charset="-78"/>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295">
                                            <p:txEl>
                                              <p:pRg st="0" end="0"/>
                                            </p:txEl>
                                          </p:spTgt>
                                        </p:tgtEl>
                                        <p:attrNameLst>
                                          <p:attrName>style.visibility</p:attrName>
                                        </p:attrNameLst>
                                      </p:cBhvr>
                                      <p:to>
                                        <p:strVal val="visible"/>
                                      </p:to>
                                    </p:set>
                                    <p:animEffect transition="in" filter="fade">
                                      <p:cBhvr>
                                        <p:cTn id="7" dur="500"/>
                                        <p:tgtEl>
                                          <p:spTgt spid="12295">
                                            <p:txEl>
                                              <p:pRg st="0" end="0"/>
                                            </p:txEl>
                                          </p:spTgt>
                                        </p:tgtEl>
                                      </p:cBhvr>
                                    </p:animEffect>
                                    <p:anim calcmode="lin" valueType="num">
                                      <p:cBhvr>
                                        <p:cTn id="8" dur="500" fill="hold"/>
                                        <p:tgtEl>
                                          <p:spTgt spid="1229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2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295">
                                            <p:txEl>
                                              <p:pRg st="1" end="1"/>
                                            </p:txEl>
                                          </p:spTgt>
                                        </p:tgtEl>
                                        <p:attrNameLst>
                                          <p:attrName>style.visibility</p:attrName>
                                        </p:attrNameLst>
                                      </p:cBhvr>
                                      <p:to>
                                        <p:strVal val="visible"/>
                                      </p:to>
                                    </p:set>
                                    <p:animEffect transition="in" filter="fade">
                                      <p:cBhvr>
                                        <p:cTn id="14" dur="500"/>
                                        <p:tgtEl>
                                          <p:spTgt spid="12295">
                                            <p:txEl>
                                              <p:pRg st="1" end="1"/>
                                            </p:txEl>
                                          </p:spTgt>
                                        </p:tgtEl>
                                      </p:cBhvr>
                                    </p:animEffect>
                                    <p:anim calcmode="lin" valueType="num">
                                      <p:cBhvr>
                                        <p:cTn id="15" dur="500" fill="hold"/>
                                        <p:tgtEl>
                                          <p:spTgt spid="1229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2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295">
                                            <p:txEl>
                                              <p:pRg st="2" end="2"/>
                                            </p:txEl>
                                          </p:spTgt>
                                        </p:tgtEl>
                                        <p:attrNameLst>
                                          <p:attrName>style.visibility</p:attrName>
                                        </p:attrNameLst>
                                      </p:cBhvr>
                                      <p:to>
                                        <p:strVal val="visible"/>
                                      </p:to>
                                    </p:set>
                                    <p:animEffect transition="in" filter="fade">
                                      <p:cBhvr>
                                        <p:cTn id="21" dur="500"/>
                                        <p:tgtEl>
                                          <p:spTgt spid="12295">
                                            <p:txEl>
                                              <p:pRg st="2" end="2"/>
                                            </p:txEl>
                                          </p:spTgt>
                                        </p:tgtEl>
                                      </p:cBhvr>
                                    </p:animEffect>
                                    <p:anim calcmode="lin" valueType="num">
                                      <p:cBhvr>
                                        <p:cTn id="22" dur="500" fill="hold"/>
                                        <p:tgtEl>
                                          <p:spTgt spid="1229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2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strVal val="#ppt_w*0.70"/>
                                          </p:val>
                                        </p:tav>
                                        <p:tav tm="100000">
                                          <p:val>
                                            <p:strVal val="#ppt_w"/>
                                          </p:val>
                                        </p:tav>
                                      </p:tavLst>
                                    </p:anim>
                                    <p:anim calcmode="lin" valueType="num">
                                      <p:cBhvr>
                                        <p:cTn id="29" dur="500" fill="hold"/>
                                        <p:tgtEl>
                                          <p:spTgt spid="7"/>
                                        </p:tgtEl>
                                        <p:attrNameLst>
                                          <p:attrName>ppt_h</p:attrName>
                                        </p:attrNameLst>
                                      </p:cBhvr>
                                      <p:tavLst>
                                        <p:tav tm="0">
                                          <p:val>
                                            <p:strVal val="#ppt_h"/>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8" name="Rectangle 3"/>
          <p:cNvSpPr>
            <a:spLocks noGrp="1" noChangeArrowheads="1"/>
          </p:cNvSpPr>
          <p:nvPr>
            <p:ph idx="1"/>
          </p:nvPr>
        </p:nvSpPr>
        <p:spPr>
          <a:xfrm>
            <a:off x="152400" y="1981200"/>
            <a:ext cx="8686800" cy="3886200"/>
          </a:xfrm>
        </p:spPr>
        <p:txBody>
          <a:bodyPr rtlCol="1">
            <a:normAutofit fontScale="92500" lnSpcReduction="10000"/>
          </a:bodyPr>
          <a:lstStyle/>
          <a:p>
            <a:pPr marL="355600" indent="-355600" algn="justLow" fontAlgn="auto">
              <a:lnSpc>
                <a:spcPct val="110000"/>
              </a:lnSpc>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الآثار السلبية لمخالفة ضوابط عمل المرأة</a:t>
            </a:r>
          </a:p>
          <a:p>
            <a:pPr marL="444500" indent="-444500" algn="justLow" fontAlgn="auto">
              <a:lnSpc>
                <a:spcPct val="110000"/>
              </a:lnSpc>
              <a:spcBef>
                <a:spcPts val="0"/>
              </a:spcBef>
              <a:spcAft>
                <a:spcPts val="0"/>
              </a:spcAft>
              <a:buClr>
                <a:srgbClr val="FF0000"/>
              </a:buClr>
              <a:buFont typeface="Wingdings" pitchFamily="2" charset="2"/>
              <a:buNone/>
              <a:defRPr/>
            </a:pPr>
            <a:r>
              <a:rPr lang="ar-SA" sz="2800" b="1" dirty="0" smtClean="0">
                <a:solidFill>
                  <a:srgbClr val="C00000"/>
                </a:solidFill>
                <a:ea typeface="Times New Roman" pitchFamily="18" charset="0"/>
                <a:cs typeface="Traditional Arabic" pitchFamily="2" charset="-78"/>
              </a:rPr>
              <a:t>1- الفتنة لها </a:t>
            </a:r>
            <a:r>
              <a:rPr lang="ar-SA" sz="2800" b="1" dirty="0" err="1" smtClean="0">
                <a:solidFill>
                  <a:srgbClr val="C00000"/>
                </a:solidFill>
                <a:ea typeface="Times New Roman" pitchFamily="18" charset="0"/>
                <a:cs typeface="Traditional Arabic" pitchFamily="2" charset="-78"/>
              </a:rPr>
              <a:t>وبها</a:t>
            </a:r>
            <a:r>
              <a:rPr lang="ar-SA" sz="2800" b="1" dirty="0" smtClean="0">
                <a:solidFill>
                  <a:srgbClr val="C00000"/>
                </a:solidFill>
                <a:ea typeface="Times New Roman" pitchFamily="18" charset="0"/>
                <a:cs typeface="Traditional Arabic" pitchFamily="2" charset="-78"/>
              </a:rPr>
              <a:t>:</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قال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ar-SA" sz="2800" dirty="0" smtClean="0">
                <a:solidFill>
                  <a:srgbClr val="FF0000"/>
                </a:solidFill>
                <a:ea typeface="Times New Roman" pitchFamily="18" charset="0"/>
                <a:cs typeface="Traditional Arabic" pitchFamily="2" charset="-78"/>
              </a:rPr>
              <a:t> مَا تَرَكْتُ بَعْدِي فِتْنَةً أَضَرَّ عَلَى الرِّجَالِ مِنْ النِّسَاءِ</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p>
          <a:p>
            <a:pPr marL="444500" indent="-444500" algn="justLow" fontAlgn="auto">
              <a:lnSpc>
                <a:spcPct val="110000"/>
              </a:lnSpc>
              <a:spcBef>
                <a:spcPts val="0"/>
              </a:spcBef>
              <a:spcAft>
                <a:spcPts val="0"/>
              </a:spcAft>
              <a:buClr>
                <a:srgbClr val="FF0000"/>
              </a:buClr>
              <a:buFont typeface="Wingdings" pitchFamily="2" charset="2"/>
              <a:buNone/>
              <a:defRPr/>
            </a:pPr>
            <a:r>
              <a:rPr lang="ar-SA" sz="2800" b="1" dirty="0" smtClean="0">
                <a:solidFill>
                  <a:srgbClr val="C00000"/>
                </a:solidFill>
                <a:ea typeface="Times New Roman" pitchFamily="18" charset="0"/>
                <a:cs typeface="Traditional Arabic" pitchFamily="2" charset="-78"/>
              </a:rPr>
              <a:t>2- عمل المرأة على حساب عمل الرجل ضرره كثير وعائده قليل:</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إذ لو تم توظيف الرجال مكان النساء لتم القضاء على جزء كبير من البطالة التي تنتشر في المجتمع.</a:t>
            </a:r>
          </a:p>
          <a:p>
            <a:pPr marL="444500" indent="-444500" algn="justLow" fontAlgn="auto">
              <a:lnSpc>
                <a:spcPct val="110000"/>
              </a:lnSpc>
              <a:spcBef>
                <a:spcPts val="0"/>
              </a:spcBef>
              <a:spcAft>
                <a:spcPts val="0"/>
              </a:spcAft>
              <a:buClr>
                <a:srgbClr val="FF0000"/>
              </a:buClr>
              <a:buFont typeface="Wingdings" pitchFamily="2" charset="2"/>
              <a:buNone/>
              <a:defRPr/>
            </a:pPr>
            <a:r>
              <a:rPr lang="ar-SA" sz="2800" b="1" dirty="0" smtClean="0">
                <a:solidFill>
                  <a:srgbClr val="C00000"/>
                </a:solidFill>
                <a:latin typeface="Times New Roman" pitchFamily="18" charset="0"/>
                <a:ea typeface="Times New Roman" pitchFamily="18" charset="0"/>
                <a:cs typeface="Traditional Arabic" pitchFamily="2" charset="-78"/>
              </a:rPr>
              <a:t>3- ضعف الجدوى الاقتصادية لعمل المرأة بسبب كثرة المتطلبات المادية لخروجها:</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( 18% فقط من دخل المرأة في مجال العمل هو الذي تستفيد منه الأسرة, والباقي ينفق في الملابس والأحذية والمواصلات ومتطلبات العمل). </a:t>
            </a:r>
          </a:p>
          <a:p>
            <a:pPr marL="444500" indent="-444500" algn="justLow" fontAlgn="auto">
              <a:lnSpc>
                <a:spcPct val="110000"/>
              </a:lnSpc>
              <a:spcBef>
                <a:spcPts val="0"/>
              </a:spcBef>
              <a:spcAft>
                <a:spcPts val="0"/>
              </a:spcAft>
              <a:buClr>
                <a:srgbClr val="FF0000"/>
              </a:buClr>
              <a:buFont typeface="Wingdings" pitchFamily="2" charset="2"/>
              <a:buNone/>
              <a:defRPr/>
            </a:pPr>
            <a:r>
              <a:rPr lang="ar-SA" sz="2800" b="1" dirty="0" smtClean="0">
                <a:solidFill>
                  <a:srgbClr val="C00000"/>
                </a:solidFill>
                <a:latin typeface="Times New Roman" pitchFamily="18" charset="0"/>
                <a:ea typeface="Times New Roman" pitchFamily="18" charset="0"/>
                <a:cs typeface="Traditional Arabic" pitchFamily="2" charset="-78"/>
              </a:rPr>
              <a:t>4- طبيعة ظروف المرأة (حمل ، رضاع، أمومة) وتأثيرها الاقتصادي:</a:t>
            </a:r>
            <a:r>
              <a:rPr lang="ar-SA" sz="2800" b="1" dirty="0" smtClean="0">
                <a:solidFill>
                  <a:srgbClr val="0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حيث يؤدي إلى الخلل والقصور في أداء الشركات والمؤسسات والمصانع. </a:t>
            </a:r>
            <a:endParaRPr lang="en-US" sz="2800" dirty="0" smtClean="0">
              <a:solidFill>
                <a:srgbClr val="0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F6064A1-BA00-4EF5-B336-5701F9BAD842}" type="slidenum">
              <a:rPr lang="ar-SA" altLang="en-US"/>
              <a:pPr>
                <a:defRPr/>
              </a:pPr>
              <a:t>120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5958">
                                            <p:txEl>
                                              <p:pRg st="0" end="0"/>
                                            </p:txEl>
                                          </p:spTgt>
                                        </p:tgtEl>
                                        <p:attrNameLst>
                                          <p:attrName>style.visibility</p:attrName>
                                        </p:attrNameLst>
                                      </p:cBhvr>
                                      <p:to>
                                        <p:strVal val="visible"/>
                                      </p:to>
                                    </p:set>
                                    <p:animEffect transition="in" filter="fade">
                                      <p:cBhvr>
                                        <p:cTn id="7" dur="500"/>
                                        <p:tgtEl>
                                          <p:spTgt spid="125958">
                                            <p:txEl>
                                              <p:pRg st="0" end="0"/>
                                            </p:txEl>
                                          </p:spTgt>
                                        </p:tgtEl>
                                      </p:cBhvr>
                                    </p:animEffect>
                                    <p:anim calcmode="lin" valueType="num">
                                      <p:cBhvr>
                                        <p:cTn id="8" dur="500" fill="hold"/>
                                        <p:tgtEl>
                                          <p:spTgt spid="125958">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595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5958">
                                            <p:txEl>
                                              <p:pRg st="1" end="1"/>
                                            </p:txEl>
                                          </p:spTgt>
                                        </p:tgtEl>
                                        <p:attrNameLst>
                                          <p:attrName>style.visibility</p:attrName>
                                        </p:attrNameLst>
                                      </p:cBhvr>
                                      <p:to>
                                        <p:strVal val="visible"/>
                                      </p:to>
                                    </p:set>
                                    <p:animEffect transition="in" filter="fade">
                                      <p:cBhvr>
                                        <p:cTn id="14" dur="500"/>
                                        <p:tgtEl>
                                          <p:spTgt spid="125958">
                                            <p:txEl>
                                              <p:pRg st="1" end="1"/>
                                            </p:txEl>
                                          </p:spTgt>
                                        </p:tgtEl>
                                      </p:cBhvr>
                                    </p:animEffect>
                                    <p:anim calcmode="lin" valueType="num">
                                      <p:cBhvr>
                                        <p:cTn id="15" dur="500" fill="hold"/>
                                        <p:tgtEl>
                                          <p:spTgt spid="125958">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595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5958">
                                            <p:txEl>
                                              <p:pRg st="2" end="2"/>
                                            </p:txEl>
                                          </p:spTgt>
                                        </p:tgtEl>
                                        <p:attrNameLst>
                                          <p:attrName>style.visibility</p:attrName>
                                        </p:attrNameLst>
                                      </p:cBhvr>
                                      <p:to>
                                        <p:strVal val="visible"/>
                                      </p:to>
                                    </p:set>
                                    <p:animEffect transition="in" filter="fade">
                                      <p:cBhvr>
                                        <p:cTn id="21" dur="500"/>
                                        <p:tgtEl>
                                          <p:spTgt spid="125958">
                                            <p:txEl>
                                              <p:pRg st="2" end="2"/>
                                            </p:txEl>
                                          </p:spTgt>
                                        </p:tgtEl>
                                      </p:cBhvr>
                                    </p:animEffect>
                                    <p:anim calcmode="lin" valueType="num">
                                      <p:cBhvr>
                                        <p:cTn id="22" dur="500" fill="hold"/>
                                        <p:tgtEl>
                                          <p:spTgt spid="125958">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595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5958">
                                            <p:txEl>
                                              <p:pRg st="3" end="3"/>
                                            </p:txEl>
                                          </p:spTgt>
                                        </p:tgtEl>
                                        <p:attrNameLst>
                                          <p:attrName>style.visibility</p:attrName>
                                        </p:attrNameLst>
                                      </p:cBhvr>
                                      <p:to>
                                        <p:strVal val="visible"/>
                                      </p:to>
                                    </p:set>
                                    <p:animEffect transition="in" filter="fade">
                                      <p:cBhvr>
                                        <p:cTn id="28" dur="500"/>
                                        <p:tgtEl>
                                          <p:spTgt spid="125958">
                                            <p:txEl>
                                              <p:pRg st="3" end="3"/>
                                            </p:txEl>
                                          </p:spTgt>
                                        </p:tgtEl>
                                      </p:cBhvr>
                                    </p:animEffect>
                                    <p:anim calcmode="lin" valueType="num">
                                      <p:cBhvr>
                                        <p:cTn id="29" dur="500" fill="hold"/>
                                        <p:tgtEl>
                                          <p:spTgt spid="125958">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595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25958">
                                            <p:txEl>
                                              <p:pRg st="4" end="4"/>
                                            </p:txEl>
                                          </p:spTgt>
                                        </p:tgtEl>
                                        <p:attrNameLst>
                                          <p:attrName>style.visibility</p:attrName>
                                        </p:attrNameLst>
                                      </p:cBhvr>
                                      <p:to>
                                        <p:strVal val="visible"/>
                                      </p:to>
                                    </p:set>
                                    <p:animEffect transition="in" filter="fade">
                                      <p:cBhvr>
                                        <p:cTn id="35" dur="500"/>
                                        <p:tgtEl>
                                          <p:spTgt spid="125958">
                                            <p:txEl>
                                              <p:pRg st="4" end="4"/>
                                            </p:txEl>
                                          </p:spTgt>
                                        </p:tgtEl>
                                      </p:cBhvr>
                                    </p:animEffect>
                                    <p:anim calcmode="lin" valueType="num">
                                      <p:cBhvr>
                                        <p:cTn id="36" dur="500" fill="hold"/>
                                        <p:tgtEl>
                                          <p:spTgt spid="125958">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2595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2" name="Rectangle 3"/>
          <p:cNvSpPr>
            <a:spLocks noGrp="1" noChangeArrowheads="1"/>
          </p:cNvSpPr>
          <p:nvPr>
            <p:ph idx="1"/>
          </p:nvPr>
        </p:nvSpPr>
        <p:spPr>
          <a:xfrm>
            <a:off x="152400" y="1981200"/>
            <a:ext cx="8686800" cy="3886200"/>
          </a:xfrm>
        </p:spPr>
        <p:txBody>
          <a:bodyPr/>
          <a:lstStyle/>
          <a:p>
            <a:pPr marL="444500" indent="-444500" algn="justLow">
              <a:spcBef>
                <a:spcPts val="0"/>
              </a:spcBef>
              <a:buClr>
                <a:srgbClr val="FF0000"/>
              </a:buClr>
              <a:buFont typeface="Wingdings" pitchFamily="2" charset="2"/>
              <a:buNone/>
            </a:pPr>
            <a:r>
              <a:rPr lang="ar-SA" sz="2800" b="1" dirty="0" smtClean="0">
                <a:solidFill>
                  <a:srgbClr val="C00000"/>
                </a:solidFill>
                <a:latin typeface="Times New Roman" pitchFamily="18" charset="0"/>
                <a:ea typeface="Times New Roman" pitchFamily="18" charset="0"/>
                <a:cs typeface="Traditional Arabic" pitchFamily="2" charset="-78"/>
              </a:rPr>
              <a:t>5- تضييع مصالح الأسرة وضياع الأبناء: </a:t>
            </a:r>
            <a:r>
              <a:rPr lang="ar-SA" sz="2800" dirty="0" smtClean="0">
                <a:solidFill>
                  <a:srgbClr val="000000"/>
                </a:solidFill>
                <a:latin typeface="Times New Roman" pitchFamily="18" charset="0"/>
                <a:ea typeface="Times New Roman" pitchFamily="18" charset="0"/>
                <a:cs typeface="Traditional Arabic" pitchFamily="2" charset="-78"/>
              </a:rPr>
              <a:t>بسبب غياب الأم وتخليها عن واجباتها تجاه زوجها وأبنائها.</a:t>
            </a:r>
            <a:endParaRPr lang="en-US" sz="2800" dirty="0" smtClean="0">
              <a:solidFill>
                <a:srgbClr val="000000"/>
              </a:solidFill>
              <a:latin typeface="Times New Roman" pitchFamily="18" charset="0"/>
              <a:ea typeface="Times New Roman" pitchFamily="18" charset="0"/>
              <a:cs typeface="Traditional Arabic" pitchFamily="2" charset="-78"/>
            </a:endParaRPr>
          </a:p>
          <a:p>
            <a:pPr marL="444500" indent="-444500" algn="justLow">
              <a:spcBef>
                <a:spcPts val="0"/>
              </a:spcBef>
              <a:buClr>
                <a:srgbClr val="FF0000"/>
              </a:buClr>
              <a:buFont typeface="Wingdings" pitchFamily="2" charset="2"/>
              <a:buNone/>
            </a:pPr>
            <a:r>
              <a:rPr lang="ar-SA" sz="2800" b="1" dirty="0" smtClean="0">
                <a:solidFill>
                  <a:srgbClr val="C00000"/>
                </a:solidFill>
                <a:latin typeface="Times New Roman" pitchFamily="18" charset="0"/>
                <a:ea typeface="Times New Roman" pitchFamily="18" charset="0"/>
                <a:cs typeface="Traditional Arabic" pitchFamily="2" charset="-78"/>
              </a:rPr>
              <a:t>6- التعرض للإيذاء والتحرش الجنسي:</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ففي مصر تعاني 68 % من الموظفات في القطاع العام من التحرش الجنسي.</a:t>
            </a:r>
            <a:endParaRPr lang="en-US" sz="2800" dirty="0" smtClean="0">
              <a:solidFill>
                <a:srgbClr val="000000"/>
              </a:solidFill>
              <a:latin typeface="Times New Roman" pitchFamily="18" charset="0"/>
              <a:ea typeface="Times New Roman" pitchFamily="18" charset="0"/>
              <a:cs typeface="Traditional Arabic" pitchFamily="2" charset="-78"/>
            </a:endParaRPr>
          </a:p>
          <a:p>
            <a:pPr marL="444500" indent="-444500" algn="justLow">
              <a:spcBef>
                <a:spcPts val="0"/>
              </a:spcBef>
              <a:buClr>
                <a:srgbClr val="FF0000"/>
              </a:buClr>
              <a:buFont typeface="Wingdings" pitchFamily="2" charset="2"/>
              <a:buNone/>
            </a:pPr>
            <a:r>
              <a:rPr lang="ar-SA" sz="2800" b="1" dirty="0" smtClean="0">
                <a:solidFill>
                  <a:srgbClr val="C00000"/>
                </a:solidFill>
                <a:latin typeface="Times New Roman" pitchFamily="18" charset="0"/>
                <a:ea typeface="Times New Roman" pitchFamily="18" charset="0"/>
                <a:cs typeface="Traditional Arabic" pitchFamily="2" charset="-78"/>
              </a:rPr>
              <a:t>7- الضغط النفسي والتوتر:</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ففي الإمارات 41% من نساء الأعمال يأخذن علاجاً ضدّ الاكتئاب، و56% منهن يعالجن لدى أطباء نفسيين.</a:t>
            </a:r>
            <a:endParaRPr lang="en-US" sz="2800" dirty="0" smtClean="0">
              <a:solidFill>
                <a:srgbClr val="000000"/>
              </a:solidFill>
              <a:latin typeface="Times New Roman" pitchFamily="18" charset="0"/>
              <a:ea typeface="Times New Roman" pitchFamily="18" charset="0"/>
              <a:cs typeface="Traditional Arabic" pitchFamily="2" charset="-78"/>
            </a:endParaRPr>
          </a:p>
          <a:p>
            <a:pPr marL="444500" indent="-444500" algn="justLow">
              <a:spcBef>
                <a:spcPts val="0"/>
              </a:spcBef>
              <a:buClr>
                <a:srgbClr val="FF0000"/>
              </a:buClr>
              <a:buFont typeface="Wingdings" pitchFamily="2" charset="2"/>
              <a:buNone/>
            </a:pPr>
            <a:r>
              <a:rPr lang="ar-SA" sz="2800" b="1" dirty="0" smtClean="0">
                <a:solidFill>
                  <a:srgbClr val="C00000"/>
                </a:solidFill>
                <a:latin typeface="Times New Roman" pitchFamily="18" charset="0"/>
                <a:ea typeface="Times New Roman" pitchFamily="18" charset="0"/>
                <a:cs typeface="Traditional Arabic" pitchFamily="2" charset="-78"/>
              </a:rPr>
              <a:t>8- عمل المرأة في مجالات لا تتلاءم معها:</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كالأعمال والمهن ذات الدوام الطويل، أو المسائي, أو الأعمال الشاقة.</a:t>
            </a:r>
            <a:endParaRPr lang="en-US" sz="2800" dirty="0" smtClean="0">
              <a:solidFill>
                <a:srgbClr val="0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276F9AB-662A-4047-884D-3BF25227AC2A}" type="slidenum">
              <a:rPr lang="ar-SA" altLang="en-US"/>
              <a:pPr>
                <a:defRPr/>
              </a:pPr>
              <a:t>121</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6982">
                                            <p:txEl>
                                              <p:pRg st="0" end="0"/>
                                            </p:txEl>
                                          </p:spTgt>
                                        </p:tgtEl>
                                        <p:attrNameLst>
                                          <p:attrName>style.visibility</p:attrName>
                                        </p:attrNameLst>
                                      </p:cBhvr>
                                      <p:to>
                                        <p:strVal val="visible"/>
                                      </p:to>
                                    </p:set>
                                    <p:animEffect transition="in" filter="fade">
                                      <p:cBhvr>
                                        <p:cTn id="7" dur="500"/>
                                        <p:tgtEl>
                                          <p:spTgt spid="126982">
                                            <p:txEl>
                                              <p:pRg st="0" end="0"/>
                                            </p:txEl>
                                          </p:spTgt>
                                        </p:tgtEl>
                                      </p:cBhvr>
                                    </p:animEffect>
                                    <p:anim calcmode="lin" valueType="num">
                                      <p:cBhvr>
                                        <p:cTn id="8" dur="500" fill="hold"/>
                                        <p:tgtEl>
                                          <p:spTgt spid="126982">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698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6982">
                                            <p:txEl>
                                              <p:pRg st="1" end="1"/>
                                            </p:txEl>
                                          </p:spTgt>
                                        </p:tgtEl>
                                        <p:attrNameLst>
                                          <p:attrName>style.visibility</p:attrName>
                                        </p:attrNameLst>
                                      </p:cBhvr>
                                      <p:to>
                                        <p:strVal val="visible"/>
                                      </p:to>
                                    </p:set>
                                    <p:animEffect transition="in" filter="fade">
                                      <p:cBhvr>
                                        <p:cTn id="14" dur="500"/>
                                        <p:tgtEl>
                                          <p:spTgt spid="126982">
                                            <p:txEl>
                                              <p:pRg st="1" end="1"/>
                                            </p:txEl>
                                          </p:spTgt>
                                        </p:tgtEl>
                                      </p:cBhvr>
                                    </p:animEffect>
                                    <p:anim calcmode="lin" valueType="num">
                                      <p:cBhvr>
                                        <p:cTn id="15" dur="500" fill="hold"/>
                                        <p:tgtEl>
                                          <p:spTgt spid="126982">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698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6982">
                                            <p:txEl>
                                              <p:pRg st="2" end="2"/>
                                            </p:txEl>
                                          </p:spTgt>
                                        </p:tgtEl>
                                        <p:attrNameLst>
                                          <p:attrName>style.visibility</p:attrName>
                                        </p:attrNameLst>
                                      </p:cBhvr>
                                      <p:to>
                                        <p:strVal val="visible"/>
                                      </p:to>
                                    </p:set>
                                    <p:animEffect transition="in" filter="fade">
                                      <p:cBhvr>
                                        <p:cTn id="21" dur="500"/>
                                        <p:tgtEl>
                                          <p:spTgt spid="126982">
                                            <p:txEl>
                                              <p:pRg st="2" end="2"/>
                                            </p:txEl>
                                          </p:spTgt>
                                        </p:tgtEl>
                                      </p:cBhvr>
                                    </p:animEffect>
                                    <p:anim calcmode="lin" valueType="num">
                                      <p:cBhvr>
                                        <p:cTn id="22" dur="500" fill="hold"/>
                                        <p:tgtEl>
                                          <p:spTgt spid="126982">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698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6982">
                                            <p:txEl>
                                              <p:pRg st="3" end="3"/>
                                            </p:txEl>
                                          </p:spTgt>
                                        </p:tgtEl>
                                        <p:attrNameLst>
                                          <p:attrName>style.visibility</p:attrName>
                                        </p:attrNameLst>
                                      </p:cBhvr>
                                      <p:to>
                                        <p:strVal val="visible"/>
                                      </p:to>
                                    </p:set>
                                    <p:animEffect transition="in" filter="fade">
                                      <p:cBhvr>
                                        <p:cTn id="28" dur="500"/>
                                        <p:tgtEl>
                                          <p:spTgt spid="126982">
                                            <p:txEl>
                                              <p:pRg st="3" end="3"/>
                                            </p:txEl>
                                          </p:spTgt>
                                        </p:tgtEl>
                                      </p:cBhvr>
                                    </p:animEffect>
                                    <p:anim calcmode="lin" valueType="num">
                                      <p:cBhvr>
                                        <p:cTn id="29" dur="500" fill="hold"/>
                                        <p:tgtEl>
                                          <p:spTgt spid="126982">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698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6" name="Rectangle 3"/>
          <p:cNvSpPr>
            <a:spLocks noGrp="1" noChangeArrowheads="1"/>
          </p:cNvSpPr>
          <p:nvPr>
            <p:ph idx="1"/>
          </p:nvPr>
        </p:nvSpPr>
        <p:spPr>
          <a:xfrm>
            <a:off x="152400" y="1981200"/>
            <a:ext cx="8686800" cy="4114800"/>
          </a:xfrm>
        </p:spPr>
        <p:txBody>
          <a:bodyPr/>
          <a:lstStyle/>
          <a:p>
            <a:pPr marL="381000" indent="-381000">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مجالات عمل المرأة وتطويره:</a:t>
            </a:r>
          </a:p>
          <a:p>
            <a:pPr marL="355600" indent="-355600">
              <a:spcBef>
                <a:spcPts val="0"/>
              </a:spcBef>
              <a:buClr>
                <a:srgbClr val="C00000"/>
              </a:buClr>
            </a:pPr>
            <a:r>
              <a:rPr lang="ar-SA" sz="2800" b="1" dirty="0" smtClean="0">
                <a:solidFill>
                  <a:srgbClr val="C00000"/>
                </a:solidFill>
                <a:latin typeface="Times New Roman" pitchFamily="18" charset="0"/>
                <a:ea typeface="Times New Roman" pitchFamily="18" charset="0"/>
                <a:cs typeface="Traditional Arabic" pitchFamily="2" charset="-78"/>
              </a:rPr>
              <a:t>أولاً: اعتماد نظام العمل المنزلي:</a:t>
            </a:r>
            <a:endParaRPr lang="en-US" sz="2800" b="1" dirty="0" smtClean="0">
              <a:solidFill>
                <a:srgbClr val="C00000"/>
              </a:solidFill>
              <a:ea typeface="Times New Roman" pitchFamily="18" charset="0"/>
              <a:cs typeface="Traditional Arabic" pitchFamily="2" charset="-78"/>
            </a:endParaRPr>
          </a:p>
          <a:p>
            <a:pPr marL="355600" indent="-355600">
              <a:spcBef>
                <a:spcPts val="0"/>
              </a:spcBef>
              <a:buClr>
                <a:srgbClr val="C00000"/>
              </a:buClr>
              <a:buSzPct val="50000"/>
              <a:buFont typeface="Wingdings" pitchFamily="2" charset="2"/>
              <a:buChar char="v"/>
            </a:pPr>
            <a:r>
              <a:rPr lang="ar-SA" sz="2800" b="1" dirty="0" smtClean="0">
                <a:solidFill>
                  <a:srgbClr val="C00000"/>
                </a:solidFill>
                <a:ea typeface="Times New Roman" pitchFamily="18" charset="0"/>
                <a:cs typeface="Traditional Arabic" pitchFamily="2" charset="-78"/>
              </a:rPr>
              <a:t>للعمل من المنزل فوائد كثيرة تجنيها المرأة والأسرة والمجتمع، فمن فوائده للمرأة:</a:t>
            </a:r>
          </a:p>
          <a:p>
            <a:pPr marL="381000" indent="-381000">
              <a:spcBef>
                <a:spcPts val="0"/>
              </a:spcBef>
              <a:buFont typeface="Wingdings" pitchFamily="2" charset="2"/>
              <a:buNone/>
            </a:pPr>
            <a:r>
              <a:rPr lang="ar-SA" sz="2800" dirty="0" smtClean="0">
                <a:ea typeface="Times New Roman" pitchFamily="18" charset="0"/>
                <a:cs typeface="Traditional Arabic" pitchFamily="2" charset="-78"/>
              </a:rPr>
              <a:t>1- توفير مصدر للدخل المادي يسد حاجتها وأسرتها، </a:t>
            </a:r>
            <a:r>
              <a:rPr lang="ar-SA" sz="2800" dirty="0" err="1" smtClean="0">
                <a:ea typeface="Times New Roman" pitchFamily="18" charset="0"/>
                <a:cs typeface="Traditional Arabic" pitchFamily="2" charset="-78"/>
              </a:rPr>
              <a:t>ويغنيها</a:t>
            </a:r>
            <a:r>
              <a:rPr lang="ar-SA" sz="2800" dirty="0" smtClean="0">
                <a:ea typeface="Times New Roman" pitchFamily="18" charset="0"/>
                <a:cs typeface="Traditional Arabic" pitchFamily="2" charset="-78"/>
              </a:rPr>
              <a:t> عن الخروج من المنزل للعمل. وهو يفوق في كثير من الأحيان الدخل المادي من العمل خارج المنزل.</a:t>
            </a:r>
          </a:p>
          <a:p>
            <a:pPr marL="381000" indent="-381000">
              <a:spcBef>
                <a:spcPts val="0"/>
              </a:spcBef>
              <a:buFont typeface="Wingdings" pitchFamily="2" charset="2"/>
              <a:buNone/>
            </a:pPr>
            <a:r>
              <a:rPr lang="ar-SA" sz="2800" dirty="0" smtClean="0">
                <a:ea typeface="Times New Roman" pitchFamily="18" charset="0"/>
                <a:cs typeface="Traditional Arabic" pitchFamily="2" charset="-78"/>
              </a:rPr>
              <a:t>2- توفير جزء كبير من الدخل المادي الذي تنفقه المرأة العاملة على الملابس وأدوات الزينة التي تحتاجها للخروج من المنزل.</a:t>
            </a:r>
          </a:p>
          <a:p>
            <a:pPr marL="381000" indent="-381000">
              <a:spcBef>
                <a:spcPts val="0"/>
              </a:spcBef>
              <a:buFont typeface="Wingdings" pitchFamily="2" charset="2"/>
              <a:buNone/>
            </a:pPr>
            <a:r>
              <a:rPr lang="ar-SA" sz="2800" dirty="0" smtClean="0">
                <a:ea typeface="Times New Roman" pitchFamily="18" charset="0"/>
                <a:cs typeface="Traditional Arabic" pitchFamily="2" charset="-78"/>
              </a:rPr>
              <a:t>3- توفير الراحة النفسية والبدنية؛ من خلال القرب من الأبناء والزوج في المنزل وعدم الغياب عنهم.</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34D0E6EC-3DBE-4834-9EBD-CC6263ECC35E}" type="slidenum">
              <a:rPr lang="ar-SA" altLang="en-US"/>
              <a:pPr>
                <a:defRPr/>
              </a:pPr>
              <a:t>122</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8006">
                                            <p:txEl>
                                              <p:pRg st="0" end="0"/>
                                            </p:txEl>
                                          </p:spTgt>
                                        </p:tgtEl>
                                        <p:attrNameLst>
                                          <p:attrName>style.visibility</p:attrName>
                                        </p:attrNameLst>
                                      </p:cBhvr>
                                      <p:to>
                                        <p:strVal val="visible"/>
                                      </p:to>
                                    </p:set>
                                    <p:animEffect transition="in" filter="fade">
                                      <p:cBhvr>
                                        <p:cTn id="7" dur="500"/>
                                        <p:tgtEl>
                                          <p:spTgt spid="128006">
                                            <p:txEl>
                                              <p:pRg st="0" end="0"/>
                                            </p:txEl>
                                          </p:spTgt>
                                        </p:tgtEl>
                                      </p:cBhvr>
                                    </p:animEffect>
                                    <p:anim calcmode="lin" valueType="num">
                                      <p:cBhvr>
                                        <p:cTn id="8" dur="500" fill="hold"/>
                                        <p:tgtEl>
                                          <p:spTgt spid="128006">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800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8006">
                                            <p:txEl>
                                              <p:pRg st="1" end="1"/>
                                            </p:txEl>
                                          </p:spTgt>
                                        </p:tgtEl>
                                        <p:attrNameLst>
                                          <p:attrName>style.visibility</p:attrName>
                                        </p:attrNameLst>
                                      </p:cBhvr>
                                      <p:to>
                                        <p:strVal val="visible"/>
                                      </p:to>
                                    </p:set>
                                    <p:animEffect transition="in" filter="fade">
                                      <p:cBhvr>
                                        <p:cTn id="14" dur="500"/>
                                        <p:tgtEl>
                                          <p:spTgt spid="128006">
                                            <p:txEl>
                                              <p:pRg st="1" end="1"/>
                                            </p:txEl>
                                          </p:spTgt>
                                        </p:tgtEl>
                                      </p:cBhvr>
                                    </p:animEffect>
                                    <p:anim calcmode="lin" valueType="num">
                                      <p:cBhvr>
                                        <p:cTn id="15" dur="500" fill="hold"/>
                                        <p:tgtEl>
                                          <p:spTgt spid="128006">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800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8006">
                                            <p:txEl>
                                              <p:pRg st="2" end="2"/>
                                            </p:txEl>
                                          </p:spTgt>
                                        </p:tgtEl>
                                        <p:attrNameLst>
                                          <p:attrName>style.visibility</p:attrName>
                                        </p:attrNameLst>
                                      </p:cBhvr>
                                      <p:to>
                                        <p:strVal val="visible"/>
                                      </p:to>
                                    </p:set>
                                    <p:animEffect transition="in" filter="fade">
                                      <p:cBhvr>
                                        <p:cTn id="21" dur="500"/>
                                        <p:tgtEl>
                                          <p:spTgt spid="128006">
                                            <p:txEl>
                                              <p:pRg st="2" end="2"/>
                                            </p:txEl>
                                          </p:spTgt>
                                        </p:tgtEl>
                                      </p:cBhvr>
                                    </p:animEffect>
                                    <p:anim calcmode="lin" valueType="num">
                                      <p:cBhvr>
                                        <p:cTn id="22" dur="500" fill="hold"/>
                                        <p:tgtEl>
                                          <p:spTgt spid="128006">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800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8006">
                                            <p:txEl>
                                              <p:pRg st="3" end="3"/>
                                            </p:txEl>
                                          </p:spTgt>
                                        </p:tgtEl>
                                        <p:attrNameLst>
                                          <p:attrName>style.visibility</p:attrName>
                                        </p:attrNameLst>
                                      </p:cBhvr>
                                      <p:to>
                                        <p:strVal val="visible"/>
                                      </p:to>
                                    </p:set>
                                    <p:animEffect transition="in" filter="fade">
                                      <p:cBhvr>
                                        <p:cTn id="28" dur="500"/>
                                        <p:tgtEl>
                                          <p:spTgt spid="128006">
                                            <p:txEl>
                                              <p:pRg st="3" end="3"/>
                                            </p:txEl>
                                          </p:spTgt>
                                        </p:tgtEl>
                                      </p:cBhvr>
                                    </p:animEffect>
                                    <p:anim calcmode="lin" valueType="num">
                                      <p:cBhvr>
                                        <p:cTn id="29" dur="500" fill="hold"/>
                                        <p:tgtEl>
                                          <p:spTgt spid="128006">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800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28006">
                                            <p:txEl>
                                              <p:pRg st="4" end="4"/>
                                            </p:txEl>
                                          </p:spTgt>
                                        </p:tgtEl>
                                        <p:attrNameLst>
                                          <p:attrName>style.visibility</p:attrName>
                                        </p:attrNameLst>
                                      </p:cBhvr>
                                      <p:to>
                                        <p:strVal val="visible"/>
                                      </p:to>
                                    </p:set>
                                    <p:animEffect transition="in" filter="fade">
                                      <p:cBhvr>
                                        <p:cTn id="35" dur="500"/>
                                        <p:tgtEl>
                                          <p:spTgt spid="128006">
                                            <p:txEl>
                                              <p:pRg st="4" end="4"/>
                                            </p:txEl>
                                          </p:spTgt>
                                        </p:tgtEl>
                                      </p:cBhvr>
                                    </p:animEffect>
                                    <p:anim calcmode="lin" valueType="num">
                                      <p:cBhvr>
                                        <p:cTn id="36" dur="500" fill="hold"/>
                                        <p:tgtEl>
                                          <p:spTgt spid="128006">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2800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128006">
                                            <p:txEl>
                                              <p:pRg st="5" end="5"/>
                                            </p:txEl>
                                          </p:spTgt>
                                        </p:tgtEl>
                                        <p:attrNameLst>
                                          <p:attrName>style.visibility</p:attrName>
                                        </p:attrNameLst>
                                      </p:cBhvr>
                                      <p:to>
                                        <p:strVal val="visible"/>
                                      </p:to>
                                    </p:set>
                                    <p:animEffect transition="in" filter="fade">
                                      <p:cBhvr>
                                        <p:cTn id="42" dur="500"/>
                                        <p:tgtEl>
                                          <p:spTgt spid="128006">
                                            <p:txEl>
                                              <p:pRg st="5" end="5"/>
                                            </p:txEl>
                                          </p:spTgt>
                                        </p:tgtEl>
                                      </p:cBhvr>
                                    </p:animEffect>
                                    <p:anim calcmode="lin" valueType="num">
                                      <p:cBhvr>
                                        <p:cTn id="43" dur="500" fill="hold"/>
                                        <p:tgtEl>
                                          <p:spTgt spid="128006">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12800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30" name="Rectangle 3"/>
          <p:cNvSpPr>
            <a:spLocks noGrp="1" noChangeArrowheads="1"/>
          </p:cNvSpPr>
          <p:nvPr>
            <p:ph idx="1"/>
          </p:nvPr>
        </p:nvSpPr>
        <p:spPr>
          <a:xfrm>
            <a:off x="152400" y="1981200"/>
            <a:ext cx="8686800" cy="4114800"/>
          </a:xfrm>
        </p:spPr>
        <p:txBody>
          <a:bodyPr/>
          <a:lstStyle/>
          <a:p>
            <a:pPr marL="381000" indent="-381000">
              <a:spcBef>
                <a:spcPts val="0"/>
              </a:spcBef>
              <a:buFont typeface="Wingdings" pitchFamily="2" charset="2"/>
              <a:buNone/>
            </a:pPr>
            <a:r>
              <a:rPr lang="ar-SA" sz="2800" dirty="0" smtClean="0">
                <a:ea typeface="Times New Roman" pitchFamily="18" charset="0"/>
                <a:cs typeface="Traditional Arabic" pitchFamily="2" charset="-78"/>
              </a:rPr>
              <a:t>4- فتح فرص وظيفية للنساء المعاقات جسدياً، فيمكن أن تعمل هذه الفئة من خلال هذا المشروع (العمل عن بعد).</a:t>
            </a:r>
          </a:p>
          <a:p>
            <a:pPr marL="381000" indent="-381000">
              <a:spcBef>
                <a:spcPts val="0"/>
              </a:spcBef>
              <a:buFont typeface="Wingdings" pitchFamily="2" charset="2"/>
              <a:buNone/>
            </a:pPr>
            <a:r>
              <a:rPr lang="ar-SA" sz="2800" dirty="0" smtClean="0">
                <a:ea typeface="Times New Roman" pitchFamily="18" charset="0"/>
                <a:cs typeface="Traditional Arabic" pitchFamily="2" charset="-78"/>
              </a:rPr>
              <a:t>5- حماية المرأة من مخاطر الخروج المحتملة، المتمثلة في الاختلاط غير المشـروع، والتحرش في العمل، أو في وسائل النقل.</a:t>
            </a:r>
            <a:endParaRPr lang="en-US" sz="2800" dirty="0" smtClean="0">
              <a:ea typeface="Times New Roman" pitchFamily="18" charset="0"/>
              <a:cs typeface="Traditional Arabic" pitchFamily="2" charset="-78"/>
            </a:endParaRPr>
          </a:p>
          <a:p>
            <a:pPr marL="355600" indent="-355600" algn="justLow">
              <a:spcBef>
                <a:spcPts val="0"/>
              </a:spcBef>
              <a:buClr>
                <a:srgbClr val="C00000"/>
              </a:buClr>
              <a:buSzPct val="50000"/>
              <a:buFont typeface="Wingdings" pitchFamily="2" charset="2"/>
              <a:buChar char="v"/>
            </a:pPr>
            <a:r>
              <a:rPr lang="ar-SA" sz="2800" b="1" dirty="0" smtClean="0">
                <a:solidFill>
                  <a:srgbClr val="C00000"/>
                </a:solidFill>
                <a:ea typeface="Times New Roman" pitchFamily="18" charset="0"/>
                <a:cs typeface="Traditional Arabic" pitchFamily="2" charset="-78"/>
              </a:rPr>
              <a:t>ومن فوائده للرجل:</a:t>
            </a:r>
          </a:p>
          <a:p>
            <a:pPr marL="800100" lvl="1" indent="-455613" algn="justLow">
              <a:spcBef>
                <a:spcPts val="0"/>
              </a:spcBef>
              <a:buFont typeface="Wingdings" pitchFamily="2" charset="2"/>
              <a:buNone/>
            </a:pPr>
            <a:r>
              <a:rPr lang="ar-SA" dirty="0" smtClean="0">
                <a:solidFill>
                  <a:srgbClr val="000000"/>
                </a:solidFill>
                <a:ea typeface="Times New Roman" pitchFamily="18" charset="0"/>
                <a:cs typeface="Traditional Arabic" pitchFamily="2" charset="-78"/>
              </a:rPr>
              <a:t>1- توفير فرص وظيفية للرجال الذين يعتبر توظيفهم أولى من توظيف النساء. </a:t>
            </a:r>
          </a:p>
          <a:p>
            <a:pPr marL="800100" lvl="1" indent="-455613" algn="justLow">
              <a:spcBef>
                <a:spcPts val="0"/>
              </a:spcBef>
              <a:buFont typeface="Wingdings" pitchFamily="2" charset="2"/>
              <a:buNone/>
            </a:pPr>
            <a:r>
              <a:rPr lang="ar-SA" dirty="0" smtClean="0">
                <a:solidFill>
                  <a:srgbClr val="000000"/>
                </a:solidFill>
                <a:ea typeface="Times New Roman" pitchFamily="18" charset="0"/>
                <a:cs typeface="Traditional Arabic" pitchFamily="2" charset="-78"/>
              </a:rPr>
              <a:t>2- تجنب المشاكل الزوجية والأسرية الناتجة عن غياب الأم والزوجة عن البيت.</a:t>
            </a:r>
          </a:p>
          <a:p>
            <a:pPr marL="800100" lvl="1" indent="-455613" algn="justLow">
              <a:spcBef>
                <a:spcPts val="0"/>
              </a:spcBef>
              <a:buFont typeface="Wingdings" pitchFamily="2" charset="2"/>
              <a:buNone/>
            </a:pPr>
            <a:r>
              <a:rPr lang="ar-SA" dirty="0" smtClean="0">
                <a:solidFill>
                  <a:srgbClr val="000000"/>
                </a:solidFill>
                <a:ea typeface="Times New Roman" pitchFamily="18" charset="0"/>
                <a:cs typeface="Traditional Arabic" pitchFamily="2" charset="-78"/>
              </a:rPr>
              <a:t>3- تضييق دائرة الآثار السلبية لبيئات الأعمال المختلطة بين الجنسين.</a:t>
            </a:r>
          </a:p>
          <a:p>
            <a:pPr marL="800100" lvl="1" indent="-455613" algn="justLow">
              <a:spcBef>
                <a:spcPts val="0"/>
              </a:spcBef>
              <a:buFont typeface="Wingdings" pitchFamily="2" charset="2"/>
              <a:buNone/>
            </a:pPr>
            <a:r>
              <a:rPr lang="ar-SA" dirty="0" smtClean="0">
                <a:solidFill>
                  <a:srgbClr val="000000"/>
                </a:solidFill>
                <a:ea typeface="Times New Roman" pitchFamily="18" charset="0"/>
                <a:cs typeface="Traditional Arabic" pitchFamily="2" charset="-78"/>
              </a:rPr>
              <a:t>4- القضاء على الفراغ الذي يدمر الكثير من طاقات الشباب.</a:t>
            </a:r>
            <a:endParaRPr lang="ar-SA"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864ABB6-189E-4F1B-836D-330B51365828}" type="slidenum">
              <a:rPr lang="ar-SA" altLang="en-US"/>
              <a:pPr>
                <a:defRPr/>
              </a:pPr>
              <a:t>123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9030">
                                            <p:txEl>
                                              <p:pRg st="0" end="0"/>
                                            </p:txEl>
                                          </p:spTgt>
                                        </p:tgtEl>
                                        <p:attrNameLst>
                                          <p:attrName>style.visibility</p:attrName>
                                        </p:attrNameLst>
                                      </p:cBhvr>
                                      <p:to>
                                        <p:strVal val="visible"/>
                                      </p:to>
                                    </p:set>
                                    <p:animEffect transition="in" filter="fade">
                                      <p:cBhvr>
                                        <p:cTn id="7" dur="500"/>
                                        <p:tgtEl>
                                          <p:spTgt spid="129030">
                                            <p:txEl>
                                              <p:pRg st="0" end="0"/>
                                            </p:txEl>
                                          </p:spTgt>
                                        </p:tgtEl>
                                      </p:cBhvr>
                                    </p:animEffect>
                                    <p:anim calcmode="lin" valueType="num">
                                      <p:cBhvr>
                                        <p:cTn id="8" dur="500" fill="hold"/>
                                        <p:tgtEl>
                                          <p:spTgt spid="12903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903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9030">
                                            <p:txEl>
                                              <p:pRg st="1" end="1"/>
                                            </p:txEl>
                                          </p:spTgt>
                                        </p:tgtEl>
                                        <p:attrNameLst>
                                          <p:attrName>style.visibility</p:attrName>
                                        </p:attrNameLst>
                                      </p:cBhvr>
                                      <p:to>
                                        <p:strVal val="visible"/>
                                      </p:to>
                                    </p:set>
                                    <p:animEffect transition="in" filter="fade">
                                      <p:cBhvr>
                                        <p:cTn id="14" dur="500"/>
                                        <p:tgtEl>
                                          <p:spTgt spid="129030">
                                            <p:txEl>
                                              <p:pRg st="1" end="1"/>
                                            </p:txEl>
                                          </p:spTgt>
                                        </p:tgtEl>
                                      </p:cBhvr>
                                    </p:animEffect>
                                    <p:anim calcmode="lin" valueType="num">
                                      <p:cBhvr>
                                        <p:cTn id="15" dur="500" fill="hold"/>
                                        <p:tgtEl>
                                          <p:spTgt spid="129030">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903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9030">
                                            <p:txEl>
                                              <p:pRg st="2" end="2"/>
                                            </p:txEl>
                                          </p:spTgt>
                                        </p:tgtEl>
                                        <p:attrNameLst>
                                          <p:attrName>style.visibility</p:attrName>
                                        </p:attrNameLst>
                                      </p:cBhvr>
                                      <p:to>
                                        <p:strVal val="visible"/>
                                      </p:to>
                                    </p:set>
                                    <p:animEffect transition="in" filter="fade">
                                      <p:cBhvr>
                                        <p:cTn id="21" dur="500"/>
                                        <p:tgtEl>
                                          <p:spTgt spid="129030">
                                            <p:txEl>
                                              <p:pRg st="2" end="2"/>
                                            </p:txEl>
                                          </p:spTgt>
                                        </p:tgtEl>
                                      </p:cBhvr>
                                    </p:animEffect>
                                    <p:anim calcmode="lin" valueType="num">
                                      <p:cBhvr>
                                        <p:cTn id="22" dur="500" fill="hold"/>
                                        <p:tgtEl>
                                          <p:spTgt spid="129030">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903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9030">
                                            <p:txEl>
                                              <p:pRg st="3" end="3"/>
                                            </p:txEl>
                                          </p:spTgt>
                                        </p:tgtEl>
                                        <p:attrNameLst>
                                          <p:attrName>style.visibility</p:attrName>
                                        </p:attrNameLst>
                                      </p:cBhvr>
                                      <p:to>
                                        <p:strVal val="visible"/>
                                      </p:to>
                                    </p:set>
                                    <p:animEffect transition="in" filter="fade">
                                      <p:cBhvr>
                                        <p:cTn id="28" dur="500"/>
                                        <p:tgtEl>
                                          <p:spTgt spid="129030">
                                            <p:txEl>
                                              <p:pRg st="3" end="3"/>
                                            </p:txEl>
                                          </p:spTgt>
                                        </p:tgtEl>
                                      </p:cBhvr>
                                    </p:animEffect>
                                    <p:anim calcmode="lin" valueType="num">
                                      <p:cBhvr>
                                        <p:cTn id="29" dur="500" fill="hold"/>
                                        <p:tgtEl>
                                          <p:spTgt spid="129030">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903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29030">
                                            <p:txEl>
                                              <p:pRg st="4" end="4"/>
                                            </p:txEl>
                                          </p:spTgt>
                                        </p:tgtEl>
                                        <p:attrNameLst>
                                          <p:attrName>style.visibility</p:attrName>
                                        </p:attrNameLst>
                                      </p:cBhvr>
                                      <p:to>
                                        <p:strVal val="visible"/>
                                      </p:to>
                                    </p:set>
                                    <p:animEffect transition="in" filter="fade">
                                      <p:cBhvr>
                                        <p:cTn id="35" dur="500"/>
                                        <p:tgtEl>
                                          <p:spTgt spid="129030">
                                            <p:txEl>
                                              <p:pRg st="4" end="4"/>
                                            </p:txEl>
                                          </p:spTgt>
                                        </p:tgtEl>
                                      </p:cBhvr>
                                    </p:animEffect>
                                    <p:anim calcmode="lin" valueType="num">
                                      <p:cBhvr>
                                        <p:cTn id="36" dur="500" fill="hold"/>
                                        <p:tgtEl>
                                          <p:spTgt spid="129030">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2903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129030">
                                            <p:txEl>
                                              <p:pRg st="5" end="5"/>
                                            </p:txEl>
                                          </p:spTgt>
                                        </p:tgtEl>
                                        <p:attrNameLst>
                                          <p:attrName>style.visibility</p:attrName>
                                        </p:attrNameLst>
                                      </p:cBhvr>
                                      <p:to>
                                        <p:strVal val="visible"/>
                                      </p:to>
                                    </p:set>
                                    <p:animEffect transition="in" filter="fade">
                                      <p:cBhvr>
                                        <p:cTn id="42" dur="500"/>
                                        <p:tgtEl>
                                          <p:spTgt spid="129030">
                                            <p:txEl>
                                              <p:pRg st="5" end="5"/>
                                            </p:txEl>
                                          </p:spTgt>
                                        </p:tgtEl>
                                      </p:cBhvr>
                                    </p:animEffect>
                                    <p:anim calcmode="lin" valueType="num">
                                      <p:cBhvr>
                                        <p:cTn id="43" dur="500" fill="hold"/>
                                        <p:tgtEl>
                                          <p:spTgt spid="129030">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12903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129030">
                                            <p:txEl>
                                              <p:pRg st="6" end="6"/>
                                            </p:txEl>
                                          </p:spTgt>
                                        </p:tgtEl>
                                        <p:attrNameLst>
                                          <p:attrName>style.visibility</p:attrName>
                                        </p:attrNameLst>
                                      </p:cBhvr>
                                      <p:to>
                                        <p:strVal val="visible"/>
                                      </p:to>
                                    </p:set>
                                    <p:animEffect transition="in" filter="fade">
                                      <p:cBhvr>
                                        <p:cTn id="49" dur="500"/>
                                        <p:tgtEl>
                                          <p:spTgt spid="129030">
                                            <p:txEl>
                                              <p:pRg st="6" end="6"/>
                                            </p:txEl>
                                          </p:spTgt>
                                        </p:tgtEl>
                                      </p:cBhvr>
                                    </p:animEffect>
                                    <p:anim calcmode="lin" valueType="num">
                                      <p:cBhvr>
                                        <p:cTn id="50" dur="500" fill="hold"/>
                                        <p:tgtEl>
                                          <p:spTgt spid="129030">
                                            <p:txEl>
                                              <p:pRg st="6" end="6"/>
                                            </p:txEl>
                                          </p:spTgt>
                                        </p:tgtEl>
                                        <p:attrNameLst>
                                          <p:attrName>ppt_x</p:attrName>
                                        </p:attrNameLst>
                                      </p:cBhvr>
                                      <p:tavLst>
                                        <p:tav tm="0">
                                          <p:val>
                                            <p:strVal val="#ppt_x-.1"/>
                                          </p:val>
                                        </p:tav>
                                        <p:tav tm="100000">
                                          <p:val>
                                            <p:strVal val="#ppt_x"/>
                                          </p:val>
                                        </p:tav>
                                      </p:tavLst>
                                    </p:anim>
                                    <p:anim calcmode="lin" valueType="num">
                                      <p:cBhvr>
                                        <p:cTn id="51" dur="500" fill="hold"/>
                                        <p:tgtEl>
                                          <p:spTgt spid="129030">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 calcmode="lin" valueType="num">
                                      <p:cBhvr>
                                        <p:cTn id="56" dur="500" fill="hold"/>
                                        <p:tgtEl>
                                          <p:spTgt spid="7"/>
                                        </p:tgtEl>
                                        <p:attrNameLst>
                                          <p:attrName>ppt_w</p:attrName>
                                        </p:attrNameLst>
                                      </p:cBhvr>
                                      <p:tavLst>
                                        <p:tav tm="0">
                                          <p:val>
                                            <p:strVal val="#ppt_w*0.70"/>
                                          </p:val>
                                        </p:tav>
                                        <p:tav tm="100000">
                                          <p:val>
                                            <p:strVal val="#ppt_w"/>
                                          </p:val>
                                        </p:tav>
                                      </p:tavLst>
                                    </p:anim>
                                    <p:anim calcmode="lin" valueType="num">
                                      <p:cBhvr>
                                        <p:cTn id="57" dur="500" fill="hold"/>
                                        <p:tgtEl>
                                          <p:spTgt spid="7"/>
                                        </p:tgtEl>
                                        <p:attrNameLst>
                                          <p:attrName>ppt_h</p:attrName>
                                        </p:attrNameLst>
                                      </p:cBhvr>
                                      <p:tavLst>
                                        <p:tav tm="0">
                                          <p:val>
                                            <p:strVal val="#ppt_h"/>
                                          </p:val>
                                        </p:tav>
                                        <p:tav tm="100000">
                                          <p:val>
                                            <p:strVal val="#ppt_h"/>
                                          </p:val>
                                        </p:tav>
                                      </p:tavLst>
                                    </p:anim>
                                    <p:animEffect transition="in" filter="fade">
                                      <p:cBhvr>
                                        <p:cTn id="5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4" name="Rectangle 3"/>
          <p:cNvSpPr>
            <a:spLocks noGrp="1" noChangeArrowheads="1"/>
          </p:cNvSpPr>
          <p:nvPr>
            <p:ph idx="1"/>
          </p:nvPr>
        </p:nvSpPr>
        <p:spPr>
          <a:xfrm>
            <a:off x="152400" y="1981200"/>
            <a:ext cx="8686800" cy="4114800"/>
          </a:xfrm>
        </p:spPr>
        <p:txBody>
          <a:bodyPr/>
          <a:lstStyle/>
          <a:p>
            <a:pPr marL="355600" indent="-355600" algn="justLow">
              <a:spcBef>
                <a:spcPts val="0"/>
              </a:spcBef>
              <a:buClr>
                <a:srgbClr val="C00000"/>
              </a:buClr>
            </a:pPr>
            <a:r>
              <a:rPr lang="ar-SA" sz="2800" b="1" dirty="0" smtClean="0">
                <a:solidFill>
                  <a:srgbClr val="C00000"/>
                </a:solidFill>
                <a:cs typeface="Traditional Arabic" pitchFamily="2" charset="-78"/>
              </a:rPr>
              <a:t>ثانياً: وضع نظام للعمل يتناسب مع خصوصية المرأة، بأن يراعي ما يلي: </a:t>
            </a:r>
          </a:p>
          <a:p>
            <a:pPr marL="355600" lvl="1" indent="-355600" algn="justLow">
              <a:spcBef>
                <a:spcPts val="0"/>
              </a:spcBef>
              <a:buFont typeface="Wingdings" pitchFamily="2" charset="2"/>
              <a:buNone/>
            </a:pPr>
            <a:r>
              <a:rPr lang="ar-SA" dirty="0" smtClean="0">
                <a:solidFill>
                  <a:srgbClr val="000000"/>
                </a:solidFill>
                <a:cs typeface="Traditional Arabic" pitchFamily="2" charset="-78"/>
              </a:rPr>
              <a:t>1- تقليل عدد ساعات الدوام، أو أيامه لتتمكن المرأة من الجمع بين وظيفتها الأولى في الأسرة ووظيفتها خارج الأسرة.</a:t>
            </a:r>
          </a:p>
          <a:p>
            <a:pPr marL="355600" lvl="1" indent="-355600" algn="justLow">
              <a:spcBef>
                <a:spcPts val="0"/>
              </a:spcBef>
              <a:buFont typeface="Wingdings" pitchFamily="2" charset="2"/>
              <a:buNone/>
            </a:pPr>
            <a:r>
              <a:rPr lang="ar-SA" dirty="0" smtClean="0">
                <a:solidFill>
                  <a:srgbClr val="000000"/>
                </a:solidFill>
                <a:cs typeface="Traditional Arabic" pitchFamily="2" charset="-78"/>
              </a:rPr>
              <a:t>2- توفير وظائف أكثر لشغل ساعات الدوام الكامل بحيث تعين أكثر من امرأة على </a:t>
            </a:r>
            <a:br>
              <a:rPr lang="ar-SA" dirty="0" smtClean="0">
                <a:solidFill>
                  <a:srgbClr val="000000"/>
                </a:solidFill>
                <a:cs typeface="Traditional Arabic" pitchFamily="2" charset="-78"/>
              </a:rPr>
            </a:br>
            <a:r>
              <a:rPr lang="ar-SA" dirty="0" smtClean="0">
                <a:solidFill>
                  <a:srgbClr val="000000"/>
                </a:solidFill>
                <a:cs typeface="Traditional Arabic" pitchFamily="2" charset="-78"/>
              </a:rPr>
              <a:t>العمل الواحد.</a:t>
            </a:r>
          </a:p>
          <a:p>
            <a:pPr marL="355600" lvl="1" indent="-355600" algn="justLow">
              <a:spcBef>
                <a:spcPts val="0"/>
              </a:spcBef>
              <a:buFont typeface="Wingdings" pitchFamily="2" charset="2"/>
              <a:buNone/>
            </a:pPr>
            <a:r>
              <a:rPr lang="ar-SA" dirty="0" smtClean="0">
                <a:solidFill>
                  <a:srgbClr val="000000"/>
                </a:solidFill>
                <a:cs typeface="Traditional Arabic" pitchFamily="2" charset="-78"/>
              </a:rPr>
              <a:t>3- وضع نظام للإجازات للمرأة العاملة يتناسب مع احتياجاتها، كإجازة الأمومة.</a:t>
            </a:r>
          </a:p>
          <a:p>
            <a:pPr marL="355600" lvl="1" indent="-355600" algn="justLow">
              <a:spcBef>
                <a:spcPts val="0"/>
              </a:spcBef>
              <a:buFont typeface="Wingdings" pitchFamily="2" charset="2"/>
              <a:buNone/>
            </a:pPr>
            <a:r>
              <a:rPr lang="ar-SA" dirty="0" smtClean="0">
                <a:solidFill>
                  <a:srgbClr val="000000"/>
                </a:solidFill>
                <a:cs typeface="Traditional Arabic" pitchFamily="2" charset="-78"/>
              </a:rPr>
              <a:t>4- وضع نظام خاص بتقاعد المرأة، بحيث تكون سنوات العمل فيه أقل، وأن يكون فيه مراعاة لظروف المرأة.</a:t>
            </a:r>
          </a:p>
          <a:p>
            <a:pPr marL="355600" lvl="1" indent="-355600" algn="justLow">
              <a:spcBef>
                <a:spcPts val="0"/>
              </a:spcBef>
              <a:buFont typeface="Wingdings" pitchFamily="2" charset="2"/>
              <a:buNone/>
            </a:pPr>
            <a:r>
              <a:rPr lang="ar-SA" dirty="0" smtClean="0">
                <a:solidFill>
                  <a:srgbClr val="000000"/>
                </a:solidFill>
                <a:cs typeface="Traditional Arabic" pitchFamily="2" charset="-78"/>
              </a:rPr>
              <a:t>5- توفير الخدمات المساندة التي تعين المرأة على القيام بالعمل خارج المنزل، كدور الحضانة والخدمات التربوية.</a:t>
            </a:r>
            <a:endParaRPr lang="en-US"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00E4043A-0DE5-4FCB-B3DA-F463588E2B9B}" type="slidenum">
              <a:rPr lang="ar-SA" altLang="en-US"/>
              <a:pPr>
                <a:defRPr/>
              </a:pPr>
              <a:t>124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عمل المرأة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30054">
                                            <p:txEl>
                                              <p:pRg st="0" end="0"/>
                                            </p:txEl>
                                          </p:spTgt>
                                        </p:tgtEl>
                                        <p:attrNameLst>
                                          <p:attrName>style.visibility</p:attrName>
                                        </p:attrNameLst>
                                      </p:cBhvr>
                                      <p:to>
                                        <p:strVal val="visible"/>
                                      </p:to>
                                    </p:set>
                                    <p:animEffect transition="in" filter="fade">
                                      <p:cBhvr>
                                        <p:cTn id="7" dur="500"/>
                                        <p:tgtEl>
                                          <p:spTgt spid="130054">
                                            <p:txEl>
                                              <p:pRg st="0" end="0"/>
                                            </p:txEl>
                                          </p:spTgt>
                                        </p:tgtEl>
                                      </p:cBhvr>
                                    </p:animEffect>
                                    <p:anim calcmode="lin" valueType="num">
                                      <p:cBhvr>
                                        <p:cTn id="8" dur="500" fill="hold"/>
                                        <p:tgtEl>
                                          <p:spTgt spid="130054">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3005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30054">
                                            <p:txEl>
                                              <p:pRg st="1" end="1"/>
                                            </p:txEl>
                                          </p:spTgt>
                                        </p:tgtEl>
                                        <p:attrNameLst>
                                          <p:attrName>style.visibility</p:attrName>
                                        </p:attrNameLst>
                                      </p:cBhvr>
                                      <p:to>
                                        <p:strVal val="visible"/>
                                      </p:to>
                                    </p:set>
                                    <p:animEffect transition="in" filter="fade">
                                      <p:cBhvr>
                                        <p:cTn id="14" dur="500"/>
                                        <p:tgtEl>
                                          <p:spTgt spid="130054">
                                            <p:txEl>
                                              <p:pRg st="1" end="1"/>
                                            </p:txEl>
                                          </p:spTgt>
                                        </p:tgtEl>
                                      </p:cBhvr>
                                    </p:animEffect>
                                    <p:anim calcmode="lin" valueType="num">
                                      <p:cBhvr>
                                        <p:cTn id="15" dur="500" fill="hold"/>
                                        <p:tgtEl>
                                          <p:spTgt spid="130054">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3005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30054">
                                            <p:txEl>
                                              <p:pRg st="2" end="2"/>
                                            </p:txEl>
                                          </p:spTgt>
                                        </p:tgtEl>
                                        <p:attrNameLst>
                                          <p:attrName>style.visibility</p:attrName>
                                        </p:attrNameLst>
                                      </p:cBhvr>
                                      <p:to>
                                        <p:strVal val="visible"/>
                                      </p:to>
                                    </p:set>
                                    <p:animEffect transition="in" filter="fade">
                                      <p:cBhvr>
                                        <p:cTn id="21" dur="500"/>
                                        <p:tgtEl>
                                          <p:spTgt spid="130054">
                                            <p:txEl>
                                              <p:pRg st="2" end="2"/>
                                            </p:txEl>
                                          </p:spTgt>
                                        </p:tgtEl>
                                      </p:cBhvr>
                                    </p:animEffect>
                                    <p:anim calcmode="lin" valueType="num">
                                      <p:cBhvr>
                                        <p:cTn id="22" dur="500" fill="hold"/>
                                        <p:tgtEl>
                                          <p:spTgt spid="130054">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3005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30054">
                                            <p:txEl>
                                              <p:pRg st="3" end="3"/>
                                            </p:txEl>
                                          </p:spTgt>
                                        </p:tgtEl>
                                        <p:attrNameLst>
                                          <p:attrName>style.visibility</p:attrName>
                                        </p:attrNameLst>
                                      </p:cBhvr>
                                      <p:to>
                                        <p:strVal val="visible"/>
                                      </p:to>
                                    </p:set>
                                    <p:animEffect transition="in" filter="fade">
                                      <p:cBhvr>
                                        <p:cTn id="28" dur="500"/>
                                        <p:tgtEl>
                                          <p:spTgt spid="130054">
                                            <p:txEl>
                                              <p:pRg st="3" end="3"/>
                                            </p:txEl>
                                          </p:spTgt>
                                        </p:tgtEl>
                                      </p:cBhvr>
                                    </p:animEffect>
                                    <p:anim calcmode="lin" valueType="num">
                                      <p:cBhvr>
                                        <p:cTn id="29" dur="500" fill="hold"/>
                                        <p:tgtEl>
                                          <p:spTgt spid="130054">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3005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30054">
                                            <p:txEl>
                                              <p:pRg st="4" end="4"/>
                                            </p:txEl>
                                          </p:spTgt>
                                        </p:tgtEl>
                                        <p:attrNameLst>
                                          <p:attrName>style.visibility</p:attrName>
                                        </p:attrNameLst>
                                      </p:cBhvr>
                                      <p:to>
                                        <p:strVal val="visible"/>
                                      </p:to>
                                    </p:set>
                                    <p:animEffect transition="in" filter="fade">
                                      <p:cBhvr>
                                        <p:cTn id="35" dur="500"/>
                                        <p:tgtEl>
                                          <p:spTgt spid="130054">
                                            <p:txEl>
                                              <p:pRg st="4" end="4"/>
                                            </p:txEl>
                                          </p:spTgt>
                                        </p:tgtEl>
                                      </p:cBhvr>
                                    </p:animEffect>
                                    <p:anim calcmode="lin" valueType="num">
                                      <p:cBhvr>
                                        <p:cTn id="36" dur="500" fill="hold"/>
                                        <p:tgtEl>
                                          <p:spTgt spid="130054">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3005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130054">
                                            <p:txEl>
                                              <p:pRg st="5" end="5"/>
                                            </p:txEl>
                                          </p:spTgt>
                                        </p:tgtEl>
                                        <p:attrNameLst>
                                          <p:attrName>style.visibility</p:attrName>
                                        </p:attrNameLst>
                                      </p:cBhvr>
                                      <p:to>
                                        <p:strVal val="visible"/>
                                      </p:to>
                                    </p:set>
                                    <p:animEffect transition="in" filter="fade">
                                      <p:cBhvr>
                                        <p:cTn id="42" dur="500"/>
                                        <p:tgtEl>
                                          <p:spTgt spid="130054">
                                            <p:txEl>
                                              <p:pRg st="5" end="5"/>
                                            </p:txEl>
                                          </p:spTgt>
                                        </p:tgtEl>
                                      </p:cBhvr>
                                    </p:animEffect>
                                    <p:anim calcmode="lin" valueType="num">
                                      <p:cBhvr>
                                        <p:cTn id="43" dur="500" fill="hold"/>
                                        <p:tgtEl>
                                          <p:spTgt spid="130054">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13005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3" name="Rectangle 3"/>
          <p:cNvSpPr>
            <a:spLocks noGrp="1" noChangeArrowheads="1"/>
          </p:cNvSpPr>
          <p:nvPr>
            <p:ph idx="1"/>
          </p:nvPr>
        </p:nvSpPr>
        <p:spPr>
          <a:xfrm>
            <a:off x="152400" y="1981200"/>
            <a:ext cx="8686800" cy="3844925"/>
          </a:xfrm>
        </p:spPr>
        <p:txBody>
          <a:bodyPr rtlCol="1">
            <a:normAutofit/>
          </a:bodyPr>
          <a:lstStyle/>
          <a:p>
            <a:pPr algn="justLow" fontAlgn="auto">
              <a:spcBef>
                <a:spcPts val="0"/>
              </a:spcBef>
              <a:spcAft>
                <a:spcPts val="0"/>
              </a:spcAft>
              <a:buClr>
                <a:srgbClr val="C00000"/>
              </a:buClr>
              <a:defRPr/>
            </a:pPr>
            <a:r>
              <a:rPr lang="ar-SA" sz="2800" spc="-30" dirty="0" smtClean="0">
                <a:solidFill>
                  <a:srgbClr val="000000"/>
                </a:solidFill>
                <a:ea typeface="Times New Roman" pitchFamily="18" charset="0"/>
                <a:cs typeface="Traditional Arabic" pitchFamily="2" charset="-78"/>
              </a:rPr>
              <a:t>من المعلوم أن الله خلق الناس, وقدّر أرزاقهم، وجعلهم متفاوتين في قدراتهم البدنية، والعقلية، ومختلفين في ظروفهم الاجتماعية والاقتصادية، قال تعالى: ﴿ </a:t>
            </a:r>
            <a:r>
              <a:rPr lang="ar-SA" sz="2800" spc="-30" dirty="0" smtClean="0">
                <a:solidFill>
                  <a:srgbClr val="00B0F0"/>
                </a:solidFill>
                <a:ea typeface="Times New Roman" pitchFamily="18" charset="0"/>
                <a:cs typeface="Traditional Arabic" pitchFamily="2" charset="-78"/>
              </a:rPr>
              <a:t>نَحْنُ قَسَمْنَا بَيْنَهُمْ مَّعِيشَتَهُمْ فِي الْحَيَاةِ الدُّنْيَا وَرَفَعْنَا بَعْضَهُمْ فَوْقَ بَعْضٍ دَرَجَاتٍ لِّيَتَّخِذَ بَعْضُهُمْ بَعْضَاً سُخْرِيّاً </a:t>
            </a:r>
            <a:r>
              <a:rPr lang="ar-SA" sz="2800" spc="-30" dirty="0" smtClean="0">
                <a:solidFill>
                  <a:srgbClr val="000000"/>
                </a:solidFill>
                <a:ea typeface="Times New Roman" pitchFamily="18" charset="0"/>
                <a:cs typeface="Traditional Arabic" pitchFamily="2" charset="-78"/>
              </a:rPr>
              <a:t>﴾.</a:t>
            </a:r>
            <a:endParaRPr lang="ar-SA" sz="2800" b="1" spc="-30" dirty="0" smtClean="0">
              <a:solidFill>
                <a:srgbClr val="0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01EC42F-AFD4-4EBE-A29C-58B50EAF03F0}" type="slidenum">
              <a:rPr lang="ar-SA" altLang="en-US"/>
              <a:pPr>
                <a:defRPr/>
              </a:pPr>
              <a:t>125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العمالة المنزلية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17763">
                                            <p:txEl>
                                              <p:pRg st="0" end="0"/>
                                            </p:txEl>
                                          </p:spTgt>
                                        </p:tgtEl>
                                        <p:attrNameLst>
                                          <p:attrName>style.visibility</p:attrName>
                                        </p:attrNameLst>
                                      </p:cBhvr>
                                      <p:to>
                                        <p:strVal val="visible"/>
                                      </p:to>
                                    </p:set>
                                    <p:animEffect transition="in" filter="fade">
                                      <p:cBhvr>
                                        <p:cTn id="7" dur="500"/>
                                        <p:tgtEl>
                                          <p:spTgt spid="117763">
                                            <p:txEl>
                                              <p:pRg st="0" end="0"/>
                                            </p:txEl>
                                          </p:spTgt>
                                        </p:tgtEl>
                                      </p:cBhvr>
                                    </p:animEffect>
                                    <p:anim calcmode="lin" valueType="num">
                                      <p:cBhvr>
                                        <p:cTn id="8" dur="500" fill="hold"/>
                                        <p:tgtEl>
                                          <p:spTgt spid="11776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177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strVal val="#ppt_w*0.70"/>
                                          </p:val>
                                        </p:tav>
                                        <p:tav tm="100000">
                                          <p:val>
                                            <p:strVal val="#ppt_w"/>
                                          </p:val>
                                        </p:tav>
                                      </p:tavLst>
                                    </p:anim>
                                    <p:anim calcmode="lin" valueType="num">
                                      <p:cBhvr>
                                        <p:cTn id="15" dur="500" fill="hold"/>
                                        <p:tgtEl>
                                          <p:spTgt spid="7"/>
                                        </p:tgtEl>
                                        <p:attrNameLst>
                                          <p:attrName>ppt_h</p:attrName>
                                        </p:attrNameLst>
                                      </p:cBhvr>
                                      <p:tavLst>
                                        <p:tav tm="0">
                                          <p:val>
                                            <p:strVal val="#ppt_h"/>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2" name="Rectangle 3"/>
          <p:cNvSpPr>
            <a:spLocks noGrp="1" noChangeArrowheads="1"/>
          </p:cNvSpPr>
          <p:nvPr>
            <p:ph idx="1"/>
          </p:nvPr>
        </p:nvSpPr>
        <p:spPr>
          <a:xfrm>
            <a:off x="152400" y="1981200"/>
            <a:ext cx="8686800" cy="3844925"/>
          </a:xfrm>
        </p:spPr>
        <p:txBody>
          <a:bodyPr rtlCol="1">
            <a:normAutofit lnSpcReduction="10000"/>
          </a:bodyPr>
          <a:lstStyle/>
          <a:p>
            <a:pPr marL="266700" indent="-266700" algn="justLow" fontAlgn="auto">
              <a:lnSpc>
                <a:spcPct val="110000"/>
              </a:lnSpc>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معنى الخدمة:</a:t>
            </a:r>
          </a:p>
          <a:p>
            <a:pPr marL="266700" lvl="1" indent="-266700" algn="justLow" fontAlgn="auto">
              <a:lnSpc>
                <a:spcPct val="110000"/>
              </a:lnSpc>
              <a:spcBef>
                <a:spcPts val="0"/>
              </a:spcBef>
              <a:spcAft>
                <a:spcPts val="0"/>
              </a:spcAft>
              <a:buClr>
                <a:srgbClr val="C00000"/>
              </a:buClr>
              <a:buSzPct val="100000"/>
              <a:buFont typeface="Arial" pitchFamily="34" charset="0"/>
              <a:buChar char="•"/>
              <a:defRPr/>
            </a:pPr>
            <a:r>
              <a:rPr lang="ar-SA" b="1" dirty="0" smtClean="0">
                <a:solidFill>
                  <a:srgbClr val="C00000"/>
                </a:solidFill>
                <a:latin typeface="Times New Roman" pitchFamily="18" charset="0"/>
                <a:ea typeface="Times New Roman" pitchFamily="18" charset="0"/>
                <a:cs typeface="Traditional Arabic" pitchFamily="2" charset="-78"/>
              </a:rPr>
              <a:t>الخدمة لغة</a:t>
            </a:r>
            <a:r>
              <a:rPr lang="ar-SA" dirty="0" smtClean="0">
                <a:solidFill>
                  <a:srgbClr val="C00000"/>
                </a:solidFill>
                <a:latin typeface="Times New Roman" pitchFamily="18" charset="0"/>
                <a:ea typeface="Times New Roman" pitchFamily="18" charset="0"/>
                <a:cs typeface="Traditional Arabic" pitchFamily="2" charset="-78"/>
              </a:rPr>
              <a:t>: </a:t>
            </a:r>
            <a:r>
              <a:rPr lang="ar-SA" dirty="0" smtClean="0">
                <a:solidFill>
                  <a:srgbClr val="000000"/>
                </a:solidFill>
                <a:latin typeface="Times New Roman" pitchFamily="18" charset="0"/>
                <a:ea typeface="Times New Roman" pitchFamily="18" charset="0"/>
                <a:cs typeface="Traditional Arabic" pitchFamily="2" charset="-78"/>
              </a:rPr>
              <a:t>مصدر (خدم) ومعناها: القيام بعمل للغير، وقد تطلق على العمل نفسه الذي يؤديه الخادم. </a:t>
            </a:r>
          </a:p>
          <a:p>
            <a:pPr marL="266700" lvl="1" indent="-266700" algn="justLow" fontAlgn="auto">
              <a:lnSpc>
                <a:spcPct val="110000"/>
              </a:lnSpc>
              <a:spcBef>
                <a:spcPts val="0"/>
              </a:spcBef>
              <a:spcAft>
                <a:spcPts val="0"/>
              </a:spcAft>
              <a:buClr>
                <a:srgbClr val="C00000"/>
              </a:buClr>
              <a:buSzPct val="50000"/>
              <a:buFont typeface="Wingdings" pitchFamily="2" charset="2"/>
              <a:buChar char="v"/>
              <a:defRPr/>
            </a:pPr>
            <a:r>
              <a:rPr lang="ar-SA" dirty="0" smtClean="0">
                <a:solidFill>
                  <a:srgbClr val="000000"/>
                </a:solidFill>
                <a:latin typeface="Times New Roman" pitchFamily="18" charset="0"/>
                <a:ea typeface="Times New Roman" pitchFamily="18" charset="0"/>
                <a:cs typeface="Traditional Arabic" pitchFamily="2" charset="-78"/>
              </a:rPr>
              <a:t>الخادم لفظ يطلق على الذكر والأنثى من الخدم.</a:t>
            </a:r>
          </a:p>
          <a:p>
            <a:pPr marL="266700" lvl="1" indent="-266700" algn="justLow" fontAlgn="auto">
              <a:lnSpc>
                <a:spcPct val="110000"/>
              </a:lnSpc>
              <a:spcBef>
                <a:spcPts val="0"/>
              </a:spcBef>
              <a:spcAft>
                <a:spcPts val="0"/>
              </a:spcAft>
              <a:buClr>
                <a:srgbClr val="C00000"/>
              </a:buClr>
              <a:buSzPct val="50000"/>
              <a:buFont typeface="Wingdings" pitchFamily="2" charset="2"/>
              <a:buChar char="v"/>
              <a:defRPr/>
            </a:pPr>
            <a:r>
              <a:rPr lang="ar-SA" dirty="0" smtClean="0">
                <a:solidFill>
                  <a:srgbClr val="000000"/>
                </a:solidFill>
                <a:latin typeface="Times New Roman" pitchFamily="18" charset="0"/>
                <a:ea typeface="Times New Roman" pitchFamily="18" charset="0"/>
                <a:cs typeface="Traditional Arabic" pitchFamily="2" charset="-78"/>
              </a:rPr>
              <a:t>وهذا المعنى يطلق على كل عمل من الأعمال التي تؤدَّى للغير، سواء أكانت بمقابل أم بغير مقابل، باتفاق أم بغير اتفاق.</a:t>
            </a:r>
            <a:endParaRPr lang="ar-SA" b="1" dirty="0" smtClean="0">
              <a:solidFill>
                <a:srgbClr val="000000"/>
              </a:solidFill>
              <a:latin typeface="SKR HEAD1" pitchFamily="2" charset="-78"/>
              <a:ea typeface="Times New Roman" pitchFamily="18" charset="0"/>
              <a:cs typeface="Traditional Arabic" pitchFamily="2" charset="-78"/>
            </a:endParaRPr>
          </a:p>
          <a:p>
            <a:pPr marL="266700" lvl="1" indent="-266700" algn="justLow" fontAlgn="auto">
              <a:lnSpc>
                <a:spcPct val="110000"/>
              </a:lnSpc>
              <a:spcBef>
                <a:spcPts val="0"/>
              </a:spcBef>
              <a:spcAft>
                <a:spcPts val="0"/>
              </a:spcAft>
              <a:buClr>
                <a:srgbClr val="C00000"/>
              </a:buClr>
              <a:buSzPct val="100000"/>
              <a:buFont typeface="Arial" pitchFamily="34" charset="0"/>
              <a:buChar char="•"/>
              <a:defRPr/>
            </a:pPr>
            <a:r>
              <a:rPr lang="ar-SA" b="1" dirty="0" smtClean="0">
                <a:solidFill>
                  <a:srgbClr val="C00000"/>
                </a:solidFill>
                <a:latin typeface="SKR HEAD1" pitchFamily="2" charset="-78"/>
                <a:ea typeface="Times New Roman" pitchFamily="18" charset="0"/>
                <a:cs typeface="Traditional Arabic" pitchFamily="2" charset="-78"/>
              </a:rPr>
              <a:t>وأصل الخدمة: </a:t>
            </a:r>
            <a:r>
              <a:rPr lang="ar-SA" dirty="0" smtClean="0">
                <a:solidFill>
                  <a:srgbClr val="000000"/>
                </a:solidFill>
                <a:latin typeface="SKR HEAD1" pitchFamily="2" charset="-78"/>
                <a:ea typeface="Times New Roman" pitchFamily="18" charset="0"/>
                <a:cs typeface="Traditional Arabic" pitchFamily="2" charset="-78"/>
              </a:rPr>
              <a:t>هي مساعدة الغير، ومعاونته على تصريف شؤونه، وقضاء مصالحه في أي مجال من المجالات.</a:t>
            </a:r>
            <a:endParaRPr lang="ar-SA" b="1" dirty="0" smtClean="0">
              <a:solidFill>
                <a:srgbClr val="0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505354A6-4507-40D7-B7B1-2B07D12064A7}" type="slidenum">
              <a:rPr lang="ar-SA" altLang="en-US"/>
              <a:pPr>
                <a:defRPr/>
              </a:pPr>
              <a:t>126</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العمالة المنزلية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32102">
                                            <p:txEl>
                                              <p:pRg st="0" end="0"/>
                                            </p:txEl>
                                          </p:spTgt>
                                        </p:tgtEl>
                                        <p:attrNameLst>
                                          <p:attrName>style.visibility</p:attrName>
                                        </p:attrNameLst>
                                      </p:cBhvr>
                                      <p:to>
                                        <p:strVal val="visible"/>
                                      </p:to>
                                    </p:set>
                                    <p:animEffect transition="in" filter="fade">
                                      <p:cBhvr>
                                        <p:cTn id="7" dur="500"/>
                                        <p:tgtEl>
                                          <p:spTgt spid="132102">
                                            <p:txEl>
                                              <p:pRg st="0" end="0"/>
                                            </p:txEl>
                                          </p:spTgt>
                                        </p:tgtEl>
                                      </p:cBhvr>
                                    </p:animEffect>
                                    <p:anim calcmode="lin" valueType="num">
                                      <p:cBhvr>
                                        <p:cTn id="8" dur="500" fill="hold"/>
                                        <p:tgtEl>
                                          <p:spTgt spid="132102">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3210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32102">
                                            <p:txEl>
                                              <p:pRg st="1" end="1"/>
                                            </p:txEl>
                                          </p:spTgt>
                                        </p:tgtEl>
                                        <p:attrNameLst>
                                          <p:attrName>style.visibility</p:attrName>
                                        </p:attrNameLst>
                                      </p:cBhvr>
                                      <p:to>
                                        <p:strVal val="visible"/>
                                      </p:to>
                                    </p:set>
                                    <p:animEffect transition="in" filter="fade">
                                      <p:cBhvr>
                                        <p:cTn id="14" dur="500"/>
                                        <p:tgtEl>
                                          <p:spTgt spid="132102">
                                            <p:txEl>
                                              <p:pRg st="1" end="1"/>
                                            </p:txEl>
                                          </p:spTgt>
                                        </p:tgtEl>
                                      </p:cBhvr>
                                    </p:animEffect>
                                    <p:anim calcmode="lin" valueType="num">
                                      <p:cBhvr>
                                        <p:cTn id="15" dur="500" fill="hold"/>
                                        <p:tgtEl>
                                          <p:spTgt spid="132102">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3210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32102">
                                            <p:txEl>
                                              <p:pRg st="2" end="2"/>
                                            </p:txEl>
                                          </p:spTgt>
                                        </p:tgtEl>
                                        <p:attrNameLst>
                                          <p:attrName>style.visibility</p:attrName>
                                        </p:attrNameLst>
                                      </p:cBhvr>
                                      <p:to>
                                        <p:strVal val="visible"/>
                                      </p:to>
                                    </p:set>
                                    <p:animEffect transition="in" filter="fade">
                                      <p:cBhvr>
                                        <p:cTn id="21" dur="500"/>
                                        <p:tgtEl>
                                          <p:spTgt spid="132102">
                                            <p:txEl>
                                              <p:pRg st="2" end="2"/>
                                            </p:txEl>
                                          </p:spTgt>
                                        </p:tgtEl>
                                      </p:cBhvr>
                                    </p:animEffect>
                                    <p:anim calcmode="lin" valueType="num">
                                      <p:cBhvr>
                                        <p:cTn id="22" dur="500" fill="hold"/>
                                        <p:tgtEl>
                                          <p:spTgt spid="132102">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3210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32102">
                                            <p:txEl>
                                              <p:pRg st="3" end="3"/>
                                            </p:txEl>
                                          </p:spTgt>
                                        </p:tgtEl>
                                        <p:attrNameLst>
                                          <p:attrName>style.visibility</p:attrName>
                                        </p:attrNameLst>
                                      </p:cBhvr>
                                      <p:to>
                                        <p:strVal val="visible"/>
                                      </p:to>
                                    </p:set>
                                    <p:animEffect transition="in" filter="fade">
                                      <p:cBhvr>
                                        <p:cTn id="28" dur="500"/>
                                        <p:tgtEl>
                                          <p:spTgt spid="132102">
                                            <p:txEl>
                                              <p:pRg st="3" end="3"/>
                                            </p:txEl>
                                          </p:spTgt>
                                        </p:tgtEl>
                                      </p:cBhvr>
                                    </p:animEffect>
                                    <p:anim calcmode="lin" valueType="num">
                                      <p:cBhvr>
                                        <p:cTn id="29" dur="500" fill="hold"/>
                                        <p:tgtEl>
                                          <p:spTgt spid="132102">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3210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32102">
                                            <p:txEl>
                                              <p:pRg st="4" end="4"/>
                                            </p:txEl>
                                          </p:spTgt>
                                        </p:tgtEl>
                                        <p:attrNameLst>
                                          <p:attrName>style.visibility</p:attrName>
                                        </p:attrNameLst>
                                      </p:cBhvr>
                                      <p:to>
                                        <p:strVal val="visible"/>
                                      </p:to>
                                    </p:set>
                                    <p:animEffect transition="in" filter="fade">
                                      <p:cBhvr>
                                        <p:cTn id="35" dur="500"/>
                                        <p:tgtEl>
                                          <p:spTgt spid="132102">
                                            <p:txEl>
                                              <p:pRg st="4" end="4"/>
                                            </p:txEl>
                                          </p:spTgt>
                                        </p:tgtEl>
                                      </p:cBhvr>
                                    </p:animEffect>
                                    <p:anim calcmode="lin" valueType="num">
                                      <p:cBhvr>
                                        <p:cTn id="36" dur="500" fill="hold"/>
                                        <p:tgtEl>
                                          <p:spTgt spid="132102">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3210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idx="1"/>
          </p:nvPr>
        </p:nvSpPr>
        <p:spPr>
          <a:xfrm>
            <a:off x="152400" y="1981200"/>
            <a:ext cx="8686800" cy="4648200"/>
          </a:xfrm>
        </p:spPr>
        <p:txBody>
          <a:bodyPr rtlCol="1">
            <a:normAutofit/>
          </a:bodyPr>
          <a:lstStyle/>
          <a:p>
            <a:pPr marL="355600" indent="-355600"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التوسع في العمالة المنزلية</a:t>
            </a:r>
          </a:p>
          <a:p>
            <a:pPr marL="355600" indent="-355600" algn="justLow" fontAlgn="auto">
              <a:spcBef>
                <a:spcPts val="0"/>
              </a:spcBef>
              <a:spcAft>
                <a:spcPts val="0"/>
              </a:spcAft>
              <a:buClr>
                <a:srgbClr val="C00000"/>
              </a:buClr>
              <a:defRPr/>
            </a:pPr>
            <a:r>
              <a:rPr lang="ar-SA" sz="2800" dirty="0" smtClean="0">
                <a:latin typeface="SKR HEAD1" pitchFamily="2" charset="-78"/>
                <a:ea typeface="Times New Roman" pitchFamily="18" charset="0"/>
                <a:cs typeface="Traditional Arabic" pitchFamily="2" charset="-78"/>
              </a:rPr>
              <a:t>لقد وافق النبي </a:t>
            </a:r>
            <a:r>
              <a:rPr lang="ar-SA" sz="2800" dirty="0" err="1" smtClean="0">
                <a:latin typeface="SKR HEAD1" pitchFamily="2" charset="-78"/>
                <a:ea typeface="Times New Roman" pitchFamily="18" charset="0"/>
                <a:cs typeface="CTraditional Arabic" pitchFamily="2" charset="-78"/>
              </a:rPr>
              <a:t>ج</a:t>
            </a:r>
            <a:r>
              <a:rPr lang="ar-SA" sz="2800" dirty="0" smtClean="0">
                <a:latin typeface="SKR HEAD1" pitchFamily="2" charset="-78"/>
                <a:ea typeface="Times New Roman" pitchFamily="18" charset="0"/>
                <a:cs typeface="Traditional Arabic" pitchFamily="2" charset="-78"/>
              </a:rPr>
              <a:t> على الخدمة واستخدام العمالة المنزلية، واتخذ </a:t>
            </a:r>
            <a:r>
              <a:rPr lang="ar-SA" sz="2800" dirty="0" err="1" smtClean="0">
                <a:latin typeface="SKR HEAD1" pitchFamily="2" charset="-78"/>
                <a:ea typeface="Times New Roman" pitchFamily="18" charset="0"/>
                <a:cs typeface="CTraditional Arabic" pitchFamily="2" charset="-78"/>
              </a:rPr>
              <a:t>ج</a:t>
            </a:r>
            <a:r>
              <a:rPr lang="ar-SA" sz="2800" dirty="0" smtClean="0">
                <a:latin typeface="SKR HEAD1" pitchFamily="2" charset="-78"/>
                <a:ea typeface="Times New Roman" pitchFamily="18" charset="0"/>
                <a:cs typeface="Traditional Arabic" pitchFamily="2" charset="-78"/>
              </a:rPr>
              <a:t> خدماً، ولو كانت ممنوعة ما أقرّها وما اتخذها، وتروي لنا كتب السنة والسيرة أن أم أنس </a:t>
            </a:r>
            <a:r>
              <a:rPr lang="ar-SA" sz="2800" dirty="0" err="1" smtClean="0">
                <a:latin typeface="SKR HEAD1" pitchFamily="2" charset="-78"/>
                <a:ea typeface="Times New Roman" pitchFamily="18" charset="0"/>
                <a:cs typeface="CTraditional Arabic" pitchFamily="2" charset="-78"/>
              </a:rPr>
              <a:t>ل</a:t>
            </a:r>
            <a:r>
              <a:rPr lang="ar-SA" sz="2800" dirty="0" smtClean="0">
                <a:latin typeface="SKR HEAD1" pitchFamily="2" charset="-78"/>
                <a:ea typeface="Times New Roman" pitchFamily="18" charset="0"/>
                <a:cs typeface="Traditional Arabic" pitchFamily="2" charset="-78"/>
              </a:rPr>
              <a:t> التي عرضت على النبي </a:t>
            </a:r>
            <a:r>
              <a:rPr lang="ar-SA" sz="2800" dirty="0" err="1" smtClean="0">
                <a:latin typeface="SKR HEAD1" pitchFamily="2" charset="-78"/>
                <a:ea typeface="Times New Roman" pitchFamily="18" charset="0"/>
                <a:cs typeface="CTraditional Arabic" pitchFamily="2" charset="-78"/>
              </a:rPr>
              <a:t>ج</a:t>
            </a:r>
            <a:r>
              <a:rPr lang="ar-SA" sz="2800" dirty="0" smtClean="0">
                <a:latin typeface="SKR HEAD1" pitchFamily="2" charset="-78"/>
                <a:ea typeface="Times New Roman" pitchFamily="18" charset="0"/>
                <a:cs typeface="Traditional Arabic" pitchFamily="2" charset="-78"/>
              </a:rPr>
              <a:t> ابنها ليتشرف بخدمته </a:t>
            </a:r>
            <a:r>
              <a:rPr lang="ar-SA" sz="2800" dirty="0" err="1" smtClean="0">
                <a:latin typeface="SKR HEAD1" pitchFamily="2" charset="-78"/>
                <a:ea typeface="Times New Roman" pitchFamily="18" charset="0"/>
                <a:cs typeface="CTraditional Arabic" pitchFamily="2" charset="-78"/>
              </a:rPr>
              <a:t>ج</a:t>
            </a:r>
            <a:r>
              <a:rPr lang="ar-SA" sz="2800" dirty="0" smtClean="0">
                <a:latin typeface="SKR HEAD1" pitchFamily="2" charset="-78"/>
                <a:ea typeface="Times New Roman" pitchFamily="18" charset="0"/>
                <a:cs typeface="Traditional Arabic" pitchFamily="2" charset="-78"/>
              </a:rPr>
              <a:t>. فخدم النبي </a:t>
            </a:r>
            <a:r>
              <a:rPr lang="ar-SA" sz="2800" dirty="0" err="1" smtClean="0">
                <a:latin typeface="SKR HEAD1" pitchFamily="2" charset="-78"/>
                <a:ea typeface="Times New Roman" pitchFamily="18" charset="0"/>
                <a:cs typeface="CTraditional Arabic" pitchFamily="2" charset="-78"/>
              </a:rPr>
              <a:t>ج</a:t>
            </a:r>
            <a:r>
              <a:rPr lang="ar-SA" sz="2800" dirty="0" smtClean="0">
                <a:latin typeface="SKR HEAD1" pitchFamily="2" charset="-78"/>
                <a:ea typeface="Times New Roman" pitchFamily="18" charset="0"/>
                <a:cs typeface="Traditional Arabic" pitchFamily="2" charset="-78"/>
              </a:rPr>
              <a:t> عشر سنين.</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41C93A69-8AA5-434A-A455-23A9513921FF}" type="slidenum">
              <a:rPr lang="ar-SA" altLang="en-US"/>
              <a:pPr>
                <a:defRPr/>
              </a:pPr>
              <a:t>127</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العمالة المنزلية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1859">
                                            <p:txEl>
                                              <p:pRg st="0" end="0"/>
                                            </p:txEl>
                                          </p:spTgt>
                                        </p:tgtEl>
                                        <p:attrNameLst>
                                          <p:attrName>style.visibility</p:attrName>
                                        </p:attrNameLst>
                                      </p:cBhvr>
                                      <p:to>
                                        <p:strVal val="visible"/>
                                      </p:to>
                                    </p:set>
                                    <p:animEffect transition="in" filter="fade">
                                      <p:cBhvr>
                                        <p:cTn id="7" dur="500"/>
                                        <p:tgtEl>
                                          <p:spTgt spid="121859">
                                            <p:txEl>
                                              <p:pRg st="0" end="0"/>
                                            </p:txEl>
                                          </p:spTgt>
                                        </p:tgtEl>
                                      </p:cBhvr>
                                    </p:animEffect>
                                    <p:anim calcmode="lin" valueType="num">
                                      <p:cBhvr>
                                        <p:cTn id="8" dur="500" fill="hold"/>
                                        <p:tgtEl>
                                          <p:spTgt spid="12185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1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1859">
                                            <p:txEl>
                                              <p:pRg st="1" end="1"/>
                                            </p:txEl>
                                          </p:spTgt>
                                        </p:tgtEl>
                                        <p:attrNameLst>
                                          <p:attrName>style.visibility</p:attrName>
                                        </p:attrNameLst>
                                      </p:cBhvr>
                                      <p:to>
                                        <p:strVal val="visible"/>
                                      </p:to>
                                    </p:set>
                                    <p:animEffect transition="in" filter="fade">
                                      <p:cBhvr>
                                        <p:cTn id="14" dur="500"/>
                                        <p:tgtEl>
                                          <p:spTgt spid="121859">
                                            <p:txEl>
                                              <p:pRg st="1" end="1"/>
                                            </p:txEl>
                                          </p:spTgt>
                                        </p:tgtEl>
                                      </p:cBhvr>
                                    </p:animEffect>
                                    <p:anim calcmode="lin" valueType="num">
                                      <p:cBhvr>
                                        <p:cTn id="15" dur="500" fill="hold"/>
                                        <p:tgtEl>
                                          <p:spTgt spid="12185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1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strVal val="#ppt_w*0.70"/>
                                          </p:val>
                                        </p:tav>
                                        <p:tav tm="100000">
                                          <p:val>
                                            <p:strVal val="#ppt_w"/>
                                          </p:val>
                                        </p:tav>
                                      </p:tavLst>
                                    </p:anim>
                                    <p:anim calcmode="lin" valueType="num">
                                      <p:cBhvr>
                                        <p:cTn id="22" dur="500" fill="hold"/>
                                        <p:tgtEl>
                                          <p:spTgt spid="7"/>
                                        </p:tgtEl>
                                        <p:attrNameLst>
                                          <p:attrName>ppt_h</p:attrName>
                                        </p:attrNameLst>
                                      </p:cBhvr>
                                      <p:tavLst>
                                        <p:tav tm="0">
                                          <p:val>
                                            <p:strVal val="#ppt_h"/>
                                          </p:val>
                                        </p:tav>
                                        <p:tav tm="100000">
                                          <p:val>
                                            <p:strVal val="#ppt_h"/>
                                          </p:val>
                                        </p:tav>
                                      </p:tavLst>
                                    </p:anim>
                                    <p:animEffect transition="in" filter="fad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50" name="Rectangle 3"/>
          <p:cNvSpPr>
            <a:spLocks noGrp="1" noChangeArrowheads="1"/>
          </p:cNvSpPr>
          <p:nvPr>
            <p:ph idx="1"/>
          </p:nvPr>
        </p:nvSpPr>
        <p:spPr>
          <a:xfrm>
            <a:off x="152400" y="1981200"/>
            <a:ext cx="8686800" cy="4648200"/>
          </a:xfrm>
        </p:spPr>
        <p:txBody>
          <a:bodyPr/>
          <a:lstStyle/>
          <a:p>
            <a:pPr marL="355600" indent="-355600"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أسباب انتشار الحاجة إلى العمالة المنزلية:</a:t>
            </a:r>
          </a:p>
          <a:p>
            <a:pPr marL="406400" indent="-406400" algn="justLow">
              <a:spcBef>
                <a:spcPts val="0"/>
              </a:spcBef>
              <a:buClr>
                <a:srgbClr val="FF0000"/>
              </a:buClr>
              <a:buFont typeface="Wingdings" pitchFamily="2" charset="2"/>
              <a:buNone/>
            </a:pPr>
            <a:r>
              <a:rPr lang="ar-SA" sz="2800" dirty="0" smtClean="0">
                <a:latin typeface="SKR HEAD1" pitchFamily="2" charset="-78"/>
                <a:ea typeface="Times New Roman" pitchFamily="18" charset="0"/>
                <a:cs typeface="Traditional Arabic" pitchFamily="2" charset="-78"/>
              </a:rPr>
              <a:t>1- اتساع وتعدد مجالات عمل رب الأسرة, واضطراره للغياب عن بيته ساعات طويلة.</a:t>
            </a:r>
          </a:p>
          <a:p>
            <a:pPr marL="406400" indent="-406400" algn="justLow">
              <a:spcBef>
                <a:spcPts val="0"/>
              </a:spcBef>
              <a:buClr>
                <a:srgbClr val="FF0000"/>
              </a:buClr>
              <a:buFont typeface="Wingdings" pitchFamily="2" charset="2"/>
              <a:buNone/>
            </a:pPr>
            <a:r>
              <a:rPr lang="ar-SA" sz="2800" dirty="0" smtClean="0">
                <a:latin typeface="SKR HEAD1" pitchFamily="2" charset="-78"/>
                <a:ea typeface="Times New Roman" pitchFamily="18" charset="0"/>
                <a:cs typeface="Traditional Arabic" pitchFamily="2" charset="-78"/>
              </a:rPr>
              <a:t>2- خروج المرأة وغيابها عن البيت معظم ساعات النهار, بسبب العمل أو الدراسة.</a:t>
            </a:r>
          </a:p>
          <a:p>
            <a:pPr marL="406400" indent="-406400" algn="justLow">
              <a:spcBef>
                <a:spcPts val="0"/>
              </a:spcBef>
              <a:buClr>
                <a:srgbClr val="FF0000"/>
              </a:buClr>
              <a:buFont typeface="Wingdings" pitchFamily="2" charset="2"/>
              <a:buNone/>
            </a:pPr>
            <a:r>
              <a:rPr lang="ar-SA" sz="2800" dirty="0" smtClean="0">
                <a:latin typeface="SKR HEAD1" pitchFamily="2" charset="-78"/>
                <a:ea typeface="Times New Roman" pitchFamily="18" charset="0"/>
                <a:cs typeface="Traditional Arabic" pitchFamily="2" charset="-78"/>
              </a:rPr>
              <a:t>3- انتشار التعليم, وتحوّله إلى عملية أساسية في بناء الإنسان.</a:t>
            </a:r>
          </a:p>
          <a:p>
            <a:pPr marL="406400" indent="-406400" algn="justLow">
              <a:spcBef>
                <a:spcPts val="0"/>
              </a:spcBef>
              <a:buClr>
                <a:srgbClr val="FF0000"/>
              </a:buClr>
              <a:buFont typeface="Wingdings" pitchFamily="2" charset="2"/>
              <a:buNone/>
            </a:pPr>
            <a:r>
              <a:rPr lang="ar-SA" sz="2800" dirty="0" smtClean="0">
                <a:latin typeface="SKR HEAD1" pitchFamily="2" charset="-78"/>
                <a:ea typeface="Times New Roman" pitchFamily="18" charset="0"/>
                <a:cs typeface="Traditional Arabic" pitchFamily="2" charset="-78"/>
              </a:rPr>
              <a:t>4- ارتفاع المستوى المعيشي بشكل عام, وتحسن المكانة الاجتماعية.</a:t>
            </a:r>
          </a:p>
          <a:p>
            <a:pPr marL="406400" indent="-406400" algn="justLow">
              <a:spcBef>
                <a:spcPts val="0"/>
              </a:spcBef>
              <a:buClr>
                <a:srgbClr val="FF0000"/>
              </a:buClr>
              <a:buFont typeface="Wingdings" pitchFamily="2" charset="2"/>
              <a:buNone/>
            </a:pPr>
            <a:r>
              <a:rPr lang="ar-SA" sz="2800" dirty="0" smtClean="0">
                <a:latin typeface="SKR HEAD1" pitchFamily="2" charset="-78"/>
                <a:ea typeface="Times New Roman" pitchFamily="18" charset="0"/>
                <a:cs typeface="Traditional Arabic" pitchFamily="2" charset="-78"/>
              </a:rPr>
              <a:t>5- عدم تأهيل الفتيات قبل الزواج تأهيلاً مناسباً للقيام بأعباء المنزل.</a:t>
            </a:r>
            <a:endParaRPr lang="en-US" sz="2800" dirty="0" smtClean="0">
              <a:latin typeface="SKR HEAD1" pitchFamily="2" charset="-78"/>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4599399-0636-46C3-8309-73CCCC7348A7}" type="slidenum">
              <a:rPr lang="ar-SA" altLang="en-US"/>
              <a:pPr>
                <a:defRPr/>
              </a:pPr>
              <a:t>128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العمالة المنزلية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34150">
                                            <p:txEl>
                                              <p:pRg st="0" end="0"/>
                                            </p:txEl>
                                          </p:spTgt>
                                        </p:tgtEl>
                                        <p:attrNameLst>
                                          <p:attrName>style.visibility</p:attrName>
                                        </p:attrNameLst>
                                      </p:cBhvr>
                                      <p:to>
                                        <p:strVal val="visible"/>
                                      </p:to>
                                    </p:set>
                                    <p:animEffect transition="in" filter="fade">
                                      <p:cBhvr>
                                        <p:cTn id="7" dur="500"/>
                                        <p:tgtEl>
                                          <p:spTgt spid="134150">
                                            <p:txEl>
                                              <p:pRg st="0" end="0"/>
                                            </p:txEl>
                                          </p:spTgt>
                                        </p:tgtEl>
                                      </p:cBhvr>
                                    </p:animEffect>
                                    <p:anim calcmode="lin" valueType="num">
                                      <p:cBhvr>
                                        <p:cTn id="8" dur="500" fill="hold"/>
                                        <p:tgtEl>
                                          <p:spTgt spid="13415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3415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34150">
                                            <p:txEl>
                                              <p:pRg st="1" end="1"/>
                                            </p:txEl>
                                          </p:spTgt>
                                        </p:tgtEl>
                                        <p:attrNameLst>
                                          <p:attrName>style.visibility</p:attrName>
                                        </p:attrNameLst>
                                      </p:cBhvr>
                                      <p:to>
                                        <p:strVal val="visible"/>
                                      </p:to>
                                    </p:set>
                                    <p:animEffect transition="in" filter="fade">
                                      <p:cBhvr>
                                        <p:cTn id="14" dur="500"/>
                                        <p:tgtEl>
                                          <p:spTgt spid="134150">
                                            <p:txEl>
                                              <p:pRg st="1" end="1"/>
                                            </p:txEl>
                                          </p:spTgt>
                                        </p:tgtEl>
                                      </p:cBhvr>
                                    </p:animEffect>
                                    <p:anim calcmode="lin" valueType="num">
                                      <p:cBhvr>
                                        <p:cTn id="15" dur="500" fill="hold"/>
                                        <p:tgtEl>
                                          <p:spTgt spid="134150">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3415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34150">
                                            <p:txEl>
                                              <p:pRg st="2" end="2"/>
                                            </p:txEl>
                                          </p:spTgt>
                                        </p:tgtEl>
                                        <p:attrNameLst>
                                          <p:attrName>style.visibility</p:attrName>
                                        </p:attrNameLst>
                                      </p:cBhvr>
                                      <p:to>
                                        <p:strVal val="visible"/>
                                      </p:to>
                                    </p:set>
                                    <p:animEffect transition="in" filter="fade">
                                      <p:cBhvr>
                                        <p:cTn id="21" dur="500"/>
                                        <p:tgtEl>
                                          <p:spTgt spid="134150">
                                            <p:txEl>
                                              <p:pRg st="2" end="2"/>
                                            </p:txEl>
                                          </p:spTgt>
                                        </p:tgtEl>
                                      </p:cBhvr>
                                    </p:animEffect>
                                    <p:anim calcmode="lin" valueType="num">
                                      <p:cBhvr>
                                        <p:cTn id="22" dur="500" fill="hold"/>
                                        <p:tgtEl>
                                          <p:spTgt spid="134150">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3415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34150">
                                            <p:txEl>
                                              <p:pRg st="3" end="3"/>
                                            </p:txEl>
                                          </p:spTgt>
                                        </p:tgtEl>
                                        <p:attrNameLst>
                                          <p:attrName>style.visibility</p:attrName>
                                        </p:attrNameLst>
                                      </p:cBhvr>
                                      <p:to>
                                        <p:strVal val="visible"/>
                                      </p:to>
                                    </p:set>
                                    <p:animEffect transition="in" filter="fade">
                                      <p:cBhvr>
                                        <p:cTn id="28" dur="500"/>
                                        <p:tgtEl>
                                          <p:spTgt spid="134150">
                                            <p:txEl>
                                              <p:pRg st="3" end="3"/>
                                            </p:txEl>
                                          </p:spTgt>
                                        </p:tgtEl>
                                      </p:cBhvr>
                                    </p:animEffect>
                                    <p:anim calcmode="lin" valueType="num">
                                      <p:cBhvr>
                                        <p:cTn id="29" dur="500" fill="hold"/>
                                        <p:tgtEl>
                                          <p:spTgt spid="134150">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3415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34150">
                                            <p:txEl>
                                              <p:pRg st="4" end="4"/>
                                            </p:txEl>
                                          </p:spTgt>
                                        </p:tgtEl>
                                        <p:attrNameLst>
                                          <p:attrName>style.visibility</p:attrName>
                                        </p:attrNameLst>
                                      </p:cBhvr>
                                      <p:to>
                                        <p:strVal val="visible"/>
                                      </p:to>
                                    </p:set>
                                    <p:animEffect transition="in" filter="fade">
                                      <p:cBhvr>
                                        <p:cTn id="35" dur="500"/>
                                        <p:tgtEl>
                                          <p:spTgt spid="134150">
                                            <p:txEl>
                                              <p:pRg st="4" end="4"/>
                                            </p:txEl>
                                          </p:spTgt>
                                        </p:tgtEl>
                                      </p:cBhvr>
                                    </p:animEffect>
                                    <p:anim calcmode="lin" valueType="num">
                                      <p:cBhvr>
                                        <p:cTn id="36" dur="500" fill="hold"/>
                                        <p:tgtEl>
                                          <p:spTgt spid="134150">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3415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134150">
                                            <p:txEl>
                                              <p:pRg st="5" end="5"/>
                                            </p:txEl>
                                          </p:spTgt>
                                        </p:tgtEl>
                                        <p:attrNameLst>
                                          <p:attrName>style.visibility</p:attrName>
                                        </p:attrNameLst>
                                      </p:cBhvr>
                                      <p:to>
                                        <p:strVal val="visible"/>
                                      </p:to>
                                    </p:set>
                                    <p:animEffect transition="in" filter="fade">
                                      <p:cBhvr>
                                        <p:cTn id="42" dur="500"/>
                                        <p:tgtEl>
                                          <p:spTgt spid="134150">
                                            <p:txEl>
                                              <p:pRg st="5" end="5"/>
                                            </p:txEl>
                                          </p:spTgt>
                                        </p:tgtEl>
                                      </p:cBhvr>
                                    </p:animEffect>
                                    <p:anim calcmode="lin" valueType="num">
                                      <p:cBhvr>
                                        <p:cTn id="43" dur="500" fill="hold"/>
                                        <p:tgtEl>
                                          <p:spTgt spid="134150">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13415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idx="1"/>
          </p:nvPr>
        </p:nvSpPr>
        <p:spPr>
          <a:xfrm>
            <a:off x="152400" y="1981200"/>
            <a:ext cx="8686800" cy="4648200"/>
          </a:xfrm>
        </p:spPr>
        <p:txBody>
          <a:bodyPr rtlCol="1">
            <a:normAutofit/>
          </a:bodyPr>
          <a:lstStyle/>
          <a:p>
            <a:pPr marL="0" indent="0"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حقوق العمالة المنزلية</a:t>
            </a:r>
          </a:p>
          <a:p>
            <a:pPr marL="0" indent="0" algn="justLow" fontAlgn="auto">
              <a:spcBef>
                <a:spcPts val="0"/>
              </a:spcBef>
              <a:spcAft>
                <a:spcPts val="0"/>
              </a:spcAft>
              <a:buClr>
                <a:srgbClr val="FF0000"/>
              </a:buClr>
              <a:buFont typeface="Wingdings" pitchFamily="2" charset="2"/>
              <a:buNone/>
              <a:defRPr/>
            </a:pPr>
            <a:r>
              <a:rPr lang="ar-SA" sz="2800" b="1" dirty="0" smtClean="0">
                <a:solidFill>
                  <a:srgbClr val="C00000"/>
                </a:solidFill>
                <a:latin typeface="SKR HEAD1" pitchFamily="2" charset="-78"/>
                <a:ea typeface="Times New Roman" pitchFamily="18" charset="0"/>
                <a:cs typeface="Traditional Arabic" pitchFamily="2" charset="-78"/>
              </a:rPr>
              <a:t>1- التزام الآداب الشرعية في التعامل معهم ومراعاة شعورهم, </a:t>
            </a:r>
            <a:r>
              <a:rPr lang="ar-SA" sz="2800" dirty="0" smtClean="0">
                <a:latin typeface="SKR HEAD1" pitchFamily="2" charset="-78"/>
                <a:ea typeface="Times New Roman" pitchFamily="18" charset="0"/>
                <a:cs typeface="Traditional Arabic" pitchFamily="2" charset="-78"/>
              </a:rPr>
              <a:t>ولهذه المراعاة مظاهر منها:</a:t>
            </a:r>
          </a:p>
          <a:p>
            <a:pPr marL="0" indent="0" algn="justLow" fontAlgn="auto">
              <a:spcBef>
                <a:spcPts val="0"/>
              </a:spcBef>
              <a:spcAft>
                <a:spcPts val="0"/>
              </a:spcAft>
              <a:buClr>
                <a:srgbClr val="FF0000"/>
              </a:buClr>
              <a:buFont typeface="Wingdings" pitchFamily="2" charset="2"/>
              <a:buNone/>
              <a:defRPr/>
            </a:pPr>
            <a:r>
              <a:rPr lang="ar-SA" sz="2800" dirty="0" smtClean="0">
                <a:latin typeface="SKR HEAD1" pitchFamily="2" charset="-78"/>
                <a:ea typeface="Times New Roman" pitchFamily="18" charset="0"/>
                <a:cs typeface="Traditional Arabic" pitchFamily="2" charset="-78"/>
              </a:rPr>
              <a:t>أ- عدم نداء الخادم بلفظ مستهجن، أو قذفه وسب عرضه، أو شتمه واحتقاره: قال </a:t>
            </a:r>
            <a:r>
              <a:rPr lang="ar-SA" sz="2800" dirty="0" smtClean="0">
                <a:latin typeface="SKR HEAD1" pitchFamily="2" charset="-78"/>
                <a:ea typeface="Times New Roman" pitchFamily="18" charset="0"/>
                <a:cs typeface="CTraditional Arabic"/>
              </a:rPr>
              <a:t>ج</a:t>
            </a:r>
            <a:r>
              <a:rPr lang="ar-SA" sz="2800" dirty="0" smtClean="0">
                <a:latin typeface="SKR HEAD1" pitchFamily="2" charset="-78"/>
                <a:ea typeface="Times New Roman" pitchFamily="18" charset="0"/>
                <a:cs typeface="Traditional Arabic" pitchFamily="2" charset="-78"/>
              </a:rPr>
              <a:t>:    " </a:t>
            </a:r>
            <a:r>
              <a:rPr lang="ar-SA" sz="2800" dirty="0" smtClean="0">
                <a:solidFill>
                  <a:srgbClr val="FF0000"/>
                </a:solidFill>
                <a:latin typeface="SKR HEAD1" pitchFamily="2" charset="-78"/>
                <a:ea typeface="Times New Roman" pitchFamily="18" charset="0"/>
                <a:cs typeface="Traditional Arabic" pitchFamily="2" charset="-78"/>
              </a:rPr>
              <a:t>لا يَقُلْ أَحَدُكُمْ: أَطْعِمْ رَبَّكَ، وَضِّئْ رَبَّكَ، اسْقِ رَبَّكَ، وَلْيَقُلْ: سَيِّدِي مَوْلاَيَ، وَلاَ يَقُلْ أَحَدُكُمْ: عَبْدِي، أَمَتِي، وَلْيَقُلْ: فَتَايَ وَفَتَاتِي وَغُلاَمِي </a:t>
            </a:r>
            <a:r>
              <a:rPr lang="ar-SA" sz="2800" dirty="0" smtClean="0">
                <a:latin typeface="SKR HEAD1" pitchFamily="2" charset="-78"/>
                <a:ea typeface="Times New Roman" pitchFamily="18" charset="0"/>
                <a:cs typeface="Traditional Arabic" pitchFamily="2" charset="-78"/>
              </a:rPr>
              <a:t>”.</a:t>
            </a:r>
          </a:p>
          <a:p>
            <a:pPr marL="0" indent="0" algn="justLow" fontAlgn="auto">
              <a:spcBef>
                <a:spcPts val="0"/>
              </a:spcBef>
              <a:spcAft>
                <a:spcPts val="0"/>
              </a:spcAft>
              <a:buClr>
                <a:srgbClr val="FF0000"/>
              </a:buClr>
              <a:buFont typeface="Wingdings" pitchFamily="2" charset="2"/>
              <a:buNone/>
              <a:defRPr/>
            </a:pPr>
            <a:r>
              <a:rPr lang="ar-SA" sz="2800" dirty="0" smtClean="0">
                <a:latin typeface="SKR HEAD1" pitchFamily="2" charset="-78"/>
                <a:ea typeface="Times New Roman" pitchFamily="18" charset="0"/>
                <a:cs typeface="Traditional Arabic" pitchFamily="2" charset="-78"/>
              </a:rPr>
              <a:t>ب- عدم ضربه: قال </a:t>
            </a:r>
            <a:r>
              <a:rPr lang="ar-SA" sz="2800" dirty="0" smtClean="0">
                <a:latin typeface="SKR HEAD1" pitchFamily="2" charset="-78"/>
                <a:ea typeface="Times New Roman" pitchFamily="18" charset="0"/>
                <a:cs typeface="CTraditional Arabic"/>
              </a:rPr>
              <a:t>ج</a:t>
            </a:r>
            <a:r>
              <a:rPr lang="ar-SA" sz="2800" dirty="0" smtClean="0">
                <a:latin typeface="SKR HEAD1" pitchFamily="2" charset="-78"/>
                <a:ea typeface="Times New Roman" pitchFamily="18" charset="0"/>
                <a:cs typeface="Traditional Arabic" pitchFamily="2" charset="-78"/>
              </a:rPr>
              <a:t>: "‏</a:t>
            </a:r>
            <a:r>
              <a:rPr lang="ar-SA" sz="2800" dirty="0" smtClean="0">
                <a:solidFill>
                  <a:srgbClr val="FF0000"/>
                </a:solidFill>
                <a:latin typeface="SKR HEAD1" pitchFamily="2" charset="-78"/>
                <a:ea typeface="Times New Roman" pitchFamily="18" charset="0"/>
                <a:cs typeface="Traditional Arabic" pitchFamily="2" charset="-78"/>
              </a:rPr>
              <a:t>مَنْ لَطَمَ مَمْلُوكَهُ أَوْ ضَرَبَهُ فَكَفَّارَتُهُ أَنْ يُعْتِقَهُ</a:t>
            </a:r>
            <a:r>
              <a:rPr lang="ar-SA" sz="2800" dirty="0" smtClean="0">
                <a:latin typeface="SKR HEAD1" pitchFamily="2" charset="-78"/>
                <a:ea typeface="Times New Roman" pitchFamily="18" charset="0"/>
                <a:cs typeface="Traditional Arabic" pitchFamily="2" charset="-78"/>
              </a:rPr>
              <a:t>”.</a:t>
            </a:r>
          </a:p>
          <a:p>
            <a:pPr marL="0" indent="0" algn="justLow" fontAlgn="auto">
              <a:spcBef>
                <a:spcPts val="0"/>
              </a:spcBef>
              <a:spcAft>
                <a:spcPts val="0"/>
              </a:spcAft>
              <a:buClr>
                <a:srgbClr val="FF0000"/>
              </a:buClr>
              <a:buFont typeface="Wingdings" pitchFamily="2" charset="2"/>
              <a:buNone/>
              <a:defRPr/>
            </a:pPr>
            <a:r>
              <a:rPr lang="ar-SA" sz="2800" b="1" spc="-50" dirty="0" smtClean="0">
                <a:solidFill>
                  <a:srgbClr val="C00000"/>
                </a:solidFill>
                <a:latin typeface="SKR HEAD1" pitchFamily="2" charset="-78"/>
                <a:ea typeface="Times New Roman" pitchFamily="18" charset="0"/>
                <a:cs typeface="Traditional Arabic" pitchFamily="2" charset="-78"/>
              </a:rPr>
              <a:t>2- الرفق بالخدم: </a:t>
            </a:r>
            <a:r>
              <a:rPr lang="ar-SA" sz="2800" spc="-50" dirty="0" smtClean="0">
                <a:latin typeface="SKR HEAD1" pitchFamily="2" charset="-78"/>
                <a:ea typeface="Times New Roman" pitchFamily="18" charset="0"/>
                <a:cs typeface="Traditional Arabic" pitchFamily="2" charset="-78"/>
              </a:rPr>
              <a:t>قال </a:t>
            </a:r>
            <a:r>
              <a:rPr lang="ar-SA" sz="2800" spc="-50" dirty="0" smtClean="0">
                <a:latin typeface="SKR HEAD1" pitchFamily="2" charset="-78"/>
                <a:ea typeface="Times New Roman" pitchFamily="18" charset="0"/>
                <a:cs typeface="CTraditional Arabic"/>
              </a:rPr>
              <a:t>ج</a:t>
            </a:r>
            <a:r>
              <a:rPr lang="ar-SA" sz="2800" spc="-50" dirty="0" smtClean="0">
                <a:latin typeface="SKR HEAD1" pitchFamily="2" charset="-78"/>
                <a:ea typeface="Times New Roman" pitchFamily="18" charset="0"/>
                <a:cs typeface="Traditional Arabic" pitchFamily="2" charset="-78"/>
              </a:rPr>
              <a:t>: " </a:t>
            </a:r>
            <a:r>
              <a:rPr lang="ar-SA" sz="2800" spc="-50" dirty="0" smtClean="0">
                <a:solidFill>
                  <a:srgbClr val="FF0000"/>
                </a:solidFill>
                <a:latin typeface="SKR HEAD1" pitchFamily="2" charset="-78"/>
                <a:ea typeface="Times New Roman" pitchFamily="18" charset="0"/>
                <a:cs typeface="Traditional Arabic" pitchFamily="2" charset="-78"/>
              </a:rPr>
              <a:t>مَا خَفَّفْتَ عَنْ خَادِمِكَ مِنْ عَمَلِهِ كَانَ لَكَ أَجْرًا فِي مَوَازِينِكَ</a:t>
            </a:r>
            <a:r>
              <a:rPr lang="ar-SA" sz="2800" spc="-50" dirty="0" smtClean="0">
                <a:latin typeface="SKR HEAD1" pitchFamily="2" charset="-78"/>
                <a:ea typeface="Times New Roman" pitchFamily="18" charset="0"/>
                <a:cs typeface="Traditional Arabic" pitchFamily="2" charset="-78"/>
              </a:rPr>
              <a:t> ”.</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1E915B96-22A7-4EB5-BAF2-CCDE4E180AA3}" type="slidenum">
              <a:rPr lang="ar-SA" altLang="en-US"/>
              <a:pPr>
                <a:defRPr/>
              </a:pPr>
              <a:t>129</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العمالة المنزلية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1859">
                                            <p:txEl>
                                              <p:pRg st="0" end="0"/>
                                            </p:txEl>
                                          </p:spTgt>
                                        </p:tgtEl>
                                        <p:attrNameLst>
                                          <p:attrName>style.visibility</p:attrName>
                                        </p:attrNameLst>
                                      </p:cBhvr>
                                      <p:to>
                                        <p:strVal val="visible"/>
                                      </p:to>
                                    </p:set>
                                    <p:animEffect transition="in" filter="fade">
                                      <p:cBhvr>
                                        <p:cTn id="7" dur="500"/>
                                        <p:tgtEl>
                                          <p:spTgt spid="121859">
                                            <p:txEl>
                                              <p:pRg st="0" end="0"/>
                                            </p:txEl>
                                          </p:spTgt>
                                        </p:tgtEl>
                                      </p:cBhvr>
                                    </p:animEffect>
                                    <p:anim calcmode="lin" valueType="num">
                                      <p:cBhvr>
                                        <p:cTn id="8" dur="500" fill="hold"/>
                                        <p:tgtEl>
                                          <p:spTgt spid="12185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1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1859">
                                            <p:txEl>
                                              <p:pRg st="1" end="1"/>
                                            </p:txEl>
                                          </p:spTgt>
                                        </p:tgtEl>
                                        <p:attrNameLst>
                                          <p:attrName>style.visibility</p:attrName>
                                        </p:attrNameLst>
                                      </p:cBhvr>
                                      <p:to>
                                        <p:strVal val="visible"/>
                                      </p:to>
                                    </p:set>
                                    <p:animEffect transition="in" filter="fade">
                                      <p:cBhvr>
                                        <p:cTn id="14" dur="500"/>
                                        <p:tgtEl>
                                          <p:spTgt spid="121859">
                                            <p:txEl>
                                              <p:pRg st="1" end="1"/>
                                            </p:txEl>
                                          </p:spTgt>
                                        </p:tgtEl>
                                      </p:cBhvr>
                                    </p:animEffect>
                                    <p:anim calcmode="lin" valueType="num">
                                      <p:cBhvr>
                                        <p:cTn id="15" dur="500" fill="hold"/>
                                        <p:tgtEl>
                                          <p:spTgt spid="12185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1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1859">
                                            <p:txEl>
                                              <p:pRg st="2" end="2"/>
                                            </p:txEl>
                                          </p:spTgt>
                                        </p:tgtEl>
                                        <p:attrNameLst>
                                          <p:attrName>style.visibility</p:attrName>
                                        </p:attrNameLst>
                                      </p:cBhvr>
                                      <p:to>
                                        <p:strVal val="visible"/>
                                      </p:to>
                                    </p:set>
                                    <p:animEffect transition="in" filter="fade">
                                      <p:cBhvr>
                                        <p:cTn id="21" dur="500"/>
                                        <p:tgtEl>
                                          <p:spTgt spid="121859">
                                            <p:txEl>
                                              <p:pRg st="2" end="2"/>
                                            </p:txEl>
                                          </p:spTgt>
                                        </p:tgtEl>
                                      </p:cBhvr>
                                    </p:animEffect>
                                    <p:anim calcmode="lin" valueType="num">
                                      <p:cBhvr>
                                        <p:cTn id="22" dur="500" fill="hold"/>
                                        <p:tgtEl>
                                          <p:spTgt spid="12185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1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1859">
                                            <p:txEl>
                                              <p:pRg st="3" end="3"/>
                                            </p:txEl>
                                          </p:spTgt>
                                        </p:tgtEl>
                                        <p:attrNameLst>
                                          <p:attrName>style.visibility</p:attrName>
                                        </p:attrNameLst>
                                      </p:cBhvr>
                                      <p:to>
                                        <p:strVal val="visible"/>
                                      </p:to>
                                    </p:set>
                                    <p:animEffect transition="in" filter="fade">
                                      <p:cBhvr>
                                        <p:cTn id="28" dur="500"/>
                                        <p:tgtEl>
                                          <p:spTgt spid="121859">
                                            <p:txEl>
                                              <p:pRg st="3" end="3"/>
                                            </p:txEl>
                                          </p:spTgt>
                                        </p:tgtEl>
                                      </p:cBhvr>
                                    </p:animEffect>
                                    <p:anim calcmode="lin" valueType="num">
                                      <p:cBhvr>
                                        <p:cTn id="29" dur="500" fill="hold"/>
                                        <p:tgtEl>
                                          <p:spTgt spid="12185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18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21859">
                                            <p:txEl>
                                              <p:pRg st="4" end="4"/>
                                            </p:txEl>
                                          </p:spTgt>
                                        </p:tgtEl>
                                        <p:attrNameLst>
                                          <p:attrName>style.visibility</p:attrName>
                                        </p:attrNameLst>
                                      </p:cBhvr>
                                      <p:to>
                                        <p:strVal val="visible"/>
                                      </p:to>
                                    </p:set>
                                    <p:animEffect transition="in" filter="fade">
                                      <p:cBhvr>
                                        <p:cTn id="35" dur="500"/>
                                        <p:tgtEl>
                                          <p:spTgt spid="121859">
                                            <p:txEl>
                                              <p:pRg st="4" end="4"/>
                                            </p:txEl>
                                          </p:spTgt>
                                        </p:tgtEl>
                                      </p:cBhvr>
                                    </p:animEffect>
                                    <p:anim calcmode="lin" valueType="num">
                                      <p:cBhvr>
                                        <p:cTn id="36" dur="500" fill="hold"/>
                                        <p:tgtEl>
                                          <p:spTgt spid="121859">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218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9" name="Rectangle 3"/>
          <p:cNvSpPr>
            <a:spLocks noGrp="1" noChangeArrowheads="1"/>
          </p:cNvSpPr>
          <p:nvPr>
            <p:ph idx="1"/>
          </p:nvPr>
        </p:nvSpPr>
        <p:spPr>
          <a:xfrm>
            <a:off x="152400" y="1981200"/>
            <a:ext cx="8686800" cy="2971800"/>
          </a:xfrm>
        </p:spPr>
        <p:txBody>
          <a:bodyPr/>
          <a:lstStyle/>
          <a:p>
            <a:pPr algn="justLow">
              <a:spcBef>
                <a:spcPts val="0"/>
              </a:spcBef>
              <a:buClr>
                <a:srgbClr val="C00000"/>
              </a:buClr>
            </a:pPr>
            <a:r>
              <a:rPr lang="ar-SA" sz="2800" b="1" dirty="0" smtClean="0">
                <a:solidFill>
                  <a:srgbClr val="C00000"/>
                </a:solidFill>
                <a:cs typeface="Traditional Arabic" pitchFamily="2" charset="-78"/>
              </a:rPr>
              <a:t>النعيم الأخروي مع الأزواج يوم القيامة</a:t>
            </a:r>
            <a:r>
              <a:rPr lang="ar-SA" sz="2800" dirty="0" smtClean="0">
                <a:solidFill>
                  <a:srgbClr val="C00000"/>
                </a:solidFill>
                <a:cs typeface="Traditional Arabic" pitchFamily="2" charset="-78"/>
              </a:rPr>
              <a:t>: </a:t>
            </a:r>
            <a:r>
              <a:rPr lang="ar-SA" sz="2800" dirty="0" smtClean="0">
                <a:solidFill>
                  <a:srgbClr val="000000"/>
                </a:solidFill>
                <a:cs typeface="Traditional Arabic" pitchFamily="2" charset="-78"/>
              </a:rPr>
              <a:t>﴿ </a:t>
            </a:r>
            <a:r>
              <a:rPr lang="ar-SA" sz="2800" dirty="0" smtClean="0">
                <a:solidFill>
                  <a:srgbClr val="00B0F0"/>
                </a:solidFill>
                <a:cs typeface="Traditional Arabic" pitchFamily="2" charset="-78"/>
              </a:rPr>
              <a:t>جَنَّاتُ عَدْنٍ يَدْخُلُونَهَا وَمَنْ صَلَحَ مِنْ آَبَائِهِمْ وَأَزْوَاجِهِمْ </a:t>
            </a:r>
            <a:r>
              <a:rPr lang="ar-SA" sz="2800" dirty="0" err="1" smtClean="0">
                <a:solidFill>
                  <a:srgbClr val="00B0F0"/>
                </a:solidFill>
                <a:cs typeface="Traditional Arabic" pitchFamily="2" charset="-78"/>
              </a:rPr>
              <a:t>وَذُرِّيَّاتِهِمْ</a:t>
            </a:r>
            <a:r>
              <a:rPr lang="ar-SA" sz="2800" dirty="0" smtClean="0">
                <a:solidFill>
                  <a:srgbClr val="00B0F0"/>
                </a:solidFill>
                <a:cs typeface="Traditional Arabic" pitchFamily="2" charset="-78"/>
              </a:rPr>
              <a:t> </a:t>
            </a:r>
            <a:r>
              <a:rPr lang="ar-SA" sz="2800" dirty="0" smtClean="0">
                <a:cs typeface="Traditional Arabic" pitchFamily="2" charset="-78"/>
              </a:rPr>
              <a:t>﴾ </a:t>
            </a:r>
            <a:r>
              <a:rPr lang="ar-SA" sz="2800" b="1" dirty="0" smtClean="0">
                <a:solidFill>
                  <a:srgbClr val="000000"/>
                </a:solidFill>
                <a:latin typeface="Times New Roman" pitchFamily="18" charset="0"/>
                <a:cs typeface="Traditional Arabic" pitchFamily="2" charset="-78"/>
              </a:rPr>
              <a:t>.</a:t>
            </a:r>
            <a:endParaRPr lang="ar-SA" sz="2800" dirty="0" smtClean="0">
              <a:solidFill>
                <a:srgbClr val="000000"/>
              </a:solidFill>
              <a:cs typeface="Traditional Arabic" pitchFamily="2" charset="-78"/>
            </a:endParaRPr>
          </a:p>
          <a:p>
            <a:pPr algn="justLow">
              <a:spcBef>
                <a:spcPts val="0"/>
              </a:spcBef>
              <a:buClr>
                <a:srgbClr val="C00000"/>
              </a:buClr>
            </a:pPr>
            <a:r>
              <a:rPr lang="ar-SA" sz="2800" b="1" dirty="0" smtClean="0">
                <a:solidFill>
                  <a:srgbClr val="C00000"/>
                </a:solidFill>
                <a:cs typeface="Traditional Arabic" pitchFamily="2" charset="-78"/>
              </a:rPr>
              <a:t>مراقبة الله تعالى في القيام بواجبات الزوجية:</a:t>
            </a:r>
            <a:r>
              <a:rPr lang="ar-SA" sz="2800" dirty="0" smtClean="0">
                <a:solidFill>
                  <a:srgbClr val="C00000"/>
                </a:solidFill>
                <a:cs typeface="Traditional Arabic" pitchFamily="2" charset="-78"/>
              </a:rPr>
              <a:t> </a:t>
            </a:r>
            <a:r>
              <a:rPr lang="ar-SA" sz="2800" dirty="0" smtClean="0">
                <a:solidFill>
                  <a:srgbClr val="000000"/>
                </a:solidFill>
                <a:cs typeface="Traditional Arabic" pitchFamily="2" charset="-78"/>
              </a:rPr>
              <a:t>يقول تعالى: </a:t>
            </a:r>
            <a:r>
              <a:rPr lang="ar-SA" sz="2800" dirty="0" smtClean="0">
                <a:solidFill>
                  <a:srgbClr val="00B0F0"/>
                </a:solidFill>
                <a:cs typeface="Traditional Arabic" pitchFamily="2" charset="-78"/>
              </a:rPr>
              <a:t>﴿ وَكَيْفَ تَأْخُذُونَهُ وَقَدْ أَفْضَى بَعْضُكُمْ إِلَى بَعْضٍ وَأَخَذْنَ مِنْكُمْ مِيثَاقًا غَلِيظًا </a:t>
            </a:r>
            <a:r>
              <a:rPr lang="ar-SA" sz="2800" dirty="0" smtClean="0">
                <a:cs typeface="Traditional Arabic" pitchFamily="2" charset="-78"/>
              </a:rPr>
              <a:t>﴾ </a:t>
            </a:r>
            <a:r>
              <a:rPr lang="ar-SA" sz="2800" dirty="0" smtClean="0">
                <a:solidFill>
                  <a:srgbClr val="000000"/>
                </a:solidFill>
                <a:cs typeface="Traditional Arabic" pitchFamily="2" charset="-78"/>
              </a:rPr>
              <a:t>ويقول المصطفى </a:t>
            </a:r>
            <a:r>
              <a:rPr lang="en-US" sz="2800" dirty="0" smtClean="0">
                <a:solidFill>
                  <a:srgbClr val="000000"/>
                </a:solidFill>
                <a:cs typeface="Traditional Arabic" pitchFamily="2" charset="-78"/>
                <a:sym typeface="AGA Arabesque" pitchFamily="2" charset="2"/>
              </a:rPr>
              <a:t></a:t>
            </a:r>
            <a:r>
              <a:rPr lang="ar-SA" sz="2800" dirty="0" smtClean="0">
                <a:solidFill>
                  <a:srgbClr val="000000"/>
                </a:solidFill>
                <a:cs typeface="Traditional Arabic" pitchFamily="2" charset="-78"/>
              </a:rPr>
              <a:t>: </a:t>
            </a:r>
            <a:br>
              <a:rPr lang="ar-SA" sz="2800" dirty="0" smtClean="0">
                <a:solidFill>
                  <a:srgbClr val="000000"/>
                </a:solidFill>
                <a:cs typeface="Traditional Arabic" pitchFamily="2" charset="-78"/>
              </a:rPr>
            </a:br>
            <a:r>
              <a:rPr lang="en-US" sz="2800" dirty="0" smtClean="0">
                <a:solidFill>
                  <a:srgbClr val="000000"/>
                </a:solidFill>
                <a:cs typeface="Traditional Arabic" pitchFamily="2" charset="-78"/>
              </a:rPr>
              <a:t>“</a:t>
            </a:r>
            <a:r>
              <a:rPr lang="ar-SA" sz="2800" dirty="0" smtClean="0">
                <a:solidFill>
                  <a:srgbClr val="FF0000"/>
                </a:solidFill>
                <a:cs typeface="Traditional Arabic" pitchFamily="2" charset="-78"/>
              </a:rPr>
              <a:t>فَاتَّقُوا اللهَ فِي النِّسَاءِ؛ فَإِنَّكُمْ أَخَذْتُمُوهُنَّ بِأَمَانِ اللهِ، وَاسْتَحْلَلْتُمْ فُرُوجَهُنَّ بِكَلِمَةِ اللهِ</a:t>
            </a:r>
            <a:r>
              <a:rPr lang="en-US" sz="2800" dirty="0" smtClean="0">
                <a:solidFill>
                  <a:srgbClr val="000000"/>
                </a:solidFill>
                <a:cs typeface="Traditional Arabic" pitchFamily="2" charset="-78"/>
              </a:rPr>
              <a:t>“</a:t>
            </a:r>
            <a:r>
              <a:rPr lang="ar-SA" sz="2800" dirty="0" smtClean="0">
                <a:solidFill>
                  <a:srgbClr val="000000"/>
                </a:solidFill>
                <a:cs typeface="Traditional Arabic" pitchFamily="2" charset="-78"/>
              </a:rPr>
              <a:t> .</a:t>
            </a:r>
            <a:endParaRPr lang="en-US" sz="2800"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7C98066E-4914-43E1-885E-BA4E155F0F49}" type="slidenum">
              <a:rPr lang="ar-SA" altLang="en-US"/>
              <a:pPr>
                <a:defRPr/>
              </a:pPr>
              <a:t>13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onotype Koufi" pitchFamily="2" charset="-78"/>
                <a:ea typeface="Monotype Koufi" pitchFamily="2" charset="-78"/>
                <a:cs typeface="Monotype Koufi" pitchFamily="2" charset="-78"/>
              </a:rPr>
              <a:t>أسس الزواج وأهدافه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onotype Koufi" pitchFamily="2" charset="-78"/>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3319">
                                            <p:txEl>
                                              <p:pRg st="0" end="0"/>
                                            </p:txEl>
                                          </p:spTgt>
                                        </p:tgtEl>
                                        <p:attrNameLst>
                                          <p:attrName>style.visibility</p:attrName>
                                        </p:attrNameLst>
                                      </p:cBhvr>
                                      <p:to>
                                        <p:strVal val="visible"/>
                                      </p:to>
                                    </p:set>
                                    <p:animEffect transition="in" filter="fade">
                                      <p:cBhvr>
                                        <p:cTn id="7" dur="500"/>
                                        <p:tgtEl>
                                          <p:spTgt spid="13319">
                                            <p:txEl>
                                              <p:pRg st="0" end="0"/>
                                            </p:txEl>
                                          </p:spTgt>
                                        </p:tgtEl>
                                      </p:cBhvr>
                                    </p:animEffect>
                                    <p:anim calcmode="lin" valueType="num">
                                      <p:cBhvr>
                                        <p:cTn id="8" dur="500" fill="hold"/>
                                        <p:tgtEl>
                                          <p:spTgt spid="1331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33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3319">
                                            <p:txEl>
                                              <p:pRg st="1" end="1"/>
                                            </p:txEl>
                                          </p:spTgt>
                                        </p:tgtEl>
                                        <p:attrNameLst>
                                          <p:attrName>style.visibility</p:attrName>
                                        </p:attrNameLst>
                                      </p:cBhvr>
                                      <p:to>
                                        <p:strVal val="visible"/>
                                      </p:to>
                                    </p:set>
                                    <p:animEffect transition="in" filter="fade">
                                      <p:cBhvr>
                                        <p:cTn id="14" dur="500"/>
                                        <p:tgtEl>
                                          <p:spTgt spid="13319">
                                            <p:txEl>
                                              <p:pRg st="1" end="1"/>
                                            </p:txEl>
                                          </p:spTgt>
                                        </p:tgtEl>
                                      </p:cBhvr>
                                    </p:animEffect>
                                    <p:anim calcmode="lin" valueType="num">
                                      <p:cBhvr>
                                        <p:cTn id="15" dur="500" fill="hold"/>
                                        <p:tgtEl>
                                          <p:spTgt spid="1331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33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p:cTn id="21" dur="500" fill="hold"/>
                                        <p:tgtEl>
                                          <p:spTgt spid="7"/>
                                        </p:tgtEl>
                                        <p:attrNameLst>
                                          <p:attrName>ppt_w</p:attrName>
                                        </p:attrNameLst>
                                      </p:cBhvr>
                                      <p:tavLst>
                                        <p:tav tm="0">
                                          <p:val>
                                            <p:strVal val="#ppt_w*0.70"/>
                                          </p:val>
                                        </p:tav>
                                        <p:tav tm="100000">
                                          <p:val>
                                            <p:strVal val="#ppt_w"/>
                                          </p:val>
                                        </p:tav>
                                      </p:tavLst>
                                    </p:anim>
                                    <p:anim calcmode="lin" valueType="num">
                                      <p:cBhvr>
                                        <p:cTn id="22" dur="500" fill="hold"/>
                                        <p:tgtEl>
                                          <p:spTgt spid="7"/>
                                        </p:tgtEl>
                                        <p:attrNameLst>
                                          <p:attrName>ppt_h</p:attrName>
                                        </p:attrNameLst>
                                      </p:cBhvr>
                                      <p:tavLst>
                                        <p:tav tm="0">
                                          <p:val>
                                            <p:strVal val="#ppt_h"/>
                                          </p:val>
                                        </p:tav>
                                        <p:tav tm="100000">
                                          <p:val>
                                            <p:strVal val="#ppt_h"/>
                                          </p:val>
                                        </p:tav>
                                      </p:tavLst>
                                    </p:anim>
                                    <p:animEffect transition="in" filter="fade">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idx="1"/>
          </p:nvPr>
        </p:nvSpPr>
        <p:spPr>
          <a:xfrm>
            <a:off x="152400" y="1981200"/>
            <a:ext cx="8686800" cy="4648200"/>
          </a:xfrm>
        </p:spPr>
        <p:txBody>
          <a:bodyPr rtlCol="1">
            <a:normAutofit/>
          </a:bodyPr>
          <a:lstStyle/>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3- الإحسان إليهم:</a:t>
            </a:r>
            <a:r>
              <a:rPr lang="ar-SA" sz="2800" spc="-30" dirty="0" smtClean="0">
                <a:solidFill>
                  <a:srgbClr val="C00000"/>
                </a:solidFill>
                <a:latin typeface="SKR HEAD1" pitchFamily="2" charset="-78"/>
                <a:ea typeface="Times New Roman" pitchFamily="18" charset="0"/>
                <a:cs typeface="Traditional Arabic" pitchFamily="2" charset="-78"/>
              </a:rPr>
              <a:t> </a:t>
            </a:r>
            <a:r>
              <a:rPr lang="ar-SA" sz="2800" spc="-30" dirty="0" smtClean="0">
                <a:latin typeface="SKR HEAD1" pitchFamily="2" charset="-78"/>
                <a:ea typeface="Times New Roman" pitchFamily="18" charset="0"/>
                <a:cs typeface="Traditional Arabic" pitchFamily="2" charset="-78"/>
              </a:rPr>
              <a:t>قال </a:t>
            </a:r>
            <a:r>
              <a:rPr lang="ar-SA" sz="2800" spc="-30" dirty="0" smtClean="0">
                <a:latin typeface="SKR HEAD1" pitchFamily="2" charset="-78"/>
                <a:ea typeface="Times New Roman" pitchFamily="18" charset="0"/>
                <a:cs typeface="CTraditional Arabic"/>
              </a:rPr>
              <a:t>ج</a:t>
            </a:r>
            <a:r>
              <a:rPr lang="ar-SA" sz="2800" spc="-30" dirty="0" smtClean="0">
                <a:latin typeface="SKR HEAD1" pitchFamily="2" charset="-78"/>
                <a:ea typeface="Times New Roman" pitchFamily="18" charset="0"/>
                <a:cs typeface="Traditional Arabic" pitchFamily="2" charset="-78"/>
              </a:rPr>
              <a:t>: ” </a:t>
            </a:r>
            <a:r>
              <a:rPr lang="ar-SA" sz="2800" spc="-30" dirty="0" smtClean="0">
                <a:solidFill>
                  <a:srgbClr val="FF0000"/>
                </a:solidFill>
                <a:latin typeface="SKR HEAD1" pitchFamily="2" charset="-78"/>
                <a:ea typeface="Times New Roman" pitchFamily="18" charset="0"/>
                <a:cs typeface="Traditional Arabic" pitchFamily="2" charset="-78"/>
              </a:rPr>
              <a:t>فَمَنْ كَانَ أَخُوهُ تَحْتَ يَدِهِ فَلْيُطْعِمْهُ مِمَّا يَأْكُلُ، وَلْيُلْبِسْهُ مِمَّا يَلْبَسُ </a:t>
            </a:r>
            <a:r>
              <a:rPr lang="ar-SA" sz="2800" spc="-30" dirty="0" smtClean="0">
                <a:latin typeface="SKR HEAD1" pitchFamily="2" charset="-78"/>
                <a:ea typeface="Times New Roman" pitchFamily="18" charset="0"/>
                <a:cs typeface="Traditional Arabic" pitchFamily="2" charset="-78"/>
              </a:rPr>
              <a:t> “.</a:t>
            </a:r>
            <a:endParaRPr lang="ar-SA" sz="2800" b="1" spc="-30" dirty="0" smtClean="0">
              <a:latin typeface="SKR HEAD1" pitchFamily="2" charset="-78"/>
              <a:ea typeface="Times New Roman" pitchFamily="18" charset="0"/>
              <a:cs typeface="Traditional Arabic" pitchFamily="2" charset="-78"/>
            </a:endParaRP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4- إعطاؤهم أجورهم كاملة:</a:t>
            </a:r>
            <a:r>
              <a:rPr lang="ar-SA" sz="2800" spc="-30" dirty="0" smtClean="0">
                <a:solidFill>
                  <a:srgbClr val="C00000"/>
                </a:solidFill>
                <a:latin typeface="SKR HEAD1" pitchFamily="2" charset="-78"/>
                <a:ea typeface="Times New Roman" pitchFamily="18" charset="0"/>
                <a:cs typeface="Traditional Arabic" pitchFamily="2" charset="-78"/>
              </a:rPr>
              <a:t> قال </a:t>
            </a:r>
            <a:r>
              <a:rPr lang="ar-SA" sz="2800" spc="-30" dirty="0" smtClean="0">
                <a:latin typeface="SKR HEAD1" pitchFamily="2" charset="-78"/>
                <a:ea typeface="Times New Roman" pitchFamily="18" charset="0"/>
                <a:cs typeface="Traditional Arabic" pitchFamily="2" charset="-78"/>
              </a:rPr>
              <a:t>تعالى: </a:t>
            </a:r>
            <a:r>
              <a:rPr lang="ar-SA" sz="2800" spc="-30" dirty="0" smtClean="0">
                <a:latin typeface="SKR HEAD1" pitchFamily="2" charset="-78"/>
                <a:ea typeface="Times New Roman" pitchFamily="18" charset="0"/>
                <a:cs typeface="Traditional Arabic"/>
              </a:rPr>
              <a:t>﴿ </a:t>
            </a:r>
            <a:r>
              <a:rPr lang="ar-SA" sz="2800" spc="-30" dirty="0" smtClean="0">
                <a:solidFill>
                  <a:srgbClr val="00B0F0"/>
                </a:solidFill>
                <a:latin typeface="SKR HEAD1" pitchFamily="2" charset="-78"/>
                <a:ea typeface="Times New Roman" pitchFamily="18" charset="0"/>
                <a:cs typeface="Traditional Arabic"/>
              </a:rPr>
              <a:t>وَلَا تَبْخَسُواْ النَّاسَ أَشْيَاءَهُمْ</a:t>
            </a:r>
            <a:r>
              <a:rPr lang="ar-SA" sz="2800" spc="-30" dirty="0" smtClean="0">
                <a:latin typeface="SKR HEAD1" pitchFamily="2" charset="-78"/>
                <a:ea typeface="Times New Roman" pitchFamily="18" charset="0"/>
                <a:cs typeface="Traditional Arabic"/>
              </a:rPr>
              <a:t> ﴾, و</a:t>
            </a:r>
            <a:r>
              <a:rPr lang="ar-SA" sz="2800" spc="-30" dirty="0" smtClean="0">
                <a:latin typeface="SKR HEAD1" pitchFamily="2" charset="-78"/>
                <a:ea typeface="Times New Roman" pitchFamily="18" charset="0"/>
                <a:cs typeface="Traditional Arabic" pitchFamily="2" charset="-78"/>
              </a:rPr>
              <a:t>قال </a:t>
            </a:r>
            <a:r>
              <a:rPr lang="ar-SA" sz="2800" spc="-30" dirty="0" smtClean="0">
                <a:latin typeface="SKR HEAD1" pitchFamily="2" charset="-78"/>
                <a:ea typeface="Times New Roman" pitchFamily="18" charset="0"/>
                <a:cs typeface="CTraditional Arabic"/>
              </a:rPr>
              <a:t>ج</a:t>
            </a:r>
            <a:r>
              <a:rPr lang="ar-SA" sz="2800" spc="-30" dirty="0" smtClean="0">
                <a:latin typeface="SKR HEAD1" pitchFamily="2" charset="-78"/>
                <a:ea typeface="Times New Roman" pitchFamily="18" charset="0"/>
                <a:cs typeface="Traditional Arabic" pitchFamily="2" charset="-78"/>
              </a:rPr>
              <a:t>: " </a:t>
            </a:r>
            <a:r>
              <a:rPr lang="ar-SA" sz="2800" spc="-30" dirty="0" smtClean="0">
                <a:solidFill>
                  <a:srgbClr val="FF0000"/>
                </a:solidFill>
                <a:latin typeface="SKR HEAD1" pitchFamily="2" charset="-78"/>
                <a:ea typeface="Times New Roman" pitchFamily="18" charset="0"/>
                <a:cs typeface="Traditional Arabic" pitchFamily="2" charset="-78"/>
              </a:rPr>
              <a:t>أَعْطُوا الْأَجِيرَ أَجْرَهُ قَبْلَ أَنْ يَجِفَّ عَرَقُهُ</a:t>
            </a:r>
            <a:r>
              <a:rPr lang="ar-SA" sz="2800" spc="-30" dirty="0" smtClean="0">
                <a:latin typeface="SKR HEAD1" pitchFamily="2" charset="-78"/>
                <a:ea typeface="Times New Roman" pitchFamily="18" charset="0"/>
                <a:cs typeface="Traditional Arabic" pitchFamily="2" charset="-78"/>
              </a:rPr>
              <a:t> ”.</a:t>
            </a: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5- الالتزام بحقوق العمال الواردة في عقود العمل.</a:t>
            </a:r>
            <a:endParaRPr lang="en-US" sz="2800" b="1" spc="-30" dirty="0" smtClean="0">
              <a:solidFill>
                <a:srgbClr val="C00000"/>
              </a:solidFill>
              <a:latin typeface="SKR HEAD1" pitchFamily="2" charset="-78"/>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5C86355F-1A17-4ABE-8115-79732BDF83EF}" type="slidenum">
              <a:rPr lang="ar-SA" altLang="en-US"/>
              <a:pPr>
                <a:defRPr/>
              </a:pPr>
              <a:t>130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العمالة المنزلية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1859">
                                            <p:txEl>
                                              <p:pRg st="0" end="0"/>
                                            </p:txEl>
                                          </p:spTgt>
                                        </p:tgtEl>
                                        <p:attrNameLst>
                                          <p:attrName>style.visibility</p:attrName>
                                        </p:attrNameLst>
                                      </p:cBhvr>
                                      <p:to>
                                        <p:strVal val="visible"/>
                                      </p:to>
                                    </p:set>
                                    <p:animEffect transition="in" filter="fade">
                                      <p:cBhvr>
                                        <p:cTn id="7" dur="500"/>
                                        <p:tgtEl>
                                          <p:spTgt spid="121859">
                                            <p:txEl>
                                              <p:pRg st="0" end="0"/>
                                            </p:txEl>
                                          </p:spTgt>
                                        </p:tgtEl>
                                      </p:cBhvr>
                                    </p:animEffect>
                                    <p:anim calcmode="lin" valueType="num">
                                      <p:cBhvr>
                                        <p:cTn id="8" dur="500" fill="hold"/>
                                        <p:tgtEl>
                                          <p:spTgt spid="12185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1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1859">
                                            <p:txEl>
                                              <p:pRg st="1" end="1"/>
                                            </p:txEl>
                                          </p:spTgt>
                                        </p:tgtEl>
                                        <p:attrNameLst>
                                          <p:attrName>style.visibility</p:attrName>
                                        </p:attrNameLst>
                                      </p:cBhvr>
                                      <p:to>
                                        <p:strVal val="visible"/>
                                      </p:to>
                                    </p:set>
                                    <p:animEffect transition="in" filter="fade">
                                      <p:cBhvr>
                                        <p:cTn id="14" dur="500"/>
                                        <p:tgtEl>
                                          <p:spTgt spid="121859">
                                            <p:txEl>
                                              <p:pRg st="1" end="1"/>
                                            </p:txEl>
                                          </p:spTgt>
                                        </p:tgtEl>
                                      </p:cBhvr>
                                    </p:animEffect>
                                    <p:anim calcmode="lin" valueType="num">
                                      <p:cBhvr>
                                        <p:cTn id="15" dur="500" fill="hold"/>
                                        <p:tgtEl>
                                          <p:spTgt spid="12185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1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1859">
                                            <p:txEl>
                                              <p:pRg st="2" end="2"/>
                                            </p:txEl>
                                          </p:spTgt>
                                        </p:tgtEl>
                                        <p:attrNameLst>
                                          <p:attrName>style.visibility</p:attrName>
                                        </p:attrNameLst>
                                      </p:cBhvr>
                                      <p:to>
                                        <p:strVal val="visible"/>
                                      </p:to>
                                    </p:set>
                                    <p:animEffect transition="in" filter="fade">
                                      <p:cBhvr>
                                        <p:cTn id="21" dur="500"/>
                                        <p:tgtEl>
                                          <p:spTgt spid="121859">
                                            <p:txEl>
                                              <p:pRg st="2" end="2"/>
                                            </p:txEl>
                                          </p:spTgt>
                                        </p:tgtEl>
                                      </p:cBhvr>
                                    </p:animEffect>
                                    <p:anim calcmode="lin" valueType="num">
                                      <p:cBhvr>
                                        <p:cTn id="22" dur="500" fill="hold"/>
                                        <p:tgtEl>
                                          <p:spTgt spid="12185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1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strVal val="#ppt_w*0.70"/>
                                          </p:val>
                                        </p:tav>
                                        <p:tav tm="100000">
                                          <p:val>
                                            <p:strVal val="#ppt_w"/>
                                          </p:val>
                                        </p:tav>
                                      </p:tavLst>
                                    </p:anim>
                                    <p:anim calcmode="lin" valueType="num">
                                      <p:cBhvr>
                                        <p:cTn id="29" dur="500" fill="hold"/>
                                        <p:tgtEl>
                                          <p:spTgt spid="7"/>
                                        </p:tgtEl>
                                        <p:attrNameLst>
                                          <p:attrName>ppt_h</p:attrName>
                                        </p:attrNameLst>
                                      </p:cBhvr>
                                      <p:tavLst>
                                        <p:tav tm="0">
                                          <p:val>
                                            <p:strVal val="#ppt_h"/>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idx="1"/>
          </p:nvPr>
        </p:nvSpPr>
        <p:spPr>
          <a:xfrm>
            <a:off x="152400" y="1981200"/>
            <a:ext cx="8686800" cy="4648200"/>
          </a:xfrm>
        </p:spPr>
        <p:txBody>
          <a:bodyPr rtlCol="1">
            <a:normAutofit/>
          </a:bodyPr>
          <a:lstStyle/>
          <a:p>
            <a:pPr marL="355600" indent="-355600" algn="justLow" fontAlgn="auto">
              <a:spcBef>
                <a:spcPts val="0"/>
              </a:spcBef>
              <a:spcAft>
                <a:spcPts val="0"/>
              </a:spcAft>
              <a:buClr>
                <a:srgbClr val="3366FF"/>
              </a:buClr>
              <a:buSzPct val="120000"/>
              <a:buFont typeface="Wingdings" pitchFamily="2" charset="2"/>
              <a:buChar char="§"/>
              <a:defRPr/>
            </a:pPr>
            <a:r>
              <a:rPr lang="ar-SA" sz="2800" spc="-30" dirty="0" smtClean="0">
                <a:solidFill>
                  <a:srgbClr val="0000FF"/>
                </a:solidFill>
                <a:latin typeface="SKR HEAD1" pitchFamily="2" charset="-78"/>
                <a:ea typeface="Times New Roman" pitchFamily="18" charset="0"/>
                <a:cs typeface="SKR HEAD1" pitchFamily="2" charset="-78"/>
              </a:rPr>
              <a:t>سلبيات العمالة المنزلية</a:t>
            </a: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1-	التأثير السلبي على عقيدة الأطفال وتربيتهم الدينية:</a:t>
            </a:r>
            <a:r>
              <a:rPr lang="ar-SA" sz="2800" spc="-30" dirty="0" smtClean="0">
                <a:solidFill>
                  <a:srgbClr val="C00000"/>
                </a:solidFill>
                <a:latin typeface="SKR HEAD1" pitchFamily="2" charset="-78"/>
                <a:ea typeface="Times New Roman" pitchFamily="18" charset="0"/>
                <a:cs typeface="Traditional Arabic" pitchFamily="2" charset="-78"/>
              </a:rPr>
              <a:t> </a:t>
            </a:r>
            <a:r>
              <a:rPr lang="ar-SA" sz="2800" spc="-30" dirty="0" smtClean="0">
                <a:latin typeface="SKR HEAD1" pitchFamily="2" charset="-78"/>
                <a:ea typeface="Times New Roman" pitchFamily="18" charset="0"/>
                <a:cs typeface="Traditional Arabic" pitchFamily="2" charset="-78"/>
              </a:rPr>
              <a:t>لاسيما من الخدم غير المسلمين، حتى صار بعض الأطفال يقلّدون الخدم في عباداتهم الوثنية، وتصـرفاتهم غير الشرعية.</a:t>
            </a: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2-	 الاختلاط غير المشروع بالأجانب:</a:t>
            </a:r>
            <a:r>
              <a:rPr lang="ar-SA" sz="2800" spc="-30" dirty="0" smtClean="0">
                <a:solidFill>
                  <a:srgbClr val="C00000"/>
                </a:solidFill>
                <a:latin typeface="SKR HEAD1" pitchFamily="2" charset="-78"/>
                <a:ea typeface="Times New Roman" pitchFamily="18" charset="0"/>
                <a:cs typeface="Traditional Arabic" pitchFamily="2" charset="-78"/>
              </a:rPr>
              <a:t> </a:t>
            </a:r>
            <a:r>
              <a:rPr lang="ar-SA" sz="2800" spc="-30" dirty="0" smtClean="0">
                <a:latin typeface="SKR HEAD1" pitchFamily="2" charset="-78"/>
                <a:ea typeface="Times New Roman" pitchFamily="18" charset="0"/>
                <a:cs typeface="Traditional Arabic" pitchFamily="2" charset="-78"/>
              </a:rPr>
              <a:t>وحصول الخلوة في كثير من الأحيان؛ مما يفتح الباب إلى الوقوع في المحرّمات </a:t>
            </a:r>
            <a:r>
              <a:rPr lang="ar-SA" sz="2800" spc="-30" dirty="0" err="1" smtClean="0">
                <a:latin typeface="SKR HEAD1" pitchFamily="2" charset="-78"/>
                <a:ea typeface="Times New Roman" pitchFamily="18" charset="0"/>
                <a:cs typeface="Traditional Arabic" pitchFamily="2" charset="-78"/>
              </a:rPr>
              <a:t>والزنا</a:t>
            </a:r>
            <a:r>
              <a:rPr lang="ar-SA" sz="2800" spc="-30" dirty="0" smtClean="0">
                <a:latin typeface="SKR HEAD1" pitchFamily="2" charset="-78"/>
                <a:ea typeface="Times New Roman" pitchFamily="18" charset="0"/>
                <a:cs typeface="Traditional Arabic" pitchFamily="2" charset="-78"/>
              </a:rPr>
              <a:t>.</a:t>
            </a: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3-	 تأثير الخدم الضار على لغة، وعادات، وسلوك الأبناء الصغار:</a:t>
            </a:r>
            <a:r>
              <a:rPr lang="ar-SA" sz="2800" spc="-30" dirty="0" smtClean="0">
                <a:solidFill>
                  <a:srgbClr val="C00000"/>
                </a:solidFill>
                <a:latin typeface="SKR HEAD1" pitchFamily="2" charset="-78"/>
                <a:ea typeface="Times New Roman" pitchFamily="18" charset="0"/>
                <a:cs typeface="Traditional Arabic" pitchFamily="2" charset="-78"/>
              </a:rPr>
              <a:t> </a:t>
            </a:r>
            <a:r>
              <a:rPr lang="ar-SA" sz="2800" spc="-30" dirty="0" smtClean="0">
                <a:latin typeface="SKR HEAD1" pitchFamily="2" charset="-78"/>
                <a:ea typeface="Times New Roman" pitchFamily="18" charset="0"/>
                <a:cs typeface="Traditional Arabic" pitchFamily="2" charset="-78"/>
              </a:rPr>
              <a:t>الذين هم في سن التقليد والتعليم.</a:t>
            </a: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4-	 التستر على الأخطاء والسلوكيات المعيبة للأطفال:</a:t>
            </a:r>
            <a:r>
              <a:rPr lang="ar-SA" sz="2800" spc="-30" dirty="0" smtClean="0">
                <a:solidFill>
                  <a:srgbClr val="C00000"/>
                </a:solidFill>
                <a:latin typeface="SKR HEAD1" pitchFamily="2" charset="-78"/>
                <a:ea typeface="Times New Roman" pitchFamily="18" charset="0"/>
                <a:cs typeface="Traditional Arabic" pitchFamily="2" charset="-78"/>
              </a:rPr>
              <a:t> </a:t>
            </a:r>
            <a:r>
              <a:rPr lang="ar-SA" sz="2800" spc="-30" dirty="0" smtClean="0">
                <a:latin typeface="SKR HEAD1" pitchFamily="2" charset="-78"/>
                <a:ea typeface="Times New Roman" pitchFamily="18" charset="0"/>
                <a:cs typeface="Traditional Arabic" pitchFamily="2" charset="-78"/>
              </a:rPr>
              <a:t>فتتأصل فيهم، ويصعب تقويم أخلاقهم وسلوكهم فيما بعد.</a:t>
            </a:r>
            <a:endParaRPr lang="en-US" sz="2800" spc="-30" dirty="0" smtClean="0">
              <a:latin typeface="SKR HEAD1" pitchFamily="2" charset="-78"/>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4A08BDC-FB7F-4871-8133-A62941DF0C65}" type="slidenum">
              <a:rPr lang="ar-SA" altLang="en-US"/>
              <a:pPr>
                <a:defRPr/>
              </a:pPr>
              <a:t>131</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العمالة المنزلية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1859">
                                            <p:txEl>
                                              <p:pRg st="0" end="0"/>
                                            </p:txEl>
                                          </p:spTgt>
                                        </p:tgtEl>
                                        <p:attrNameLst>
                                          <p:attrName>style.visibility</p:attrName>
                                        </p:attrNameLst>
                                      </p:cBhvr>
                                      <p:to>
                                        <p:strVal val="visible"/>
                                      </p:to>
                                    </p:set>
                                    <p:animEffect transition="in" filter="fade">
                                      <p:cBhvr>
                                        <p:cTn id="7" dur="500"/>
                                        <p:tgtEl>
                                          <p:spTgt spid="121859">
                                            <p:txEl>
                                              <p:pRg st="0" end="0"/>
                                            </p:txEl>
                                          </p:spTgt>
                                        </p:tgtEl>
                                      </p:cBhvr>
                                    </p:animEffect>
                                    <p:anim calcmode="lin" valueType="num">
                                      <p:cBhvr>
                                        <p:cTn id="8" dur="500" fill="hold"/>
                                        <p:tgtEl>
                                          <p:spTgt spid="12185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1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1859">
                                            <p:txEl>
                                              <p:pRg st="1" end="1"/>
                                            </p:txEl>
                                          </p:spTgt>
                                        </p:tgtEl>
                                        <p:attrNameLst>
                                          <p:attrName>style.visibility</p:attrName>
                                        </p:attrNameLst>
                                      </p:cBhvr>
                                      <p:to>
                                        <p:strVal val="visible"/>
                                      </p:to>
                                    </p:set>
                                    <p:animEffect transition="in" filter="fade">
                                      <p:cBhvr>
                                        <p:cTn id="14" dur="500"/>
                                        <p:tgtEl>
                                          <p:spTgt spid="121859">
                                            <p:txEl>
                                              <p:pRg st="1" end="1"/>
                                            </p:txEl>
                                          </p:spTgt>
                                        </p:tgtEl>
                                      </p:cBhvr>
                                    </p:animEffect>
                                    <p:anim calcmode="lin" valueType="num">
                                      <p:cBhvr>
                                        <p:cTn id="15" dur="500" fill="hold"/>
                                        <p:tgtEl>
                                          <p:spTgt spid="12185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1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1859">
                                            <p:txEl>
                                              <p:pRg st="2" end="2"/>
                                            </p:txEl>
                                          </p:spTgt>
                                        </p:tgtEl>
                                        <p:attrNameLst>
                                          <p:attrName>style.visibility</p:attrName>
                                        </p:attrNameLst>
                                      </p:cBhvr>
                                      <p:to>
                                        <p:strVal val="visible"/>
                                      </p:to>
                                    </p:set>
                                    <p:animEffect transition="in" filter="fade">
                                      <p:cBhvr>
                                        <p:cTn id="21" dur="500"/>
                                        <p:tgtEl>
                                          <p:spTgt spid="121859">
                                            <p:txEl>
                                              <p:pRg st="2" end="2"/>
                                            </p:txEl>
                                          </p:spTgt>
                                        </p:tgtEl>
                                      </p:cBhvr>
                                    </p:animEffect>
                                    <p:anim calcmode="lin" valueType="num">
                                      <p:cBhvr>
                                        <p:cTn id="22" dur="500" fill="hold"/>
                                        <p:tgtEl>
                                          <p:spTgt spid="12185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1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1859">
                                            <p:txEl>
                                              <p:pRg st="3" end="3"/>
                                            </p:txEl>
                                          </p:spTgt>
                                        </p:tgtEl>
                                        <p:attrNameLst>
                                          <p:attrName>style.visibility</p:attrName>
                                        </p:attrNameLst>
                                      </p:cBhvr>
                                      <p:to>
                                        <p:strVal val="visible"/>
                                      </p:to>
                                    </p:set>
                                    <p:animEffect transition="in" filter="fade">
                                      <p:cBhvr>
                                        <p:cTn id="28" dur="500"/>
                                        <p:tgtEl>
                                          <p:spTgt spid="121859">
                                            <p:txEl>
                                              <p:pRg st="3" end="3"/>
                                            </p:txEl>
                                          </p:spTgt>
                                        </p:tgtEl>
                                      </p:cBhvr>
                                    </p:animEffect>
                                    <p:anim calcmode="lin" valueType="num">
                                      <p:cBhvr>
                                        <p:cTn id="29" dur="500" fill="hold"/>
                                        <p:tgtEl>
                                          <p:spTgt spid="12185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18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21859">
                                            <p:txEl>
                                              <p:pRg st="4" end="4"/>
                                            </p:txEl>
                                          </p:spTgt>
                                        </p:tgtEl>
                                        <p:attrNameLst>
                                          <p:attrName>style.visibility</p:attrName>
                                        </p:attrNameLst>
                                      </p:cBhvr>
                                      <p:to>
                                        <p:strVal val="visible"/>
                                      </p:to>
                                    </p:set>
                                    <p:animEffect transition="in" filter="fade">
                                      <p:cBhvr>
                                        <p:cTn id="35" dur="500"/>
                                        <p:tgtEl>
                                          <p:spTgt spid="121859">
                                            <p:txEl>
                                              <p:pRg st="4" end="4"/>
                                            </p:txEl>
                                          </p:spTgt>
                                        </p:tgtEl>
                                      </p:cBhvr>
                                    </p:animEffect>
                                    <p:anim calcmode="lin" valueType="num">
                                      <p:cBhvr>
                                        <p:cTn id="36" dur="500" fill="hold"/>
                                        <p:tgtEl>
                                          <p:spTgt spid="121859">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218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idx="1"/>
          </p:nvPr>
        </p:nvSpPr>
        <p:spPr>
          <a:xfrm>
            <a:off x="152400" y="1981200"/>
            <a:ext cx="8686800" cy="4648200"/>
          </a:xfrm>
        </p:spPr>
        <p:txBody>
          <a:bodyPr rtlCol="1">
            <a:normAutofit/>
          </a:bodyPr>
          <a:lstStyle/>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5-	 جعل البنات ينشأن بدون خبرة في أعمال البيت:</a:t>
            </a:r>
            <a:r>
              <a:rPr lang="ar-SA" sz="2800" spc="-30" dirty="0" smtClean="0">
                <a:latin typeface="SKR HEAD1" pitchFamily="2" charset="-78"/>
                <a:ea typeface="Times New Roman" pitchFamily="18" charset="0"/>
                <a:cs typeface="Traditional Arabic" pitchFamily="2" charset="-78"/>
              </a:rPr>
              <a:t> لا يستطعن القيام بشؤون المنْزل وواجباته لاسيما بعد الزواج، وجعل الزوجة </a:t>
            </a:r>
            <a:r>
              <a:rPr lang="ar-SA" sz="2800" spc="-30" dirty="0" err="1" smtClean="0">
                <a:latin typeface="SKR HEAD1" pitchFamily="2" charset="-78"/>
                <a:ea typeface="Times New Roman" pitchFamily="18" charset="0"/>
                <a:cs typeface="Traditional Arabic" pitchFamily="2" charset="-78"/>
              </a:rPr>
              <a:t>اتكالية</a:t>
            </a:r>
            <a:r>
              <a:rPr lang="ar-SA" sz="2800" spc="-30" dirty="0" smtClean="0">
                <a:latin typeface="SKR HEAD1" pitchFamily="2" charset="-78"/>
                <a:ea typeface="Times New Roman" pitchFamily="18" charset="0"/>
                <a:cs typeface="Traditional Arabic" pitchFamily="2" charset="-78"/>
              </a:rPr>
              <a:t> كسولة، متخلية عن واجباتها.</a:t>
            </a: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6-	 التأثير على البناء الأسري والعلاقات بين الزوجين:</a:t>
            </a:r>
            <a:r>
              <a:rPr lang="ar-SA" sz="2800" spc="-30" dirty="0" smtClean="0">
                <a:solidFill>
                  <a:srgbClr val="C00000"/>
                </a:solidFill>
                <a:latin typeface="SKR HEAD1" pitchFamily="2" charset="-78"/>
                <a:ea typeface="Times New Roman" pitchFamily="18" charset="0"/>
                <a:cs typeface="Traditional Arabic" pitchFamily="2" charset="-78"/>
              </a:rPr>
              <a:t> </a:t>
            </a:r>
            <a:r>
              <a:rPr lang="ar-SA" sz="2800" spc="-30" dirty="0" smtClean="0">
                <a:latin typeface="SKR HEAD1" pitchFamily="2" charset="-78"/>
                <a:ea typeface="Times New Roman" pitchFamily="18" charset="0"/>
                <a:cs typeface="Traditional Arabic" pitchFamily="2" charset="-78"/>
              </a:rPr>
              <a:t>وتقييد حرية الرجال داخل البيت، وحرمان الطفل من حنان أمه اللازم في تربيته واستقرار نفسيته.</a:t>
            </a: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7-	 الانحرافات السلوكية، والممارسات غير الأخلاقية:</a:t>
            </a:r>
            <a:r>
              <a:rPr lang="ar-SA" sz="2800" spc="-30" dirty="0" smtClean="0">
                <a:solidFill>
                  <a:srgbClr val="C00000"/>
                </a:solidFill>
                <a:latin typeface="SKR HEAD1" pitchFamily="2" charset="-78"/>
                <a:ea typeface="Times New Roman" pitchFamily="18" charset="0"/>
                <a:cs typeface="Traditional Arabic" pitchFamily="2" charset="-78"/>
              </a:rPr>
              <a:t> </a:t>
            </a:r>
            <a:r>
              <a:rPr lang="ar-SA" sz="2800" spc="-30" dirty="0" smtClean="0">
                <a:latin typeface="SKR HEAD1" pitchFamily="2" charset="-78"/>
                <a:ea typeface="Times New Roman" pitchFamily="18" charset="0"/>
                <a:cs typeface="Traditional Arabic" pitchFamily="2" charset="-78"/>
              </a:rPr>
              <a:t>وانتشار العلاقات غير المشروعة بين الخدم </a:t>
            </a:r>
            <a:r>
              <a:rPr lang="ar-SA" sz="2800" spc="-30" dirty="0" err="1" smtClean="0">
                <a:latin typeface="SKR HEAD1" pitchFamily="2" charset="-78"/>
                <a:ea typeface="Times New Roman" pitchFamily="18" charset="0"/>
                <a:cs typeface="Traditional Arabic" pitchFamily="2" charset="-78"/>
              </a:rPr>
              <a:t>ومخدوميهم</a:t>
            </a:r>
            <a:r>
              <a:rPr lang="ar-SA" sz="2800" spc="-30" dirty="0" smtClean="0">
                <a:latin typeface="SKR HEAD1" pitchFamily="2" charset="-78"/>
                <a:ea typeface="Times New Roman" pitchFamily="18" charset="0"/>
                <a:cs typeface="Traditional Arabic" pitchFamily="2" charset="-78"/>
              </a:rPr>
              <a:t>، أو بين الخدم فيما بينهم، وظهور مهنة تجارة الخدم المنظّمة عن طريق مكاتب الاستقدام.</a:t>
            </a: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8-	 إفشاء أسرار البيوت:</a:t>
            </a:r>
            <a:r>
              <a:rPr lang="ar-SA" sz="2800" spc="-30" dirty="0" smtClean="0">
                <a:solidFill>
                  <a:srgbClr val="C00000"/>
                </a:solidFill>
                <a:latin typeface="SKR HEAD1" pitchFamily="2" charset="-78"/>
                <a:ea typeface="Times New Roman" pitchFamily="18" charset="0"/>
                <a:cs typeface="Traditional Arabic" pitchFamily="2" charset="-78"/>
              </a:rPr>
              <a:t> </a:t>
            </a:r>
            <a:r>
              <a:rPr lang="ar-SA" sz="2800" spc="-30" dirty="0" smtClean="0">
                <a:latin typeface="SKR HEAD1" pitchFamily="2" charset="-78"/>
                <a:ea typeface="Times New Roman" pitchFamily="18" charset="0"/>
                <a:cs typeface="Traditional Arabic" pitchFamily="2" charset="-78"/>
              </a:rPr>
              <a:t>وانتهاك حرمتها عندما تتبادل الأسر الزيارات العائلية.</a:t>
            </a:r>
          </a:p>
          <a:p>
            <a:pPr marL="406400" indent="-406400" algn="justLow" fontAlgn="auto">
              <a:spcBef>
                <a:spcPts val="0"/>
              </a:spcBef>
              <a:spcAft>
                <a:spcPts val="0"/>
              </a:spcAft>
              <a:buClr>
                <a:srgbClr val="FF0000"/>
              </a:buClr>
              <a:buFont typeface="Wingdings" pitchFamily="2" charset="2"/>
              <a:buNone/>
              <a:defRPr/>
            </a:pPr>
            <a:r>
              <a:rPr lang="ar-SA" sz="2800" b="1" spc="-30" dirty="0" smtClean="0">
                <a:solidFill>
                  <a:srgbClr val="C00000"/>
                </a:solidFill>
                <a:latin typeface="SKR HEAD1" pitchFamily="2" charset="-78"/>
                <a:ea typeface="Times New Roman" pitchFamily="18" charset="0"/>
                <a:cs typeface="Traditional Arabic" pitchFamily="2" charset="-78"/>
              </a:rPr>
              <a:t>9-	 تقوية غير المسلمين وتمويلهم وتفضيلهم عليهم:</a:t>
            </a:r>
            <a:r>
              <a:rPr lang="ar-SA" sz="2800" spc="-30" dirty="0" smtClean="0">
                <a:solidFill>
                  <a:srgbClr val="C00000"/>
                </a:solidFill>
                <a:latin typeface="SKR HEAD1" pitchFamily="2" charset="-78"/>
                <a:ea typeface="Times New Roman" pitchFamily="18" charset="0"/>
                <a:cs typeface="Traditional Arabic" pitchFamily="2" charset="-78"/>
              </a:rPr>
              <a:t> </a:t>
            </a:r>
            <a:r>
              <a:rPr lang="ar-SA" sz="2800" spc="-30" dirty="0" smtClean="0">
                <a:latin typeface="SKR HEAD1" pitchFamily="2" charset="-78"/>
                <a:ea typeface="Times New Roman" pitchFamily="18" charset="0"/>
                <a:cs typeface="Traditional Arabic" pitchFamily="2" charset="-78"/>
              </a:rPr>
              <a:t>وتهيئة الفرصة للنمو الاقتصادي لهم.</a:t>
            </a:r>
            <a:endParaRPr lang="en-US" sz="2800" spc="-30" dirty="0" smtClean="0">
              <a:latin typeface="SKR HEAD1" pitchFamily="2" charset="-78"/>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07307A3C-8DED-42AF-84EA-09F6699BCC2A}" type="slidenum">
              <a:rPr lang="ar-SA" altLang="en-US"/>
              <a:pPr>
                <a:defRPr/>
              </a:pPr>
              <a:t>132</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العمالة المنزلية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1859">
                                            <p:txEl>
                                              <p:pRg st="0" end="0"/>
                                            </p:txEl>
                                          </p:spTgt>
                                        </p:tgtEl>
                                        <p:attrNameLst>
                                          <p:attrName>style.visibility</p:attrName>
                                        </p:attrNameLst>
                                      </p:cBhvr>
                                      <p:to>
                                        <p:strVal val="visible"/>
                                      </p:to>
                                    </p:set>
                                    <p:animEffect transition="in" filter="fade">
                                      <p:cBhvr>
                                        <p:cTn id="7" dur="500"/>
                                        <p:tgtEl>
                                          <p:spTgt spid="121859">
                                            <p:txEl>
                                              <p:pRg st="0" end="0"/>
                                            </p:txEl>
                                          </p:spTgt>
                                        </p:tgtEl>
                                      </p:cBhvr>
                                    </p:animEffect>
                                    <p:anim calcmode="lin" valueType="num">
                                      <p:cBhvr>
                                        <p:cTn id="8" dur="500" fill="hold"/>
                                        <p:tgtEl>
                                          <p:spTgt spid="12185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1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1859">
                                            <p:txEl>
                                              <p:pRg st="1" end="1"/>
                                            </p:txEl>
                                          </p:spTgt>
                                        </p:tgtEl>
                                        <p:attrNameLst>
                                          <p:attrName>style.visibility</p:attrName>
                                        </p:attrNameLst>
                                      </p:cBhvr>
                                      <p:to>
                                        <p:strVal val="visible"/>
                                      </p:to>
                                    </p:set>
                                    <p:animEffect transition="in" filter="fade">
                                      <p:cBhvr>
                                        <p:cTn id="14" dur="500"/>
                                        <p:tgtEl>
                                          <p:spTgt spid="121859">
                                            <p:txEl>
                                              <p:pRg st="1" end="1"/>
                                            </p:txEl>
                                          </p:spTgt>
                                        </p:tgtEl>
                                      </p:cBhvr>
                                    </p:animEffect>
                                    <p:anim calcmode="lin" valueType="num">
                                      <p:cBhvr>
                                        <p:cTn id="15" dur="500" fill="hold"/>
                                        <p:tgtEl>
                                          <p:spTgt spid="12185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1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1859">
                                            <p:txEl>
                                              <p:pRg st="2" end="2"/>
                                            </p:txEl>
                                          </p:spTgt>
                                        </p:tgtEl>
                                        <p:attrNameLst>
                                          <p:attrName>style.visibility</p:attrName>
                                        </p:attrNameLst>
                                      </p:cBhvr>
                                      <p:to>
                                        <p:strVal val="visible"/>
                                      </p:to>
                                    </p:set>
                                    <p:animEffect transition="in" filter="fade">
                                      <p:cBhvr>
                                        <p:cTn id="21" dur="500"/>
                                        <p:tgtEl>
                                          <p:spTgt spid="121859">
                                            <p:txEl>
                                              <p:pRg st="2" end="2"/>
                                            </p:txEl>
                                          </p:spTgt>
                                        </p:tgtEl>
                                      </p:cBhvr>
                                    </p:animEffect>
                                    <p:anim calcmode="lin" valueType="num">
                                      <p:cBhvr>
                                        <p:cTn id="22" dur="500" fill="hold"/>
                                        <p:tgtEl>
                                          <p:spTgt spid="12185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1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1859">
                                            <p:txEl>
                                              <p:pRg st="3" end="3"/>
                                            </p:txEl>
                                          </p:spTgt>
                                        </p:tgtEl>
                                        <p:attrNameLst>
                                          <p:attrName>style.visibility</p:attrName>
                                        </p:attrNameLst>
                                      </p:cBhvr>
                                      <p:to>
                                        <p:strVal val="visible"/>
                                      </p:to>
                                    </p:set>
                                    <p:animEffect transition="in" filter="fade">
                                      <p:cBhvr>
                                        <p:cTn id="28" dur="500"/>
                                        <p:tgtEl>
                                          <p:spTgt spid="121859">
                                            <p:txEl>
                                              <p:pRg st="3" end="3"/>
                                            </p:txEl>
                                          </p:spTgt>
                                        </p:tgtEl>
                                      </p:cBhvr>
                                    </p:animEffect>
                                    <p:anim calcmode="lin" valueType="num">
                                      <p:cBhvr>
                                        <p:cTn id="29" dur="500" fill="hold"/>
                                        <p:tgtEl>
                                          <p:spTgt spid="12185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18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21859">
                                            <p:txEl>
                                              <p:pRg st="4" end="4"/>
                                            </p:txEl>
                                          </p:spTgt>
                                        </p:tgtEl>
                                        <p:attrNameLst>
                                          <p:attrName>style.visibility</p:attrName>
                                        </p:attrNameLst>
                                      </p:cBhvr>
                                      <p:to>
                                        <p:strVal val="visible"/>
                                      </p:to>
                                    </p:set>
                                    <p:animEffect transition="in" filter="fade">
                                      <p:cBhvr>
                                        <p:cTn id="35" dur="500"/>
                                        <p:tgtEl>
                                          <p:spTgt spid="121859">
                                            <p:txEl>
                                              <p:pRg st="4" end="4"/>
                                            </p:txEl>
                                          </p:spTgt>
                                        </p:tgtEl>
                                      </p:cBhvr>
                                    </p:animEffect>
                                    <p:anim calcmode="lin" valueType="num">
                                      <p:cBhvr>
                                        <p:cTn id="36" dur="500" fill="hold"/>
                                        <p:tgtEl>
                                          <p:spTgt spid="121859">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218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9" name="Rectangle 3"/>
          <p:cNvSpPr>
            <a:spLocks noGrp="1" noChangeArrowheads="1"/>
          </p:cNvSpPr>
          <p:nvPr>
            <p:ph idx="1"/>
          </p:nvPr>
        </p:nvSpPr>
        <p:spPr>
          <a:xfrm>
            <a:off x="152400" y="1981200"/>
            <a:ext cx="8686800" cy="4648200"/>
          </a:xfrm>
        </p:spPr>
        <p:txBody>
          <a:bodyPr rtlCol="1">
            <a:normAutofit/>
          </a:bodyPr>
          <a:lstStyle/>
          <a:p>
            <a:pPr marL="355600" indent="-355600" algn="justLow" fontAlgn="auto">
              <a:spcBef>
                <a:spcPts val="0"/>
              </a:spcBef>
              <a:spcAft>
                <a:spcPts val="0"/>
              </a:spcAft>
              <a:buClr>
                <a:srgbClr val="3366FF"/>
              </a:buClr>
              <a:buSzPct val="120000"/>
              <a:buFont typeface="Wingdings" pitchFamily="2" charset="2"/>
              <a:buChar char="§"/>
              <a:defRPr/>
            </a:pPr>
            <a:r>
              <a:rPr lang="ar-SA" sz="2800" spc="-30" dirty="0" smtClean="0">
                <a:solidFill>
                  <a:srgbClr val="0000FF"/>
                </a:solidFill>
                <a:latin typeface="SKR HEAD1" pitchFamily="2" charset="-78"/>
                <a:ea typeface="Times New Roman" pitchFamily="18" charset="0"/>
                <a:cs typeface="SKR HEAD1" pitchFamily="2" charset="-78"/>
              </a:rPr>
              <a:t>واجبات أصحاب المنازل للتقليل من سلبيات العمالة المنزلية:</a:t>
            </a:r>
          </a:p>
          <a:p>
            <a:pPr marL="406400" indent="-406400" algn="justLow" fontAlgn="auto">
              <a:spcBef>
                <a:spcPts val="0"/>
              </a:spcBef>
              <a:spcAft>
                <a:spcPts val="0"/>
              </a:spcAft>
              <a:buClr>
                <a:srgbClr val="FF0000"/>
              </a:buClr>
              <a:buFont typeface="Wingdings" pitchFamily="2" charset="2"/>
              <a:buNone/>
              <a:defRPr/>
            </a:pPr>
            <a:r>
              <a:rPr lang="ar-SA" sz="2800" spc="-30" dirty="0" smtClean="0">
                <a:latin typeface="SKR HEAD1" pitchFamily="2" charset="-78"/>
                <a:ea typeface="Times New Roman" pitchFamily="18" charset="0"/>
                <a:cs typeface="Traditional Arabic" pitchFamily="2" charset="-78"/>
              </a:rPr>
              <a:t>1-	التحفظ والحذر، في الاختلاط بالعمالة أو اختلاط أهل البيت بهم.</a:t>
            </a:r>
          </a:p>
          <a:p>
            <a:pPr marL="406400" indent="-406400" algn="justLow" fontAlgn="auto">
              <a:spcBef>
                <a:spcPts val="0"/>
              </a:spcBef>
              <a:spcAft>
                <a:spcPts val="0"/>
              </a:spcAft>
              <a:buClr>
                <a:srgbClr val="FF0000"/>
              </a:buClr>
              <a:buFont typeface="Wingdings" pitchFamily="2" charset="2"/>
              <a:buNone/>
              <a:defRPr/>
            </a:pPr>
            <a:r>
              <a:rPr lang="ar-SA" sz="2800" spc="-30" dirty="0" smtClean="0">
                <a:latin typeface="SKR HEAD1" pitchFamily="2" charset="-78"/>
                <a:ea typeface="Times New Roman" pitchFamily="18" charset="0"/>
                <a:cs typeface="Traditional Arabic" pitchFamily="2" charset="-78"/>
              </a:rPr>
              <a:t>2-	حسن اختيار العمالة، بأن يكونوا من أهل الإسلام، مجيدين للغة العربية ما أمكن.</a:t>
            </a:r>
          </a:p>
          <a:p>
            <a:pPr marL="406400" indent="-406400" algn="justLow" fontAlgn="auto">
              <a:spcBef>
                <a:spcPts val="0"/>
              </a:spcBef>
              <a:spcAft>
                <a:spcPts val="0"/>
              </a:spcAft>
              <a:buClr>
                <a:srgbClr val="FF0000"/>
              </a:buClr>
              <a:buFont typeface="Wingdings" pitchFamily="2" charset="2"/>
              <a:buNone/>
              <a:defRPr/>
            </a:pPr>
            <a:r>
              <a:rPr lang="ar-SA" sz="2800" spc="-30" dirty="0" smtClean="0">
                <a:latin typeface="SKR HEAD1" pitchFamily="2" charset="-78"/>
                <a:ea typeface="Times New Roman" pitchFamily="18" charset="0"/>
                <a:cs typeface="Traditional Arabic" pitchFamily="2" charset="-78"/>
              </a:rPr>
              <a:t>3-	تعليمهم واجباتهم المطلوبة منهم تجاه أصحاب المنزل والعمل.</a:t>
            </a:r>
          </a:p>
          <a:p>
            <a:pPr marL="406400" indent="-406400" algn="justLow" fontAlgn="auto">
              <a:spcBef>
                <a:spcPts val="0"/>
              </a:spcBef>
              <a:spcAft>
                <a:spcPts val="0"/>
              </a:spcAft>
              <a:buClr>
                <a:srgbClr val="FF0000"/>
              </a:buClr>
              <a:buFont typeface="Wingdings" pitchFamily="2" charset="2"/>
              <a:buNone/>
              <a:defRPr/>
            </a:pPr>
            <a:r>
              <a:rPr lang="ar-SA" sz="2800" spc="-30" dirty="0" smtClean="0">
                <a:latin typeface="SKR HEAD1" pitchFamily="2" charset="-78"/>
                <a:ea typeface="Times New Roman" pitchFamily="18" charset="0"/>
                <a:cs typeface="Traditional Arabic" pitchFamily="2" charset="-78"/>
              </a:rPr>
              <a:t>4-	تعليمهم التزام الحدود الشرعية.</a:t>
            </a:r>
          </a:p>
          <a:p>
            <a:pPr marL="406400" indent="-406400" algn="justLow" fontAlgn="auto">
              <a:spcBef>
                <a:spcPts val="0"/>
              </a:spcBef>
              <a:spcAft>
                <a:spcPts val="0"/>
              </a:spcAft>
              <a:buClr>
                <a:srgbClr val="FF0000"/>
              </a:buClr>
              <a:buFont typeface="Wingdings" pitchFamily="2" charset="2"/>
              <a:buNone/>
              <a:defRPr/>
            </a:pPr>
            <a:r>
              <a:rPr lang="ar-SA" sz="2800" spc="-30" dirty="0" smtClean="0">
                <a:latin typeface="SKR HEAD1" pitchFamily="2" charset="-78"/>
                <a:ea typeface="Times New Roman" pitchFamily="18" charset="0"/>
                <a:cs typeface="Traditional Arabic" pitchFamily="2" charset="-78"/>
              </a:rPr>
              <a:t>5-	التأكيد على العمالة بأداء الأمانة الموكولة إليهم.</a:t>
            </a:r>
            <a:endParaRPr lang="en-US" sz="2800" spc="-30" dirty="0" smtClean="0">
              <a:latin typeface="SKR HEAD1" pitchFamily="2" charset="-78"/>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9D462AA0-0599-421B-A904-09E7DC917DD1}" type="slidenum">
              <a:rPr lang="ar-SA" altLang="en-US"/>
              <a:pPr>
                <a:defRPr/>
              </a:pPr>
              <a:t>133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العمالة المنزلية</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21859">
                                            <p:txEl>
                                              <p:pRg st="0" end="0"/>
                                            </p:txEl>
                                          </p:spTgt>
                                        </p:tgtEl>
                                        <p:attrNameLst>
                                          <p:attrName>style.visibility</p:attrName>
                                        </p:attrNameLst>
                                      </p:cBhvr>
                                      <p:to>
                                        <p:strVal val="visible"/>
                                      </p:to>
                                    </p:set>
                                    <p:animEffect transition="in" filter="fade">
                                      <p:cBhvr>
                                        <p:cTn id="7" dur="500"/>
                                        <p:tgtEl>
                                          <p:spTgt spid="121859">
                                            <p:txEl>
                                              <p:pRg st="0" end="0"/>
                                            </p:txEl>
                                          </p:spTgt>
                                        </p:tgtEl>
                                      </p:cBhvr>
                                    </p:animEffect>
                                    <p:anim calcmode="lin" valueType="num">
                                      <p:cBhvr>
                                        <p:cTn id="8" dur="500" fill="hold"/>
                                        <p:tgtEl>
                                          <p:spTgt spid="12185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21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21859">
                                            <p:txEl>
                                              <p:pRg st="1" end="1"/>
                                            </p:txEl>
                                          </p:spTgt>
                                        </p:tgtEl>
                                        <p:attrNameLst>
                                          <p:attrName>style.visibility</p:attrName>
                                        </p:attrNameLst>
                                      </p:cBhvr>
                                      <p:to>
                                        <p:strVal val="visible"/>
                                      </p:to>
                                    </p:set>
                                    <p:animEffect transition="in" filter="fade">
                                      <p:cBhvr>
                                        <p:cTn id="14" dur="500"/>
                                        <p:tgtEl>
                                          <p:spTgt spid="121859">
                                            <p:txEl>
                                              <p:pRg st="1" end="1"/>
                                            </p:txEl>
                                          </p:spTgt>
                                        </p:tgtEl>
                                      </p:cBhvr>
                                    </p:animEffect>
                                    <p:anim calcmode="lin" valueType="num">
                                      <p:cBhvr>
                                        <p:cTn id="15" dur="500" fill="hold"/>
                                        <p:tgtEl>
                                          <p:spTgt spid="12185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21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21859">
                                            <p:txEl>
                                              <p:pRg st="2" end="2"/>
                                            </p:txEl>
                                          </p:spTgt>
                                        </p:tgtEl>
                                        <p:attrNameLst>
                                          <p:attrName>style.visibility</p:attrName>
                                        </p:attrNameLst>
                                      </p:cBhvr>
                                      <p:to>
                                        <p:strVal val="visible"/>
                                      </p:to>
                                    </p:set>
                                    <p:animEffect transition="in" filter="fade">
                                      <p:cBhvr>
                                        <p:cTn id="21" dur="500"/>
                                        <p:tgtEl>
                                          <p:spTgt spid="121859">
                                            <p:txEl>
                                              <p:pRg st="2" end="2"/>
                                            </p:txEl>
                                          </p:spTgt>
                                        </p:tgtEl>
                                      </p:cBhvr>
                                    </p:animEffect>
                                    <p:anim calcmode="lin" valueType="num">
                                      <p:cBhvr>
                                        <p:cTn id="22" dur="500" fill="hold"/>
                                        <p:tgtEl>
                                          <p:spTgt spid="12185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21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21859">
                                            <p:txEl>
                                              <p:pRg st="3" end="3"/>
                                            </p:txEl>
                                          </p:spTgt>
                                        </p:tgtEl>
                                        <p:attrNameLst>
                                          <p:attrName>style.visibility</p:attrName>
                                        </p:attrNameLst>
                                      </p:cBhvr>
                                      <p:to>
                                        <p:strVal val="visible"/>
                                      </p:to>
                                    </p:set>
                                    <p:animEffect transition="in" filter="fade">
                                      <p:cBhvr>
                                        <p:cTn id="28" dur="500"/>
                                        <p:tgtEl>
                                          <p:spTgt spid="121859">
                                            <p:txEl>
                                              <p:pRg st="3" end="3"/>
                                            </p:txEl>
                                          </p:spTgt>
                                        </p:tgtEl>
                                      </p:cBhvr>
                                    </p:animEffect>
                                    <p:anim calcmode="lin" valueType="num">
                                      <p:cBhvr>
                                        <p:cTn id="29" dur="500" fill="hold"/>
                                        <p:tgtEl>
                                          <p:spTgt spid="12185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2185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21859">
                                            <p:txEl>
                                              <p:pRg st="4" end="4"/>
                                            </p:txEl>
                                          </p:spTgt>
                                        </p:tgtEl>
                                        <p:attrNameLst>
                                          <p:attrName>style.visibility</p:attrName>
                                        </p:attrNameLst>
                                      </p:cBhvr>
                                      <p:to>
                                        <p:strVal val="visible"/>
                                      </p:to>
                                    </p:set>
                                    <p:animEffect transition="in" filter="fade">
                                      <p:cBhvr>
                                        <p:cTn id="35" dur="500"/>
                                        <p:tgtEl>
                                          <p:spTgt spid="121859">
                                            <p:txEl>
                                              <p:pRg st="4" end="4"/>
                                            </p:txEl>
                                          </p:spTgt>
                                        </p:tgtEl>
                                      </p:cBhvr>
                                    </p:animEffect>
                                    <p:anim calcmode="lin" valueType="num">
                                      <p:cBhvr>
                                        <p:cTn id="36" dur="500" fill="hold"/>
                                        <p:tgtEl>
                                          <p:spTgt spid="121859">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2185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121859">
                                            <p:txEl>
                                              <p:pRg st="5" end="5"/>
                                            </p:txEl>
                                          </p:spTgt>
                                        </p:tgtEl>
                                        <p:attrNameLst>
                                          <p:attrName>style.visibility</p:attrName>
                                        </p:attrNameLst>
                                      </p:cBhvr>
                                      <p:to>
                                        <p:strVal val="visible"/>
                                      </p:to>
                                    </p:set>
                                    <p:animEffect transition="in" filter="fade">
                                      <p:cBhvr>
                                        <p:cTn id="42" dur="500"/>
                                        <p:tgtEl>
                                          <p:spTgt spid="121859">
                                            <p:txEl>
                                              <p:pRg st="5" end="5"/>
                                            </p:txEl>
                                          </p:spTgt>
                                        </p:tgtEl>
                                      </p:cBhvr>
                                    </p:animEffect>
                                    <p:anim calcmode="lin" valueType="num">
                                      <p:cBhvr>
                                        <p:cTn id="43" dur="500" fill="hold"/>
                                        <p:tgtEl>
                                          <p:spTgt spid="121859">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12185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3" name="Rectangle 3"/>
          <p:cNvSpPr>
            <a:spLocks noGrp="1" noChangeArrowheads="1"/>
          </p:cNvSpPr>
          <p:nvPr>
            <p:ph idx="1"/>
          </p:nvPr>
        </p:nvSpPr>
        <p:spPr>
          <a:xfrm>
            <a:off x="152400" y="1981200"/>
            <a:ext cx="8686800" cy="4530725"/>
          </a:xfrm>
        </p:spPr>
        <p:txBody>
          <a:bodyPr/>
          <a:lstStyle/>
          <a:p>
            <a:pPr algn="justLow">
              <a:spcBef>
                <a:spcPts val="0"/>
              </a:spcBef>
              <a:buFont typeface="Wingdings" pitchFamily="2" charset="2"/>
              <a:buNone/>
            </a:pPr>
            <a:r>
              <a:rPr lang="ar-SA" sz="2800" dirty="0" smtClean="0">
                <a:solidFill>
                  <a:srgbClr val="0000FF"/>
                </a:solidFill>
                <a:latin typeface="SKR HEAD1" pitchFamily="2" charset="-78"/>
                <a:cs typeface="SKR HEAD1" pitchFamily="2" charset="-78"/>
              </a:rPr>
              <a:t>ب- الأساس النفسي</a:t>
            </a:r>
            <a:endParaRPr lang="ar-SA" sz="2800" dirty="0" smtClean="0">
              <a:solidFill>
                <a:srgbClr val="0000FF"/>
              </a:solidFill>
              <a:latin typeface="SKR HEAD1" pitchFamily="2" charset="-78"/>
              <a:ea typeface="Times New Roman" pitchFamily="18" charset="0"/>
              <a:cs typeface="SKR HEAD1" pitchFamily="2" charset="-78"/>
            </a:endParaRPr>
          </a:p>
          <a:p>
            <a:pPr algn="justLow">
              <a:spcBef>
                <a:spcPts val="0"/>
              </a:spcBef>
              <a:buClr>
                <a:srgbClr val="C00000"/>
              </a:buClr>
            </a:pPr>
            <a:r>
              <a:rPr lang="ar-SA" sz="2800" dirty="0" smtClean="0">
                <a:latin typeface="Times New Roman" pitchFamily="18" charset="0"/>
                <a:ea typeface="Times New Roman" pitchFamily="18" charset="0"/>
                <a:cs typeface="Traditional Arabic" pitchFamily="2" charset="-78"/>
              </a:rPr>
              <a:t>تحقيق السكن والأمن النفسي، والاستقرار الروحي والفكري:</a:t>
            </a:r>
            <a:r>
              <a:rPr lang="ar-SA" sz="2800" dirty="0" smtClean="0">
                <a:solidFill>
                  <a:srgbClr val="000000"/>
                </a:solidFill>
                <a:latin typeface="Times New Roman" pitchFamily="18" charset="0"/>
                <a:ea typeface="Times New Roman" pitchFamily="18" charset="0"/>
                <a:cs typeface="Traditional Arabic" pitchFamily="2" charset="-78"/>
              </a:rPr>
              <a:t> قال </a:t>
            </a:r>
            <a:r>
              <a:rPr lang="ar-EG" sz="2800" dirty="0" smtClean="0">
                <a:solidFill>
                  <a:srgbClr val="000000"/>
                </a:solidFill>
                <a:latin typeface="AGA Arabesque" pitchFamily="2" charset="2"/>
                <a:ea typeface="Times New Roman" pitchFamily="18" charset="0"/>
                <a:cs typeface="Traditional Arabic" pitchFamily="2" charset="-78"/>
              </a:rPr>
              <a:t>تعالى</a:t>
            </a:r>
            <a:r>
              <a:rPr lang="ar-SA" sz="2800" dirty="0" smtClean="0">
                <a:solidFill>
                  <a:srgbClr val="000000"/>
                </a:solidFill>
                <a:latin typeface="Times New Roman" pitchFamily="18" charset="0"/>
                <a:ea typeface="Times New Roman" pitchFamily="18" charset="0"/>
                <a:cs typeface="Traditional Arabic" pitchFamily="2" charset="-78"/>
              </a:rPr>
              <a:t>: ﴿ </a:t>
            </a:r>
            <a:r>
              <a:rPr lang="ar-SA" sz="2800" dirty="0" smtClean="0">
                <a:solidFill>
                  <a:srgbClr val="00B0F0"/>
                </a:solidFill>
                <a:cs typeface="Traditional Arabic" pitchFamily="2" charset="-78"/>
              </a:rPr>
              <a:t>وَمِنْ آَيَاتِهِ أَنْ خَلَقَ لَكُمْ مِنْ أَنْفُسِكُمْ أَزْوَاجًا لِتَسْكُنُوا إِلَيْهَا وَجَعَلَ بَيْنَكُمْ مَوَدَّةً وَرَحْمَةً إِنَّ فِي ذَلِكَ لَآَيَاتٍ لِقَوْمٍ يَتَفَكَّرُونَ</a:t>
            </a:r>
            <a:r>
              <a:rPr lang="en-US" sz="2800" dirty="0" smtClean="0">
                <a:cs typeface="Traditional Arabic" pitchFamily="2" charset="-78"/>
              </a:rPr>
              <a:t> </a:t>
            </a:r>
            <a:r>
              <a:rPr lang="ar-SA" sz="2800" dirty="0" smtClean="0">
                <a:cs typeface="Traditional Arabic" pitchFamily="2" charset="-78"/>
              </a:rPr>
              <a:t>﴾</a:t>
            </a:r>
            <a:r>
              <a:rPr lang="ar-SA" sz="2800" dirty="0" smtClean="0">
                <a:solidFill>
                  <a:srgbClr val="000000"/>
                </a:solidFill>
                <a:latin typeface="Times New Roman" pitchFamily="18" charset="0"/>
                <a:cs typeface="Traditional Arabic" pitchFamily="2" charset="-78"/>
              </a:rPr>
              <a:t>.</a:t>
            </a:r>
          </a:p>
          <a:p>
            <a:pPr algn="justLow">
              <a:spcBef>
                <a:spcPts val="0"/>
              </a:spcBef>
              <a:buClr>
                <a:srgbClr val="C00000"/>
              </a:buClr>
            </a:pPr>
            <a:r>
              <a:rPr lang="ar-SA" sz="2800" dirty="0" smtClean="0">
                <a:solidFill>
                  <a:srgbClr val="000000"/>
                </a:solidFill>
                <a:latin typeface="Times New Roman" pitchFamily="18" charset="0"/>
                <a:cs typeface="Traditional Arabic" pitchFamily="2" charset="-78"/>
              </a:rPr>
              <a:t>إشباع الغريزة الجنسية التي إذا تجاهل الإنسان نداءها انتابه الكثير من القلق والاضطراب ونـزعت </a:t>
            </a:r>
            <a:r>
              <a:rPr lang="ar-SA" sz="2800" dirty="0" err="1" smtClean="0">
                <a:solidFill>
                  <a:srgbClr val="000000"/>
                </a:solidFill>
                <a:latin typeface="Times New Roman" pitchFamily="18" charset="0"/>
                <a:cs typeface="Traditional Arabic" pitchFamily="2" charset="-78"/>
              </a:rPr>
              <a:t>به</a:t>
            </a:r>
            <a:r>
              <a:rPr lang="ar-SA" sz="2800" dirty="0" smtClean="0">
                <a:solidFill>
                  <a:srgbClr val="000000"/>
                </a:solidFill>
                <a:latin typeface="Times New Roman" pitchFamily="18" charset="0"/>
                <a:cs typeface="Traditional Arabic" pitchFamily="2" charset="-78"/>
              </a:rPr>
              <a:t> إلى شرّ </a:t>
            </a:r>
            <a:r>
              <a:rPr lang="ar-SA" sz="2800" dirty="0" err="1" smtClean="0">
                <a:solidFill>
                  <a:srgbClr val="000000"/>
                </a:solidFill>
                <a:latin typeface="Times New Roman" pitchFamily="18" charset="0"/>
                <a:cs typeface="Traditional Arabic" pitchFamily="2" charset="-78"/>
              </a:rPr>
              <a:t>منـزع</a:t>
            </a:r>
            <a:r>
              <a:rPr lang="ar-SA" sz="2800" dirty="0" smtClean="0">
                <a:solidFill>
                  <a:srgbClr val="000000"/>
                </a:solidFill>
                <a:latin typeface="Times New Roman" pitchFamily="18" charset="0"/>
                <a:cs typeface="Traditional Arabic" pitchFamily="2" charset="-78"/>
              </a:rPr>
              <a:t>، فتهدأ النفس من الاضطراب، ويسكن القلب من الصـراع، ويكف النظر عن التطلع إلى الحرام، وتطمئن العاطفة إلى ما أحلّ الله تعالى لها.</a:t>
            </a:r>
          </a:p>
          <a:p>
            <a:pPr algn="justLow">
              <a:spcBef>
                <a:spcPts val="0"/>
              </a:spcBef>
              <a:buClr>
                <a:srgbClr val="C00000"/>
              </a:buClr>
            </a:pPr>
            <a:r>
              <a:rPr lang="ar-SA" sz="2800" dirty="0" smtClean="0">
                <a:latin typeface="Times New Roman" pitchFamily="18" charset="0"/>
                <a:cs typeface="Traditional Arabic" pitchFamily="2" charset="-78"/>
              </a:rPr>
              <a:t>إشباع غريزة الأبوة والأمومة</a:t>
            </a:r>
            <a:r>
              <a:rPr lang="ar-SA" sz="2800" dirty="0" smtClean="0">
                <a:solidFill>
                  <a:srgbClr val="000000"/>
                </a:solidFill>
                <a:latin typeface="Times New Roman" pitchFamily="18" charset="0"/>
                <a:cs typeface="Traditional Arabic" pitchFamily="2" charset="-78"/>
              </a:rPr>
              <a:t> التي تنمو وتتكامل في ظلال الطفولة.</a:t>
            </a:r>
            <a:endParaRPr lang="en-US" sz="2800" dirty="0" smtClean="0">
              <a:solidFill>
                <a:srgbClr val="000000"/>
              </a:solidFill>
              <a:latin typeface="QCF_BSML" pitchFamily="2" charset="2"/>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E35690A-1FD1-449D-A262-12B9201E018A}" type="slidenum">
              <a:rPr lang="ar-SA" altLang="en-US"/>
              <a:pPr>
                <a:defRPr/>
              </a:pPr>
              <a:t>14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onotype Koufi" pitchFamily="2" charset="-78"/>
                <a:ea typeface="Monotype Koufi" pitchFamily="2" charset="-78"/>
                <a:cs typeface="Monotype Koufi" pitchFamily="2" charset="-78"/>
              </a:rPr>
              <a:t>أسس الزواج وأهدافه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onotype Koufi" pitchFamily="2" charset="-78"/>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4343">
                                            <p:txEl>
                                              <p:pRg st="0" end="0"/>
                                            </p:txEl>
                                          </p:spTgt>
                                        </p:tgtEl>
                                        <p:attrNameLst>
                                          <p:attrName>style.visibility</p:attrName>
                                        </p:attrNameLst>
                                      </p:cBhvr>
                                      <p:to>
                                        <p:strVal val="visible"/>
                                      </p:to>
                                    </p:set>
                                    <p:animEffect transition="in" filter="fade">
                                      <p:cBhvr>
                                        <p:cTn id="7" dur="500"/>
                                        <p:tgtEl>
                                          <p:spTgt spid="14343">
                                            <p:txEl>
                                              <p:pRg st="0" end="0"/>
                                            </p:txEl>
                                          </p:spTgt>
                                        </p:tgtEl>
                                      </p:cBhvr>
                                    </p:animEffect>
                                    <p:anim calcmode="lin" valueType="num">
                                      <p:cBhvr>
                                        <p:cTn id="8" dur="500" fill="hold"/>
                                        <p:tgtEl>
                                          <p:spTgt spid="1434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43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4343">
                                            <p:txEl>
                                              <p:pRg st="1" end="1"/>
                                            </p:txEl>
                                          </p:spTgt>
                                        </p:tgtEl>
                                        <p:attrNameLst>
                                          <p:attrName>style.visibility</p:attrName>
                                        </p:attrNameLst>
                                      </p:cBhvr>
                                      <p:to>
                                        <p:strVal val="visible"/>
                                      </p:to>
                                    </p:set>
                                    <p:animEffect transition="in" filter="fade">
                                      <p:cBhvr>
                                        <p:cTn id="14" dur="500"/>
                                        <p:tgtEl>
                                          <p:spTgt spid="14343">
                                            <p:txEl>
                                              <p:pRg st="1" end="1"/>
                                            </p:txEl>
                                          </p:spTgt>
                                        </p:tgtEl>
                                      </p:cBhvr>
                                    </p:animEffect>
                                    <p:anim calcmode="lin" valueType="num">
                                      <p:cBhvr>
                                        <p:cTn id="15" dur="500" fill="hold"/>
                                        <p:tgtEl>
                                          <p:spTgt spid="1434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43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4343">
                                            <p:txEl>
                                              <p:pRg st="2" end="2"/>
                                            </p:txEl>
                                          </p:spTgt>
                                        </p:tgtEl>
                                        <p:attrNameLst>
                                          <p:attrName>style.visibility</p:attrName>
                                        </p:attrNameLst>
                                      </p:cBhvr>
                                      <p:to>
                                        <p:strVal val="visible"/>
                                      </p:to>
                                    </p:set>
                                    <p:animEffect transition="in" filter="fade">
                                      <p:cBhvr>
                                        <p:cTn id="21" dur="500"/>
                                        <p:tgtEl>
                                          <p:spTgt spid="14343">
                                            <p:txEl>
                                              <p:pRg st="2" end="2"/>
                                            </p:txEl>
                                          </p:spTgt>
                                        </p:tgtEl>
                                      </p:cBhvr>
                                    </p:animEffect>
                                    <p:anim calcmode="lin" valueType="num">
                                      <p:cBhvr>
                                        <p:cTn id="22" dur="500" fill="hold"/>
                                        <p:tgtEl>
                                          <p:spTgt spid="1434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43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4343">
                                            <p:txEl>
                                              <p:pRg st="3" end="3"/>
                                            </p:txEl>
                                          </p:spTgt>
                                        </p:tgtEl>
                                        <p:attrNameLst>
                                          <p:attrName>style.visibility</p:attrName>
                                        </p:attrNameLst>
                                      </p:cBhvr>
                                      <p:to>
                                        <p:strVal val="visible"/>
                                      </p:to>
                                    </p:set>
                                    <p:animEffect transition="in" filter="fade">
                                      <p:cBhvr>
                                        <p:cTn id="28" dur="500"/>
                                        <p:tgtEl>
                                          <p:spTgt spid="14343">
                                            <p:txEl>
                                              <p:pRg st="3" end="3"/>
                                            </p:txEl>
                                          </p:spTgt>
                                        </p:tgtEl>
                                      </p:cBhvr>
                                    </p:animEffect>
                                    <p:anim calcmode="lin" valueType="num">
                                      <p:cBhvr>
                                        <p:cTn id="29" dur="500" fill="hold"/>
                                        <p:tgtEl>
                                          <p:spTgt spid="1434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43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7" name="Rectangle 3"/>
          <p:cNvSpPr>
            <a:spLocks noGrp="1" noChangeArrowheads="1"/>
          </p:cNvSpPr>
          <p:nvPr>
            <p:ph idx="1"/>
          </p:nvPr>
        </p:nvSpPr>
        <p:spPr>
          <a:xfrm>
            <a:off x="152400" y="1981200"/>
            <a:ext cx="8686800" cy="3429000"/>
          </a:xfrm>
        </p:spPr>
        <p:txBody>
          <a:bodyPr rtlCol="1">
            <a:noAutofit/>
          </a:bodyPr>
          <a:lstStyle/>
          <a:p>
            <a:pPr algn="justLow" fontAlgn="auto">
              <a:spcBef>
                <a:spcPts val="0"/>
              </a:spcBef>
              <a:spcAft>
                <a:spcPts val="0"/>
              </a:spcAft>
              <a:buFont typeface="Wingdings" pitchFamily="2" charset="2"/>
              <a:buNone/>
              <a:defRPr/>
            </a:pPr>
            <a:r>
              <a:rPr lang="ar-SA" sz="2800" dirty="0" smtClean="0">
                <a:solidFill>
                  <a:srgbClr val="0000FF"/>
                </a:solidFill>
                <a:latin typeface="SKR HEAD1" pitchFamily="2" charset="-78"/>
                <a:cs typeface="SKR HEAD1" pitchFamily="2" charset="-78"/>
              </a:rPr>
              <a:t>ج- الأساس القانوني:</a:t>
            </a:r>
          </a:p>
          <a:p>
            <a:pPr algn="justLow" fontAlgn="auto">
              <a:spcBef>
                <a:spcPts val="0"/>
              </a:spcBef>
              <a:spcAft>
                <a:spcPts val="0"/>
              </a:spcAft>
              <a:buClr>
                <a:srgbClr val="C00000"/>
              </a:buClr>
              <a:defRPr/>
            </a:pPr>
            <a:r>
              <a:rPr lang="ar-SA" sz="2800" b="1" dirty="0" smtClean="0">
                <a:solidFill>
                  <a:srgbClr val="C00000"/>
                </a:solidFill>
                <a:cs typeface="Traditional Arabic" pitchFamily="2" charset="-78"/>
              </a:rPr>
              <a:t>عقد الزواج:</a:t>
            </a:r>
            <a:r>
              <a:rPr lang="ar-SA" sz="2800" dirty="0" smtClean="0">
                <a:solidFill>
                  <a:srgbClr val="C00000"/>
                </a:solidFill>
                <a:cs typeface="Traditional Arabic" pitchFamily="2" charset="-78"/>
              </a:rPr>
              <a:t> </a:t>
            </a:r>
            <a:r>
              <a:rPr lang="ar-SA" sz="2800" dirty="0" smtClean="0">
                <a:solidFill>
                  <a:srgbClr val="000000"/>
                </a:solidFill>
                <a:cs typeface="Traditional Arabic" pitchFamily="2" charset="-78"/>
              </a:rPr>
              <a:t>جعل الإسلام للزواج عقداً يُثْبتُ هذه العلاقة ويوثّقُها ويوضح شروطها، وجعل هذا العقد بين الزوجين.</a:t>
            </a:r>
          </a:p>
          <a:p>
            <a:pPr algn="justLow" fontAlgn="auto">
              <a:spcBef>
                <a:spcPts val="0"/>
              </a:spcBef>
              <a:spcAft>
                <a:spcPts val="0"/>
              </a:spcAft>
              <a:buClr>
                <a:srgbClr val="C00000"/>
              </a:buClr>
              <a:defRPr/>
            </a:pPr>
            <a:r>
              <a:rPr lang="ar-SA" sz="2800" b="1" dirty="0" smtClean="0">
                <a:solidFill>
                  <a:srgbClr val="C00000"/>
                </a:solidFill>
                <a:cs typeface="Traditional Arabic" pitchFamily="2" charset="-78"/>
              </a:rPr>
              <a:t>اشتراط الولي:</a:t>
            </a:r>
            <a:r>
              <a:rPr lang="ar-SA" sz="2800" dirty="0" smtClean="0">
                <a:solidFill>
                  <a:srgbClr val="C00000"/>
                </a:solidFill>
                <a:cs typeface="Traditional Arabic" pitchFamily="2" charset="-78"/>
              </a:rPr>
              <a:t> </a:t>
            </a:r>
            <a:r>
              <a:rPr lang="ar-SA" sz="2800" dirty="0" smtClean="0">
                <a:solidFill>
                  <a:srgbClr val="000000"/>
                </a:solidFill>
                <a:cs typeface="Traditional Arabic" pitchFamily="2" charset="-78"/>
              </a:rPr>
              <a:t>المرأة رقيقة الشعور، تنقاد بسهولة؛ ولذا جعل الله لها ولياً يقوم بإتمام العقد بعد موافقتها وبما يحقق مصلحتها، وذلك لإثبات شروطها ومراعاة حقوقها، لأن المرأة قد تستحي من ذكر ذلك وطلبه، وقد تُخدع فيه لو باشرت العقد بنفسها.</a:t>
            </a:r>
          </a:p>
          <a:p>
            <a:pPr algn="justLow" fontAlgn="auto">
              <a:spcBef>
                <a:spcPts val="0"/>
              </a:spcBef>
              <a:spcAft>
                <a:spcPts val="0"/>
              </a:spcAft>
              <a:buClr>
                <a:srgbClr val="C00000"/>
              </a:buClr>
              <a:defRPr/>
            </a:pPr>
            <a:r>
              <a:rPr lang="ar-SA" sz="2800" b="1" dirty="0" smtClean="0">
                <a:solidFill>
                  <a:srgbClr val="C00000"/>
                </a:solidFill>
                <a:cs typeface="Traditional Arabic" pitchFamily="2" charset="-78"/>
              </a:rPr>
              <a:t>اشتراط الشهود مع الولي:</a:t>
            </a:r>
            <a:r>
              <a:rPr lang="ar-SA" sz="2800" dirty="0" smtClean="0">
                <a:solidFill>
                  <a:srgbClr val="C00000"/>
                </a:solidFill>
                <a:cs typeface="Traditional Arabic" pitchFamily="2" charset="-78"/>
              </a:rPr>
              <a:t> </a:t>
            </a:r>
            <a:r>
              <a:rPr lang="ar-SA" sz="2800" dirty="0" smtClean="0">
                <a:solidFill>
                  <a:srgbClr val="000000"/>
                </a:solidFill>
                <a:cs typeface="Traditional Arabic" pitchFamily="2" charset="-78"/>
              </a:rPr>
              <a:t>زيادة في توثيق العقد وحفظاً لحقوق الطرفين.</a:t>
            </a:r>
          </a:p>
          <a:p>
            <a:pPr algn="justLow" fontAlgn="auto">
              <a:spcBef>
                <a:spcPts val="0"/>
              </a:spcBef>
              <a:spcAft>
                <a:spcPts val="0"/>
              </a:spcAft>
              <a:buClr>
                <a:srgbClr val="C00000"/>
              </a:buClr>
              <a:defRPr/>
            </a:pPr>
            <a:r>
              <a:rPr lang="ar-SA" sz="2800" b="1" dirty="0" smtClean="0">
                <a:solidFill>
                  <a:srgbClr val="C00000"/>
                </a:solidFill>
                <a:cs typeface="Traditional Arabic" pitchFamily="2" charset="-78"/>
              </a:rPr>
              <a:t>الكتابة والتوثيق:</a:t>
            </a:r>
            <a:r>
              <a:rPr lang="ar-SA" sz="2800" dirty="0" smtClean="0">
                <a:solidFill>
                  <a:srgbClr val="C00000"/>
                </a:solidFill>
                <a:cs typeface="Traditional Arabic" pitchFamily="2" charset="-78"/>
              </a:rPr>
              <a:t> </a:t>
            </a:r>
            <a:r>
              <a:rPr lang="ar-SA" sz="2800" dirty="0" smtClean="0">
                <a:solidFill>
                  <a:srgbClr val="000000"/>
                </a:solidFill>
                <a:cs typeface="Traditional Arabic" pitchFamily="2" charset="-78"/>
              </a:rPr>
              <a:t>وذلك بعقده على يد القاضي أو المأذون قطعاً لما يحدث بين الناس من تنازع واختلاف</a:t>
            </a:r>
            <a:r>
              <a:rPr lang="ar-SA" sz="2800" dirty="0" smtClean="0">
                <a:cs typeface="Traditional Arabic" pitchFamily="2" charset="-78"/>
              </a:rPr>
              <a:t>.</a:t>
            </a:r>
            <a:endParaRPr lang="en-US" sz="2800" dirty="0" smtClean="0">
              <a:cs typeface="Traditional Arabic" pitchFamily="2" charset="-78"/>
            </a:endParaRPr>
          </a:p>
          <a:p>
            <a:pPr algn="justLow" fontAlgn="auto">
              <a:spcBef>
                <a:spcPts val="0"/>
              </a:spcBef>
              <a:spcAft>
                <a:spcPts val="0"/>
              </a:spcAft>
              <a:defRPr/>
            </a:pPr>
            <a:endParaRPr lang="ar-SA" sz="2800"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C667523-D209-4531-83B3-4CE6780D56F6}" type="slidenum">
              <a:rPr lang="ar-SA" altLang="en-US"/>
              <a:pPr>
                <a:defRPr/>
              </a:pPr>
              <a:t>15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onotype Koufi" pitchFamily="2" charset="-78"/>
                <a:ea typeface="Monotype Koufi" pitchFamily="2" charset="-78"/>
                <a:cs typeface="Monotype Koufi" pitchFamily="2" charset="-78"/>
              </a:rPr>
              <a:t>أسس الزواج وأهدافه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onotype Koufi" pitchFamily="2" charset="-78"/>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5367">
                                            <p:txEl>
                                              <p:pRg st="0" end="0"/>
                                            </p:txEl>
                                          </p:spTgt>
                                        </p:tgtEl>
                                        <p:attrNameLst>
                                          <p:attrName>style.visibility</p:attrName>
                                        </p:attrNameLst>
                                      </p:cBhvr>
                                      <p:to>
                                        <p:strVal val="visible"/>
                                      </p:to>
                                    </p:set>
                                    <p:animEffect transition="in" filter="fade">
                                      <p:cBhvr>
                                        <p:cTn id="7" dur="500"/>
                                        <p:tgtEl>
                                          <p:spTgt spid="15367">
                                            <p:txEl>
                                              <p:pRg st="0" end="0"/>
                                            </p:txEl>
                                          </p:spTgt>
                                        </p:tgtEl>
                                      </p:cBhvr>
                                    </p:animEffect>
                                    <p:anim calcmode="lin" valueType="num">
                                      <p:cBhvr>
                                        <p:cTn id="8" dur="500" fill="hold"/>
                                        <p:tgtEl>
                                          <p:spTgt spid="1536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53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5367">
                                            <p:txEl>
                                              <p:pRg st="1" end="1"/>
                                            </p:txEl>
                                          </p:spTgt>
                                        </p:tgtEl>
                                        <p:attrNameLst>
                                          <p:attrName>style.visibility</p:attrName>
                                        </p:attrNameLst>
                                      </p:cBhvr>
                                      <p:to>
                                        <p:strVal val="visible"/>
                                      </p:to>
                                    </p:set>
                                    <p:animEffect transition="in" filter="fade">
                                      <p:cBhvr>
                                        <p:cTn id="14" dur="500"/>
                                        <p:tgtEl>
                                          <p:spTgt spid="15367">
                                            <p:txEl>
                                              <p:pRg st="1" end="1"/>
                                            </p:txEl>
                                          </p:spTgt>
                                        </p:tgtEl>
                                      </p:cBhvr>
                                    </p:animEffect>
                                    <p:anim calcmode="lin" valueType="num">
                                      <p:cBhvr>
                                        <p:cTn id="15" dur="500" fill="hold"/>
                                        <p:tgtEl>
                                          <p:spTgt spid="1536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53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5367">
                                            <p:txEl>
                                              <p:pRg st="2" end="2"/>
                                            </p:txEl>
                                          </p:spTgt>
                                        </p:tgtEl>
                                        <p:attrNameLst>
                                          <p:attrName>style.visibility</p:attrName>
                                        </p:attrNameLst>
                                      </p:cBhvr>
                                      <p:to>
                                        <p:strVal val="visible"/>
                                      </p:to>
                                    </p:set>
                                    <p:animEffect transition="in" filter="fade">
                                      <p:cBhvr>
                                        <p:cTn id="21" dur="500"/>
                                        <p:tgtEl>
                                          <p:spTgt spid="15367">
                                            <p:txEl>
                                              <p:pRg st="2" end="2"/>
                                            </p:txEl>
                                          </p:spTgt>
                                        </p:tgtEl>
                                      </p:cBhvr>
                                    </p:animEffect>
                                    <p:anim calcmode="lin" valueType="num">
                                      <p:cBhvr>
                                        <p:cTn id="22" dur="500" fill="hold"/>
                                        <p:tgtEl>
                                          <p:spTgt spid="1536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53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5367">
                                            <p:txEl>
                                              <p:pRg st="3" end="3"/>
                                            </p:txEl>
                                          </p:spTgt>
                                        </p:tgtEl>
                                        <p:attrNameLst>
                                          <p:attrName>style.visibility</p:attrName>
                                        </p:attrNameLst>
                                      </p:cBhvr>
                                      <p:to>
                                        <p:strVal val="visible"/>
                                      </p:to>
                                    </p:set>
                                    <p:animEffect transition="in" filter="fade">
                                      <p:cBhvr>
                                        <p:cTn id="28" dur="500"/>
                                        <p:tgtEl>
                                          <p:spTgt spid="15367">
                                            <p:txEl>
                                              <p:pRg st="3" end="3"/>
                                            </p:txEl>
                                          </p:spTgt>
                                        </p:tgtEl>
                                      </p:cBhvr>
                                    </p:animEffect>
                                    <p:anim calcmode="lin" valueType="num">
                                      <p:cBhvr>
                                        <p:cTn id="29" dur="500" fill="hold"/>
                                        <p:tgtEl>
                                          <p:spTgt spid="1536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53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5367">
                                            <p:txEl>
                                              <p:pRg st="4" end="4"/>
                                            </p:txEl>
                                          </p:spTgt>
                                        </p:tgtEl>
                                        <p:attrNameLst>
                                          <p:attrName>style.visibility</p:attrName>
                                        </p:attrNameLst>
                                      </p:cBhvr>
                                      <p:to>
                                        <p:strVal val="visible"/>
                                      </p:to>
                                    </p:set>
                                    <p:animEffect transition="in" filter="fade">
                                      <p:cBhvr>
                                        <p:cTn id="35" dur="500"/>
                                        <p:tgtEl>
                                          <p:spTgt spid="15367">
                                            <p:txEl>
                                              <p:pRg st="4" end="4"/>
                                            </p:txEl>
                                          </p:spTgt>
                                        </p:tgtEl>
                                      </p:cBhvr>
                                    </p:animEffect>
                                    <p:anim calcmode="lin" valueType="num">
                                      <p:cBhvr>
                                        <p:cTn id="36" dur="500" fill="hold"/>
                                        <p:tgtEl>
                                          <p:spTgt spid="15367">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536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4000" b="1" dirty="0" smtClean="0">
                <a:solidFill>
                  <a:srgbClr val="C00000"/>
                </a:solidFill>
                <a:effectLst>
                  <a:outerShdw blurRad="38100" dist="38100" dir="2700000" algn="tl">
                    <a:srgbClr val="000000">
                      <a:alpha val="43137"/>
                    </a:srgbClr>
                  </a:outerShdw>
                </a:effectLst>
                <a:cs typeface="Monotype Koufi" pitchFamily="2" charset="-78"/>
              </a:rPr>
              <a:t>أسس الزواج</a:t>
            </a:r>
            <a:r>
              <a:rPr lang="ar-EG" sz="4000" b="1" dirty="0" smtClean="0">
                <a:solidFill>
                  <a:srgbClr val="C00000"/>
                </a:solidFill>
                <a:effectLst>
                  <a:outerShdw blurRad="38100" dist="38100" dir="2700000" algn="tl">
                    <a:srgbClr val="000000">
                      <a:alpha val="43137"/>
                    </a:srgbClr>
                  </a:outerShdw>
                </a:effectLst>
                <a:cs typeface="Monotype Koufi" pitchFamily="2" charset="-78"/>
              </a:rPr>
              <a:t> وأهدافه</a:t>
            </a:r>
            <a:r>
              <a:rPr lang="ar-SA" sz="4000" b="1" dirty="0" smtClean="0">
                <a:solidFill>
                  <a:srgbClr val="C00000"/>
                </a:solidFill>
                <a:effectLst>
                  <a:outerShdw blurRad="38100" dist="38100" dir="2700000" algn="tl">
                    <a:srgbClr val="000000">
                      <a:alpha val="43137"/>
                    </a:srgbClr>
                  </a:outerShdw>
                </a:effectLst>
                <a:cs typeface="Monotype Koufi" pitchFamily="2" charset="-78"/>
              </a:rPr>
              <a:t> </a:t>
            </a:r>
            <a:endParaRPr lang="en-US" sz="4000" b="1" dirty="0" smtClean="0">
              <a:solidFill>
                <a:srgbClr val="C00000"/>
              </a:solidFill>
              <a:effectLst>
                <a:outerShdw blurRad="38100" dist="38100" dir="2700000" algn="tl">
                  <a:srgbClr val="000000">
                    <a:alpha val="43137"/>
                  </a:srgbClr>
                </a:outerShdw>
              </a:effectLst>
              <a:cs typeface="Monotype Koufi" pitchFamily="2" charset="-78"/>
            </a:endParaRPr>
          </a:p>
        </p:txBody>
      </p:sp>
      <p:sp>
        <p:nvSpPr>
          <p:cNvPr id="16391" name="Rectangle 3"/>
          <p:cNvSpPr>
            <a:spLocks noGrp="1" noChangeArrowheads="1"/>
          </p:cNvSpPr>
          <p:nvPr>
            <p:ph idx="1"/>
          </p:nvPr>
        </p:nvSpPr>
        <p:spPr>
          <a:xfrm>
            <a:off x="152400" y="1981200"/>
            <a:ext cx="8686800" cy="2514600"/>
          </a:xfrm>
        </p:spPr>
        <p:txBody>
          <a:bodyPr/>
          <a:lstStyle/>
          <a:p>
            <a:pPr algn="justLow">
              <a:spcBef>
                <a:spcPts val="0"/>
              </a:spcBef>
              <a:buFont typeface="Wingdings" pitchFamily="2" charset="2"/>
              <a:buNone/>
            </a:pPr>
            <a:r>
              <a:rPr lang="ar-SA" sz="2800" dirty="0" smtClean="0">
                <a:solidFill>
                  <a:srgbClr val="0000FF"/>
                </a:solidFill>
                <a:latin typeface="SKR HEAD1" pitchFamily="2" charset="-78"/>
                <a:cs typeface="SKR HEAD1" pitchFamily="2" charset="-78"/>
              </a:rPr>
              <a:t>د- الأساس المادي</a:t>
            </a:r>
            <a:endParaRPr lang="ar-SA" sz="2800" dirty="0" smtClean="0">
              <a:solidFill>
                <a:srgbClr val="0000FF"/>
              </a:solidFill>
              <a:latin typeface="SKR HEAD1" pitchFamily="2" charset="-78"/>
              <a:ea typeface="Times New Roman" pitchFamily="18" charset="0"/>
              <a:cs typeface="SKR HEAD1" pitchFamily="2" charset="-78"/>
            </a:endParaRPr>
          </a:p>
          <a:p>
            <a:pPr algn="justLow">
              <a:spcBef>
                <a:spcPts val="0"/>
              </a:spcBef>
              <a:buClr>
                <a:srgbClr val="C00000"/>
              </a:buClr>
            </a:pPr>
            <a:r>
              <a:rPr lang="ar-SA" sz="2800" b="1" dirty="0" smtClean="0">
                <a:solidFill>
                  <a:srgbClr val="C00000"/>
                </a:solidFill>
                <a:latin typeface="Times New Roman" pitchFamily="18" charset="0"/>
                <a:ea typeface="Times New Roman" pitchFamily="18" charset="0"/>
                <a:cs typeface="Traditional Arabic" pitchFamily="2" charset="-78"/>
              </a:rPr>
              <a:t>وجوب المهر على الزوج:</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cs typeface="Traditional Arabic" pitchFamily="2" charset="-78"/>
              </a:rPr>
              <a:t>إشعار الزوج بمسـؤوليته المالية تجـاه أعضاء أسـرته منذ الوهلة الأولى للزواج</a:t>
            </a:r>
            <a:r>
              <a:rPr lang="ar-SA" sz="2800" dirty="0" smtClean="0">
                <a:solidFill>
                  <a:srgbClr val="000000"/>
                </a:solidFill>
                <a:latin typeface="Times New Roman" pitchFamily="18" charset="0"/>
                <a:cs typeface="Traditional Arabic" pitchFamily="2" charset="-78"/>
              </a:rPr>
              <a:t>.</a:t>
            </a:r>
          </a:p>
          <a:p>
            <a:pPr algn="justLow">
              <a:spcBef>
                <a:spcPts val="0"/>
              </a:spcBef>
              <a:buClr>
                <a:srgbClr val="C00000"/>
              </a:buClr>
            </a:pPr>
            <a:r>
              <a:rPr lang="ar-SA" sz="2800" b="1" dirty="0" smtClean="0">
                <a:solidFill>
                  <a:srgbClr val="C00000"/>
                </a:solidFill>
                <a:cs typeface="Traditional Arabic" pitchFamily="2" charset="-78"/>
              </a:rPr>
              <a:t>وجوب النفقة على الزوج:</a:t>
            </a:r>
            <a:r>
              <a:rPr lang="ar-SA" sz="2800" dirty="0" smtClean="0">
                <a:solidFill>
                  <a:srgbClr val="C00000"/>
                </a:solidFill>
                <a:cs typeface="Traditional Arabic" pitchFamily="2" charset="-78"/>
              </a:rPr>
              <a:t> </a:t>
            </a:r>
            <a:r>
              <a:rPr lang="ar-SA" sz="2800" dirty="0" smtClean="0">
                <a:cs typeface="Traditional Arabic" pitchFamily="2" charset="-78"/>
              </a:rPr>
              <a:t>إشعار الزوج بتبعات الزواج من إنفاق على الزوجة والأولاد؛ مما يبعث فيه النشاط، وبذل الوسع في تقوية ملكاته ومواهبه</a:t>
            </a:r>
            <a:r>
              <a:rPr lang="ar-SA" sz="2800" dirty="0" smtClean="0">
                <a:solidFill>
                  <a:srgbClr val="000000"/>
                </a:solidFill>
                <a:cs typeface="Traditional Arabic" pitchFamily="2" charset="-78"/>
              </a:rPr>
              <a:t>.</a:t>
            </a:r>
            <a:r>
              <a:rPr lang="en-US" sz="2800" dirty="0" smtClean="0">
                <a:solidFill>
                  <a:srgbClr val="000000"/>
                </a:solidFill>
                <a:cs typeface="Traditional Arabic" pitchFamily="2" charset="-78"/>
              </a:rPr>
              <a:t> </a:t>
            </a:r>
            <a:endParaRPr lang="ar-SA" sz="2800"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9FCB85CF-03D5-4C19-9F37-C7A1A9753FC4}" type="slidenum">
              <a:rPr lang="ar-SA" altLang="en-US"/>
              <a:pPr>
                <a:defRPr/>
              </a:pPr>
              <a:t>16</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6391">
                                            <p:txEl>
                                              <p:pRg st="0" end="0"/>
                                            </p:txEl>
                                          </p:spTgt>
                                        </p:tgtEl>
                                        <p:attrNameLst>
                                          <p:attrName>style.visibility</p:attrName>
                                        </p:attrNameLst>
                                      </p:cBhvr>
                                      <p:to>
                                        <p:strVal val="visible"/>
                                      </p:to>
                                    </p:set>
                                    <p:animEffect transition="in" filter="fade">
                                      <p:cBhvr>
                                        <p:cTn id="7" dur="500"/>
                                        <p:tgtEl>
                                          <p:spTgt spid="16391">
                                            <p:txEl>
                                              <p:pRg st="0" end="0"/>
                                            </p:txEl>
                                          </p:spTgt>
                                        </p:tgtEl>
                                      </p:cBhvr>
                                    </p:animEffect>
                                    <p:anim calcmode="lin" valueType="num">
                                      <p:cBhvr>
                                        <p:cTn id="8" dur="500" fill="hold"/>
                                        <p:tgtEl>
                                          <p:spTgt spid="1639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63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6391">
                                            <p:txEl>
                                              <p:pRg st="1" end="1"/>
                                            </p:txEl>
                                          </p:spTgt>
                                        </p:tgtEl>
                                        <p:attrNameLst>
                                          <p:attrName>style.visibility</p:attrName>
                                        </p:attrNameLst>
                                      </p:cBhvr>
                                      <p:to>
                                        <p:strVal val="visible"/>
                                      </p:to>
                                    </p:set>
                                    <p:animEffect transition="in" filter="fade">
                                      <p:cBhvr>
                                        <p:cTn id="14" dur="500"/>
                                        <p:tgtEl>
                                          <p:spTgt spid="16391">
                                            <p:txEl>
                                              <p:pRg st="1" end="1"/>
                                            </p:txEl>
                                          </p:spTgt>
                                        </p:tgtEl>
                                      </p:cBhvr>
                                    </p:animEffect>
                                    <p:anim calcmode="lin" valueType="num">
                                      <p:cBhvr>
                                        <p:cTn id="15" dur="500" fill="hold"/>
                                        <p:tgtEl>
                                          <p:spTgt spid="1639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63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6391">
                                            <p:txEl>
                                              <p:pRg st="2" end="2"/>
                                            </p:txEl>
                                          </p:spTgt>
                                        </p:tgtEl>
                                        <p:attrNameLst>
                                          <p:attrName>style.visibility</p:attrName>
                                        </p:attrNameLst>
                                      </p:cBhvr>
                                      <p:to>
                                        <p:strVal val="visible"/>
                                      </p:to>
                                    </p:set>
                                    <p:animEffect transition="in" filter="fade">
                                      <p:cBhvr>
                                        <p:cTn id="21" dur="500"/>
                                        <p:tgtEl>
                                          <p:spTgt spid="16391">
                                            <p:txEl>
                                              <p:pRg st="2" end="2"/>
                                            </p:txEl>
                                          </p:spTgt>
                                        </p:tgtEl>
                                      </p:cBhvr>
                                    </p:animEffect>
                                    <p:anim calcmode="lin" valueType="num">
                                      <p:cBhvr>
                                        <p:cTn id="22" dur="500" fill="hold"/>
                                        <p:tgtEl>
                                          <p:spTgt spid="1639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639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4000" b="1" dirty="0" smtClean="0">
                <a:solidFill>
                  <a:srgbClr val="C00000"/>
                </a:solidFill>
                <a:effectLst>
                  <a:outerShdw blurRad="38100" dist="38100" dir="2700000" algn="tl">
                    <a:srgbClr val="000000">
                      <a:alpha val="43137"/>
                    </a:srgbClr>
                  </a:outerShdw>
                </a:effectLst>
                <a:cs typeface="Monotype Koufi" pitchFamily="2" charset="-78"/>
              </a:rPr>
              <a:t>أسس الزواج</a:t>
            </a:r>
            <a:r>
              <a:rPr lang="ar-EG" sz="4000" b="1" dirty="0" smtClean="0">
                <a:solidFill>
                  <a:srgbClr val="C00000"/>
                </a:solidFill>
                <a:effectLst>
                  <a:outerShdw blurRad="38100" dist="38100" dir="2700000" algn="tl">
                    <a:srgbClr val="000000">
                      <a:alpha val="43137"/>
                    </a:srgbClr>
                  </a:outerShdw>
                </a:effectLst>
                <a:cs typeface="Monotype Koufi" pitchFamily="2" charset="-78"/>
              </a:rPr>
              <a:t> وأهدافه</a:t>
            </a:r>
            <a:r>
              <a:rPr lang="ar-SA" sz="4000" b="1" dirty="0" smtClean="0">
                <a:solidFill>
                  <a:srgbClr val="C00000"/>
                </a:solidFill>
                <a:effectLst>
                  <a:outerShdw blurRad="38100" dist="38100" dir="2700000" algn="tl">
                    <a:srgbClr val="000000">
                      <a:alpha val="43137"/>
                    </a:srgbClr>
                  </a:outerShdw>
                </a:effectLst>
                <a:cs typeface="Monotype Koufi" pitchFamily="2" charset="-78"/>
              </a:rPr>
              <a:t> </a:t>
            </a:r>
            <a:endParaRPr lang="en-US" sz="4000" b="1" dirty="0" smtClean="0">
              <a:solidFill>
                <a:srgbClr val="C00000"/>
              </a:solidFill>
              <a:effectLst>
                <a:outerShdw blurRad="38100" dist="38100" dir="2700000" algn="tl">
                  <a:srgbClr val="000000">
                    <a:alpha val="43137"/>
                  </a:srgbClr>
                </a:outerShdw>
              </a:effectLst>
              <a:cs typeface="Monotype Koufi" pitchFamily="2" charset="-78"/>
            </a:endParaRPr>
          </a:p>
        </p:txBody>
      </p:sp>
      <p:sp>
        <p:nvSpPr>
          <p:cNvPr id="17415" name="Rectangle 3"/>
          <p:cNvSpPr>
            <a:spLocks noGrp="1" noChangeArrowheads="1"/>
          </p:cNvSpPr>
          <p:nvPr>
            <p:ph idx="1"/>
          </p:nvPr>
        </p:nvSpPr>
        <p:spPr>
          <a:xfrm>
            <a:off x="152400" y="1981200"/>
            <a:ext cx="8686800" cy="2590800"/>
          </a:xfrm>
        </p:spPr>
        <p:txBody>
          <a:bodyPr/>
          <a:lstStyle/>
          <a:p>
            <a:pPr algn="justLow">
              <a:spcBef>
                <a:spcPts val="0"/>
              </a:spcBef>
              <a:buFont typeface="Wingdings" pitchFamily="2" charset="2"/>
              <a:buNone/>
            </a:pPr>
            <a:r>
              <a:rPr lang="ar-SA" sz="2800" dirty="0" smtClean="0">
                <a:solidFill>
                  <a:srgbClr val="0000FF"/>
                </a:solidFill>
                <a:latin typeface="SKR HEAD1" pitchFamily="2" charset="-78"/>
                <a:cs typeface="SKR HEAD1" pitchFamily="2" charset="-78"/>
              </a:rPr>
              <a:t>هـ- الأساس الاجتماعي</a:t>
            </a:r>
          </a:p>
          <a:p>
            <a:pPr algn="justLow">
              <a:spcBef>
                <a:spcPts val="0"/>
              </a:spcBef>
              <a:buClr>
                <a:srgbClr val="C00000"/>
              </a:buClr>
            </a:pPr>
            <a:r>
              <a:rPr lang="ar-SA" sz="2800" dirty="0" smtClean="0">
                <a:cs typeface="Traditional Arabic" pitchFamily="2" charset="-78"/>
              </a:rPr>
              <a:t>بقاء النوع الإنساني, واستمرار الحياة, مع المحافظة على الأنساب, قال </a:t>
            </a:r>
            <a:r>
              <a:rPr lang="ar-SA" sz="2800" dirty="0" smtClean="0">
                <a:cs typeface="CTraditional Arabic" pitchFamily="2" charset="-78"/>
              </a:rPr>
              <a:t>ج</a:t>
            </a:r>
            <a:r>
              <a:rPr lang="ar-SA" sz="2800" dirty="0" smtClean="0">
                <a:cs typeface="Traditional Arabic" pitchFamily="2" charset="-78"/>
              </a:rPr>
              <a:t>: ” </a:t>
            </a:r>
            <a:r>
              <a:rPr lang="ar-SA" sz="2800" dirty="0" smtClean="0">
                <a:solidFill>
                  <a:srgbClr val="FF0000"/>
                </a:solidFill>
                <a:cs typeface="Traditional Arabic" pitchFamily="2" charset="-78"/>
              </a:rPr>
              <a:t>تَزَوَّجُوا الْوَدُودَ الْوَلُودَ؛ فَإِنِّي </a:t>
            </a:r>
            <a:r>
              <a:rPr lang="ar-SA" sz="2800" dirty="0" err="1" smtClean="0">
                <a:solidFill>
                  <a:srgbClr val="FF0000"/>
                </a:solidFill>
                <a:cs typeface="Traditional Arabic" pitchFamily="2" charset="-78"/>
              </a:rPr>
              <a:t>مُكَاثِرٌ</a:t>
            </a:r>
            <a:r>
              <a:rPr lang="ar-SA" sz="2800" dirty="0" smtClean="0">
                <a:solidFill>
                  <a:srgbClr val="FF0000"/>
                </a:solidFill>
                <a:cs typeface="Traditional Arabic" pitchFamily="2" charset="-78"/>
              </a:rPr>
              <a:t> بِكُمْ الأُمَمَ</a:t>
            </a:r>
            <a:r>
              <a:rPr lang="ar-SA" sz="2800" dirty="0" smtClean="0">
                <a:cs typeface="Traditional Arabic" pitchFamily="2" charset="-78"/>
              </a:rPr>
              <a:t> </a:t>
            </a:r>
            <a:r>
              <a:rPr lang="ar-SA" sz="2800" b="1" dirty="0" smtClean="0">
                <a:cs typeface="Traditional Arabic" pitchFamily="2" charset="-78"/>
              </a:rPr>
              <a:t>”</a:t>
            </a:r>
            <a:r>
              <a:rPr lang="ar-SA" sz="2800" dirty="0" smtClean="0">
                <a:cs typeface="Traditional Arabic" pitchFamily="2" charset="-78"/>
              </a:rPr>
              <a:t>.</a:t>
            </a:r>
          </a:p>
          <a:p>
            <a:pPr algn="justLow">
              <a:spcBef>
                <a:spcPts val="0"/>
              </a:spcBef>
              <a:buClr>
                <a:srgbClr val="C00000"/>
              </a:buClr>
            </a:pPr>
            <a:r>
              <a:rPr lang="ar-SA" sz="2800" dirty="0" smtClean="0">
                <a:cs typeface="Traditional Arabic" pitchFamily="2" charset="-78"/>
              </a:rPr>
              <a:t>كثرة النسل، وتكثير سواد الأمة.</a:t>
            </a:r>
          </a:p>
          <a:p>
            <a:pPr algn="justLow">
              <a:spcBef>
                <a:spcPts val="0"/>
              </a:spcBef>
              <a:buClr>
                <a:srgbClr val="C00000"/>
              </a:buClr>
            </a:pPr>
            <a:r>
              <a:rPr lang="ar-SA" sz="2800" dirty="0" smtClean="0">
                <a:cs typeface="Traditional Arabic" pitchFamily="2" charset="-78"/>
              </a:rPr>
              <a:t>ترابط الأسر، وتقوية أواصر المحبة بين العائلات. </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91952AE-03D4-4E9C-AFB1-43CFCE190CFC}" type="slidenum">
              <a:rPr lang="ar-SA" altLang="en-US"/>
              <a:pPr>
                <a:defRPr/>
              </a:pPr>
              <a:t>17</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7415">
                                            <p:txEl>
                                              <p:pRg st="0" end="0"/>
                                            </p:txEl>
                                          </p:spTgt>
                                        </p:tgtEl>
                                        <p:attrNameLst>
                                          <p:attrName>style.visibility</p:attrName>
                                        </p:attrNameLst>
                                      </p:cBhvr>
                                      <p:to>
                                        <p:strVal val="visible"/>
                                      </p:to>
                                    </p:set>
                                    <p:animEffect transition="in" filter="fade">
                                      <p:cBhvr>
                                        <p:cTn id="7" dur="500"/>
                                        <p:tgtEl>
                                          <p:spTgt spid="17415">
                                            <p:txEl>
                                              <p:pRg st="0" end="0"/>
                                            </p:txEl>
                                          </p:spTgt>
                                        </p:tgtEl>
                                      </p:cBhvr>
                                    </p:animEffect>
                                    <p:anim calcmode="lin" valueType="num">
                                      <p:cBhvr>
                                        <p:cTn id="8" dur="500" fill="hold"/>
                                        <p:tgtEl>
                                          <p:spTgt spid="1741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74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7415">
                                            <p:txEl>
                                              <p:pRg st="1" end="1"/>
                                            </p:txEl>
                                          </p:spTgt>
                                        </p:tgtEl>
                                        <p:attrNameLst>
                                          <p:attrName>style.visibility</p:attrName>
                                        </p:attrNameLst>
                                      </p:cBhvr>
                                      <p:to>
                                        <p:strVal val="visible"/>
                                      </p:to>
                                    </p:set>
                                    <p:animEffect transition="in" filter="fade">
                                      <p:cBhvr>
                                        <p:cTn id="14" dur="500"/>
                                        <p:tgtEl>
                                          <p:spTgt spid="17415">
                                            <p:txEl>
                                              <p:pRg st="1" end="1"/>
                                            </p:txEl>
                                          </p:spTgt>
                                        </p:tgtEl>
                                      </p:cBhvr>
                                    </p:animEffect>
                                    <p:anim calcmode="lin" valueType="num">
                                      <p:cBhvr>
                                        <p:cTn id="15" dur="500" fill="hold"/>
                                        <p:tgtEl>
                                          <p:spTgt spid="1741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74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7415">
                                            <p:txEl>
                                              <p:pRg st="2" end="2"/>
                                            </p:txEl>
                                          </p:spTgt>
                                        </p:tgtEl>
                                        <p:attrNameLst>
                                          <p:attrName>style.visibility</p:attrName>
                                        </p:attrNameLst>
                                      </p:cBhvr>
                                      <p:to>
                                        <p:strVal val="visible"/>
                                      </p:to>
                                    </p:set>
                                    <p:animEffect transition="in" filter="fade">
                                      <p:cBhvr>
                                        <p:cTn id="21" dur="500"/>
                                        <p:tgtEl>
                                          <p:spTgt spid="17415">
                                            <p:txEl>
                                              <p:pRg st="2" end="2"/>
                                            </p:txEl>
                                          </p:spTgt>
                                        </p:tgtEl>
                                      </p:cBhvr>
                                    </p:animEffect>
                                    <p:anim calcmode="lin" valueType="num">
                                      <p:cBhvr>
                                        <p:cTn id="22" dur="500" fill="hold"/>
                                        <p:tgtEl>
                                          <p:spTgt spid="1741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74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7415">
                                            <p:txEl>
                                              <p:pRg st="3" end="3"/>
                                            </p:txEl>
                                          </p:spTgt>
                                        </p:tgtEl>
                                        <p:attrNameLst>
                                          <p:attrName>style.visibility</p:attrName>
                                        </p:attrNameLst>
                                      </p:cBhvr>
                                      <p:to>
                                        <p:strVal val="visible"/>
                                      </p:to>
                                    </p:set>
                                    <p:animEffect transition="in" filter="fade">
                                      <p:cBhvr>
                                        <p:cTn id="28" dur="500"/>
                                        <p:tgtEl>
                                          <p:spTgt spid="17415">
                                            <p:txEl>
                                              <p:pRg st="3" end="3"/>
                                            </p:txEl>
                                          </p:spTgt>
                                        </p:tgtEl>
                                      </p:cBhvr>
                                    </p:animEffect>
                                    <p:anim calcmode="lin" valueType="num">
                                      <p:cBhvr>
                                        <p:cTn id="29" dur="500" fill="hold"/>
                                        <p:tgtEl>
                                          <p:spTgt spid="1741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741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9" name="Rectangle 3"/>
          <p:cNvSpPr>
            <a:spLocks noGrp="1" noChangeArrowheads="1"/>
          </p:cNvSpPr>
          <p:nvPr>
            <p:ph idx="1"/>
          </p:nvPr>
        </p:nvSpPr>
        <p:spPr>
          <a:xfrm>
            <a:off x="152400" y="1981200"/>
            <a:ext cx="8686800" cy="4572000"/>
          </a:xfrm>
        </p:spPr>
        <p:txBody>
          <a:bodyPr/>
          <a:lstStyle/>
          <a:p>
            <a:pPr algn="justLow">
              <a:spcBef>
                <a:spcPts val="0"/>
              </a:spcBef>
              <a:buClr>
                <a:srgbClr val="C00000"/>
              </a:buClr>
            </a:pPr>
            <a:r>
              <a:rPr lang="ar-SA" sz="2800" dirty="0" smtClean="0">
                <a:cs typeface="Traditional Arabic" pitchFamily="2" charset="-78"/>
              </a:rPr>
              <a:t>اختيار الزوجة هو الخطوة الأولى في طريق تكوين الأسرة المسلمة، ولابدّ فيها من حسن الاختيار.</a:t>
            </a:r>
          </a:p>
          <a:p>
            <a:pPr algn="justLow">
              <a:spcBef>
                <a:spcPts val="0"/>
              </a:spcBef>
              <a:buClr>
                <a:srgbClr val="C00000"/>
              </a:buClr>
            </a:pPr>
            <a:r>
              <a:rPr lang="en-US" sz="2800" dirty="0" smtClean="0">
                <a:solidFill>
                  <a:srgbClr val="000000"/>
                </a:solidFill>
                <a:cs typeface="Traditional Arabic" pitchFamily="2" charset="-78"/>
              </a:rPr>
              <a:t> </a:t>
            </a:r>
            <a:r>
              <a:rPr lang="ar-SA" sz="2800" dirty="0" smtClean="0">
                <a:solidFill>
                  <a:srgbClr val="000000"/>
                </a:solidFill>
                <a:cs typeface="Traditional Arabic" pitchFamily="2" charset="-78"/>
              </a:rPr>
              <a:t>حدد الإسلام </a:t>
            </a:r>
            <a:r>
              <a:rPr lang="ar-SA" sz="2800" dirty="0" smtClean="0">
                <a:solidFill>
                  <a:srgbClr val="000000"/>
                </a:solidFill>
                <a:latin typeface="Times New Roman" pitchFamily="18" charset="0"/>
                <a:cs typeface="Traditional Arabic" pitchFamily="2" charset="-78"/>
              </a:rPr>
              <a:t>خصائص ومواصفات المرأة الصالحة التي تعينه في دينه وتسعده في دنياه</a:t>
            </a:r>
            <a:r>
              <a:rPr lang="ar-SA" sz="2800" dirty="0" smtClean="0">
                <a:solidFill>
                  <a:srgbClr val="000000"/>
                </a:solidFill>
                <a:cs typeface="Traditional Arabic" pitchFamily="2" charset="-78"/>
              </a:rPr>
              <a:t>, </a:t>
            </a:r>
            <a:r>
              <a:rPr lang="ar-SA" sz="2800" dirty="0" smtClean="0">
                <a:cs typeface="Traditional Arabic" pitchFamily="2" charset="-78"/>
              </a:rPr>
              <a:t>قال </a:t>
            </a:r>
            <a:r>
              <a:rPr lang="en-US" sz="2800" dirty="0" smtClean="0">
                <a:cs typeface="Traditional Arabic" pitchFamily="2" charset="-78"/>
                <a:sym typeface="AGA Arabesque" pitchFamily="2" charset="2"/>
              </a:rPr>
              <a:t></a:t>
            </a:r>
            <a:r>
              <a:rPr lang="ar-SA" sz="2800" dirty="0" smtClean="0">
                <a:cs typeface="Traditional Arabic" pitchFamily="2" charset="-78"/>
              </a:rPr>
              <a:t>:</a:t>
            </a:r>
            <a:r>
              <a:rPr lang="ar-SA" sz="2800" b="1" dirty="0" smtClean="0">
                <a:cs typeface="Traditional Arabic" pitchFamily="2" charset="-78"/>
              </a:rPr>
              <a:t> ” </a:t>
            </a:r>
            <a:r>
              <a:rPr lang="ar-SA" sz="2800" dirty="0" smtClean="0">
                <a:solidFill>
                  <a:srgbClr val="FF0000"/>
                </a:solidFill>
                <a:cs typeface="Traditional Arabic" pitchFamily="2" charset="-78"/>
              </a:rPr>
              <a:t>تُنْكَحُ الْمَرْأَةُ لِأَرْبَعٍ: لِمَالِهَا، وَلِحَسَبِهَا، وَجَمَالِهَا، وَلِدِينِهَا؛ فَاظْفَرْ بِذَاتِ الدِّينِ ‏‏تَرِبَتْ يَدَاكَ </a:t>
            </a:r>
            <a:r>
              <a:rPr lang="ar-SA" sz="2800" b="1" dirty="0" smtClean="0">
                <a:cs typeface="Traditional Arabic" pitchFamily="2" charset="-78"/>
              </a:rPr>
              <a:t>”.</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3E2982F-2A25-4735-8406-09DE2B9B265B}" type="slidenum">
              <a:rPr lang="ar-SA" altLang="en-US"/>
              <a:pPr>
                <a:defRPr/>
              </a:pPr>
              <a:t>18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أسس اختيار الزوجة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8439">
                                            <p:txEl>
                                              <p:pRg st="0" end="0"/>
                                            </p:txEl>
                                          </p:spTgt>
                                        </p:tgtEl>
                                        <p:attrNameLst>
                                          <p:attrName>style.visibility</p:attrName>
                                        </p:attrNameLst>
                                      </p:cBhvr>
                                      <p:to>
                                        <p:strVal val="visible"/>
                                      </p:to>
                                    </p:set>
                                    <p:animEffect transition="in" filter="fade">
                                      <p:cBhvr>
                                        <p:cTn id="7" dur="500"/>
                                        <p:tgtEl>
                                          <p:spTgt spid="18439">
                                            <p:txEl>
                                              <p:pRg st="0" end="0"/>
                                            </p:txEl>
                                          </p:spTgt>
                                        </p:tgtEl>
                                      </p:cBhvr>
                                    </p:animEffect>
                                    <p:anim calcmode="lin" valueType="num">
                                      <p:cBhvr>
                                        <p:cTn id="8" dur="500" fill="hold"/>
                                        <p:tgtEl>
                                          <p:spTgt spid="1843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84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8439">
                                            <p:txEl>
                                              <p:pRg st="1" end="1"/>
                                            </p:txEl>
                                          </p:spTgt>
                                        </p:tgtEl>
                                        <p:attrNameLst>
                                          <p:attrName>style.visibility</p:attrName>
                                        </p:attrNameLst>
                                      </p:cBhvr>
                                      <p:to>
                                        <p:strVal val="visible"/>
                                      </p:to>
                                    </p:set>
                                    <p:animEffect transition="in" filter="fade">
                                      <p:cBhvr>
                                        <p:cTn id="14" dur="500"/>
                                        <p:tgtEl>
                                          <p:spTgt spid="18439">
                                            <p:txEl>
                                              <p:pRg st="1" end="1"/>
                                            </p:txEl>
                                          </p:spTgt>
                                        </p:tgtEl>
                                      </p:cBhvr>
                                    </p:animEffect>
                                    <p:anim calcmode="lin" valueType="num">
                                      <p:cBhvr>
                                        <p:cTn id="15" dur="500" fill="hold"/>
                                        <p:tgtEl>
                                          <p:spTgt spid="1843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843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3" name="Rectangle 3"/>
          <p:cNvSpPr>
            <a:spLocks noGrp="1" noChangeArrowheads="1"/>
          </p:cNvSpPr>
          <p:nvPr>
            <p:ph idx="1"/>
          </p:nvPr>
        </p:nvSpPr>
        <p:spPr>
          <a:xfrm>
            <a:off x="152400" y="1981200"/>
            <a:ext cx="8686800" cy="4572000"/>
          </a:xfrm>
        </p:spPr>
        <p:txBody>
          <a:bodyPr/>
          <a:lstStyle/>
          <a:p>
            <a:pPr algn="justLow">
              <a:spcBef>
                <a:spcPts val="0"/>
              </a:spcBef>
              <a:buClr>
                <a:srgbClr val="C00000"/>
              </a:buClr>
            </a:pPr>
            <a:r>
              <a:rPr lang="ar-SA" sz="2800" dirty="0" smtClean="0">
                <a:cs typeface="Traditional Arabic" pitchFamily="2" charset="-78"/>
              </a:rPr>
              <a:t>الجملة الأولى: هي قوله </a:t>
            </a:r>
            <a:r>
              <a:rPr lang="en-US" sz="2800" dirty="0" smtClean="0">
                <a:cs typeface="Traditional Arabic" pitchFamily="2" charset="-78"/>
                <a:sym typeface="AGA Arabesque" pitchFamily="2" charset="2"/>
              </a:rPr>
              <a:t></a:t>
            </a:r>
            <a:r>
              <a:rPr lang="ar-SA" sz="2800" dirty="0" smtClean="0">
                <a:cs typeface="Traditional Arabic" pitchFamily="2" charset="-78"/>
              </a:rPr>
              <a:t>: "</a:t>
            </a:r>
            <a:r>
              <a:rPr lang="ar-SA" sz="2800" b="1" dirty="0" smtClean="0">
                <a:cs typeface="Traditional Arabic" pitchFamily="2" charset="-78"/>
              </a:rPr>
              <a:t> </a:t>
            </a:r>
            <a:r>
              <a:rPr lang="ar-SA" sz="2800" dirty="0" smtClean="0">
                <a:solidFill>
                  <a:srgbClr val="FF0000"/>
                </a:solidFill>
                <a:cs typeface="Traditional Arabic" pitchFamily="2" charset="-78"/>
              </a:rPr>
              <a:t>تُنْكَحُ الْمَرْأَةُ لِأَرْبَعٍ: لِمَالِهَا، وَلِحَسَبِهَا، وَجَمَالِهَا،              وَلِدِينِهَا</a:t>
            </a:r>
            <a:r>
              <a:rPr lang="ar-SA" sz="2800" b="1" dirty="0" smtClean="0">
                <a:solidFill>
                  <a:srgbClr val="00B050"/>
                </a:solidFill>
                <a:cs typeface="Traditional Arabic" pitchFamily="2" charset="-78"/>
              </a:rPr>
              <a:t> </a:t>
            </a:r>
            <a:r>
              <a:rPr lang="ar-SA" sz="2800" dirty="0" smtClean="0">
                <a:cs typeface="Traditional Arabic" pitchFamily="2" charset="-78"/>
              </a:rPr>
              <a:t>"، وهي جملة خبرية، فيها إخبار عن طبائع البشر ورغباتهم في سبب اختيار الزوجة.</a:t>
            </a:r>
          </a:p>
          <a:p>
            <a:pPr algn="justLow">
              <a:spcBef>
                <a:spcPts val="0"/>
              </a:spcBef>
              <a:buClr>
                <a:srgbClr val="C00000"/>
              </a:buClr>
            </a:pPr>
            <a:r>
              <a:rPr lang="ar-EG" sz="2800" dirty="0" smtClean="0">
                <a:cs typeface="Traditional Arabic" pitchFamily="2" charset="-78"/>
              </a:rPr>
              <a:t>الجملة الثانية:</a:t>
            </a:r>
            <a:r>
              <a:rPr lang="ar-SA" sz="2800" dirty="0" smtClean="0">
                <a:cs typeface="Traditional Arabic" pitchFamily="2" charset="-78"/>
              </a:rPr>
              <a:t> </a:t>
            </a:r>
            <a:r>
              <a:rPr lang="ar-EG" sz="2800" dirty="0" smtClean="0">
                <a:cs typeface="Traditional Arabic" pitchFamily="2" charset="-78"/>
              </a:rPr>
              <a:t>هي قوله </a:t>
            </a:r>
            <a:r>
              <a:rPr lang="ar-EG" sz="2800" dirty="0" smtClean="0">
                <a:cs typeface="Traditional Arabic" pitchFamily="2" charset="-78"/>
                <a:sym typeface="AGA Arabesque" pitchFamily="2" charset="2"/>
              </a:rPr>
              <a:t></a:t>
            </a:r>
            <a:r>
              <a:rPr lang="ar-EG" sz="2800" dirty="0" smtClean="0">
                <a:cs typeface="Traditional Arabic" pitchFamily="2" charset="-78"/>
              </a:rPr>
              <a:t>: "</a:t>
            </a:r>
            <a:r>
              <a:rPr lang="ar-SA" sz="2800" dirty="0" smtClean="0">
                <a:solidFill>
                  <a:srgbClr val="FF0000"/>
                </a:solidFill>
                <a:cs typeface="Traditional Arabic" pitchFamily="2" charset="-78"/>
              </a:rPr>
              <a:t>فَاظْفَرْ بِذَاتِ الدِّينِ ‏‏تَرِبَتْ يَدَاكَ</a:t>
            </a:r>
            <a:r>
              <a:rPr lang="ar-EG" sz="2800" dirty="0" smtClean="0">
                <a:cs typeface="Traditional Arabic" pitchFamily="2" charset="-78"/>
              </a:rPr>
              <a:t>"، وهي جملة إنشائية تتضمن توجيهاً صريحاً من نبي الإسلام </a:t>
            </a:r>
            <a:r>
              <a:rPr lang="en-US" sz="2800" dirty="0" smtClean="0">
                <a:cs typeface="Traditional Arabic" pitchFamily="2" charset="-78"/>
                <a:sym typeface="AGA Arabesque" pitchFamily="2" charset="2"/>
              </a:rPr>
              <a:t></a:t>
            </a:r>
            <a:r>
              <a:rPr lang="ar-EG" sz="2800" dirty="0" smtClean="0">
                <a:cs typeface="Traditional Arabic" pitchFamily="2" charset="-78"/>
              </a:rPr>
              <a:t> لأن ينشد المسلم في اختيار زوجته (الدين)</a:t>
            </a:r>
            <a:r>
              <a:rPr lang="ar-SA" sz="2800" dirty="0" smtClean="0">
                <a:cs typeface="Traditional Arabic" pitchFamily="2" charset="-78"/>
              </a:rPr>
              <a:t>.</a:t>
            </a:r>
            <a:endParaRPr lang="en-US" sz="2800"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93CADD67-86E4-4402-A7BF-95F8C9D926A6}" type="slidenum">
              <a:rPr lang="ar-SA" altLang="en-US"/>
              <a:pPr>
                <a:defRPr/>
              </a:pPr>
              <a:t>19</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أسس اختيار الزوجة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9463">
                                            <p:txEl>
                                              <p:pRg st="0" end="0"/>
                                            </p:txEl>
                                          </p:spTgt>
                                        </p:tgtEl>
                                        <p:attrNameLst>
                                          <p:attrName>style.visibility</p:attrName>
                                        </p:attrNameLst>
                                      </p:cBhvr>
                                      <p:to>
                                        <p:strVal val="visible"/>
                                      </p:to>
                                    </p:set>
                                    <p:animEffect transition="in" filter="fade">
                                      <p:cBhvr>
                                        <p:cTn id="7" dur="500"/>
                                        <p:tgtEl>
                                          <p:spTgt spid="19463">
                                            <p:txEl>
                                              <p:pRg st="0" end="0"/>
                                            </p:txEl>
                                          </p:spTgt>
                                        </p:tgtEl>
                                      </p:cBhvr>
                                    </p:animEffect>
                                    <p:anim calcmode="lin" valueType="num">
                                      <p:cBhvr>
                                        <p:cTn id="8" dur="500" fill="hold"/>
                                        <p:tgtEl>
                                          <p:spTgt spid="1946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94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9463">
                                            <p:txEl>
                                              <p:pRg st="1" end="1"/>
                                            </p:txEl>
                                          </p:spTgt>
                                        </p:tgtEl>
                                        <p:attrNameLst>
                                          <p:attrName>style.visibility</p:attrName>
                                        </p:attrNameLst>
                                      </p:cBhvr>
                                      <p:to>
                                        <p:strVal val="visible"/>
                                      </p:to>
                                    </p:set>
                                    <p:animEffect transition="in" filter="fade">
                                      <p:cBhvr>
                                        <p:cTn id="14" dur="500"/>
                                        <p:tgtEl>
                                          <p:spTgt spid="19463">
                                            <p:txEl>
                                              <p:pRg st="1" end="1"/>
                                            </p:txEl>
                                          </p:spTgt>
                                        </p:tgtEl>
                                      </p:cBhvr>
                                    </p:animEffect>
                                    <p:anim calcmode="lin" valueType="num">
                                      <p:cBhvr>
                                        <p:cTn id="15" dur="500" fill="hold"/>
                                        <p:tgtEl>
                                          <p:spTgt spid="1946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946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8" name="Rectangle 3"/>
          <p:cNvSpPr>
            <a:spLocks noGrp="1" noChangeArrowheads="1"/>
          </p:cNvSpPr>
          <p:nvPr>
            <p:ph type="subTitle" idx="1"/>
          </p:nvPr>
        </p:nvSpPr>
        <p:spPr>
          <a:xfrm>
            <a:off x="1905000" y="1295400"/>
            <a:ext cx="6096000" cy="4191000"/>
          </a:xfrm>
        </p:spPr>
        <p:txBody>
          <a:bodyPr rtlCol="1">
            <a:normAutofit/>
          </a:bodyPr>
          <a:lstStyle/>
          <a:p>
            <a:pPr fontAlgn="auto">
              <a:spcAft>
                <a:spcPts val="0"/>
              </a:spcAft>
              <a:defRPr/>
            </a:pPr>
            <a:r>
              <a:rPr lang="ar-SA" sz="4500" dirty="0" smtClean="0">
                <a:solidFill>
                  <a:schemeClr val="tx1"/>
                </a:solidFill>
                <a:latin typeface="SKR HEAD1" pitchFamily="2" charset="-78"/>
                <a:cs typeface="SKR HEAD1" pitchFamily="2" charset="-78"/>
              </a:rPr>
              <a:t>المملكة العربية السعودية </a:t>
            </a:r>
          </a:p>
          <a:p>
            <a:pPr fontAlgn="auto">
              <a:spcAft>
                <a:spcPts val="0"/>
              </a:spcAft>
              <a:defRPr/>
            </a:pPr>
            <a:r>
              <a:rPr lang="ar-SA" sz="4500" dirty="0" smtClean="0">
                <a:solidFill>
                  <a:schemeClr val="tx1"/>
                </a:solidFill>
                <a:latin typeface="SKR HEAD1" pitchFamily="2" charset="-78"/>
                <a:cs typeface="SKR HEAD1" pitchFamily="2" charset="-78"/>
              </a:rPr>
              <a:t>وزارة التعليم العالي</a:t>
            </a:r>
          </a:p>
          <a:p>
            <a:pPr fontAlgn="auto">
              <a:spcAft>
                <a:spcPts val="0"/>
              </a:spcAft>
              <a:defRPr/>
            </a:pPr>
            <a:r>
              <a:rPr lang="ar-SA" sz="4500" dirty="0" smtClean="0">
                <a:solidFill>
                  <a:schemeClr val="tx1"/>
                </a:solidFill>
                <a:latin typeface="SKR HEAD1" pitchFamily="2" charset="-78"/>
                <a:cs typeface="SKR HEAD1" pitchFamily="2" charset="-78"/>
              </a:rPr>
              <a:t>جامعة الملك عبد العزيز</a:t>
            </a:r>
          </a:p>
          <a:p>
            <a:pPr fontAlgn="auto">
              <a:spcAft>
                <a:spcPts val="0"/>
              </a:spcAft>
              <a:defRPr/>
            </a:pPr>
            <a:endParaRPr lang="ar-SA" b="1" dirty="0" smtClean="0">
              <a:solidFill>
                <a:schemeClr val="tx1"/>
              </a:solidFill>
              <a:latin typeface="SKR HEAD1" pitchFamily="2" charset="-78"/>
              <a:cs typeface="SKR HEAD1" pitchFamily="2" charset="-78"/>
            </a:endParaRPr>
          </a:p>
          <a:p>
            <a:pPr fontAlgn="auto">
              <a:spcAft>
                <a:spcPts val="0"/>
              </a:spcAft>
              <a:defRPr/>
            </a:pPr>
            <a:r>
              <a:rPr lang="ar-SA" sz="3000" dirty="0" smtClean="0">
                <a:solidFill>
                  <a:schemeClr val="tx1"/>
                </a:solidFill>
                <a:latin typeface="SKR HEAD1" pitchFamily="2" charset="-78"/>
                <a:cs typeface="SKR HEAD1" pitchFamily="2" charset="-78"/>
              </a:rPr>
              <a:t>كلية الآداب والعلوم الإنسانية</a:t>
            </a:r>
          </a:p>
          <a:p>
            <a:pPr fontAlgn="auto">
              <a:spcAft>
                <a:spcPts val="0"/>
              </a:spcAft>
              <a:defRPr/>
            </a:pPr>
            <a:r>
              <a:rPr lang="ar-SA" sz="3000" dirty="0" smtClean="0">
                <a:solidFill>
                  <a:schemeClr val="tx1"/>
                </a:solidFill>
                <a:latin typeface="SKR HEAD1" pitchFamily="2" charset="-78"/>
                <a:cs typeface="SKR HEAD1" pitchFamily="2" charset="-78"/>
              </a:rPr>
              <a:t>وحدة المواد العامة</a:t>
            </a:r>
            <a:endParaRPr lang="en-US" sz="3000" dirty="0" smtClean="0">
              <a:solidFill>
                <a:schemeClr val="tx1"/>
              </a:solidFill>
              <a:latin typeface="SKR HEAD1" pitchFamily="2" charset="-78"/>
              <a:cs typeface="SKR HEAD1" pitchFamily="2" charset="-78"/>
            </a:endParaRPr>
          </a:p>
        </p:txBody>
      </p:sp>
      <p:sp>
        <p:nvSpPr>
          <p:cNvPr id="3" name="Rectangle 4"/>
          <p:cNvSpPr>
            <a:spLocks noGrp="1" noChangeArrowheads="1"/>
          </p:cNvSpPr>
          <p:nvPr>
            <p:ph type="dt" sz="quarter" idx="10"/>
          </p:nvPr>
        </p:nvSpPr>
        <p:spPr/>
        <p:txBody>
          <a:bodyPr/>
          <a:lstStyle/>
          <a:p>
            <a:pPr>
              <a:defRPr/>
            </a:pPr>
            <a:r>
              <a:rPr lang="ar-SA"/>
              <a:t>الثقافة الإسلامية 301</a:t>
            </a:r>
            <a:endParaRPr lang="en-US" altLang="en-US"/>
          </a:p>
        </p:txBody>
      </p:sp>
      <p:sp>
        <p:nvSpPr>
          <p:cNvPr id="4" name="Rectangle 5"/>
          <p:cNvSpPr>
            <a:spLocks noGrp="1" noChangeArrowheads="1"/>
          </p:cNvSpPr>
          <p:nvPr>
            <p:ph type="ftr" sz="quarter" idx="11"/>
          </p:nvPr>
        </p:nvSpPr>
        <p:spPr/>
        <p:txBody>
          <a:bodyPr/>
          <a:lstStyle/>
          <a:p>
            <a:pPr>
              <a:defRPr/>
            </a:pPr>
            <a:r>
              <a:rPr lang="ar-SA" altLang="en-US"/>
              <a:t>نظام الأسرة في الإسلام</a:t>
            </a:r>
            <a:endParaRPr lang="en-US" altLang="en-US"/>
          </a:p>
        </p:txBody>
      </p:sp>
      <p:sp>
        <p:nvSpPr>
          <p:cNvPr id="5" name="Rectangle 6"/>
          <p:cNvSpPr>
            <a:spLocks noGrp="1" noChangeArrowheads="1"/>
          </p:cNvSpPr>
          <p:nvPr>
            <p:ph type="sldNum" sz="quarter" idx="12"/>
          </p:nvPr>
        </p:nvSpPr>
        <p:spPr/>
        <p:txBody>
          <a:bodyPr/>
          <a:lstStyle/>
          <a:p>
            <a:pPr>
              <a:defRPr/>
            </a:pPr>
            <a:fld id="{0E37F160-D31E-437C-9F4A-B45D0F78F029}" type="slidenum">
              <a:rPr lang="ar-SA" altLang="en-US"/>
              <a:pPr>
                <a:defRPr/>
              </a:pPr>
              <a:t>2</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3078">
                                            <p:txEl>
                                              <p:pRg st="0" end="0"/>
                                            </p:txEl>
                                          </p:spTgt>
                                        </p:tgtEl>
                                        <p:attrNameLst>
                                          <p:attrName>style.visibility</p:attrName>
                                        </p:attrNameLst>
                                      </p:cBhvr>
                                      <p:to>
                                        <p:strVal val="visible"/>
                                      </p:to>
                                    </p:set>
                                    <p:anim calcmode="lin" valueType="num">
                                      <p:cBhvr>
                                        <p:cTn id="7" dur="1000" fill="hold"/>
                                        <p:tgtEl>
                                          <p:spTgt spid="3078">
                                            <p:txEl>
                                              <p:pRg st="0" end="0"/>
                                            </p:txEl>
                                          </p:spTgt>
                                        </p:tgtEl>
                                        <p:attrNameLst>
                                          <p:attrName>ppt_x</p:attrName>
                                        </p:attrNameLst>
                                      </p:cBhvr>
                                      <p:tavLst>
                                        <p:tav tm="0">
                                          <p:val>
                                            <p:strVal val="#ppt_x-.2"/>
                                          </p:val>
                                        </p:tav>
                                        <p:tav tm="100000">
                                          <p:val>
                                            <p:strVal val="#ppt_x"/>
                                          </p:val>
                                        </p:tav>
                                      </p:tavLst>
                                    </p:anim>
                                    <p:anim calcmode="lin" valueType="num">
                                      <p:cBhvr>
                                        <p:cTn id="8" dur="1000" fill="hold"/>
                                        <p:tgtEl>
                                          <p:spTgt spid="3078">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3078">
                                            <p:txEl>
                                              <p:pRg st="0" end="0"/>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3078">
                                            <p:txEl>
                                              <p:pRg st="1" end="1"/>
                                            </p:txEl>
                                          </p:spTgt>
                                        </p:tgtEl>
                                        <p:attrNameLst>
                                          <p:attrName>style.visibility</p:attrName>
                                        </p:attrNameLst>
                                      </p:cBhvr>
                                      <p:to>
                                        <p:strVal val="visible"/>
                                      </p:to>
                                    </p:set>
                                    <p:anim calcmode="lin" valueType="num">
                                      <p:cBhvr>
                                        <p:cTn id="12" dur="1000" fill="hold"/>
                                        <p:tgtEl>
                                          <p:spTgt spid="3078">
                                            <p:txEl>
                                              <p:pRg st="1" end="1"/>
                                            </p:txEl>
                                          </p:spTgt>
                                        </p:tgtEl>
                                        <p:attrNameLst>
                                          <p:attrName>ppt_x</p:attrName>
                                        </p:attrNameLst>
                                      </p:cBhvr>
                                      <p:tavLst>
                                        <p:tav tm="0">
                                          <p:val>
                                            <p:strVal val="#ppt_x-.2"/>
                                          </p:val>
                                        </p:tav>
                                        <p:tav tm="100000">
                                          <p:val>
                                            <p:strVal val="#ppt_x"/>
                                          </p:val>
                                        </p:tav>
                                      </p:tavLst>
                                    </p:anim>
                                    <p:anim calcmode="lin" valueType="num">
                                      <p:cBhvr>
                                        <p:cTn id="13" dur="1000" fill="hold"/>
                                        <p:tgtEl>
                                          <p:spTgt spid="3078">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078">
                                            <p:txEl>
                                              <p:pRg st="1" end="1"/>
                                            </p:txEl>
                                          </p:spTgt>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3078">
                                            <p:txEl>
                                              <p:pRg st="2" end="2"/>
                                            </p:txEl>
                                          </p:spTgt>
                                        </p:tgtEl>
                                        <p:attrNameLst>
                                          <p:attrName>style.visibility</p:attrName>
                                        </p:attrNameLst>
                                      </p:cBhvr>
                                      <p:to>
                                        <p:strVal val="visible"/>
                                      </p:to>
                                    </p:set>
                                    <p:anim calcmode="lin" valueType="num">
                                      <p:cBhvr>
                                        <p:cTn id="17" dur="1000" fill="hold"/>
                                        <p:tgtEl>
                                          <p:spTgt spid="3078">
                                            <p:txEl>
                                              <p:pRg st="2" end="2"/>
                                            </p:txEl>
                                          </p:spTgt>
                                        </p:tgtEl>
                                        <p:attrNameLst>
                                          <p:attrName>ppt_x</p:attrName>
                                        </p:attrNameLst>
                                      </p:cBhvr>
                                      <p:tavLst>
                                        <p:tav tm="0">
                                          <p:val>
                                            <p:strVal val="#ppt_x-.2"/>
                                          </p:val>
                                        </p:tav>
                                        <p:tav tm="100000">
                                          <p:val>
                                            <p:strVal val="#ppt_x"/>
                                          </p:val>
                                        </p:tav>
                                      </p:tavLst>
                                    </p:anim>
                                    <p:anim calcmode="lin" valueType="num">
                                      <p:cBhvr>
                                        <p:cTn id="18" dur="1000" fill="hold"/>
                                        <p:tgtEl>
                                          <p:spTgt spid="3078">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19" dur="1000"/>
                                        <p:tgtEl>
                                          <p:spTgt spid="3078">
                                            <p:txEl>
                                              <p:pRg st="2" end="2"/>
                                            </p:txEl>
                                          </p:spTgt>
                                        </p:tgtEl>
                                      </p:cBhvr>
                                    </p:animEffect>
                                  </p:childTnLst>
                                </p:cTn>
                              </p:par>
                              <p:par>
                                <p:cTn id="20" presetID="29" presetClass="entr" presetSubtype="0" fill="hold" grpId="0" nodeType="withEffect">
                                  <p:stCondLst>
                                    <p:cond delay="0"/>
                                  </p:stCondLst>
                                  <p:childTnLst>
                                    <p:set>
                                      <p:cBhvr>
                                        <p:cTn id="21" dur="1" fill="hold">
                                          <p:stCondLst>
                                            <p:cond delay="0"/>
                                          </p:stCondLst>
                                        </p:cTn>
                                        <p:tgtEl>
                                          <p:spTgt spid="3078">
                                            <p:txEl>
                                              <p:pRg st="4" end="4"/>
                                            </p:txEl>
                                          </p:spTgt>
                                        </p:tgtEl>
                                        <p:attrNameLst>
                                          <p:attrName>style.visibility</p:attrName>
                                        </p:attrNameLst>
                                      </p:cBhvr>
                                      <p:to>
                                        <p:strVal val="visible"/>
                                      </p:to>
                                    </p:set>
                                    <p:anim calcmode="lin" valueType="num">
                                      <p:cBhvr>
                                        <p:cTn id="22" dur="1000" fill="hold"/>
                                        <p:tgtEl>
                                          <p:spTgt spid="3078">
                                            <p:txEl>
                                              <p:pRg st="4" end="4"/>
                                            </p:txEl>
                                          </p:spTgt>
                                        </p:tgtEl>
                                        <p:attrNameLst>
                                          <p:attrName>ppt_x</p:attrName>
                                        </p:attrNameLst>
                                      </p:cBhvr>
                                      <p:tavLst>
                                        <p:tav tm="0">
                                          <p:val>
                                            <p:strVal val="#ppt_x-.2"/>
                                          </p:val>
                                        </p:tav>
                                        <p:tav tm="100000">
                                          <p:val>
                                            <p:strVal val="#ppt_x"/>
                                          </p:val>
                                        </p:tav>
                                      </p:tavLst>
                                    </p:anim>
                                    <p:anim calcmode="lin" valueType="num">
                                      <p:cBhvr>
                                        <p:cTn id="23" dur="1000" fill="hold"/>
                                        <p:tgtEl>
                                          <p:spTgt spid="3078">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3078">
                                            <p:txEl>
                                              <p:pRg st="4" end="4"/>
                                            </p:txEl>
                                          </p:spTgt>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3078">
                                            <p:txEl>
                                              <p:pRg st="5" end="5"/>
                                            </p:txEl>
                                          </p:spTgt>
                                        </p:tgtEl>
                                        <p:attrNameLst>
                                          <p:attrName>style.visibility</p:attrName>
                                        </p:attrNameLst>
                                      </p:cBhvr>
                                      <p:to>
                                        <p:strVal val="visible"/>
                                      </p:to>
                                    </p:set>
                                    <p:anim calcmode="lin" valueType="num">
                                      <p:cBhvr>
                                        <p:cTn id="27" dur="1000" fill="hold"/>
                                        <p:tgtEl>
                                          <p:spTgt spid="3078">
                                            <p:txEl>
                                              <p:pRg st="5" end="5"/>
                                            </p:txEl>
                                          </p:spTgt>
                                        </p:tgtEl>
                                        <p:attrNameLst>
                                          <p:attrName>ppt_x</p:attrName>
                                        </p:attrNameLst>
                                      </p:cBhvr>
                                      <p:tavLst>
                                        <p:tav tm="0">
                                          <p:val>
                                            <p:strVal val="#ppt_x-.2"/>
                                          </p:val>
                                        </p:tav>
                                        <p:tav tm="100000">
                                          <p:val>
                                            <p:strVal val="#ppt_x"/>
                                          </p:val>
                                        </p:tav>
                                      </p:tavLst>
                                    </p:anim>
                                    <p:anim calcmode="lin" valueType="num">
                                      <p:cBhvr>
                                        <p:cTn id="28" dur="1000" fill="hold"/>
                                        <p:tgtEl>
                                          <p:spTgt spid="3078">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29" dur="1000"/>
                                        <p:tgtEl>
                                          <p:spTgt spid="307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7" name="Rectangle 3"/>
          <p:cNvSpPr>
            <a:spLocks noGrp="1" noChangeArrowheads="1"/>
          </p:cNvSpPr>
          <p:nvPr>
            <p:ph idx="1"/>
          </p:nvPr>
        </p:nvSpPr>
        <p:spPr>
          <a:xfrm>
            <a:off x="152400" y="1981200"/>
            <a:ext cx="8686800" cy="4191000"/>
          </a:xfrm>
        </p:spPr>
        <p:txBody>
          <a:bodyPr/>
          <a:lstStyle/>
          <a:p>
            <a:pPr algn="justLow">
              <a:spcBef>
                <a:spcPts val="0"/>
              </a:spcBef>
              <a:buClr>
                <a:srgbClr val="C00000"/>
              </a:buClr>
            </a:pPr>
            <a:r>
              <a:rPr lang="ar-SA" sz="2800" b="1" dirty="0" smtClean="0">
                <a:solidFill>
                  <a:srgbClr val="C00000"/>
                </a:solidFill>
                <a:latin typeface="SKR HEAD1" pitchFamily="2" charset="-78"/>
                <a:ea typeface="Times New Roman" pitchFamily="18" charset="0"/>
                <a:cs typeface="Traditional Arabic" pitchFamily="2" charset="-78"/>
              </a:rPr>
              <a:t>بالنسبة إلى المال:</a:t>
            </a:r>
            <a:endParaRPr lang="ar-EG" sz="2800" b="1" dirty="0" smtClean="0">
              <a:solidFill>
                <a:srgbClr val="C00000"/>
              </a:solidFill>
              <a:latin typeface="SKR HEAD1" pitchFamily="2" charset="-78"/>
              <a:ea typeface="Times New Roman" pitchFamily="18" charset="0"/>
              <a:cs typeface="Traditional Arabic" pitchFamily="2" charset="-78"/>
            </a:endParaRPr>
          </a:p>
          <a:p>
            <a:pPr algn="justLow">
              <a:spcBef>
                <a:spcPts val="0"/>
              </a:spcBef>
              <a:buClr>
                <a:srgbClr val="C00000"/>
              </a:buClr>
              <a:buSzPct val="50000"/>
              <a:buFont typeface="Wingdings" pitchFamily="2" charset="2"/>
              <a:buChar char="v"/>
            </a:pPr>
            <a:r>
              <a:rPr lang="ar-SA" sz="2800" dirty="0" smtClean="0">
                <a:solidFill>
                  <a:srgbClr val="000000"/>
                </a:solidFill>
                <a:latin typeface="Times New Roman" pitchFamily="18" charset="0"/>
                <a:ea typeface="Times New Roman" pitchFamily="18" charset="0"/>
                <a:cs typeface="Traditional Arabic" pitchFamily="2" charset="-78"/>
              </a:rPr>
              <a:t>النفقة في </a:t>
            </a:r>
            <a:r>
              <a:rPr lang="ar-SA" sz="2800" dirty="0" err="1" smtClean="0">
                <a:solidFill>
                  <a:srgbClr val="000000"/>
                </a:solidFill>
                <a:latin typeface="Times New Roman" pitchFamily="18" charset="0"/>
                <a:ea typeface="Times New Roman" pitchFamily="18" charset="0"/>
                <a:cs typeface="Traditional Arabic" pitchFamily="2" charset="-78"/>
              </a:rPr>
              <a:t>الشرع</a:t>
            </a:r>
            <a:r>
              <a:rPr lang="ar-SA" sz="2800" dirty="0" smtClean="0">
                <a:solidFill>
                  <a:srgbClr val="000000"/>
                </a:solidFill>
                <a:latin typeface="Times New Roman" pitchFamily="18" charset="0"/>
                <a:ea typeface="Times New Roman" pitchFamily="18" charset="0"/>
                <a:cs typeface="Traditional Arabic" pitchFamily="2" charset="-78"/>
              </a:rPr>
              <a:t> واجبة على الزوج:</a:t>
            </a:r>
            <a:r>
              <a:rPr lang="ar-EG" sz="2800" dirty="0" smtClean="0">
                <a:solidFill>
                  <a:srgbClr val="0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ولا حق للزوج في مال زوجته.</a:t>
            </a:r>
          </a:p>
          <a:p>
            <a:pPr algn="justLow">
              <a:spcBef>
                <a:spcPts val="0"/>
              </a:spcBef>
              <a:buClr>
                <a:srgbClr val="C00000"/>
              </a:buClr>
              <a:buSzPct val="50000"/>
              <a:buFont typeface="Wingdings" pitchFamily="2" charset="2"/>
              <a:buChar char="v"/>
            </a:pPr>
            <a:r>
              <a:rPr lang="ar-SA" sz="2800" dirty="0" smtClean="0">
                <a:solidFill>
                  <a:srgbClr val="000000"/>
                </a:solidFill>
                <a:latin typeface="Times New Roman" pitchFamily="18" charset="0"/>
                <a:ea typeface="Times New Roman" pitchFamily="18" charset="0"/>
                <a:cs typeface="Traditional Arabic" pitchFamily="2" charset="-78"/>
              </a:rPr>
              <a:t>لا حرج من الناحية الشرعية إذا رضيت الزوجة بطيب نفس أن تقدم من مالها شيئاً لزوجها لتعينه على أسباب الحياة.</a:t>
            </a:r>
          </a:p>
          <a:p>
            <a:pPr algn="justLow">
              <a:spcBef>
                <a:spcPts val="0"/>
              </a:spcBef>
              <a:buClr>
                <a:srgbClr val="C00000"/>
              </a:buClr>
              <a:buSzPct val="50000"/>
              <a:buFont typeface="Wingdings" pitchFamily="2" charset="2"/>
              <a:buChar char="v"/>
            </a:pPr>
            <a:r>
              <a:rPr lang="ar-SA" sz="2800" dirty="0" smtClean="0">
                <a:solidFill>
                  <a:srgbClr val="000000"/>
                </a:solidFill>
                <a:latin typeface="Times New Roman" pitchFamily="18" charset="0"/>
                <a:ea typeface="Times New Roman" pitchFamily="18" charset="0"/>
                <a:cs typeface="Traditional Arabic" pitchFamily="2" charset="-78"/>
              </a:rPr>
              <a:t>لا يسوغ شرعاً أن يختار امرأة لمالها وإن لم تكن ذات دين واستقامة.</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F482FD23-7A2E-4D9A-A0B7-4DE6D9FE770E}" type="slidenum">
              <a:rPr lang="ar-SA" altLang="en-US"/>
              <a:pPr>
                <a:defRPr/>
              </a:pPr>
              <a:t>20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أسس اختيار الزوجة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0487">
                                            <p:txEl>
                                              <p:pRg st="0" end="0"/>
                                            </p:txEl>
                                          </p:spTgt>
                                        </p:tgtEl>
                                        <p:attrNameLst>
                                          <p:attrName>style.visibility</p:attrName>
                                        </p:attrNameLst>
                                      </p:cBhvr>
                                      <p:to>
                                        <p:strVal val="visible"/>
                                      </p:to>
                                    </p:set>
                                    <p:animEffect transition="in" filter="fade">
                                      <p:cBhvr>
                                        <p:cTn id="7" dur="500"/>
                                        <p:tgtEl>
                                          <p:spTgt spid="20487">
                                            <p:txEl>
                                              <p:pRg st="0" end="0"/>
                                            </p:txEl>
                                          </p:spTgt>
                                        </p:tgtEl>
                                      </p:cBhvr>
                                    </p:animEffect>
                                    <p:anim calcmode="lin" valueType="num">
                                      <p:cBhvr>
                                        <p:cTn id="8" dur="500" fill="hold"/>
                                        <p:tgtEl>
                                          <p:spTgt spid="2048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04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20487">
                                            <p:txEl>
                                              <p:pRg st="1" end="1"/>
                                            </p:txEl>
                                          </p:spTgt>
                                        </p:tgtEl>
                                        <p:attrNameLst>
                                          <p:attrName>style.visibility</p:attrName>
                                        </p:attrNameLst>
                                      </p:cBhvr>
                                      <p:to>
                                        <p:strVal val="visible"/>
                                      </p:to>
                                    </p:set>
                                    <p:animEffect transition="in" filter="fade">
                                      <p:cBhvr>
                                        <p:cTn id="14" dur="500"/>
                                        <p:tgtEl>
                                          <p:spTgt spid="20487">
                                            <p:txEl>
                                              <p:pRg st="1" end="1"/>
                                            </p:txEl>
                                          </p:spTgt>
                                        </p:tgtEl>
                                      </p:cBhvr>
                                    </p:animEffect>
                                    <p:anim calcmode="lin" valueType="num">
                                      <p:cBhvr>
                                        <p:cTn id="15" dur="500" fill="hold"/>
                                        <p:tgtEl>
                                          <p:spTgt spid="2048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204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20487">
                                            <p:txEl>
                                              <p:pRg st="2" end="2"/>
                                            </p:txEl>
                                          </p:spTgt>
                                        </p:tgtEl>
                                        <p:attrNameLst>
                                          <p:attrName>style.visibility</p:attrName>
                                        </p:attrNameLst>
                                      </p:cBhvr>
                                      <p:to>
                                        <p:strVal val="visible"/>
                                      </p:to>
                                    </p:set>
                                    <p:animEffect transition="in" filter="fade">
                                      <p:cBhvr>
                                        <p:cTn id="21" dur="500"/>
                                        <p:tgtEl>
                                          <p:spTgt spid="20487">
                                            <p:txEl>
                                              <p:pRg st="2" end="2"/>
                                            </p:txEl>
                                          </p:spTgt>
                                        </p:tgtEl>
                                      </p:cBhvr>
                                    </p:animEffect>
                                    <p:anim calcmode="lin" valueType="num">
                                      <p:cBhvr>
                                        <p:cTn id="22" dur="500" fill="hold"/>
                                        <p:tgtEl>
                                          <p:spTgt spid="2048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204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20487">
                                            <p:txEl>
                                              <p:pRg st="3" end="3"/>
                                            </p:txEl>
                                          </p:spTgt>
                                        </p:tgtEl>
                                        <p:attrNameLst>
                                          <p:attrName>style.visibility</p:attrName>
                                        </p:attrNameLst>
                                      </p:cBhvr>
                                      <p:to>
                                        <p:strVal val="visible"/>
                                      </p:to>
                                    </p:set>
                                    <p:animEffect transition="in" filter="fade">
                                      <p:cBhvr>
                                        <p:cTn id="28" dur="500"/>
                                        <p:tgtEl>
                                          <p:spTgt spid="20487">
                                            <p:txEl>
                                              <p:pRg st="3" end="3"/>
                                            </p:txEl>
                                          </p:spTgt>
                                        </p:tgtEl>
                                      </p:cBhvr>
                                    </p:animEffect>
                                    <p:anim calcmode="lin" valueType="num">
                                      <p:cBhvr>
                                        <p:cTn id="29" dur="500" fill="hold"/>
                                        <p:tgtEl>
                                          <p:spTgt spid="2048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2048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11" name="Rectangle 3"/>
          <p:cNvSpPr>
            <a:spLocks noGrp="1" noChangeArrowheads="1"/>
          </p:cNvSpPr>
          <p:nvPr>
            <p:ph idx="1"/>
          </p:nvPr>
        </p:nvSpPr>
        <p:spPr>
          <a:xfrm>
            <a:off x="152400" y="1981200"/>
            <a:ext cx="8686800" cy="4191000"/>
          </a:xfrm>
        </p:spPr>
        <p:txBody>
          <a:bodyPr/>
          <a:lstStyle/>
          <a:p>
            <a:pPr algn="justLow">
              <a:spcBef>
                <a:spcPts val="0"/>
              </a:spcBef>
              <a:buClr>
                <a:srgbClr val="C00000"/>
              </a:buClr>
            </a:pPr>
            <a:r>
              <a:rPr lang="ar-SA" sz="2800" b="1" dirty="0" smtClean="0">
                <a:solidFill>
                  <a:srgbClr val="C00000"/>
                </a:solidFill>
                <a:latin typeface="SKR HEAD1" pitchFamily="2" charset="-78"/>
                <a:ea typeface="Times New Roman" pitchFamily="18" charset="0"/>
                <a:cs typeface="Traditional Arabic" pitchFamily="2" charset="-78"/>
              </a:rPr>
              <a:t>بالنسبة إلى الجمال:</a:t>
            </a:r>
          </a:p>
          <a:p>
            <a:pPr algn="justLow">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لا ينبغي أن يكون العامل الوحيد أو الأساسي الذي يُقدَّم على ما سواه.</a:t>
            </a:r>
          </a:p>
          <a:p>
            <a:pPr algn="justLow">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لا بأس من البحث عن الجمال بالقدر الذي يتحقق </a:t>
            </a:r>
            <a:r>
              <a:rPr lang="ar-SA" sz="2800" dirty="0" err="1" smtClean="0">
                <a:solidFill>
                  <a:srgbClr val="000000"/>
                </a:solidFill>
                <a:ea typeface="Times New Roman" pitchFamily="18" charset="0"/>
                <a:cs typeface="Traditional Arabic" pitchFamily="2" charset="-78"/>
              </a:rPr>
              <a:t>به</a:t>
            </a:r>
            <a:r>
              <a:rPr lang="ar-SA" sz="2800" dirty="0" smtClean="0">
                <a:solidFill>
                  <a:srgbClr val="000000"/>
                </a:solidFill>
                <a:ea typeface="Times New Roman" pitchFamily="18" charset="0"/>
                <a:cs typeface="Traditional Arabic" pitchFamily="2" charset="-78"/>
              </a:rPr>
              <a:t> غض البصر وسكون النفس، على أن يكون محفوفاً بالدين والخلق القويم.</a:t>
            </a:r>
            <a:endParaRPr lang="ar-SA" sz="2800" baseline="30000" dirty="0" smtClean="0">
              <a:solidFill>
                <a:srgbClr val="000000"/>
              </a:solidFill>
              <a:ea typeface="Times New Roman" pitchFamily="18" charset="0"/>
              <a:cs typeface="Traditional Arabic" pitchFamily="2" charset="-78"/>
            </a:endParaRPr>
          </a:p>
          <a:p>
            <a:pPr algn="justLow">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إذا خلا </a:t>
            </a:r>
            <a:r>
              <a:rPr lang="ar-EG" sz="2800" dirty="0" smtClean="0">
                <a:solidFill>
                  <a:srgbClr val="000000"/>
                </a:solidFill>
                <a:ea typeface="Times New Roman" pitchFamily="18" charset="0"/>
                <a:cs typeface="Traditional Arabic" pitchFamily="2" charset="-78"/>
              </a:rPr>
              <a:t>الجمال من الدين فلا ينبغي تقديمه، بل ربما كان وبالاً عل من اختاره.</a:t>
            </a:r>
            <a:r>
              <a:rPr lang="ar-SA" sz="2800" dirty="0" smtClean="0">
                <a:solidFill>
                  <a:srgbClr val="000000"/>
                </a:solidFill>
                <a:ea typeface="Times New Roman" pitchFamily="18" charset="0"/>
                <a:cs typeface="Traditional Arabic" pitchFamily="2" charset="-78"/>
              </a:rPr>
              <a:t> </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2992AF11-3659-4552-B0EF-27CD17FB3906}" type="slidenum">
              <a:rPr lang="ar-SA" altLang="en-US"/>
              <a:pPr>
                <a:defRPr/>
              </a:pPr>
              <a:t>21</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أسس اختيار الزوجة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1511">
                                            <p:txEl>
                                              <p:pRg st="0" end="0"/>
                                            </p:txEl>
                                          </p:spTgt>
                                        </p:tgtEl>
                                        <p:attrNameLst>
                                          <p:attrName>style.visibility</p:attrName>
                                        </p:attrNameLst>
                                      </p:cBhvr>
                                      <p:to>
                                        <p:strVal val="visible"/>
                                      </p:to>
                                    </p:set>
                                    <p:animEffect transition="in" filter="fade">
                                      <p:cBhvr>
                                        <p:cTn id="7" dur="500"/>
                                        <p:tgtEl>
                                          <p:spTgt spid="21511">
                                            <p:txEl>
                                              <p:pRg st="0" end="0"/>
                                            </p:txEl>
                                          </p:spTgt>
                                        </p:tgtEl>
                                      </p:cBhvr>
                                    </p:animEffect>
                                    <p:anim calcmode="lin" valueType="num">
                                      <p:cBhvr>
                                        <p:cTn id="8" dur="500" fill="hold"/>
                                        <p:tgtEl>
                                          <p:spTgt spid="2151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15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21511">
                                            <p:txEl>
                                              <p:pRg st="1" end="1"/>
                                            </p:txEl>
                                          </p:spTgt>
                                        </p:tgtEl>
                                        <p:attrNameLst>
                                          <p:attrName>style.visibility</p:attrName>
                                        </p:attrNameLst>
                                      </p:cBhvr>
                                      <p:to>
                                        <p:strVal val="visible"/>
                                      </p:to>
                                    </p:set>
                                    <p:animEffect transition="in" filter="fade">
                                      <p:cBhvr>
                                        <p:cTn id="14" dur="500"/>
                                        <p:tgtEl>
                                          <p:spTgt spid="21511">
                                            <p:txEl>
                                              <p:pRg st="1" end="1"/>
                                            </p:txEl>
                                          </p:spTgt>
                                        </p:tgtEl>
                                      </p:cBhvr>
                                    </p:animEffect>
                                    <p:anim calcmode="lin" valueType="num">
                                      <p:cBhvr>
                                        <p:cTn id="15" dur="500" fill="hold"/>
                                        <p:tgtEl>
                                          <p:spTgt spid="2151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215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21511">
                                            <p:txEl>
                                              <p:pRg st="2" end="2"/>
                                            </p:txEl>
                                          </p:spTgt>
                                        </p:tgtEl>
                                        <p:attrNameLst>
                                          <p:attrName>style.visibility</p:attrName>
                                        </p:attrNameLst>
                                      </p:cBhvr>
                                      <p:to>
                                        <p:strVal val="visible"/>
                                      </p:to>
                                    </p:set>
                                    <p:animEffect transition="in" filter="fade">
                                      <p:cBhvr>
                                        <p:cTn id="21" dur="500"/>
                                        <p:tgtEl>
                                          <p:spTgt spid="21511">
                                            <p:txEl>
                                              <p:pRg st="2" end="2"/>
                                            </p:txEl>
                                          </p:spTgt>
                                        </p:tgtEl>
                                      </p:cBhvr>
                                    </p:animEffect>
                                    <p:anim calcmode="lin" valueType="num">
                                      <p:cBhvr>
                                        <p:cTn id="22" dur="500" fill="hold"/>
                                        <p:tgtEl>
                                          <p:spTgt spid="2151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215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21511">
                                            <p:txEl>
                                              <p:pRg st="3" end="3"/>
                                            </p:txEl>
                                          </p:spTgt>
                                        </p:tgtEl>
                                        <p:attrNameLst>
                                          <p:attrName>style.visibility</p:attrName>
                                        </p:attrNameLst>
                                      </p:cBhvr>
                                      <p:to>
                                        <p:strVal val="visible"/>
                                      </p:to>
                                    </p:set>
                                    <p:animEffect transition="in" filter="fade">
                                      <p:cBhvr>
                                        <p:cTn id="28" dur="500"/>
                                        <p:tgtEl>
                                          <p:spTgt spid="21511">
                                            <p:txEl>
                                              <p:pRg st="3" end="3"/>
                                            </p:txEl>
                                          </p:spTgt>
                                        </p:tgtEl>
                                      </p:cBhvr>
                                    </p:animEffect>
                                    <p:anim calcmode="lin" valueType="num">
                                      <p:cBhvr>
                                        <p:cTn id="29" dur="500" fill="hold"/>
                                        <p:tgtEl>
                                          <p:spTgt spid="2151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2151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152400" y="1981200"/>
            <a:ext cx="8686800" cy="3733800"/>
          </a:xfrm>
        </p:spPr>
        <p:txBody>
          <a:bodyPr rtlCol="1">
            <a:normAutofit/>
          </a:bodyPr>
          <a:lstStyle/>
          <a:p>
            <a:pPr algn="justLow" fontAlgn="auto">
              <a:spcBef>
                <a:spcPts val="0"/>
              </a:spcBef>
              <a:spcAft>
                <a:spcPts val="0"/>
              </a:spcAft>
              <a:buFont typeface="Wingdings" pitchFamily="2" charset="2"/>
              <a:buNone/>
              <a:defRPr/>
            </a:pPr>
            <a:r>
              <a:rPr lang="ar-EG" sz="2800" dirty="0" smtClean="0">
                <a:solidFill>
                  <a:srgbClr val="0000FF"/>
                </a:solidFill>
                <a:latin typeface="SKR HEAD1" pitchFamily="2" charset="-78"/>
                <a:cs typeface="SKR HEAD1" pitchFamily="2" charset="-78"/>
              </a:rPr>
              <a:t>الصفات التي ينبغي مراعاتها في اختيار الزوجة</a:t>
            </a:r>
            <a:r>
              <a:rPr lang="ar-SA" sz="2800" dirty="0" smtClean="0">
                <a:solidFill>
                  <a:srgbClr val="0000FF"/>
                </a:solidFill>
                <a:latin typeface="SKR HEAD1" pitchFamily="2" charset="-78"/>
                <a:cs typeface="SKR HEAD1" pitchFamily="2" charset="-78"/>
              </a:rPr>
              <a:t>:</a:t>
            </a:r>
            <a:endParaRPr lang="ar-SA" sz="2800" dirty="0" smtClean="0">
              <a:solidFill>
                <a:srgbClr val="0000FF"/>
              </a:solidFill>
              <a:latin typeface="SKR HEAD1" pitchFamily="2" charset="-78"/>
              <a:ea typeface="Times New Roman" pitchFamily="18" charset="0"/>
              <a:cs typeface="SKR HEAD1" pitchFamily="2" charset="-78"/>
            </a:endParaRPr>
          </a:p>
          <a:p>
            <a:pPr algn="justLow" fontAlgn="auto">
              <a:spcBef>
                <a:spcPts val="0"/>
              </a:spcBef>
              <a:spcAft>
                <a:spcPts val="0"/>
              </a:spcAft>
              <a:buFont typeface="Wingdings" pitchFamily="2" charset="2"/>
              <a:buNone/>
              <a:defRPr/>
            </a:pPr>
            <a:r>
              <a:rPr lang="ar-EG" sz="2800" b="1" dirty="0" smtClean="0">
                <a:solidFill>
                  <a:srgbClr val="C00000"/>
                </a:solidFill>
                <a:ea typeface="Times New Roman" pitchFamily="18" charset="0"/>
                <a:cs typeface="Traditional Arabic" pitchFamily="2" charset="-78"/>
              </a:rPr>
              <a:t>1- </a:t>
            </a:r>
            <a:r>
              <a:rPr lang="ar-SA" sz="2800" b="1" dirty="0" smtClean="0">
                <a:solidFill>
                  <a:srgbClr val="C00000"/>
                </a:solidFill>
                <a:ea typeface="Times New Roman" pitchFamily="18" charset="0"/>
                <a:cs typeface="Traditional Arabic" pitchFamily="2" charset="-78"/>
              </a:rPr>
              <a:t>الدين: </a:t>
            </a:r>
          </a:p>
          <a:p>
            <a:pPr marL="361950" indent="-36195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ea typeface="Times New Roman" pitchFamily="18" charset="0"/>
                <a:cs typeface="Traditional Arabic" pitchFamily="2" charset="-78"/>
              </a:rPr>
              <a:t>هو الوصف الذي جعله الرسول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ea typeface="Times New Roman" pitchFamily="18" charset="0"/>
                <a:cs typeface="Traditional Arabic" pitchFamily="2" charset="-78"/>
              </a:rPr>
              <a:t> أساسًا لطيب العيش وحصول المقصود من الزواج, </a:t>
            </a:r>
            <a:r>
              <a:rPr lang="en-US" sz="2800" dirty="0" smtClean="0">
                <a:solidFill>
                  <a:srgbClr val="000000"/>
                </a:solidFill>
                <a:latin typeface="Times New Roman" pitchFamily="18" charset="0"/>
                <a:cs typeface="Traditional Arabic" pitchFamily="2" charset="-78"/>
              </a:rPr>
              <a:t>“</a:t>
            </a:r>
            <a:r>
              <a:rPr lang="ar-SA" sz="2800" dirty="0" smtClean="0">
                <a:solidFill>
                  <a:srgbClr val="FF0000"/>
                </a:solidFill>
                <a:latin typeface="Times New Roman" pitchFamily="18" charset="0"/>
                <a:cs typeface="Traditional Arabic" pitchFamily="2" charset="-78"/>
              </a:rPr>
              <a:t>خيرُ النِّسَاءِ مَنْ: إِذَا نَظَرْتَ إِلَيْهَا سَرَّتْكَ، وَإِذَا أَمَرْتَهَا أَطَاعَتْكَ، وَإِذَا أَقْسَمْتَ عَلَيْهَا أَبَرّتْكَ، وَإِذَا غِبْتَ عَنْهَا حَفِظَتْكَ فيْ نَفْسِهَا وَمَالِكَ</a:t>
            </a:r>
            <a:r>
              <a:rPr lang="en-US" sz="2800" dirty="0" smtClean="0">
                <a:solidFill>
                  <a:srgbClr val="000000"/>
                </a:solidFill>
                <a:latin typeface="Times New Roman" pitchFamily="18" charset="0"/>
                <a:cs typeface="Traditional Arabic" pitchFamily="2" charset="-78"/>
              </a:rPr>
              <a:t>” </a:t>
            </a:r>
            <a:r>
              <a:rPr lang="ar-SA" sz="2800" dirty="0" smtClean="0">
                <a:cs typeface="Traditional Arabic" pitchFamily="2" charset="-78"/>
              </a:rPr>
              <a:t>, </a:t>
            </a:r>
            <a:r>
              <a:rPr lang="ar-SA" sz="2800" dirty="0" smtClean="0">
                <a:solidFill>
                  <a:srgbClr val="000000"/>
                </a:solidFill>
                <a:latin typeface="Times New Roman" pitchFamily="18" charset="0"/>
                <a:cs typeface="Traditional Arabic" pitchFamily="2" charset="-78"/>
              </a:rPr>
              <a:t>وجعله القرآن وصفاً للكاملات من النساء ﴿ </a:t>
            </a:r>
            <a:r>
              <a:rPr lang="ar-SA" sz="2800" dirty="0" smtClean="0">
                <a:solidFill>
                  <a:srgbClr val="00B0F0"/>
                </a:solidFill>
                <a:cs typeface="Traditional Arabic" pitchFamily="2" charset="-78"/>
              </a:rPr>
              <a:t>قَانِتَاتٌ حَافِظاتٌ لِلْغَيْبِ بِمَا حَفِظَ اللهُ </a:t>
            </a:r>
            <a:r>
              <a:rPr lang="ar-SA" sz="2800" dirty="0" smtClean="0">
                <a:cs typeface="Traditional Arabic" pitchFamily="2" charset="-78"/>
              </a:rPr>
              <a:t>﴾</a:t>
            </a:r>
            <a:r>
              <a:rPr lang="ar-SA" sz="2800" dirty="0" smtClean="0">
                <a:solidFill>
                  <a:srgbClr val="000000"/>
                </a:solidFill>
                <a:latin typeface="Times New Roman" pitchFamily="18" charset="0"/>
                <a:cs typeface="Traditional Arabic" pitchFamily="2" charset="-78"/>
              </a:rPr>
              <a:t>. </a:t>
            </a:r>
            <a:endParaRPr lang="ar-SA"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86B62DFE-5986-451B-B2EC-89BD0DAE8FA0}" type="slidenum">
              <a:rPr lang="ar-SA" altLang="en-US"/>
              <a:pPr>
                <a:defRPr/>
              </a:pPr>
              <a:t>22</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أسس اختيار الزوجة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500"/>
                                        <p:tgtEl>
                                          <p:spTgt spid="29699">
                                            <p:txEl>
                                              <p:pRg st="0" end="0"/>
                                            </p:txEl>
                                          </p:spTgt>
                                        </p:tgtEl>
                                      </p:cBhvr>
                                    </p:animEffect>
                                    <p:anim calcmode="lin" valueType="num">
                                      <p:cBhvr>
                                        <p:cTn id="8" dur="500" fill="hold"/>
                                        <p:tgtEl>
                                          <p:spTgt spid="2969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96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29699">
                                            <p:txEl>
                                              <p:pRg st="1" end="1"/>
                                            </p:txEl>
                                          </p:spTgt>
                                        </p:tgtEl>
                                        <p:attrNameLst>
                                          <p:attrName>style.visibility</p:attrName>
                                        </p:attrNameLst>
                                      </p:cBhvr>
                                      <p:to>
                                        <p:strVal val="visible"/>
                                      </p:to>
                                    </p:set>
                                    <p:animEffect transition="in" filter="fade">
                                      <p:cBhvr>
                                        <p:cTn id="14" dur="500"/>
                                        <p:tgtEl>
                                          <p:spTgt spid="29699">
                                            <p:txEl>
                                              <p:pRg st="1" end="1"/>
                                            </p:txEl>
                                          </p:spTgt>
                                        </p:tgtEl>
                                      </p:cBhvr>
                                    </p:animEffect>
                                    <p:anim calcmode="lin" valueType="num">
                                      <p:cBhvr>
                                        <p:cTn id="15" dur="500" fill="hold"/>
                                        <p:tgtEl>
                                          <p:spTgt spid="2969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296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29699">
                                            <p:txEl>
                                              <p:pRg st="2" end="2"/>
                                            </p:txEl>
                                          </p:spTgt>
                                        </p:tgtEl>
                                        <p:attrNameLst>
                                          <p:attrName>style.visibility</p:attrName>
                                        </p:attrNameLst>
                                      </p:cBhvr>
                                      <p:to>
                                        <p:strVal val="visible"/>
                                      </p:to>
                                    </p:set>
                                    <p:animEffect transition="in" filter="fade">
                                      <p:cBhvr>
                                        <p:cTn id="21" dur="500"/>
                                        <p:tgtEl>
                                          <p:spTgt spid="29699">
                                            <p:txEl>
                                              <p:pRg st="2" end="2"/>
                                            </p:txEl>
                                          </p:spTgt>
                                        </p:tgtEl>
                                      </p:cBhvr>
                                    </p:animEffect>
                                    <p:anim calcmode="lin" valueType="num">
                                      <p:cBhvr>
                                        <p:cTn id="22" dur="500" fill="hold"/>
                                        <p:tgtEl>
                                          <p:spTgt spid="2969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29699">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a:xfrm>
            <a:off x="152400" y="1981200"/>
            <a:ext cx="8686800" cy="4648200"/>
          </a:xfrm>
        </p:spPr>
        <p:txBody>
          <a:bodyPr rtlCol="1">
            <a:normAutofit/>
          </a:bodyPr>
          <a:lstStyle/>
          <a:p>
            <a:pPr algn="justLow" fontAlgn="auto">
              <a:spcBef>
                <a:spcPts val="0"/>
              </a:spcBef>
              <a:spcAft>
                <a:spcPts val="0"/>
              </a:spcAft>
              <a:buFont typeface="Wingdings" pitchFamily="2" charset="2"/>
              <a:buNone/>
              <a:defRPr/>
            </a:pPr>
            <a:r>
              <a:rPr lang="ar-SA" sz="2800" b="1" dirty="0" smtClean="0">
                <a:solidFill>
                  <a:srgbClr val="C00000"/>
                </a:solidFill>
                <a:latin typeface="Times New Roman" pitchFamily="18" charset="0"/>
                <a:cs typeface="Traditional Arabic" pitchFamily="2" charset="-78"/>
              </a:rPr>
              <a:t>2- الأصالة: </a:t>
            </a:r>
          </a:p>
          <a:p>
            <a:pPr marL="361950" indent="-36195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cs typeface="Traditional Arabic" pitchFamily="2" charset="-78"/>
              </a:rPr>
              <a:t>أن تكون الزوجة ذات نسب أصيل يحول بينها وبين فعل النقائص، وتظهر آثاره على أولاده، لأن </a:t>
            </a:r>
            <a:r>
              <a:rPr lang="ar-EG" sz="2800" dirty="0" smtClean="0">
                <a:solidFill>
                  <a:srgbClr val="000000"/>
                </a:solidFill>
                <a:latin typeface="Times New Roman" pitchFamily="18" charset="0"/>
                <a:cs typeface="Traditional Arabic" pitchFamily="2" charset="-78"/>
              </a:rPr>
              <a:t>"</a:t>
            </a:r>
            <a:r>
              <a:rPr lang="ar-SA" sz="2800" dirty="0" smtClean="0">
                <a:solidFill>
                  <a:srgbClr val="000000"/>
                </a:solidFill>
                <a:latin typeface="Times New Roman" pitchFamily="18" charset="0"/>
                <a:cs typeface="Traditional Arabic" pitchFamily="2" charset="-78"/>
              </a:rPr>
              <a:t>العرق دساس</a:t>
            </a:r>
            <a:r>
              <a:rPr lang="ar-EG" sz="2800" dirty="0" smtClean="0">
                <a:solidFill>
                  <a:srgbClr val="000000"/>
                </a:solidFill>
                <a:latin typeface="Times New Roman" pitchFamily="18" charset="0"/>
                <a:cs typeface="Traditional Arabic" pitchFamily="2" charset="-78"/>
              </a:rPr>
              <a:t>"</a:t>
            </a:r>
            <a:r>
              <a:rPr lang="ar-SA" sz="2800" dirty="0" smtClean="0">
                <a:solidFill>
                  <a:srgbClr val="000000"/>
                </a:solidFill>
                <a:latin typeface="Times New Roman" pitchFamily="18" charset="0"/>
                <a:cs typeface="Traditional Arabic" pitchFamily="2" charset="-78"/>
              </a:rPr>
              <a:t>، وكفاءة النسب لها اعتبار في </a:t>
            </a:r>
            <a:r>
              <a:rPr lang="ar-SA" sz="2800" dirty="0" err="1" smtClean="0">
                <a:solidFill>
                  <a:srgbClr val="000000"/>
                </a:solidFill>
                <a:latin typeface="Times New Roman" pitchFamily="18" charset="0"/>
                <a:cs typeface="Traditional Arabic" pitchFamily="2" charset="-78"/>
              </a:rPr>
              <a:t>الشرع</a:t>
            </a:r>
            <a:r>
              <a:rPr lang="ar-SA" sz="2800" dirty="0" smtClean="0">
                <a:solidFill>
                  <a:srgbClr val="000000"/>
                </a:solidFill>
                <a:latin typeface="Times New Roman" pitchFamily="18" charset="0"/>
                <a:cs typeface="Traditional Arabic" pitchFamily="2" charset="-78"/>
              </a:rPr>
              <a:t> كما جاء في الأثر: </a:t>
            </a:r>
            <a:r>
              <a:rPr lang="en-US" sz="2800" dirty="0" smtClean="0">
                <a:solidFill>
                  <a:srgbClr val="000000"/>
                </a:solidFill>
                <a:latin typeface="Times New Roman" pitchFamily="18" charset="0"/>
                <a:cs typeface="Traditional Arabic" pitchFamily="2" charset="-78"/>
              </a:rPr>
              <a:t>“</a:t>
            </a:r>
            <a:r>
              <a:rPr lang="ar-SA" sz="2800" dirty="0" smtClean="0">
                <a:solidFill>
                  <a:srgbClr val="FF0000"/>
                </a:solidFill>
                <a:latin typeface="Times New Roman" pitchFamily="18" charset="0"/>
                <a:cs typeface="Traditional Arabic" pitchFamily="2" charset="-78"/>
              </a:rPr>
              <a:t>تَخَيَّرُوا لِنُطَفِكُمْ، وَانْكِحُوا الْأَكْفَاءَ، </a:t>
            </a:r>
            <a:r>
              <a:rPr lang="ar-SA" sz="2800" dirty="0" err="1" smtClean="0">
                <a:solidFill>
                  <a:srgbClr val="FF0000"/>
                </a:solidFill>
                <a:latin typeface="Times New Roman" pitchFamily="18" charset="0"/>
                <a:cs typeface="Traditional Arabic" pitchFamily="2" charset="-78"/>
              </a:rPr>
              <a:t>وَأَنْكِحُوا</a:t>
            </a:r>
            <a:r>
              <a:rPr lang="ar-SA" sz="2800" dirty="0" smtClean="0">
                <a:solidFill>
                  <a:srgbClr val="FF0000"/>
                </a:solidFill>
                <a:latin typeface="Times New Roman" pitchFamily="18" charset="0"/>
                <a:cs typeface="Traditional Arabic" pitchFamily="2" charset="-78"/>
              </a:rPr>
              <a:t> إِلَيْهِمْ</a:t>
            </a:r>
            <a:r>
              <a:rPr lang="ar-SA" sz="2800" dirty="0" smtClean="0">
                <a:solidFill>
                  <a:srgbClr val="000000"/>
                </a:solidFill>
                <a:latin typeface="Times New Roman" pitchFamily="18" charset="0"/>
                <a:cs typeface="Traditional Arabic" pitchFamily="2" charset="-78"/>
              </a:rPr>
              <a:t>”</a:t>
            </a:r>
            <a:r>
              <a:rPr lang="ar-SA" sz="2800" dirty="0" smtClean="0">
                <a:cs typeface="Traditional Arabic" pitchFamily="2" charset="-78"/>
              </a:rPr>
              <a:t> .</a:t>
            </a:r>
          </a:p>
          <a:p>
            <a:pPr algn="justLow" fontAlgn="auto">
              <a:spcBef>
                <a:spcPts val="0"/>
              </a:spcBef>
              <a:spcAft>
                <a:spcPts val="0"/>
              </a:spcAft>
              <a:buFont typeface="Wingdings" pitchFamily="2" charset="2"/>
              <a:buNone/>
              <a:defRPr/>
            </a:pPr>
            <a:r>
              <a:rPr lang="ar-SA" sz="2800" b="1" dirty="0" smtClean="0">
                <a:solidFill>
                  <a:srgbClr val="C00000"/>
                </a:solidFill>
                <a:latin typeface="Times New Roman" pitchFamily="18" charset="0"/>
                <a:ea typeface="Times New Roman" pitchFamily="18" charset="0"/>
                <a:cs typeface="Traditional Arabic" pitchFamily="2" charset="-78"/>
              </a:rPr>
              <a:t>3- الولود:</a:t>
            </a:r>
          </a:p>
          <a:p>
            <a:pPr marL="361950" indent="-36195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ea typeface="Times New Roman" pitchFamily="18" charset="0"/>
                <a:cs typeface="Traditional Arabic" pitchFamily="2" charset="-78"/>
              </a:rPr>
              <a:t>إن هناء الأسرة وسعادتها واستقرار حياتها يتم بإنجاب الأولاد، الذين هم أمل كل زوجين, وبهم تقر العين, ويمتد النسل, يقول</a:t>
            </a:r>
            <a:r>
              <a:rPr lang="ar-SA" sz="2800" b="1" dirty="0" smtClean="0">
                <a:solidFill>
                  <a:srgbClr val="000000"/>
                </a:solidFill>
                <a:latin typeface="Times New Roman" pitchFamily="18" charset="0"/>
                <a:ea typeface="Times New Roman" pitchFamily="18" charset="0"/>
                <a:cs typeface="Traditional Arabic" pitchFamily="2" charset="-78"/>
              </a:rPr>
              <a:t>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b="1" dirty="0" smtClean="0">
                <a:solidFill>
                  <a:srgbClr val="000000"/>
                </a:solidFill>
                <a:latin typeface="Times New Roman" pitchFamily="18" charset="0"/>
                <a:ea typeface="Times New Roman" pitchFamily="18" charset="0"/>
                <a:cs typeface="Traditional Arabic" pitchFamily="2" charset="-78"/>
              </a:rPr>
              <a:t>: </a:t>
            </a:r>
            <a:r>
              <a:rPr lang="en-US"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000000"/>
                </a:solidFill>
                <a:latin typeface="Times New Roman" pitchFamily="18" charset="0"/>
                <a:ea typeface="Times New Roman" pitchFamily="18" charset="0"/>
                <a:cs typeface="Traditional Arabic" pitchFamily="2" charset="-78"/>
              </a:rPr>
              <a:t> </a:t>
            </a:r>
            <a:r>
              <a:rPr lang="ar-SA" sz="2800" dirty="0" smtClean="0">
                <a:solidFill>
                  <a:srgbClr val="FF0000"/>
                </a:solidFill>
                <a:latin typeface="Simplified Arabic" pitchFamily="2" charset="-78"/>
                <a:ea typeface="Times New Roman" pitchFamily="18" charset="0"/>
                <a:cs typeface="Traditional Arabic" pitchFamily="2" charset="-78"/>
              </a:rPr>
              <a:t>تَزَوَّجُوا الْوَدُودَ الْوَلُودَ؛ فَإِنِّي </a:t>
            </a:r>
            <a:r>
              <a:rPr lang="ar-SA" sz="2800" dirty="0" err="1" smtClean="0">
                <a:solidFill>
                  <a:srgbClr val="FF0000"/>
                </a:solidFill>
                <a:latin typeface="Simplified Arabic" pitchFamily="2" charset="-78"/>
                <a:ea typeface="Times New Roman" pitchFamily="18" charset="0"/>
                <a:cs typeface="Traditional Arabic" pitchFamily="2" charset="-78"/>
              </a:rPr>
              <a:t>مُكَاثِرٌ</a:t>
            </a:r>
            <a:r>
              <a:rPr lang="ar-SA" sz="2800" dirty="0" smtClean="0">
                <a:solidFill>
                  <a:srgbClr val="FF0000"/>
                </a:solidFill>
                <a:latin typeface="Simplified Arabic" pitchFamily="2" charset="-78"/>
                <a:ea typeface="Times New Roman" pitchFamily="18" charset="0"/>
                <a:cs typeface="Traditional Arabic" pitchFamily="2" charset="-78"/>
              </a:rPr>
              <a:t> بِكُمْ الْأُمَمَ </a:t>
            </a:r>
            <a:r>
              <a:rPr lang="ar-SA" sz="2800" dirty="0" smtClean="0">
                <a:cs typeface="Traditional Arabic" pitchFamily="2" charset="-78"/>
              </a:rPr>
              <a:t>“.</a:t>
            </a:r>
          </a:p>
          <a:p>
            <a:pPr marL="0" indent="0" algn="justLow" fontAlgn="auto">
              <a:spcBef>
                <a:spcPts val="0"/>
              </a:spcBef>
              <a:spcAft>
                <a:spcPts val="0"/>
              </a:spcAft>
              <a:buFont typeface="Wingdings" pitchFamily="2" charset="2"/>
              <a:buNone/>
              <a:defRPr/>
            </a:pPr>
            <a:endParaRPr lang="ar-SA" sz="2800"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4D392AD-2386-434C-9C19-D600E2E3D01F}" type="slidenum">
              <a:rPr lang="ar-SA" altLang="en-US"/>
              <a:pPr>
                <a:defRPr/>
              </a:pPr>
              <a:t>23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أسس اختيار الزوجة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500"/>
                                        <p:tgtEl>
                                          <p:spTgt spid="29699">
                                            <p:txEl>
                                              <p:pRg st="0" end="0"/>
                                            </p:txEl>
                                          </p:spTgt>
                                        </p:tgtEl>
                                      </p:cBhvr>
                                    </p:animEffect>
                                    <p:anim calcmode="lin" valueType="num">
                                      <p:cBhvr>
                                        <p:cTn id="8" dur="500" fill="hold"/>
                                        <p:tgtEl>
                                          <p:spTgt spid="2969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96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29699">
                                            <p:txEl>
                                              <p:pRg st="1" end="1"/>
                                            </p:txEl>
                                          </p:spTgt>
                                        </p:tgtEl>
                                        <p:attrNameLst>
                                          <p:attrName>style.visibility</p:attrName>
                                        </p:attrNameLst>
                                      </p:cBhvr>
                                      <p:to>
                                        <p:strVal val="visible"/>
                                      </p:to>
                                    </p:set>
                                    <p:animEffect transition="in" filter="fade">
                                      <p:cBhvr>
                                        <p:cTn id="14" dur="500"/>
                                        <p:tgtEl>
                                          <p:spTgt spid="29699">
                                            <p:txEl>
                                              <p:pRg st="1" end="1"/>
                                            </p:txEl>
                                          </p:spTgt>
                                        </p:tgtEl>
                                      </p:cBhvr>
                                    </p:animEffect>
                                    <p:anim calcmode="lin" valueType="num">
                                      <p:cBhvr>
                                        <p:cTn id="15" dur="500" fill="hold"/>
                                        <p:tgtEl>
                                          <p:spTgt spid="2969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296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29699">
                                            <p:txEl>
                                              <p:pRg st="2" end="2"/>
                                            </p:txEl>
                                          </p:spTgt>
                                        </p:tgtEl>
                                        <p:attrNameLst>
                                          <p:attrName>style.visibility</p:attrName>
                                        </p:attrNameLst>
                                      </p:cBhvr>
                                      <p:to>
                                        <p:strVal val="visible"/>
                                      </p:to>
                                    </p:set>
                                    <p:animEffect transition="in" filter="fade">
                                      <p:cBhvr>
                                        <p:cTn id="21" dur="500"/>
                                        <p:tgtEl>
                                          <p:spTgt spid="29699">
                                            <p:txEl>
                                              <p:pRg st="2" end="2"/>
                                            </p:txEl>
                                          </p:spTgt>
                                        </p:tgtEl>
                                      </p:cBhvr>
                                    </p:animEffect>
                                    <p:anim calcmode="lin" valueType="num">
                                      <p:cBhvr>
                                        <p:cTn id="22" dur="500" fill="hold"/>
                                        <p:tgtEl>
                                          <p:spTgt spid="2969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296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29699">
                                            <p:txEl>
                                              <p:pRg st="3" end="3"/>
                                            </p:txEl>
                                          </p:spTgt>
                                        </p:tgtEl>
                                        <p:attrNameLst>
                                          <p:attrName>style.visibility</p:attrName>
                                        </p:attrNameLst>
                                      </p:cBhvr>
                                      <p:to>
                                        <p:strVal val="visible"/>
                                      </p:to>
                                    </p:set>
                                    <p:animEffect transition="in" filter="fade">
                                      <p:cBhvr>
                                        <p:cTn id="28" dur="500"/>
                                        <p:tgtEl>
                                          <p:spTgt spid="29699">
                                            <p:txEl>
                                              <p:pRg st="3" end="3"/>
                                            </p:txEl>
                                          </p:spTgt>
                                        </p:tgtEl>
                                      </p:cBhvr>
                                    </p:animEffect>
                                    <p:anim calcmode="lin" valueType="num">
                                      <p:cBhvr>
                                        <p:cTn id="29" dur="500" fill="hold"/>
                                        <p:tgtEl>
                                          <p:spTgt spid="2969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2969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a:xfrm>
            <a:off x="152400" y="1981200"/>
            <a:ext cx="8686800" cy="3048000"/>
          </a:xfrm>
        </p:spPr>
        <p:txBody>
          <a:bodyPr rtlCol="1">
            <a:normAutofit/>
          </a:bodyPr>
          <a:lstStyle/>
          <a:p>
            <a:pPr algn="justLow" fontAlgn="auto">
              <a:spcBef>
                <a:spcPts val="0"/>
              </a:spcBef>
              <a:spcAft>
                <a:spcPts val="0"/>
              </a:spcAft>
              <a:buFont typeface="Wingdings" pitchFamily="2" charset="2"/>
              <a:buNone/>
              <a:defRPr/>
            </a:pPr>
            <a:r>
              <a:rPr lang="ar-EG" sz="2800" b="1" dirty="0" smtClean="0">
                <a:solidFill>
                  <a:srgbClr val="C00000"/>
                </a:solidFill>
                <a:cs typeface="Traditional Arabic" pitchFamily="2" charset="-78"/>
              </a:rPr>
              <a:t>4- </a:t>
            </a:r>
            <a:r>
              <a:rPr lang="ar-SA" sz="2800" b="1" dirty="0" smtClean="0">
                <a:solidFill>
                  <a:srgbClr val="C00000"/>
                </a:solidFill>
                <a:cs typeface="Traditional Arabic" pitchFamily="2" charset="-78"/>
              </a:rPr>
              <a:t>البكارة: </a:t>
            </a:r>
          </a:p>
          <a:p>
            <a:pPr marL="361950" indent="-36195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cs typeface="Traditional Arabic" pitchFamily="2" charset="-78"/>
              </a:rPr>
              <a:t>البكارة أمكن للحب، وأكمل في المتعة والأنس، لأن الطبع مجبول على الأنس بأول محبوب؛ ولهذا قال النبي </a:t>
            </a:r>
            <a:r>
              <a:rPr lang="en-US" sz="2800" dirty="0" smtClean="0">
                <a:solidFill>
                  <a:srgbClr val="000000"/>
                </a:solidFill>
                <a:latin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cs typeface="Traditional Arabic" pitchFamily="2" charset="-78"/>
              </a:rPr>
              <a:t> لجابر حين أخبره بالزواج من ثيب: </a:t>
            </a:r>
            <a:r>
              <a:rPr lang="ar-SA" sz="2800" dirty="0" smtClean="0">
                <a:cs typeface="Traditional Arabic" pitchFamily="2" charset="-78"/>
              </a:rPr>
              <a:t>" ‏</a:t>
            </a:r>
            <a:r>
              <a:rPr lang="ar-SA" sz="2800" dirty="0" smtClean="0">
                <a:solidFill>
                  <a:srgbClr val="FF0000"/>
                </a:solidFill>
                <a:cs typeface="Traditional Arabic" pitchFamily="2" charset="-78"/>
              </a:rPr>
              <a:t>فَهَلَّا ‏‏بِكْرَاً ‏‏تُلَاعِبُهَا وَتُلَاعِبُكَ، ‏أَوْ قَالَ: تُضَاحِكُهَا وَتُضَاحِكُكَ؟ </a:t>
            </a:r>
            <a:r>
              <a:rPr lang="ar-SA" sz="2800" dirty="0" smtClean="0">
                <a:cs typeface="Traditional Arabic" pitchFamily="2" charset="-78"/>
              </a:rPr>
              <a:t>“ .</a:t>
            </a:r>
            <a:endParaRPr lang="en-US" sz="2800" dirty="0" smtClean="0">
              <a:solidFill>
                <a:srgbClr val="000000"/>
              </a:solidFill>
              <a:latin typeface="Simplified Arabic" pitchFamily="2" charset="-78"/>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1731B928-DEC4-48F8-877B-3E4615191EFD}" type="slidenum">
              <a:rPr lang="ar-SA" altLang="en-US"/>
              <a:pPr>
                <a:defRPr/>
              </a:pPr>
              <a:t>24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أسس اختيار الزوجة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30723">
                                            <p:txEl>
                                              <p:pRg st="0" end="0"/>
                                            </p:txEl>
                                          </p:spTgt>
                                        </p:tgtEl>
                                        <p:attrNameLst>
                                          <p:attrName>style.visibility</p:attrName>
                                        </p:attrNameLst>
                                      </p:cBhvr>
                                      <p:to>
                                        <p:strVal val="visible"/>
                                      </p:to>
                                    </p:set>
                                    <p:animEffect transition="in" filter="fade">
                                      <p:cBhvr>
                                        <p:cTn id="7" dur="500"/>
                                        <p:tgtEl>
                                          <p:spTgt spid="30723">
                                            <p:txEl>
                                              <p:pRg st="0" end="0"/>
                                            </p:txEl>
                                          </p:spTgt>
                                        </p:tgtEl>
                                      </p:cBhvr>
                                    </p:animEffect>
                                    <p:anim calcmode="lin" valueType="num">
                                      <p:cBhvr>
                                        <p:cTn id="8" dur="500" fill="hold"/>
                                        <p:tgtEl>
                                          <p:spTgt spid="3072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307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30723">
                                            <p:txEl>
                                              <p:pRg st="1" end="1"/>
                                            </p:txEl>
                                          </p:spTgt>
                                        </p:tgtEl>
                                        <p:attrNameLst>
                                          <p:attrName>style.visibility</p:attrName>
                                        </p:attrNameLst>
                                      </p:cBhvr>
                                      <p:to>
                                        <p:strVal val="visible"/>
                                      </p:to>
                                    </p:set>
                                    <p:animEffect transition="in" filter="fade">
                                      <p:cBhvr>
                                        <p:cTn id="14" dur="500"/>
                                        <p:tgtEl>
                                          <p:spTgt spid="30723">
                                            <p:txEl>
                                              <p:pRg st="1" end="1"/>
                                            </p:txEl>
                                          </p:spTgt>
                                        </p:tgtEl>
                                      </p:cBhvr>
                                    </p:animEffect>
                                    <p:anim calcmode="lin" valueType="num">
                                      <p:cBhvr>
                                        <p:cTn id="15" dur="500" fill="hold"/>
                                        <p:tgtEl>
                                          <p:spTgt spid="3072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3072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7" name="Rectangle 3"/>
          <p:cNvSpPr>
            <a:spLocks noGrp="1" noChangeArrowheads="1"/>
          </p:cNvSpPr>
          <p:nvPr>
            <p:ph idx="1"/>
          </p:nvPr>
        </p:nvSpPr>
        <p:spPr>
          <a:xfrm>
            <a:off x="152400" y="1981200"/>
            <a:ext cx="8686800" cy="2514600"/>
          </a:xfrm>
        </p:spPr>
        <p:txBody>
          <a:bodyPr/>
          <a:lstStyle/>
          <a:p>
            <a:pPr algn="justLow">
              <a:spcBef>
                <a:spcPts val="0"/>
              </a:spcBef>
              <a:buFont typeface="Wingdings" pitchFamily="2" charset="2"/>
              <a:buNone/>
            </a:pPr>
            <a:r>
              <a:rPr lang="ar-SA" sz="2800" b="1" dirty="0" smtClean="0">
                <a:solidFill>
                  <a:srgbClr val="C00000"/>
                </a:solidFill>
                <a:latin typeface="Times New Roman" pitchFamily="18" charset="0"/>
                <a:ea typeface="Times New Roman" pitchFamily="18" charset="0"/>
                <a:cs typeface="Traditional Arabic" pitchFamily="2" charset="-78"/>
              </a:rPr>
              <a:t>1-</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b="1" dirty="0" smtClean="0">
                <a:solidFill>
                  <a:srgbClr val="C00000"/>
                </a:solidFill>
                <a:latin typeface="Times New Roman" pitchFamily="18" charset="0"/>
                <a:ea typeface="Times New Roman" pitchFamily="18" charset="0"/>
                <a:cs typeface="Traditional Arabic" pitchFamily="2" charset="-78"/>
              </a:rPr>
              <a:t>الدين</a:t>
            </a:r>
            <a:r>
              <a:rPr lang="ar-SA" sz="2800" dirty="0" smtClean="0">
                <a:solidFill>
                  <a:srgbClr val="C00000"/>
                </a:solidFill>
                <a:latin typeface="Times New Roman" pitchFamily="18" charset="0"/>
                <a:ea typeface="Times New Roman" pitchFamily="18" charset="0"/>
                <a:cs typeface="Traditional Arabic" pitchFamily="2" charset="-78"/>
              </a:rPr>
              <a:t>:</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لأن صاحب الدين إن عاشرها عاشرها بمعروف، وإن سَرَّحها سَرَّحها بإحسان. قال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ea typeface="Times New Roman" pitchFamily="18" charset="0"/>
                <a:cs typeface="Traditional Arabic" pitchFamily="2" charset="-78"/>
              </a:rPr>
              <a:t> </a:t>
            </a:r>
            <a:r>
              <a:rPr lang="en-US"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000000"/>
                </a:solidFill>
                <a:latin typeface="Simplified Arabic" pitchFamily="2" charset="-78"/>
                <a:ea typeface="Times New Roman" pitchFamily="18" charset="0"/>
                <a:cs typeface="Traditional Arabic" pitchFamily="2" charset="-78"/>
              </a:rPr>
              <a:t>‏</a:t>
            </a:r>
            <a:r>
              <a:rPr lang="ar-SA" sz="2800" dirty="0" smtClean="0">
                <a:solidFill>
                  <a:srgbClr val="FF0000"/>
                </a:solidFill>
                <a:latin typeface="Simplified Arabic" pitchFamily="2" charset="-78"/>
                <a:ea typeface="Times New Roman" pitchFamily="18" charset="0"/>
                <a:cs typeface="Traditional Arabic" pitchFamily="2" charset="-78"/>
              </a:rPr>
              <a:t>إِذَا خَطَبَ إِلَيْكُمْ مَنْ تَرْضَوْنَ دِينَهُ وَخُلُقَهُ فَزَوِّجُوهُ، إِلَّا تَفْعَلُوا تَكُنْ فِتْنَةٌ فِي الْأَرْضِ وَفَسَادٌ ‏ ‏عَرِيضٌ</a:t>
            </a:r>
            <a:r>
              <a:rPr lang="en-US" sz="2800" dirty="0" smtClean="0">
                <a:solidFill>
                  <a:srgbClr val="000000"/>
                </a:solidFill>
                <a:latin typeface="Times New Roman" pitchFamily="18" charset="0"/>
                <a:ea typeface="Times New Roman" pitchFamily="18" charset="0"/>
                <a:cs typeface="Traditional Arabic" pitchFamily="2" charset="-78"/>
              </a:rPr>
              <a:t>”</a:t>
            </a:r>
            <a:r>
              <a:rPr lang="en-US" sz="2800" dirty="0" smtClean="0">
                <a:ea typeface="Times New Roman" pitchFamily="18" charset="0"/>
                <a:cs typeface="Traditional Arabic" pitchFamily="2" charset="-78"/>
              </a:rPr>
              <a:t> </a:t>
            </a:r>
            <a:r>
              <a:rPr lang="ar-SA" sz="2800" dirty="0" smtClean="0">
                <a:ea typeface="Times New Roman" pitchFamily="18" charset="0"/>
                <a:cs typeface="Traditional Arabic" pitchFamily="2" charset="-78"/>
              </a:rPr>
              <a:t>.</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2- حسن الخلق</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المراد دماثة أخلاقه وسماحته ليحسن معاملتها، ويحفظ كرامتها، وينسيها غربتها، ولا يُسيء إليها أو يهينها بقوله أو فعله.</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3- الجمال</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والمراد ألا يكون في الزوج عيب مُنَفِّر يجعل المرأة لا تحس معه بالسعادة، لأن من حق الاختيار للفتاة أن لا تقبل بمن فيه عيب خَلْقي.</a:t>
            </a:r>
            <a:endParaRPr lang="en-US" sz="2800" dirty="0" smtClean="0">
              <a:solidFill>
                <a:srgbClr val="000000"/>
              </a:solidFill>
              <a:ea typeface="Times New Roman" pitchFamily="18" charset="0"/>
              <a:cs typeface="Traditional Arabic" pitchFamily="2" charset="-78"/>
            </a:endParaRPr>
          </a:p>
          <a:p>
            <a:pPr algn="justLow">
              <a:spcBef>
                <a:spcPts val="0"/>
              </a:spcBef>
              <a:buFont typeface="Wingdings" pitchFamily="2" charset="2"/>
              <a:buNone/>
            </a:pPr>
            <a:r>
              <a:rPr lang="ar-EG" sz="2800" b="1" dirty="0" smtClean="0">
                <a:solidFill>
                  <a:srgbClr val="C00000"/>
                </a:solidFill>
                <a:ea typeface="Times New Roman" pitchFamily="18" charset="0"/>
                <a:cs typeface="Traditional Arabic" pitchFamily="2" charset="-78"/>
              </a:rPr>
              <a:t>4-</a:t>
            </a:r>
            <a:r>
              <a:rPr lang="ar-EG" sz="2800" dirty="0" smtClean="0">
                <a:solidFill>
                  <a:srgbClr val="C00000"/>
                </a:solidFill>
                <a:ea typeface="Times New Roman" pitchFamily="18" charset="0"/>
                <a:cs typeface="Traditional Arabic" pitchFamily="2" charset="-78"/>
              </a:rPr>
              <a:t> </a:t>
            </a:r>
            <a:r>
              <a:rPr lang="ar-EG" sz="2800" b="1" dirty="0" smtClean="0">
                <a:solidFill>
                  <a:srgbClr val="C00000"/>
                </a:solidFill>
                <a:ea typeface="Times New Roman" pitchFamily="18" charset="0"/>
                <a:cs typeface="Traditional Arabic" pitchFamily="2" charset="-78"/>
              </a:rPr>
              <a:t>الـمال</a:t>
            </a:r>
            <a:r>
              <a:rPr lang="ar-EG" sz="2800" dirty="0" smtClean="0">
                <a:solidFill>
                  <a:srgbClr val="C00000"/>
                </a:solidFill>
                <a:ea typeface="Times New Roman" pitchFamily="18" charset="0"/>
                <a:cs typeface="Traditional Arabic" pitchFamily="2" charset="-78"/>
              </a:rPr>
              <a:t>:</a:t>
            </a:r>
            <a:r>
              <a:rPr lang="ar-EG"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لا ينبغي أن يأخذ النظر إليه أكبر من حجمه، أو يتجاوز حدَّه بحيث </a:t>
            </a:r>
            <a:r>
              <a:rPr lang="ar-SA" sz="2800" dirty="0" err="1" smtClean="0">
                <a:solidFill>
                  <a:srgbClr val="000000"/>
                </a:solidFill>
                <a:latin typeface="Times New Roman" pitchFamily="18" charset="0"/>
                <a:ea typeface="Times New Roman" pitchFamily="18" charset="0"/>
                <a:cs typeface="Traditional Arabic" pitchFamily="2" charset="-78"/>
              </a:rPr>
              <a:t>يتغالى</a:t>
            </a:r>
            <a:r>
              <a:rPr lang="ar-SA" sz="2800" dirty="0" smtClean="0">
                <a:solidFill>
                  <a:srgbClr val="000000"/>
                </a:solidFill>
                <a:latin typeface="Times New Roman" pitchFamily="18" charset="0"/>
                <a:ea typeface="Times New Roman" pitchFamily="18" charset="0"/>
                <a:cs typeface="Traditional Arabic" pitchFamily="2" charset="-78"/>
              </a:rPr>
              <a:t> في تقديره إلى أن يطغى على الاعتبارات الأخرى والصفات المثلى, قال تعالى: ﴿ </a:t>
            </a:r>
            <a:r>
              <a:rPr lang="ar-SA" sz="2800" dirty="0" smtClean="0">
                <a:solidFill>
                  <a:srgbClr val="00B0F0"/>
                </a:solidFill>
                <a:latin typeface="Times New Roman" pitchFamily="18" charset="0"/>
                <a:ea typeface="Times New Roman" pitchFamily="18" charset="0"/>
                <a:cs typeface="Traditional Arabic" pitchFamily="2" charset="-78"/>
              </a:rPr>
              <a:t>إِنْ يَكُوْنُوا فُقَرَاءَ </a:t>
            </a:r>
            <a:r>
              <a:rPr lang="ar-SA" sz="2800" dirty="0" err="1" smtClean="0">
                <a:solidFill>
                  <a:srgbClr val="00B0F0"/>
                </a:solidFill>
                <a:latin typeface="Times New Roman" pitchFamily="18" charset="0"/>
                <a:ea typeface="Times New Roman" pitchFamily="18" charset="0"/>
                <a:cs typeface="Traditional Arabic" pitchFamily="2" charset="-78"/>
              </a:rPr>
              <a:t>يُغْنِهِمُ</a:t>
            </a:r>
            <a:r>
              <a:rPr lang="ar-SA" sz="2800" dirty="0" smtClean="0">
                <a:solidFill>
                  <a:srgbClr val="00B0F0"/>
                </a:solidFill>
                <a:latin typeface="Times New Roman" pitchFamily="18" charset="0"/>
                <a:ea typeface="Times New Roman" pitchFamily="18" charset="0"/>
                <a:cs typeface="Traditional Arabic" pitchFamily="2" charset="-78"/>
              </a:rPr>
              <a:t> اللهُ مِنْ فَضْلِهِ </a:t>
            </a:r>
            <a:r>
              <a:rPr lang="ar-SA" sz="2800" dirty="0" smtClean="0">
                <a:solidFill>
                  <a:srgbClr val="000000"/>
                </a:solidFill>
                <a:latin typeface="Times New Roman" pitchFamily="18" charset="0"/>
                <a:ea typeface="Times New Roman" pitchFamily="18" charset="0"/>
                <a:cs typeface="Traditional Arabic" pitchFamily="2" charset="-78"/>
              </a:rPr>
              <a:t>﴾.</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F76C4DF-AC2F-4750-B43B-313D628992F0}" type="slidenum">
              <a:rPr lang="ar-SA" altLang="en-US"/>
              <a:pPr>
                <a:defRPr/>
              </a:pPr>
              <a:t>25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أسس اختيار الزوج</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5607">
                                            <p:txEl>
                                              <p:pRg st="0" end="0"/>
                                            </p:txEl>
                                          </p:spTgt>
                                        </p:tgtEl>
                                        <p:attrNameLst>
                                          <p:attrName>style.visibility</p:attrName>
                                        </p:attrNameLst>
                                      </p:cBhvr>
                                      <p:to>
                                        <p:strVal val="visible"/>
                                      </p:to>
                                    </p:set>
                                    <p:animEffect transition="in" filter="fade">
                                      <p:cBhvr>
                                        <p:cTn id="7" dur="500"/>
                                        <p:tgtEl>
                                          <p:spTgt spid="25607">
                                            <p:txEl>
                                              <p:pRg st="0" end="0"/>
                                            </p:txEl>
                                          </p:spTgt>
                                        </p:tgtEl>
                                      </p:cBhvr>
                                    </p:animEffect>
                                    <p:anim calcmode="lin" valueType="num">
                                      <p:cBhvr>
                                        <p:cTn id="8" dur="500" fill="hold"/>
                                        <p:tgtEl>
                                          <p:spTgt spid="2560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56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25607">
                                            <p:txEl>
                                              <p:pRg st="1" end="1"/>
                                            </p:txEl>
                                          </p:spTgt>
                                        </p:tgtEl>
                                        <p:attrNameLst>
                                          <p:attrName>style.visibility</p:attrName>
                                        </p:attrNameLst>
                                      </p:cBhvr>
                                      <p:to>
                                        <p:strVal val="visible"/>
                                      </p:to>
                                    </p:set>
                                    <p:animEffect transition="in" filter="fade">
                                      <p:cBhvr>
                                        <p:cTn id="14" dur="500"/>
                                        <p:tgtEl>
                                          <p:spTgt spid="25607">
                                            <p:txEl>
                                              <p:pRg st="1" end="1"/>
                                            </p:txEl>
                                          </p:spTgt>
                                        </p:tgtEl>
                                      </p:cBhvr>
                                    </p:animEffect>
                                    <p:anim calcmode="lin" valueType="num">
                                      <p:cBhvr>
                                        <p:cTn id="15" dur="500" fill="hold"/>
                                        <p:tgtEl>
                                          <p:spTgt spid="2560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256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25607">
                                            <p:txEl>
                                              <p:pRg st="2" end="2"/>
                                            </p:txEl>
                                          </p:spTgt>
                                        </p:tgtEl>
                                        <p:attrNameLst>
                                          <p:attrName>style.visibility</p:attrName>
                                        </p:attrNameLst>
                                      </p:cBhvr>
                                      <p:to>
                                        <p:strVal val="visible"/>
                                      </p:to>
                                    </p:set>
                                    <p:animEffect transition="in" filter="fade">
                                      <p:cBhvr>
                                        <p:cTn id="21" dur="500"/>
                                        <p:tgtEl>
                                          <p:spTgt spid="25607">
                                            <p:txEl>
                                              <p:pRg st="2" end="2"/>
                                            </p:txEl>
                                          </p:spTgt>
                                        </p:tgtEl>
                                      </p:cBhvr>
                                    </p:animEffect>
                                    <p:anim calcmode="lin" valueType="num">
                                      <p:cBhvr>
                                        <p:cTn id="22" dur="500" fill="hold"/>
                                        <p:tgtEl>
                                          <p:spTgt spid="2560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256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25607">
                                            <p:txEl>
                                              <p:pRg st="3" end="3"/>
                                            </p:txEl>
                                          </p:spTgt>
                                        </p:tgtEl>
                                        <p:attrNameLst>
                                          <p:attrName>style.visibility</p:attrName>
                                        </p:attrNameLst>
                                      </p:cBhvr>
                                      <p:to>
                                        <p:strVal val="visible"/>
                                      </p:to>
                                    </p:set>
                                    <p:animEffect transition="in" filter="fade">
                                      <p:cBhvr>
                                        <p:cTn id="28" dur="500"/>
                                        <p:tgtEl>
                                          <p:spTgt spid="25607">
                                            <p:txEl>
                                              <p:pRg st="3" end="3"/>
                                            </p:txEl>
                                          </p:spTgt>
                                        </p:tgtEl>
                                      </p:cBhvr>
                                    </p:animEffect>
                                    <p:anim calcmode="lin" valueType="num">
                                      <p:cBhvr>
                                        <p:cTn id="29" dur="500" fill="hold"/>
                                        <p:tgtEl>
                                          <p:spTgt spid="2560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2560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عنصر نائب للمحتوى 2"/>
          <p:cNvSpPr>
            <a:spLocks noGrp="1"/>
          </p:cNvSpPr>
          <p:nvPr>
            <p:ph idx="1"/>
          </p:nvPr>
        </p:nvSpPr>
        <p:spPr>
          <a:xfrm>
            <a:off x="152400" y="1981200"/>
            <a:ext cx="8686800" cy="3844925"/>
          </a:xfrm>
        </p:spPr>
        <p:txBody>
          <a:bodyPr/>
          <a:lstStyle/>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5-</a:t>
            </a:r>
            <a:r>
              <a:rPr lang="ar-SA" sz="2800" dirty="0" smtClean="0">
                <a:solidFill>
                  <a:srgbClr val="C00000"/>
                </a:solidFill>
                <a:ea typeface="Times New Roman" pitchFamily="18" charset="0"/>
                <a:cs typeface="Traditional Arabic" pitchFamily="2" charset="-78"/>
              </a:rPr>
              <a:t> </a:t>
            </a:r>
            <a:r>
              <a:rPr lang="ar-SA" sz="2800" b="1" dirty="0" smtClean="0">
                <a:solidFill>
                  <a:srgbClr val="C00000"/>
                </a:solidFill>
                <a:ea typeface="Times New Roman" pitchFamily="18" charset="0"/>
                <a:cs typeface="Traditional Arabic" pitchFamily="2" charset="-78"/>
              </a:rPr>
              <a:t>الحسب والنسب</a:t>
            </a:r>
            <a:r>
              <a:rPr lang="ar-SA" sz="2800" dirty="0" smtClean="0">
                <a:solidFill>
                  <a:srgbClr val="C00000"/>
                </a:solidFill>
                <a:latin typeface="Times New Roman" pitchFamily="18" charset="0"/>
                <a:ea typeface="Times New Roman" pitchFamily="18" charset="0"/>
                <a:cs typeface="Traditional Arabic" pitchFamily="2" charset="-78"/>
              </a:rPr>
              <a:t>: </a:t>
            </a:r>
          </a:p>
          <a:p>
            <a:pPr algn="justLow">
              <a:spcBef>
                <a:spcPts val="0"/>
              </a:spcBef>
              <a:buClr>
                <a:srgbClr val="C00000"/>
              </a:buClr>
              <a:buSzPct val="50000"/>
              <a:buFont typeface="Wingdings" pitchFamily="2" charset="2"/>
              <a:buChar char="v"/>
            </a:pPr>
            <a:r>
              <a:rPr lang="ar-SA" sz="2800" dirty="0" smtClean="0">
                <a:solidFill>
                  <a:srgbClr val="000000"/>
                </a:solidFill>
                <a:latin typeface="Times New Roman" pitchFamily="18" charset="0"/>
                <a:ea typeface="Times New Roman" pitchFamily="18" charset="0"/>
                <a:cs typeface="Traditional Arabic" pitchFamily="2" charset="-78"/>
              </a:rPr>
              <a:t>من أسباب التجانس إذ أن التفاوت -عند من لا يغلب دينُهُ الأعرافَ والتقاليدَ - يكون مؤثراً بصورة سلبية.</a:t>
            </a:r>
          </a:p>
          <a:p>
            <a:pPr algn="justLow">
              <a:spcBef>
                <a:spcPts val="0"/>
              </a:spcBef>
              <a:buClr>
                <a:srgbClr val="C00000"/>
              </a:buClr>
              <a:buSzPct val="50000"/>
              <a:buFont typeface="Wingdings" pitchFamily="2" charset="2"/>
              <a:buChar char="v"/>
            </a:pPr>
            <a:r>
              <a:rPr lang="ar-EG" sz="2800" dirty="0" smtClean="0">
                <a:solidFill>
                  <a:srgbClr val="000000"/>
                </a:solidFill>
                <a:latin typeface="Times New Roman" pitchFamily="18" charset="0"/>
                <a:ea typeface="Times New Roman" pitchFamily="18" charset="0"/>
                <a:cs typeface="Traditional Arabic" pitchFamily="2" charset="-78"/>
              </a:rPr>
              <a:t>لا حرج</a:t>
            </a:r>
            <a:r>
              <a:rPr lang="ar-SA" sz="2800" dirty="0" smtClean="0">
                <a:solidFill>
                  <a:srgbClr val="000000"/>
                </a:solidFill>
                <a:latin typeface="Times New Roman" pitchFamily="18" charset="0"/>
                <a:ea typeface="Times New Roman" pitchFamily="18" charset="0"/>
                <a:cs typeface="Traditional Arabic" pitchFamily="2" charset="-78"/>
              </a:rPr>
              <a:t> من تطلع الفتاة أن يكون الزوج ذا نسب معروف كريم مكافئاً للزوجة، وهذا أمر معروف في المجتمعات، </a:t>
            </a:r>
          </a:p>
          <a:p>
            <a:pPr algn="justLow">
              <a:spcBef>
                <a:spcPts val="0"/>
              </a:spcBef>
              <a:buClr>
                <a:srgbClr val="C00000"/>
              </a:buClr>
              <a:buSzPct val="50000"/>
              <a:buFont typeface="Wingdings" pitchFamily="2" charset="2"/>
              <a:buChar char="v"/>
            </a:pPr>
            <a:r>
              <a:rPr lang="ar-SA" sz="2800" dirty="0" smtClean="0">
                <a:ea typeface="Times New Roman" pitchFamily="18" charset="0"/>
                <a:cs typeface="Traditional Arabic" pitchFamily="2" charset="-78"/>
              </a:rPr>
              <a:t>لا ينبغي أن يأخذ الحسب والنسب اعتباراً يصبح معه كاعتبار الدين والخلق، أو يكون مقرِّراً للطبقية والعنصـرية، ومحقِّقاً قيم الجاهلية في افتخارها بالأنساب.</a:t>
            </a:r>
            <a:endParaRPr lang="en-US" sz="2800" dirty="0" smtClean="0">
              <a:solidFill>
                <a:srgbClr val="000000"/>
              </a:solidFill>
              <a:latin typeface="Times New Roman" pitchFamily="18" charset="0"/>
              <a:ea typeface="Times New Roman" pitchFamily="18" charset="0"/>
              <a:cs typeface="Traditional Arabic" pitchFamily="2" charset="-78"/>
            </a:endParaRPr>
          </a:p>
          <a:p>
            <a:pPr>
              <a:spcBef>
                <a:spcPts val="0"/>
              </a:spcBef>
            </a:pPr>
            <a:endParaRPr lang="ar-SA" sz="2800" dirty="0" smtClean="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693C3CF-B954-4C77-A079-BC80A915568E}" type="slidenum">
              <a:rPr lang="ar-SA" altLang="en-US"/>
              <a:pPr>
                <a:defRPr/>
              </a:pPr>
              <a:t>26</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أسس اختيار الزوج</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7652">
                                            <p:txEl>
                                              <p:pRg st="0" end="0"/>
                                            </p:txEl>
                                          </p:spTgt>
                                        </p:tgtEl>
                                        <p:attrNameLst>
                                          <p:attrName>style.visibility</p:attrName>
                                        </p:attrNameLst>
                                      </p:cBhvr>
                                      <p:to>
                                        <p:strVal val="visible"/>
                                      </p:to>
                                    </p:set>
                                    <p:animEffect transition="in" filter="fade">
                                      <p:cBhvr>
                                        <p:cTn id="7" dur="500"/>
                                        <p:tgtEl>
                                          <p:spTgt spid="27652">
                                            <p:txEl>
                                              <p:pRg st="0" end="0"/>
                                            </p:txEl>
                                          </p:spTgt>
                                        </p:tgtEl>
                                      </p:cBhvr>
                                    </p:animEffect>
                                    <p:anim calcmode="lin" valueType="num">
                                      <p:cBhvr>
                                        <p:cTn id="8" dur="500" fill="hold"/>
                                        <p:tgtEl>
                                          <p:spTgt spid="27652">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765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27652">
                                            <p:txEl>
                                              <p:pRg st="1" end="1"/>
                                            </p:txEl>
                                          </p:spTgt>
                                        </p:tgtEl>
                                        <p:attrNameLst>
                                          <p:attrName>style.visibility</p:attrName>
                                        </p:attrNameLst>
                                      </p:cBhvr>
                                      <p:to>
                                        <p:strVal val="visible"/>
                                      </p:to>
                                    </p:set>
                                    <p:animEffect transition="in" filter="fade">
                                      <p:cBhvr>
                                        <p:cTn id="14" dur="500"/>
                                        <p:tgtEl>
                                          <p:spTgt spid="27652">
                                            <p:txEl>
                                              <p:pRg st="1" end="1"/>
                                            </p:txEl>
                                          </p:spTgt>
                                        </p:tgtEl>
                                      </p:cBhvr>
                                    </p:animEffect>
                                    <p:anim calcmode="lin" valueType="num">
                                      <p:cBhvr>
                                        <p:cTn id="15" dur="500" fill="hold"/>
                                        <p:tgtEl>
                                          <p:spTgt spid="27652">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2765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27652">
                                            <p:txEl>
                                              <p:pRg st="2" end="2"/>
                                            </p:txEl>
                                          </p:spTgt>
                                        </p:tgtEl>
                                        <p:attrNameLst>
                                          <p:attrName>style.visibility</p:attrName>
                                        </p:attrNameLst>
                                      </p:cBhvr>
                                      <p:to>
                                        <p:strVal val="visible"/>
                                      </p:to>
                                    </p:set>
                                    <p:animEffect transition="in" filter="fade">
                                      <p:cBhvr>
                                        <p:cTn id="21" dur="500"/>
                                        <p:tgtEl>
                                          <p:spTgt spid="27652">
                                            <p:txEl>
                                              <p:pRg st="2" end="2"/>
                                            </p:txEl>
                                          </p:spTgt>
                                        </p:tgtEl>
                                      </p:cBhvr>
                                    </p:animEffect>
                                    <p:anim calcmode="lin" valueType="num">
                                      <p:cBhvr>
                                        <p:cTn id="22" dur="500" fill="hold"/>
                                        <p:tgtEl>
                                          <p:spTgt spid="27652">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2765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27652">
                                            <p:txEl>
                                              <p:pRg st="3" end="3"/>
                                            </p:txEl>
                                          </p:spTgt>
                                        </p:tgtEl>
                                        <p:attrNameLst>
                                          <p:attrName>style.visibility</p:attrName>
                                        </p:attrNameLst>
                                      </p:cBhvr>
                                      <p:to>
                                        <p:strVal val="visible"/>
                                      </p:to>
                                    </p:set>
                                    <p:animEffect transition="in" filter="fade">
                                      <p:cBhvr>
                                        <p:cTn id="28" dur="500"/>
                                        <p:tgtEl>
                                          <p:spTgt spid="27652">
                                            <p:txEl>
                                              <p:pRg st="3" end="3"/>
                                            </p:txEl>
                                          </p:spTgt>
                                        </p:tgtEl>
                                      </p:cBhvr>
                                    </p:animEffect>
                                    <p:anim calcmode="lin" valueType="num">
                                      <p:cBhvr>
                                        <p:cTn id="29" dur="500" fill="hold"/>
                                        <p:tgtEl>
                                          <p:spTgt spid="27652">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2765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9" name="Rectangle 3"/>
          <p:cNvSpPr>
            <a:spLocks noGrp="1" noChangeArrowheads="1"/>
          </p:cNvSpPr>
          <p:nvPr>
            <p:ph idx="1"/>
          </p:nvPr>
        </p:nvSpPr>
        <p:spPr>
          <a:xfrm>
            <a:off x="152400" y="1981200"/>
            <a:ext cx="8686800" cy="3921125"/>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الحكمة من الخطبة: </a:t>
            </a:r>
          </a:p>
          <a:p>
            <a:pPr algn="justLow">
              <a:spcBef>
                <a:spcPts val="0"/>
              </a:spcBef>
              <a:buClr>
                <a:srgbClr val="C00000"/>
              </a:buClr>
            </a:pPr>
            <a:r>
              <a:rPr lang="ar-SA" sz="2800" dirty="0" smtClean="0">
                <a:solidFill>
                  <a:srgbClr val="000000"/>
                </a:solidFill>
                <a:latin typeface="Times New Roman" pitchFamily="18" charset="0"/>
                <a:ea typeface="Times New Roman" pitchFamily="18" charset="0"/>
                <a:cs typeface="Traditional Arabic" pitchFamily="2" charset="-78"/>
              </a:rPr>
              <a:t>أن يكون كل من يريد الزواج رجلاً كان أو امرأة على علم وبينة من أمر الطرف الآخر </a:t>
            </a:r>
            <a:r>
              <a:rPr lang="ar-SA" sz="2800" dirty="0" err="1" smtClean="0">
                <a:solidFill>
                  <a:srgbClr val="000000"/>
                </a:solidFill>
                <a:latin typeface="Times New Roman" pitchFamily="18" charset="0"/>
                <a:ea typeface="Times New Roman" pitchFamily="18" charset="0"/>
                <a:cs typeface="Traditional Arabic" pitchFamily="2" charset="-78"/>
              </a:rPr>
              <a:t>لأ</a:t>
            </a:r>
            <a:r>
              <a:rPr lang="ar-EG" sz="2800" dirty="0" smtClean="0">
                <a:solidFill>
                  <a:srgbClr val="000000"/>
                </a:solidFill>
                <a:latin typeface="Times New Roman" pitchFamily="18" charset="0"/>
                <a:ea typeface="Times New Roman" pitchFamily="18" charset="0"/>
                <a:cs typeface="Traditional Arabic" pitchFamily="2" charset="-78"/>
              </a:rPr>
              <a:t>ن</a:t>
            </a:r>
            <a:r>
              <a:rPr lang="ar-SA" sz="2800" dirty="0" smtClean="0">
                <a:solidFill>
                  <a:srgbClr val="000000"/>
                </a:solidFill>
                <a:latin typeface="Times New Roman" pitchFamily="18" charset="0"/>
                <a:ea typeface="Times New Roman" pitchFamily="18" charset="0"/>
                <a:cs typeface="Traditional Arabic" pitchFamily="2" charset="-78"/>
              </a:rPr>
              <a:t> الخطبة </a:t>
            </a:r>
            <a:r>
              <a:rPr lang="ar-EG" sz="2800" dirty="0" smtClean="0">
                <a:solidFill>
                  <a:srgbClr val="000000"/>
                </a:solidFill>
                <a:latin typeface="Times New Roman" pitchFamily="18" charset="0"/>
                <a:ea typeface="Times New Roman" pitchFamily="18" charset="0"/>
                <a:cs typeface="Traditional Arabic" pitchFamily="2" charset="-78"/>
              </a:rPr>
              <a:t>قد تتيح بعض الفرص لمعرفة أخلاق وطبائع وميول الطرفين، وذلك بالقدر المسموح </a:t>
            </a:r>
            <a:r>
              <a:rPr lang="ar-EG" sz="2800" dirty="0" err="1" smtClean="0">
                <a:solidFill>
                  <a:srgbClr val="000000"/>
                </a:solidFill>
                <a:latin typeface="Times New Roman" pitchFamily="18" charset="0"/>
                <a:ea typeface="Times New Roman" pitchFamily="18" charset="0"/>
                <a:cs typeface="Traditional Arabic" pitchFamily="2" charset="-78"/>
              </a:rPr>
              <a:t>به</a:t>
            </a:r>
            <a:r>
              <a:rPr lang="ar-EG" sz="2800" dirty="0" smtClean="0">
                <a:solidFill>
                  <a:srgbClr val="000000"/>
                </a:solidFill>
                <a:latin typeface="Times New Roman" pitchFamily="18" charset="0"/>
                <a:ea typeface="Times New Roman" pitchFamily="18" charset="0"/>
                <a:cs typeface="Traditional Arabic" pitchFamily="2" charset="-78"/>
              </a:rPr>
              <a:t> شرعًا</a:t>
            </a:r>
            <a:r>
              <a:rPr lang="ar-SA" sz="2800" dirty="0" smtClean="0">
                <a:solidFill>
                  <a:srgbClr val="000000"/>
                </a:solidFill>
                <a:latin typeface="Times New Roman" pitchFamily="18" charset="0"/>
                <a:ea typeface="Times New Roman" pitchFamily="18" charset="0"/>
                <a:cs typeface="Traditional Arabic" pitchFamily="2" charset="-78"/>
              </a:rPr>
              <a:t>.</a:t>
            </a:r>
          </a:p>
          <a:p>
            <a:pPr algn="justLow">
              <a:spcBef>
                <a:spcPts val="0"/>
              </a:spcBef>
              <a:buClr>
                <a:srgbClr val="C00000"/>
              </a:buClr>
            </a:pPr>
            <a:r>
              <a:rPr lang="ar-SA" sz="2800" dirty="0" smtClean="0">
                <a:solidFill>
                  <a:srgbClr val="000000"/>
                </a:solidFill>
                <a:latin typeface="Times New Roman" pitchFamily="18" charset="0"/>
                <a:ea typeface="Times New Roman" pitchFamily="18" charset="0"/>
                <a:cs typeface="Traditional Arabic" pitchFamily="2" charset="-78"/>
              </a:rPr>
              <a:t>الخِطبة تمهد </a:t>
            </a:r>
            <a:r>
              <a:rPr lang="ar-EG" sz="2800" dirty="0" smtClean="0">
                <a:solidFill>
                  <a:srgbClr val="000000"/>
                </a:solidFill>
                <a:latin typeface="Times New Roman" pitchFamily="18" charset="0"/>
                <a:ea typeface="Times New Roman" pitchFamily="18" charset="0"/>
                <a:cs typeface="Traditional Arabic" pitchFamily="2" charset="-78"/>
              </a:rPr>
              <a:t>الطريق لجريان العقد الشرعي حينما يجد الطرفان أن نقاط التلاقي والاتفاق والتجاوب متوفرة</a:t>
            </a:r>
            <a:r>
              <a:rPr lang="ar-SA" sz="2800" dirty="0" smtClean="0">
                <a:solidFill>
                  <a:srgbClr val="000000"/>
                </a:solidFill>
                <a:latin typeface="Times New Roman" pitchFamily="18" charset="0"/>
                <a:ea typeface="Times New Roman" pitchFamily="18" charset="0"/>
                <a:cs typeface="Traditional Arabic" pitchFamily="2" charset="-78"/>
              </a:rPr>
              <a:t>. </a:t>
            </a:r>
            <a:endParaRPr lang="ar-SA" sz="2800" b="1" dirty="0" smtClean="0">
              <a:ea typeface="Times New Roman" pitchFamily="18" charset="0"/>
              <a:cs typeface="Traditional Arabic" pitchFamily="2" charset="-78"/>
            </a:endParaRPr>
          </a:p>
          <a:p>
            <a:pPr algn="justLow">
              <a:spcBef>
                <a:spcPts val="0"/>
              </a:spcBef>
              <a:buClr>
                <a:srgbClr val="C00000"/>
              </a:buClr>
            </a:pPr>
            <a:r>
              <a:rPr lang="ar-EG" sz="2800" b="1" dirty="0" smtClean="0">
                <a:solidFill>
                  <a:srgbClr val="C00000"/>
                </a:solidFill>
                <a:ea typeface="Times New Roman" pitchFamily="18" charset="0"/>
                <a:cs typeface="Traditional Arabic" pitchFamily="2" charset="-78"/>
              </a:rPr>
              <a:t>الخ</a:t>
            </a:r>
            <a:r>
              <a:rPr lang="ar-SA" sz="2800" b="1" dirty="0" smtClean="0">
                <a:solidFill>
                  <a:srgbClr val="C00000"/>
                </a:solidFill>
                <a:ea typeface="Times New Roman" pitchFamily="18" charset="0"/>
                <a:cs typeface="Traditional Arabic" pitchFamily="2" charset="-78"/>
              </a:rPr>
              <a:t>ِ</a:t>
            </a:r>
            <a:r>
              <a:rPr lang="ar-EG" sz="2800" b="1" dirty="0" err="1" smtClean="0">
                <a:solidFill>
                  <a:srgbClr val="C00000"/>
                </a:solidFill>
                <a:ea typeface="Times New Roman" pitchFamily="18" charset="0"/>
                <a:cs typeface="Traditional Arabic" pitchFamily="2" charset="-78"/>
              </a:rPr>
              <a:t>طبة</a:t>
            </a:r>
            <a:r>
              <a:rPr lang="ar-SA" sz="2800" b="1" dirty="0" smtClean="0">
                <a:solidFill>
                  <a:srgbClr val="C00000"/>
                </a:solidFill>
                <a:ea typeface="Times New Roman" pitchFamily="18" charset="0"/>
                <a:cs typeface="Traditional Arabic" pitchFamily="2" charset="-78"/>
              </a:rPr>
              <a:t> </a:t>
            </a:r>
            <a:r>
              <a:rPr lang="ar-EG" sz="2800" b="1" dirty="0" smtClean="0">
                <a:solidFill>
                  <a:srgbClr val="C00000"/>
                </a:solidFill>
                <a:ea typeface="Times New Roman" pitchFamily="18" charset="0"/>
                <a:cs typeface="Traditional Arabic" pitchFamily="2" charset="-78"/>
              </a:rPr>
              <a:t>في </a:t>
            </a:r>
            <a:r>
              <a:rPr lang="ar-EG" sz="2800" b="1" dirty="0" err="1" smtClean="0">
                <a:solidFill>
                  <a:srgbClr val="C00000"/>
                </a:solidFill>
                <a:ea typeface="Times New Roman" pitchFamily="18" charset="0"/>
                <a:cs typeface="Traditional Arabic" pitchFamily="2" charset="-78"/>
              </a:rPr>
              <a:t>الشرع</a:t>
            </a:r>
            <a:r>
              <a:rPr lang="ar-EG" sz="2800" b="1" dirty="0" smtClean="0">
                <a:solidFill>
                  <a:srgbClr val="C00000"/>
                </a:solidFill>
                <a:ea typeface="Times New Roman" pitchFamily="18" charset="0"/>
                <a:cs typeface="Traditional Arabic" pitchFamily="2" charset="-78"/>
              </a:rPr>
              <a:t>:</a:t>
            </a:r>
            <a:r>
              <a:rPr lang="ar-EG" sz="2800" dirty="0" smtClean="0">
                <a:solidFill>
                  <a:srgbClr val="C00000"/>
                </a:solidFill>
                <a:ea typeface="Times New Roman" pitchFamily="18" charset="0"/>
                <a:cs typeface="Traditional Arabic" pitchFamily="2" charset="-78"/>
              </a:rPr>
              <a:t> </a:t>
            </a:r>
            <a:r>
              <a:rPr lang="ar-EG" sz="2800" dirty="0" smtClean="0">
                <a:solidFill>
                  <a:srgbClr val="000000"/>
                </a:solidFill>
                <a:ea typeface="Times New Roman" pitchFamily="18" charset="0"/>
                <a:cs typeface="Traditional Arabic" pitchFamily="2" charset="-78"/>
              </a:rPr>
              <a:t>هي التماس الخاطب النكاح من </a:t>
            </a:r>
            <a:r>
              <a:rPr lang="ar-EG" sz="2800" dirty="0" err="1" smtClean="0">
                <a:solidFill>
                  <a:srgbClr val="000000"/>
                </a:solidFill>
                <a:ea typeface="Times New Roman" pitchFamily="18" charset="0"/>
                <a:cs typeface="Traditional Arabic" pitchFamily="2" charset="-78"/>
              </a:rPr>
              <a:t>المخطوبة</a:t>
            </a:r>
            <a:r>
              <a:rPr lang="ar-EG" sz="2800" dirty="0" smtClean="0">
                <a:solidFill>
                  <a:srgbClr val="000000"/>
                </a:solidFill>
                <a:ea typeface="Times New Roman" pitchFamily="18" charset="0"/>
                <a:cs typeface="Traditional Arabic" pitchFamily="2" charset="-78"/>
              </a:rPr>
              <a:t> أو من وليها، فهي بمعنى </a:t>
            </a:r>
            <a:r>
              <a:rPr lang="ar-SA" sz="2800" dirty="0" smtClean="0">
                <a:solidFill>
                  <a:srgbClr val="000000"/>
                </a:solidFill>
                <a:ea typeface="Times New Roman" pitchFamily="18" charset="0"/>
                <a:cs typeface="Traditional Arabic" pitchFamily="2" charset="-78"/>
              </a:rPr>
              <a:t>طلب المرأة للزواج، يقال: خطب فلان إلى فلان ابنته، أي: طلب الزواج منها.</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317A80D9-713B-456C-8FC4-269214A1DCB2}" type="slidenum">
              <a:rPr lang="ar-SA" altLang="en-US"/>
              <a:pPr>
                <a:defRPr/>
              </a:pPr>
              <a:t>27</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مفهوم الخِطبة</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 وحكمتها وأحكامها</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8679">
                                            <p:txEl>
                                              <p:pRg st="0" end="0"/>
                                            </p:txEl>
                                          </p:spTgt>
                                        </p:tgtEl>
                                        <p:attrNameLst>
                                          <p:attrName>style.visibility</p:attrName>
                                        </p:attrNameLst>
                                      </p:cBhvr>
                                      <p:to>
                                        <p:strVal val="visible"/>
                                      </p:to>
                                    </p:set>
                                    <p:animEffect transition="in" filter="fade">
                                      <p:cBhvr>
                                        <p:cTn id="7" dur="500"/>
                                        <p:tgtEl>
                                          <p:spTgt spid="28679">
                                            <p:txEl>
                                              <p:pRg st="0" end="0"/>
                                            </p:txEl>
                                          </p:spTgt>
                                        </p:tgtEl>
                                      </p:cBhvr>
                                    </p:animEffect>
                                    <p:anim calcmode="lin" valueType="num">
                                      <p:cBhvr>
                                        <p:cTn id="8" dur="500" fill="hold"/>
                                        <p:tgtEl>
                                          <p:spTgt spid="2867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867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28679">
                                            <p:txEl>
                                              <p:pRg st="1" end="1"/>
                                            </p:txEl>
                                          </p:spTgt>
                                        </p:tgtEl>
                                        <p:attrNameLst>
                                          <p:attrName>style.visibility</p:attrName>
                                        </p:attrNameLst>
                                      </p:cBhvr>
                                      <p:to>
                                        <p:strVal val="visible"/>
                                      </p:to>
                                    </p:set>
                                    <p:animEffect transition="in" filter="fade">
                                      <p:cBhvr>
                                        <p:cTn id="14" dur="500"/>
                                        <p:tgtEl>
                                          <p:spTgt spid="28679">
                                            <p:txEl>
                                              <p:pRg st="1" end="1"/>
                                            </p:txEl>
                                          </p:spTgt>
                                        </p:tgtEl>
                                      </p:cBhvr>
                                    </p:animEffect>
                                    <p:anim calcmode="lin" valueType="num">
                                      <p:cBhvr>
                                        <p:cTn id="15" dur="500" fill="hold"/>
                                        <p:tgtEl>
                                          <p:spTgt spid="2867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2867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28679">
                                            <p:txEl>
                                              <p:pRg st="2" end="2"/>
                                            </p:txEl>
                                          </p:spTgt>
                                        </p:tgtEl>
                                        <p:attrNameLst>
                                          <p:attrName>style.visibility</p:attrName>
                                        </p:attrNameLst>
                                      </p:cBhvr>
                                      <p:to>
                                        <p:strVal val="visible"/>
                                      </p:to>
                                    </p:set>
                                    <p:animEffect transition="in" filter="fade">
                                      <p:cBhvr>
                                        <p:cTn id="21" dur="500"/>
                                        <p:tgtEl>
                                          <p:spTgt spid="28679">
                                            <p:txEl>
                                              <p:pRg st="2" end="2"/>
                                            </p:txEl>
                                          </p:spTgt>
                                        </p:tgtEl>
                                      </p:cBhvr>
                                    </p:animEffect>
                                    <p:anim calcmode="lin" valueType="num">
                                      <p:cBhvr>
                                        <p:cTn id="22" dur="500" fill="hold"/>
                                        <p:tgtEl>
                                          <p:spTgt spid="2867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2867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28679">
                                            <p:txEl>
                                              <p:pRg st="3" end="3"/>
                                            </p:txEl>
                                          </p:spTgt>
                                        </p:tgtEl>
                                        <p:attrNameLst>
                                          <p:attrName>style.visibility</p:attrName>
                                        </p:attrNameLst>
                                      </p:cBhvr>
                                      <p:to>
                                        <p:strVal val="visible"/>
                                      </p:to>
                                    </p:set>
                                    <p:animEffect transition="in" filter="fade">
                                      <p:cBhvr>
                                        <p:cTn id="28" dur="500"/>
                                        <p:tgtEl>
                                          <p:spTgt spid="28679">
                                            <p:txEl>
                                              <p:pRg st="3" end="3"/>
                                            </p:txEl>
                                          </p:spTgt>
                                        </p:tgtEl>
                                      </p:cBhvr>
                                    </p:animEffect>
                                    <p:anim calcmode="lin" valueType="num">
                                      <p:cBhvr>
                                        <p:cTn id="29" dur="500" fill="hold"/>
                                        <p:tgtEl>
                                          <p:spTgt spid="2867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2867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3" name="Rectangle 3"/>
          <p:cNvSpPr>
            <a:spLocks noGrp="1" noChangeArrowheads="1"/>
          </p:cNvSpPr>
          <p:nvPr>
            <p:ph idx="1"/>
          </p:nvPr>
        </p:nvSpPr>
        <p:spPr>
          <a:xfrm>
            <a:off x="152400" y="1981200"/>
            <a:ext cx="8686800" cy="3200400"/>
          </a:xfrm>
        </p:spPr>
        <p:txBody>
          <a:bodyPr/>
          <a:lstStyle/>
          <a:p>
            <a:pPr algn="justLow">
              <a:spcBef>
                <a:spcPts val="0"/>
              </a:spcBef>
              <a:buClr>
                <a:srgbClr val="C00000"/>
              </a:buClr>
            </a:pPr>
            <a:r>
              <a:rPr lang="ar-EG" sz="2800" b="1" dirty="0" smtClean="0">
                <a:solidFill>
                  <a:srgbClr val="C00000"/>
                </a:solidFill>
                <a:ea typeface="Times New Roman" pitchFamily="18" charset="0"/>
                <a:cs typeface="Traditional Arabic" pitchFamily="2" charset="-78"/>
              </a:rPr>
              <a:t>الخطبة مشروعة لمن أراد الزواج</a:t>
            </a:r>
            <a:r>
              <a:rPr lang="ar-SA" sz="2800" b="1" dirty="0" smtClean="0">
                <a:solidFill>
                  <a:srgbClr val="C00000"/>
                </a:solidFill>
                <a:ea typeface="Times New Roman" pitchFamily="18" charset="0"/>
                <a:cs typeface="Traditional Arabic" pitchFamily="2" charset="-78"/>
              </a:rPr>
              <a:t>:</a:t>
            </a:r>
            <a:r>
              <a:rPr lang="ar-EG" sz="2800" dirty="0" smtClean="0">
                <a:solidFill>
                  <a:srgbClr val="C00000"/>
                </a:solidFill>
                <a:ea typeface="Times New Roman" pitchFamily="18" charset="0"/>
                <a:cs typeface="Traditional Arabic" pitchFamily="2" charset="-78"/>
              </a:rPr>
              <a:t> </a:t>
            </a:r>
            <a:r>
              <a:rPr lang="ar-EG" sz="2800" dirty="0" smtClean="0">
                <a:solidFill>
                  <a:srgbClr val="000000"/>
                </a:solidFill>
                <a:ea typeface="Times New Roman" pitchFamily="18" charset="0"/>
                <a:cs typeface="Traditional Arabic" pitchFamily="2" charset="-78"/>
              </a:rPr>
              <a:t>قال تعالى:</a:t>
            </a:r>
            <a:r>
              <a:rPr lang="ar-SA" sz="2800" dirty="0" smtClean="0">
                <a:solidFill>
                  <a:srgbClr val="000000"/>
                </a:solidFill>
                <a:ea typeface="Times New Roman" pitchFamily="18" charset="0"/>
                <a:cs typeface="Traditional Arabic" pitchFamily="2" charset="-78"/>
              </a:rPr>
              <a:t> ﴿ </a:t>
            </a:r>
            <a:r>
              <a:rPr lang="ar-SA" sz="2800" dirty="0" smtClean="0">
                <a:solidFill>
                  <a:srgbClr val="00B0F0"/>
                </a:solidFill>
                <a:ea typeface="Times New Roman" pitchFamily="18" charset="0"/>
                <a:cs typeface="Traditional Arabic" pitchFamily="2" charset="-78"/>
              </a:rPr>
              <a:t>وَلَا جُنَاحَ عَلَيْكُمْ فِيمَا عَرَّضْتُمْ </a:t>
            </a:r>
            <a:r>
              <a:rPr lang="ar-SA" sz="2800" dirty="0" err="1" smtClean="0">
                <a:solidFill>
                  <a:srgbClr val="00B0F0"/>
                </a:solidFill>
                <a:ea typeface="Times New Roman" pitchFamily="18" charset="0"/>
                <a:cs typeface="Traditional Arabic" pitchFamily="2" charset="-78"/>
              </a:rPr>
              <a:t>بِهِ</a:t>
            </a:r>
            <a:r>
              <a:rPr lang="ar-SA" sz="2800" dirty="0" smtClean="0">
                <a:solidFill>
                  <a:srgbClr val="00B0F0"/>
                </a:solidFill>
                <a:ea typeface="Times New Roman" pitchFamily="18" charset="0"/>
                <a:cs typeface="Traditional Arabic" pitchFamily="2" charset="-78"/>
              </a:rPr>
              <a:t> مِنْ خِطْبَةِ النِّسَاءِ </a:t>
            </a:r>
            <a:r>
              <a:rPr lang="ar-SA" sz="2800" dirty="0" smtClean="0">
                <a:ea typeface="Times New Roman" pitchFamily="18" charset="0"/>
                <a:cs typeface="Traditional Arabic" pitchFamily="2" charset="-78"/>
              </a:rPr>
              <a:t>﴾, </a:t>
            </a:r>
            <a:r>
              <a:rPr lang="ar-EG" sz="2800" dirty="0" smtClean="0">
                <a:ea typeface="Times New Roman" pitchFamily="18" charset="0"/>
                <a:cs typeface="Traditional Arabic" pitchFamily="2" charset="-78"/>
              </a:rPr>
              <a:t>وأقصى ما ذهب إليه أهل العلم هو القول باستحبابها</a:t>
            </a:r>
            <a:r>
              <a:rPr lang="ar-SA" sz="2800" dirty="0" smtClean="0">
                <a:ea typeface="Times New Roman" pitchFamily="18" charset="0"/>
                <a:cs typeface="Traditional Arabic" pitchFamily="2" charset="-78"/>
              </a:rPr>
              <a:t>؛ ووجه الاستحباب أن النبي </a:t>
            </a:r>
            <a:r>
              <a:rPr lang="ar-SA" sz="2800" dirty="0" err="1" smtClean="0">
                <a:ea typeface="Times New Roman" pitchFamily="18" charset="0"/>
                <a:cs typeface="CTraditional Arabic" pitchFamily="2" charset="-78"/>
              </a:rPr>
              <a:t>ج</a:t>
            </a:r>
            <a:r>
              <a:rPr lang="ar-SA" sz="2800" dirty="0" smtClean="0">
                <a:ea typeface="Times New Roman" pitchFamily="18" charset="0"/>
                <a:cs typeface="Traditional Arabic" pitchFamily="2" charset="-78"/>
              </a:rPr>
              <a:t> فعلها في زواجه من أم المؤمنين عائشة </a:t>
            </a:r>
            <a:r>
              <a:rPr lang="ar-SA" sz="2800" dirty="0" err="1" smtClean="0">
                <a:ea typeface="Times New Roman" pitchFamily="18" charset="0"/>
                <a:cs typeface="CTraditional Arabic" pitchFamily="2" charset="-78"/>
              </a:rPr>
              <a:t>ل</a:t>
            </a:r>
            <a:r>
              <a:rPr lang="ar-SA" sz="2800" dirty="0" smtClean="0">
                <a:ea typeface="Times New Roman" pitchFamily="18" charset="0"/>
                <a:cs typeface="CTraditional Arabic" pitchFamily="2" charset="-78"/>
              </a:rPr>
              <a:t> </a:t>
            </a:r>
            <a:r>
              <a:rPr lang="ar-SA" sz="2800" dirty="0" smtClean="0">
                <a:ea typeface="Times New Roman" pitchFamily="18" charset="0"/>
                <a:cs typeface="Traditional Arabic" pitchFamily="2" charset="-78"/>
              </a:rPr>
              <a:t>حيث خطبها من أبي بكر، كما خطب </a:t>
            </a:r>
            <a:r>
              <a:rPr lang="ar-SA" sz="2800" dirty="0" err="1" smtClean="0">
                <a:ea typeface="Times New Roman" pitchFamily="18" charset="0"/>
                <a:cs typeface="CTraditional Arabic" pitchFamily="2" charset="-78"/>
              </a:rPr>
              <a:t>ج</a:t>
            </a:r>
            <a:r>
              <a:rPr lang="ar-SA" sz="2800" dirty="0" smtClean="0">
                <a:ea typeface="Times New Roman" pitchFamily="18" charset="0"/>
                <a:cs typeface="Traditional Arabic" pitchFamily="2" charset="-78"/>
              </a:rPr>
              <a:t> أم المؤمنين حفصة </a:t>
            </a:r>
            <a:r>
              <a:rPr lang="ar-SA" sz="2800" dirty="0" err="1" smtClean="0">
                <a:ea typeface="Times New Roman" pitchFamily="18" charset="0"/>
                <a:cs typeface="CTraditional Arabic" pitchFamily="2" charset="-78"/>
              </a:rPr>
              <a:t>ل</a:t>
            </a:r>
            <a:r>
              <a:rPr lang="ar-SA" sz="2800" dirty="0" smtClean="0">
                <a:ea typeface="Times New Roman" pitchFamily="18" charset="0"/>
                <a:cs typeface="Traditional Arabic" pitchFamily="2" charset="-78"/>
              </a:rPr>
              <a:t>.</a:t>
            </a:r>
          </a:p>
          <a:p>
            <a:pPr algn="justLow">
              <a:spcBef>
                <a:spcPts val="0"/>
              </a:spcBef>
              <a:buClr>
                <a:srgbClr val="C00000"/>
              </a:buClr>
            </a:pPr>
            <a:r>
              <a:rPr lang="ar-EG" sz="2800" dirty="0" smtClean="0">
                <a:ea typeface="Times New Roman" pitchFamily="18" charset="0"/>
                <a:cs typeface="Traditional Arabic" pitchFamily="2" charset="-78"/>
              </a:rPr>
              <a:t>الخطبة مجرّد وعد بالزواج، </a:t>
            </a:r>
            <a:r>
              <a:rPr lang="ar-EG" sz="2800" dirty="0" err="1" smtClean="0">
                <a:ea typeface="Times New Roman" pitchFamily="18" charset="0"/>
                <a:cs typeface="Traditional Arabic" pitchFamily="2" charset="-78"/>
              </a:rPr>
              <a:t>والمخطوبة</a:t>
            </a:r>
            <a:r>
              <a:rPr lang="ar-EG" sz="2800" dirty="0" smtClean="0">
                <a:ea typeface="Times New Roman" pitchFamily="18" charset="0"/>
                <a:cs typeface="Traditional Arabic" pitchFamily="2" charset="-78"/>
              </a:rPr>
              <a:t> تظل أجنبية عن الخاطب؛ إذ لا يكون الزواج إلا بانعقاد العقد الشرعي المعروف. </a:t>
            </a:r>
            <a:endParaRPr lang="ar-SA"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F4B04DCB-6241-43E9-96D2-DD9BAB8855CB}" type="slidenum">
              <a:rPr lang="ar-SA" altLang="en-US"/>
              <a:pPr>
                <a:defRPr/>
              </a:pPr>
              <a:t>28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مفهوم الخِطبة</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 وحكمتها وأحكامها</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29703">
                                            <p:txEl>
                                              <p:pRg st="0" end="0"/>
                                            </p:txEl>
                                          </p:spTgt>
                                        </p:tgtEl>
                                        <p:attrNameLst>
                                          <p:attrName>style.visibility</p:attrName>
                                        </p:attrNameLst>
                                      </p:cBhvr>
                                      <p:to>
                                        <p:strVal val="visible"/>
                                      </p:to>
                                    </p:set>
                                    <p:animEffect transition="in" filter="fade">
                                      <p:cBhvr>
                                        <p:cTn id="7" dur="500"/>
                                        <p:tgtEl>
                                          <p:spTgt spid="29703">
                                            <p:txEl>
                                              <p:pRg st="0" end="0"/>
                                            </p:txEl>
                                          </p:spTgt>
                                        </p:tgtEl>
                                      </p:cBhvr>
                                    </p:animEffect>
                                    <p:anim calcmode="lin" valueType="num">
                                      <p:cBhvr>
                                        <p:cTn id="8" dur="500" fill="hold"/>
                                        <p:tgtEl>
                                          <p:spTgt spid="2970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297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29703">
                                            <p:txEl>
                                              <p:pRg st="1" end="1"/>
                                            </p:txEl>
                                          </p:spTgt>
                                        </p:tgtEl>
                                        <p:attrNameLst>
                                          <p:attrName>style.visibility</p:attrName>
                                        </p:attrNameLst>
                                      </p:cBhvr>
                                      <p:to>
                                        <p:strVal val="visible"/>
                                      </p:to>
                                    </p:set>
                                    <p:animEffect transition="in" filter="fade">
                                      <p:cBhvr>
                                        <p:cTn id="14" dur="500"/>
                                        <p:tgtEl>
                                          <p:spTgt spid="29703">
                                            <p:txEl>
                                              <p:pRg st="1" end="1"/>
                                            </p:txEl>
                                          </p:spTgt>
                                        </p:tgtEl>
                                      </p:cBhvr>
                                    </p:animEffect>
                                    <p:anim calcmode="lin" valueType="num">
                                      <p:cBhvr>
                                        <p:cTn id="15" dur="500" fill="hold"/>
                                        <p:tgtEl>
                                          <p:spTgt spid="2970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2970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7" name="Rectangle 3"/>
          <p:cNvSpPr>
            <a:spLocks noGrp="1" noChangeArrowheads="1"/>
          </p:cNvSpPr>
          <p:nvPr>
            <p:ph idx="1"/>
          </p:nvPr>
        </p:nvSpPr>
        <p:spPr>
          <a:xfrm>
            <a:off x="152400" y="1981200"/>
            <a:ext cx="8686800" cy="40386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الأحكام الشرعية للخطبة</a:t>
            </a:r>
            <a:r>
              <a:rPr lang="ar-EG" sz="2800" dirty="0" smtClean="0">
                <a:solidFill>
                  <a:srgbClr val="0000FF"/>
                </a:solidFill>
                <a:latin typeface="SKR HEAD1" pitchFamily="2" charset="-78"/>
                <a:ea typeface="Times New Roman" pitchFamily="18" charset="0"/>
                <a:cs typeface="SKR HEAD1" pitchFamily="2" charset="-78"/>
              </a:rPr>
              <a:t>:</a:t>
            </a:r>
            <a:endParaRPr lang="en-US" sz="2800" dirty="0" smtClean="0">
              <a:solidFill>
                <a:srgbClr val="0000FF"/>
              </a:solidFill>
              <a:latin typeface="SKR HEAD1" pitchFamily="2" charset="-78"/>
              <a:ea typeface="Times New Roman" pitchFamily="18" charset="0"/>
              <a:cs typeface="SKR HEAD1" pitchFamily="2" charset="-78"/>
            </a:endParaRPr>
          </a:p>
          <a:p>
            <a:pPr algn="justLow">
              <a:spcBef>
                <a:spcPts val="0"/>
              </a:spcBef>
              <a:buFont typeface="Wingdings" pitchFamily="2" charset="2"/>
              <a:buNone/>
            </a:pPr>
            <a:r>
              <a:rPr lang="ar-SA" sz="2800" dirty="0" smtClean="0">
                <a:latin typeface="SKR HEAD1" pitchFamily="2" charset="-78"/>
                <a:ea typeface="Times New Roman" pitchFamily="18" charset="0"/>
                <a:cs typeface="Traditional Arabic" pitchFamily="2" charset="-78"/>
              </a:rPr>
              <a:t>1-</a:t>
            </a:r>
            <a:r>
              <a:rPr lang="ar-SA" sz="2800" dirty="0" smtClean="0">
                <a:solidFill>
                  <a:srgbClr val="0000FF"/>
                </a:solidFill>
                <a:latin typeface="SKR HEAD1" pitchFamily="2" charset="-78"/>
                <a:ea typeface="Times New Roman" pitchFamily="18" charset="0"/>
                <a:cs typeface="SKR HEAD1" pitchFamily="2" charset="-78"/>
              </a:rPr>
              <a:t> </a:t>
            </a:r>
            <a:r>
              <a:rPr lang="ar-EG" sz="2800" dirty="0" smtClean="0">
                <a:ea typeface="Times New Roman" pitchFamily="18" charset="0"/>
                <a:cs typeface="Traditional Arabic" pitchFamily="2" charset="-78"/>
              </a:rPr>
              <a:t>إباحة النظر إلى </a:t>
            </a:r>
            <a:r>
              <a:rPr lang="ar-EG" sz="2800" dirty="0" err="1" smtClean="0">
                <a:ea typeface="Times New Roman" pitchFamily="18" charset="0"/>
                <a:cs typeface="Traditional Arabic" pitchFamily="2" charset="-78"/>
              </a:rPr>
              <a:t>المخطوبة</a:t>
            </a:r>
            <a:r>
              <a:rPr lang="ar-EG" sz="2800" dirty="0" smtClean="0">
                <a:ea typeface="Times New Roman" pitchFamily="18" charset="0"/>
                <a:cs typeface="Traditional Arabic" pitchFamily="2" charset="-78"/>
              </a:rPr>
              <a:t>، وإنما أُبيح النظر للحاجة؛ لأنه وسيلة إلى الترغيب </a:t>
            </a:r>
            <a:br>
              <a:rPr lang="ar-EG" sz="2800" dirty="0" smtClean="0">
                <a:ea typeface="Times New Roman" pitchFamily="18" charset="0"/>
                <a:cs typeface="Traditional Arabic" pitchFamily="2" charset="-78"/>
              </a:rPr>
            </a:br>
            <a:r>
              <a:rPr lang="ar-EG" sz="2800" dirty="0" smtClean="0">
                <a:ea typeface="Times New Roman" pitchFamily="18" charset="0"/>
                <a:cs typeface="Traditional Arabic" pitchFamily="2" charset="-78"/>
              </a:rPr>
              <a:t>في عقد النكاح</a:t>
            </a:r>
            <a:r>
              <a:rPr lang="ar-SA" sz="2800" dirty="0" smtClean="0">
                <a:ea typeface="Times New Roman" pitchFamily="18" charset="0"/>
                <a:cs typeface="Traditional Arabic" pitchFamily="2" charset="-78"/>
              </a:rPr>
              <a:t>. </a:t>
            </a:r>
          </a:p>
          <a:p>
            <a:pPr algn="justLow">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وهو مستحب لقول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cs typeface="Traditional Arabic" pitchFamily="2" charset="-78"/>
              </a:rPr>
              <a:t> ل</a:t>
            </a:r>
            <a:r>
              <a:rPr lang="ar-SA" sz="2800" dirty="0" smtClean="0">
                <a:solidFill>
                  <a:srgbClr val="000000"/>
                </a:solidFill>
                <a:latin typeface="Times New Roman" pitchFamily="18" charset="0"/>
                <a:cs typeface="Traditional Arabic" pitchFamily="2" charset="-78"/>
              </a:rPr>
              <a:t>لمغيرة بن شعبة حين  أخبرة أنه خطب امرأة: </a:t>
            </a:r>
            <a:r>
              <a:rPr lang="en-US" sz="2800" dirty="0" smtClean="0">
                <a:solidFill>
                  <a:srgbClr val="000000"/>
                </a:solidFill>
                <a:latin typeface="Times New Roman" pitchFamily="18" charset="0"/>
                <a:cs typeface="Traditional Arabic" pitchFamily="2" charset="-78"/>
              </a:rPr>
              <a:t>“</a:t>
            </a:r>
            <a:r>
              <a:rPr lang="ar-SA" sz="2800" dirty="0" smtClean="0">
                <a:solidFill>
                  <a:srgbClr val="000000"/>
                </a:solidFill>
                <a:latin typeface="Simplified Arabic" pitchFamily="2" charset="-78"/>
                <a:cs typeface="Traditional Arabic" pitchFamily="2" charset="-78"/>
              </a:rPr>
              <a:t> </a:t>
            </a:r>
            <a:r>
              <a:rPr lang="ar-SA" sz="2800" dirty="0" smtClean="0">
                <a:solidFill>
                  <a:srgbClr val="FF0000"/>
                </a:solidFill>
                <a:latin typeface="Times New Roman" pitchFamily="18" charset="0"/>
                <a:cs typeface="Traditional Arabic" pitchFamily="2" charset="-78"/>
              </a:rPr>
              <a:t>‏انْظُرْ إِلَيْهَا؛ فَإِنَّهُ ‏‏أَحْرَى ‏أَنْ </a:t>
            </a:r>
            <a:r>
              <a:rPr lang="ar-SA" sz="2800" dirty="0" err="1" smtClean="0">
                <a:solidFill>
                  <a:srgbClr val="FF0000"/>
                </a:solidFill>
                <a:latin typeface="Times New Roman" pitchFamily="18" charset="0"/>
                <a:cs typeface="Traditional Arabic" pitchFamily="2" charset="-78"/>
              </a:rPr>
              <a:t>يُؤْدَمَ</a:t>
            </a:r>
            <a:r>
              <a:rPr lang="ar-SA" sz="2800" dirty="0" smtClean="0">
                <a:solidFill>
                  <a:srgbClr val="FF0000"/>
                </a:solidFill>
                <a:latin typeface="Times New Roman" pitchFamily="18" charset="0"/>
                <a:cs typeface="Traditional Arabic" pitchFamily="2" charset="-78"/>
              </a:rPr>
              <a:t> ‏ ‏بَيْنَكُمَا</a:t>
            </a:r>
            <a:r>
              <a:rPr lang="ar-SA" sz="2800" dirty="0" smtClean="0">
                <a:solidFill>
                  <a:srgbClr val="000000"/>
                </a:solidFill>
                <a:latin typeface="Times New Roman" pitchFamily="18" charset="0"/>
                <a:cs typeface="Traditional Arabic" pitchFamily="2" charset="-78"/>
              </a:rPr>
              <a:t> ”.</a:t>
            </a:r>
          </a:p>
          <a:p>
            <a:pPr algn="justLow">
              <a:spcBef>
                <a:spcPts val="0"/>
              </a:spcBef>
              <a:buClr>
                <a:srgbClr val="C00000"/>
              </a:buClr>
              <a:buSzPct val="50000"/>
              <a:buFont typeface="Wingdings" pitchFamily="2" charset="2"/>
              <a:buChar char="v"/>
            </a:pPr>
            <a:r>
              <a:rPr lang="ar-EG" sz="2800" dirty="0" smtClean="0">
                <a:cs typeface="Traditional Arabic" pitchFamily="2" charset="-78"/>
              </a:rPr>
              <a:t>النظر إنما يكون إلى ما يظهر منها غالباً، وهما: الوجه والكفين</a:t>
            </a:r>
            <a:r>
              <a:rPr lang="ar-SA" sz="2800" dirty="0" smtClean="0">
                <a:cs typeface="Traditional Arabic" pitchFamily="2" charset="-78"/>
              </a:rPr>
              <a:t>,</a:t>
            </a:r>
            <a:r>
              <a:rPr lang="ar-EG" sz="2800" dirty="0" smtClean="0">
                <a:cs typeface="Traditional Arabic" pitchFamily="2" charset="-78"/>
              </a:rPr>
              <a:t> </a:t>
            </a:r>
            <a:r>
              <a:rPr lang="ar-SA" sz="2800" dirty="0" smtClean="0">
                <a:solidFill>
                  <a:srgbClr val="000000"/>
                </a:solidFill>
                <a:latin typeface="Times New Roman" pitchFamily="18" charset="0"/>
                <a:cs typeface="Traditional Arabic" pitchFamily="2" charset="-78"/>
              </a:rPr>
              <a:t>” والحكمة من الاقتصار على الوجه والكفين أن في الوجه ما يستدل </a:t>
            </a:r>
            <a:r>
              <a:rPr lang="ar-SA" sz="2800" dirty="0" err="1" smtClean="0">
                <a:solidFill>
                  <a:srgbClr val="000000"/>
                </a:solidFill>
                <a:latin typeface="Times New Roman" pitchFamily="18" charset="0"/>
                <a:cs typeface="Traditional Arabic" pitchFamily="2" charset="-78"/>
              </a:rPr>
              <a:t>به</a:t>
            </a:r>
            <a:r>
              <a:rPr lang="ar-SA" sz="2800" dirty="0" smtClean="0">
                <a:solidFill>
                  <a:srgbClr val="000000"/>
                </a:solidFill>
                <a:latin typeface="Times New Roman" pitchFamily="18" charset="0"/>
                <a:cs typeface="Traditional Arabic" pitchFamily="2" charset="-78"/>
              </a:rPr>
              <a:t> على الجمال، وفي اليدين ما يستدل </a:t>
            </a:r>
            <a:r>
              <a:rPr lang="ar-SA" sz="2800" dirty="0" err="1" smtClean="0">
                <a:solidFill>
                  <a:srgbClr val="000000"/>
                </a:solidFill>
                <a:latin typeface="Times New Roman" pitchFamily="18" charset="0"/>
                <a:cs typeface="Traditional Arabic" pitchFamily="2" charset="-78"/>
              </a:rPr>
              <a:t>به</a:t>
            </a:r>
            <a:r>
              <a:rPr lang="ar-SA" sz="2800" dirty="0" smtClean="0">
                <a:solidFill>
                  <a:srgbClr val="000000"/>
                </a:solidFill>
                <a:latin typeface="Times New Roman" pitchFamily="18" charset="0"/>
                <a:cs typeface="Traditional Arabic" pitchFamily="2" charset="-78"/>
              </a:rPr>
              <a:t> على خصب البدن“</a:t>
            </a:r>
            <a:r>
              <a:rPr lang="ar-SA" sz="2800" dirty="0" smtClean="0">
                <a:solidFill>
                  <a:srgbClr val="000000"/>
                </a:solidFill>
                <a:cs typeface="Traditional Arabic" pitchFamily="2" charset="-78"/>
              </a:rPr>
              <a:t>.</a:t>
            </a:r>
            <a:r>
              <a:rPr lang="en-US" sz="2800" dirty="0" smtClean="0">
                <a:solidFill>
                  <a:srgbClr val="000000"/>
                </a:solidFill>
                <a:cs typeface="Traditional Arabic" pitchFamily="2" charset="-78"/>
              </a:rPr>
              <a:t> </a:t>
            </a:r>
            <a:endParaRPr lang="ar-SA" sz="2800"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545BA6A8-8B8B-4C0A-A77D-DD7D8441905B}" type="slidenum">
              <a:rPr lang="ar-SA" altLang="en-US"/>
              <a:pPr>
                <a:defRPr/>
              </a:pPr>
              <a:t>29</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مفهوم الخِطبة</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 وحكمتها وأحكامها</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30727">
                                            <p:txEl>
                                              <p:pRg st="0" end="0"/>
                                            </p:txEl>
                                          </p:spTgt>
                                        </p:tgtEl>
                                        <p:attrNameLst>
                                          <p:attrName>style.visibility</p:attrName>
                                        </p:attrNameLst>
                                      </p:cBhvr>
                                      <p:to>
                                        <p:strVal val="visible"/>
                                      </p:to>
                                    </p:set>
                                    <p:animEffect transition="in" filter="fade">
                                      <p:cBhvr>
                                        <p:cTn id="7" dur="500"/>
                                        <p:tgtEl>
                                          <p:spTgt spid="30727">
                                            <p:txEl>
                                              <p:pRg st="0" end="0"/>
                                            </p:txEl>
                                          </p:spTgt>
                                        </p:tgtEl>
                                      </p:cBhvr>
                                    </p:animEffect>
                                    <p:anim calcmode="lin" valueType="num">
                                      <p:cBhvr>
                                        <p:cTn id="8" dur="500" fill="hold"/>
                                        <p:tgtEl>
                                          <p:spTgt spid="3072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307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30727">
                                            <p:txEl>
                                              <p:pRg st="1" end="1"/>
                                            </p:txEl>
                                          </p:spTgt>
                                        </p:tgtEl>
                                        <p:attrNameLst>
                                          <p:attrName>style.visibility</p:attrName>
                                        </p:attrNameLst>
                                      </p:cBhvr>
                                      <p:to>
                                        <p:strVal val="visible"/>
                                      </p:to>
                                    </p:set>
                                    <p:animEffect transition="in" filter="fade">
                                      <p:cBhvr>
                                        <p:cTn id="14" dur="500"/>
                                        <p:tgtEl>
                                          <p:spTgt spid="30727">
                                            <p:txEl>
                                              <p:pRg st="1" end="1"/>
                                            </p:txEl>
                                          </p:spTgt>
                                        </p:tgtEl>
                                      </p:cBhvr>
                                    </p:animEffect>
                                    <p:anim calcmode="lin" valueType="num">
                                      <p:cBhvr>
                                        <p:cTn id="15" dur="500" fill="hold"/>
                                        <p:tgtEl>
                                          <p:spTgt spid="3072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307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30727">
                                            <p:txEl>
                                              <p:pRg st="2" end="2"/>
                                            </p:txEl>
                                          </p:spTgt>
                                        </p:tgtEl>
                                        <p:attrNameLst>
                                          <p:attrName>style.visibility</p:attrName>
                                        </p:attrNameLst>
                                      </p:cBhvr>
                                      <p:to>
                                        <p:strVal val="visible"/>
                                      </p:to>
                                    </p:set>
                                    <p:animEffect transition="in" filter="fade">
                                      <p:cBhvr>
                                        <p:cTn id="21" dur="500"/>
                                        <p:tgtEl>
                                          <p:spTgt spid="30727">
                                            <p:txEl>
                                              <p:pRg st="2" end="2"/>
                                            </p:txEl>
                                          </p:spTgt>
                                        </p:tgtEl>
                                      </p:cBhvr>
                                    </p:animEffect>
                                    <p:anim calcmode="lin" valueType="num">
                                      <p:cBhvr>
                                        <p:cTn id="22" dur="500" fill="hold"/>
                                        <p:tgtEl>
                                          <p:spTgt spid="3072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307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30727">
                                            <p:txEl>
                                              <p:pRg st="3" end="3"/>
                                            </p:txEl>
                                          </p:spTgt>
                                        </p:tgtEl>
                                        <p:attrNameLst>
                                          <p:attrName>style.visibility</p:attrName>
                                        </p:attrNameLst>
                                      </p:cBhvr>
                                      <p:to>
                                        <p:strVal val="visible"/>
                                      </p:to>
                                    </p:set>
                                    <p:animEffect transition="in" filter="fade">
                                      <p:cBhvr>
                                        <p:cTn id="28" dur="500"/>
                                        <p:tgtEl>
                                          <p:spTgt spid="30727">
                                            <p:txEl>
                                              <p:pRg st="3" end="3"/>
                                            </p:txEl>
                                          </p:spTgt>
                                        </p:tgtEl>
                                      </p:cBhvr>
                                    </p:animEffect>
                                    <p:anim calcmode="lin" valueType="num">
                                      <p:cBhvr>
                                        <p:cTn id="29" dur="500" fill="hold"/>
                                        <p:tgtEl>
                                          <p:spTgt spid="3072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307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2"/>
          <p:cNvSpPr>
            <a:spLocks noGrp="1" noChangeArrowheads="1"/>
          </p:cNvSpPr>
          <p:nvPr>
            <p:ph type="title"/>
          </p:nvPr>
        </p:nvSpPr>
        <p:spPr>
          <a:xfrm>
            <a:off x="381000" y="2362200"/>
            <a:ext cx="8229600" cy="1752600"/>
          </a:xfrm>
        </p:spPr>
        <p:txBody>
          <a:bodyPr/>
          <a:lstStyle/>
          <a:p>
            <a:r>
              <a:rPr lang="ar-SA" sz="5000" dirty="0" smtClean="0">
                <a:solidFill>
                  <a:srgbClr val="006633"/>
                </a:solidFill>
                <a:latin typeface="SKR HEAD1" pitchFamily="2" charset="-78"/>
                <a:cs typeface="SKR HEAD1" pitchFamily="2" charset="-78"/>
              </a:rPr>
              <a:t>الثقافة الإسلامية</a:t>
            </a:r>
            <a:br>
              <a:rPr lang="ar-SA" sz="5000" dirty="0" smtClean="0">
                <a:solidFill>
                  <a:srgbClr val="006633"/>
                </a:solidFill>
                <a:latin typeface="SKR HEAD1" pitchFamily="2" charset="-78"/>
                <a:cs typeface="SKR HEAD1" pitchFamily="2" charset="-78"/>
              </a:rPr>
            </a:br>
            <a:r>
              <a:rPr lang="ar-SA" sz="5000" dirty="0" smtClean="0">
                <a:solidFill>
                  <a:srgbClr val="006633"/>
                </a:solidFill>
                <a:latin typeface="SKR HEAD1" pitchFamily="2" charset="-78"/>
                <a:cs typeface="SKR HEAD1" pitchFamily="2" charset="-78"/>
              </a:rPr>
              <a:t>المستوى الثالث</a:t>
            </a:r>
            <a:endParaRPr lang="en-US" sz="5000" dirty="0" smtClean="0">
              <a:solidFill>
                <a:srgbClr val="006633"/>
              </a:solidFill>
              <a:latin typeface="SKR HEAD1" pitchFamily="2" charset="-78"/>
              <a:cs typeface="SKR HEAD1"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A443D1D0-2991-4423-9C87-F85B65D86C0B}" type="slidenum">
              <a:rPr lang="ar-SA" altLang="en-US"/>
              <a:pPr>
                <a:defRPr/>
              </a:pPr>
              <a:t>3</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4102"/>
                                        </p:tgtEl>
                                        <p:attrNameLst>
                                          <p:attrName>style.visibility</p:attrName>
                                        </p:attrNameLst>
                                      </p:cBhvr>
                                      <p:to>
                                        <p:strVal val="visible"/>
                                      </p:to>
                                    </p:set>
                                    <p:anim calcmode="lin" valueType="num">
                                      <p:cBhvr>
                                        <p:cTn id="7" dur="500" fill="hold"/>
                                        <p:tgtEl>
                                          <p:spTgt spid="4102"/>
                                        </p:tgtEl>
                                        <p:attrNameLst>
                                          <p:attrName>ppt_w</p:attrName>
                                        </p:attrNameLst>
                                      </p:cBhvr>
                                      <p:tavLst>
                                        <p:tav tm="0">
                                          <p:val>
                                            <p:strVal val="#ppt_w*0.70"/>
                                          </p:val>
                                        </p:tav>
                                        <p:tav tm="100000">
                                          <p:val>
                                            <p:strVal val="#ppt_w"/>
                                          </p:val>
                                        </p:tav>
                                      </p:tavLst>
                                    </p:anim>
                                    <p:anim calcmode="lin" valueType="num">
                                      <p:cBhvr>
                                        <p:cTn id="8" dur="500" fill="hold"/>
                                        <p:tgtEl>
                                          <p:spTgt spid="4102"/>
                                        </p:tgtEl>
                                        <p:attrNameLst>
                                          <p:attrName>ppt_h</p:attrName>
                                        </p:attrNameLst>
                                      </p:cBhvr>
                                      <p:tavLst>
                                        <p:tav tm="0">
                                          <p:val>
                                            <p:strVal val="#ppt_h"/>
                                          </p:val>
                                        </p:tav>
                                        <p:tav tm="100000">
                                          <p:val>
                                            <p:strVal val="#ppt_h"/>
                                          </p:val>
                                        </p:tav>
                                      </p:tavLst>
                                    </p:anim>
                                    <p:animEffect transition="in" filter="fade">
                                      <p:cBhvr>
                                        <p:cTn id="9" dur="500"/>
                                        <p:tgtEl>
                                          <p:spTgt spid="4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1" name="Rectangle 3"/>
          <p:cNvSpPr>
            <a:spLocks noGrp="1" noChangeArrowheads="1"/>
          </p:cNvSpPr>
          <p:nvPr>
            <p:ph idx="1"/>
          </p:nvPr>
        </p:nvSpPr>
        <p:spPr>
          <a:xfrm>
            <a:off x="152400" y="1981200"/>
            <a:ext cx="8686800" cy="4038600"/>
          </a:xfrm>
        </p:spPr>
        <p:txBody>
          <a:bodyPr/>
          <a:lstStyle/>
          <a:p>
            <a:pPr algn="justLow">
              <a:spcBef>
                <a:spcPts val="0"/>
              </a:spcBef>
              <a:buFont typeface="Wingdings" pitchFamily="2" charset="2"/>
              <a:buNone/>
            </a:pPr>
            <a:r>
              <a:rPr lang="ar-SA" sz="2800" dirty="0" smtClean="0">
                <a:cs typeface="Traditional Arabic" pitchFamily="2" charset="-78"/>
              </a:rPr>
              <a:t>2- </a:t>
            </a:r>
            <a:r>
              <a:rPr lang="ar-EG" sz="2800" dirty="0" smtClean="0">
                <a:cs typeface="Traditional Arabic" pitchFamily="2" charset="-78"/>
              </a:rPr>
              <a:t>عدم الخلوة </a:t>
            </a:r>
            <a:r>
              <a:rPr lang="ar-EG" sz="2800" dirty="0" err="1" smtClean="0">
                <a:cs typeface="Traditional Arabic" pitchFamily="2" charset="-78"/>
              </a:rPr>
              <a:t>ب</a:t>
            </a:r>
            <a:r>
              <a:rPr lang="ar-SA" sz="2800" dirty="0" err="1" smtClean="0">
                <a:cs typeface="Traditional Arabic" pitchFamily="2" charset="-78"/>
              </a:rPr>
              <a:t>المخطوبة</a:t>
            </a:r>
            <a:r>
              <a:rPr lang="ar-EG" sz="2800" dirty="0" smtClean="0">
                <a:cs typeface="Traditional Arabic" pitchFamily="2" charset="-78"/>
              </a:rPr>
              <a:t> عند النظر، بل يكون في حضور أحد محارمها. </a:t>
            </a:r>
            <a:endParaRPr lang="ar-SA"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3- (</a:t>
            </a:r>
            <a:r>
              <a:rPr lang="ar-SA" sz="2800" b="1" dirty="0" smtClean="0">
                <a:cs typeface="Traditional Arabic" pitchFamily="2" charset="-78"/>
              </a:rPr>
              <a:t>يجوز)</a:t>
            </a:r>
            <a:r>
              <a:rPr lang="ar-SA" sz="2800" dirty="0" smtClean="0">
                <a:cs typeface="Traditional Arabic" pitchFamily="2" charset="-78"/>
              </a:rPr>
              <a:t> للخاطب أن ينظر إلى الصورة الفوتوغرافية </a:t>
            </a:r>
            <a:r>
              <a:rPr lang="ar-SA" sz="2800" dirty="0" err="1" smtClean="0">
                <a:cs typeface="Traditional Arabic" pitchFamily="2" charset="-78"/>
              </a:rPr>
              <a:t>لمخطوبته</a:t>
            </a:r>
            <a:r>
              <a:rPr lang="ar-SA" sz="2800" dirty="0" smtClean="0">
                <a:cs typeface="Traditional Arabic" pitchFamily="2" charset="-78"/>
              </a:rPr>
              <a:t>؛ لدخولها في قوله </a:t>
            </a:r>
            <a:r>
              <a:rPr lang="en-US" sz="2800" dirty="0" smtClean="0">
                <a:cs typeface="Traditional Arabic" pitchFamily="2" charset="-78"/>
                <a:sym typeface="AGA Arabesque" pitchFamily="2" charset="2"/>
              </a:rPr>
              <a:t></a:t>
            </a:r>
            <a:r>
              <a:rPr lang="ar-SA" sz="2800" dirty="0" smtClean="0">
                <a:cs typeface="Traditional Arabic" pitchFamily="2" charset="-78"/>
              </a:rPr>
              <a:t>: "</a:t>
            </a:r>
            <a:r>
              <a:rPr lang="ar-SA" sz="2800" b="1" dirty="0" smtClean="0">
                <a:cs typeface="Traditional Arabic" pitchFamily="2" charset="-78"/>
              </a:rPr>
              <a:t>‏ </a:t>
            </a:r>
            <a:r>
              <a:rPr lang="ar-SA" sz="2800" dirty="0" smtClean="0">
                <a:solidFill>
                  <a:srgbClr val="FF0000"/>
                </a:solidFill>
                <a:cs typeface="Traditional Arabic" pitchFamily="2" charset="-78"/>
              </a:rPr>
              <a:t>إِذَا خَطَبَ أَحَدُكُمْ الْمَرْأَةَ فَإِنْ اسْتَطَاعَ أَنْ يَنْظُرَ إِلَى مَا ‏يَدْعُوهُ ‏ ‏إِلَى نِكَاحِهَا فَلْيَفْعَلْ</a:t>
            </a:r>
            <a:r>
              <a:rPr lang="ar-SA" sz="2800" b="1" dirty="0" smtClean="0">
                <a:solidFill>
                  <a:srgbClr val="FF0000"/>
                </a:solidFill>
                <a:cs typeface="Traditional Arabic" pitchFamily="2" charset="-78"/>
              </a:rPr>
              <a:t> </a:t>
            </a:r>
            <a:r>
              <a:rPr lang="ar-SA" sz="2800" dirty="0" smtClean="0">
                <a:cs typeface="Traditional Arabic" pitchFamily="2" charset="-78"/>
              </a:rPr>
              <a:t>”، على أن تكون الصورة لا تُظهر إلا الوجه والكفين.</a:t>
            </a:r>
          </a:p>
          <a:p>
            <a:pPr algn="justLow">
              <a:spcBef>
                <a:spcPts val="0"/>
              </a:spcBef>
              <a:buFont typeface="Wingdings" pitchFamily="2" charset="2"/>
              <a:buNone/>
            </a:pPr>
            <a:r>
              <a:rPr lang="ar-SA" sz="2800" dirty="0" smtClean="0">
                <a:cs typeface="Traditional Arabic" pitchFamily="2" charset="-78"/>
              </a:rPr>
              <a:t>4- </a:t>
            </a:r>
            <a:r>
              <a:rPr lang="ar-SA" sz="2800" dirty="0" err="1" smtClean="0">
                <a:cs typeface="Traditional Arabic" pitchFamily="2" charset="-78"/>
              </a:rPr>
              <a:t>ي</a:t>
            </a:r>
            <a:r>
              <a:rPr lang="ar-EG" sz="2800" dirty="0" smtClean="0">
                <a:cs typeface="Traditional Arabic" pitchFamily="2" charset="-78"/>
              </a:rPr>
              <a:t>حقّ المرأة أن تنظر إلى مَن تقدم لخطبتها؛ فإنه يعجبها منه ما يعجبه منها؛لأن المصلحة التي أشار إليها الرسول </a:t>
            </a:r>
            <a:r>
              <a:rPr lang="ar-SA" sz="2800" dirty="0" smtClean="0">
                <a:cs typeface="CTraditional Arabic" pitchFamily="2" charset="-78"/>
                <a:sym typeface="AGA Arabesque" pitchFamily="2" charset="2"/>
              </a:rPr>
              <a:t>ج</a:t>
            </a:r>
            <a:r>
              <a:rPr lang="ar-EG" sz="2800" dirty="0" smtClean="0">
                <a:cs typeface="Traditional Arabic" pitchFamily="2" charset="-78"/>
              </a:rPr>
              <a:t> من النظر – وهي دوام الود والألفة – تتحقق بنظر المرأة كما تتحقق بنظر الرجل</a:t>
            </a:r>
            <a:r>
              <a:rPr lang="ar-SA" sz="2800" dirty="0" smtClean="0">
                <a:cs typeface="Traditional Arabic" pitchFamily="2" charset="-78"/>
              </a:rPr>
              <a:t>. </a:t>
            </a:r>
          </a:p>
          <a:p>
            <a:pPr algn="justLow">
              <a:spcBef>
                <a:spcPts val="0"/>
              </a:spcBef>
              <a:buFont typeface="Wingdings" pitchFamily="2" charset="2"/>
              <a:buNone/>
            </a:pPr>
            <a:r>
              <a:rPr lang="ar-SA" sz="2800" dirty="0" smtClean="0">
                <a:cs typeface="Traditional Arabic" pitchFamily="2" charset="-78"/>
              </a:rPr>
              <a:t>5- </a:t>
            </a:r>
            <a:r>
              <a:rPr lang="ar-EG" sz="2800" dirty="0" smtClean="0">
                <a:cs typeface="Traditional Arabic" pitchFamily="2" charset="-78"/>
              </a:rPr>
              <a:t>يُكرَهُ فسخ الخطبة بدون مبرّر أو داع شرعي</a:t>
            </a:r>
            <a:r>
              <a:rPr lang="ar-SA" sz="2800" dirty="0" smtClean="0">
                <a:cs typeface="Traditional Arabic" pitchFamily="2" charset="-78"/>
              </a:rPr>
              <a:t>؛ مراعاة لحرمة البيوت، ولأن الالتزام </a:t>
            </a:r>
            <a:r>
              <a:rPr lang="ar-SA" sz="2800" dirty="0" err="1" smtClean="0">
                <a:cs typeface="Traditional Arabic" pitchFamily="2" charset="-78"/>
              </a:rPr>
              <a:t>بها</a:t>
            </a:r>
            <a:r>
              <a:rPr lang="ar-SA" sz="2800" dirty="0" smtClean="0">
                <a:cs typeface="Traditional Arabic" pitchFamily="2" charset="-78"/>
              </a:rPr>
              <a:t> من باب الوفاء بالوعد وحسن الديانة.</a:t>
            </a:r>
          </a:p>
          <a:p>
            <a:pPr algn="justLow">
              <a:spcBef>
                <a:spcPts val="0"/>
              </a:spcBef>
              <a:buFont typeface="Wingdings" pitchFamily="2" charset="2"/>
              <a:buNone/>
            </a:pPr>
            <a:r>
              <a:rPr lang="ar-SA" sz="2800" dirty="0" smtClean="0">
                <a:cs typeface="Traditional Arabic" pitchFamily="2" charset="-78"/>
              </a:rPr>
              <a:t>6- </a:t>
            </a:r>
            <a:r>
              <a:rPr lang="ar-EG" sz="2800" dirty="0" smtClean="0">
                <a:cs typeface="Traditional Arabic" pitchFamily="2" charset="-78"/>
              </a:rPr>
              <a:t>لا تجوز مصافح</a:t>
            </a:r>
            <a:r>
              <a:rPr lang="ar-SA" sz="2800" dirty="0" smtClean="0">
                <a:cs typeface="Traditional Arabic" pitchFamily="2" charset="-78"/>
              </a:rPr>
              <a:t>ة </a:t>
            </a:r>
            <a:r>
              <a:rPr lang="ar-SA" sz="2800" dirty="0" err="1" smtClean="0">
                <a:cs typeface="Traditional Arabic" pitchFamily="2" charset="-78"/>
              </a:rPr>
              <a:t>المخطوبة</a:t>
            </a:r>
            <a:r>
              <a:rPr lang="ar-SA" sz="2800" dirty="0" smtClean="0">
                <a:cs typeface="Traditional Arabic" pitchFamily="2" charset="-78"/>
              </a:rPr>
              <a:t> </a:t>
            </a:r>
            <a:r>
              <a:rPr lang="ar-EG" sz="2800" dirty="0" smtClean="0">
                <a:cs typeface="Traditional Arabic" pitchFamily="2" charset="-78"/>
              </a:rPr>
              <a:t>ولا ملامستها؛ لأنها أجنبية عنه.</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26C816CA-8873-48D4-A813-71BEDA5B45D2}" type="slidenum">
              <a:rPr lang="ar-SA" altLang="en-US"/>
              <a:pPr>
                <a:defRPr/>
              </a:pPr>
              <a:t>30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مفهوم الخِطبة</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 وحكمتها وأحكامها</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31751">
                                            <p:txEl>
                                              <p:pRg st="0" end="0"/>
                                            </p:txEl>
                                          </p:spTgt>
                                        </p:tgtEl>
                                        <p:attrNameLst>
                                          <p:attrName>style.visibility</p:attrName>
                                        </p:attrNameLst>
                                      </p:cBhvr>
                                      <p:to>
                                        <p:strVal val="visible"/>
                                      </p:to>
                                    </p:set>
                                    <p:animEffect transition="in" filter="fade">
                                      <p:cBhvr>
                                        <p:cTn id="7" dur="500"/>
                                        <p:tgtEl>
                                          <p:spTgt spid="31751">
                                            <p:txEl>
                                              <p:pRg st="0" end="0"/>
                                            </p:txEl>
                                          </p:spTgt>
                                        </p:tgtEl>
                                      </p:cBhvr>
                                    </p:animEffect>
                                    <p:anim calcmode="lin" valueType="num">
                                      <p:cBhvr>
                                        <p:cTn id="8" dur="500" fill="hold"/>
                                        <p:tgtEl>
                                          <p:spTgt spid="3175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317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31751">
                                            <p:txEl>
                                              <p:pRg st="1" end="1"/>
                                            </p:txEl>
                                          </p:spTgt>
                                        </p:tgtEl>
                                        <p:attrNameLst>
                                          <p:attrName>style.visibility</p:attrName>
                                        </p:attrNameLst>
                                      </p:cBhvr>
                                      <p:to>
                                        <p:strVal val="visible"/>
                                      </p:to>
                                    </p:set>
                                    <p:animEffect transition="in" filter="fade">
                                      <p:cBhvr>
                                        <p:cTn id="14" dur="500"/>
                                        <p:tgtEl>
                                          <p:spTgt spid="31751">
                                            <p:txEl>
                                              <p:pRg st="1" end="1"/>
                                            </p:txEl>
                                          </p:spTgt>
                                        </p:tgtEl>
                                      </p:cBhvr>
                                    </p:animEffect>
                                    <p:anim calcmode="lin" valueType="num">
                                      <p:cBhvr>
                                        <p:cTn id="15" dur="500" fill="hold"/>
                                        <p:tgtEl>
                                          <p:spTgt spid="3175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317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31751">
                                            <p:txEl>
                                              <p:pRg st="2" end="2"/>
                                            </p:txEl>
                                          </p:spTgt>
                                        </p:tgtEl>
                                        <p:attrNameLst>
                                          <p:attrName>style.visibility</p:attrName>
                                        </p:attrNameLst>
                                      </p:cBhvr>
                                      <p:to>
                                        <p:strVal val="visible"/>
                                      </p:to>
                                    </p:set>
                                    <p:animEffect transition="in" filter="fade">
                                      <p:cBhvr>
                                        <p:cTn id="21" dur="500"/>
                                        <p:tgtEl>
                                          <p:spTgt spid="31751">
                                            <p:txEl>
                                              <p:pRg st="2" end="2"/>
                                            </p:txEl>
                                          </p:spTgt>
                                        </p:tgtEl>
                                      </p:cBhvr>
                                    </p:animEffect>
                                    <p:anim calcmode="lin" valueType="num">
                                      <p:cBhvr>
                                        <p:cTn id="22" dur="500" fill="hold"/>
                                        <p:tgtEl>
                                          <p:spTgt spid="3175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317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31751">
                                            <p:txEl>
                                              <p:pRg st="3" end="3"/>
                                            </p:txEl>
                                          </p:spTgt>
                                        </p:tgtEl>
                                        <p:attrNameLst>
                                          <p:attrName>style.visibility</p:attrName>
                                        </p:attrNameLst>
                                      </p:cBhvr>
                                      <p:to>
                                        <p:strVal val="visible"/>
                                      </p:to>
                                    </p:set>
                                    <p:animEffect transition="in" filter="fade">
                                      <p:cBhvr>
                                        <p:cTn id="28" dur="500"/>
                                        <p:tgtEl>
                                          <p:spTgt spid="31751">
                                            <p:txEl>
                                              <p:pRg st="3" end="3"/>
                                            </p:txEl>
                                          </p:spTgt>
                                        </p:tgtEl>
                                      </p:cBhvr>
                                    </p:animEffect>
                                    <p:anim calcmode="lin" valueType="num">
                                      <p:cBhvr>
                                        <p:cTn id="29" dur="500" fill="hold"/>
                                        <p:tgtEl>
                                          <p:spTgt spid="3175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317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31751">
                                            <p:txEl>
                                              <p:pRg st="4" end="4"/>
                                            </p:txEl>
                                          </p:spTgt>
                                        </p:tgtEl>
                                        <p:attrNameLst>
                                          <p:attrName>style.visibility</p:attrName>
                                        </p:attrNameLst>
                                      </p:cBhvr>
                                      <p:to>
                                        <p:strVal val="visible"/>
                                      </p:to>
                                    </p:set>
                                    <p:animEffect transition="in" filter="fade">
                                      <p:cBhvr>
                                        <p:cTn id="35" dur="500"/>
                                        <p:tgtEl>
                                          <p:spTgt spid="31751">
                                            <p:txEl>
                                              <p:pRg st="4" end="4"/>
                                            </p:txEl>
                                          </p:spTgt>
                                        </p:tgtEl>
                                      </p:cBhvr>
                                    </p:animEffect>
                                    <p:anim calcmode="lin" valueType="num">
                                      <p:cBhvr>
                                        <p:cTn id="36" dur="500" fill="hold"/>
                                        <p:tgtEl>
                                          <p:spTgt spid="3175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3175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عنصر نائب للمحتوى 2"/>
          <p:cNvSpPr>
            <a:spLocks noGrp="1"/>
          </p:cNvSpPr>
          <p:nvPr>
            <p:ph idx="1"/>
          </p:nvPr>
        </p:nvSpPr>
        <p:spPr>
          <a:xfrm>
            <a:off x="152400" y="1981200"/>
            <a:ext cx="8686800" cy="3733800"/>
          </a:xfrm>
        </p:spPr>
        <p:txBody>
          <a:bodyPr/>
          <a:lstStyle/>
          <a:p>
            <a:pPr algn="justLow">
              <a:spcBef>
                <a:spcPts val="0"/>
              </a:spcBef>
              <a:buFont typeface="Wingdings" pitchFamily="2" charset="2"/>
              <a:buNone/>
            </a:pPr>
            <a:r>
              <a:rPr lang="ar-SA" sz="2800" dirty="0" smtClean="0">
                <a:cs typeface="Traditional Arabic" pitchFamily="2" charset="-78"/>
              </a:rPr>
              <a:t>7- </a:t>
            </a:r>
            <a:r>
              <a:rPr lang="ar-EG" sz="2800" dirty="0" smtClean="0">
                <a:cs typeface="Traditional Arabic" pitchFamily="2" charset="-78"/>
              </a:rPr>
              <a:t>لا يجوز الخروج مع</a:t>
            </a:r>
            <a:r>
              <a:rPr lang="ar-SA" sz="2800" dirty="0" smtClean="0">
                <a:cs typeface="Traditional Arabic" pitchFamily="2" charset="-78"/>
              </a:rPr>
              <a:t> </a:t>
            </a:r>
            <a:r>
              <a:rPr lang="ar-SA" sz="2800" dirty="0" err="1" smtClean="0">
                <a:cs typeface="Traditional Arabic" pitchFamily="2" charset="-78"/>
              </a:rPr>
              <a:t>المخطوبة</a:t>
            </a:r>
            <a:r>
              <a:rPr lang="ar-EG" sz="2800" dirty="0" smtClean="0">
                <a:cs typeface="Traditional Arabic" pitchFamily="2" charset="-78"/>
              </a:rPr>
              <a:t> أو الخلوة </a:t>
            </a:r>
            <a:r>
              <a:rPr lang="ar-EG" sz="2800" dirty="0" err="1" smtClean="0">
                <a:cs typeface="Traditional Arabic" pitchFamily="2" charset="-78"/>
              </a:rPr>
              <a:t>بها</a:t>
            </a:r>
            <a:r>
              <a:rPr lang="ar-EG" sz="2800" dirty="0" smtClean="0">
                <a:cs typeface="Traditional Arabic" pitchFamily="2" charset="-78"/>
              </a:rPr>
              <a:t> بدون محرم.</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8- </a:t>
            </a:r>
            <a:r>
              <a:rPr lang="ar-EG" sz="2800" dirty="0" smtClean="0">
                <a:cs typeface="Traditional Arabic" pitchFamily="2" charset="-78"/>
              </a:rPr>
              <a:t>تجوز محادث</a:t>
            </a:r>
            <a:r>
              <a:rPr lang="ar-SA" sz="2800" dirty="0" smtClean="0">
                <a:cs typeface="Traditional Arabic" pitchFamily="2" charset="-78"/>
              </a:rPr>
              <a:t>ة </a:t>
            </a:r>
            <a:r>
              <a:rPr lang="ar-SA" sz="2800" dirty="0" err="1" smtClean="0">
                <a:cs typeface="Traditional Arabic" pitchFamily="2" charset="-78"/>
              </a:rPr>
              <a:t>المخطوبة</a:t>
            </a:r>
            <a:r>
              <a:rPr lang="ar-EG" sz="2800" dirty="0" smtClean="0">
                <a:cs typeface="Traditional Arabic" pitchFamily="2" charset="-78"/>
              </a:rPr>
              <a:t>، بقدر الحاج</a:t>
            </a:r>
            <a:r>
              <a:rPr lang="ar-SA" sz="2800" dirty="0" smtClean="0">
                <a:cs typeface="Traditional Arabic" pitchFamily="2" charset="-78"/>
              </a:rPr>
              <a:t>ة، على أن تكون المحادثة جادة وهادفة.</a:t>
            </a:r>
          </a:p>
          <a:p>
            <a:pPr algn="justLow">
              <a:spcBef>
                <a:spcPts val="0"/>
              </a:spcBef>
              <a:buFont typeface="Wingdings" pitchFamily="2" charset="2"/>
              <a:buNone/>
            </a:pPr>
            <a:r>
              <a:rPr lang="ar-SA" sz="2800" dirty="0" smtClean="0">
                <a:cs typeface="Traditional Arabic" pitchFamily="2" charset="-78"/>
              </a:rPr>
              <a:t>9- </a:t>
            </a:r>
            <a:r>
              <a:rPr lang="ar-EG" sz="2800" dirty="0" smtClean="0">
                <a:cs typeface="Traditional Arabic" pitchFamily="2" charset="-78"/>
              </a:rPr>
              <a:t>لا تجوز الخِطبة على الخِطبة، فعند إتمام الخطبة لا يجوز لغير الخاطب أن يخطب تلك الفتاة</a:t>
            </a:r>
            <a:r>
              <a:rPr lang="ar-SA" sz="2800" dirty="0" smtClean="0">
                <a:cs typeface="Traditional Arabic" pitchFamily="2" charset="-78"/>
              </a:rPr>
              <a:t>, ”</a:t>
            </a:r>
            <a:r>
              <a:rPr lang="ar-EG" sz="2800" b="1" dirty="0" smtClean="0">
                <a:cs typeface="Traditional Arabic" pitchFamily="2" charset="-78"/>
              </a:rPr>
              <a:t> </a:t>
            </a:r>
            <a:r>
              <a:rPr lang="ar-SA" sz="2800" dirty="0" smtClean="0">
                <a:solidFill>
                  <a:srgbClr val="FF0000"/>
                </a:solidFill>
                <a:cs typeface="Traditional Arabic" pitchFamily="2" charset="-78"/>
              </a:rPr>
              <a:t>لَا يَبِعْ الرَّجُلُ عَلَى بَيْعِ أَخِيهِ، وَلَا يَخْطُبْ عَلَى خِطْبَةِ أَخِيهِ، إِلَّا أَنْ يَأْذَنَ لَهُ</a:t>
            </a:r>
            <a:r>
              <a:rPr lang="ar-SA" sz="2800" dirty="0" smtClean="0">
                <a:cs typeface="Traditional Arabic" pitchFamily="2" charset="-78"/>
              </a:rPr>
              <a:t>”.</a:t>
            </a:r>
          </a:p>
          <a:p>
            <a:pPr algn="justLow">
              <a:spcBef>
                <a:spcPts val="0"/>
              </a:spcBef>
              <a:buFont typeface="Wingdings" pitchFamily="2" charset="2"/>
              <a:buNone/>
            </a:pPr>
            <a:r>
              <a:rPr lang="ar-SA" sz="2800" dirty="0" smtClean="0">
                <a:cs typeface="Traditional Arabic" pitchFamily="2" charset="-78"/>
              </a:rPr>
              <a:t>10- </a:t>
            </a:r>
            <a:r>
              <a:rPr lang="ar-EG" sz="2800" dirty="0" smtClean="0">
                <a:cs typeface="Traditional Arabic" pitchFamily="2" charset="-78"/>
              </a:rPr>
              <a:t>جميع ما سبق </a:t>
            </a:r>
            <a:r>
              <a:rPr lang="ar-SA" sz="2800" dirty="0" smtClean="0">
                <a:cs typeface="Traditional Arabic" pitchFamily="2" charset="-78"/>
              </a:rPr>
              <a:t>من الأحكام </a:t>
            </a:r>
            <a:r>
              <a:rPr lang="ar-EG" sz="2800" dirty="0" smtClean="0">
                <a:cs typeface="Traditional Arabic" pitchFamily="2" charset="-78"/>
              </a:rPr>
              <a:t>مرتبط بكون الرجل الخاطب عازماً على الخطبة، </a:t>
            </a:r>
            <a:r>
              <a:rPr lang="ar-SA" sz="2800" dirty="0" smtClean="0">
                <a:cs typeface="Traditional Arabic" pitchFamily="2" charset="-78"/>
              </a:rPr>
              <a:t>ذا نية صادقة في الزواج، ولا يكون عابثاً وغير عازم ولا جادٍّ في قصد الزواج.</a:t>
            </a:r>
          </a:p>
          <a:p>
            <a:pPr algn="justLow">
              <a:spcBef>
                <a:spcPts val="0"/>
              </a:spcBef>
              <a:buFont typeface="Wingdings" pitchFamily="2" charset="2"/>
              <a:buNone/>
            </a:pPr>
            <a:endParaRPr lang="ar-SA" sz="2800" dirty="0" smtClean="0">
              <a:cs typeface="Traditional Arabic" pitchFamily="2" charset="-78"/>
            </a:endParaRPr>
          </a:p>
          <a:p>
            <a:pPr algn="justLow">
              <a:spcBef>
                <a:spcPts val="0"/>
              </a:spcBef>
              <a:buFont typeface="Wingdings" pitchFamily="2" charset="2"/>
              <a:buNone/>
            </a:pPr>
            <a:endParaRPr lang="ar-SA"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dirty="0"/>
              <a:t>الثقافة الإسلامية 301</a:t>
            </a:r>
            <a:endParaRPr lang="en-US" altLang="en-US" dirty="0"/>
          </a:p>
        </p:txBody>
      </p:sp>
      <p:sp>
        <p:nvSpPr>
          <p:cNvPr id="5" name="عنصر نائب للتذييل 4"/>
          <p:cNvSpPr>
            <a:spLocks noGrp="1"/>
          </p:cNvSpPr>
          <p:nvPr>
            <p:ph type="ftr" sz="quarter" idx="11"/>
          </p:nvPr>
        </p:nvSpPr>
        <p:spPr/>
        <p:txBody>
          <a:bodyPr/>
          <a:lstStyle/>
          <a:p>
            <a:pPr>
              <a:defRPr/>
            </a:pPr>
            <a:r>
              <a:rPr lang="ar-SA" altLang="en-US" dirty="0"/>
              <a:t>نظام الأسرة في الإسلام</a:t>
            </a:r>
            <a:endParaRPr lang="en-US" altLang="en-US" dirty="0"/>
          </a:p>
        </p:txBody>
      </p:sp>
      <p:sp>
        <p:nvSpPr>
          <p:cNvPr id="6" name="عنصر نائب لرقم الشريحة 5"/>
          <p:cNvSpPr>
            <a:spLocks noGrp="1"/>
          </p:cNvSpPr>
          <p:nvPr>
            <p:ph type="sldNum" sz="quarter" idx="12"/>
          </p:nvPr>
        </p:nvSpPr>
        <p:spPr/>
        <p:txBody>
          <a:bodyPr/>
          <a:lstStyle/>
          <a:p>
            <a:pPr>
              <a:defRPr/>
            </a:pPr>
            <a:fld id="{78C0206B-2E5F-4889-91AE-3F4A7DEEDBFD}" type="slidenum">
              <a:rPr lang="ar-SA" altLang="en-US"/>
              <a:pPr>
                <a:defRPr/>
              </a:pPr>
              <a:t>31</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مفهوم الخِطبة</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 وحكمتها وأحكامها</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32772">
                                            <p:txEl>
                                              <p:pRg st="0" end="0"/>
                                            </p:txEl>
                                          </p:spTgt>
                                        </p:tgtEl>
                                        <p:attrNameLst>
                                          <p:attrName>style.visibility</p:attrName>
                                        </p:attrNameLst>
                                      </p:cBhvr>
                                      <p:to>
                                        <p:strVal val="visible"/>
                                      </p:to>
                                    </p:set>
                                    <p:animEffect transition="in" filter="fade">
                                      <p:cBhvr>
                                        <p:cTn id="7" dur="500"/>
                                        <p:tgtEl>
                                          <p:spTgt spid="32772">
                                            <p:txEl>
                                              <p:pRg st="0" end="0"/>
                                            </p:txEl>
                                          </p:spTgt>
                                        </p:tgtEl>
                                      </p:cBhvr>
                                    </p:animEffect>
                                    <p:anim calcmode="lin" valueType="num">
                                      <p:cBhvr>
                                        <p:cTn id="8" dur="500" fill="hold"/>
                                        <p:tgtEl>
                                          <p:spTgt spid="32772">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3277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32772">
                                            <p:txEl>
                                              <p:pRg st="1" end="1"/>
                                            </p:txEl>
                                          </p:spTgt>
                                        </p:tgtEl>
                                        <p:attrNameLst>
                                          <p:attrName>style.visibility</p:attrName>
                                        </p:attrNameLst>
                                      </p:cBhvr>
                                      <p:to>
                                        <p:strVal val="visible"/>
                                      </p:to>
                                    </p:set>
                                    <p:animEffect transition="in" filter="fade">
                                      <p:cBhvr>
                                        <p:cTn id="14" dur="500"/>
                                        <p:tgtEl>
                                          <p:spTgt spid="32772">
                                            <p:txEl>
                                              <p:pRg st="1" end="1"/>
                                            </p:txEl>
                                          </p:spTgt>
                                        </p:tgtEl>
                                      </p:cBhvr>
                                    </p:animEffect>
                                    <p:anim calcmode="lin" valueType="num">
                                      <p:cBhvr>
                                        <p:cTn id="15" dur="500" fill="hold"/>
                                        <p:tgtEl>
                                          <p:spTgt spid="32772">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3277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32772">
                                            <p:txEl>
                                              <p:pRg st="2" end="2"/>
                                            </p:txEl>
                                          </p:spTgt>
                                        </p:tgtEl>
                                        <p:attrNameLst>
                                          <p:attrName>style.visibility</p:attrName>
                                        </p:attrNameLst>
                                      </p:cBhvr>
                                      <p:to>
                                        <p:strVal val="visible"/>
                                      </p:to>
                                    </p:set>
                                    <p:animEffect transition="in" filter="fade">
                                      <p:cBhvr>
                                        <p:cTn id="21" dur="500"/>
                                        <p:tgtEl>
                                          <p:spTgt spid="32772">
                                            <p:txEl>
                                              <p:pRg st="2" end="2"/>
                                            </p:txEl>
                                          </p:spTgt>
                                        </p:tgtEl>
                                      </p:cBhvr>
                                    </p:animEffect>
                                    <p:anim calcmode="lin" valueType="num">
                                      <p:cBhvr>
                                        <p:cTn id="22" dur="500" fill="hold"/>
                                        <p:tgtEl>
                                          <p:spTgt spid="32772">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3277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32772">
                                            <p:txEl>
                                              <p:pRg st="3" end="3"/>
                                            </p:txEl>
                                          </p:spTgt>
                                        </p:tgtEl>
                                        <p:attrNameLst>
                                          <p:attrName>style.visibility</p:attrName>
                                        </p:attrNameLst>
                                      </p:cBhvr>
                                      <p:to>
                                        <p:strVal val="visible"/>
                                      </p:to>
                                    </p:set>
                                    <p:animEffect transition="in" filter="fade">
                                      <p:cBhvr>
                                        <p:cTn id="28" dur="500"/>
                                        <p:tgtEl>
                                          <p:spTgt spid="32772">
                                            <p:txEl>
                                              <p:pRg st="3" end="3"/>
                                            </p:txEl>
                                          </p:spTgt>
                                        </p:tgtEl>
                                      </p:cBhvr>
                                    </p:animEffect>
                                    <p:anim calcmode="lin" valueType="num">
                                      <p:cBhvr>
                                        <p:cTn id="29" dur="500" fill="hold"/>
                                        <p:tgtEl>
                                          <p:spTgt spid="32772">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3277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500E9E0-B989-4445-849F-877A231FCBD2}" type="slidenum">
              <a:rPr lang="ar-SA" altLang="en-US"/>
              <a:pPr>
                <a:defRPr/>
              </a:pPr>
              <a:t>32</a:t>
            </a:fld>
            <a:endParaRPr lang="en-US" altLang="en-US"/>
          </a:p>
        </p:txBody>
      </p:sp>
      <p:sp>
        <p:nvSpPr>
          <p:cNvPr id="8" name="Rectangle 2"/>
          <p:cNvSpPr txBox="1">
            <a:spLocks noChangeArrowheads="1"/>
          </p:cNvSpPr>
          <p:nvPr/>
        </p:nvSpPr>
        <p:spPr bwMode="auto">
          <a:xfrm>
            <a:off x="457200" y="685800"/>
            <a:ext cx="8229600" cy="1219200"/>
          </a:xfrm>
          <a:prstGeom prst="rect">
            <a:avLst/>
          </a:prstGeom>
          <a:noFill/>
          <a:ln w="9525">
            <a:noFill/>
            <a:miter lim="800000"/>
            <a:headEnd/>
            <a:tailEnd/>
          </a:ln>
        </p:spPr>
        <p:txBody>
          <a:bodyPr anchor="b"/>
          <a:lstStyle/>
          <a:p>
            <a:pPr algn="ctr">
              <a:defRPr/>
            </a:pPr>
            <a:r>
              <a:rPr lang="ar-SA" sz="6000" kern="0" dirty="0">
                <a:solidFill>
                  <a:srgbClr val="006633"/>
                </a:solidFill>
                <a:latin typeface="SKR HEAD1" pitchFamily="2" charset="-78"/>
                <a:ea typeface="+mj-ea"/>
                <a:cs typeface="SKR HEAD1" pitchFamily="2" charset="-78"/>
              </a:rPr>
              <a:t>الوحدة </a:t>
            </a:r>
            <a:r>
              <a:rPr lang="ar-SA" sz="6000" kern="0" dirty="0" smtClean="0">
                <a:solidFill>
                  <a:srgbClr val="006633"/>
                </a:solidFill>
                <a:latin typeface="SKR HEAD1" pitchFamily="2" charset="-78"/>
                <a:ea typeface="+mj-ea"/>
                <a:cs typeface="SKR HEAD1" pitchFamily="2" charset="-78"/>
              </a:rPr>
              <a:t>الثانية</a:t>
            </a:r>
            <a:endParaRPr lang="en-US" sz="6000" kern="0" dirty="0">
              <a:solidFill>
                <a:srgbClr val="006633"/>
              </a:solidFill>
              <a:latin typeface="SKR HEAD1" pitchFamily="2" charset="-78"/>
              <a:ea typeface="+mj-ea"/>
              <a:cs typeface="SKR HEAD1" pitchFamily="2" charset="-78"/>
            </a:endParaRPr>
          </a:p>
        </p:txBody>
      </p:sp>
      <p:sp>
        <p:nvSpPr>
          <p:cNvPr id="9" name="مربع نص 8"/>
          <p:cNvSpPr txBox="1"/>
          <p:nvPr/>
        </p:nvSpPr>
        <p:spPr>
          <a:xfrm>
            <a:off x="2209800" y="1981200"/>
            <a:ext cx="4876800" cy="1216025"/>
          </a:xfrm>
          <a:prstGeom prst="rect">
            <a:avLst/>
          </a:prstGeom>
          <a:noFill/>
        </p:spPr>
        <p:txBody>
          <a:bodyPr rtlCol="1">
            <a:spAutoFit/>
          </a:bodyPr>
          <a:lstStyle/>
          <a:p>
            <a:pPr algn="ctr">
              <a:defRPr/>
            </a:pPr>
            <a:r>
              <a:rPr lang="ar-SA" sz="3800" dirty="0" smtClean="0">
                <a:solidFill>
                  <a:srgbClr val="006633"/>
                </a:solidFill>
                <a:latin typeface="SKR HEAD1" pitchFamily="2" charset="-78"/>
                <a:ea typeface="+mj-ea"/>
                <a:cs typeface="SKR HEAD1" pitchFamily="2" charset="-78"/>
              </a:rPr>
              <a:t>عقد الزواج: أركانه وأحكامه وآثاره</a:t>
            </a:r>
          </a:p>
          <a:p>
            <a:pPr algn="ctr">
              <a:defRPr/>
            </a:pPr>
            <a:endParaRPr lang="ar-SA" sz="3500" dirty="0">
              <a:solidFill>
                <a:srgbClr val="006633"/>
              </a:solidFill>
            </a:endParaRPr>
          </a:p>
        </p:txBody>
      </p:sp>
      <p:sp>
        <p:nvSpPr>
          <p:cNvPr id="10" name="Rectangle 3"/>
          <p:cNvSpPr txBox="1">
            <a:spLocks noChangeArrowheads="1"/>
          </p:cNvSpPr>
          <p:nvPr/>
        </p:nvSpPr>
        <p:spPr bwMode="auto">
          <a:xfrm>
            <a:off x="1285875" y="2714624"/>
            <a:ext cx="5534025" cy="3914776"/>
          </a:xfrm>
          <a:prstGeom prst="rect">
            <a:avLst/>
          </a:prstGeom>
          <a:noFill/>
          <a:ln w="9525">
            <a:noFill/>
            <a:miter lim="800000"/>
            <a:headEnd/>
            <a:tailEnd/>
          </a:ln>
        </p:spPr>
        <p:txBody>
          <a:bodyPr rtlCol="1">
            <a:normAutofit/>
          </a:bodyPr>
          <a:lstStyle/>
          <a:p>
            <a:pPr marL="354013" indent="-354013" rtl="1" fontAlgn="auto">
              <a:spcBef>
                <a:spcPts val="0"/>
              </a:spcBef>
              <a:spcAft>
                <a:spcPts val="0"/>
              </a:spcAft>
              <a:buClr>
                <a:srgbClr val="CC9900"/>
              </a:buClr>
              <a:buSzPct val="65000"/>
              <a:buFont typeface="Wingdings" pitchFamily="2" charset="2"/>
              <a:buChar char="§"/>
              <a:defRPr/>
            </a:pPr>
            <a:r>
              <a:rPr lang="ar-SA" sz="3000" dirty="0" smtClean="0">
                <a:latin typeface="SKR HEAD1" pitchFamily="2" charset="-78"/>
                <a:cs typeface="SKR HEAD1" pitchFamily="2" charset="-78"/>
              </a:rPr>
              <a:t>أركان عقد الزواج</a:t>
            </a:r>
            <a:endParaRPr lang="ar-SA" sz="3000" dirty="0">
              <a:latin typeface="SKR HEAD1" pitchFamily="2" charset="-78"/>
              <a:cs typeface="SKR HEAD1" pitchFamily="2" charset="-78"/>
            </a:endParaRPr>
          </a:p>
          <a:p>
            <a:pPr marL="354013" indent="-354013" rtl="1" fontAlgn="auto">
              <a:spcBef>
                <a:spcPts val="0"/>
              </a:spcBef>
              <a:spcAft>
                <a:spcPts val="0"/>
              </a:spcAft>
              <a:buClr>
                <a:srgbClr val="CC9900"/>
              </a:buClr>
              <a:buSzPct val="65000"/>
              <a:buFont typeface="Wingdings" pitchFamily="2" charset="2"/>
              <a:buChar char="§"/>
              <a:defRPr/>
            </a:pPr>
            <a:r>
              <a:rPr lang="ar-SA" sz="3000" dirty="0" smtClean="0">
                <a:latin typeface="+mn-lt"/>
                <a:cs typeface="SKR HEAD1" pitchFamily="2" charset="-78"/>
              </a:rPr>
              <a:t>شروط عقد الزواج وآثاره</a:t>
            </a:r>
            <a:endParaRPr lang="ar-SA" sz="3000" dirty="0">
              <a:latin typeface="+mn-lt"/>
              <a:cs typeface="SKR HEAD1" pitchFamily="2" charset="-78"/>
            </a:endParaRPr>
          </a:p>
          <a:p>
            <a:pPr marL="354013" indent="-354013" rtl="1" fontAlgn="auto">
              <a:spcBef>
                <a:spcPts val="0"/>
              </a:spcBef>
              <a:spcAft>
                <a:spcPts val="0"/>
              </a:spcAft>
              <a:buClr>
                <a:srgbClr val="CC9900"/>
              </a:buClr>
              <a:buSzPct val="65000"/>
              <a:buFont typeface="Wingdings" pitchFamily="2" charset="2"/>
              <a:buChar char="§"/>
              <a:defRPr/>
            </a:pPr>
            <a:r>
              <a:rPr lang="ar-SA" sz="3000" dirty="0" smtClean="0">
                <a:latin typeface="+mn-lt"/>
                <a:cs typeface="SKR HEAD1" pitchFamily="2" charset="-78"/>
              </a:rPr>
              <a:t>الحقوق الزوجية</a:t>
            </a:r>
          </a:p>
          <a:p>
            <a:pPr marL="354013" indent="-354013" rtl="1" fontAlgn="auto">
              <a:spcBef>
                <a:spcPts val="0"/>
              </a:spcBef>
              <a:spcAft>
                <a:spcPts val="0"/>
              </a:spcAft>
              <a:buClr>
                <a:srgbClr val="CC9900"/>
              </a:buClr>
              <a:buSzPct val="65000"/>
              <a:buFont typeface="Wingdings" pitchFamily="2" charset="2"/>
              <a:buChar char="§"/>
              <a:defRPr/>
            </a:pPr>
            <a:r>
              <a:rPr lang="ar-SA" sz="3000" dirty="0" smtClean="0">
                <a:latin typeface="+mn-lt"/>
                <a:cs typeface="SKR HEAD1" pitchFamily="2" charset="-78"/>
              </a:rPr>
              <a:t>حُكم تعدد الزوجات والحكمة منه وفوائده</a:t>
            </a:r>
          </a:p>
          <a:p>
            <a:pPr marL="354013" indent="-354013" rtl="1" fontAlgn="auto">
              <a:spcBef>
                <a:spcPts val="0"/>
              </a:spcBef>
              <a:spcAft>
                <a:spcPts val="0"/>
              </a:spcAft>
              <a:buClr>
                <a:srgbClr val="CC9900"/>
              </a:buClr>
              <a:buSzPct val="65000"/>
              <a:buFont typeface="Wingdings" pitchFamily="2" charset="2"/>
              <a:buChar char="§"/>
              <a:defRPr/>
            </a:pPr>
            <a:r>
              <a:rPr lang="ar-SA" sz="3000" dirty="0" smtClean="0">
                <a:latin typeface="+mn-lt"/>
                <a:cs typeface="SKR HEAD1" pitchFamily="2" charset="-78"/>
              </a:rPr>
              <a:t>شروط التعدد</a:t>
            </a:r>
          </a:p>
          <a:p>
            <a:pPr marL="354013" indent="-354013" rtl="1" fontAlgn="auto">
              <a:spcBef>
                <a:spcPts val="0"/>
              </a:spcBef>
              <a:spcAft>
                <a:spcPts val="0"/>
              </a:spcAft>
              <a:buClr>
                <a:srgbClr val="CC9900"/>
              </a:buClr>
              <a:buSzPct val="65000"/>
              <a:buFont typeface="Wingdings" pitchFamily="2" charset="2"/>
              <a:buChar char="§"/>
              <a:defRPr/>
            </a:pPr>
            <a:r>
              <a:rPr lang="ar-SA" sz="3000" dirty="0" smtClean="0">
                <a:latin typeface="+mn-lt"/>
                <a:cs typeface="SKR HEAD1" pitchFamily="2" charset="-78"/>
              </a:rPr>
              <a:t>شبهات حول تعدد الزوجات</a:t>
            </a:r>
          </a:p>
          <a:p>
            <a:pPr marL="354013" indent="-354013" rtl="1" fontAlgn="auto">
              <a:spcBef>
                <a:spcPts val="0"/>
              </a:spcBef>
              <a:spcAft>
                <a:spcPts val="0"/>
              </a:spcAft>
              <a:buClr>
                <a:srgbClr val="CC9900"/>
              </a:buClr>
              <a:buSzPct val="65000"/>
              <a:buFont typeface="Wingdings" pitchFamily="2" charset="2"/>
              <a:buChar char="§"/>
              <a:defRPr/>
            </a:pPr>
            <a:r>
              <a:rPr lang="ar-SA" sz="3000" dirty="0" smtClean="0">
                <a:latin typeface="+mn-lt"/>
                <a:cs typeface="SKR HEAD1" pitchFamily="2" charset="-78"/>
              </a:rPr>
              <a:t>حِكَم تعدد زوجات النبي </a:t>
            </a:r>
            <a:r>
              <a:rPr lang="ar-SA" sz="3000" dirty="0" err="1" smtClean="0">
                <a:latin typeface="+mn-lt"/>
                <a:cs typeface="CTraditional Arabic" pitchFamily="2" charset="-78"/>
              </a:rPr>
              <a:t>ج</a:t>
            </a:r>
            <a:endParaRPr lang="en-US" sz="3000" dirty="0">
              <a:latin typeface="+mn-lt"/>
              <a:cs typeface="CTraditional Arabic"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animEffect transition="in" filter="fade">
                                      <p:cBhvr>
                                        <p:cTn id="21" dur="500"/>
                                        <p:tgtEl>
                                          <p:spTgt spid="10">
                                            <p:txEl>
                                              <p:pRg st="0" end="0"/>
                                            </p:txEl>
                                          </p:spTgt>
                                        </p:tgtEl>
                                      </p:cBhvr>
                                    </p:animEffect>
                                    <p:anim calcmode="lin" valueType="num">
                                      <p:cBhvr>
                                        <p:cTn id="22"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p:cTn id="23" dur="500" fill="hold"/>
                                        <p:tgtEl>
                                          <p:spTgt spid="1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0">
                                            <p:txEl>
                                              <p:pRg st="1" end="1"/>
                                            </p:txEl>
                                          </p:spTgt>
                                        </p:tgtEl>
                                        <p:attrNameLst>
                                          <p:attrName>style.visibility</p:attrName>
                                        </p:attrNameLst>
                                      </p:cBhvr>
                                      <p:to>
                                        <p:strVal val="visible"/>
                                      </p:to>
                                    </p:set>
                                    <p:animEffect transition="in" filter="fade">
                                      <p:cBhvr>
                                        <p:cTn id="28" dur="500"/>
                                        <p:tgtEl>
                                          <p:spTgt spid="10">
                                            <p:txEl>
                                              <p:pRg st="1" end="1"/>
                                            </p:txEl>
                                          </p:spTgt>
                                        </p:tgtEl>
                                      </p:cBhvr>
                                    </p:animEffect>
                                    <p:anim calcmode="lin" valueType="num">
                                      <p:cBhvr>
                                        <p:cTn id="29"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30" dur="5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0">
                                            <p:txEl>
                                              <p:pRg st="2" end="2"/>
                                            </p:txEl>
                                          </p:spTgt>
                                        </p:tgtEl>
                                        <p:attrNameLst>
                                          <p:attrName>style.visibility</p:attrName>
                                        </p:attrNameLst>
                                      </p:cBhvr>
                                      <p:to>
                                        <p:strVal val="visible"/>
                                      </p:to>
                                    </p:set>
                                    <p:animEffect transition="in" filter="fade">
                                      <p:cBhvr>
                                        <p:cTn id="35" dur="500"/>
                                        <p:tgtEl>
                                          <p:spTgt spid="10">
                                            <p:txEl>
                                              <p:pRg st="2" end="2"/>
                                            </p:txEl>
                                          </p:spTgt>
                                        </p:tgtEl>
                                      </p:cBhvr>
                                    </p:animEffect>
                                    <p:anim calcmode="lin" valueType="num">
                                      <p:cBhvr>
                                        <p:cTn id="36"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37" dur="5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10">
                                            <p:txEl>
                                              <p:pRg st="3" end="3"/>
                                            </p:txEl>
                                          </p:spTgt>
                                        </p:tgtEl>
                                        <p:attrNameLst>
                                          <p:attrName>style.visibility</p:attrName>
                                        </p:attrNameLst>
                                      </p:cBhvr>
                                      <p:to>
                                        <p:strVal val="visible"/>
                                      </p:to>
                                    </p:set>
                                    <p:animEffect transition="in" filter="fade">
                                      <p:cBhvr>
                                        <p:cTn id="42" dur="500"/>
                                        <p:tgtEl>
                                          <p:spTgt spid="10">
                                            <p:txEl>
                                              <p:pRg st="3" end="3"/>
                                            </p:txEl>
                                          </p:spTgt>
                                        </p:tgtEl>
                                      </p:cBhvr>
                                    </p:animEffect>
                                    <p:anim calcmode="lin" valueType="num">
                                      <p:cBhvr>
                                        <p:cTn id="4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44" dur="500" fill="hold"/>
                                        <p:tgtEl>
                                          <p:spTgt spid="1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10">
                                            <p:txEl>
                                              <p:pRg st="4" end="4"/>
                                            </p:txEl>
                                          </p:spTgt>
                                        </p:tgtEl>
                                        <p:attrNameLst>
                                          <p:attrName>style.visibility</p:attrName>
                                        </p:attrNameLst>
                                      </p:cBhvr>
                                      <p:to>
                                        <p:strVal val="visible"/>
                                      </p:to>
                                    </p:set>
                                    <p:animEffect transition="in" filter="fade">
                                      <p:cBhvr>
                                        <p:cTn id="49" dur="500"/>
                                        <p:tgtEl>
                                          <p:spTgt spid="10">
                                            <p:txEl>
                                              <p:pRg st="4" end="4"/>
                                            </p:txEl>
                                          </p:spTgt>
                                        </p:tgtEl>
                                      </p:cBhvr>
                                    </p:animEffect>
                                    <p:anim calcmode="lin" valueType="num">
                                      <p:cBhvr>
                                        <p:cTn id="50"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51" dur="500" fill="hold"/>
                                        <p:tgtEl>
                                          <p:spTgt spid="1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10">
                                            <p:txEl>
                                              <p:pRg st="5" end="5"/>
                                            </p:txEl>
                                          </p:spTgt>
                                        </p:tgtEl>
                                        <p:attrNameLst>
                                          <p:attrName>style.visibility</p:attrName>
                                        </p:attrNameLst>
                                      </p:cBhvr>
                                      <p:to>
                                        <p:strVal val="visible"/>
                                      </p:to>
                                    </p:set>
                                    <p:animEffect transition="in" filter="fade">
                                      <p:cBhvr>
                                        <p:cTn id="56" dur="500"/>
                                        <p:tgtEl>
                                          <p:spTgt spid="10">
                                            <p:txEl>
                                              <p:pRg st="5" end="5"/>
                                            </p:txEl>
                                          </p:spTgt>
                                        </p:tgtEl>
                                      </p:cBhvr>
                                    </p:animEffect>
                                    <p:anim calcmode="lin" valueType="num">
                                      <p:cBhvr>
                                        <p:cTn id="57"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58" dur="5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7" presetClass="entr" presetSubtype="0" fill="hold" grpId="0" nodeType="clickEffect">
                                  <p:stCondLst>
                                    <p:cond delay="0"/>
                                  </p:stCondLst>
                                  <p:childTnLst>
                                    <p:set>
                                      <p:cBhvr>
                                        <p:cTn id="62" dur="1" fill="hold">
                                          <p:stCondLst>
                                            <p:cond delay="0"/>
                                          </p:stCondLst>
                                        </p:cTn>
                                        <p:tgtEl>
                                          <p:spTgt spid="10">
                                            <p:txEl>
                                              <p:pRg st="6" end="6"/>
                                            </p:txEl>
                                          </p:spTgt>
                                        </p:tgtEl>
                                        <p:attrNameLst>
                                          <p:attrName>style.visibility</p:attrName>
                                        </p:attrNameLst>
                                      </p:cBhvr>
                                      <p:to>
                                        <p:strVal val="visible"/>
                                      </p:to>
                                    </p:set>
                                    <p:animEffect transition="in" filter="fade">
                                      <p:cBhvr>
                                        <p:cTn id="63" dur="500"/>
                                        <p:tgtEl>
                                          <p:spTgt spid="10">
                                            <p:txEl>
                                              <p:pRg st="6" end="6"/>
                                            </p:txEl>
                                          </p:spTgt>
                                        </p:tgtEl>
                                      </p:cBhvr>
                                    </p:animEffect>
                                    <p:anim calcmode="lin" valueType="num">
                                      <p:cBhvr>
                                        <p:cTn id="64"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p:cTn id="65" dur="500" fill="hold"/>
                                        <p:tgtEl>
                                          <p:spTgt spid="10">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7" name="Rectangle 3"/>
          <p:cNvSpPr>
            <a:spLocks noGrp="1" noChangeArrowheads="1"/>
          </p:cNvSpPr>
          <p:nvPr>
            <p:ph idx="1"/>
          </p:nvPr>
        </p:nvSpPr>
        <p:spPr>
          <a:xfrm>
            <a:off x="152400" y="1981200"/>
            <a:ext cx="8686800" cy="3886200"/>
          </a:xfrm>
        </p:spPr>
        <p:txBody>
          <a:bodyPr rtlCol="1">
            <a:normAutofit/>
          </a:bodyPr>
          <a:lstStyle/>
          <a:p>
            <a:pPr algn="justLow" fontAlgn="auto">
              <a:spcBef>
                <a:spcPts val="0"/>
              </a:spcBef>
              <a:spcAft>
                <a:spcPts val="0"/>
              </a:spcAft>
              <a:buClr>
                <a:srgbClr val="C00000"/>
              </a:buClr>
              <a:defRPr/>
            </a:pPr>
            <a:r>
              <a:rPr lang="ar-SA" sz="2800" dirty="0" smtClean="0">
                <a:cs typeface="Traditional Arabic" pitchFamily="2" charset="-78"/>
              </a:rPr>
              <a:t>وصف القرآن الكريم عقد الزواج </a:t>
            </a:r>
            <a:r>
              <a:rPr lang="ar-SA" sz="2800" dirty="0" err="1" smtClean="0">
                <a:cs typeface="Traditional Arabic" pitchFamily="2" charset="-78"/>
              </a:rPr>
              <a:t>بـ</a:t>
            </a:r>
            <a:r>
              <a:rPr lang="ar-SA" sz="2800" dirty="0" smtClean="0">
                <a:cs typeface="Traditional Arabic" pitchFamily="2" charset="-78"/>
              </a:rPr>
              <a:t> "الميثاق الغليظ”, وهذا الوصف لم يوصف </a:t>
            </a:r>
            <a:r>
              <a:rPr lang="ar-SA" sz="2800" dirty="0" err="1" smtClean="0">
                <a:cs typeface="Traditional Arabic" pitchFamily="2" charset="-78"/>
              </a:rPr>
              <a:t>به</a:t>
            </a:r>
            <a:r>
              <a:rPr lang="ar-SA" sz="2800" dirty="0" smtClean="0">
                <a:cs typeface="Traditional Arabic" pitchFamily="2" charset="-78"/>
              </a:rPr>
              <a:t> إلا عقد "النبوة"بين الأنبياء عليهم الصلاة والسلام وربهم جل جلاله.</a:t>
            </a:r>
          </a:p>
          <a:p>
            <a:pPr algn="justLow" fontAlgn="auto">
              <a:spcBef>
                <a:spcPts val="0"/>
              </a:spcBef>
              <a:spcAft>
                <a:spcPts val="0"/>
              </a:spcAft>
              <a:buClr>
                <a:srgbClr val="C00000"/>
              </a:buClr>
              <a:defRPr/>
            </a:pPr>
            <a:r>
              <a:rPr lang="ar-SA" sz="2800" dirty="0" smtClean="0">
                <a:cs typeface="Traditional Arabic" pitchFamily="2" charset="-78"/>
              </a:rPr>
              <a:t>جعل الإسلام لعقد النكاح أسساً وأركاناً وشروطاً.</a:t>
            </a:r>
            <a:endParaRPr lang="en-US" sz="2800" dirty="0" smtClean="0">
              <a:cs typeface="Traditional Arabic" pitchFamily="2" charset="-78"/>
            </a:endParaRPr>
          </a:p>
          <a:p>
            <a:pPr algn="justLow" fontAlgn="auto">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الأركان: </a:t>
            </a:r>
            <a:r>
              <a:rPr lang="ar-SA" sz="2800" dirty="0" smtClean="0">
                <a:ea typeface="Times New Roman" pitchFamily="18" charset="0"/>
                <a:cs typeface="Traditional Arabic" pitchFamily="2" charset="-78"/>
              </a:rPr>
              <a:t>جمع ركن</a:t>
            </a:r>
            <a:r>
              <a:rPr lang="ar-SA" sz="2800" b="1" dirty="0" smtClean="0">
                <a:ea typeface="Times New Roman" pitchFamily="18" charset="0"/>
                <a:cs typeface="Traditional Arabic" pitchFamily="2" charset="-78"/>
              </a:rPr>
              <a:t>, </a:t>
            </a:r>
            <a:r>
              <a:rPr lang="ar-SA" sz="2800" b="1" dirty="0" smtClean="0">
                <a:solidFill>
                  <a:srgbClr val="C00000"/>
                </a:solidFill>
                <a:ea typeface="Times New Roman" pitchFamily="18" charset="0"/>
                <a:cs typeface="Traditional Arabic" pitchFamily="2" charset="-78"/>
              </a:rPr>
              <a:t>والركن لغة:</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هو جانب الشيء الذي يستند إليه ويقوم </a:t>
            </a:r>
            <a:r>
              <a:rPr lang="ar-SA" sz="2800" dirty="0" err="1" smtClean="0">
                <a:solidFill>
                  <a:srgbClr val="000000"/>
                </a:solidFill>
                <a:ea typeface="Times New Roman" pitchFamily="18" charset="0"/>
                <a:cs typeface="Traditional Arabic" pitchFamily="2" charset="-78"/>
              </a:rPr>
              <a:t>به</a:t>
            </a:r>
            <a:r>
              <a:rPr lang="ar-SA" sz="2800" dirty="0" smtClean="0">
                <a:solidFill>
                  <a:srgbClr val="000000"/>
                </a:solidFill>
                <a:ea typeface="Times New Roman" pitchFamily="18" charset="0"/>
                <a:cs typeface="Traditional Arabic" pitchFamily="2" charset="-78"/>
              </a:rPr>
              <a:t>.</a:t>
            </a:r>
          </a:p>
          <a:p>
            <a:pPr algn="justLow" fontAlgn="auto">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واصطلاحاً:</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هو ما كان جزءاً من حقيقة الشيء، ويتحقق </a:t>
            </a:r>
            <a:r>
              <a:rPr lang="ar-SA" sz="2800" dirty="0" err="1" smtClean="0">
                <a:solidFill>
                  <a:srgbClr val="000000"/>
                </a:solidFill>
                <a:ea typeface="Times New Roman" pitchFamily="18" charset="0"/>
                <a:cs typeface="Traditional Arabic" pitchFamily="2" charset="-78"/>
              </a:rPr>
              <a:t>به</a:t>
            </a:r>
            <a:r>
              <a:rPr lang="ar-SA" sz="2800" dirty="0" smtClean="0">
                <a:solidFill>
                  <a:srgbClr val="000000"/>
                </a:solidFill>
                <a:ea typeface="Times New Roman" pitchFamily="18" charset="0"/>
                <a:cs typeface="Traditional Arabic" pitchFamily="2" charset="-78"/>
              </a:rPr>
              <a:t> ذلك الشيء، وينتفي بانتفائه، مثل: السجود في الصلاة فإنه جزء منها، ولا تتحقق الصلاة بدونه.</a:t>
            </a:r>
          </a:p>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أركان النكاح ثلاثة:</a:t>
            </a:r>
          </a:p>
          <a:p>
            <a:pPr algn="justLow" fontAlgn="auto">
              <a:spcBef>
                <a:spcPts val="0"/>
              </a:spcBef>
              <a:spcAft>
                <a:spcPts val="0"/>
              </a:spcAft>
              <a:buFont typeface="Wingdings" pitchFamily="2" charset="2"/>
              <a:buNone/>
              <a:defRPr/>
            </a:pPr>
            <a:r>
              <a:rPr lang="ar-SA" sz="2800" dirty="0" smtClean="0">
                <a:solidFill>
                  <a:srgbClr val="000000"/>
                </a:solidFill>
                <a:latin typeface="Times New Roman" pitchFamily="18" charset="0"/>
                <a:ea typeface="Times New Roman" pitchFamily="18" charset="0"/>
                <a:cs typeface="Traditional Arabic" pitchFamily="2" charset="-78"/>
              </a:rPr>
              <a:t>1-  الزوج. 	2- الزوجة.	3- الصيغة.</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FF126670-9726-44A1-8586-86A8DF90AF1C}" type="slidenum">
              <a:rPr lang="ar-SA" altLang="en-US"/>
              <a:pPr>
                <a:defRPr/>
              </a:pPr>
              <a:t>33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عقد الزواج</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35847">
                                            <p:txEl>
                                              <p:pRg st="0" end="0"/>
                                            </p:txEl>
                                          </p:spTgt>
                                        </p:tgtEl>
                                        <p:attrNameLst>
                                          <p:attrName>style.visibility</p:attrName>
                                        </p:attrNameLst>
                                      </p:cBhvr>
                                      <p:to>
                                        <p:strVal val="visible"/>
                                      </p:to>
                                    </p:set>
                                    <p:animEffect transition="in" filter="fade">
                                      <p:cBhvr>
                                        <p:cTn id="7" dur="500"/>
                                        <p:tgtEl>
                                          <p:spTgt spid="35847">
                                            <p:txEl>
                                              <p:pRg st="0" end="0"/>
                                            </p:txEl>
                                          </p:spTgt>
                                        </p:tgtEl>
                                      </p:cBhvr>
                                    </p:animEffect>
                                    <p:anim calcmode="lin" valueType="num">
                                      <p:cBhvr>
                                        <p:cTn id="8" dur="500" fill="hold"/>
                                        <p:tgtEl>
                                          <p:spTgt spid="3584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358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iterate type="lt">
                                    <p:tmPct val="10000"/>
                                  </p:iterate>
                                  <p:childTnLst>
                                    <p:set>
                                      <p:cBhvr>
                                        <p:cTn id="13" dur="1" fill="hold">
                                          <p:stCondLst>
                                            <p:cond delay="0"/>
                                          </p:stCondLst>
                                        </p:cTn>
                                        <p:tgtEl>
                                          <p:spTgt spid="35847">
                                            <p:txEl>
                                              <p:pRg st="1" end="1"/>
                                            </p:txEl>
                                          </p:spTgt>
                                        </p:tgtEl>
                                        <p:attrNameLst>
                                          <p:attrName>style.visibility</p:attrName>
                                        </p:attrNameLst>
                                      </p:cBhvr>
                                      <p:to>
                                        <p:strVal val="visible"/>
                                      </p:to>
                                    </p:set>
                                    <p:animEffect transition="in" filter="fade">
                                      <p:cBhvr>
                                        <p:cTn id="14" dur="500"/>
                                        <p:tgtEl>
                                          <p:spTgt spid="35847">
                                            <p:txEl>
                                              <p:pRg st="1" end="1"/>
                                            </p:txEl>
                                          </p:spTgt>
                                        </p:tgtEl>
                                      </p:cBhvr>
                                    </p:animEffect>
                                    <p:anim calcmode="lin" valueType="num">
                                      <p:cBhvr>
                                        <p:cTn id="15" dur="500" fill="hold"/>
                                        <p:tgtEl>
                                          <p:spTgt spid="3584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358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35847">
                                            <p:txEl>
                                              <p:pRg st="2" end="2"/>
                                            </p:txEl>
                                          </p:spTgt>
                                        </p:tgtEl>
                                        <p:attrNameLst>
                                          <p:attrName>style.visibility</p:attrName>
                                        </p:attrNameLst>
                                      </p:cBhvr>
                                      <p:to>
                                        <p:strVal val="visible"/>
                                      </p:to>
                                    </p:set>
                                    <p:animEffect transition="in" filter="fade">
                                      <p:cBhvr>
                                        <p:cTn id="21" dur="500"/>
                                        <p:tgtEl>
                                          <p:spTgt spid="35847">
                                            <p:txEl>
                                              <p:pRg st="2" end="2"/>
                                            </p:txEl>
                                          </p:spTgt>
                                        </p:tgtEl>
                                      </p:cBhvr>
                                    </p:animEffect>
                                    <p:anim calcmode="lin" valueType="num">
                                      <p:cBhvr>
                                        <p:cTn id="22" dur="500" fill="hold"/>
                                        <p:tgtEl>
                                          <p:spTgt spid="3584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358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grpId="0" nodeType="clickEffect">
                                  <p:stCondLst>
                                    <p:cond delay="0"/>
                                  </p:stCondLst>
                                  <p:iterate type="lt">
                                    <p:tmPct val="10000"/>
                                  </p:iterate>
                                  <p:childTnLst>
                                    <p:set>
                                      <p:cBhvr>
                                        <p:cTn id="27" dur="1" fill="hold">
                                          <p:stCondLst>
                                            <p:cond delay="0"/>
                                          </p:stCondLst>
                                        </p:cTn>
                                        <p:tgtEl>
                                          <p:spTgt spid="35847">
                                            <p:txEl>
                                              <p:pRg st="3" end="3"/>
                                            </p:txEl>
                                          </p:spTgt>
                                        </p:tgtEl>
                                        <p:attrNameLst>
                                          <p:attrName>style.visibility</p:attrName>
                                        </p:attrNameLst>
                                      </p:cBhvr>
                                      <p:to>
                                        <p:strVal val="visible"/>
                                      </p:to>
                                    </p:set>
                                    <p:animEffect transition="in" filter="fade">
                                      <p:cBhvr>
                                        <p:cTn id="28" dur="500"/>
                                        <p:tgtEl>
                                          <p:spTgt spid="35847">
                                            <p:txEl>
                                              <p:pRg st="3" end="3"/>
                                            </p:txEl>
                                          </p:spTgt>
                                        </p:tgtEl>
                                      </p:cBhvr>
                                    </p:animEffect>
                                    <p:anim calcmode="lin" valueType="num">
                                      <p:cBhvr>
                                        <p:cTn id="29" dur="500" fill="hold"/>
                                        <p:tgtEl>
                                          <p:spTgt spid="3584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358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iterate type="lt">
                                    <p:tmPct val="10000"/>
                                  </p:iterate>
                                  <p:childTnLst>
                                    <p:set>
                                      <p:cBhvr>
                                        <p:cTn id="34" dur="1" fill="hold">
                                          <p:stCondLst>
                                            <p:cond delay="0"/>
                                          </p:stCondLst>
                                        </p:cTn>
                                        <p:tgtEl>
                                          <p:spTgt spid="35847">
                                            <p:txEl>
                                              <p:pRg st="4" end="4"/>
                                            </p:txEl>
                                          </p:spTgt>
                                        </p:tgtEl>
                                        <p:attrNameLst>
                                          <p:attrName>style.visibility</p:attrName>
                                        </p:attrNameLst>
                                      </p:cBhvr>
                                      <p:to>
                                        <p:strVal val="visible"/>
                                      </p:to>
                                    </p:set>
                                    <p:animEffect transition="in" filter="fade">
                                      <p:cBhvr>
                                        <p:cTn id="35" dur="500"/>
                                        <p:tgtEl>
                                          <p:spTgt spid="35847">
                                            <p:txEl>
                                              <p:pRg st="4" end="4"/>
                                            </p:txEl>
                                          </p:spTgt>
                                        </p:tgtEl>
                                      </p:cBhvr>
                                    </p:animEffect>
                                    <p:anim calcmode="lin" valueType="num">
                                      <p:cBhvr>
                                        <p:cTn id="36" dur="500" fill="hold"/>
                                        <p:tgtEl>
                                          <p:spTgt spid="35847">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3584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grpId="0" nodeType="clickEffect">
                                  <p:stCondLst>
                                    <p:cond delay="0"/>
                                  </p:stCondLst>
                                  <p:iterate type="lt">
                                    <p:tmPct val="10000"/>
                                  </p:iterate>
                                  <p:childTnLst>
                                    <p:set>
                                      <p:cBhvr>
                                        <p:cTn id="41" dur="1" fill="hold">
                                          <p:stCondLst>
                                            <p:cond delay="0"/>
                                          </p:stCondLst>
                                        </p:cTn>
                                        <p:tgtEl>
                                          <p:spTgt spid="35847">
                                            <p:txEl>
                                              <p:pRg st="5" end="5"/>
                                            </p:txEl>
                                          </p:spTgt>
                                        </p:tgtEl>
                                        <p:attrNameLst>
                                          <p:attrName>style.visibility</p:attrName>
                                        </p:attrNameLst>
                                      </p:cBhvr>
                                      <p:to>
                                        <p:strVal val="visible"/>
                                      </p:to>
                                    </p:set>
                                    <p:animEffect transition="in" filter="fade">
                                      <p:cBhvr>
                                        <p:cTn id="42" dur="500"/>
                                        <p:tgtEl>
                                          <p:spTgt spid="35847">
                                            <p:txEl>
                                              <p:pRg st="5" end="5"/>
                                            </p:txEl>
                                          </p:spTgt>
                                        </p:tgtEl>
                                      </p:cBhvr>
                                    </p:animEffect>
                                    <p:anim calcmode="lin" valueType="num">
                                      <p:cBhvr>
                                        <p:cTn id="43" dur="500" fill="hold"/>
                                        <p:tgtEl>
                                          <p:spTgt spid="35847">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3584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7"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1" name="Rectangle 3"/>
          <p:cNvSpPr>
            <a:spLocks noGrp="1" noChangeArrowheads="1"/>
          </p:cNvSpPr>
          <p:nvPr>
            <p:ph idx="1"/>
          </p:nvPr>
        </p:nvSpPr>
        <p:spPr>
          <a:xfrm>
            <a:off x="152400" y="1981200"/>
            <a:ext cx="8686800" cy="3657600"/>
          </a:xfrm>
        </p:spPr>
        <p:txBody>
          <a:bodyPr/>
          <a:lstStyle/>
          <a:p>
            <a:pPr marL="361950" lvl="1" indent="-361950" algn="justLow">
              <a:spcBef>
                <a:spcPts val="0"/>
              </a:spcBef>
              <a:buClr>
                <a:srgbClr val="C00000"/>
              </a:buClr>
              <a:buFont typeface="Arial" pitchFamily="34" charset="0"/>
              <a:buChar char="•"/>
            </a:pPr>
            <a:r>
              <a:rPr lang="ar-SA" sz="3000" b="1" dirty="0" smtClean="0">
                <a:cs typeface="Traditional Arabic" pitchFamily="2" charset="-78"/>
              </a:rPr>
              <a:t>مقصد عقد النكاح </a:t>
            </a:r>
            <a:r>
              <a:rPr lang="ar-SA" sz="3000" dirty="0" smtClean="0">
                <a:cs typeface="Traditional Arabic" pitchFamily="2" charset="-78"/>
              </a:rPr>
              <a:t>هو تحقق رضا الزوج والزوجة </a:t>
            </a:r>
            <a:r>
              <a:rPr lang="ar-SA" sz="3000" dirty="0" err="1" smtClean="0">
                <a:cs typeface="Traditional Arabic" pitchFamily="2" charset="-78"/>
              </a:rPr>
              <a:t>به</a:t>
            </a:r>
            <a:r>
              <a:rPr lang="ar-SA" sz="3000" dirty="0" smtClean="0">
                <a:cs typeface="Traditional Arabic" pitchFamily="2" charset="-78"/>
              </a:rPr>
              <a:t>؛ لذا كان لابد من التعبير الدال على التصميم على إنشاء الارتباط وإيجاده من خلال صيغة العقد المكونة من: الإيجاب والقبول.</a:t>
            </a:r>
            <a:endParaRPr lang="ar-SA" sz="3000" b="1" dirty="0" smtClean="0">
              <a:latin typeface="Times New Roman" pitchFamily="18" charset="0"/>
              <a:ea typeface="Times New Roman" pitchFamily="18" charset="0"/>
              <a:cs typeface="Traditional Arabic" pitchFamily="2" charset="-78"/>
            </a:endParaRPr>
          </a:p>
          <a:p>
            <a:pPr marL="361950" lvl="1" indent="-361950" algn="justLow">
              <a:spcBef>
                <a:spcPts val="0"/>
              </a:spcBef>
              <a:buClr>
                <a:srgbClr val="C00000"/>
              </a:buClr>
              <a:buFont typeface="Arial" pitchFamily="34" charset="0"/>
              <a:buChar char="•"/>
            </a:pPr>
            <a:r>
              <a:rPr lang="ar-SA" sz="3000" b="1" dirty="0" smtClean="0">
                <a:latin typeface="Times New Roman" pitchFamily="18" charset="0"/>
                <a:ea typeface="Times New Roman" pitchFamily="18" charset="0"/>
                <a:cs typeface="Traditional Arabic" pitchFamily="2" charset="-78"/>
              </a:rPr>
              <a:t>الإيجاب:</a:t>
            </a:r>
            <a:r>
              <a:rPr lang="ar-SA" sz="3000" dirty="0" smtClean="0">
                <a:solidFill>
                  <a:srgbClr val="000000"/>
                </a:solidFill>
                <a:ea typeface="Times New Roman" pitchFamily="18" charset="0"/>
                <a:cs typeface="Traditional Arabic" pitchFamily="2" charset="-78"/>
              </a:rPr>
              <a:t> </a:t>
            </a:r>
            <a:r>
              <a:rPr lang="ar-SA" sz="3000" dirty="0" smtClean="0">
                <a:solidFill>
                  <a:srgbClr val="000000"/>
                </a:solidFill>
                <a:latin typeface="Times New Roman" pitchFamily="18" charset="0"/>
                <a:ea typeface="Times New Roman" pitchFamily="18" charset="0"/>
                <a:cs typeface="Traditional Arabic" pitchFamily="2" charset="-78"/>
              </a:rPr>
              <a:t>هو اللفظ الصادر من الولي أو من يقوم مقامه. ويدل على التزويج كقوله: (زَوَّجْتُك) أو (أنكَحْتُك).</a:t>
            </a:r>
          </a:p>
          <a:p>
            <a:pPr marL="361950" lvl="1" indent="-361950" algn="justLow">
              <a:spcBef>
                <a:spcPts val="0"/>
              </a:spcBef>
              <a:buClr>
                <a:srgbClr val="C00000"/>
              </a:buClr>
              <a:buFont typeface="Arial" pitchFamily="34" charset="0"/>
              <a:buChar char="•"/>
            </a:pPr>
            <a:r>
              <a:rPr lang="ar-SA" sz="3000" b="1" dirty="0" smtClean="0">
                <a:latin typeface="Times New Roman" pitchFamily="18" charset="0"/>
                <a:ea typeface="Times New Roman" pitchFamily="18" charset="0"/>
                <a:cs typeface="Traditional Arabic" pitchFamily="2" charset="-78"/>
              </a:rPr>
              <a:t>القبول:</a:t>
            </a:r>
            <a:r>
              <a:rPr lang="ar-SA" sz="3000" dirty="0" smtClean="0">
                <a:solidFill>
                  <a:srgbClr val="000000"/>
                </a:solidFill>
                <a:latin typeface="Times New Roman" pitchFamily="18" charset="0"/>
                <a:ea typeface="Times New Roman" pitchFamily="18" charset="0"/>
                <a:cs typeface="Traditional Arabic" pitchFamily="2" charset="-78"/>
              </a:rPr>
              <a:t> هو اللفظ الصادر من الزوج أو من يقوم مقامه. ويدل على قبول الزواج كقوله: (قَبٍِِلْتُ نكاحها أو زواجها لنفسي). </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8A8B53B7-6EA6-493B-BB06-1DF44FED3EA0}" type="slidenum">
              <a:rPr lang="ar-SA" altLang="en-US"/>
              <a:pPr>
                <a:defRPr/>
              </a:pPr>
              <a:t>34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عقد الزواج</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36871">
                                            <p:txEl>
                                              <p:pRg st="0" end="0"/>
                                            </p:txEl>
                                          </p:spTgt>
                                        </p:tgtEl>
                                        <p:attrNameLst>
                                          <p:attrName>style.visibility</p:attrName>
                                        </p:attrNameLst>
                                      </p:cBhvr>
                                      <p:to>
                                        <p:strVal val="visible"/>
                                      </p:to>
                                    </p:set>
                                    <p:animEffect transition="in" filter="fade">
                                      <p:cBhvr>
                                        <p:cTn id="7" dur="500"/>
                                        <p:tgtEl>
                                          <p:spTgt spid="36871">
                                            <p:txEl>
                                              <p:pRg st="0" end="0"/>
                                            </p:txEl>
                                          </p:spTgt>
                                        </p:tgtEl>
                                      </p:cBhvr>
                                    </p:animEffect>
                                    <p:anim calcmode="lin" valueType="num">
                                      <p:cBhvr>
                                        <p:cTn id="8" dur="500" fill="hold"/>
                                        <p:tgtEl>
                                          <p:spTgt spid="3687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368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36871">
                                            <p:txEl>
                                              <p:pRg st="1" end="1"/>
                                            </p:txEl>
                                          </p:spTgt>
                                        </p:tgtEl>
                                        <p:attrNameLst>
                                          <p:attrName>style.visibility</p:attrName>
                                        </p:attrNameLst>
                                      </p:cBhvr>
                                      <p:to>
                                        <p:strVal val="visible"/>
                                      </p:to>
                                    </p:set>
                                    <p:animEffect transition="in" filter="fade">
                                      <p:cBhvr>
                                        <p:cTn id="14" dur="500"/>
                                        <p:tgtEl>
                                          <p:spTgt spid="36871">
                                            <p:txEl>
                                              <p:pRg st="1" end="1"/>
                                            </p:txEl>
                                          </p:spTgt>
                                        </p:tgtEl>
                                      </p:cBhvr>
                                    </p:animEffect>
                                    <p:anim calcmode="lin" valueType="num">
                                      <p:cBhvr>
                                        <p:cTn id="15" dur="500" fill="hold"/>
                                        <p:tgtEl>
                                          <p:spTgt spid="3687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368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36871">
                                            <p:txEl>
                                              <p:pRg st="2" end="2"/>
                                            </p:txEl>
                                          </p:spTgt>
                                        </p:tgtEl>
                                        <p:attrNameLst>
                                          <p:attrName>style.visibility</p:attrName>
                                        </p:attrNameLst>
                                      </p:cBhvr>
                                      <p:to>
                                        <p:strVal val="visible"/>
                                      </p:to>
                                    </p:set>
                                    <p:animEffect transition="in" filter="fade">
                                      <p:cBhvr>
                                        <p:cTn id="21" dur="500"/>
                                        <p:tgtEl>
                                          <p:spTgt spid="36871">
                                            <p:txEl>
                                              <p:pRg st="2" end="2"/>
                                            </p:txEl>
                                          </p:spTgt>
                                        </p:tgtEl>
                                      </p:cBhvr>
                                    </p:animEffect>
                                    <p:anim calcmode="lin" valueType="num">
                                      <p:cBhvr>
                                        <p:cTn id="22" dur="500" fill="hold"/>
                                        <p:tgtEl>
                                          <p:spTgt spid="3687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3687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5" name="Rectangle 3"/>
          <p:cNvSpPr>
            <a:spLocks noGrp="1" noChangeArrowheads="1"/>
          </p:cNvSpPr>
          <p:nvPr>
            <p:ph idx="1"/>
          </p:nvPr>
        </p:nvSpPr>
        <p:spPr>
          <a:xfrm>
            <a:off x="152400" y="1981200"/>
            <a:ext cx="8686800" cy="4191000"/>
          </a:xfrm>
        </p:spPr>
        <p:txBody>
          <a:bodyPr/>
          <a:lstStyle/>
          <a:p>
            <a:pPr marL="361950" indent="-361950"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شروط عقد النكاح</a:t>
            </a:r>
          </a:p>
          <a:p>
            <a:pPr marL="571500" indent="-57150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1- تعيين الزوجين</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وذلك بالاسم أو الصفة تعييناً يوجب العلم وينفي الجهالة.</a:t>
            </a:r>
          </a:p>
          <a:p>
            <a:pPr marL="571500" indent="-57150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2- </a:t>
            </a:r>
            <a:r>
              <a:rPr lang="ar-SA" sz="2800" b="1" dirty="0" err="1" smtClean="0">
                <a:solidFill>
                  <a:srgbClr val="C00000"/>
                </a:solidFill>
                <a:ea typeface="Times New Roman" pitchFamily="18" charset="0"/>
                <a:cs typeface="Traditional Arabic" pitchFamily="2" charset="-78"/>
              </a:rPr>
              <a:t>رضى</a:t>
            </a:r>
            <a:r>
              <a:rPr lang="ar-SA" sz="2800" b="1" dirty="0" smtClean="0">
                <a:solidFill>
                  <a:srgbClr val="C00000"/>
                </a:solidFill>
                <a:ea typeface="Times New Roman" pitchFamily="18" charset="0"/>
                <a:cs typeface="Traditional Arabic" pitchFamily="2" charset="-78"/>
              </a:rPr>
              <a:t> الزوجين:</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لقوله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a:t>
            </a:r>
            <a:r>
              <a:rPr lang="ar-SA" sz="2800" dirty="0" smtClean="0">
                <a:solidFill>
                  <a:srgbClr val="FF0000"/>
                </a:solidFill>
                <a:ea typeface="Times New Roman" pitchFamily="18" charset="0"/>
                <a:cs typeface="Traditional Arabic" pitchFamily="2" charset="-78"/>
              </a:rPr>
              <a:t>لا تُنْكح </a:t>
            </a:r>
            <a:r>
              <a:rPr lang="ar-SA" sz="2800" dirty="0" err="1" smtClean="0">
                <a:solidFill>
                  <a:srgbClr val="FF0000"/>
                </a:solidFill>
                <a:ea typeface="Times New Roman" pitchFamily="18" charset="0"/>
                <a:cs typeface="Traditional Arabic" pitchFamily="2" charset="-78"/>
              </a:rPr>
              <a:t>الأَيِّم</a:t>
            </a:r>
            <a:r>
              <a:rPr lang="ar-SA" sz="2800" dirty="0" smtClean="0">
                <a:solidFill>
                  <a:srgbClr val="FF0000"/>
                </a:solidFill>
                <a:ea typeface="Times New Roman" pitchFamily="18" charset="0"/>
                <a:cs typeface="Traditional Arabic" pitchFamily="2" charset="-78"/>
              </a:rPr>
              <a:t> حتى </a:t>
            </a:r>
            <a:r>
              <a:rPr lang="ar-SA" sz="2800" dirty="0" err="1" smtClean="0">
                <a:solidFill>
                  <a:srgbClr val="FF0000"/>
                </a:solidFill>
                <a:ea typeface="Times New Roman" pitchFamily="18" charset="0"/>
                <a:cs typeface="Traditional Arabic" pitchFamily="2" charset="-78"/>
              </a:rPr>
              <a:t>تُسْتَأمَر</a:t>
            </a:r>
            <a:r>
              <a:rPr lang="ar-SA" sz="2800" dirty="0" smtClean="0">
                <a:solidFill>
                  <a:srgbClr val="FF0000"/>
                </a:solidFill>
                <a:ea typeface="Times New Roman" pitchFamily="18" charset="0"/>
                <a:cs typeface="Traditional Arabic" pitchFamily="2" charset="-78"/>
              </a:rPr>
              <a:t>، ولا تُنْكح البِكْرُ حتى تُسْتَأذَن</a:t>
            </a:r>
            <a:r>
              <a:rPr lang="ar-SA" sz="2800" dirty="0" smtClean="0">
                <a:solidFill>
                  <a:srgbClr val="000000"/>
                </a:solidFill>
                <a:ea typeface="Times New Roman" pitchFamily="18" charset="0"/>
                <a:cs typeface="Traditional Arabic" pitchFamily="2" charset="-78"/>
              </a:rPr>
              <a:t>“ قالوا: يا رسول الله، وكيف إذنها؟ قال: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a:t>
            </a:r>
            <a:r>
              <a:rPr lang="ar-SA" sz="2800" dirty="0" smtClean="0">
                <a:solidFill>
                  <a:srgbClr val="FF0000"/>
                </a:solidFill>
                <a:ea typeface="Times New Roman" pitchFamily="18" charset="0"/>
                <a:cs typeface="Traditional Arabic" pitchFamily="2" charset="-78"/>
              </a:rPr>
              <a:t>أن تسكت </a:t>
            </a:r>
            <a:r>
              <a:rPr lang="ar-SA" sz="2800" dirty="0" smtClean="0">
                <a:solidFill>
                  <a:srgbClr val="000000"/>
                </a:solidFill>
                <a:ea typeface="Times New Roman" pitchFamily="18" charset="0"/>
                <a:cs typeface="Traditional Arabic" pitchFamily="2" charset="-78"/>
              </a:rPr>
              <a:t>”.</a:t>
            </a:r>
          </a:p>
          <a:p>
            <a:pPr marL="571500" indent="-57150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3- الشهادة:</a:t>
            </a:r>
            <a:r>
              <a:rPr lang="ar-SA" sz="2800" dirty="0" smtClean="0">
                <a:solidFill>
                  <a:srgbClr val="000000"/>
                </a:solidFill>
                <a:ea typeface="Times New Roman" pitchFamily="18" charset="0"/>
                <a:cs typeface="Traditional Arabic" pitchFamily="2" charset="-78"/>
              </a:rPr>
              <a:t> فلا يصح النكاح إلا بشاهدين ذكرين بالغين </a:t>
            </a:r>
            <a:r>
              <a:rPr lang="ar-SA" sz="2800" dirty="0" err="1" smtClean="0">
                <a:solidFill>
                  <a:srgbClr val="000000"/>
                </a:solidFill>
                <a:ea typeface="Times New Roman" pitchFamily="18" charset="0"/>
                <a:cs typeface="Traditional Arabic" pitchFamily="2" charset="-78"/>
              </a:rPr>
              <a:t>عَدْلين</a:t>
            </a:r>
            <a:r>
              <a:rPr lang="ar-SA" sz="2800" dirty="0" smtClean="0">
                <a:solidFill>
                  <a:srgbClr val="000000"/>
                </a:solidFill>
                <a:ea typeface="Times New Roman" pitchFamily="18" charset="0"/>
                <a:cs typeface="Traditional Arabic" pitchFamily="2" charset="-78"/>
              </a:rPr>
              <a:t>، </a:t>
            </a:r>
            <a:r>
              <a:rPr lang="ar-SA" sz="2800" dirty="0" smtClean="0">
                <a:ea typeface="Times New Roman" pitchFamily="18" charset="0"/>
                <a:cs typeface="Traditional Arabic" pitchFamily="2" charset="-78"/>
              </a:rPr>
              <a:t>كما يشترط أن يكونا من غير أصل الزوجين وفرعيهما,</a:t>
            </a:r>
            <a:r>
              <a:rPr lang="ar-SA" sz="2800" dirty="0" smtClean="0">
                <a:solidFill>
                  <a:srgbClr val="000000"/>
                </a:solidFill>
                <a:ea typeface="Times New Roman" pitchFamily="18" charset="0"/>
                <a:cs typeface="Traditional Arabic" pitchFamily="2" charset="-78"/>
              </a:rPr>
              <a:t> لحديث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ar-EG" sz="2800" dirty="0" smtClean="0">
                <a:cs typeface="Traditional Arabic" pitchFamily="2" charset="-78"/>
              </a:rPr>
              <a:t>”</a:t>
            </a:r>
            <a:r>
              <a:rPr lang="ar-SA" sz="2800" dirty="0" smtClean="0">
                <a:cs typeface="Traditional Arabic" pitchFamily="2" charset="-78"/>
              </a:rPr>
              <a:t> </a:t>
            </a:r>
            <a:r>
              <a:rPr lang="ar-SA" sz="2800" dirty="0" smtClean="0">
                <a:solidFill>
                  <a:srgbClr val="FF0000"/>
                </a:solidFill>
                <a:cs typeface="Traditional Arabic" pitchFamily="2" charset="-78"/>
              </a:rPr>
              <a:t>لا نِكَاحَ إِلَّا بِوَليٍّ وَشَاهِدَيْ  عَدْلٍ</a:t>
            </a:r>
            <a:r>
              <a:rPr lang="ar-SA" sz="2800" b="1" dirty="0" smtClean="0">
                <a:cs typeface="Traditional Arabic" pitchFamily="2" charset="-78"/>
              </a:rPr>
              <a:t> </a:t>
            </a:r>
            <a:r>
              <a:rPr lang="ar-EG" sz="2800" dirty="0" smtClean="0">
                <a:cs typeface="Traditional Arabic" pitchFamily="2" charset="-78"/>
              </a:rPr>
              <a:t>"</a:t>
            </a:r>
            <a:r>
              <a:rPr lang="ar-SA" sz="2800" dirty="0" smtClean="0">
                <a:solidFill>
                  <a:srgbClr val="000000"/>
                </a:solidFill>
                <a:cs typeface="Traditional Arabic" pitchFamily="2" charset="-78"/>
              </a:rPr>
              <a:t>.</a:t>
            </a:r>
          </a:p>
          <a:p>
            <a:pPr marL="571500" indent="-571500" algn="justLow">
              <a:spcBef>
                <a:spcPts val="0"/>
              </a:spcBef>
              <a:buFont typeface="Wingdings" pitchFamily="2" charset="2"/>
              <a:buNone/>
            </a:pPr>
            <a:r>
              <a:rPr lang="ar-SA" sz="2800" b="1" dirty="0" smtClean="0">
                <a:solidFill>
                  <a:srgbClr val="C00000"/>
                </a:solidFill>
                <a:cs typeface="Traditional Arabic" pitchFamily="2" charset="-78"/>
              </a:rPr>
              <a:t>4- الولي</a:t>
            </a:r>
            <a:r>
              <a:rPr lang="ar-SA" sz="2800" dirty="0" smtClean="0">
                <a:solidFill>
                  <a:srgbClr val="C00000"/>
                </a:solidFill>
                <a:cs typeface="Traditional Arabic" pitchFamily="2" charset="-78"/>
              </a:rPr>
              <a:t>.</a:t>
            </a:r>
            <a:endParaRPr lang="en-US" sz="2800" dirty="0" smtClean="0">
              <a:solidFill>
                <a:srgbClr val="C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8E7F879B-50C2-4174-BADA-2A7451D03614}" type="slidenum">
              <a:rPr lang="ar-SA" altLang="en-US"/>
              <a:pPr>
                <a:defRPr/>
              </a:pPr>
              <a:t>35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شروط عقد الزواج وآثاره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37895">
                                            <p:txEl>
                                              <p:pRg st="0" end="0"/>
                                            </p:txEl>
                                          </p:spTgt>
                                        </p:tgtEl>
                                        <p:attrNameLst>
                                          <p:attrName>style.visibility</p:attrName>
                                        </p:attrNameLst>
                                      </p:cBhvr>
                                      <p:to>
                                        <p:strVal val="visible"/>
                                      </p:to>
                                    </p:set>
                                    <p:animEffect transition="in" filter="fade">
                                      <p:cBhvr>
                                        <p:cTn id="7" dur="500"/>
                                        <p:tgtEl>
                                          <p:spTgt spid="37895">
                                            <p:txEl>
                                              <p:pRg st="0" end="0"/>
                                            </p:txEl>
                                          </p:spTgt>
                                        </p:tgtEl>
                                      </p:cBhvr>
                                    </p:animEffect>
                                    <p:anim calcmode="lin" valueType="num">
                                      <p:cBhvr>
                                        <p:cTn id="8" dur="500" fill="hold"/>
                                        <p:tgtEl>
                                          <p:spTgt spid="3789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378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37895">
                                            <p:txEl>
                                              <p:pRg st="1" end="1"/>
                                            </p:txEl>
                                          </p:spTgt>
                                        </p:tgtEl>
                                        <p:attrNameLst>
                                          <p:attrName>style.visibility</p:attrName>
                                        </p:attrNameLst>
                                      </p:cBhvr>
                                      <p:to>
                                        <p:strVal val="visible"/>
                                      </p:to>
                                    </p:set>
                                    <p:animEffect transition="in" filter="fade">
                                      <p:cBhvr>
                                        <p:cTn id="14" dur="500"/>
                                        <p:tgtEl>
                                          <p:spTgt spid="37895">
                                            <p:txEl>
                                              <p:pRg st="1" end="1"/>
                                            </p:txEl>
                                          </p:spTgt>
                                        </p:tgtEl>
                                      </p:cBhvr>
                                    </p:animEffect>
                                    <p:anim calcmode="lin" valueType="num">
                                      <p:cBhvr>
                                        <p:cTn id="15" dur="500" fill="hold"/>
                                        <p:tgtEl>
                                          <p:spTgt spid="3789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378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37895">
                                            <p:txEl>
                                              <p:pRg st="2" end="2"/>
                                            </p:txEl>
                                          </p:spTgt>
                                        </p:tgtEl>
                                        <p:attrNameLst>
                                          <p:attrName>style.visibility</p:attrName>
                                        </p:attrNameLst>
                                      </p:cBhvr>
                                      <p:to>
                                        <p:strVal val="visible"/>
                                      </p:to>
                                    </p:set>
                                    <p:animEffect transition="in" filter="fade">
                                      <p:cBhvr>
                                        <p:cTn id="21" dur="500"/>
                                        <p:tgtEl>
                                          <p:spTgt spid="37895">
                                            <p:txEl>
                                              <p:pRg st="2" end="2"/>
                                            </p:txEl>
                                          </p:spTgt>
                                        </p:tgtEl>
                                      </p:cBhvr>
                                    </p:animEffect>
                                    <p:anim calcmode="lin" valueType="num">
                                      <p:cBhvr>
                                        <p:cTn id="22" dur="500" fill="hold"/>
                                        <p:tgtEl>
                                          <p:spTgt spid="3789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378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37895">
                                            <p:txEl>
                                              <p:pRg st="3" end="3"/>
                                            </p:txEl>
                                          </p:spTgt>
                                        </p:tgtEl>
                                        <p:attrNameLst>
                                          <p:attrName>style.visibility</p:attrName>
                                        </p:attrNameLst>
                                      </p:cBhvr>
                                      <p:to>
                                        <p:strVal val="visible"/>
                                      </p:to>
                                    </p:set>
                                    <p:animEffect transition="in" filter="fade">
                                      <p:cBhvr>
                                        <p:cTn id="28" dur="500"/>
                                        <p:tgtEl>
                                          <p:spTgt spid="37895">
                                            <p:txEl>
                                              <p:pRg st="3" end="3"/>
                                            </p:txEl>
                                          </p:spTgt>
                                        </p:tgtEl>
                                      </p:cBhvr>
                                    </p:animEffect>
                                    <p:anim calcmode="lin" valueType="num">
                                      <p:cBhvr>
                                        <p:cTn id="29" dur="500" fill="hold"/>
                                        <p:tgtEl>
                                          <p:spTgt spid="3789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378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37895">
                                            <p:txEl>
                                              <p:pRg st="4" end="4"/>
                                            </p:txEl>
                                          </p:spTgt>
                                        </p:tgtEl>
                                        <p:attrNameLst>
                                          <p:attrName>style.visibility</p:attrName>
                                        </p:attrNameLst>
                                      </p:cBhvr>
                                      <p:to>
                                        <p:strVal val="visible"/>
                                      </p:to>
                                    </p:set>
                                    <p:animEffect transition="in" filter="fade">
                                      <p:cBhvr>
                                        <p:cTn id="35" dur="500"/>
                                        <p:tgtEl>
                                          <p:spTgt spid="37895">
                                            <p:txEl>
                                              <p:pRg st="4" end="4"/>
                                            </p:txEl>
                                          </p:spTgt>
                                        </p:tgtEl>
                                      </p:cBhvr>
                                    </p:animEffect>
                                    <p:anim calcmode="lin" valueType="num">
                                      <p:cBhvr>
                                        <p:cTn id="36" dur="500" fill="hold"/>
                                        <p:tgtEl>
                                          <p:spTgt spid="37895">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3789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a:xfrm>
            <a:off x="152400" y="1981200"/>
            <a:ext cx="8686800" cy="3124200"/>
          </a:xfrm>
        </p:spPr>
        <p:txBody>
          <a:bodyPr rtlCol="1">
            <a:noAutofit/>
          </a:bodyPr>
          <a:lstStyle/>
          <a:p>
            <a:pPr marL="361950" indent="-361950"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الحكمة من اشتراط الولي</a:t>
            </a:r>
          </a:p>
          <a:p>
            <a:pPr marL="571500" indent="-571500"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1- صيانة المرأة عما يجرح حياءها في الأمور التي تتعلق </a:t>
            </a:r>
            <a:r>
              <a:rPr lang="ar-SA" sz="2800" dirty="0" err="1" smtClean="0">
                <a:solidFill>
                  <a:srgbClr val="000000"/>
                </a:solidFill>
                <a:ea typeface="Times New Roman" pitchFamily="18" charset="0"/>
                <a:cs typeface="Traditional Arabic" pitchFamily="2" charset="-78"/>
              </a:rPr>
              <a:t>بها</a:t>
            </a:r>
            <a:r>
              <a:rPr lang="ar-SA" sz="2800" dirty="0" smtClean="0">
                <a:solidFill>
                  <a:srgbClr val="000000"/>
                </a:solidFill>
                <a:ea typeface="Times New Roman" pitchFamily="18" charset="0"/>
                <a:cs typeface="Traditional Arabic" pitchFamily="2" charset="-78"/>
              </a:rPr>
              <a:t> في الزواج.</a:t>
            </a:r>
          </a:p>
          <a:p>
            <a:pPr marL="571500" indent="-571500"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2- حماية المرأة من خداعها لأنها بطبيعتها رقيقة الشعور، سريعة التأثر.</a:t>
            </a:r>
          </a:p>
          <a:p>
            <a:pPr marL="571500" indent="-571500"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3- اشتراط الولي فيه مزيد من الإعلان عن النكاح.</a:t>
            </a:r>
          </a:p>
          <a:p>
            <a:pPr marL="571500" indent="-571500"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4- إشعار الزوج بتضامن الأسرة مع ابنتهم ووقوفهم معها، ومساعدتهم لها.</a:t>
            </a:r>
          </a:p>
          <a:p>
            <a:pPr marL="444500" indent="-444500"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5- </a:t>
            </a:r>
            <a:r>
              <a:rPr lang="ar-SA" sz="2800" dirty="0" smtClean="0">
                <a:ea typeface="Times New Roman" pitchFamily="18" charset="0"/>
                <a:cs typeface="Traditional Arabic" pitchFamily="2" charset="-78"/>
              </a:rPr>
              <a:t>الزواج يربط بين الأسر، ويوجد شبكة من العلاقات، والآباء والإخوة يهمهم أن تكون الأسرة التي يرتبطون </a:t>
            </a:r>
            <a:r>
              <a:rPr lang="ar-SA" sz="2800" dirty="0" err="1" smtClean="0">
                <a:ea typeface="Times New Roman" pitchFamily="18" charset="0"/>
                <a:cs typeface="Traditional Arabic" pitchFamily="2" charset="-78"/>
              </a:rPr>
              <a:t>بها</a:t>
            </a:r>
            <a:r>
              <a:rPr lang="ar-SA" sz="2800" dirty="0" smtClean="0">
                <a:ea typeface="Times New Roman" pitchFamily="18" charset="0"/>
                <a:cs typeface="Traditional Arabic" pitchFamily="2" charset="-78"/>
              </a:rPr>
              <a:t> على مستوى من الفضل والخلق</a:t>
            </a:r>
            <a:r>
              <a:rPr lang="ar-SA" sz="2800" dirty="0" smtClean="0">
                <a:solidFill>
                  <a:srgbClr val="000000"/>
                </a:solidFill>
                <a:ea typeface="Times New Roman" pitchFamily="18" charset="0"/>
                <a:cs typeface="Traditional Arabic" pitchFamily="2" charset="-78"/>
              </a:rPr>
              <a:t>.</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F5EBB572-FC88-4BAD-988C-FF28D5D0B47B}" type="slidenum">
              <a:rPr lang="ar-SA" altLang="en-US"/>
              <a:pPr>
                <a:defRPr/>
              </a:pPr>
              <a:t>36</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شروط عقد الزواج وآثاره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3011">
                                            <p:txEl>
                                              <p:pRg st="0" end="0"/>
                                            </p:txEl>
                                          </p:spTgt>
                                        </p:tgtEl>
                                        <p:attrNameLst>
                                          <p:attrName>style.visibility</p:attrName>
                                        </p:attrNameLst>
                                      </p:cBhvr>
                                      <p:to>
                                        <p:strVal val="visible"/>
                                      </p:to>
                                    </p:set>
                                    <p:animEffect transition="in" filter="fade">
                                      <p:cBhvr>
                                        <p:cTn id="7" dur="500"/>
                                        <p:tgtEl>
                                          <p:spTgt spid="43011">
                                            <p:txEl>
                                              <p:pRg st="0" end="0"/>
                                            </p:txEl>
                                          </p:spTgt>
                                        </p:tgtEl>
                                      </p:cBhvr>
                                    </p:animEffect>
                                    <p:anim calcmode="lin" valueType="num">
                                      <p:cBhvr>
                                        <p:cTn id="8" dur="500" fill="hold"/>
                                        <p:tgtEl>
                                          <p:spTgt spid="4301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30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3011">
                                            <p:txEl>
                                              <p:pRg st="1" end="1"/>
                                            </p:txEl>
                                          </p:spTgt>
                                        </p:tgtEl>
                                        <p:attrNameLst>
                                          <p:attrName>style.visibility</p:attrName>
                                        </p:attrNameLst>
                                      </p:cBhvr>
                                      <p:to>
                                        <p:strVal val="visible"/>
                                      </p:to>
                                    </p:set>
                                    <p:animEffect transition="in" filter="fade">
                                      <p:cBhvr>
                                        <p:cTn id="14" dur="500"/>
                                        <p:tgtEl>
                                          <p:spTgt spid="43011">
                                            <p:txEl>
                                              <p:pRg st="1" end="1"/>
                                            </p:txEl>
                                          </p:spTgt>
                                        </p:tgtEl>
                                      </p:cBhvr>
                                    </p:animEffect>
                                    <p:anim calcmode="lin" valueType="num">
                                      <p:cBhvr>
                                        <p:cTn id="15" dur="500" fill="hold"/>
                                        <p:tgtEl>
                                          <p:spTgt spid="4301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30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3011">
                                            <p:txEl>
                                              <p:pRg st="2" end="2"/>
                                            </p:txEl>
                                          </p:spTgt>
                                        </p:tgtEl>
                                        <p:attrNameLst>
                                          <p:attrName>style.visibility</p:attrName>
                                        </p:attrNameLst>
                                      </p:cBhvr>
                                      <p:to>
                                        <p:strVal val="visible"/>
                                      </p:to>
                                    </p:set>
                                    <p:animEffect transition="in" filter="fade">
                                      <p:cBhvr>
                                        <p:cTn id="21" dur="500"/>
                                        <p:tgtEl>
                                          <p:spTgt spid="43011">
                                            <p:txEl>
                                              <p:pRg st="2" end="2"/>
                                            </p:txEl>
                                          </p:spTgt>
                                        </p:tgtEl>
                                      </p:cBhvr>
                                    </p:animEffect>
                                    <p:anim calcmode="lin" valueType="num">
                                      <p:cBhvr>
                                        <p:cTn id="22" dur="500" fill="hold"/>
                                        <p:tgtEl>
                                          <p:spTgt spid="4301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30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3011">
                                            <p:txEl>
                                              <p:pRg st="3" end="3"/>
                                            </p:txEl>
                                          </p:spTgt>
                                        </p:tgtEl>
                                        <p:attrNameLst>
                                          <p:attrName>style.visibility</p:attrName>
                                        </p:attrNameLst>
                                      </p:cBhvr>
                                      <p:to>
                                        <p:strVal val="visible"/>
                                      </p:to>
                                    </p:set>
                                    <p:animEffect transition="in" filter="fade">
                                      <p:cBhvr>
                                        <p:cTn id="28" dur="500"/>
                                        <p:tgtEl>
                                          <p:spTgt spid="43011">
                                            <p:txEl>
                                              <p:pRg st="3" end="3"/>
                                            </p:txEl>
                                          </p:spTgt>
                                        </p:tgtEl>
                                      </p:cBhvr>
                                    </p:animEffect>
                                    <p:anim calcmode="lin" valueType="num">
                                      <p:cBhvr>
                                        <p:cTn id="29" dur="500" fill="hold"/>
                                        <p:tgtEl>
                                          <p:spTgt spid="4301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30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43011">
                                            <p:txEl>
                                              <p:pRg st="4" end="4"/>
                                            </p:txEl>
                                          </p:spTgt>
                                        </p:tgtEl>
                                        <p:attrNameLst>
                                          <p:attrName>style.visibility</p:attrName>
                                        </p:attrNameLst>
                                      </p:cBhvr>
                                      <p:to>
                                        <p:strVal val="visible"/>
                                      </p:to>
                                    </p:set>
                                    <p:animEffect transition="in" filter="fade">
                                      <p:cBhvr>
                                        <p:cTn id="35" dur="500"/>
                                        <p:tgtEl>
                                          <p:spTgt spid="43011">
                                            <p:txEl>
                                              <p:pRg st="4" end="4"/>
                                            </p:txEl>
                                          </p:spTgt>
                                        </p:tgtEl>
                                      </p:cBhvr>
                                    </p:animEffect>
                                    <p:anim calcmode="lin" valueType="num">
                                      <p:cBhvr>
                                        <p:cTn id="36" dur="500" fill="hold"/>
                                        <p:tgtEl>
                                          <p:spTgt spid="4301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430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43011">
                                            <p:txEl>
                                              <p:pRg st="5" end="5"/>
                                            </p:txEl>
                                          </p:spTgt>
                                        </p:tgtEl>
                                        <p:attrNameLst>
                                          <p:attrName>style.visibility</p:attrName>
                                        </p:attrNameLst>
                                      </p:cBhvr>
                                      <p:to>
                                        <p:strVal val="visible"/>
                                      </p:to>
                                    </p:set>
                                    <p:animEffect transition="in" filter="fade">
                                      <p:cBhvr>
                                        <p:cTn id="42" dur="500"/>
                                        <p:tgtEl>
                                          <p:spTgt spid="43011">
                                            <p:txEl>
                                              <p:pRg st="5" end="5"/>
                                            </p:txEl>
                                          </p:spTgt>
                                        </p:tgtEl>
                                      </p:cBhvr>
                                    </p:animEffect>
                                    <p:anim calcmode="lin" valueType="num">
                                      <p:cBhvr>
                                        <p:cTn id="43" dur="500" fill="hold"/>
                                        <p:tgtEl>
                                          <p:spTgt spid="43011">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4301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152400" y="1981200"/>
            <a:ext cx="8686800" cy="38100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أدلة اشتراط الولي في عقد النكاح</a:t>
            </a:r>
          </a:p>
          <a:p>
            <a:pPr marL="361950" indent="-361950" algn="justLow" fontAlgn="auto">
              <a:spcBef>
                <a:spcPts val="0"/>
              </a:spcBef>
              <a:spcAft>
                <a:spcPts val="0"/>
              </a:spcAft>
              <a:buClr>
                <a:srgbClr val="C00000"/>
              </a:buClr>
              <a:defRPr/>
            </a:pPr>
            <a:r>
              <a:rPr lang="ar-SA" sz="2800" dirty="0" smtClean="0">
                <a:cs typeface="Traditional Arabic" pitchFamily="2" charset="-78"/>
              </a:rPr>
              <a:t>لقد تضافرت الأدلة على أن المرأة لا يجوز لها أن تتولى عقد التزويج لنفسها أو لغيرها، وإنما يكون ذلك بالوليّ</a:t>
            </a:r>
            <a:r>
              <a:rPr lang="ar-SA" sz="2800" dirty="0" smtClean="0">
                <a:solidFill>
                  <a:srgbClr val="000000"/>
                </a:solidFill>
                <a:ea typeface="Times New Roman" pitchFamily="18" charset="0"/>
                <a:cs typeface="Traditional Arabic" pitchFamily="2" charset="-78"/>
              </a:rPr>
              <a:t>، ومنها:</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قول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FF0000"/>
                </a:solidFill>
                <a:latin typeface="Simplified Arabic" pitchFamily="2" charset="-78"/>
                <a:ea typeface="Times New Roman" pitchFamily="18" charset="0"/>
                <a:cs typeface="Traditional Arabic" pitchFamily="2" charset="-78"/>
              </a:rPr>
              <a:t>لَا نِكَاحَ إِلَّا بِوَلِيٍّ </a:t>
            </a:r>
            <a:r>
              <a:rPr lang="ar-SA" sz="2800" dirty="0" smtClean="0">
                <a:solidFill>
                  <a:srgbClr val="000000"/>
                </a:solidFill>
                <a:ea typeface="Times New Roman" pitchFamily="18" charset="0"/>
                <a:cs typeface="Traditional Arabic" pitchFamily="2" charset="-78"/>
              </a:rPr>
              <a:t>”.</a:t>
            </a:r>
            <a:endParaRPr lang="en-US" sz="2800" dirty="0" smtClean="0">
              <a:solidFill>
                <a:srgbClr val="000000"/>
              </a:solidFill>
              <a:latin typeface="Simplified Arabic" pitchFamily="2" charset="-78"/>
              <a:ea typeface="Times New Roman" pitchFamily="18" charset="0"/>
              <a:cs typeface="Traditional Arabic" pitchFamily="2" charset="-78"/>
            </a:endParaRP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قول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a:t>
            </a:r>
            <a:r>
              <a:rPr lang="ar-SA" sz="2800" dirty="0" smtClean="0">
                <a:solidFill>
                  <a:srgbClr val="FF0000"/>
                </a:solidFill>
                <a:ea typeface="Times New Roman" pitchFamily="18" charset="0"/>
                <a:cs typeface="Traditional Arabic" pitchFamily="2" charset="-78"/>
              </a:rPr>
              <a:t>أَيُّمَا امْرَأَةٍ نَكَحَتْ بِغَيْرِ إِذْنِ وَلِيِّهَا فَنِكَاحُهَا بَاطِلٌ، فَنِكَاحُهَا بَاطِلٌ، فَنِكَاحُهَا بَاطِلٌ. فَإِنْ دَخَلَ </a:t>
            </a:r>
            <a:r>
              <a:rPr lang="ar-SA" sz="2800" dirty="0" err="1" smtClean="0">
                <a:solidFill>
                  <a:srgbClr val="FF0000"/>
                </a:solidFill>
                <a:ea typeface="Times New Roman" pitchFamily="18" charset="0"/>
                <a:cs typeface="Traditional Arabic" pitchFamily="2" charset="-78"/>
              </a:rPr>
              <a:t>بِهَا</a:t>
            </a:r>
            <a:r>
              <a:rPr lang="ar-SA" sz="2800" dirty="0" smtClean="0">
                <a:solidFill>
                  <a:srgbClr val="FF0000"/>
                </a:solidFill>
                <a:ea typeface="Times New Roman" pitchFamily="18" charset="0"/>
                <a:cs typeface="Traditional Arabic" pitchFamily="2" charset="-78"/>
              </a:rPr>
              <a:t> فَلَهَا الْمَهْرُ بِمَا اسْتَحَلَّ مِنْ فَرْجِهَا؛ فَإِنْ </a:t>
            </a:r>
            <a:r>
              <a:rPr lang="ar-SA" sz="2800" dirty="0" err="1" smtClean="0">
                <a:solidFill>
                  <a:srgbClr val="FF0000"/>
                </a:solidFill>
                <a:ea typeface="Times New Roman" pitchFamily="18" charset="0"/>
                <a:cs typeface="Traditional Arabic" pitchFamily="2" charset="-78"/>
              </a:rPr>
              <a:t>اشْتَجَرُوا</a:t>
            </a:r>
            <a:r>
              <a:rPr lang="ar-SA" sz="2800" dirty="0" smtClean="0">
                <a:solidFill>
                  <a:srgbClr val="FF0000"/>
                </a:solidFill>
                <a:ea typeface="Times New Roman" pitchFamily="18" charset="0"/>
                <a:cs typeface="Traditional Arabic" pitchFamily="2" charset="-78"/>
              </a:rPr>
              <a:t> فَالسُّلْطَانُ ‏وَلِيُّ ‏ ‏مَنْ لَا ‏وَلِيَّ ‏ ‏لَهُ </a:t>
            </a:r>
            <a:r>
              <a:rPr lang="ar-SA" sz="2800" dirty="0" smtClean="0">
                <a:solidFill>
                  <a:srgbClr val="000000"/>
                </a:solidFill>
                <a:ea typeface="Times New Roman" pitchFamily="18" charset="0"/>
                <a:cs typeface="Traditional Arabic" pitchFamily="2" charset="-78"/>
              </a:rPr>
              <a:t>”.</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2FFD35E-24C1-4784-AE66-2FDBED2A1F67}" type="slidenum">
              <a:rPr lang="ar-SA" altLang="en-US"/>
              <a:pPr>
                <a:defRPr/>
              </a:pPr>
              <a:t>37</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شروط عقد الزواج وآثاره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fade">
                                      <p:cBhvr>
                                        <p:cTn id="7" dur="500"/>
                                        <p:tgtEl>
                                          <p:spTgt spid="44035">
                                            <p:txEl>
                                              <p:pRg st="0" end="0"/>
                                            </p:txEl>
                                          </p:spTgt>
                                        </p:tgtEl>
                                      </p:cBhvr>
                                    </p:animEffect>
                                    <p:anim calcmode="lin" valueType="num">
                                      <p:cBhvr>
                                        <p:cTn id="8" dur="500" fill="hold"/>
                                        <p:tgtEl>
                                          <p:spTgt spid="4403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40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4035">
                                            <p:txEl>
                                              <p:pRg st="1" end="1"/>
                                            </p:txEl>
                                          </p:spTgt>
                                        </p:tgtEl>
                                        <p:attrNameLst>
                                          <p:attrName>style.visibility</p:attrName>
                                        </p:attrNameLst>
                                      </p:cBhvr>
                                      <p:to>
                                        <p:strVal val="visible"/>
                                      </p:to>
                                    </p:set>
                                    <p:animEffect transition="in" filter="fade">
                                      <p:cBhvr>
                                        <p:cTn id="14" dur="500"/>
                                        <p:tgtEl>
                                          <p:spTgt spid="44035">
                                            <p:txEl>
                                              <p:pRg st="1" end="1"/>
                                            </p:txEl>
                                          </p:spTgt>
                                        </p:tgtEl>
                                      </p:cBhvr>
                                    </p:animEffect>
                                    <p:anim calcmode="lin" valueType="num">
                                      <p:cBhvr>
                                        <p:cTn id="15" dur="500" fill="hold"/>
                                        <p:tgtEl>
                                          <p:spTgt spid="4403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40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4035">
                                            <p:txEl>
                                              <p:pRg st="2" end="2"/>
                                            </p:txEl>
                                          </p:spTgt>
                                        </p:tgtEl>
                                        <p:attrNameLst>
                                          <p:attrName>style.visibility</p:attrName>
                                        </p:attrNameLst>
                                      </p:cBhvr>
                                      <p:to>
                                        <p:strVal val="visible"/>
                                      </p:to>
                                    </p:set>
                                    <p:animEffect transition="in" filter="fade">
                                      <p:cBhvr>
                                        <p:cTn id="21" dur="500"/>
                                        <p:tgtEl>
                                          <p:spTgt spid="44035">
                                            <p:txEl>
                                              <p:pRg st="2" end="2"/>
                                            </p:txEl>
                                          </p:spTgt>
                                        </p:tgtEl>
                                      </p:cBhvr>
                                    </p:animEffect>
                                    <p:anim calcmode="lin" valueType="num">
                                      <p:cBhvr>
                                        <p:cTn id="22" dur="500" fill="hold"/>
                                        <p:tgtEl>
                                          <p:spTgt spid="4403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40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4035">
                                            <p:txEl>
                                              <p:pRg st="3" end="3"/>
                                            </p:txEl>
                                          </p:spTgt>
                                        </p:tgtEl>
                                        <p:attrNameLst>
                                          <p:attrName>style.visibility</p:attrName>
                                        </p:attrNameLst>
                                      </p:cBhvr>
                                      <p:to>
                                        <p:strVal val="visible"/>
                                      </p:to>
                                    </p:set>
                                    <p:animEffect transition="in" filter="fade">
                                      <p:cBhvr>
                                        <p:cTn id="28" dur="500"/>
                                        <p:tgtEl>
                                          <p:spTgt spid="44035">
                                            <p:txEl>
                                              <p:pRg st="3" end="3"/>
                                            </p:txEl>
                                          </p:spTgt>
                                        </p:tgtEl>
                                      </p:cBhvr>
                                    </p:animEffect>
                                    <p:anim calcmode="lin" valueType="num">
                                      <p:cBhvr>
                                        <p:cTn id="29" dur="500" fill="hold"/>
                                        <p:tgtEl>
                                          <p:spTgt spid="4403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40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6" name="Rectangle 3"/>
          <p:cNvSpPr>
            <a:spLocks noGrp="1" noChangeArrowheads="1"/>
          </p:cNvSpPr>
          <p:nvPr>
            <p:ph idx="1"/>
          </p:nvPr>
        </p:nvSpPr>
        <p:spPr>
          <a:xfrm>
            <a:off x="152400" y="1981200"/>
            <a:ext cx="8686800" cy="4191000"/>
          </a:xfrm>
        </p:spPr>
        <p:txBody>
          <a:bodyPr/>
          <a:lstStyle/>
          <a:p>
            <a:pPr algn="justLow">
              <a:spcBef>
                <a:spcPts val="0"/>
              </a:spcBef>
              <a:buClr>
                <a:srgbClr val="C00000"/>
              </a:buClr>
            </a:pPr>
            <a:r>
              <a:rPr lang="ar-SA" sz="2800" dirty="0" smtClean="0">
                <a:cs typeface="Traditional Arabic" pitchFamily="2" charset="-78"/>
              </a:rPr>
              <a:t>الكفاءة المعتبرة في النكاح هي المتعلقة بالدين أصلاً وكمالاً، فلا تزوج مسلمة بكافر، ولا عفيفة بفاجر.</a:t>
            </a:r>
          </a:p>
          <a:p>
            <a:pPr algn="justLow">
              <a:spcBef>
                <a:spcPts val="0"/>
              </a:spcBef>
              <a:buClr>
                <a:srgbClr val="C00000"/>
              </a:buClr>
            </a:pPr>
            <a:r>
              <a:rPr lang="ar-SA" sz="2800" dirty="0" smtClean="0">
                <a:cs typeface="Traditional Arabic" pitchFamily="2" charset="-78"/>
              </a:rPr>
              <a:t>جاء الإسلام بالمساواة بين المسلمين جميعاً، لا فرق بينهم، فقال تعالى: ﴿ </a:t>
            </a:r>
            <a:r>
              <a:rPr lang="ar-SA" sz="2800" dirty="0" smtClean="0">
                <a:solidFill>
                  <a:srgbClr val="00B0F0"/>
                </a:solidFill>
                <a:cs typeface="Traditional Arabic" pitchFamily="2" charset="-78"/>
              </a:rPr>
              <a:t>إِنَّ أَكْرَمَكُمْ عِنْدَ اللهِ أَتْقَاكُمْ </a:t>
            </a:r>
            <a:r>
              <a:rPr lang="ar-SA" sz="2800" dirty="0" smtClean="0">
                <a:cs typeface="Traditional Arabic" pitchFamily="2" charset="-78"/>
              </a:rPr>
              <a:t>﴾ , ”</a:t>
            </a:r>
            <a:r>
              <a:rPr lang="ar-SA" sz="2800" dirty="0" smtClean="0">
                <a:solidFill>
                  <a:srgbClr val="FF0000"/>
                </a:solidFill>
                <a:cs typeface="Traditional Arabic" pitchFamily="2" charset="-78"/>
              </a:rPr>
              <a:t>لَا فَضْلَ لِعَرَبِيٍّ عَلَى عَجَمِيٍّ، وَلَا لِعَجَمِيٍّ عَلَى عَرَبِيٍّ، وَلَا لِأَبْيَضَ عَلَى أَسْوَدَ، وَلَا لِأَسْوَدَ عَلَى أَبْيَضَ: إِلَّا بِالتَّقْوَى، النَّاسُ مِنْ آدَمَ ، وَآدَمُ مِنْ تُرَابٍ</a:t>
            </a:r>
            <a:r>
              <a:rPr lang="ar-SA" sz="2800" dirty="0" smtClean="0">
                <a:cs typeface="Traditional Arabic" pitchFamily="2" charset="-78"/>
              </a:rPr>
              <a:t>” .</a:t>
            </a:r>
          </a:p>
          <a:p>
            <a:pPr algn="justLow">
              <a:spcBef>
                <a:spcPts val="0"/>
              </a:spcBef>
              <a:buClr>
                <a:srgbClr val="C00000"/>
              </a:buClr>
            </a:pPr>
            <a:r>
              <a:rPr lang="ar-SA" sz="2800" dirty="0" smtClean="0">
                <a:cs typeface="Traditional Arabic" pitchFamily="2" charset="-78"/>
              </a:rPr>
              <a:t>وزوّج النبي </a:t>
            </a:r>
            <a:r>
              <a:rPr lang="en-US" sz="2800" dirty="0" smtClean="0">
                <a:cs typeface="Traditional Arabic" pitchFamily="2" charset="-78"/>
                <a:sym typeface="AGA Arabesque" pitchFamily="2" charset="2"/>
              </a:rPr>
              <a:t></a:t>
            </a:r>
            <a:r>
              <a:rPr lang="ar-SA" sz="2800" dirty="0" smtClean="0">
                <a:cs typeface="Traditional Arabic" pitchFamily="2" charset="-78"/>
              </a:rPr>
              <a:t> زينب بنت جحش القرشية </a:t>
            </a:r>
            <a:r>
              <a:rPr lang="ar-SA" sz="2800" dirty="0" err="1" smtClean="0">
                <a:cs typeface="CTraditional Arabic" pitchFamily="2" charset="-78"/>
              </a:rPr>
              <a:t>ل</a:t>
            </a:r>
            <a:r>
              <a:rPr lang="ar-SA" sz="2800" dirty="0" smtClean="0">
                <a:cs typeface="Traditional Arabic" pitchFamily="2" charset="-78"/>
              </a:rPr>
              <a:t> من مولاه زيد بن حارثة </a:t>
            </a:r>
            <a:r>
              <a:rPr lang="en-US" sz="2800" dirty="0" smtClean="0">
                <a:cs typeface="Traditional Arabic" pitchFamily="2" charset="-78"/>
                <a:sym typeface="AGA Arabesque" pitchFamily="2" charset="2"/>
              </a:rPr>
              <a:t></a:t>
            </a:r>
            <a:r>
              <a:rPr lang="ar-SA" sz="2800" dirty="0" smtClean="0">
                <a:cs typeface="Traditional Arabic" pitchFamily="2" charset="-78"/>
                <a:sym typeface="AGA Arabesque" pitchFamily="2" charset="2"/>
              </a:rPr>
              <a:t>.</a:t>
            </a:r>
          </a:p>
          <a:p>
            <a:pPr algn="justLow">
              <a:spcBef>
                <a:spcPts val="0"/>
              </a:spcBef>
              <a:buClr>
                <a:srgbClr val="C00000"/>
              </a:buClr>
            </a:pPr>
            <a:r>
              <a:rPr lang="ar-SA" sz="2800" dirty="0" smtClean="0">
                <a:cs typeface="Traditional Arabic" pitchFamily="2" charset="-78"/>
              </a:rPr>
              <a:t>في الحديث أَنَّ ‏‏أَبَا حُذَيْفَةَ </a:t>
            </a:r>
            <a:r>
              <a:rPr lang="en-US" sz="2800" dirty="0" smtClean="0">
                <a:cs typeface="Traditional Arabic" pitchFamily="2" charset="-78"/>
                <a:sym typeface="AGA Arabesque" pitchFamily="2" charset="2"/>
              </a:rPr>
              <a:t></a:t>
            </a:r>
            <a:r>
              <a:rPr lang="ar-SA" sz="2800" dirty="0" smtClean="0">
                <a:cs typeface="Traditional Arabic" pitchFamily="2" charset="-78"/>
              </a:rPr>
              <a:t>‏ تَبَنَّى ‏سَالِمًا ‏</a:t>
            </a:r>
            <a:r>
              <a:rPr lang="en-US" sz="2800" dirty="0" smtClean="0">
                <a:cs typeface="Traditional Arabic" pitchFamily="2" charset="-78"/>
                <a:sym typeface="AGA Arabesque" pitchFamily="2" charset="2"/>
              </a:rPr>
              <a:t></a:t>
            </a:r>
            <a:r>
              <a:rPr lang="ar-SA" sz="2800" dirty="0" smtClean="0">
                <a:cs typeface="Traditional Arabic" pitchFamily="2" charset="-78"/>
              </a:rPr>
              <a:t>، وَأَنْكَحَهُ بِنْتَ أَخِيهِ ‏هِنْدَ بِنْتَ الْوَلِيدِ بْنِ عُتْبَةَ، ‏وَهُوَ مَوْلًى‏ لِامْرَأَةٍ ‏مِنْ ‏الْأَنْصَارِ.</a:t>
            </a:r>
            <a:endParaRPr lang="ar-SA" sz="2800" dirty="0" smtClean="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C86D7215-4AA0-4AD2-89D5-53245B0DB1FF}" type="slidenum">
              <a:rPr lang="ar-SA" altLang="en-US"/>
              <a:pPr>
                <a:defRPr/>
              </a:pPr>
              <a:t>38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شروط عقد الزواج وآثاره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0966">
                                            <p:txEl>
                                              <p:pRg st="0" end="0"/>
                                            </p:txEl>
                                          </p:spTgt>
                                        </p:tgtEl>
                                        <p:attrNameLst>
                                          <p:attrName>style.visibility</p:attrName>
                                        </p:attrNameLst>
                                      </p:cBhvr>
                                      <p:to>
                                        <p:strVal val="visible"/>
                                      </p:to>
                                    </p:set>
                                    <p:animEffect transition="in" filter="fade">
                                      <p:cBhvr>
                                        <p:cTn id="7" dur="500"/>
                                        <p:tgtEl>
                                          <p:spTgt spid="40966">
                                            <p:txEl>
                                              <p:pRg st="0" end="0"/>
                                            </p:txEl>
                                          </p:spTgt>
                                        </p:tgtEl>
                                      </p:cBhvr>
                                    </p:animEffect>
                                    <p:anim calcmode="lin" valueType="num">
                                      <p:cBhvr>
                                        <p:cTn id="8" dur="500" fill="hold"/>
                                        <p:tgtEl>
                                          <p:spTgt spid="40966">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09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0966">
                                            <p:txEl>
                                              <p:pRg st="1" end="1"/>
                                            </p:txEl>
                                          </p:spTgt>
                                        </p:tgtEl>
                                        <p:attrNameLst>
                                          <p:attrName>style.visibility</p:attrName>
                                        </p:attrNameLst>
                                      </p:cBhvr>
                                      <p:to>
                                        <p:strVal val="visible"/>
                                      </p:to>
                                    </p:set>
                                    <p:animEffect transition="in" filter="fade">
                                      <p:cBhvr>
                                        <p:cTn id="14" dur="500"/>
                                        <p:tgtEl>
                                          <p:spTgt spid="40966">
                                            <p:txEl>
                                              <p:pRg st="1" end="1"/>
                                            </p:txEl>
                                          </p:spTgt>
                                        </p:tgtEl>
                                      </p:cBhvr>
                                    </p:animEffect>
                                    <p:anim calcmode="lin" valueType="num">
                                      <p:cBhvr>
                                        <p:cTn id="15" dur="500" fill="hold"/>
                                        <p:tgtEl>
                                          <p:spTgt spid="40966">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096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0966">
                                            <p:txEl>
                                              <p:pRg st="2" end="2"/>
                                            </p:txEl>
                                          </p:spTgt>
                                        </p:tgtEl>
                                        <p:attrNameLst>
                                          <p:attrName>style.visibility</p:attrName>
                                        </p:attrNameLst>
                                      </p:cBhvr>
                                      <p:to>
                                        <p:strVal val="visible"/>
                                      </p:to>
                                    </p:set>
                                    <p:animEffect transition="in" filter="fade">
                                      <p:cBhvr>
                                        <p:cTn id="21" dur="500"/>
                                        <p:tgtEl>
                                          <p:spTgt spid="40966">
                                            <p:txEl>
                                              <p:pRg st="2" end="2"/>
                                            </p:txEl>
                                          </p:spTgt>
                                        </p:tgtEl>
                                      </p:cBhvr>
                                    </p:animEffect>
                                    <p:anim calcmode="lin" valueType="num">
                                      <p:cBhvr>
                                        <p:cTn id="22" dur="500" fill="hold"/>
                                        <p:tgtEl>
                                          <p:spTgt spid="40966">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096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0966">
                                            <p:txEl>
                                              <p:pRg st="3" end="3"/>
                                            </p:txEl>
                                          </p:spTgt>
                                        </p:tgtEl>
                                        <p:attrNameLst>
                                          <p:attrName>style.visibility</p:attrName>
                                        </p:attrNameLst>
                                      </p:cBhvr>
                                      <p:to>
                                        <p:strVal val="visible"/>
                                      </p:to>
                                    </p:set>
                                    <p:animEffect transition="in" filter="fade">
                                      <p:cBhvr>
                                        <p:cTn id="28" dur="500"/>
                                        <p:tgtEl>
                                          <p:spTgt spid="40966">
                                            <p:txEl>
                                              <p:pRg st="3" end="3"/>
                                            </p:txEl>
                                          </p:spTgt>
                                        </p:tgtEl>
                                      </p:cBhvr>
                                    </p:animEffect>
                                    <p:anim calcmode="lin" valueType="num">
                                      <p:cBhvr>
                                        <p:cTn id="29" dur="500" fill="hold"/>
                                        <p:tgtEl>
                                          <p:spTgt spid="40966">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096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152400" y="1981200"/>
            <a:ext cx="8686800" cy="38862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آثار الزواج</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1- وجوب المهر المسمى في العقد، أو مهر المثل عند عدم التسمية.</a:t>
            </a:r>
          </a:p>
          <a:p>
            <a:pPr algn="justLow" fontAlgn="auto">
              <a:spcBef>
                <a:spcPts val="0"/>
              </a:spcBef>
              <a:spcAft>
                <a:spcPts val="0"/>
              </a:spcAft>
              <a:buFont typeface="Wingdings" pitchFamily="2" charset="2"/>
              <a:buNone/>
              <a:defRPr/>
            </a:pPr>
            <a:r>
              <a:rPr lang="ar-SA" sz="2800" spc="-100" dirty="0" smtClean="0">
                <a:solidFill>
                  <a:srgbClr val="000000"/>
                </a:solidFill>
                <a:ea typeface="Times New Roman" pitchFamily="18" charset="0"/>
                <a:cs typeface="Traditional Arabic" pitchFamily="2" charset="-78"/>
              </a:rPr>
              <a:t>2- حلُّ استمتاع كل من الزوجين بالآخر وقضاء الوطر والشهوة على الوجه المأذون فيه شرعًا.</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3- وجوب النفقة على الزوج ما لم </a:t>
            </a:r>
            <a:r>
              <a:rPr lang="ar-SA" sz="2800" dirty="0" err="1" smtClean="0">
                <a:solidFill>
                  <a:srgbClr val="000000"/>
                </a:solidFill>
                <a:ea typeface="Times New Roman" pitchFamily="18" charset="0"/>
                <a:cs typeface="Traditional Arabic" pitchFamily="2" charset="-78"/>
              </a:rPr>
              <a:t>تَنْشُز</a:t>
            </a:r>
            <a:r>
              <a:rPr lang="ar-SA" sz="2800" dirty="0" smtClean="0">
                <a:solidFill>
                  <a:srgbClr val="000000"/>
                </a:solidFill>
                <a:ea typeface="Times New Roman" pitchFamily="18" charset="0"/>
                <a:cs typeface="Traditional Arabic" pitchFamily="2" charset="-78"/>
              </a:rPr>
              <a:t> زوجته بخروجها عن طاعته، فإن فعلت سقط حقها في النفقة حتى ترجع.</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4- المعاشرة بالمعروف بين الزوجين.</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5- صحة طلاق الزوج </a:t>
            </a:r>
            <a:r>
              <a:rPr lang="ar-SA" sz="2800" dirty="0" err="1" smtClean="0">
                <a:solidFill>
                  <a:srgbClr val="000000"/>
                </a:solidFill>
                <a:ea typeface="Times New Roman" pitchFamily="18" charset="0"/>
                <a:cs typeface="Traditional Arabic" pitchFamily="2" charset="-78"/>
              </a:rPr>
              <a:t>ولعانه</a:t>
            </a:r>
            <a:r>
              <a:rPr lang="ar-SA" sz="2800" dirty="0" smtClean="0">
                <a:solidFill>
                  <a:srgbClr val="000000"/>
                </a:solidFill>
                <a:ea typeface="Times New Roman" pitchFamily="18" charset="0"/>
                <a:cs typeface="Traditional Arabic" pitchFamily="2" charset="-78"/>
              </a:rPr>
              <a:t>.</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6- وجوب العدَّة على الزوجة بالطلاق بعد الدخول أو الموت ولو قبل الدخول.</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B89B5B6-65CC-4F94-A05C-8192CD960075}" type="slidenum">
              <a:rPr lang="ar-SA" altLang="en-US"/>
              <a:pPr>
                <a:defRPr/>
              </a:pPr>
              <a:t>39</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شروط عقد الزواج وآثاره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fade">
                                      <p:cBhvr>
                                        <p:cTn id="7" dur="500"/>
                                        <p:tgtEl>
                                          <p:spTgt spid="47107">
                                            <p:txEl>
                                              <p:pRg st="0" end="0"/>
                                            </p:txEl>
                                          </p:spTgt>
                                        </p:tgtEl>
                                      </p:cBhvr>
                                    </p:animEffect>
                                    <p:anim calcmode="lin" valueType="num">
                                      <p:cBhvr>
                                        <p:cTn id="8" dur="500" fill="hold"/>
                                        <p:tgtEl>
                                          <p:spTgt spid="4710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71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7107">
                                            <p:txEl>
                                              <p:pRg st="1" end="1"/>
                                            </p:txEl>
                                          </p:spTgt>
                                        </p:tgtEl>
                                        <p:attrNameLst>
                                          <p:attrName>style.visibility</p:attrName>
                                        </p:attrNameLst>
                                      </p:cBhvr>
                                      <p:to>
                                        <p:strVal val="visible"/>
                                      </p:to>
                                    </p:set>
                                    <p:animEffect transition="in" filter="fade">
                                      <p:cBhvr>
                                        <p:cTn id="14" dur="500"/>
                                        <p:tgtEl>
                                          <p:spTgt spid="47107">
                                            <p:txEl>
                                              <p:pRg st="1" end="1"/>
                                            </p:txEl>
                                          </p:spTgt>
                                        </p:tgtEl>
                                      </p:cBhvr>
                                    </p:animEffect>
                                    <p:anim calcmode="lin" valueType="num">
                                      <p:cBhvr>
                                        <p:cTn id="15" dur="500" fill="hold"/>
                                        <p:tgtEl>
                                          <p:spTgt spid="4710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71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7107">
                                            <p:txEl>
                                              <p:pRg st="2" end="2"/>
                                            </p:txEl>
                                          </p:spTgt>
                                        </p:tgtEl>
                                        <p:attrNameLst>
                                          <p:attrName>style.visibility</p:attrName>
                                        </p:attrNameLst>
                                      </p:cBhvr>
                                      <p:to>
                                        <p:strVal val="visible"/>
                                      </p:to>
                                    </p:set>
                                    <p:animEffect transition="in" filter="fade">
                                      <p:cBhvr>
                                        <p:cTn id="21" dur="500"/>
                                        <p:tgtEl>
                                          <p:spTgt spid="47107">
                                            <p:txEl>
                                              <p:pRg st="2" end="2"/>
                                            </p:txEl>
                                          </p:spTgt>
                                        </p:tgtEl>
                                      </p:cBhvr>
                                    </p:animEffect>
                                    <p:anim calcmode="lin" valueType="num">
                                      <p:cBhvr>
                                        <p:cTn id="22" dur="500" fill="hold"/>
                                        <p:tgtEl>
                                          <p:spTgt spid="4710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71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7107">
                                            <p:txEl>
                                              <p:pRg st="3" end="3"/>
                                            </p:txEl>
                                          </p:spTgt>
                                        </p:tgtEl>
                                        <p:attrNameLst>
                                          <p:attrName>style.visibility</p:attrName>
                                        </p:attrNameLst>
                                      </p:cBhvr>
                                      <p:to>
                                        <p:strVal val="visible"/>
                                      </p:to>
                                    </p:set>
                                    <p:animEffect transition="in" filter="fade">
                                      <p:cBhvr>
                                        <p:cTn id="28" dur="500"/>
                                        <p:tgtEl>
                                          <p:spTgt spid="47107">
                                            <p:txEl>
                                              <p:pRg st="3" end="3"/>
                                            </p:txEl>
                                          </p:spTgt>
                                        </p:tgtEl>
                                      </p:cBhvr>
                                    </p:animEffect>
                                    <p:anim calcmode="lin" valueType="num">
                                      <p:cBhvr>
                                        <p:cTn id="29" dur="500" fill="hold"/>
                                        <p:tgtEl>
                                          <p:spTgt spid="4710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710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47107">
                                            <p:txEl>
                                              <p:pRg st="4" end="4"/>
                                            </p:txEl>
                                          </p:spTgt>
                                        </p:tgtEl>
                                        <p:attrNameLst>
                                          <p:attrName>style.visibility</p:attrName>
                                        </p:attrNameLst>
                                      </p:cBhvr>
                                      <p:to>
                                        <p:strVal val="visible"/>
                                      </p:to>
                                    </p:set>
                                    <p:animEffect transition="in" filter="fade">
                                      <p:cBhvr>
                                        <p:cTn id="35" dur="500"/>
                                        <p:tgtEl>
                                          <p:spTgt spid="47107">
                                            <p:txEl>
                                              <p:pRg st="4" end="4"/>
                                            </p:txEl>
                                          </p:spTgt>
                                        </p:tgtEl>
                                      </p:cBhvr>
                                    </p:animEffect>
                                    <p:anim calcmode="lin" valueType="num">
                                      <p:cBhvr>
                                        <p:cTn id="36" dur="500" fill="hold"/>
                                        <p:tgtEl>
                                          <p:spTgt spid="47107">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4710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47107">
                                            <p:txEl>
                                              <p:pRg st="5" end="5"/>
                                            </p:txEl>
                                          </p:spTgt>
                                        </p:tgtEl>
                                        <p:attrNameLst>
                                          <p:attrName>style.visibility</p:attrName>
                                        </p:attrNameLst>
                                      </p:cBhvr>
                                      <p:to>
                                        <p:strVal val="visible"/>
                                      </p:to>
                                    </p:set>
                                    <p:animEffect transition="in" filter="fade">
                                      <p:cBhvr>
                                        <p:cTn id="42" dur="500"/>
                                        <p:tgtEl>
                                          <p:spTgt spid="47107">
                                            <p:txEl>
                                              <p:pRg st="5" end="5"/>
                                            </p:txEl>
                                          </p:spTgt>
                                        </p:tgtEl>
                                      </p:cBhvr>
                                    </p:animEffect>
                                    <p:anim calcmode="lin" valueType="num">
                                      <p:cBhvr>
                                        <p:cTn id="43" dur="500" fill="hold"/>
                                        <p:tgtEl>
                                          <p:spTgt spid="47107">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4710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47107">
                                            <p:txEl>
                                              <p:pRg st="6" end="6"/>
                                            </p:txEl>
                                          </p:spTgt>
                                        </p:tgtEl>
                                        <p:attrNameLst>
                                          <p:attrName>style.visibility</p:attrName>
                                        </p:attrNameLst>
                                      </p:cBhvr>
                                      <p:to>
                                        <p:strVal val="visible"/>
                                      </p:to>
                                    </p:set>
                                    <p:animEffect transition="in" filter="fade">
                                      <p:cBhvr>
                                        <p:cTn id="49" dur="500"/>
                                        <p:tgtEl>
                                          <p:spTgt spid="47107">
                                            <p:txEl>
                                              <p:pRg st="6" end="6"/>
                                            </p:txEl>
                                          </p:spTgt>
                                        </p:tgtEl>
                                      </p:cBhvr>
                                    </p:animEffect>
                                    <p:anim calcmode="lin" valueType="num">
                                      <p:cBhvr>
                                        <p:cTn id="50" dur="500" fill="hold"/>
                                        <p:tgtEl>
                                          <p:spTgt spid="47107">
                                            <p:txEl>
                                              <p:pRg st="6" end="6"/>
                                            </p:txEl>
                                          </p:spTgt>
                                        </p:tgtEl>
                                        <p:attrNameLst>
                                          <p:attrName>ppt_x</p:attrName>
                                        </p:attrNameLst>
                                      </p:cBhvr>
                                      <p:tavLst>
                                        <p:tav tm="0">
                                          <p:val>
                                            <p:strVal val="#ppt_x-.1"/>
                                          </p:val>
                                        </p:tav>
                                        <p:tav tm="100000">
                                          <p:val>
                                            <p:strVal val="#ppt_x"/>
                                          </p:val>
                                        </p:tav>
                                      </p:tavLst>
                                    </p:anim>
                                    <p:anim calcmode="lin" valueType="num">
                                      <p:cBhvr>
                                        <p:cTn id="51" dur="500" fill="hold"/>
                                        <p:tgtEl>
                                          <p:spTgt spid="4710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3" name="Rectangle 3"/>
          <p:cNvSpPr>
            <a:spLocks noGrp="1" noChangeArrowheads="1"/>
          </p:cNvSpPr>
          <p:nvPr>
            <p:ph idx="1"/>
          </p:nvPr>
        </p:nvSpPr>
        <p:spPr>
          <a:xfrm>
            <a:off x="381000" y="1828800"/>
            <a:ext cx="7467600" cy="4495800"/>
          </a:xfrm>
        </p:spPr>
        <p:txBody>
          <a:bodyPr/>
          <a:lstStyle/>
          <a:p>
            <a:pPr>
              <a:buFont typeface="Wingdings" pitchFamily="2" charset="2"/>
              <a:buNone/>
            </a:pPr>
            <a:r>
              <a:rPr lang="ar-SA" sz="4300" smtClean="0">
                <a:latin typeface="SKR HEAD1" pitchFamily="2" charset="-78"/>
                <a:cs typeface="SKR HEAD1" pitchFamily="2" charset="-78"/>
              </a:rPr>
              <a:t>القسم الأول: نظام الأسرة في الإسلام </a:t>
            </a:r>
          </a:p>
          <a:p>
            <a:pPr>
              <a:buFont typeface="Wingdings" pitchFamily="2" charset="2"/>
              <a:buNone/>
            </a:pPr>
            <a:endParaRPr lang="ar-SA" sz="4300" smtClean="0">
              <a:latin typeface="SKR HEAD1" pitchFamily="2" charset="-78"/>
              <a:cs typeface="SKR HEAD1" pitchFamily="2" charset="-78"/>
            </a:endParaRPr>
          </a:p>
          <a:p>
            <a:pPr>
              <a:buFont typeface="Wingdings" pitchFamily="2" charset="2"/>
              <a:buNone/>
            </a:pPr>
            <a:r>
              <a:rPr lang="ar-SA" sz="4300" smtClean="0">
                <a:latin typeface="SKR HEAD1" pitchFamily="2" charset="-78"/>
                <a:cs typeface="SKR HEAD1" pitchFamily="2" charset="-78"/>
              </a:rPr>
              <a:t>القسم الثاني: النظام الاجتماعي في الإسلام</a:t>
            </a:r>
          </a:p>
          <a:p>
            <a:pPr>
              <a:buFont typeface="Wingdings" pitchFamily="2" charset="2"/>
              <a:buNone/>
            </a:pPr>
            <a:endParaRPr lang="ar-SA" sz="4300" smtClean="0">
              <a:latin typeface="SKR HEAD1" pitchFamily="2" charset="-78"/>
              <a:cs typeface="SKR HEAD1" pitchFamily="2" charset="-78"/>
            </a:endParaRPr>
          </a:p>
          <a:p>
            <a:pPr>
              <a:buFont typeface="Wingdings" pitchFamily="2" charset="2"/>
              <a:buNone/>
            </a:pPr>
            <a:r>
              <a:rPr lang="ar-SA" sz="4300" smtClean="0">
                <a:latin typeface="SKR HEAD1" pitchFamily="2" charset="-78"/>
                <a:cs typeface="SKR HEAD1" pitchFamily="2" charset="-78"/>
              </a:rPr>
              <a:t>القسم الثالث: الإسلام والقضايا المعاصرة</a:t>
            </a:r>
            <a:endParaRPr lang="en-US" sz="4300" smtClean="0">
              <a:latin typeface="SKR HEAD1" pitchFamily="2" charset="-78"/>
              <a:cs typeface="SKR HEAD1"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FC1861F8-D78A-42C5-94BC-63D8999B4062}" type="slidenum">
              <a:rPr lang="ar-SA" altLang="en-US"/>
              <a:pPr>
                <a:defRPr/>
              </a:pPr>
              <a:t>4</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grpId="0" nodeType="clickEffect">
                                  <p:stCondLst>
                                    <p:cond delay="0"/>
                                  </p:stCondLst>
                                  <p:iterate type="lt">
                                    <p:tmPct val="10000"/>
                                  </p:iterate>
                                  <p:childTnLst>
                                    <p:set>
                                      <p:cBhvr>
                                        <p:cTn id="6" dur="1" fill="hold">
                                          <p:stCondLst>
                                            <p:cond delay="0"/>
                                          </p:stCondLst>
                                        </p:cTn>
                                        <p:tgtEl>
                                          <p:spTgt spid="4103">
                                            <p:txEl>
                                              <p:pRg st="0" end="0"/>
                                            </p:txEl>
                                          </p:spTgt>
                                        </p:tgtEl>
                                        <p:attrNameLst>
                                          <p:attrName>style.visibility</p:attrName>
                                        </p:attrNameLst>
                                      </p:cBhvr>
                                      <p:to>
                                        <p:strVal val="visible"/>
                                      </p:to>
                                    </p:set>
                                    <p:animEffect transition="in" filter="fade">
                                      <p:cBhvr>
                                        <p:cTn id="7" dur="500"/>
                                        <p:tgtEl>
                                          <p:spTgt spid="4103">
                                            <p:txEl>
                                              <p:pRg st="0" end="0"/>
                                            </p:txEl>
                                          </p:spTgt>
                                        </p:tgtEl>
                                      </p:cBhvr>
                                    </p:animEffect>
                                    <p:anim calcmode="lin" valueType="num">
                                      <p:cBhvr>
                                        <p:cTn id="8" dur="500" fill="hold"/>
                                        <p:tgtEl>
                                          <p:spTgt spid="410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1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grpId="0" nodeType="clickEffect">
                                  <p:stCondLst>
                                    <p:cond delay="0"/>
                                  </p:stCondLst>
                                  <p:iterate type="lt">
                                    <p:tmPct val="10000"/>
                                  </p:iterate>
                                  <p:childTnLst>
                                    <p:set>
                                      <p:cBhvr>
                                        <p:cTn id="13" dur="1" fill="hold">
                                          <p:stCondLst>
                                            <p:cond delay="0"/>
                                          </p:stCondLst>
                                        </p:cTn>
                                        <p:tgtEl>
                                          <p:spTgt spid="4103">
                                            <p:txEl>
                                              <p:pRg st="2" end="2"/>
                                            </p:txEl>
                                          </p:spTgt>
                                        </p:tgtEl>
                                        <p:attrNameLst>
                                          <p:attrName>style.visibility</p:attrName>
                                        </p:attrNameLst>
                                      </p:cBhvr>
                                      <p:to>
                                        <p:strVal val="visible"/>
                                      </p:to>
                                    </p:set>
                                    <p:animEffect transition="in" filter="fade">
                                      <p:cBhvr>
                                        <p:cTn id="14" dur="500"/>
                                        <p:tgtEl>
                                          <p:spTgt spid="4103">
                                            <p:txEl>
                                              <p:pRg st="2" end="2"/>
                                            </p:txEl>
                                          </p:spTgt>
                                        </p:tgtEl>
                                      </p:cBhvr>
                                    </p:animEffect>
                                    <p:anim calcmode="lin" valueType="num">
                                      <p:cBhvr>
                                        <p:cTn id="15" dur="500" fill="hold"/>
                                        <p:tgtEl>
                                          <p:spTgt spid="4103">
                                            <p:txEl>
                                              <p:pRg st="2" end="2"/>
                                            </p:txEl>
                                          </p:spTgt>
                                        </p:tgtEl>
                                        <p:attrNameLst>
                                          <p:attrName>ppt_x</p:attrName>
                                        </p:attrNameLst>
                                      </p:cBhvr>
                                      <p:tavLst>
                                        <p:tav tm="0">
                                          <p:val>
                                            <p:strVal val="#ppt_x-.1"/>
                                          </p:val>
                                        </p:tav>
                                        <p:tav tm="100000">
                                          <p:val>
                                            <p:strVal val="#ppt_x"/>
                                          </p:val>
                                        </p:tav>
                                      </p:tavLst>
                                    </p:anim>
                                    <p:anim calcmode="lin" valueType="num">
                                      <p:cBhvr>
                                        <p:cTn id="16" dur="500" fill="hold"/>
                                        <p:tgtEl>
                                          <p:spTgt spid="41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grpId="0" nodeType="clickEffect">
                                  <p:stCondLst>
                                    <p:cond delay="0"/>
                                  </p:stCondLst>
                                  <p:iterate type="lt">
                                    <p:tmPct val="10000"/>
                                  </p:iterate>
                                  <p:childTnLst>
                                    <p:set>
                                      <p:cBhvr>
                                        <p:cTn id="20" dur="1" fill="hold">
                                          <p:stCondLst>
                                            <p:cond delay="0"/>
                                          </p:stCondLst>
                                        </p:cTn>
                                        <p:tgtEl>
                                          <p:spTgt spid="4103">
                                            <p:txEl>
                                              <p:pRg st="4" end="4"/>
                                            </p:txEl>
                                          </p:spTgt>
                                        </p:tgtEl>
                                        <p:attrNameLst>
                                          <p:attrName>style.visibility</p:attrName>
                                        </p:attrNameLst>
                                      </p:cBhvr>
                                      <p:to>
                                        <p:strVal val="visible"/>
                                      </p:to>
                                    </p:set>
                                    <p:animEffect transition="in" filter="fade">
                                      <p:cBhvr>
                                        <p:cTn id="21" dur="500"/>
                                        <p:tgtEl>
                                          <p:spTgt spid="4103">
                                            <p:txEl>
                                              <p:pRg st="4" end="4"/>
                                            </p:txEl>
                                          </p:spTgt>
                                        </p:tgtEl>
                                      </p:cBhvr>
                                    </p:animEffect>
                                    <p:anim calcmode="lin" valueType="num">
                                      <p:cBhvr>
                                        <p:cTn id="22" dur="500" fill="hold"/>
                                        <p:tgtEl>
                                          <p:spTgt spid="4103">
                                            <p:txEl>
                                              <p:pRg st="4" end="4"/>
                                            </p:txEl>
                                          </p:spTgt>
                                        </p:tgtEl>
                                        <p:attrNameLst>
                                          <p:attrName>ppt_x</p:attrName>
                                        </p:attrNameLst>
                                      </p:cBhvr>
                                      <p:tavLst>
                                        <p:tav tm="0">
                                          <p:val>
                                            <p:strVal val="#ppt_x-.1"/>
                                          </p:val>
                                        </p:tav>
                                        <p:tav tm="100000">
                                          <p:val>
                                            <p:strVal val="#ppt_x"/>
                                          </p:val>
                                        </p:tav>
                                      </p:tavLst>
                                    </p:anim>
                                    <p:anim calcmode="lin" valueType="num">
                                      <p:cBhvr>
                                        <p:cTn id="23" dur="500" fill="hold"/>
                                        <p:tgtEl>
                                          <p:spTgt spid="410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Rectangle 3"/>
          <p:cNvSpPr>
            <a:spLocks noGrp="1" noChangeArrowheads="1"/>
          </p:cNvSpPr>
          <p:nvPr>
            <p:ph idx="1"/>
          </p:nvPr>
        </p:nvSpPr>
        <p:spPr>
          <a:xfrm>
            <a:off x="152400" y="1981200"/>
            <a:ext cx="8686800" cy="3962400"/>
          </a:xfrm>
        </p:spPr>
        <p:txBody>
          <a:bodyPr/>
          <a:lstStyle/>
          <a:p>
            <a:pPr algn="justLow">
              <a:spcBef>
                <a:spcPts val="0"/>
              </a:spcBef>
              <a:buClr>
                <a:srgbClr val="C00000"/>
              </a:buClr>
            </a:pPr>
            <a:r>
              <a:rPr lang="ar-SA" sz="2800" dirty="0" smtClean="0">
                <a:cs typeface="Traditional Arabic" pitchFamily="2" charset="-78"/>
              </a:rPr>
              <a:t>لا بدّ لكل من الزوجين أن يكون على دراية كاملة، وفهم تامّ، لما عليه من واجبات، وما له من حقوق ينبغي رعايتها والعناية </a:t>
            </a:r>
            <a:r>
              <a:rPr lang="ar-SA" sz="2800" dirty="0" err="1" smtClean="0">
                <a:cs typeface="Traditional Arabic" pitchFamily="2" charset="-78"/>
              </a:rPr>
              <a:t>بها</a:t>
            </a:r>
            <a:r>
              <a:rPr lang="ar-SA" sz="2800" dirty="0" smtClean="0">
                <a:cs typeface="Traditional Arabic" pitchFamily="2" charset="-78"/>
              </a:rPr>
              <a:t>، وتنقسم إلى:</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1- حقوق الزوجة، وهي واجبات على الزوج. </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2- حقوق الزوج، وهي واجبات على الزوجة. </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3- الحقوق المشتركة بينهما.</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1E1FA2AB-6AA6-4789-AC45-CF170E687284}" type="slidenum">
              <a:rPr lang="ar-SA" altLang="en-US"/>
              <a:pPr>
                <a:defRPr/>
              </a:pPr>
              <a:t>40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3015">
                                            <p:txEl>
                                              <p:pRg st="0" end="0"/>
                                            </p:txEl>
                                          </p:spTgt>
                                        </p:tgtEl>
                                        <p:attrNameLst>
                                          <p:attrName>style.visibility</p:attrName>
                                        </p:attrNameLst>
                                      </p:cBhvr>
                                      <p:to>
                                        <p:strVal val="visible"/>
                                      </p:to>
                                    </p:set>
                                    <p:animEffect transition="in" filter="fade">
                                      <p:cBhvr>
                                        <p:cTn id="7" dur="500"/>
                                        <p:tgtEl>
                                          <p:spTgt spid="43015">
                                            <p:txEl>
                                              <p:pRg st="0" end="0"/>
                                            </p:txEl>
                                          </p:spTgt>
                                        </p:tgtEl>
                                      </p:cBhvr>
                                    </p:animEffect>
                                    <p:anim calcmode="lin" valueType="num">
                                      <p:cBhvr>
                                        <p:cTn id="8" dur="500" fill="hold"/>
                                        <p:tgtEl>
                                          <p:spTgt spid="4301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30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3015">
                                            <p:txEl>
                                              <p:pRg st="1" end="1"/>
                                            </p:txEl>
                                          </p:spTgt>
                                        </p:tgtEl>
                                        <p:attrNameLst>
                                          <p:attrName>style.visibility</p:attrName>
                                        </p:attrNameLst>
                                      </p:cBhvr>
                                      <p:to>
                                        <p:strVal val="visible"/>
                                      </p:to>
                                    </p:set>
                                    <p:animEffect transition="in" filter="fade">
                                      <p:cBhvr>
                                        <p:cTn id="14" dur="500"/>
                                        <p:tgtEl>
                                          <p:spTgt spid="43015">
                                            <p:txEl>
                                              <p:pRg st="1" end="1"/>
                                            </p:txEl>
                                          </p:spTgt>
                                        </p:tgtEl>
                                      </p:cBhvr>
                                    </p:animEffect>
                                    <p:anim calcmode="lin" valueType="num">
                                      <p:cBhvr>
                                        <p:cTn id="15" dur="500" fill="hold"/>
                                        <p:tgtEl>
                                          <p:spTgt spid="4301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30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3015">
                                            <p:txEl>
                                              <p:pRg st="2" end="2"/>
                                            </p:txEl>
                                          </p:spTgt>
                                        </p:tgtEl>
                                        <p:attrNameLst>
                                          <p:attrName>style.visibility</p:attrName>
                                        </p:attrNameLst>
                                      </p:cBhvr>
                                      <p:to>
                                        <p:strVal val="visible"/>
                                      </p:to>
                                    </p:set>
                                    <p:animEffect transition="in" filter="fade">
                                      <p:cBhvr>
                                        <p:cTn id="21" dur="500"/>
                                        <p:tgtEl>
                                          <p:spTgt spid="43015">
                                            <p:txEl>
                                              <p:pRg st="2" end="2"/>
                                            </p:txEl>
                                          </p:spTgt>
                                        </p:tgtEl>
                                      </p:cBhvr>
                                    </p:animEffect>
                                    <p:anim calcmode="lin" valueType="num">
                                      <p:cBhvr>
                                        <p:cTn id="22" dur="500" fill="hold"/>
                                        <p:tgtEl>
                                          <p:spTgt spid="4301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30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3015">
                                            <p:txEl>
                                              <p:pRg st="3" end="3"/>
                                            </p:txEl>
                                          </p:spTgt>
                                        </p:tgtEl>
                                        <p:attrNameLst>
                                          <p:attrName>style.visibility</p:attrName>
                                        </p:attrNameLst>
                                      </p:cBhvr>
                                      <p:to>
                                        <p:strVal val="visible"/>
                                      </p:to>
                                    </p:set>
                                    <p:animEffect transition="in" filter="fade">
                                      <p:cBhvr>
                                        <p:cTn id="28" dur="500"/>
                                        <p:tgtEl>
                                          <p:spTgt spid="43015">
                                            <p:txEl>
                                              <p:pRg st="3" end="3"/>
                                            </p:txEl>
                                          </p:spTgt>
                                        </p:tgtEl>
                                      </p:cBhvr>
                                    </p:animEffect>
                                    <p:anim calcmode="lin" valueType="num">
                                      <p:cBhvr>
                                        <p:cTn id="29" dur="500" fill="hold"/>
                                        <p:tgtEl>
                                          <p:spTgt spid="4301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301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9" name="Rectangle 3"/>
          <p:cNvSpPr>
            <a:spLocks noGrp="1" noChangeArrowheads="1"/>
          </p:cNvSpPr>
          <p:nvPr>
            <p:ph idx="1"/>
          </p:nvPr>
        </p:nvSpPr>
        <p:spPr>
          <a:xfrm>
            <a:off x="152400" y="1981200"/>
            <a:ext cx="8686800" cy="39624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أولاً: حقوق الزوجة (واجبات على الزوج): </a:t>
            </a:r>
            <a:endParaRPr lang="en-US" sz="2800" dirty="0" smtClean="0">
              <a:solidFill>
                <a:srgbClr val="0000FF"/>
              </a:solidFill>
              <a:latin typeface="SKR HEAD1" pitchFamily="2" charset="-78"/>
              <a:cs typeface="SKR HEAD1" pitchFamily="2" charset="-78"/>
            </a:endParaRPr>
          </a:p>
          <a:p>
            <a:pPr algn="justLow">
              <a:spcBef>
                <a:spcPts val="0"/>
              </a:spcBef>
              <a:buClr>
                <a:srgbClr val="C00000"/>
              </a:buClr>
            </a:pPr>
            <a:r>
              <a:rPr lang="ar-SA" sz="2800" dirty="0" smtClean="0">
                <a:cs typeface="Traditional Arabic" pitchFamily="2" charset="-78"/>
              </a:rPr>
              <a:t>يمكن تصنيف حقوق الزوجة على زوجها إلى:</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1- حقوق مادية.</a:t>
            </a:r>
            <a:r>
              <a:rPr lang="ar-EG" sz="2800" dirty="0" smtClean="0">
                <a:cs typeface="Traditional Arabic" pitchFamily="2" charset="-78"/>
              </a:rPr>
              <a:t>    </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2- حقوق معنوية.</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A5022E94-360F-4DD7-81FF-6E86A08D4EA4}" type="slidenum">
              <a:rPr lang="ar-SA" altLang="en-US"/>
              <a:pPr>
                <a:defRPr/>
              </a:pPr>
              <a:t>41</a:t>
            </a:fld>
            <a:endParaRPr lang="en-US" altLang="en-US"/>
          </a:p>
        </p:txBody>
      </p:sp>
      <p:sp>
        <p:nvSpPr>
          <p:cNvPr id="10"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4039">
                                            <p:txEl>
                                              <p:pRg st="0" end="0"/>
                                            </p:txEl>
                                          </p:spTgt>
                                        </p:tgtEl>
                                        <p:attrNameLst>
                                          <p:attrName>style.visibility</p:attrName>
                                        </p:attrNameLst>
                                      </p:cBhvr>
                                      <p:to>
                                        <p:strVal val="visible"/>
                                      </p:to>
                                    </p:set>
                                    <p:animEffect transition="in" filter="fade">
                                      <p:cBhvr>
                                        <p:cTn id="7" dur="500"/>
                                        <p:tgtEl>
                                          <p:spTgt spid="44039">
                                            <p:txEl>
                                              <p:pRg st="0" end="0"/>
                                            </p:txEl>
                                          </p:spTgt>
                                        </p:tgtEl>
                                      </p:cBhvr>
                                    </p:animEffect>
                                    <p:anim calcmode="lin" valueType="num">
                                      <p:cBhvr>
                                        <p:cTn id="8" dur="500" fill="hold"/>
                                        <p:tgtEl>
                                          <p:spTgt spid="4403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403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4039">
                                            <p:txEl>
                                              <p:pRg st="1" end="1"/>
                                            </p:txEl>
                                          </p:spTgt>
                                        </p:tgtEl>
                                        <p:attrNameLst>
                                          <p:attrName>style.visibility</p:attrName>
                                        </p:attrNameLst>
                                      </p:cBhvr>
                                      <p:to>
                                        <p:strVal val="visible"/>
                                      </p:to>
                                    </p:set>
                                    <p:animEffect transition="in" filter="fade">
                                      <p:cBhvr>
                                        <p:cTn id="14" dur="500"/>
                                        <p:tgtEl>
                                          <p:spTgt spid="44039">
                                            <p:txEl>
                                              <p:pRg st="1" end="1"/>
                                            </p:txEl>
                                          </p:spTgt>
                                        </p:tgtEl>
                                      </p:cBhvr>
                                    </p:animEffect>
                                    <p:anim calcmode="lin" valueType="num">
                                      <p:cBhvr>
                                        <p:cTn id="15" dur="500" fill="hold"/>
                                        <p:tgtEl>
                                          <p:spTgt spid="4403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403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4039">
                                            <p:txEl>
                                              <p:pRg st="2" end="2"/>
                                            </p:txEl>
                                          </p:spTgt>
                                        </p:tgtEl>
                                        <p:attrNameLst>
                                          <p:attrName>style.visibility</p:attrName>
                                        </p:attrNameLst>
                                      </p:cBhvr>
                                      <p:to>
                                        <p:strVal val="visible"/>
                                      </p:to>
                                    </p:set>
                                    <p:animEffect transition="in" filter="fade">
                                      <p:cBhvr>
                                        <p:cTn id="21" dur="500"/>
                                        <p:tgtEl>
                                          <p:spTgt spid="44039">
                                            <p:txEl>
                                              <p:pRg st="2" end="2"/>
                                            </p:txEl>
                                          </p:spTgt>
                                        </p:tgtEl>
                                      </p:cBhvr>
                                    </p:animEffect>
                                    <p:anim calcmode="lin" valueType="num">
                                      <p:cBhvr>
                                        <p:cTn id="22" dur="500" fill="hold"/>
                                        <p:tgtEl>
                                          <p:spTgt spid="4403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403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4039">
                                            <p:txEl>
                                              <p:pRg st="3" end="3"/>
                                            </p:txEl>
                                          </p:spTgt>
                                        </p:tgtEl>
                                        <p:attrNameLst>
                                          <p:attrName>style.visibility</p:attrName>
                                        </p:attrNameLst>
                                      </p:cBhvr>
                                      <p:to>
                                        <p:strVal val="visible"/>
                                      </p:to>
                                    </p:set>
                                    <p:animEffect transition="in" filter="fade">
                                      <p:cBhvr>
                                        <p:cTn id="28" dur="500"/>
                                        <p:tgtEl>
                                          <p:spTgt spid="44039">
                                            <p:txEl>
                                              <p:pRg st="3" end="3"/>
                                            </p:txEl>
                                          </p:spTgt>
                                        </p:tgtEl>
                                      </p:cBhvr>
                                    </p:animEffect>
                                    <p:anim calcmode="lin" valueType="num">
                                      <p:cBhvr>
                                        <p:cTn id="29" dur="500" fill="hold"/>
                                        <p:tgtEl>
                                          <p:spTgt spid="4403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403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3" name="Rectangle 3"/>
          <p:cNvSpPr>
            <a:spLocks noGrp="1" noChangeArrowheads="1"/>
          </p:cNvSpPr>
          <p:nvPr>
            <p:ph idx="1"/>
          </p:nvPr>
        </p:nvSpPr>
        <p:spPr>
          <a:xfrm>
            <a:off x="152400" y="1981200"/>
            <a:ext cx="8686800" cy="4100513"/>
          </a:xfrm>
        </p:spPr>
        <p:txBody>
          <a:bodyPr rtlCol="1">
            <a:normAutofit lnSpcReduction="10000"/>
          </a:bodyPr>
          <a:lstStyle/>
          <a:p>
            <a:pPr algn="justLow" fontAlgn="auto">
              <a:lnSpc>
                <a:spcPct val="110000"/>
              </a:lnSpc>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الحقوق المادية: وتتمثل في: المهر والنفقة.</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cs typeface="Traditional Arabic" pitchFamily="2" charset="-78"/>
              </a:rPr>
              <a:t>1- الْمَهـر: </a:t>
            </a:r>
          </a:p>
          <a:p>
            <a:pPr algn="justLow" fontAlgn="auto">
              <a:lnSpc>
                <a:spcPct val="110000"/>
              </a:lnSpc>
              <a:spcBef>
                <a:spcPts val="0"/>
              </a:spcBef>
              <a:spcAft>
                <a:spcPts val="0"/>
              </a:spcAft>
              <a:defRPr/>
            </a:pPr>
            <a:r>
              <a:rPr lang="ar-SA" sz="2800" b="1" dirty="0" smtClean="0">
                <a:solidFill>
                  <a:srgbClr val="C00000"/>
                </a:solidFill>
                <a:cs typeface="Traditional Arabic" pitchFamily="2" charset="-78"/>
              </a:rPr>
              <a:t>المهر في اللغة</a:t>
            </a:r>
            <a:r>
              <a:rPr lang="ar-SA" sz="2800" dirty="0" smtClean="0">
                <a:solidFill>
                  <a:srgbClr val="C00000"/>
                </a:solidFill>
                <a:cs typeface="Traditional Arabic" pitchFamily="2" charset="-78"/>
              </a:rPr>
              <a:t>: </a:t>
            </a:r>
            <a:r>
              <a:rPr lang="ar-SA" sz="2800" dirty="0" smtClean="0">
                <a:cs typeface="Traditional Arabic" pitchFamily="2" charset="-78"/>
              </a:rPr>
              <a:t>صَدَاق المرأة. </a:t>
            </a:r>
            <a:endParaRPr lang="en-US" sz="2800" dirty="0" smtClean="0">
              <a:cs typeface="Traditional Arabic" pitchFamily="2" charset="-78"/>
            </a:endParaRPr>
          </a:p>
          <a:p>
            <a:pPr algn="justLow" fontAlgn="auto">
              <a:lnSpc>
                <a:spcPct val="110000"/>
              </a:lnSpc>
              <a:spcBef>
                <a:spcPts val="0"/>
              </a:spcBef>
              <a:spcAft>
                <a:spcPts val="0"/>
              </a:spcAft>
              <a:buClr>
                <a:srgbClr val="C00000"/>
              </a:buClr>
              <a:defRPr/>
            </a:pPr>
            <a:r>
              <a:rPr lang="ar-SA" sz="2800" b="1" dirty="0" smtClean="0">
                <a:solidFill>
                  <a:srgbClr val="C00000"/>
                </a:solidFill>
                <a:cs typeface="Traditional Arabic" pitchFamily="2" charset="-78"/>
              </a:rPr>
              <a:t>المهر في الاصطلاح</a:t>
            </a:r>
            <a:r>
              <a:rPr lang="ar-SA" sz="2800" dirty="0" smtClean="0">
                <a:solidFill>
                  <a:srgbClr val="C00000"/>
                </a:solidFill>
                <a:cs typeface="Traditional Arabic" pitchFamily="2" charset="-78"/>
              </a:rPr>
              <a:t>: </a:t>
            </a:r>
            <a:r>
              <a:rPr lang="ar-SA" sz="2800" dirty="0" smtClean="0">
                <a:cs typeface="Traditional Arabic" pitchFamily="2" charset="-78"/>
              </a:rPr>
              <a:t>فهو اسم للمال الذي يجب للمرأة في عقد النكاح أو بعده.</a:t>
            </a:r>
            <a:endParaRPr lang="en-US" sz="2800" dirty="0" smtClean="0">
              <a:cs typeface="Traditional Arabic" pitchFamily="2" charset="-78"/>
            </a:endParaRPr>
          </a:p>
          <a:p>
            <a:pPr algn="justLow" fontAlgn="auto">
              <a:lnSpc>
                <a:spcPct val="110000"/>
              </a:lnSpc>
              <a:spcBef>
                <a:spcPts val="0"/>
              </a:spcBef>
              <a:spcAft>
                <a:spcPts val="0"/>
              </a:spcAft>
              <a:buClr>
                <a:srgbClr val="C00000"/>
              </a:buClr>
              <a:defRPr/>
            </a:pPr>
            <a:r>
              <a:rPr lang="ar-SA" sz="2800" b="1" dirty="0" smtClean="0">
                <a:solidFill>
                  <a:srgbClr val="C00000"/>
                </a:solidFill>
                <a:cs typeface="Traditional Arabic" pitchFamily="2" charset="-78"/>
              </a:rPr>
              <a:t>حكم تسمية المهر: سنة</a:t>
            </a:r>
            <a:r>
              <a:rPr lang="ar-SA" sz="2800" dirty="0" smtClean="0">
                <a:solidFill>
                  <a:srgbClr val="C00000"/>
                </a:solidFill>
                <a:cs typeface="Traditional Arabic" pitchFamily="2" charset="-78"/>
              </a:rPr>
              <a:t>؛ </a:t>
            </a:r>
            <a:r>
              <a:rPr lang="ar-SA" sz="2800" dirty="0" smtClean="0">
                <a:cs typeface="Traditional Arabic" pitchFamily="2" charset="-78"/>
              </a:rPr>
              <a:t>لقطع النزاع؛ لقوله تعالى: ﴿ </a:t>
            </a:r>
            <a:r>
              <a:rPr lang="ar-SA" sz="2800" dirty="0" smtClean="0">
                <a:solidFill>
                  <a:srgbClr val="00B0F0"/>
                </a:solidFill>
                <a:cs typeface="Traditional Arabic" pitchFamily="2" charset="-78"/>
              </a:rPr>
              <a:t>لَا جُنَاحَ عَلَيْكُمْ إِنْ طَلَّقْتُمُ النِّسَاءَ </a:t>
            </a:r>
            <a:r>
              <a:rPr lang="ar-SA" sz="2800" dirty="0" err="1" smtClean="0">
                <a:solidFill>
                  <a:srgbClr val="00B0F0"/>
                </a:solidFill>
                <a:cs typeface="Traditional Arabic" pitchFamily="2" charset="-78"/>
              </a:rPr>
              <a:t>مَالَمْ</a:t>
            </a:r>
            <a:r>
              <a:rPr lang="ar-SA" sz="2800" dirty="0" smtClean="0">
                <a:solidFill>
                  <a:srgbClr val="00B0F0"/>
                </a:solidFill>
                <a:cs typeface="Traditional Arabic" pitchFamily="2" charset="-78"/>
              </a:rPr>
              <a:t> تَمَسُّوهُنَّ أَوْ تَفْرِضُوا لَهُنَّ فَرِيْضَةً</a:t>
            </a:r>
            <a:r>
              <a:rPr lang="ar-SA" sz="2800" dirty="0" smtClean="0">
                <a:cs typeface="Traditional Arabic" pitchFamily="2" charset="-78"/>
              </a:rPr>
              <a:t> ﴾.</a:t>
            </a:r>
          </a:p>
          <a:p>
            <a:pPr algn="justLow" fontAlgn="auto">
              <a:lnSpc>
                <a:spcPct val="110000"/>
              </a:lnSpc>
              <a:spcBef>
                <a:spcPts val="0"/>
              </a:spcBef>
              <a:spcAft>
                <a:spcPts val="0"/>
              </a:spcAft>
              <a:buClr>
                <a:srgbClr val="C00000"/>
              </a:buClr>
              <a:defRPr/>
            </a:pPr>
            <a:r>
              <a:rPr lang="ar-SA" sz="2800" b="1" dirty="0" smtClean="0">
                <a:solidFill>
                  <a:srgbClr val="C00000"/>
                </a:solidFill>
                <a:cs typeface="Traditional Arabic" pitchFamily="2" charset="-78"/>
              </a:rPr>
              <a:t>حكم المهر</a:t>
            </a:r>
            <a:r>
              <a:rPr lang="ar-SA" sz="2800" dirty="0" smtClean="0">
                <a:solidFill>
                  <a:srgbClr val="C00000"/>
                </a:solidFill>
                <a:cs typeface="Traditional Arabic" pitchFamily="2" charset="-78"/>
              </a:rPr>
              <a:t>: </a:t>
            </a:r>
            <a:r>
              <a:rPr lang="ar-SA" sz="2800" b="1" dirty="0" smtClean="0">
                <a:solidFill>
                  <a:srgbClr val="C00000"/>
                </a:solidFill>
                <a:cs typeface="Traditional Arabic" pitchFamily="2" charset="-78"/>
              </a:rPr>
              <a:t>(واجب)</a:t>
            </a:r>
            <a:r>
              <a:rPr lang="ar-SA" sz="2800" dirty="0" smtClean="0">
                <a:solidFill>
                  <a:srgbClr val="C00000"/>
                </a:solidFill>
                <a:cs typeface="Traditional Arabic" pitchFamily="2" charset="-78"/>
              </a:rPr>
              <a:t> </a:t>
            </a:r>
            <a:r>
              <a:rPr lang="ar-SA" sz="2800" dirty="0" smtClean="0">
                <a:cs typeface="Traditional Arabic" pitchFamily="2" charset="-78"/>
              </a:rPr>
              <a:t>على الرجل، بدلالة الأمر في قوله تعالى: ﴿ </a:t>
            </a:r>
            <a:r>
              <a:rPr lang="ar-SA" sz="2800" dirty="0" smtClean="0">
                <a:solidFill>
                  <a:srgbClr val="00B0F0"/>
                </a:solidFill>
                <a:cs typeface="Traditional Arabic" pitchFamily="2" charset="-78"/>
              </a:rPr>
              <a:t>وَآتُوا النِّسَاءَ صَدُقَاتِهِنَّ نِحْلَةً </a:t>
            </a:r>
            <a:r>
              <a:rPr lang="ar-SA" sz="2800" dirty="0" smtClean="0">
                <a:cs typeface="Traditional Arabic" pitchFamily="2" charset="-78"/>
              </a:rPr>
              <a:t>﴾, والنحلة ما يوهب بطيب نفس من الواهب، ودلالته كذلك في قول النبي </a:t>
            </a:r>
            <a:r>
              <a:rPr lang="ar-SA" sz="2800" dirty="0" smtClean="0">
                <a:cs typeface="Traditional Arabic" pitchFamily="2" charset="-78"/>
                <a:sym typeface="AGA Arabesque" pitchFamily="2" charset="2"/>
              </a:rPr>
              <a:t></a:t>
            </a:r>
            <a:r>
              <a:rPr lang="ar-SA" sz="2800" dirty="0" smtClean="0">
                <a:cs typeface="Traditional Arabic" pitchFamily="2" charset="-78"/>
              </a:rPr>
              <a:t>:    " </a:t>
            </a:r>
            <a:r>
              <a:rPr lang="ar-SA" sz="2800" dirty="0" smtClean="0">
                <a:solidFill>
                  <a:srgbClr val="FF0000"/>
                </a:solidFill>
                <a:cs typeface="Traditional Arabic" pitchFamily="2" charset="-78"/>
              </a:rPr>
              <a:t>أَعْطِهَا وَلَوْ خَاتَمًا مِنْ حَدِيدٍ </a:t>
            </a:r>
            <a:r>
              <a:rPr lang="ar-SA" sz="2800" dirty="0" smtClean="0">
                <a:cs typeface="Traditional Arabic" pitchFamily="2" charset="-78"/>
              </a:rPr>
              <a:t>”.</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401BB170-474C-4091-AFAB-B842B40A6868}" type="slidenum">
              <a:rPr lang="ar-SA" altLang="en-US"/>
              <a:pPr>
                <a:defRPr/>
              </a:pPr>
              <a:t>42</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5063">
                                            <p:txEl>
                                              <p:pRg st="0" end="0"/>
                                            </p:txEl>
                                          </p:spTgt>
                                        </p:tgtEl>
                                        <p:attrNameLst>
                                          <p:attrName>style.visibility</p:attrName>
                                        </p:attrNameLst>
                                      </p:cBhvr>
                                      <p:to>
                                        <p:strVal val="visible"/>
                                      </p:to>
                                    </p:set>
                                    <p:animEffect transition="in" filter="fade">
                                      <p:cBhvr>
                                        <p:cTn id="7" dur="500"/>
                                        <p:tgtEl>
                                          <p:spTgt spid="45063">
                                            <p:txEl>
                                              <p:pRg st="0" end="0"/>
                                            </p:txEl>
                                          </p:spTgt>
                                        </p:tgtEl>
                                      </p:cBhvr>
                                    </p:animEffect>
                                    <p:anim calcmode="lin" valueType="num">
                                      <p:cBhvr>
                                        <p:cTn id="8" dur="500" fill="hold"/>
                                        <p:tgtEl>
                                          <p:spTgt spid="4506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50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5063">
                                            <p:txEl>
                                              <p:pRg st="1" end="1"/>
                                            </p:txEl>
                                          </p:spTgt>
                                        </p:tgtEl>
                                        <p:attrNameLst>
                                          <p:attrName>style.visibility</p:attrName>
                                        </p:attrNameLst>
                                      </p:cBhvr>
                                      <p:to>
                                        <p:strVal val="visible"/>
                                      </p:to>
                                    </p:set>
                                    <p:animEffect transition="in" filter="fade">
                                      <p:cBhvr>
                                        <p:cTn id="14" dur="500"/>
                                        <p:tgtEl>
                                          <p:spTgt spid="45063">
                                            <p:txEl>
                                              <p:pRg st="1" end="1"/>
                                            </p:txEl>
                                          </p:spTgt>
                                        </p:tgtEl>
                                      </p:cBhvr>
                                    </p:animEffect>
                                    <p:anim calcmode="lin" valueType="num">
                                      <p:cBhvr>
                                        <p:cTn id="15" dur="500" fill="hold"/>
                                        <p:tgtEl>
                                          <p:spTgt spid="4506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50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5063">
                                            <p:txEl>
                                              <p:pRg st="2" end="2"/>
                                            </p:txEl>
                                          </p:spTgt>
                                        </p:tgtEl>
                                        <p:attrNameLst>
                                          <p:attrName>style.visibility</p:attrName>
                                        </p:attrNameLst>
                                      </p:cBhvr>
                                      <p:to>
                                        <p:strVal val="visible"/>
                                      </p:to>
                                    </p:set>
                                    <p:animEffect transition="in" filter="fade">
                                      <p:cBhvr>
                                        <p:cTn id="21" dur="500"/>
                                        <p:tgtEl>
                                          <p:spTgt spid="45063">
                                            <p:txEl>
                                              <p:pRg st="2" end="2"/>
                                            </p:txEl>
                                          </p:spTgt>
                                        </p:tgtEl>
                                      </p:cBhvr>
                                    </p:animEffect>
                                    <p:anim calcmode="lin" valueType="num">
                                      <p:cBhvr>
                                        <p:cTn id="22" dur="500" fill="hold"/>
                                        <p:tgtEl>
                                          <p:spTgt spid="4506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50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5063">
                                            <p:txEl>
                                              <p:pRg st="3" end="3"/>
                                            </p:txEl>
                                          </p:spTgt>
                                        </p:tgtEl>
                                        <p:attrNameLst>
                                          <p:attrName>style.visibility</p:attrName>
                                        </p:attrNameLst>
                                      </p:cBhvr>
                                      <p:to>
                                        <p:strVal val="visible"/>
                                      </p:to>
                                    </p:set>
                                    <p:animEffect transition="in" filter="fade">
                                      <p:cBhvr>
                                        <p:cTn id="28" dur="500"/>
                                        <p:tgtEl>
                                          <p:spTgt spid="45063">
                                            <p:txEl>
                                              <p:pRg st="3" end="3"/>
                                            </p:txEl>
                                          </p:spTgt>
                                        </p:tgtEl>
                                      </p:cBhvr>
                                    </p:animEffect>
                                    <p:anim calcmode="lin" valueType="num">
                                      <p:cBhvr>
                                        <p:cTn id="29" dur="500" fill="hold"/>
                                        <p:tgtEl>
                                          <p:spTgt spid="4506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50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45063">
                                            <p:txEl>
                                              <p:pRg st="4" end="4"/>
                                            </p:txEl>
                                          </p:spTgt>
                                        </p:tgtEl>
                                        <p:attrNameLst>
                                          <p:attrName>style.visibility</p:attrName>
                                        </p:attrNameLst>
                                      </p:cBhvr>
                                      <p:to>
                                        <p:strVal val="visible"/>
                                      </p:to>
                                    </p:set>
                                    <p:animEffect transition="in" filter="fade">
                                      <p:cBhvr>
                                        <p:cTn id="35" dur="500"/>
                                        <p:tgtEl>
                                          <p:spTgt spid="45063">
                                            <p:txEl>
                                              <p:pRg st="4" end="4"/>
                                            </p:txEl>
                                          </p:spTgt>
                                        </p:tgtEl>
                                      </p:cBhvr>
                                    </p:animEffect>
                                    <p:anim calcmode="lin" valueType="num">
                                      <p:cBhvr>
                                        <p:cTn id="36" dur="500" fill="hold"/>
                                        <p:tgtEl>
                                          <p:spTgt spid="45063">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4506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45063">
                                            <p:txEl>
                                              <p:pRg st="5" end="5"/>
                                            </p:txEl>
                                          </p:spTgt>
                                        </p:tgtEl>
                                        <p:attrNameLst>
                                          <p:attrName>style.visibility</p:attrName>
                                        </p:attrNameLst>
                                      </p:cBhvr>
                                      <p:to>
                                        <p:strVal val="visible"/>
                                      </p:to>
                                    </p:set>
                                    <p:animEffect transition="in" filter="fade">
                                      <p:cBhvr>
                                        <p:cTn id="42" dur="500"/>
                                        <p:tgtEl>
                                          <p:spTgt spid="45063">
                                            <p:txEl>
                                              <p:pRg st="5" end="5"/>
                                            </p:txEl>
                                          </p:spTgt>
                                        </p:tgtEl>
                                      </p:cBhvr>
                                    </p:animEffect>
                                    <p:anim calcmode="lin" valueType="num">
                                      <p:cBhvr>
                                        <p:cTn id="43" dur="500" fill="hold"/>
                                        <p:tgtEl>
                                          <p:spTgt spid="45063">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450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7" name="Rectangle 3"/>
          <p:cNvSpPr>
            <a:spLocks noGrp="1" noChangeArrowheads="1"/>
          </p:cNvSpPr>
          <p:nvPr>
            <p:ph idx="1"/>
          </p:nvPr>
        </p:nvSpPr>
        <p:spPr>
          <a:xfrm>
            <a:off x="152400" y="1981200"/>
            <a:ext cx="8686800" cy="41910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الحكمة من مشروعية المهر</a:t>
            </a:r>
          </a:p>
          <a:p>
            <a:pPr algn="justLow">
              <a:spcBef>
                <a:spcPts val="0"/>
              </a:spcBef>
              <a:buClr>
                <a:srgbClr val="C00000"/>
              </a:buClr>
            </a:pPr>
            <a:r>
              <a:rPr lang="ar-SA" sz="2800" dirty="0" smtClean="0">
                <a:cs typeface="Traditional Arabic" pitchFamily="2" charset="-78"/>
              </a:rPr>
              <a:t>تطييبٌ لنفس المرأة، وتوسعة عليها لقضاء وشراء مستلزمات الزوجية.</a:t>
            </a:r>
          </a:p>
          <a:p>
            <a:pPr algn="justLow">
              <a:spcBef>
                <a:spcPts val="0"/>
              </a:spcBef>
              <a:buClr>
                <a:srgbClr val="C00000"/>
              </a:buClr>
            </a:pPr>
            <a:r>
              <a:rPr lang="ar-SA" sz="2800" dirty="0" smtClean="0">
                <a:cs typeface="Traditional Arabic" pitchFamily="2" charset="-78"/>
              </a:rPr>
              <a:t>المهر من الإنفاق الذي يُشعِر الزوج برغبة في تحمُّل مسؤولياته تجاهها، واستعداداه للقيام بالنفقة عليها.</a:t>
            </a:r>
          </a:p>
          <a:p>
            <a:pPr algn="justLow">
              <a:spcBef>
                <a:spcPts val="0"/>
              </a:spcBef>
              <a:buClr>
                <a:srgbClr val="C00000"/>
              </a:buClr>
            </a:pPr>
            <a:r>
              <a:rPr lang="ar-SA" sz="2800" dirty="0" smtClean="0">
                <a:cs typeface="Traditional Arabic" pitchFamily="2" charset="-78"/>
              </a:rPr>
              <a:t>شعور المرأة برغبة الرجل فيها، وحبه لها.</a:t>
            </a:r>
          </a:p>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أكثر المهر وأقله</a:t>
            </a:r>
            <a:endParaRPr lang="en-US" sz="2800" dirty="0" smtClean="0">
              <a:solidFill>
                <a:srgbClr val="0000FF"/>
              </a:solidFill>
              <a:latin typeface="SKR HEAD1" pitchFamily="2" charset="-78"/>
              <a:cs typeface="SKR HEAD1" pitchFamily="2" charset="-78"/>
            </a:endParaRPr>
          </a:p>
          <a:p>
            <a:pPr algn="justLow">
              <a:spcBef>
                <a:spcPts val="0"/>
              </a:spcBef>
              <a:buClr>
                <a:srgbClr val="C00000"/>
              </a:buClr>
            </a:pPr>
            <a:r>
              <a:rPr lang="ar-SA" sz="2800" dirty="0" smtClean="0">
                <a:cs typeface="Traditional Arabic" pitchFamily="2" charset="-78"/>
              </a:rPr>
              <a:t>قاعدة الإسلام الكبرى التي تجري عليها أحكامه وتكاليفه: </a:t>
            </a:r>
            <a:r>
              <a:rPr lang="ar-SA" sz="2800" dirty="0" err="1" smtClean="0">
                <a:cs typeface="Traditional Arabic" pitchFamily="2" charset="-78"/>
              </a:rPr>
              <a:t>ه</a:t>
            </a:r>
            <a:r>
              <a:rPr lang="ar-EG" sz="2800" dirty="0" smtClean="0">
                <a:cs typeface="Traditional Arabic" pitchFamily="2" charset="-78"/>
              </a:rPr>
              <a:t>ي</a:t>
            </a:r>
            <a:r>
              <a:rPr lang="ar-SA" sz="2800" dirty="0" smtClean="0">
                <a:cs typeface="Traditional Arabic" pitchFamily="2" charset="-78"/>
              </a:rPr>
              <a:t> التيسير والتخفيف، وتحقيق المقاصد من العقود.</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A062FCFD-6D07-438A-815B-7FF8EE51AB5C}" type="slidenum">
              <a:rPr lang="ar-SA" altLang="en-US"/>
              <a:pPr>
                <a:defRPr/>
              </a:pPr>
              <a:t>43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6087">
                                            <p:txEl>
                                              <p:pRg st="0" end="0"/>
                                            </p:txEl>
                                          </p:spTgt>
                                        </p:tgtEl>
                                        <p:attrNameLst>
                                          <p:attrName>style.visibility</p:attrName>
                                        </p:attrNameLst>
                                      </p:cBhvr>
                                      <p:to>
                                        <p:strVal val="visible"/>
                                      </p:to>
                                    </p:set>
                                    <p:animEffect transition="in" filter="fade">
                                      <p:cBhvr>
                                        <p:cTn id="7" dur="500"/>
                                        <p:tgtEl>
                                          <p:spTgt spid="46087">
                                            <p:txEl>
                                              <p:pRg st="0" end="0"/>
                                            </p:txEl>
                                          </p:spTgt>
                                        </p:tgtEl>
                                      </p:cBhvr>
                                    </p:animEffect>
                                    <p:anim calcmode="lin" valueType="num">
                                      <p:cBhvr>
                                        <p:cTn id="8" dur="500" fill="hold"/>
                                        <p:tgtEl>
                                          <p:spTgt spid="4608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60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6087">
                                            <p:txEl>
                                              <p:pRg st="1" end="1"/>
                                            </p:txEl>
                                          </p:spTgt>
                                        </p:tgtEl>
                                        <p:attrNameLst>
                                          <p:attrName>style.visibility</p:attrName>
                                        </p:attrNameLst>
                                      </p:cBhvr>
                                      <p:to>
                                        <p:strVal val="visible"/>
                                      </p:to>
                                    </p:set>
                                    <p:animEffect transition="in" filter="fade">
                                      <p:cBhvr>
                                        <p:cTn id="14" dur="500"/>
                                        <p:tgtEl>
                                          <p:spTgt spid="46087">
                                            <p:txEl>
                                              <p:pRg st="1" end="1"/>
                                            </p:txEl>
                                          </p:spTgt>
                                        </p:tgtEl>
                                      </p:cBhvr>
                                    </p:animEffect>
                                    <p:anim calcmode="lin" valueType="num">
                                      <p:cBhvr>
                                        <p:cTn id="15" dur="500" fill="hold"/>
                                        <p:tgtEl>
                                          <p:spTgt spid="4608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60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6087">
                                            <p:txEl>
                                              <p:pRg st="2" end="2"/>
                                            </p:txEl>
                                          </p:spTgt>
                                        </p:tgtEl>
                                        <p:attrNameLst>
                                          <p:attrName>style.visibility</p:attrName>
                                        </p:attrNameLst>
                                      </p:cBhvr>
                                      <p:to>
                                        <p:strVal val="visible"/>
                                      </p:to>
                                    </p:set>
                                    <p:animEffect transition="in" filter="fade">
                                      <p:cBhvr>
                                        <p:cTn id="21" dur="500"/>
                                        <p:tgtEl>
                                          <p:spTgt spid="46087">
                                            <p:txEl>
                                              <p:pRg st="2" end="2"/>
                                            </p:txEl>
                                          </p:spTgt>
                                        </p:tgtEl>
                                      </p:cBhvr>
                                    </p:animEffect>
                                    <p:anim calcmode="lin" valueType="num">
                                      <p:cBhvr>
                                        <p:cTn id="22" dur="500" fill="hold"/>
                                        <p:tgtEl>
                                          <p:spTgt spid="4608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60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6087">
                                            <p:txEl>
                                              <p:pRg st="3" end="3"/>
                                            </p:txEl>
                                          </p:spTgt>
                                        </p:tgtEl>
                                        <p:attrNameLst>
                                          <p:attrName>style.visibility</p:attrName>
                                        </p:attrNameLst>
                                      </p:cBhvr>
                                      <p:to>
                                        <p:strVal val="visible"/>
                                      </p:to>
                                    </p:set>
                                    <p:animEffect transition="in" filter="fade">
                                      <p:cBhvr>
                                        <p:cTn id="28" dur="500"/>
                                        <p:tgtEl>
                                          <p:spTgt spid="46087">
                                            <p:txEl>
                                              <p:pRg st="3" end="3"/>
                                            </p:txEl>
                                          </p:spTgt>
                                        </p:tgtEl>
                                      </p:cBhvr>
                                    </p:animEffect>
                                    <p:anim calcmode="lin" valueType="num">
                                      <p:cBhvr>
                                        <p:cTn id="29" dur="500" fill="hold"/>
                                        <p:tgtEl>
                                          <p:spTgt spid="4608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60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46087">
                                            <p:txEl>
                                              <p:pRg st="4" end="4"/>
                                            </p:txEl>
                                          </p:spTgt>
                                        </p:tgtEl>
                                        <p:attrNameLst>
                                          <p:attrName>style.visibility</p:attrName>
                                        </p:attrNameLst>
                                      </p:cBhvr>
                                      <p:to>
                                        <p:strVal val="visible"/>
                                      </p:to>
                                    </p:set>
                                    <p:animEffect transition="in" filter="fade">
                                      <p:cBhvr>
                                        <p:cTn id="35" dur="500"/>
                                        <p:tgtEl>
                                          <p:spTgt spid="46087">
                                            <p:txEl>
                                              <p:pRg st="4" end="4"/>
                                            </p:txEl>
                                          </p:spTgt>
                                        </p:tgtEl>
                                      </p:cBhvr>
                                    </p:animEffect>
                                    <p:anim calcmode="lin" valueType="num">
                                      <p:cBhvr>
                                        <p:cTn id="36" dur="500" fill="hold"/>
                                        <p:tgtEl>
                                          <p:spTgt spid="46087">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4608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46087">
                                            <p:txEl>
                                              <p:pRg st="5" end="5"/>
                                            </p:txEl>
                                          </p:spTgt>
                                        </p:tgtEl>
                                        <p:attrNameLst>
                                          <p:attrName>style.visibility</p:attrName>
                                        </p:attrNameLst>
                                      </p:cBhvr>
                                      <p:to>
                                        <p:strVal val="visible"/>
                                      </p:to>
                                    </p:set>
                                    <p:animEffect transition="in" filter="fade">
                                      <p:cBhvr>
                                        <p:cTn id="42" dur="500"/>
                                        <p:tgtEl>
                                          <p:spTgt spid="46087">
                                            <p:txEl>
                                              <p:pRg st="5" end="5"/>
                                            </p:txEl>
                                          </p:spTgt>
                                        </p:tgtEl>
                                      </p:cBhvr>
                                    </p:animEffect>
                                    <p:anim calcmode="lin" valueType="num">
                                      <p:cBhvr>
                                        <p:cTn id="43" dur="500" fill="hold"/>
                                        <p:tgtEl>
                                          <p:spTgt spid="46087">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4608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11" name="Rectangle 3"/>
          <p:cNvSpPr>
            <a:spLocks noGrp="1" noChangeArrowheads="1"/>
          </p:cNvSpPr>
          <p:nvPr>
            <p:ph idx="1"/>
          </p:nvPr>
        </p:nvSpPr>
        <p:spPr>
          <a:xfrm>
            <a:off x="152400" y="1981200"/>
            <a:ext cx="8686800" cy="4100513"/>
          </a:xfrm>
        </p:spPr>
        <p:txBody>
          <a:bodyPr/>
          <a:lstStyle/>
          <a:p>
            <a:pPr algn="justLow">
              <a:spcBef>
                <a:spcPts val="0"/>
              </a:spcBef>
              <a:buClr>
                <a:srgbClr val="C00000"/>
              </a:buClr>
            </a:pPr>
            <a:r>
              <a:rPr lang="ar-SA" sz="2800" dirty="0" smtClean="0">
                <a:cs typeface="Traditional Arabic" pitchFamily="2" charset="-78"/>
              </a:rPr>
              <a:t>كره الإسلام </a:t>
            </a:r>
            <a:r>
              <a:rPr lang="ar-SA" sz="2800" dirty="0" err="1" smtClean="0">
                <a:cs typeface="Traditional Arabic" pitchFamily="2" charset="-78"/>
              </a:rPr>
              <a:t>التغالي</a:t>
            </a:r>
            <a:r>
              <a:rPr lang="ar-SA" sz="2800" dirty="0" smtClean="0">
                <a:cs typeface="Traditional Arabic" pitchFamily="2" charset="-78"/>
              </a:rPr>
              <a:t> في المهور، وأخبر أن المهر كلما كان قليلاً كان الزواج مباركاً. ولم يفرض حداً لقلة المهر أو كثرته.</a:t>
            </a:r>
          </a:p>
          <a:p>
            <a:pPr algn="justLow">
              <a:spcBef>
                <a:spcPts val="0"/>
              </a:spcBef>
              <a:buClr>
                <a:srgbClr val="C00000"/>
              </a:buClr>
            </a:pPr>
            <a:r>
              <a:rPr lang="ar-SA" sz="2800" dirty="0" smtClean="0">
                <a:cs typeface="Traditional Arabic" pitchFamily="2" charset="-78"/>
              </a:rPr>
              <a:t>قال النبي</a:t>
            </a:r>
            <a:r>
              <a:rPr lang="en-US" sz="2800" dirty="0" smtClean="0">
                <a:cs typeface="Traditional Arabic" pitchFamily="2" charset="-78"/>
                <a:sym typeface="AGA Arabesque" pitchFamily="2" charset="2"/>
              </a:rPr>
              <a:t></a:t>
            </a:r>
            <a:r>
              <a:rPr lang="en-US" sz="2800" dirty="0" smtClean="0">
                <a:cs typeface="Traditional Arabic" pitchFamily="2" charset="-78"/>
              </a:rPr>
              <a:t> </a:t>
            </a:r>
            <a:r>
              <a:rPr lang="ar-SA" sz="2800" dirty="0" smtClean="0">
                <a:cs typeface="Traditional Arabic" pitchFamily="2" charset="-78"/>
              </a:rPr>
              <a:t>: "</a:t>
            </a:r>
            <a:r>
              <a:rPr lang="ar-SA" sz="2800" b="1" dirty="0" smtClean="0">
                <a:cs typeface="Traditional Arabic" pitchFamily="2" charset="-78"/>
              </a:rPr>
              <a:t> </a:t>
            </a:r>
            <a:r>
              <a:rPr lang="ar-SA" sz="2800" dirty="0" smtClean="0">
                <a:solidFill>
                  <a:srgbClr val="FF0000"/>
                </a:solidFill>
                <a:cs typeface="Traditional Arabic" pitchFamily="2" charset="-78"/>
              </a:rPr>
              <a:t>أَعْظَمَ النِّكَاحِ بَرَكَةً أَيْسَـرُهُنَّ ‏‏صَدَاقَاً </a:t>
            </a:r>
            <a:r>
              <a:rPr lang="ar-SA" sz="2800" b="1" dirty="0" smtClean="0">
                <a:cs typeface="Traditional Arabic" pitchFamily="2" charset="-78"/>
              </a:rPr>
              <a:t>”</a:t>
            </a:r>
            <a:r>
              <a:rPr lang="ar-SA" sz="2800" baseline="30000" dirty="0" smtClean="0">
                <a:cs typeface="Traditional Arabic" pitchFamily="2" charset="-78"/>
              </a:rPr>
              <a:t>.</a:t>
            </a:r>
            <a:endParaRPr lang="en-US" sz="2800" dirty="0" smtClean="0">
              <a:cs typeface="Traditional Arabic" pitchFamily="2" charset="-78"/>
            </a:endParaRPr>
          </a:p>
          <a:p>
            <a:pPr algn="justLow">
              <a:spcBef>
                <a:spcPts val="0"/>
              </a:spcBef>
              <a:buClr>
                <a:srgbClr val="C00000"/>
              </a:buClr>
            </a:pPr>
            <a:r>
              <a:rPr lang="ar-SA" sz="2800" dirty="0" smtClean="0">
                <a:cs typeface="Traditional Arabic" pitchFamily="2" charset="-78"/>
              </a:rPr>
              <a:t>قال النبي </a:t>
            </a:r>
            <a:r>
              <a:rPr lang="en-US" sz="2800" dirty="0" smtClean="0">
                <a:cs typeface="Traditional Arabic" pitchFamily="2" charset="-78"/>
                <a:sym typeface="AGA Arabesque" pitchFamily="2" charset="2"/>
              </a:rPr>
              <a:t></a:t>
            </a:r>
            <a:r>
              <a:rPr lang="ar-SA" sz="2800" dirty="0" smtClean="0">
                <a:cs typeface="Traditional Arabic" pitchFamily="2" charset="-78"/>
              </a:rPr>
              <a:t>: "‏</a:t>
            </a:r>
            <a:r>
              <a:rPr lang="ar-SA" sz="2800" dirty="0" smtClean="0">
                <a:solidFill>
                  <a:srgbClr val="FF0000"/>
                </a:solidFill>
                <a:cs typeface="Traditional Arabic" pitchFamily="2" charset="-78"/>
              </a:rPr>
              <a:t>مَنْ أَعْطَى فِي ‏‏صَدَاقِ ‏‏امْرَأَةٍ مِلْءَ كَفَّيْهِ ‏‏</a:t>
            </a:r>
            <a:r>
              <a:rPr lang="ar-SA" sz="2800" dirty="0" err="1" smtClean="0">
                <a:solidFill>
                  <a:srgbClr val="FF0000"/>
                </a:solidFill>
                <a:cs typeface="Traditional Arabic" pitchFamily="2" charset="-78"/>
              </a:rPr>
              <a:t>سَوِيقًا</a:t>
            </a:r>
            <a:r>
              <a:rPr lang="ar-SA" sz="2800" dirty="0" smtClean="0">
                <a:solidFill>
                  <a:srgbClr val="FF0000"/>
                </a:solidFill>
                <a:cs typeface="Traditional Arabic" pitchFamily="2" charset="-78"/>
              </a:rPr>
              <a:t> ‏أَوْ تَمْرًا، فَقَدْ اسْتَحَلَّ </a:t>
            </a:r>
            <a:r>
              <a:rPr lang="ar-SA" sz="2800" b="1" dirty="0" smtClean="0">
                <a:cs typeface="Traditional Arabic" pitchFamily="2" charset="-78"/>
              </a:rPr>
              <a:t>"</a:t>
            </a:r>
            <a:r>
              <a:rPr lang="en-US" sz="2800" b="1" dirty="0" smtClean="0">
                <a:cs typeface="Traditional Arabic" pitchFamily="2" charset="-78"/>
              </a:rPr>
              <a:t> </a:t>
            </a:r>
            <a:r>
              <a:rPr lang="ar-SA" sz="2800" dirty="0" smtClean="0">
                <a:cs typeface="Traditional Arabic" pitchFamily="2" charset="-78"/>
              </a:rPr>
              <a:t>.</a:t>
            </a:r>
          </a:p>
          <a:p>
            <a:pPr algn="justLow">
              <a:spcBef>
                <a:spcPts val="0"/>
              </a:spcBef>
              <a:buClr>
                <a:srgbClr val="C00000"/>
              </a:buClr>
            </a:pPr>
            <a:r>
              <a:rPr lang="ar-SA" sz="2800" dirty="0" smtClean="0">
                <a:cs typeface="Traditional Arabic" pitchFamily="2" charset="-78"/>
              </a:rPr>
              <a:t>قال النبي </a:t>
            </a:r>
            <a:r>
              <a:rPr lang="en-US" sz="2800" dirty="0" smtClean="0">
                <a:cs typeface="Traditional Arabic" pitchFamily="2" charset="-78"/>
                <a:sym typeface="AGA Arabesque" pitchFamily="2" charset="2"/>
              </a:rPr>
              <a:t></a:t>
            </a:r>
            <a:r>
              <a:rPr lang="ar-SA" sz="2800" dirty="0" smtClean="0">
                <a:cs typeface="Traditional Arabic" pitchFamily="2" charset="-78"/>
              </a:rPr>
              <a:t>:"</a:t>
            </a:r>
            <a:r>
              <a:rPr lang="ar-SA" sz="2800" b="1" dirty="0" smtClean="0">
                <a:cs typeface="Traditional Arabic" pitchFamily="2" charset="-78"/>
              </a:rPr>
              <a:t> </a:t>
            </a:r>
            <a:r>
              <a:rPr lang="ar-SA" sz="2800" dirty="0" smtClean="0">
                <a:solidFill>
                  <a:srgbClr val="FF0000"/>
                </a:solidFill>
                <a:cs typeface="Traditional Arabic" pitchFamily="2" charset="-78"/>
              </a:rPr>
              <a:t>اذْهَبْ، فَقَدْ </a:t>
            </a:r>
            <a:r>
              <a:rPr lang="ar-SA" sz="2800" dirty="0" err="1" smtClean="0">
                <a:solidFill>
                  <a:srgbClr val="FF0000"/>
                </a:solidFill>
                <a:cs typeface="Traditional Arabic" pitchFamily="2" charset="-78"/>
              </a:rPr>
              <a:t>أَنْكَحْتُكَهَا</a:t>
            </a:r>
            <a:r>
              <a:rPr lang="ar-SA" sz="2800" dirty="0" smtClean="0">
                <a:solidFill>
                  <a:srgbClr val="FF0000"/>
                </a:solidFill>
                <a:cs typeface="Traditional Arabic" pitchFamily="2" charset="-78"/>
              </a:rPr>
              <a:t> بِمَا مَعَكَ مِنْ الْقُرْآنِ</a:t>
            </a:r>
            <a:r>
              <a:rPr lang="ar-SA" sz="2800" b="1" dirty="0" smtClean="0">
                <a:cs typeface="Traditional Arabic" pitchFamily="2" charset="-78"/>
              </a:rPr>
              <a:t>”</a:t>
            </a:r>
            <a:r>
              <a:rPr lang="ar-SA" sz="2800" dirty="0" smtClean="0">
                <a:cs typeface="Traditional Arabic" pitchFamily="2" charset="-78"/>
              </a:rPr>
              <a:t>.</a:t>
            </a:r>
          </a:p>
          <a:p>
            <a:pPr algn="justLow">
              <a:spcBef>
                <a:spcPts val="0"/>
              </a:spcBef>
              <a:buClr>
                <a:srgbClr val="C00000"/>
              </a:buClr>
            </a:pPr>
            <a:r>
              <a:rPr lang="ar-SA" sz="2800" dirty="0" smtClean="0">
                <a:cs typeface="Traditional Arabic" pitchFamily="2" charset="-78"/>
              </a:rPr>
              <a:t>قصة زواج أم سليم </a:t>
            </a:r>
            <a:r>
              <a:rPr lang="ar-SA" sz="2800" dirty="0" err="1" smtClean="0">
                <a:cs typeface="CTraditional Arabic" pitchFamily="2" charset="-78"/>
              </a:rPr>
              <a:t>ل</a:t>
            </a:r>
            <a:r>
              <a:rPr lang="ar-SA" sz="2800" dirty="0" smtClean="0">
                <a:cs typeface="Traditional Arabic" pitchFamily="2" charset="-78"/>
              </a:rPr>
              <a:t>.</a:t>
            </a:r>
            <a:endParaRPr lang="en-US" sz="2800" dirty="0" smtClean="0">
              <a:cs typeface="Traditional Arabic" pitchFamily="2" charset="-78"/>
            </a:endParaRPr>
          </a:p>
          <a:p>
            <a:pPr algn="justLow">
              <a:spcBef>
                <a:spcPts val="0"/>
              </a:spcBef>
            </a:pP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A35EE5CF-42E2-44B9-98CA-3113D2194962}" type="slidenum">
              <a:rPr lang="ar-SA" altLang="en-US"/>
              <a:pPr>
                <a:defRPr/>
              </a:pPr>
              <a:t>44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7111">
                                            <p:txEl>
                                              <p:pRg st="0" end="0"/>
                                            </p:txEl>
                                          </p:spTgt>
                                        </p:tgtEl>
                                        <p:attrNameLst>
                                          <p:attrName>style.visibility</p:attrName>
                                        </p:attrNameLst>
                                      </p:cBhvr>
                                      <p:to>
                                        <p:strVal val="visible"/>
                                      </p:to>
                                    </p:set>
                                    <p:animEffect transition="in" filter="fade">
                                      <p:cBhvr>
                                        <p:cTn id="7" dur="500"/>
                                        <p:tgtEl>
                                          <p:spTgt spid="47111">
                                            <p:txEl>
                                              <p:pRg st="0" end="0"/>
                                            </p:txEl>
                                          </p:spTgt>
                                        </p:tgtEl>
                                      </p:cBhvr>
                                    </p:animEffect>
                                    <p:anim calcmode="lin" valueType="num">
                                      <p:cBhvr>
                                        <p:cTn id="8" dur="500" fill="hold"/>
                                        <p:tgtEl>
                                          <p:spTgt spid="4711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71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7111">
                                            <p:txEl>
                                              <p:pRg st="1" end="1"/>
                                            </p:txEl>
                                          </p:spTgt>
                                        </p:tgtEl>
                                        <p:attrNameLst>
                                          <p:attrName>style.visibility</p:attrName>
                                        </p:attrNameLst>
                                      </p:cBhvr>
                                      <p:to>
                                        <p:strVal val="visible"/>
                                      </p:to>
                                    </p:set>
                                    <p:animEffect transition="in" filter="fade">
                                      <p:cBhvr>
                                        <p:cTn id="14" dur="500"/>
                                        <p:tgtEl>
                                          <p:spTgt spid="47111">
                                            <p:txEl>
                                              <p:pRg st="1" end="1"/>
                                            </p:txEl>
                                          </p:spTgt>
                                        </p:tgtEl>
                                      </p:cBhvr>
                                    </p:animEffect>
                                    <p:anim calcmode="lin" valueType="num">
                                      <p:cBhvr>
                                        <p:cTn id="15" dur="500" fill="hold"/>
                                        <p:tgtEl>
                                          <p:spTgt spid="4711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71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7111">
                                            <p:txEl>
                                              <p:pRg st="2" end="2"/>
                                            </p:txEl>
                                          </p:spTgt>
                                        </p:tgtEl>
                                        <p:attrNameLst>
                                          <p:attrName>style.visibility</p:attrName>
                                        </p:attrNameLst>
                                      </p:cBhvr>
                                      <p:to>
                                        <p:strVal val="visible"/>
                                      </p:to>
                                    </p:set>
                                    <p:animEffect transition="in" filter="fade">
                                      <p:cBhvr>
                                        <p:cTn id="21" dur="500"/>
                                        <p:tgtEl>
                                          <p:spTgt spid="47111">
                                            <p:txEl>
                                              <p:pRg st="2" end="2"/>
                                            </p:txEl>
                                          </p:spTgt>
                                        </p:tgtEl>
                                      </p:cBhvr>
                                    </p:animEffect>
                                    <p:anim calcmode="lin" valueType="num">
                                      <p:cBhvr>
                                        <p:cTn id="22" dur="500" fill="hold"/>
                                        <p:tgtEl>
                                          <p:spTgt spid="4711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71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7111">
                                            <p:txEl>
                                              <p:pRg st="3" end="3"/>
                                            </p:txEl>
                                          </p:spTgt>
                                        </p:tgtEl>
                                        <p:attrNameLst>
                                          <p:attrName>style.visibility</p:attrName>
                                        </p:attrNameLst>
                                      </p:cBhvr>
                                      <p:to>
                                        <p:strVal val="visible"/>
                                      </p:to>
                                    </p:set>
                                    <p:animEffect transition="in" filter="fade">
                                      <p:cBhvr>
                                        <p:cTn id="28" dur="500"/>
                                        <p:tgtEl>
                                          <p:spTgt spid="47111">
                                            <p:txEl>
                                              <p:pRg st="3" end="3"/>
                                            </p:txEl>
                                          </p:spTgt>
                                        </p:tgtEl>
                                      </p:cBhvr>
                                    </p:animEffect>
                                    <p:anim calcmode="lin" valueType="num">
                                      <p:cBhvr>
                                        <p:cTn id="29" dur="500" fill="hold"/>
                                        <p:tgtEl>
                                          <p:spTgt spid="4711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71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47111">
                                            <p:txEl>
                                              <p:pRg st="4" end="4"/>
                                            </p:txEl>
                                          </p:spTgt>
                                        </p:tgtEl>
                                        <p:attrNameLst>
                                          <p:attrName>style.visibility</p:attrName>
                                        </p:attrNameLst>
                                      </p:cBhvr>
                                      <p:to>
                                        <p:strVal val="visible"/>
                                      </p:to>
                                    </p:set>
                                    <p:animEffect transition="in" filter="fade">
                                      <p:cBhvr>
                                        <p:cTn id="35" dur="500"/>
                                        <p:tgtEl>
                                          <p:spTgt spid="47111">
                                            <p:txEl>
                                              <p:pRg st="4" end="4"/>
                                            </p:txEl>
                                          </p:spTgt>
                                        </p:tgtEl>
                                      </p:cBhvr>
                                    </p:animEffect>
                                    <p:anim calcmode="lin" valueType="num">
                                      <p:cBhvr>
                                        <p:cTn id="36" dur="500" fill="hold"/>
                                        <p:tgtEl>
                                          <p:spTgt spid="4711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4711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5" name="Rectangle 3"/>
          <p:cNvSpPr>
            <a:spLocks noGrp="1" noChangeArrowheads="1"/>
          </p:cNvSpPr>
          <p:nvPr>
            <p:ph idx="1"/>
          </p:nvPr>
        </p:nvSpPr>
        <p:spPr>
          <a:xfrm>
            <a:off x="152400" y="1981200"/>
            <a:ext cx="8686800" cy="4343400"/>
          </a:xfrm>
        </p:spPr>
        <p:txBody>
          <a:bodyPr/>
          <a:lstStyle/>
          <a:p>
            <a:pPr algn="justLow">
              <a:spcBef>
                <a:spcPts val="0"/>
              </a:spcBef>
              <a:buClr>
                <a:srgbClr val="C00000"/>
              </a:buClr>
            </a:pPr>
            <a:r>
              <a:rPr lang="ar-SA" sz="2800" dirty="0" smtClean="0">
                <a:cs typeface="Traditional Arabic" pitchFamily="2" charset="-78"/>
              </a:rPr>
              <a:t>اتفق الفقهاء على أنه لا حدَّ لأعلى المهر، ولم يرد نص في كتاب أو سنة يقدر حدّاً أعلى للمهر.</a:t>
            </a:r>
          </a:p>
          <a:p>
            <a:pPr algn="justLow">
              <a:spcBef>
                <a:spcPts val="0"/>
              </a:spcBef>
              <a:buClr>
                <a:srgbClr val="C00000"/>
              </a:buClr>
            </a:pPr>
            <a:r>
              <a:rPr lang="ar-SA" sz="2800" dirty="0" smtClean="0">
                <a:cs typeface="Traditional Arabic" pitchFamily="2" charset="-78"/>
              </a:rPr>
              <a:t>قال تعالى: </a:t>
            </a:r>
            <a:r>
              <a:rPr lang="en-US" sz="2800" dirty="0" smtClean="0">
                <a:cs typeface="Traditional Arabic" pitchFamily="2" charset="-78"/>
              </a:rPr>
              <a:t>﴿ </a:t>
            </a:r>
            <a:r>
              <a:rPr lang="ar-SA" sz="2800" dirty="0" smtClean="0">
                <a:solidFill>
                  <a:srgbClr val="00B0F0"/>
                </a:solidFill>
                <a:cs typeface="Traditional Arabic" pitchFamily="2" charset="-78"/>
              </a:rPr>
              <a:t>وَآتَيْتُمْ إِحْدَاهُنَّ قِنْطَارَاً</a:t>
            </a:r>
            <a:r>
              <a:rPr lang="en-US" sz="2800" dirty="0" smtClean="0">
                <a:cs typeface="Traditional Arabic" pitchFamily="2" charset="-78"/>
              </a:rPr>
              <a:t> ﴾</a:t>
            </a:r>
            <a:r>
              <a:rPr lang="ar-SA" sz="2800" dirty="0" smtClean="0">
                <a:cs typeface="Traditional Arabic" pitchFamily="2" charset="-78"/>
              </a:rPr>
              <a:t> المراد بهذه الآية الكريمة "المال الكثير" وليس حدّاً للمهر.</a:t>
            </a:r>
            <a:endParaRPr lang="en-US" sz="2800" dirty="0" smtClean="0">
              <a:cs typeface="Traditional Arabic" pitchFamily="2" charset="-78"/>
            </a:endParaRPr>
          </a:p>
          <a:p>
            <a:pPr algn="justLow">
              <a:spcBef>
                <a:spcPts val="0"/>
              </a:spcBef>
              <a:buClr>
                <a:srgbClr val="C00000"/>
              </a:buClr>
            </a:pPr>
            <a:r>
              <a:rPr lang="ar-SA" sz="2800" dirty="0" smtClean="0">
                <a:cs typeface="Traditional Arabic" pitchFamily="2" charset="-78"/>
              </a:rPr>
              <a:t>لا يشـرع وضع حد لأعلى المهر – وإن كان الهدف منه التخفيف والتيسير.</a:t>
            </a:r>
          </a:p>
          <a:p>
            <a:pPr algn="justLow">
              <a:spcBef>
                <a:spcPts val="0"/>
              </a:spcBef>
              <a:buClr>
                <a:srgbClr val="C00000"/>
              </a:buClr>
            </a:pPr>
            <a:r>
              <a:rPr lang="ar-SA" sz="2800" dirty="0" smtClean="0">
                <a:cs typeface="Traditional Arabic" pitchFamily="2" charset="-78"/>
              </a:rPr>
              <a:t>كانت سنّة النبي </a:t>
            </a:r>
            <a:r>
              <a:rPr lang="en-US" sz="2800" dirty="0" smtClean="0">
                <a:cs typeface="Traditional Arabic" pitchFamily="2" charset="-78"/>
                <a:sym typeface="AGA Arabesque" pitchFamily="2" charset="2"/>
              </a:rPr>
              <a:t></a:t>
            </a:r>
            <a:r>
              <a:rPr lang="ar-SA" sz="2800" dirty="0" smtClean="0">
                <a:cs typeface="Traditional Arabic" pitchFamily="2" charset="-78"/>
              </a:rPr>
              <a:t> وأصحابه تيسير وتقليل المهر. </a:t>
            </a:r>
            <a:endParaRPr lang="en-US" sz="2800" dirty="0" smtClean="0">
              <a:cs typeface="Traditional Arabic" pitchFamily="2" charset="-78"/>
            </a:endParaRPr>
          </a:p>
          <a:p>
            <a:pPr algn="justLow">
              <a:spcBef>
                <a:spcPts val="0"/>
              </a:spcBef>
            </a:pP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66906B9-46B7-4BFF-B533-3DCC529A671F}" type="slidenum">
              <a:rPr lang="ar-SA" altLang="en-US"/>
              <a:pPr>
                <a:defRPr/>
              </a:pPr>
              <a:t>45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8135">
                                            <p:txEl>
                                              <p:pRg st="0" end="0"/>
                                            </p:txEl>
                                          </p:spTgt>
                                        </p:tgtEl>
                                        <p:attrNameLst>
                                          <p:attrName>style.visibility</p:attrName>
                                        </p:attrNameLst>
                                      </p:cBhvr>
                                      <p:to>
                                        <p:strVal val="visible"/>
                                      </p:to>
                                    </p:set>
                                    <p:animEffect transition="in" filter="fade">
                                      <p:cBhvr>
                                        <p:cTn id="7" dur="500"/>
                                        <p:tgtEl>
                                          <p:spTgt spid="48135">
                                            <p:txEl>
                                              <p:pRg st="0" end="0"/>
                                            </p:txEl>
                                          </p:spTgt>
                                        </p:tgtEl>
                                      </p:cBhvr>
                                    </p:animEffect>
                                    <p:anim calcmode="lin" valueType="num">
                                      <p:cBhvr>
                                        <p:cTn id="8" dur="500" fill="hold"/>
                                        <p:tgtEl>
                                          <p:spTgt spid="4813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81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8135">
                                            <p:txEl>
                                              <p:pRg st="1" end="1"/>
                                            </p:txEl>
                                          </p:spTgt>
                                        </p:tgtEl>
                                        <p:attrNameLst>
                                          <p:attrName>style.visibility</p:attrName>
                                        </p:attrNameLst>
                                      </p:cBhvr>
                                      <p:to>
                                        <p:strVal val="visible"/>
                                      </p:to>
                                    </p:set>
                                    <p:animEffect transition="in" filter="fade">
                                      <p:cBhvr>
                                        <p:cTn id="14" dur="500"/>
                                        <p:tgtEl>
                                          <p:spTgt spid="48135">
                                            <p:txEl>
                                              <p:pRg st="1" end="1"/>
                                            </p:txEl>
                                          </p:spTgt>
                                        </p:tgtEl>
                                      </p:cBhvr>
                                    </p:animEffect>
                                    <p:anim calcmode="lin" valueType="num">
                                      <p:cBhvr>
                                        <p:cTn id="15" dur="500" fill="hold"/>
                                        <p:tgtEl>
                                          <p:spTgt spid="4813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81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8135">
                                            <p:txEl>
                                              <p:pRg st="2" end="2"/>
                                            </p:txEl>
                                          </p:spTgt>
                                        </p:tgtEl>
                                        <p:attrNameLst>
                                          <p:attrName>style.visibility</p:attrName>
                                        </p:attrNameLst>
                                      </p:cBhvr>
                                      <p:to>
                                        <p:strVal val="visible"/>
                                      </p:to>
                                    </p:set>
                                    <p:animEffect transition="in" filter="fade">
                                      <p:cBhvr>
                                        <p:cTn id="21" dur="500"/>
                                        <p:tgtEl>
                                          <p:spTgt spid="48135">
                                            <p:txEl>
                                              <p:pRg st="2" end="2"/>
                                            </p:txEl>
                                          </p:spTgt>
                                        </p:tgtEl>
                                      </p:cBhvr>
                                    </p:animEffect>
                                    <p:anim calcmode="lin" valueType="num">
                                      <p:cBhvr>
                                        <p:cTn id="22" dur="500" fill="hold"/>
                                        <p:tgtEl>
                                          <p:spTgt spid="4813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81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8135">
                                            <p:txEl>
                                              <p:pRg st="3" end="3"/>
                                            </p:txEl>
                                          </p:spTgt>
                                        </p:tgtEl>
                                        <p:attrNameLst>
                                          <p:attrName>style.visibility</p:attrName>
                                        </p:attrNameLst>
                                      </p:cBhvr>
                                      <p:to>
                                        <p:strVal val="visible"/>
                                      </p:to>
                                    </p:set>
                                    <p:animEffect transition="in" filter="fade">
                                      <p:cBhvr>
                                        <p:cTn id="28" dur="500"/>
                                        <p:tgtEl>
                                          <p:spTgt spid="48135">
                                            <p:txEl>
                                              <p:pRg st="3" end="3"/>
                                            </p:txEl>
                                          </p:spTgt>
                                        </p:tgtEl>
                                      </p:cBhvr>
                                    </p:animEffect>
                                    <p:anim calcmode="lin" valueType="num">
                                      <p:cBhvr>
                                        <p:cTn id="29" dur="500" fill="hold"/>
                                        <p:tgtEl>
                                          <p:spTgt spid="4813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81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9" name="Rectangle 3"/>
          <p:cNvSpPr>
            <a:spLocks noGrp="1" noChangeArrowheads="1"/>
          </p:cNvSpPr>
          <p:nvPr>
            <p:ph idx="1"/>
          </p:nvPr>
        </p:nvSpPr>
        <p:spPr>
          <a:xfrm>
            <a:off x="152400" y="1981200"/>
            <a:ext cx="8686800" cy="31242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الآثار السلبية لغلاء المهور</a:t>
            </a:r>
            <a:endParaRPr lang="en-US" sz="2800" dirty="0" smtClean="0">
              <a:solidFill>
                <a:srgbClr val="0000FF"/>
              </a:solidFill>
              <a:latin typeface="SKR HEAD1" pitchFamily="2" charset="-78"/>
              <a:cs typeface="SKR HEAD1" pitchFamily="2" charset="-78"/>
            </a:endParaRPr>
          </a:p>
          <a:p>
            <a:pPr algn="justLow">
              <a:spcBef>
                <a:spcPts val="0"/>
              </a:spcBef>
              <a:buFont typeface="Wingdings" pitchFamily="2" charset="2"/>
              <a:buNone/>
            </a:pPr>
            <a:r>
              <a:rPr lang="ar-SA" sz="2800" dirty="0" smtClean="0">
                <a:cs typeface="Traditional Arabic" pitchFamily="2" charset="-78"/>
              </a:rPr>
              <a:t>1- العزوف عن الزواج وتأخيره كثيراً، وانتشار </a:t>
            </a:r>
            <a:r>
              <a:rPr lang="ar-SA" sz="2800" dirty="0" err="1" smtClean="0">
                <a:cs typeface="Traditional Arabic" pitchFamily="2" charset="-78"/>
              </a:rPr>
              <a:t>العنوسة</a:t>
            </a:r>
            <a:r>
              <a:rPr lang="ar-SA" sz="2800" dirty="0" smtClean="0">
                <a:cs typeface="Traditional Arabic" pitchFamily="2" charset="-78"/>
              </a:rPr>
              <a:t> بين الفتيات.</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2- الأمراض النفسية التي تصيب الشباب والفتيات كالشعور بالكبت والاكتئاب. </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3- ازدياد الحالات السلوكية السلبية بين الشباب والشابات، كالمعاكسات والتحرشات، وغير ذلك مما يدفع نحو الفواحش والموبقات.</a:t>
            </a:r>
            <a:endParaRPr lang="en-US" sz="2800" dirty="0" smtClean="0">
              <a:cs typeface="Traditional Arabic" pitchFamily="2" charset="-78"/>
            </a:endParaRPr>
          </a:p>
          <a:p>
            <a:pPr algn="justLow">
              <a:spcBef>
                <a:spcPts val="0"/>
              </a:spcBef>
            </a:pP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BEC65631-BDAF-484F-9F51-5A459A03C59C}" type="slidenum">
              <a:rPr lang="ar-SA" altLang="en-US"/>
              <a:pPr>
                <a:defRPr/>
              </a:pPr>
              <a:t>46</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49159">
                                            <p:txEl>
                                              <p:pRg st="0" end="0"/>
                                            </p:txEl>
                                          </p:spTgt>
                                        </p:tgtEl>
                                        <p:attrNameLst>
                                          <p:attrName>style.visibility</p:attrName>
                                        </p:attrNameLst>
                                      </p:cBhvr>
                                      <p:to>
                                        <p:strVal val="visible"/>
                                      </p:to>
                                    </p:set>
                                    <p:animEffect transition="in" filter="fade">
                                      <p:cBhvr>
                                        <p:cTn id="7" dur="500"/>
                                        <p:tgtEl>
                                          <p:spTgt spid="49159">
                                            <p:txEl>
                                              <p:pRg st="0" end="0"/>
                                            </p:txEl>
                                          </p:spTgt>
                                        </p:tgtEl>
                                      </p:cBhvr>
                                    </p:animEffect>
                                    <p:anim calcmode="lin" valueType="num">
                                      <p:cBhvr>
                                        <p:cTn id="8" dur="500" fill="hold"/>
                                        <p:tgtEl>
                                          <p:spTgt spid="4915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491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49159">
                                            <p:txEl>
                                              <p:pRg st="1" end="1"/>
                                            </p:txEl>
                                          </p:spTgt>
                                        </p:tgtEl>
                                        <p:attrNameLst>
                                          <p:attrName>style.visibility</p:attrName>
                                        </p:attrNameLst>
                                      </p:cBhvr>
                                      <p:to>
                                        <p:strVal val="visible"/>
                                      </p:to>
                                    </p:set>
                                    <p:animEffect transition="in" filter="fade">
                                      <p:cBhvr>
                                        <p:cTn id="14" dur="500"/>
                                        <p:tgtEl>
                                          <p:spTgt spid="49159">
                                            <p:txEl>
                                              <p:pRg st="1" end="1"/>
                                            </p:txEl>
                                          </p:spTgt>
                                        </p:tgtEl>
                                      </p:cBhvr>
                                    </p:animEffect>
                                    <p:anim calcmode="lin" valueType="num">
                                      <p:cBhvr>
                                        <p:cTn id="15" dur="500" fill="hold"/>
                                        <p:tgtEl>
                                          <p:spTgt spid="4915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491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49159">
                                            <p:txEl>
                                              <p:pRg st="2" end="2"/>
                                            </p:txEl>
                                          </p:spTgt>
                                        </p:tgtEl>
                                        <p:attrNameLst>
                                          <p:attrName>style.visibility</p:attrName>
                                        </p:attrNameLst>
                                      </p:cBhvr>
                                      <p:to>
                                        <p:strVal val="visible"/>
                                      </p:to>
                                    </p:set>
                                    <p:animEffect transition="in" filter="fade">
                                      <p:cBhvr>
                                        <p:cTn id="21" dur="500"/>
                                        <p:tgtEl>
                                          <p:spTgt spid="49159">
                                            <p:txEl>
                                              <p:pRg st="2" end="2"/>
                                            </p:txEl>
                                          </p:spTgt>
                                        </p:tgtEl>
                                      </p:cBhvr>
                                    </p:animEffect>
                                    <p:anim calcmode="lin" valueType="num">
                                      <p:cBhvr>
                                        <p:cTn id="22" dur="500" fill="hold"/>
                                        <p:tgtEl>
                                          <p:spTgt spid="4915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491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49159">
                                            <p:txEl>
                                              <p:pRg st="3" end="3"/>
                                            </p:txEl>
                                          </p:spTgt>
                                        </p:tgtEl>
                                        <p:attrNameLst>
                                          <p:attrName>style.visibility</p:attrName>
                                        </p:attrNameLst>
                                      </p:cBhvr>
                                      <p:to>
                                        <p:strVal val="visible"/>
                                      </p:to>
                                    </p:set>
                                    <p:animEffect transition="in" filter="fade">
                                      <p:cBhvr>
                                        <p:cTn id="28" dur="500"/>
                                        <p:tgtEl>
                                          <p:spTgt spid="49159">
                                            <p:txEl>
                                              <p:pRg st="3" end="3"/>
                                            </p:txEl>
                                          </p:spTgt>
                                        </p:tgtEl>
                                      </p:cBhvr>
                                    </p:animEffect>
                                    <p:anim calcmode="lin" valueType="num">
                                      <p:cBhvr>
                                        <p:cTn id="29" dur="500" fill="hold"/>
                                        <p:tgtEl>
                                          <p:spTgt spid="4915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491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3" name="Rectangle 3"/>
          <p:cNvSpPr>
            <a:spLocks noGrp="1" noChangeArrowheads="1"/>
          </p:cNvSpPr>
          <p:nvPr>
            <p:ph idx="1"/>
          </p:nvPr>
        </p:nvSpPr>
        <p:spPr>
          <a:xfrm>
            <a:off x="152400" y="1981200"/>
            <a:ext cx="8686800" cy="3768725"/>
          </a:xfrm>
        </p:spPr>
        <p:txBody>
          <a:bodyPr/>
          <a:lstStyle/>
          <a:p>
            <a:pPr algn="justLow">
              <a:spcBef>
                <a:spcPts val="0"/>
              </a:spcBef>
              <a:buFont typeface="Wingdings" pitchFamily="2" charset="2"/>
              <a:buNone/>
            </a:pPr>
            <a:r>
              <a:rPr lang="ar-SA" sz="2800" b="1" dirty="0" smtClean="0">
                <a:solidFill>
                  <a:srgbClr val="C00000"/>
                </a:solidFill>
                <a:latin typeface="Times New Roman" pitchFamily="18" charset="0"/>
                <a:ea typeface="Times New Roman" pitchFamily="18" charset="0"/>
                <a:cs typeface="Traditional Arabic" pitchFamily="2" charset="-78"/>
              </a:rPr>
              <a:t>2- النفقة: </a:t>
            </a:r>
          </a:p>
          <a:p>
            <a:pPr algn="justLow">
              <a:spcBef>
                <a:spcPts val="0"/>
              </a:spcBef>
              <a:buClr>
                <a:srgbClr val="C00000"/>
              </a:buClr>
            </a:pPr>
            <a:r>
              <a:rPr lang="ar-SA" sz="2800" b="1" dirty="0" smtClean="0">
                <a:solidFill>
                  <a:srgbClr val="C00000"/>
                </a:solidFill>
                <a:latin typeface="Times New Roman" pitchFamily="18" charset="0"/>
                <a:ea typeface="Times New Roman" pitchFamily="18" charset="0"/>
                <a:cs typeface="Traditional Arabic" pitchFamily="2" charset="-78"/>
              </a:rPr>
              <a:t>والنفقة:</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هي ما يلزم المرأة من الطعام والشراب والملبس والمسكن. </a:t>
            </a:r>
          </a:p>
          <a:p>
            <a:pPr algn="justLow">
              <a:spcBef>
                <a:spcPts val="0"/>
              </a:spcBef>
              <a:buClr>
                <a:srgbClr val="C00000"/>
              </a:buClr>
            </a:pPr>
            <a:r>
              <a:rPr lang="ar-SA" sz="2800" b="1" dirty="0" smtClean="0">
                <a:solidFill>
                  <a:srgbClr val="C00000"/>
                </a:solidFill>
                <a:latin typeface="Times New Roman" pitchFamily="18" charset="0"/>
                <a:ea typeface="Times New Roman" pitchFamily="18" charset="0"/>
                <a:cs typeface="Traditional Arabic" pitchFamily="2" charset="-78"/>
              </a:rPr>
              <a:t>يشترط في النفقة:</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أن تكون حلالاً، لا إثم فيها ولا شبهة.</a:t>
            </a:r>
          </a:p>
          <a:p>
            <a:pPr algn="justLow">
              <a:spcBef>
                <a:spcPts val="0"/>
              </a:spcBef>
              <a:buClr>
                <a:srgbClr val="C00000"/>
              </a:buClr>
            </a:pPr>
            <a:r>
              <a:rPr lang="ar-SA" sz="2800" dirty="0" smtClean="0">
                <a:solidFill>
                  <a:srgbClr val="000000"/>
                </a:solidFill>
                <a:latin typeface="Times New Roman" pitchFamily="18" charset="0"/>
                <a:ea typeface="Times New Roman" pitchFamily="18" charset="0"/>
                <a:cs typeface="Traditional Arabic" pitchFamily="2" charset="-78"/>
              </a:rPr>
              <a:t>النفقة تجب للزوجة بقدر وُسْع الزوج وحاله، سواء كانت الزوجة غنية أم فقيرة.</a:t>
            </a:r>
          </a:p>
          <a:p>
            <a:pPr algn="justLow">
              <a:spcBef>
                <a:spcPts val="0"/>
              </a:spcBef>
              <a:buClr>
                <a:srgbClr val="C00000"/>
              </a:buClr>
            </a:pPr>
            <a:r>
              <a:rPr lang="ar-SA" sz="2800" dirty="0" smtClean="0">
                <a:solidFill>
                  <a:srgbClr val="000000"/>
                </a:solidFill>
                <a:latin typeface="Times New Roman" pitchFamily="18" charset="0"/>
                <a:ea typeface="Times New Roman" pitchFamily="18" charset="0"/>
                <a:cs typeface="Traditional Arabic" pitchFamily="2" charset="-78"/>
              </a:rPr>
              <a:t>وقوله تعالى: ﴿ </a:t>
            </a:r>
            <a:r>
              <a:rPr lang="ar-SA" sz="2800" dirty="0" smtClean="0">
                <a:solidFill>
                  <a:srgbClr val="00B0F0"/>
                </a:solidFill>
                <a:ea typeface="Times New Roman" pitchFamily="18" charset="0"/>
                <a:cs typeface="Traditional Arabic" pitchFamily="2" charset="-78"/>
              </a:rPr>
              <a:t>لِيُنْفِقْ ذُو سَعَةٍ مِنْ سَعَتِهِ وَمَنْ قُدِرَ عَلَيْهِ رِزْقُهُ فَلْيُنْفِقْ مِمَّا آَتَاهُ اللَّهُ لَا يُكَلِّفُ اللَّهُ نَفْسًا إِلَّا مَا آَتَاهَا </a:t>
            </a:r>
            <a:r>
              <a:rPr lang="ar-SA" sz="2800" dirty="0" smtClean="0">
                <a:ea typeface="Times New Roman" pitchFamily="18" charset="0"/>
                <a:cs typeface="Traditional Arabic" pitchFamily="2" charset="-78"/>
              </a:rPr>
              <a:t>﴾.</a:t>
            </a:r>
          </a:p>
          <a:p>
            <a:pPr algn="justLow">
              <a:spcBef>
                <a:spcPts val="0"/>
              </a:spcBef>
              <a:buClr>
                <a:srgbClr val="C00000"/>
              </a:buClr>
            </a:pPr>
            <a:r>
              <a:rPr lang="ar-SA" sz="2800" dirty="0" smtClean="0">
                <a:solidFill>
                  <a:srgbClr val="000000"/>
                </a:solidFill>
                <a:latin typeface="Times New Roman" pitchFamily="18" charset="0"/>
                <a:ea typeface="Times New Roman" pitchFamily="18" charset="0"/>
                <a:cs typeface="Traditional Arabic" pitchFamily="2" charset="-78"/>
              </a:rPr>
              <a:t>قال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ea typeface="Times New Roman" pitchFamily="18" charset="0"/>
                <a:cs typeface="Traditional Arabic" pitchFamily="2" charset="-78"/>
              </a:rPr>
              <a:t> في حجة الوداع: </a:t>
            </a:r>
            <a:r>
              <a:rPr lang="en-US"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FF0000"/>
                </a:solidFill>
                <a:latin typeface="Simplified Arabic" pitchFamily="2" charset="-78"/>
                <a:ea typeface="Times New Roman" pitchFamily="18" charset="0"/>
                <a:cs typeface="Traditional Arabic" pitchFamily="2" charset="-78"/>
              </a:rPr>
              <a:t>وَلَهُنَّ عَلَيْكُمْ رِزْقُهُنَّ وَكِسْوَتُهُنَّ بِالْمَعْرُوفِ</a:t>
            </a:r>
            <a:r>
              <a:rPr lang="ar-SA" sz="2800" dirty="0" smtClean="0">
                <a:solidFill>
                  <a:srgbClr val="FF0000"/>
                </a:solidFill>
                <a:latin typeface="Times New Roman" pitchFamily="18" charset="0"/>
                <a:ea typeface="Times New Roman" pitchFamily="18" charset="0"/>
                <a:cs typeface="Traditional Arabic" pitchFamily="2" charset="-78"/>
              </a:rPr>
              <a:t> </a:t>
            </a:r>
            <a:r>
              <a:rPr lang="en-US"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000000"/>
                </a:solidFill>
                <a:latin typeface="Simplified Arabic" pitchFamily="2" charset="-78"/>
                <a:ea typeface="Times New Roman" pitchFamily="18" charset="0"/>
                <a:cs typeface="Traditional Arabic" pitchFamily="2" charset="-78"/>
              </a:rPr>
              <a:t>.</a:t>
            </a:r>
          </a:p>
          <a:p>
            <a:pPr algn="justLow">
              <a:spcBef>
                <a:spcPts val="0"/>
              </a:spcBef>
              <a:buClr>
                <a:srgbClr val="C00000"/>
              </a:buClr>
            </a:pPr>
            <a:r>
              <a:rPr lang="ar-SA" sz="2800" dirty="0" smtClean="0">
                <a:solidFill>
                  <a:srgbClr val="000000"/>
                </a:solidFill>
                <a:latin typeface="Times New Roman" pitchFamily="18" charset="0"/>
                <a:ea typeface="Times New Roman" pitchFamily="18" charset="0"/>
                <a:cs typeface="Traditional Arabic" pitchFamily="2" charset="-78"/>
              </a:rPr>
              <a:t>جُعِلَ للنفقة أجرٌ كبير: قال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ea typeface="Times New Roman" pitchFamily="18" charset="0"/>
                <a:cs typeface="Traditional Arabic" pitchFamily="2" charset="-78"/>
              </a:rPr>
              <a:t>: </a:t>
            </a:r>
            <a:r>
              <a:rPr lang="en-US"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000000"/>
                </a:solidFill>
                <a:latin typeface="Simplified Arabic" pitchFamily="2" charset="-78"/>
                <a:ea typeface="Times New Roman" pitchFamily="18" charset="0"/>
                <a:cs typeface="Traditional Arabic" pitchFamily="2" charset="-78"/>
              </a:rPr>
              <a:t>‏</a:t>
            </a:r>
            <a:r>
              <a:rPr lang="ar-SA" sz="2800" dirty="0" smtClean="0">
                <a:solidFill>
                  <a:srgbClr val="FF0000"/>
                </a:solidFill>
                <a:latin typeface="Simplified Arabic" pitchFamily="2" charset="-78"/>
                <a:ea typeface="Times New Roman" pitchFamily="18" charset="0"/>
                <a:cs typeface="Traditional Arabic" pitchFamily="2" charset="-78"/>
              </a:rPr>
              <a:t>إِنَّكَ لَنْ تُنْفِقَ نَفَقَةً تَبْتَغِي </a:t>
            </a:r>
            <a:r>
              <a:rPr lang="ar-SA" sz="2800" dirty="0" err="1" smtClean="0">
                <a:solidFill>
                  <a:srgbClr val="FF0000"/>
                </a:solidFill>
                <a:latin typeface="Simplified Arabic" pitchFamily="2" charset="-78"/>
                <a:ea typeface="Times New Roman" pitchFamily="18" charset="0"/>
                <a:cs typeface="Traditional Arabic" pitchFamily="2" charset="-78"/>
              </a:rPr>
              <a:t>بِهَا</a:t>
            </a:r>
            <a:r>
              <a:rPr lang="ar-SA" sz="2800" dirty="0" smtClean="0">
                <a:solidFill>
                  <a:srgbClr val="FF0000"/>
                </a:solidFill>
                <a:latin typeface="Simplified Arabic" pitchFamily="2" charset="-78"/>
                <a:ea typeface="Times New Roman" pitchFamily="18" charset="0"/>
                <a:cs typeface="Traditional Arabic" pitchFamily="2" charset="-78"/>
              </a:rPr>
              <a:t> وَجْهَ اللَّهِ إِلَّا أُجِرْتَ عَلَيْهَا حَتَّى مَا تَجْعَلُ فِي فَمِ امْرَأَتِكَ</a:t>
            </a:r>
            <a:r>
              <a:rPr lang="ar-SA" sz="2800" dirty="0" smtClean="0">
                <a:solidFill>
                  <a:srgbClr val="000000"/>
                </a:solidFill>
                <a:latin typeface="Times New Roman" pitchFamily="18" charset="0"/>
                <a:ea typeface="Times New Roman" pitchFamily="18" charset="0"/>
                <a:cs typeface="Traditional Arabic" pitchFamily="2" charset="-78"/>
              </a:rPr>
              <a:t> </a:t>
            </a:r>
            <a:r>
              <a:rPr lang="en-US"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000000"/>
                </a:solidFill>
                <a:latin typeface="Times New Roman" pitchFamily="18" charset="0"/>
                <a:ea typeface="Times New Roman" pitchFamily="18" charset="0"/>
                <a:cs typeface="Traditional Arabic" pitchFamily="2" charset="-78"/>
              </a:rPr>
              <a:t>.</a:t>
            </a:r>
          </a:p>
          <a:p>
            <a:pPr algn="justLow">
              <a:spcBef>
                <a:spcPts val="0"/>
              </a:spcBef>
              <a:buClr>
                <a:srgbClr val="C00000"/>
              </a:buClr>
            </a:pPr>
            <a:r>
              <a:rPr lang="ar-SA" sz="2800" dirty="0" smtClean="0">
                <a:solidFill>
                  <a:srgbClr val="000000"/>
                </a:solidFill>
                <a:latin typeface="Times New Roman" pitchFamily="18" charset="0"/>
                <a:ea typeface="Times New Roman" pitchFamily="18" charset="0"/>
                <a:cs typeface="Traditional Arabic" pitchFamily="2" charset="-78"/>
              </a:rPr>
              <a:t>حذّر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ea typeface="Times New Roman" pitchFamily="18" charset="0"/>
                <a:cs typeface="Traditional Arabic" pitchFamily="2" charset="-78"/>
              </a:rPr>
              <a:t> من التقصير فيها، فقال : </a:t>
            </a:r>
            <a:r>
              <a:rPr lang="en-US"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FF0000"/>
                </a:solidFill>
                <a:latin typeface="Simplified Arabic" pitchFamily="2" charset="-78"/>
                <a:ea typeface="Times New Roman" pitchFamily="18" charset="0"/>
                <a:cs typeface="Traditional Arabic" pitchFamily="2" charset="-78"/>
              </a:rPr>
              <a:t>كَفَى بِالْمَرْءِ إِثْمًا أَنْ يُضَيِّعَ مَنْ </a:t>
            </a:r>
            <a:r>
              <a:rPr lang="ar-SA" sz="2800" dirty="0" err="1" smtClean="0">
                <a:solidFill>
                  <a:srgbClr val="FF0000"/>
                </a:solidFill>
                <a:latin typeface="Simplified Arabic" pitchFamily="2" charset="-78"/>
                <a:ea typeface="Times New Roman" pitchFamily="18" charset="0"/>
                <a:cs typeface="Traditional Arabic" pitchFamily="2" charset="-78"/>
              </a:rPr>
              <a:t>يَقُوتُ</a:t>
            </a:r>
            <a:r>
              <a:rPr lang="ar-SA" sz="2800" dirty="0" smtClean="0">
                <a:solidFill>
                  <a:srgbClr val="000000"/>
                </a:solidFill>
                <a:latin typeface="Simplified Arabic" pitchFamily="2" charset="-78"/>
                <a:ea typeface="Times New Roman" pitchFamily="18" charset="0"/>
                <a:cs typeface="Traditional Arabic" pitchFamily="2" charset="-78"/>
              </a:rPr>
              <a:t> </a:t>
            </a:r>
            <a:r>
              <a:rPr lang="en-US"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000000"/>
                </a:solidFill>
                <a:latin typeface="Simplified Arabic" pitchFamily="2" charset="-78"/>
                <a:ea typeface="Times New Roman" pitchFamily="18" charset="0"/>
                <a:cs typeface="Traditional Arabic" pitchFamily="2" charset="-78"/>
              </a:rPr>
              <a:t>.</a:t>
            </a:r>
            <a:endParaRPr lang="en-US" sz="2800" dirty="0" smtClean="0">
              <a:solidFill>
                <a:srgbClr val="000000"/>
              </a:solidFill>
              <a:latin typeface="Simplified Arabic" pitchFamily="2" charset="-78"/>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0FC9CB6B-18C8-41BC-AD14-383016827D63}" type="slidenum">
              <a:rPr lang="ar-SA" altLang="en-US"/>
              <a:pPr>
                <a:defRPr/>
              </a:pPr>
              <a:t>47</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0183">
                                            <p:txEl>
                                              <p:pRg st="0" end="0"/>
                                            </p:txEl>
                                          </p:spTgt>
                                        </p:tgtEl>
                                        <p:attrNameLst>
                                          <p:attrName>style.visibility</p:attrName>
                                        </p:attrNameLst>
                                      </p:cBhvr>
                                      <p:to>
                                        <p:strVal val="visible"/>
                                      </p:to>
                                    </p:set>
                                    <p:animEffect transition="in" filter="fade">
                                      <p:cBhvr>
                                        <p:cTn id="7" dur="500"/>
                                        <p:tgtEl>
                                          <p:spTgt spid="50183">
                                            <p:txEl>
                                              <p:pRg st="0" end="0"/>
                                            </p:txEl>
                                          </p:spTgt>
                                        </p:tgtEl>
                                      </p:cBhvr>
                                    </p:animEffect>
                                    <p:anim calcmode="lin" valueType="num">
                                      <p:cBhvr>
                                        <p:cTn id="8" dur="500" fill="hold"/>
                                        <p:tgtEl>
                                          <p:spTgt spid="5018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01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0183">
                                            <p:txEl>
                                              <p:pRg st="1" end="1"/>
                                            </p:txEl>
                                          </p:spTgt>
                                        </p:tgtEl>
                                        <p:attrNameLst>
                                          <p:attrName>style.visibility</p:attrName>
                                        </p:attrNameLst>
                                      </p:cBhvr>
                                      <p:to>
                                        <p:strVal val="visible"/>
                                      </p:to>
                                    </p:set>
                                    <p:animEffect transition="in" filter="fade">
                                      <p:cBhvr>
                                        <p:cTn id="14" dur="500"/>
                                        <p:tgtEl>
                                          <p:spTgt spid="50183">
                                            <p:txEl>
                                              <p:pRg st="1" end="1"/>
                                            </p:txEl>
                                          </p:spTgt>
                                        </p:tgtEl>
                                      </p:cBhvr>
                                    </p:animEffect>
                                    <p:anim calcmode="lin" valueType="num">
                                      <p:cBhvr>
                                        <p:cTn id="15" dur="500" fill="hold"/>
                                        <p:tgtEl>
                                          <p:spTgt spid="5018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01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0183">
                                            <p:txEl>
                                              <p:pRg st="2" end="2"/>
                                            </p:txEl>
                                          </p:spTgt>
                                        </p:tgtEl>
                                        <p:attrNameLst>
                                          <p:attrName>style.visibility</p:attrName>
                                        </p:attrNameLst>
                                      </p:cBhvr>
                                      <p:to>
                                        <p:strVal val="visible"/>
                                      </p:to>
                                    </p:set>
                                    <p:animEffect transition="in" filter="fade">
                                      <p:cBhvr>
                                        <p:cTn id="21" dur="500"/>
                                        <p:tgtEl>
                                          <p:spTgt spid="50183">
                                            <p:txEl>
                                              <p:pRg st="2" end="2"/>
                                            </p:txEl>
                                          </p:spTgt>
                                        </p:tgtEl>
                                      </p:cBhvr>
                                    </p:animEffect>
                                    <p:anim calcmode="lin" valueType="num">
                                      <p:cBhvr>
                                        <p:cTn id="22" dur="500" fill="hold"/>
                                        <p:tgtEl>
                                          <p:spTgt spid="5018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01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0183">
                                            <p:txEl>
                                              <p:pRg st="3" end="3"/>
                                            </p:txEl>
                                          </p:spTgt>
                                        </p:tgtEl>
                                        <p:attrNameLst>
                                          <p:attrName>style.visibility</p:attrName>
                                        </p:attrNameLst>
                                      </p:cBhvr>
                                      <p:to>
                                        <p:strVal val="visible"/>
                                      </p:to>
                                    </p:set>
                                    <p:animEffect transition="in" filter="fade">
                                      <p:cBhvr>
                                        <p:cTn id="28" dur="500"/>
                                        <p:tgtEl>
                                          <p:spTgt spid="50183">
                                            <p:txEl>
                                              <p:pRg st="3" end="3"/>
                                            </p:txEl>
                                          </p:spTgt>
                                        </p:tgtEl>
                                      </p:cBhvr>
                                    </p:animEffect>
                                    <p:anim calcmode="lin" valueType="num">
                                      <p:cBhvr>
                                        <p:cTn id="29" dur="500" fill="hold"/>
                                        <p:tgtEl>
                                          <p:spTgt spid="5018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018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50183">
                                            <p:txEl>
                                              <p:pRg st="4" end="4"/>
                                            </p:txEl>
                                          </p:spTgt>
                                        </p:tgtEl>
                                        <p:attrNameLst>
                                          <p:attrName>style.visibility</p:attrName>
                                        </p:attrNameLst>
                                      </p:cBhvr>
                                      <p:to>
                                        <p:strVal val="visible"/>
                                      </p:to>
                                    </p:set>
                                    <p:animEffect transition="in" filter="fade">
                                      <p:cBhvr>
                                        <p:cTn id="35" dur="500"/>
                                        <p:tgtEl>
                                          <p:spTgt spid="50183">
                                            <p:txEl>
                                              <p:pRg st="4" end="4"/>
                                            </p:txEl>
                                          </p:spTgt>
                                        </p:tgtEl>
                                      </p:cBhvr>
                                    </p:animEffect>
                                    <p:anim calcmode="lin" valueType="num">
                                      <p:cBhvr>
                                        <p:cTn id="36" dur="500" fill="hold"/>
                                        <p:tgtEl>
                                          <p:spTgt spid="50183">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5018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50183">
                                            <p:txEl>
                                              <p:pRg st="5" end="5"/>
                                            </p:txEl>
                                          </p:spTgt>
                                        </p:tgtEl>
                                        <p:attrNameLst>
                                          <p:attrName>style.visibility</p:attrName>
                                        </p:attrNameLst>
                                      </p:cBhvr>
                                      <p:to>
                                        <p:strVal val="visible"/>
                                      </p:to>
                                    </p:set>
                                    <p:animEffect transition="in" filter="fade">
                                      <p:cBhvr>
                                        <p:cTn id="42" dur="500"/>
                                        <p:tgtEl>
                                          <p:spTgt spid="50183">
                                            <p:txEl>
                                              <p:pRg st="5" end="5"/>
                                            </p:txEl>
                                          </p:spTgt>
                                        </p:tgtEl>
                                      </p:cBhvr>
                                    </p:animEffect>
                                    <p:anim calcmode="lin" valueType="num">
                                      <p:cBhvr>
                                        <p:cTn id="43" dur="500" fill="hold"/>
                                        <p:tgtEl>
                                          <p:spTgt spid="50183">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5018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50183">
                                            <p:txEl>
                                              <p:pRg st="6" end="6"/>
                                            </p:txEl>
                                          </p:spTgt>
                                        </p:tgtEl>
                                        <p:attrNameLst>
                                          <p:attrName>style.visibility</p:attrName>
                                        </p:attrNameLst>
                                      </p:cBhvr>
                                      <p:to>
                                        <p:strVal val="visible"/>
                                      </p:to>
                                    </p:set>
                                    <p:animEffect transition="in" filter="fade">
                                      <p:cBhvr>
                                        <p:cTn id="49" dur="500"/>
                                        <p:tgtEl>
                                          <p:spTgt spid="50183">
                                            <p:txEl>
                                              <p:pRg st="6" end="6"/>
                                            </p:txEl>
                                          </p:spTgt>
                                        </p:tgtEl>
                                      </p:cBhvr>
                                    </p:animEffect>
                                    <p:anim calcmode="lin" valueType="num">
                                      <p:cBhvr>
                                        <p:cTn id="50" dur="500" fill="hold"/>
                                        <p:tgtEl>
                                          <p:spTgt spid="50183">
                                            <p:txEl>
                                              <p:pRg st="6" end="6"/>
                                            </p:txEl>
                                          </p:spTgt>
                                        </p:tgtEl>
                                        <p:attrNameLst>
                                          <p:attrName>ppt_x</p:attrName>
                                        </p:attrNameLst>
                                      </p:cBhvr>
                                      <p:tavLst>
                                        <p:tav tm="0">
                                          <p:val>
                                            <p:strVal val="#ppt_x-.1"/>
                                          </p:val>
                                        </p:tav>
                                        <p:tav tm="100000">
                                          <p:val>
                                            <p:strVal val="#ppt_x"/>
                                          </p:val>
                                        </p:tav>
                                      </p:tavLst>
                                    </p:anim>
                                    <p:anim calcmode="lin" valueType="num">
                                      <p:cBhvr>
                                        <p:cTn id="51" dur="500" fill="hold"/>
                                        <p:tgtEl>
                                          <p:spTgt spid="5018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nodeType="clickEffect">
                                  <p:stCondLst>
                                    <p:cond delay="0"/>
                                  </p:stCondLst>
                                  <p:iterate type="lt">
                                    <p:tmPct val="10000"/>
                                  </p:iterate>
                                  <p:childTnLst>
                                    <p:set>
                                      <p:cBhvr>
                                        <p:cTn id="55" dur="1" fill="hold">
                                          <p:stCondLst>
                                            <p:cond delay="0"/>
                                          </p:stCondLst>
                                        </p:cTn>
                                        <p:tgtEl>
                                          <p:spTgt spid="50183">
                                            <p:txEl>
                                              <p:pRg st="7" end="7"/>
                                            </p:txEl>
                                          </p:spTgt>
                                        </p:tgtEl>
                                        <p:attrNameLst>
                                          <p:attrName>style.visibility</p:attrName>
                                        </p:attrNameLst>
                                      </p:cBhvr>
                                      <p:to>
                                        <p:strVal val="visible"/>
                                      </p:to>
                                    </p:set>
                                    <p:animEffect transition="in" filter="fade">
                                      <p:cBhvr>
                                        <p:cTn id="56" dur="500"/>
                                        <p:tgtEl>
                                          <p:spTgt spid="50183">
                                            <p:txEl>
                                              <p:pRg st="7" end="7"/>
                                            </p:txEl>
                                          </p:spTgt>
                                        </p:tgtEl>
                                      </p:cBhvr>
                                    </p:animEffect>
                                    <p:anim calcmode="lin" valueType="num">
                                      <p:cBhvr>
                                        <p:cTn id="57" dur="500" fill="hold"/>
                                        <p:tgtEl>
                                          <p:spTgt spid="50183">
                                            <p:txEl>
                                              <p:pRg st="7" end="7"/>
                                            </p:txEl>
                                          </p:spTgt>
                                        </p:tgtEl>
                                        <p:attrNameLst>
                                          <p:attrName>ppt_x</p:attrName>
                                        </p:attrNameLst>
                                      </p:cBhvr>
                                      <p:tavLst>
                                        <p:tav tm="0">
                                          <p:val>
                                            <p:strVal val="#ppt_x-.1"/>
                                          </p:val>
                                        </p:tav>
                                        <p:tav tm="100000">
                                          <p:val>
                                            <p:strVal val="#ppt_x"/>
                                          </p:val>
                                        </p:tav>
                                      </p:tavLst>
                                    </p:anim>
                                    <p:anim calcmode="lin" valueType="num">
                                      <p:cBhvr>
                                        <p:cTn id="58" dur="500" fill="hold"/>
                                        <p:tgtEl>
                                          <p:spTgt spid="5018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152400" y="1981200"/>
            <a:ext cx="8686800" cy="3733800"/>
          </a:xfrm>
        </p:spPr>
        <p:txBody>
          <a:bodyPr rtlCol="1">
            <a:normAutofit lnSpcReduction="10000"/>
          </a:bodyPr>
          <a:lstStyle/>
          <a:p>
            <a:pPr algn="justLow" fontAlgn="auto">
              <a:lnSpc>
                <a:spcPct val="110000"/>
              </a:lnSpc>
              <a:spcBef>
                <a:spcPts val="0"/>
              </a:spcBef>
              <a:spcAft>
                <a:spcPts val="0"/>
              </a:spcAft>
              <a:buFont typeface="Wingdings" pitchFamily="2" charset="2"/>
              <a:buNone/>
              <a:defRPr/>
            </a:pPr>
            <a:r>
              <a:rPr lang="ar-SA" sz="2800" dirty="0" smtClean="0">
                <a:solidFill>
                  <a:srgbClr val="0000FF"/>
                </a:solidFill>
                <a:latin typeface="SKR HEAD1" pitchFamily="2" charset="-78"/>
                <a:ea typeface="Times New Roman" pitchFamily="18" charset="0"/>
                <a:cs typeface="SKR HEAD1" pitchFamily="2" charset="-78"/>
              </a:rPr>
              <a:t>ب- الحقوق المعنوية:</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1- المعاشرة بالمعروف: </a:t>
            </a:r>
          </a:p>
          <a:p>
            <a:pPr marL="0" indent="0" algn="justLow" fontAlgn="auto">
              <a:lnSpc>
                <a:spcPct val="110000"/>
              </a:lnSpc>
              <a:spcBef>
                <a:spcPts val="0"/>
              </a:spcBef>
              <a:spcAft>
                <a:spcPts val="0"/>
              </a:spcAft>
              <a:buFont typeface="Wingdings" pitchFamily="2" charset="2"/>
              <a:buNone/>
              <a:defRPr/>
            </a:pPr>
            <a:r>
              <a:rPr lang="ar-SA" sz="2800" dirty="0" smtClean="0">
                <a:ea typeface="Times New Roman" pitchFamily="18" charset="0"/>
                <a:cs typeface="Traditional Arabic" pitchFamily="2" charset="-78"/>
              </a:rPr>
              <a:t>أمر الله تعالى بحسن المعاشرة </a:t>
            </a:r>
            <a:r>
              <a:rPr lang="ar-SA" sz="2800" dirty="0" smtClean="0">
                <a:solidFill>
                  <a:srgbClr val="000000"/>
                </a:solidFill>
                <a:ea typeface="Times New Roman" pitchFamily="18" charset="0"/>
                <a:cs typeface="Traditional Arabic" pitchFamily="2" charset="-78"/>
              </a:rPr>
              <a:t>قال تعالى: ﴿ </a:t>
            </a:r>
            <a:r>
              <a:rPr lang="ar-SA" sz="2800" dirty="0" smtClean="0">
                <a:solidFill>
                  <a:srgbClr val="00B0F0"/>
                </a:solidFill>
                <a:ea typeface="Times New Roman" pitchFamily="18" charset="0"/>
                <a:cs typeface="Traditional Arabic" pitchFamily="2" charset="-78"/>
              </a:rPr>
              <a:t>وَعَاشِرُوهُنَّ بِالْمَعْرُوفِ </a:t>
            </a:r>
            <a:r>
              <a:rPr lang="ar-SA" sz="2800" dirty="0" smtClean="0">
                <a:solidFill>
                  <a:srgbClr val="000000"/>
                </a:solidFill>
                <a:ea typeface="Times New Roman" pitchFamily="18" charset="0"/>
                <a:cs typeface="Traditional Arabic" pitchFamily="2" charset="-78"/>
              </a:rPr>
              <a:t>﴾</a:t>
            </a:r>
            <a:r>
              <a:rPr lang="ar-SA" sz="2800" dirty="0" smtClean="0">
                <a:solidFill>
                  <a:srgbClr val="000000"/>
                </a:solidFill>
                <a:latin typeface="Times New Roman" pitchFamily="18" charset="0"/>
                <a:ea typeface="Times New Roman" pitchFamily="18" charset="0"/>
                <a:cs typeface="Traditional Arabic" pitchFamily="2" charset="-78"/>
              </a:rPr>
              <a:t>, وهذه الآية </a:t>
            </a:r>
            <a:r>
              <a:rPr lang="ar-SA" sz="2800" dirty="0" smtClean="0">
                <a:ea typeface="Times New Roman" pitchFamily="18" charset="0"/>
                <a:cs typeface="Traditional Arabic" pitchFamily="2" charset="-78"/>
              </a:rPr>
              <a:t>شملت في طياتها وبين ثناياها كل حَسَن من القول، وكل جميل من الأخلاق، وكل محبب من السلوك,</a:t>
            </a:r>
            <a:r>
              <a:rPr lang="ar-SA" sz="2800" dirty="0" smtClean="0">
                <a:solidFill>
                  <a:srgbClr val="000000"/>
                </a:solidFill>
                <a:latin typeface="Times New Roman" pitchFamily="18" charset="0"/>
                <a:ea typeface="Times New Roman" pitchFamily="18" charset="0"/>
                <a:cs typeface="Traditional Arabic" pitchFamily="2" charset="-78"/>
              </a:rPr>
              <a:t> وذلك يقتضي:</a:t>
            </a:r>
          </a:p>
          <a:p>
            <a:pPr marL="0" lvl="1" indent="0" algn="justLow" fontAlgn="auto">
              <a:lnSpc>
                <a:spcPct val="110000"/>
              </a:lnSpc>
              <a:spcBef>
                <a:spcPts val="0"/>
              </a:spcBef>
              <a:spcAft>
                <a:spcPts val="0"/>
              </a:spcAft>
              <a:buFont typeface="Wingdings" pitchFamily="2" charset="2"/>
              <a:buNone/>
              <a:defRPr/>
            </a:pPr>
            <a:r>
              <a:rPr lang="ar-SA" b="1" dirty="0" smtClean="0">
                <a:solidFill>
                  <a:srgbClr val="C00000"/>
                </a:solidFill>
                <a:latin typeface="Times New Roman" pitchFamily="18" charset="0"/>
                <a:ea typeface="Times New Roman" pitchFamily="18" charset="0"/>
                <a:cs typeface="Traditional Arabic" pitchFamily="2" charset="-78"/>
              </a:rPr>
              <a:t>أ- إكرام الزوجة، </a:t>
            </a:r>
            <a:r>
              <a:rPr lang="ar-SA" dirty="0" smtClean="0">
                <a:solidFill>
                  <a:srgbClr val="000000"/>
                </a:solidFill>
                <a:latin typeface="Times New Roman" pitchFamily="18" charset="0"/>
                <a:ea typeface="Times New Roman" pitchFamily="18" charset="0"/>
                <a:cs typeface="Traditional Arabic" pitchFamily="2" charset="-78"/>
              </a:rPr>
              <a:t>بتقديم ما يؤلف قلبها ويقر عينها.</a:t>
            </a:r>
          </a:p>
          <a:p>
            <a:pPr marL="0" lvl="1" indent="0" algn="justLow" fontAlgn="auto">
              <a:lnSpc>
                <a:spcPct val="110000"/>
              </a:lnSpc>
              <a:spcBef>
                <a:spcPts val="0"/>
              </a:spcBef>
              <a:spcAft>
                <a:spcPts val="0"/>
              </a:spcAft>
              <a:buFont typeface="Wingdings" pitchFamily="2" charset="2"/>
              <a:buNone/>
              <a:defRPr/>
            </a:pPr>
            <a:r>
              <a:rPr lang="ar-SA" b="1" dirty="0" smtClean="0">
                <a:solidFill>
                  <a:srgbClr val="C00000"/>
                </a:solidFill>
                <a:latin typeface="Times New Roman" pitchFamily="18" charset="0"/>
                <a:ea typeface="Times New Roman" pitchFamily="18" charset="0"/>
                <a:cs typeface="Traditional Arabic" pitchFamily="2" charset="-78"/>
              </a:rPr>
              <a:t>ب- التحبب إلى الزوجة، </a:t>
            </a:r>
            <a:r>
              <a:rPr lang="ar-SA" dirty="0" smtClean="0">
                <a:solidFill>
                  <a:srgbClr val="000000"/>
                </a:solidFill>
                <a:latin typeface="Times New Roman" pitchFamily="18" charset="0"/>
                <a:ea typeface="Times New Roman" pitchFamily="18" charset="0"/>
                <a:cs typeface="Traditional Arabic" pitchFamily="2" charset="-78"/>
              </a:rPr>
              <a:t>بالثناء الحسن والهدايا الجميلة.</a:t>
            </a:r>
          </a:p>
          <a:p>
            <a:pPr marL="0" lvl="1" indent="0" algn="justLow" fontAlgn="auto">
              <a:lnSpc>
                <a:spcPct val="110000"/>
              </a:lnSpc>
              <a:spcBef>
                <a:spcPts val="0"/>
              </a:spcBef>
              <a:spcAft>
                <a:spcPts val="0"/>
              </a:spcAft>
              <a:buFont typeface="Wingdings" pitchFamily="2" charset="2"/>
              <a:buNone/>
              <a:defRPr/>
            </a:pPr>
            <a:r>
              <a:rPr lang="ar-SA" b="1" dirty="0" smtClean="0">
                <a:solidFill>
                  <a:srgbClr val="C00000"/>
                </a:solidFill>
                <a:ea typeface="Times New Roman" pitchFamily="18" charset="0"/>
                <a:cs typeface="Traditional Arabic" pitchFamily="2" charset="-78"/>
              </a:rPr>
              <a:t>ج- التجمل لها:</a:t>
            </a:r>
            <a:r>
              <a:rPr lang="ar-SA" dirty="0" smtClean="0">
                <a:solidFill>
                  <a:srgbClr val="C00000"/>
                </a:solidFill>
                <a:ea typeface="Times New Roman" pitchFamily="18" charset="0"/>
                <a:cs typeface="Traditional Arabic" pitchFamily="2" charset="-78"/>
              </a:rPr>
              <a:t> </a:t>
            </a:r>
            <a:r>
              <a:rPr lang="ar-SA" dirty="0" smtClean="0">
                <a:ea typeface="Times New Roman" pitchFamily="18" charset="0"/>
                <a:cs typeface="Traditional Arabic" pitchFamily="2" charset="-78"/>
              </a:rPr>
              <a:t>لأن المرأة تحب من زوجها ذلك </a:t>
            </a:r>
            <a:r>
              <a:rPr lang="ar-SA" dirty="0" smtClean="0">
                <a:solidFill>
                  <a:srgbClr val="000000"/>
                </a:solidFill>
                <a:ea typeface="Times New Roman" pitchFamily="18" charset="0"/>
                <a:cs typeface="Traditional Arabic" pitchFamily="2" charset="-78"/>
              </a:rPr>
              <a:t>﴿ </a:t>
            </a:r>
            <a:r>
              <a:rPr lang="ar-SA" dirty="0" smtClean="0">
                <a:solidFill>
                  <a:srgbClr val="00B0F0"/>
                </a:solidFill>
                <a:ea typeface="Times New Roman" pitchFamily="18" charset="0"/>
                <a:cs typeface="Traditional Arabic" pitchFamily="2" charset="-78"/>
              </a:rPr>
              <a:t>وَلَهُنَّ مِثْلُ الذِيْ عَلَيْهِنَّ بِالْمَعْرُوفِ </a:t>
            </a:r>
            <a:r>
              <a:rPr lang="ar-SA" dirty="0" smtClean="0">
                <a:solidFill>
                  <a:srgbClr val="000000"/>
                </a:solidFill>
                <a:ea typeface="Times New Roman" pitchFamily="18" charset="0"/>
                <a:cs typeface="Traditional Arabic" pitchFamily="2" charset="-78"/>
              </a:rPr>
              <a:t>﴾.</a:t>
            </a:r>
            <a:endParaRPr lang="ar-SA" dirty="0" smtClean="0">
              <a:solidFill>
                <a:srgbClr val="0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B79D1722-D5EB-4ADD-BB3C-AD3C3DF9003C}" type="slidenum">
              <a:rPr lang="ar-SA" altLang="en-US"/>
              <a:pPr>
                <a:defRPr/>
              </a:pPr>
              <a:t>48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fade">
                                      <p:cBhvr>
                                        <p:cTn id="7" dur="500"/>
                                        <p:tgtEl>
                                          <p:spTgt spid="51203">
                                            <p:txEl>
                                              <p:pRg st="0" end="0"/>
                                            </p:txEl>
                                          </p:spTgt>
                                        </p:tgtEl>
                                      </p:cBhvr>
                                    </p:animEffect>
                                    <p:anim calcmode="lin" valueType="num">
                                      <p:cBhvr>
                                        <p:cTn id="8" dur="500" fill="hold"/>
                                        <p:tgtEl>
                                          <p:spTgt spid="5120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12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1203">
                                            <p:txEl>
                                              <p:pRg st="1" end="1"/>
                                            </p:txEl>
                                          </p:spTgt>
                                        </p:tgtEl>
                                        <p:attrNameLst>
                                          <p:attrName>style.visibility</p:attrName>
                                        </p:attrNameLst>
                                      </p:cBhvr>
                                      <p:to>
                                        <p:strVal val="visible"/>
                                      </p:to>
                                    </p:set>
                                    <p:animEffect transition="in" filter="fade">
                                      <p:cBhvr>
                                        <p:cTn id="14" dur="500"/>
                                        <p:tgtEl>
                                          <p:spTgt spid="51203">
                                            <p:txEl>
                                              <p:pRg st="1" end="1"/>
                                            </p:txEl>
                                          </p:spTgt>
                                        </p:tgtEl>
                                      </p:cBhvr>
                                    </p:animEffect>
                                    <p:anim calcmode="lin" valueType="num">
                                      <p:cBhvr>
                                        <p:cTn id="15" dur="500" fill="hold"/>
                                        <p:tgtEl>
                                          <p:spTgt spid="5120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12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1203">
                                            <p:txEl>
                                              <p:pRg st="2" end="2"/>
                                            </p:txEl>
                                          </p:spTgt>
                                        </p:tgtEl>
                                        <p:attrNameLst>
                                          <p:attrName>style.visibility</p:attrName>
                                        </p:attrNameLst>
                                      </p:cBhvr>
                                      <p:to>
                                        <p:strVal val="visible"/>
                                      </p:to>
                                    </p:set>
                                    <p:animEffect transition="in" filter="fade">
                                      <p:cBhvr>
                                        <p:cTn id="21" dur="500"/>
                                        <p:tgtEl>
                                          <p:spTgt spid="51203">
                                            <p:txEl>
                                              <p:pRg st="2" end="2"/>
                                            </p:txEl>
                                          </p:spTgt>
                                        </p:tgtEl>
                                      </p:cBhvr>
                                    </p:animEffect>
                                    <p:anim calcmode="lin" valueType="num">
                                      <p:cBhvr>
                                        <p:cTn id="22" dur="500" fill="hold"/>
                                        <p:tgtEl>
                                          <p:spTgt spid="5120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12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1203">
                                            <p:txEl>
                                              <p:pRg st="3" end="3"/>
                                            </p:txEl>
                                          </p:spTgt>
                                        </p:tgtEl>
                                        <p:attrNameLst>
                                          <p:attrName>style.visibility</p:attrName>
                                        </p:attrNameLst>
                                      </p:cBhvr>
                                      <p:to>
                                        <p:strVal val="visible"/>
                                      </p:to>
                                    </p:set>
                                    <p:animEffect transition="in" filter="fade">
                                      <p:cBhvr>
                                        <p:cTn id="28" dur="500"/>
                                        <p:tgtEl>
                                          <p:spTgt spid="51203">
                                            <p:txEl>
                                              <p:pRg st="3" end="3"/>
                                            </p:txEl>
                                          </p:spTgt>
                                        </p:tgtEl>
                                      </p:cBhvr>
                                    </p:animEffect>
                                    <p:anim calcmode="lin" valueType="num">
                                      <p:cBhvr>
                                        <p:cTn id="29" dur="500" fill="hold"/>
                                        <p:tgtEl>
                                          <p:spTgt spid="5120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120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51203">
                                            <p:txEl>
                                              <p:pRg st="4" end="4"/>
                                            </p:txEl>
                                          </p:spTgt>
                                        </p:tgtEl>
                                        <p:attrNameLst>
                                          <p:attrName>style.visibility</p:attrName>
                                        </p:attrNameLst>
                                      </p:cBhvr>
                                      <p:to>
                                        <p:strVal val="visible"/>
                                      </p:to>
                                    </p:set>
                                    <p:animEffect transition="in" filter="fade">
                                      <p:cBhvr>
                                        <p:cTn id="35" dur="500"/>
                                        <p:tgtEl>
                                          <p:spTgt spid="51203">
                                            <p:txEl>
                                              <p:pRg st="4" end="4"/>
                                            </p:txEl>
                                          </p:spTgt>
                                        </p:tgtEl>
                                      </p:cBhvr>
                                    </p:animEffect>
                                    <p:anim calcmode="lin" valueType="num">
                                      <p:cBhvr>
                                        <p:cTn id="36" dur="500" fill="hold"/>
                                        <p:tgtEl>
                                          <p:spTgt spid="51203">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5120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51203">
                                            <p:txEl>
                                              <p:pRg st="5" end="5"/>
                                            </p:txEl>
                                          </p:spTgt>
                                        </p:tgtEl>
                                        <p:attrNameLst>
                                          <p:attrName>style.visibility</p:attrName>
                                        </p:attrNameLst>
                                      </p:cBhvr>
                                      <p:to>
                                        <p:strVal val="visible"/>
                                      </p:to>
                                    </p:set>
                                    <p:animEffect transition="in" filter="fade">
                                      <p:cBhvr>
                                        <p:cTn id="42" dur="500"/>
                                        <p:tgtEl>
                                          <p:spTgt spid="51203">
                                            <p:txEl>
                                              <p:pRg st="5" end="5"/>
                                            </p:txEl>
                                          </p:spTgt>
                                        </p:tgtEl>
                                      </p:cBhvr>
                                    </p:animEffect>
                                    <p:anim calcmode="lin" valueType="num">
                                      <p:cBhvr>
                                        <p:cTn id="43" dur="500" fill="hold"/>
                                        <p:tgtEl>
                                          <p:spTgt spid="51203">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5120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152400" y="1981200"/>
            <a:ext cx="8686800" cy="3733800"/>
          </a:xfrm>
        </p:spPr>
        <p:txBody>
          <a:bodyPr rtlCol="1">
            <a:normAutofit/>
          </a:bodyPr>
          <a:lstStyle/>
          <a:p>
            <a:pPr marL="0" lvl="1" indent="0" algn="justLow" fontAlgn="auto">
              <a:spcBef>
                <a:spcPts val="0"/>
              </a:spcBef>
              <a:spcAft>
                <a:spcPts val="0"/>
              </a:spcAft>
              <a:buFont typeface="Wingdings" pitchFamily="2" charset="2"/>
              <a:buNone/>
              <a:defRPr/>
            </a:pPr>
            <a:r>
              <a:rPr lang="ar-SA" b="1" dirty="0" smtClean="0">
                <a:solidFill>
                  <a:srgbClr val="C00000"/>
                </a:solidFill>
                <a:latin typeface="Times New Roman" pitchFamily="18" charset="0"/>
                <a:ea typeface="Times New Roman" pitchFamily="18" charset="0"/>
                <a:cs typeface="Traditional Arabic" pitchFamily="2" charset="-78"/>
              </a:rPr>
              <a:t>د- إكرام أهلها, </a:t>
            </a:r>
            <a:r>
              <a:rPr lang="ar-SA" dirty="0" smtClean="0">
                <a:solidFill>
                  <a:srgbClr val="000000"/>
                </a:solidFill>
                <a:latin typeface="Times New Roman" pitchFamily="18" charset="0"/>
                <a:ea typeface="Times New Roman" pitchFamily="18" charset="0"/>
                <a:cs typeface="Traditional Arabic" pitchFamily="2" charset="-78"/>
              </a:rPr>
              <a:t>عن طريق الثناء عليهم أمامها، وصلتهم والإحسان إليهم.</a:t>
            </a:r>
          </a:p>
          <a:p>
            <a:pPr marL="622300" lvl="1" indent="-622300" algn="justLow" fontAlgn="auto">
              <a:spcBef>
                <a:spcPts val="0"/>
              </a:spcBef>
              <a:spcAft>
                <a:spcPts val="0"/>
              </a:spcAft>
              <a:buFont typeface="Wingdings" pitchFamily="2" charset="2"/>
              <a:buNone/>
              <a:defRPr/>
            </a:pPr>
            <a:r>
              <a:rPr lang="ar-SA" b="1" dirty="0" smtClean="0">
                <a:solidFill>
                  <a:srgbClr val="C00000"/>
                </a:solidFill>
                <a:latin typeface="Times New Roman" pitchFamily="18" charset="0"/>
                <a:ea typeface="Times New Roman" pitchFamily="18" charset="0"/>
                <a:cs typeface="Traditional Arabic" pitchFamily="2" charset="-78"/>
              </a:rPr>
              <a:t>هـ- الصبر على ما يصدر منها, </a:t>
            </a:r>
            <a:r>
              <a:rPr lang="ar-SA" dirty="0" smtClean="0">
                <a:solidFill>
                  <a:srgbClr val="000000"/>
                </a:solidFill>
                <a:latin typeface="Times New Roman" pitchFamily="18" charset="0"/>
                <a:ea typeface="Times New Roman" pitchFamily="18" charset="0"/>
                <a:cs typeface="Traditional Arabic" pitchFamily="2" charset="-78"/>
              </a:rPr>
              <a:t>والتجاوز عن هفواتها، قال </a:t>
            </a:r>
            <a:r>
              <a:rPr lang="en-US"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dirty="0" smtClean="0">
                <a:solidFill>
                  <a:srgbClr val="000000"/>
                </a:solidFill>
                <a:latin typeface="Times New Roman" pitchFamily="18" charset="0"/>
                <a:ea typeface="Times New Roman" pitchFamily="18" charset="0"/>
                <a:cs typeface="Traditional Arabic" pitchFamily="2" charset="-78"/>
              </a:rPr>
              <a:t>: </a:t>
            </a:r>
            <a:r>
              <a:rPr lang="en-US" dirty="0" smtClean="0">
                <a:solidFill>
                  <a:srgbClr val="000000"/>
                </a:solidFill>
                <a:latin typeface="Times New Roman" pitchFamily="18" charset="0"/>
                <a:ea typeface="Times New Roman" pitchFamily="18" charset="0"/>
                <a:cs typeface="Traditional Arabic" pitchFamily="2" charset="-78"/>
              </a:rPr>
              <a:t>“</a:t>
            </a:r>
            <a:r>
              <a:rPr lang="ar-SA" dirty="0" smtClean="0">
                <a:solidFill>
                  <a:srgbClr val="FF0000"/>
                </a:solidFill>
                <a:latin typeface="Simplified Arabic" pitchFamily="2" charset="-78"/>
                <a:ea typeface="Times New Roman" pitchFamily="18" charset="0"/>
                <a:cs typeface="Traditional Arabic" pitchFamily="2" charset="-78"/>
              </a:rPr>
              <a:t>لا يَفْرَكْ مُؤْمِنٌ مُؤْمِنَةً إِنْ كَرِهَ مِنْهَا خُلُقًا رَضِيَ مِنْهَا آخَرَ</a:t>
            </a:r>
            <a:r>
              <a:rPr lang="ar-SA" dirty="0" smtClean="0">
                <a:solidFill>
                  <a:srgbClr val="000000"/>
                </a:solidFill>
                <a:latin typeface="Simplified Arabic" pitchFamily="2" charset="-78"/>
                <a:ea typeface="Times New Roman" pitchFamily="18" charset="0"/>
                <a:cs typeface="Traditional Arabic" pitchFamily="2" charset="-78"/>
              </a:rPr>
              <a:t> </a:t>
            </a:r>
            <a:r>
              <a:rPr lang="en-US" dirty="0" smtClean="0">
                <a:solidFill>
                  <a:srgbClr val="000000"/>
                </a:solidFill>
                <a:latin typeface="Times New Roman" pitchFamily="18" charset="0"/>
                <a:ea typeface="Times New Roman" pitchFamily="18" charset="0"/>
                <a:cs typeface="Traditional Arabic" pitchFamily="2" charset="-78"/>
              </a:rPr>
              <a:t>”</a:t>
            </a:r>
            <a:r>
              <a:rPr lang="ar-SA" dirty="0" smtClean="0">
                <a:solidFill>
                  <a:srgbClr val="000000"/>
                </a:solidFill>
                <a:latin typeface="Times New Roman" pitchFamily="18" charset="0"/>
                <a:ea typeface="Times New Roman" pitchFamily="18" charset="0"/>
                <a:cs typeface="Traditional Arabic" pitchFamily="2" charset="-78"/>
              </a:rPr>
              <a:t> أو قال: </a:t>
            </a:r>
            <a:r>
              <a:rPr lang="en-US" dirty="0" smtClean="0">
                <a:solidFill>
                  <a:srgbClr val="000000"/>
                </a:solidFill>
                <a:latin typeface="Times New Roman" pitchFamily="18" charset="0"/>
                <a:ea typeface="Times New Roman" pitchFamily="18" charset="0"/>
                <a:cs typeface="Traditional Arabic" pitchFamily="2" charset="-78"/>
              </a:rPr>
              <a:t>“</a:t>
            </a:r>
            <a:r>
              <a:rPr lang="ar-SA" dirty="0" smtClean="0">
                <a:solidFill>
                  <a:srgbClr val="000000"/>
                </a:solidFill>
                <a:latin typeface="Times New Roman" pitchFamily="18" charset="0"/>
                <a:ea typeface="Times New Roman" pitchFamily="18" charset="0"/>
                <a:cs typeface="Traditional Arabic" pitchFamily="2" charset="-78"/>
              </a:rPr>
              <a:t>َ</a:t>
            </a:r>
            <a:r>
              <a:rPr lang="ar-SA" dirty="0" smtClean="0">
                <a:solidFill>
                  <a:srgbClr val="FF0000"/>
                </a:solidFill>
                <a:latin typeface="Times New Roman" pitchFamily="18" charset="0"/>
                <a:ea typeface="Times New Roman" pitchFamily="18" charset="0"/>
                <a:cs typeface="Traditional Arabic" pitchFamily="2" charset="-78"/>
              </a:rPr>
              <a:t>غَيْرَهُ</a:t>
            </a:r>
            <a:r>
              <a:rPr lang="ar-SA" dirty="0" smtClean="0">
                <a:solidFill>
                  <a:srgbClr val="000000"/>
                </a:solidFill>
                <a:latin typeface="Times New Roman" pitchFamily="18" charset="0"/>
                <a:ea typeface="Times New Roman" pitchFamily="18" charset="0"/>
                <a:cs typeface="Traditional Arabic" pitchFamily="2" charset="-78"/>
              </a:rPr>
              <a:t> </a:t>
            </a:r>
            <a:r>
              <a:rPr lang="en-US" dirty="0" smtClean="0">
                <a:solidFill>
                  <a:srgbClr val="000000"/>
                </a:solidFill>
                <a:latin typeface="Times New Roman" pitchFamily="18" charset="0"/>
                <a:ea typeface="Times New Roman" pitchFamily="18" charset="0"/>
                <a:cs typeface="Traditional Arabic" pitchFamily="2" charset="-78"/>
              </a:rPr>
              <a:t>“</a:t>
            </a:r>
            <a:r>
              <a:rPr lang="ar-SA" dirty="0" smtClean="0">
                <a:solidFill>
                  <a:srgbClr val="000000"/>
                </a:solidFill>
                <a:latin typeface="Simplified Arabic" pitchFamily="2" charset="-78"/>
                <a:ea typeface="Times New Roman" pitchFamily="18" charset="0"/>
                <a:cs typeface="Traditional Arabic" pitchFamily="2" charset="-78"/>
              </a:rPr>
              <a:t>.</a:t>
            </a:r>
          </a:p>
          <a:p>
            <a:pPr marL="444500" lvl="1" indent="-417513" algn="justLow" fontAlgn="auto">
              <a:spcBef>
                <a:spcPts val="0"/>
              </a:spcBef>
              <a:spcAft>
                <a:spcPts val="0"/>
              </a:spcAft>
              <a:buFont typeface="Wingdings" pitchFamily="2" charset="2"/>
              <a:buNone/>
              <a:defRPr/>
            </a:pPr>
            <a:r>
              <a:rPr lang="ar-SA" b="1" dirty="0" smtClean="0">
                <a:solidFill>
                  <a:srgbClr val="C00000"/>
                </a:solidFill>
                <a:latin typeface="Times New Roman" pitchFamily="18" charset="0"/>
                <a:ea typeface="Times New Roman" pitchFamily="18" charset="0"/>
                <a:cs typeface="Traditional Arabic" pitchFamily="2" charset="-78"/>
              </a:rPr>
              <a:t>و- مشاركتها الحوار والحديث, </a:t>
            </a:r>
            <a:r>
              <a:rPr lang="ar-SA" dirty="0" smtClean="0">
                <a:solidFill>
                  <a:srgbClr val="000000"/>
                </a:solidFill>
                <a:latin typeface="Times New Roman" pitchFamily="18" charset="0"/>
                <a:ea typeface="Times New Roman" pitchFamily="18" charset="0"/>
                <a:cs typeface="Traditional Arabic" pitchFamily="2" charset="-78"/>
              </a:rPr>
              <a:t>واحترام رأيها، والأخذ بمشورتها إذا أشارت عليه برأي جيد.</a:t>
            </a:r>
          </a:p>
          <a:p>
            <a:pPr marL="352425" lvl="1" algn="justLow" fontAlgn="auto">
              <a:spcBef>
                <a:spcPts val="0"/>
              </a:spcBef>
              <a:spcAft>
                <a:spcPts val="0"/>
              </a:spcAft>
              <a:buFont typeface="Wingdings" pitchFamily="2" charset="2"/>
              <a:buNone/>
              <a:defRPr/>
            </a:pPr>
            <a:r>
              <a:rPr lang="ar-SA" b="1" dirty="0" smtClean="0">
                <a:solidFill>
                  <a:srgbClr val="C00000"/>
                </a:solidFill>
                <a:latin typeface="Times New Roman" pitchFamily="18" charset="0"/>
                <a:ea typeface="Times New Roman" pitchFamily="18" charset="0"/>
                <a:cs typeface="Traditional Arabic" pitchFamily="2" charset="-78"/>
              </a:rPr>
              <a:t>ز- ملاطفتها والمزاح معها,</a:t>
            </a:r>
            <a:r>
              <a:rPr lang="ar-SA" dirty="0" smtClean="0">
                <a:solidFill>
                  <a:srgbClr val="C00000"/>
                </a:solidFill>
                <a:latin typeface="Times New Roman" pitchFamily="18" charset="0"/>
                <a:ea typeface="Times New Roman" pitchFamily="18" charset="0"/>
                <a:cs typeface="Traditional Arabic" pitchFamily="2" charset="-78"/>
              </a:rPr>
              <a:t> </a:t>
            </a:r>
            <a:r>
              <a:rPr lang="ar-SA" dirty="0" smtClean="0">
                <a:solidFill>
                  <a:srgbClr val="000000"/>
                </a:solidFill>
                <a:latin typeface="Times New Roman" pitchFamily="18" charset="0"/>
                <a:ea typeface="Times New Roman" pitchFamily="18" charset="0"/>
                <a:cs typeface="Traditional Arabic" pitchFamily="2" charset="-78"/>
              </a:rPr>
              <a:t>والسماح لها بشيء من اللهو المباح، كمسابقة النبي </a:t>
            </a:r>
            <a:r>
              <a:rPr lang="en-US"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dirty="0" smtClean="0">
                <a:solidFill>
                  <a:srgbClr val="000000"/>
                </a:solidFill>
                <a:latin typeface="Times New Roman" pitchFamily="18" charset="0"/>
                <a:ea typeface="Times New Roman" pitchFamily="18" charset="0"/>
                <a:cs typeface="Traditional Arabic" pitchFamily="2" charset="-78"/>
              </a:rPr>
              <a:t> لعائشة.</a:t>
            </a:r>
          </a:p>
          <a:p>
            <a:pPr marL="0" lvl="1" indent="0" algn="justLow" fontAlgn="auto">
              <a:spcBef>
                <a:spcPts val="0"/>
              </a:spcBef>
              <a:spcAft>
                <a:spcPts val="0"/>
              </a:spcAft>
              <a:buFont typeface="Wingdings" pitchFamily="2" charset="2"/>
              <a:buNone/>
              <a:defRPr/>
            </a:pPr>
            <a:endParaRPr lang="ar-SA" dirty="0" smtClean="0">
              <a:solidFill>
                <a:srgbClr val="0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07A89C32-92FC-484B-915F-EDCB485F3686}" type="slidenum">
              <a:rPr lang="ar-SA" altLang="en-US"/>
              <a:pPr>
                <a:defRPr/>
              </a:pPr>
              <a:t>49</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fade">
                                      <p:cBhvr>
                                        <p:cTn id="7" dur="500"/>
                                        <p:tgtEl>
                                          <p:spTgt spid="51203">
                                            <p:txEl>
                                              <p:pRg st="0" end="0"/>
                                            </p:txEl>
                                          </p:spTgt>
                                        </p:tgtEl>
                                      </p:cBhvr>
                                    </p:animEffect>
                                    <p:anim calcmode="lin" valueType="num">
                                      <p:cBhvr>
                                        <p:cTn id="8" dur="500" fill="hold"/>
                                        <p:tgtEl>
                                          <p:spTgt spid="5120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12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1203">
                                            <p:txEl>
                                              <p:pRg st="1" end="1"/>
                                            </p:txEl>
                                          </p:spTgt>
                                        </p:tgtEl>
                                        <p:attrNameLst>
                                          <p:attrName>style.visibility</p:attrName>
                                        </p:attrNameLst>
                                      </p:cBhvr>
                                      <p:to>
                                        <p:strVal val="visible"/>
                                      </p:to>
                                    </p:set>
                                    <p:animEffect transition="in" filter="fade">
                                      <p:cBhvr>
                                        <p:cTn id="14" dur="500"/>
                                        <p:tgtEl>
                                          <p:spTgt spid="51203">
                                            <p:txEl>
                                              <p:pRg st="1" end="1"/>
                                            </p:txEl>
                                          </p:spTgt>
                                        </p:tgtEl>
                                      </p:cBhvr>
                                    </p:animEffect>
                                    <p:anim calcmode="lin" valueType="num">
                                      <p:cBhvr>
                                        <p:cTn id="15" dur="500" fill="hold"/>
                                        <p:tgtEl>
                                          <p:spTgt spid="5120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120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1203">
                                            <p:txEl>
                                              <p:pRg st="2" end="2"/>
                                            </p:txEl>
                                          </p:spTgt>
                                        </p:tgtEl>
                                        <p:attrNameLst>
                                          <p:attrName>style.visibility</p:attrName>
                                        </p:attrNameLst>
                                      </p:cBhvr>
                                      <p:to>
                                        <p:strVal val="visible"/>
                                      </p:to>
                                    </p:set>
                                    <p:animEffect transition="in" filter="fade">
                                      <p:cBhvr>
                                        <p:cTn id="21" dur="500"/>
                                        <p:tgtEl>
                                          <p:spTgt spid="51203">
                                            <p:txEl>
                                              <p:pRg st="2" end="2"/>
                                            </p:txEl>
                                          </p:spTgt>
                                        </p:tgtEl>
                                      </p:cBhvr>
                                    </p:animEffect>
                                    <p:anim calcmode="lin" valueType="num">
                                      <p:cBhvr>
                                        <p:cTn id="22" dur="500" fill="hold"/>
                                        <p:tgtEl>
                                          <p:spTgt spid="5120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120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1203">
                                            <p:txEl>
                                              <p:pRg st="3" end="3"/>
                                            </p:txEl>
                                          </p:spTgt>
                                        </p:tgtEl>
                                        <p:attrNameLst>
                                          <p:attrName>style.visibility</p:attrName>
                                        </p:attrNameLst>
                                      </p:cBhvr>
                                      <p:to>
                                        <p:strVal val="visible"/>
                                      </p:to>
                                    </p:set>
                                    <p:animEffect transition="in" filter="fade">
                                      <p:cBhvr>
                                        <p:cTn id="28" dur="500"/>
                                        <p:tgtEl>
                                          <p:spTgt spid="51203">
                                            <p:txEl>
                                              <p:pRg st="3" end="3"/>
                                            </p:txEl>
                                          </p:spTgt>
                                        </p:tgtEl>
                                      </p:cBhvr>
                                    </p:animEffect>
                                    <p:anim calcmode="lin" valueType="num">
                                      <p:cBhvr>
                                        <p:cTn id="29" dur="500" fill="hold"/>
                                        <p:tgtEl>
                                          <p:spTgt spid="5120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120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4"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5" name="عنصر نائب لرقم الشريحة 5"/>
          <p:cNvSpPr>
            <a:spLocks noGrp="1"/>
          </p:cNvSpPr>
          <p:nvPr>
            <p:ph type="sldNum" sz="quarter" idx="12"/>
          </p:nvPr>
        </p:nvSpPr>
        <p:spPr/>
        <p:txBody>
          <a:bodyPr/>
          <a:lstStyle/>
          <a:p>
            <a:pPr>
              <a:defRPr/>
            </a:pPr>
            <a:fld id="{FEB6BD9E-2EDC-4AFE-AA33-BA6F2D4C7817}" type="slidenum">
              <a:rPr lang="ar-SA" altLang="en-US"/>
              <a:pPr>
                <a:defRPr/>
              </a:pPr>
              <a:t>5</a:t>
            </a:fld>
            <a:endParaRPr lang="en-US" altLang="en-US"/>
          </a:p>
        </p:txBody>
      </p:sp>
      <p:sp>
        <p:nvSpPr>
          <p:cNvPr id="5127" name="مستطيل 6"/>
          <p:cNvSpPr>
            <a:spLocks noChangeArrowheads="1"/>
          </p:cNvSpPr>
          <p:nvPr/>
        </p:nvSpPr>
        <p:spPr bwMode="auto">
          <a:xfrm>
            <a:off x="1295400" y="2814697"/>
            <a:ext cx="6096000" cy="2062103"/>
          </a:xfrm>
          <a:prstGeom prst="rect">
            <a:avLst/>
          </a:prstGeom>
          <a:noFill/>
          <a:ln w="9525">
            <a:noFill/>
            <a:miter lim="800000"/>
            <a:headEnd/>
            <a:tailEnd/>
          </a:ln>
        </p:spPr>
        <p:txBody>
          <a:bodyPr>
            <a:spAutoFit/>
          </a:bodyPr>
          <a:lstStyle/>
          <a:p>
            <a:r>
              <a:rPr lang="ar-SA" sz="3200" dirty="0">
                <a:latin typeface="SKR HEAD1" pitchFamily="2" charset="-78"/>
                <a:cs typeface="SKR HEAD1" pitchFamily="2" charset="-78"/>
              </a:rPr>
              <a:t>الوحدة الأولى: </a:t>
            </a:r>
            <a:r>
              <a:rPr lang="ar-SA" sz="3200" dirty="0">
                <a:solidFill>
                  <a:srgbClr val="0000FF"/>
                </a:solidFill>
                <a:latin typeface="SKR HEAD1" pitchFamily="2" charset="-78"/>
                <a:cs typeface="SKR HEAD1" pitchFamily="2" charset="-78"/>
              </a:rPr>
              <a:t>الزواج : مفهومه وأسسه ومقدماته</a:t>
            </a:r>
            <a:endParaRPr lang="ar-SA" sz="3200" dirty="0">
              <a:latin typeface="SKR HEAD1" pitchFamily="2" charset="-78"/>
              <a:cs typeface="SKR HEAD1" pitchFamily="2" charset="-78"/>
            </a:endParaRPr>
          </a:p>
          <a:p>
            <a:r>
              <a:rPr lang="ar-SA" sz="3200" dirty="0">
                <a:latin typeface="SKR HEAD1" pitchFamily="2" charset="-78"/>
                <a:cs typeface="SKR HEAD1" pitchFamily="2" charset="-78"/>
              </a:rPr>
              <a:t>الوحدة الثانية: </a:t>
            </a:r>
            <a:r>
              <a:rPr lang="ar-SA" sz="3200" dirty="0">
                <a:solidFill>
                  <a:srgbClr val="0000FF"/>
                </a:solidFill>
                <a:latin typeface="SKR HEAD1" pitchFamily="2" charset="-78"/>
                <a:cs typeface="SKR HEAD1" pitchFamily="2" charset="-78"/>
              </a:rPr>
              <a:t>عقد الزواج: أركانه وأحكامه وآثاره</a:t>
            </a:r>
          </a:p>
          <a:p>
            <a:r>
              <a:rPr lang="ar-SA" sz="3200" dirty="0">
                <a:latin typeface="SKR HEAD1" pitchFamily="2" charset="-78"/>
                <a:cs typeface="SKR HEAD1" pitchFamily="2" charset="-78"/>
              </a:rPr>
              <a:t>الوحدة الثالثة: </a:t>
            </a:r>
            <a:r>
              <a:rPr lang="ar-SA" sz="3200" dirty="0">
                <a:solidFill>
                  <a:srgbClr val="0000FF"/>
                </a:solidFill>
                <a:latin typeface="SKR HEAD1" pitchFamily="2" charset="-78"/>
                <a:cs typeface="SKR HEAD1" pitchFamily="2" charset="-78"/>
              </a:rPr>
              <a:t>الخلافات الزوجية</a:t>
            </a:r>
            <a:endParaRPr lang="ar-SA" sz="3200" dirty="0">
              <a:latin typeface="SKR HEAD1" pitchFamily="2" charset="-78"/>
              <a:cs typeface="SKR HEAD1" pitchFamily="2" charset="-78"/>
            </a:endParaRPr>
          </a:p>
          <a:p>
            <a:r>
              <a:rPr lang="ar-SA" sz="3200" dirty="0">
                <a:latin typeface="SKR HEAD1" pitchFamily="2" charset="-78"/>
                <a:cs typeface="SKR HEAD1" pitchFamily="2" charset="-78"/>
              </a:rPr>
              <a:t>الوحدة الرابعة: </a:t>
            </a:r>
            <a:r>
              <a:rPr lang="ar-SA" sz="3200" dirty="0">
                <a:solidFill>
                  <a:srgbClr val="0000FF"/>
                </a:solidFill>
                <a:latin typeface="SKR HEAD1" pitchFamily="2" charset="-78"/>
                <a:cs typeface="SKR HEAD1" pitchFamily="2" charset="-78"/>
              </a:rPr>
              <a:t>من قضايا الأسرة المعاصرة</a:t>
            </a:r>
            <a:endParaRPr lang="ar-SA" sz="3200" dirty="0"/>
          </a:p>
        </p:txBody>
      </p:sp>
      <p:sp>
        <p:nvSpPr>
          <p:cNvPr id="8" name="عنوان 1"/>
          <p:cNvSpPr txBox="1">
            <a:spLocks/>
          </p:cNvSpPr>
          <p:nvPr/>
        </p:nvSpPr>
        <p:spPr bwMode="auto">
          <a:xfrm>
            <a:off x="446088" y="1196975"/>
            <a:ext cx="8229600" cy="1143000"/>
          </a:xfrm>
          <a:prstGeom prst="rect">
            <a:avLst/>
          </a:prstGeom>
          <a:noFill/>
          <a:ln w="9525">
            <a:noFill/>
            <a:miter lim="800000"/>
            <a:headEnd/>
            <a:tailEnd/>
          </a:ln>
        </p:spPr>
        <p:txBody>
          <a:bodyPr anchor="ctr">
            <a:normAutofit fontScale="90000" lnSpcReduction="10000"/>
          </a:bodyPr>
          <a:lstStyle/>
          <a:p>
            <a:pPr algn="ctr" rtl="1">
              <a:defRPr/>
            </a:pPr>
            <a:r>
              <a:rPr lang="ar-SA" sz="4000" dirty="0" smtClean="0">
                <a:latin typeface="Monotype Koufi" pitchFamily="2" charset="-78"/>
                <a:ea typeface="+mj-ea"/>
                <a:cs typeface="Monotype Koufi" pitchFamily="2" charset="-78"/>
              </a:rPr>
              <a:t>القسم الأول</a:t>
            </a:r>
          </a:p>
          <a:p>
            <a:pPr algn="ctr" rtl="1">
              <a:defRPr/>
            </a:pPr>
            <a:r>
              <a:rPr lang="ar-SA" sz="4000" dirty="0" smtClean="0">
                <a:latin typeface="Monotype Koufi" pitchFamily="2" charset="-78"/>
                <a:ea typeface="+mj-ea"/>
                <a:cs typeface="Monotype Koufi" pitchFamily="2" charset="-78"/>
              </a:rPr>
              <a:t>نظام الأسرة في الإسلام</a:t>
            </a:r>
            <a:endParaRPr lang="ar-SA" sz="4000" dirty="0">
              <a:latin typeface="Monotype Koufi" pitchFamily="2" charset="-78"/>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127">
                                            <p:txEl>
                                              <p:pRg st="0" end="0"/>
                                            </p:txEl>
                                          </p:spTgt>
                                        </p:tgtEl>
                                        <p:attrNameLst>
                                          <p:attrName>style.visibility</p:attrName>
                                        </p:attrNameLst>
                                      </p:cBhvr>
                                      <p:to>
                                        <p:strVal val="visible"/>
                                      </p:to>
                                    </p:set>
                                    <p:animEffect transition="in" filter="fade">
                                      <p:cBhvr>
                                        <p:cTn id="7" dur="500"/>
                                        <p:tgtEl>
                                          <p:spTgt spid="5127">
                                            <p:txEl>
                                              <p:pRg st="0" end="0"/>
                                            </p:txEl>
                                          </p:spTgt>
                                        </p:tgtEl>
                                      </p:cBhvr>
                                    </p:animEffect>
                                    <p:anim calcmode="lin" valueType="num">
                                      <p:cBhvr>
                                        <p:cTn id="8" dur="500" fill="hold"/>
                                        <p:tgtEl>
                                          <p:spTgt spid="512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1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127">
                                            <p:txEl>
                                              <p:pRg st="1" end="1"/>
                                            </p:txEl>
                                          </p:spTgt>
                                        </p:tgtEl>
                                        <p:attrNameLst>
                                          <p:attrName>style.visibility</p:attrName>
                                        </p:attrNameLst>
                                      </p:cBhvr>
                                      <p:to>
                                        <p:strVal val="visible"/>
                                      </p:to>
                                    </p:set>
                                    <p:animEffect transition="in" filter="fade">
                                      <p:cBhvr>
                                        <p:cTn id="14" dur="500"/>
                                        <p:tgtEl>
                                          <p:spTgt spid="5127">
                                            <p:txEl>
                                              <p:pRg st="1" end="1"/>
                                            </p:txEl>
                                          </p:spTgt>
                                        </p:tgtEl>
                                      </p:cBhvr>
                                    </p:animEffect>
                                    <p:anim calcmode="lin" valueType="num">
                                      <p:cBhvr>
                                        <p:cTn id="15" dur="500" fill="hold"/>
                                        <p:tgtEl>
                                          <p:spTgt spid="512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1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127">
                                            <p:txEl>
                                              <p:pRg st="2" end="2"/>
                                            </p:txEl>
                                          </p:spTgt>
                                        </p:tgtEl>
                                        <p:attrNameLst>
                                          <p:attrName>style.visibility</p:attrName>
                                        </p:attrNameLst>
                                      </p:cBhvr>
                                      <p:to>
                                        <p:strVal val="visible"/>
                                      </p:to>
                                    </p:set>
                                    <p:animEffect transition="in" filter="fade">
                                      <p:cBhvr>
                                        <p:cTn id="21" dur="500"/>
                                        <p:tgtEl>
                                          <p:spTgt spid="5127">
                                            <p:txEl>
                                              <p:pRg st="2" end="2"/>
                                            </p:txEl>
                                          </p:spTgt>
                                        </p:tgtEl>
                                      </p:cBhvr>
                                    </p:animEffect>
                                    <p:anim calcmode="lin" valueType="num">
                                      <p:cBhvr>
                                        <p:cTn id="22" dur="500" fill="hold"/>
                                        <p:tgtEl>
                                          <p:spTgt spid="512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1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127">
                                            <p:txEl>
                                              <p:pRg st="3" end="3"/>
                                            </p:txEl>
                                          </p:spTgt>
                                        </p:tgtEl>
                                        <p:attrNameLst>
                                          <p:attrName>style.visibility</p:attrName>
                                        </p:attrNameLst>
                                      </p:cBhvr>
                                      <p:to>
                                        <p:strVal val="visible"/>
                                      </p:to>
                                    </p:set>
                                    <p:animEffect transition="in" filter="fade">
                                      <p:cBhvr>
                                        <p:cTn id="28" dur="500"/>
                                        <p:tgtEl>
                                          <p:spTgt spid="5127">
                                            <p:txEl>
                                              <p:pRg st="3" end="3"/>
                                            </p:txEl>
                                          </p:spTgt>
                                        </p:tgtEl>
                                      </p:cBhvr>
                                    </p:animEffect>
                                    <p:anim calcmode="lin" valueType="num">
                                      <p:cBhvr>
                                        <p:cTn id="29" dur="500" fill="hold"/>
                                        <p:tgtEl>
                                          <p:spTgt spid="512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12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500" fill="hold"/>
                                        <p:tgtEl>
                                          <p:spTgt spid="8"/>
                                        </p:tgtEl>
                                        <p:attrNameLst>
                                          <p:attrName>ppt_w</p:attrName>
                                        </p:attrNameLst>
                                      </p:cBhvr>
                                      <p:tavLst>
                                        <p:tav tm="0">
                                          <p:val>
                                            <p:strVal val="#ppt_w*0.70"/>
                                          </p:val>
                                        </p:tav>
                                        <p:tav tm="100000">
                                          <p:val>
                                            <p:strVal val="#ppt_w"/>
                                          </p:val>
                                        </p:tav>
                                      </p:tavLst>
                                    </p:anim>
                                    <p:anim calcmode="lin" valueType="num">
                                      <p:cBhvr>
                                        <p:cTn id="36" dur="500" fill="hold"/>
                                        <p:tgtEl>
                                          <p:spTgt spid="8"/>
                                        </p:tgtEl>
                                        <p:attrNameLst>
                                          <p:attrName>ppt_h</p:attrName>
                                        </p:attrNameLst>
                                      </p:cBhvr>
                                      <p:tavLst>
                                        <p:tav tm="0">
                                          <p:val>
                                            <p:strVal val="#ppt_h"/>
                                          </p:val>
                                        </p:tav>
                                        <p:tav tm="100000">
                                          <p:val>
                                            <p:strVal val="#ppt_h"/>
                                          </p:val>
                                        </p:tav>
                                      </p:tavLst>
                                    </p:anim>
                                    <p:animEffect transition="in" filter="fade">
                                      <p:cBhvr>
                                        <p:cTn id="3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152400" y="1981200"/>
            <a:ext cx="8686800" cy="4191000"/>
          </a:xfrm>
        </p:spPr>
        <p:txBody>
          <a:bodyPr rtlCol="1">
            <a:normAutofit/>
          </a:bodyPr>
          <a:lstStyle/>
          <a:p>
            <a:pPr marL="352425" lvl="1" algn="justLow" fontAlgn="auto">
              <a:spcBef>
                <a:spcPts val="0"/>
              </a:spcBef>
              <a:spcAft>
                <a:spcPts val="0"/>
              </a:spcAft>
              <a:buFont typeface="Wingdings" pitchFamily="2" charset="2"/>
              <a:buNone/>
              <a:defRPr/>
            </a:pPr>
            <a:r>
              <a:rPr lang="ar-SA" b="1" dirty="0" smtClean="0">
                <a:solidFill>
                  <a:srgbClr val="C00000"/>
                </a:solidFill>
                <a:latin typeface="Times New Roman" pitchFamily="18" charset="0"/>
                <a:ea typeface="Times New Roman" pitchFamily="18" charset="0"/>
                <a:cs typeface="Traditional Arabic" pitchFamily="2" charset="-78"/>
              </a:rPr>
              <a:t>ح- أن يعينها في شؤون البيت وتربية الأبناء</a:t>
            </a:r>
            <a:r>
              <a:rPr lang="ar-SA" dirty="0" smtClean="0">
                <a:solidFill>
                  <a:srgbClr val="C00000"/>
                </a:solidFill>
                <a:latin typeface="Times New Roman" pitchFamily="18" charset="0"/>
                <a:ea typeface="Times New Roman" pitchFamily="18" charset="0"/>
                <a:cs typeface="Traditional Arabic" pitchFamily="2" charset="-78"/>
              </a:rPr>
              <a:t>، </a:t>
            </a:r>
            <a:r>
              <a:rPr lang="ar-SA" dirty="0" smtClean="0">
                <a:solidFill>
                  <a:srgbClr val="000000"/>
                </a:solidFill>
                <a:latin typeface="Times New Roman" pitchFamily="18" charset="0"/>
                <a:ea typeface="Times New Roman" pitchFamily="18" charset="0"/>
                <a:cs typeface="Traditional Arabic" pitchFamily="2" charset="-78"/>
              </a:rPr>
              <a:t>تأسياً بالنبي </a:t>
            </a:r>
            <a:r>
              <a:rPr lang="en-US"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dirty="0" smtClean="0">
                <a:solidFill>
                  <a:srgbClr val="000000"/>
                </a:solidFill>
                <a:latin typeface="Times New Roman" pitchFamily="18" charset="0"/>
                <a:ea typeface="Times New Roman" pitchFamily="18" charset="0"/>
                <a:cs typeface="Traditional Arabic" pitchFamily="2" charset="-78"/>
              </a:rPr>
              <a:t> فقد سُئلت أم المؤمنين عائشة </a:t>
            </a:r>
            <a:r>
              <a:rPr lang="ar-SA" dirty="0" smtClean="0">
                <a:solidFill>
                  <a:srgbClr val="000000"/>
                </a:solidFill>
                <a:latin typeface="Times New Roman" pitchFamily="18" charset="0"/>
                <a:ea typeface="Times New Roman" pitchFamily="18" charset="0"/>
                <a:cs typeface="CTraditional Arabic"/>
              </a:rPr>
              <a:t>ل</a:t>
            </a:r>
            <a:r>
              <a:rPr lang="ar-SA" dirty="0" smtClean="0">
                <a:solidFill>
                  <a:srgbClr val="000000"/>
                </a:solidFill>
                <a:latin typeface="Times New Roman" pitchFamily="18" charset="0"/>
                <a:ea typeface="Times New Roman" pitchFamily="18" charset="0"/>
                <a:cs typeface="Traditional Arabic" pitchFamily="2" charset="-78"/>
              </a:rPr>
              <a:t>: مَا كَانَ النَّبِيُّ </a:t>
            </a:r>
            <a:r>
              <a:rPr lang="en-US"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dirty="0" smtClean="0">
                <a:solidFill>
                  <a:srgbClr val="000000"/>
                </a:solidFill>
                <a:latin typeface="Times New Roman" pitchFamily="18" charset="0"/>
                <a:ea typeface="Times New Roman" pitchFamily="18" charset="0"/>
                <a:cs typeface="Traditional Arabic" pitchFamily="2" charset="-78"/>
              </a:rPr>
              <a:t> يَصْنَعُ فِي بَيْتِهِ؟ قَالَتْ: كَانَ يَكُونُ فِي مِهْنَةِ أَهْلِهِ - تَعْنِي خِدْمَةَ أَهْلِهِ - فَإِذَا حَضَرَتْ الصَّلاةُ خَرَجَ إِلَى الصَّلاةِ </a:t>
            </a:r>
            <a:r>
              <a:rPr lang="en-US" dirty="0" smtClean="0">
                <a:solidFill>
                  <a:srgbClr val="000000"/>
                </a:solidFill>
                <a:latin typeface="Times New Roman" pitchFamily="18" charset="0"/>
                <a:ea typeface="Times New Roman" pitchFamily="18" charset="0"/>
                <a:cs typeface="Traditional Arabic" pitchFamily="2" charset="-78"/>
              </a:rPr>
              <a:t>“</a:t>
            </a:r>
            <a:r>
              <a:rPr lang="ar-SA" dirty="0" smtClean="0">
                <a:solidFill>
                  <a:srgbClr val="000000"/>
                </a:solidFill>
                <a:latin typeface="Simplified Arabic" pitchFamily="2" charset="-78"/>
                <a:ea typeface="Times New Roman" pitchFamily="18" charset="0"/>
                <a:cs typeface="Traditional Arabic" pitchFamily="2" charset="-78"/>
              </a:rPr>
              <a:t>.</a:t>
            </a:r>
            <a:endParaRPr lang="ar-SA" dirty="0" smtClean="0">
              <a:solidFill>
                <a:srgbClr val="000000"/>
              </a:solidFill>
              <a:latin typeface="Times New Roman" pitchFamily="18" charset="0"/>
              <a:ea typeface="Times New Roman" pitchFamily="18" charset="0"/>
              <a:cs typeface="Traditional Arabic" pitchFamily="2" charset="-78"/>
            </a:endParaRPr>
          </a:p>
          <a:p>
            <a:pPr marL="352425" lvl="1" algn="justLow" fontAlgn="auto">
              <a:spcBef>
                <a:spcPts val="0"/>
              </a:spcBef>
              <a:spcAft>
                <a:spcPts val="0"/>
              </a:spcAft>
              <a:buFont typeface="Wingdings" pitchFamily="2" charset="2"/>
              <a:buNone/>
              <a:defRPr/>
            </a:pPr>
            <a:r>
              <a:rPr lang="ar-SA" b="1" dirty="0" smtClean="0">
                <a:solidFill>
                  <a:srgbClr val="C00000"/>
                </a:solidFill>
                <a:latin typeface="Times New Roman" pitchFamily="18" charset="0"/>
                <a:ea typeface="Times New Roman" pitchFamily="18" charset="0"/>
                <a:cs typeface="Traditional Arabic" pitchFamily="2" charset="-78"/>
              </a:rPr>
              <a:t>ط- ألاَّ يذكر محاسن غيرها من النساء أمامها بقصد إغاظتها والتقليل من شأنها, </a:t>
            </a:r>
            <a:r>
              <a:rPr lang="ar-SA" dirty="0" smtClean="0">
                <a:solidFill>
                  <a:srgbClr val="000000"/>
                </a:solidFill>
                <a:latin typeface="Times New Roman" pitchFamily="18" charset="0"/>
                <a:ea typeface="Times New Roman" pitchFamily="18" charset="0"/>
                <a:cs typeface="Traditional Arabic" pitchFamily="2" charset="-78"/>
              </a:rPr>
              <a:t>قال النبي </a:t>
            </a:r>
            <a:r>
              <a:rPr lang="en-US"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dirty="0" smtClean="0">
                <a:solidFill>
                  <a:srgbClr val="000000"/>
                </a:solidFill>
                <a:latin typeface="Times New Roman" pitchFamily="18" charset="0"/>
                <a:ea typeface="Times New Roman" pitchFamily="18" charset="0"/>
                <a:cs typeface="Traditional Arabic" pitchFamily="2" charset="-78"/>
              </a:rPr>
              <a:t> </a:t>
            </a:r>
            <a:r>
              <a:rPr lang="ar-SA" dirty="0" smtClean="0">
                <a:ea typeface="Times New Roman" pitchFamily="18" charset="0"/>
                <a:cs typeface="Traditional Arabic" pitchFamily="2" charset="-78"/>
              </a:rPr>
              <a:t>"</a:t>
            </a:r>
            <a:r>
              <a:rPr lang="ar-SA" b="1" dirty="0" smtClean="0">
                <a:ea typeface="Times New Roman" pitchFamily="18" charset="0"/>
                <a:cs typeface="Traditional Arabic" pitchFamily="2" charset="-78"/>
              </a:rPr>
              <a:t>.. </a:t>
            </a:r>
            <a:r>
              <a:rPr lang="ar-SA" dirty="0" smtClean="0">
                <a:solidFill>
                  <a:srgbClr val="FF0000"/>
                </a:solidFill>
                <a:ea typeface="Times New Roman" pitchFamily="18" charset="0"/>
                <a:cs typeface="Traditional Arabic" pitchFamily="2" charset="-78"/>
              </a:rPr>
              <a:t>فَاتَّقُوا اللَّهَ فِي النِّسَاءِ؛ فَإِنَّكُمْ أَخَذْتُمُوهُنَّ بِأَمَانِ اللهِ، وَاسْتَحْلَلْتُمْ فُرُوجَهُنَّ بِكَلِمَةِ اللهِ</a:t>
            </a:r>
            <a:r>
              <a:rPr lang="ar-SA" dirty="0" smtClean="0">
                <a:ea typeface="Times New Roman" pitchFamily="18" charset="0"/>
                <a:cs typeface="Traditional Arabic" pitchFamily="2" charset="-78"/>
              </a:rPr>
              <a:t>”.</a:t>
            </a:r>
          </a:p>
          <a:p>
            <a:pPr lvl="1" algn="justLow" fontAlgn="auto">
              <a:spcBef>
                <a:spcPts val="0"/>
              </a:spcBef>
              <a:spcAft>
                <a:spcPts val="0"/>
              </a:spcAft>
              <a:buFont typeface="Wingdings" pitchFamily="2" charset="2"/>
              <a:buNone/>
              <a:defRPr/>
            </a:pPr>
            <a:endParaRPr lang="en-US" dirty="0" smtClean="0">
              <a:solidFill>
                <a:srgbClr val="0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36827B76-B27E-4075-B81E-A7C07C2B6AFB}" type="slidenum">
              <a:rPr lang="ar-SA" altLang="en-US"/>
              <a:pPr>
                <a:defRPr/>
              </a:pPr>
              <a:t>50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fade">
                                      <p:cBhvr>
                                        <p:cTn id="7" dur="500"/>
                                        <p:tgtEl>
                                          <p:spTgt spid="51203">
                                            <p:txEl>
                                              <p:pRg st="0" end="0"/>
                                            </p:txEl>
                                          </p:spTgt>
                                        </p:tgtEl>
                                      </p:cBhvr>
                                    </p:animEffect>
                                    <p:anim calcmode="lin" valueType="num">
                                      <p:cBhvr>
                                        <p:cTn id="8" dur="500" fill="hold"/>
                                        <p:tgtEl>
                                          <p:spTgt spid="5120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12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1203">
                                            <p:txEl>
                                              <p:pRg st="1" end="1"/>
                                            </p:txEl>
                                          </p:spTgt>
                                        </p:tgtEl>
                                        <p:attrNameLst>
                                          <p:attrName>style.visibility</p:attrName>
                                        </p:attrNameLst>
                                      </p:cBhvr>
                                      <p:to>
                                        <p:strVal val="visible"/>
                                      </p:to>
                                    </p:set>
                                    <p:animEffect transition="in" filter="fade">
                                      <p:cBhvr>
                                        <p:cTn id="14" dur="500"/>
                                        <p:tgtEl>
                                          <p:spTgt spid="51203">
                                            <p:txEl>
                                              <p:pRg st="1" end="1"/>
                                            </p:txEl>
                                          </p:spTgt>
                                        </p:tgtEl>
                                      </p:cBhvr>
                                    </p:animEffect>
                                    <p:anim calcmode="lin" valueType="num">
                                      <p:cBhvr>
                                        <p:cTn id="15" dur="500" fill="hold"/>
                                        <p:tgtEl>
                                          <p:spTgt spid="5120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120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noChangeArrowheads="1"/>
          </p:cNvSpPr>
          <p:nvPr>
            <p:ph idx="1"/>
          </p:nvPr>
        </p:nvSpPr>
        <p:spPr>
          <a:xfrm>
            <a:off x="152400" y="1981200"/>
            <a:ext cx="8686800" cy="4495800"/>
          </a:xfrm>
        </p:spPr>
        <p:txBody>
          <a:bodyPr rtlCol="1">
            <a:normAutofit/>
          </a:bodyPr>
          <a:lstStyle/>
          <a:p>
            <a:pPr algn="justLow" fontAlgn="auto">
              <a:spcBef>
                <a:spcPts val="0"/>
              </a:spcBef>
              <a:spcAft>
                <a:spcPts val="0"/>
              </a:spcAft>
              <a:buFont typeface="Wingdings" pitchFamily="2" charset="2"/>
              <a:buNone/>
              <a:defRPr/>
            </a:pPr>
            <a:r>
              <a:rPr lang="ar-SA" sz="2800" b="1" dirty="0" smtClean="0">
                <a:solidFill>
                  <a:srgbClr val="C00000"/>
                </a:solidFill>
                <a:latin typeface="Times New Roman" pitchFamily="18" charset="0"/>
                <a:ea typeface="Times New Roman" pitchFamily="18" charset="0"/>
                <a:cs typeface="Traditional Arabic" pitchFamily="2" charset="-78"/>
              </a:rPr>
              <a:t>2- التوجيه والتعليم:</a:t>
            </a:r>
            <a:endParaRPr lang="ar-SA" sz="2800" dirty="0" smtClean="0">
              <a:solidFill>
                <a:srgbClr val="C00000"/>
              </a:solidFill>
              <a:latin typeface="Times New Roman" pitchFamily="18" charset="0"/>
              <a:ea typeface="Times New Roman" pitchFamily="18" charset="0"/>
              <a:cs typeface="Traditional Arabic" pitchFamily="2" charset="-78"/>
            </a:endParaRPr>
          </a:p>
          <a:p>
            <a:pPr marL="361950" indent="-361950" algn="justLow" fontAlgn="auto">
              <a:spcBef>
                <a:spcPts val="0"/>
              </a:spcBef>
              <a:spcAft>
                <a:spcPts val="0"/>
              </a:spcAft>
              <a:buClr>
                <a:srgbClr val="C00000"/>
              </a:buClr>
              <a:buSzPct val="50000"/>
              <a:buFont typeface="Wingdings" pitchFamily="2" charset="2"/>
              <a:buChar char="v"/>
              <a:defRPr/>
            </a:pPr>
            <a:r>
              <a:rPr lang="ar-SA" sz="2800" dirty="0" smtClean="0">
                <a:ea typeface="Times New Roman" pitchFamily="18" charset="0"/>
                <a:cs typeface="Traditional Arabic" pitchFamily="2" charset="-78"/>
              </a:rPr>
              <a:t>فعلى الزوج واجب تهذيب زوجته، وتعليمها أمور دينها، والسعي إلى رفع مستواها الإيماني وقدراتها العلمية والتربوية, </a:t>
            </a:r>
            <a:r>
              <a:rPr lang="ar-SA" sz="2800" dirty="0" smtClean="0">
                <a:solidFill>
                  <a:srgbClr val="000000"/>
                </a:solidFill>
                <a:latin typeface="Times New Roman" pitchFamily="18" charset="0"/>
                <a:ea typeface="Times New Roman" pitchFamily="18" charset="0"/>
                <a:cs typeface="Traditional Arabic" pitchFamily="2" charset="-78"/>
              </a:rPr>
              <a:t>قال تعالى: ﴿ </a:t>
            </a:r>
            <a:r>
              <a:rPr lang="ar-SA" sz="2800" dirty="0" smtClean="0">
                <a:solidFill>
                  <a:srgbClr val="00B0F0"/>
                </a:solidFill>
                <a:ea typeface="Times New Roman" pitchFamily="18" charset="0"/>
                <a:cs typeface="Traditional Arabic" pitchFamily="2" charset="-78"/>
              </a:rPr>
              <a:t>يَا أَيُّهَا الَّذِينَ آَمَنُوا قُوا أَنْفُسَكُمْ وَأَهْلِيكُمْ نَارًا وَقُودُهَا النَّاسُ وَالْحِجَارَةُ عَلَيْهَا مَلَائِكَةٌ غِلَاظٌ شِدَادٌ لَا يَعْصُونَ اللَّهَ مَا أَمَرَهُمْ وَيَفْعَلُونَ مَا يُؤْمَرُونَ </a:t>
            </a:r>
            <a:r>
              <a:rPr lang="ar-SA" sz="2800" dirty="0" smtClean="0">
                <a:solidFill>
                  <a:srgbClr val="000000"/>
                </a:solidFill>
                <a:latin typeface="Times New Roman" pitchFamily="18" charset="0"/>
                <a:ea typeface="Times New Roman" pitchFamily="18" charset="0"/>
                <a:cs typeface="Traditional Arabic" pitchFamily="2" charset="-78"/>
              </a:rPr>
              <a:t>﴾.</a:t>
            </a:r>
          </a:p>
          <a:p>
            <a:pPr algn="justLow" fontAlgn="auto">
              <a:spcBef>
                <a:spcPts val="0"/>
              </a:spcBef>
              <a:spcAft>
                <a:spcPts val="0"/>
              </a:spcAft>
              <a:buFont typeface="Wingdings" pitchFamily="2" charset="2"/>
              <a:buNone/>
              <a:defRPr/>
            </a:pPr>
            <a:r>
              <a:rPr lang="ar-SA" sz="2800" b="1" dirty="0" smtClean="0">
                <a:solidFill>
                  <a:srgbClr val="C00000"/>
                </a:solidFill>
                <a:latin typeface="Times New Roman" pitchFamily="18" charset="0"/>
                <a:ea typeface="Times New Roman" pitchFamily="18" charset="0"/>
                <a:cs typeface="Traditional Arabic" pitchFamily="2" charset="-78"/>
              </a:rPr>
              <a:t>3- الغيرة عليها وصيانتها:</a:t>
            </a:r>
          </a:p>
          <a:p>
            <a:pPr marL="361950" indent="-36195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ea typeface="Times New Roman" pitchFamily="18" charset="0"/>
                <a:cs typeface="Traditional Arabic" pitchFamily="2" charset="-78"/>
              </a:rPr>
              <a:t>من واجب الرجل أن يصون زوجته ويحفظها، ويغار عليها في دينها ونفسها وكرامتها، دون مبالغة في إحصاء العيوب وتقصي العثرات، لأن ذلك يفسد العلاقة الزوجية, </a:t>
            </a:r>
            <a:r>
              <a:rPr lang="ar-SA" sz="2800" dirty="0" smtClean="0">
                <a:ea typeface="Times New Roman" pitchFamily="18" charset="0"/>
                <a:cs typeface="Traditional Arabic" pitchFamily="2" charset="-78"/>
              </a:rPr>
              <a:t>قال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ea typeface="Times New Roman" pitchFamily="18" charset="0"/>
                <a:cs typeface="Traditional Arabic" pitchFamily="2" charset="-78"/>
              </a:rPr>
              <a:t> ” </a:t>
            </a:r>
            <a:r>
              <a:rPr lang="ar-EG" sz="2800" dirty="0" smtClean="0">
                <a:solidFill>
                  <a:srgbClr val="FF0000"/>
                </a:solidFill>
                <a:ea typeface="Times New Roman" pitchFamily="18" charset="0"/>
                <a:cs typeface="Traditional Arabic" pitchFamily="2" charset="-78"/>
              </a:rPr>
              <a:t>فَأَمَّا الْغَيْرَةُ الَّتِي يُحِبُّ اللهُ عَزَّ وَجَلَّ فَالْغَيْرَةُ فِي</a:t>
            </a:r>
            <a:r>
              <a:rPr lang="ar-SA" sz="2800" dirty="0" smtClean="0">
                <a:solidFill>
                  <a:srgbClr val="FF0000"/>
                </a:solidFill>
                <a:ea typeface="Times New Roman" pitchFamily="18" charset="0"/>
                <a:cs typeface="Traditional Arabic" pitchFamily="2" charset="-78"/>
              </a:rPr>
              <a:t> </a:t>
            </a:r>
            <a:r>
              <a:rPr lang="ar-EG" sz="2800" dirty="0" smtClean="0">
                <a:solidFill>
                  <a:srgbClr val="FF0000"/>
                </a:solidFill>
                <a:ea typeface="Times New Roman" pitchFamily="18" charset="0"/>
                <a:cs typeface="Traditional Arabic" pitchFamily="2" charset="-78"/>
              </a:rPr>
              <a:t>‏الرِّيبَةِ،‏ وَأَمَّا الْغَيْرَةُ الَّتِي يَبْغُضُ اللهُ عَزَّ وَجَلَّ فَالْغَيْرَةُ فِي غَيْرِ ‏ ‏رِيبَةٍ...</a:t>
            </a:r>
            <a:r>
              <a:rPr lang="ar-EG" sz="2800" dirty="0" smtClean="0">
                <a:solidFill>
                  <a:srgbClr val="00B050"/>
                </a:solidFill>
                <a:ea typeface="Times New Roman" pitchFamily="18" charset="0"/>
                <a:cs typeface="Traditional Arabic" pitchFamily="2" charset="-78"/>
              </a:rPr>
              <a:t>‏</a:t>
            </a:r>
            <a:r>
              <a:rPr lang="ar-EG" sz="2800" dirty="0" smtClean="0">
                <a:ea typeface="Times New Roman" pitchFamily="18" charset="0"/>
                <a:cs typeface="Traditional Arabic" pitchFamily="2" charset="-78"/>
              </a:rPr>
              <a:t>ِ ”</a:t>
            </a:r>
            <a:r>
              <a:rPr lang="ar-SA" sz="2800" dirty="0" smtClean="0">
                <a:ea typeface="Times New Roman" pitchFamily="18" charset="0"/>
                <a:cs typeface="Traditional Arabic" pitchFamily="2" charset="-78"/>
              </a:rPr>
              <a:t>.</a:t>
            </a:r>
            <a:endParaRPr lang="en-US" sz="2800" dirty="0" smtClean="0">
              <a:solidFill>
                <a:srgbClr val="0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29D8285C-8D31-4166-8DEB-BF81129A4D94}" type="slidenum">
              <a:rPr lang="ar-SA" altLang="en-US"/>
              <a:pPr>
                <a:defRPr/>
              </a:pPr>
              <a:t>51</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fade">
                                      <p:cBhvr>
                                        <p:cTn id="7" dur="500"/>
                                        <p:tgtEl>
                                          <p:spTgt spid="52227">
                                            <p:txEl>
                                              <p:pRg st="0" end="0"/>
                                            </p:txEl>
                                          </p:spTgt>
                                        </p:tgtEl>
                                      </p:cBhvr>
                                    </p:animEffect>
                                    <p:anim calcmode="lin" valueType="num">
                                      <p:cBhvr>
                                        <p:cTn id="8" dur="500" fill="hold"/>
                                        <p:tgtEl>
                                          <p:spTgt spid="5222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22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2227">
                                            <p:txEl>
                                              <p:pRg st="1" end="1"/>
                                            </p:txEl>
                                          </p:spTgt>
                                        </p:tgtEl>
                                        <p:attrNameLst>
                                          <p:attrName>style.visibility</p:attrName>
                                        </p:attrNameLst>
                                      </p:cBhvr>
                                      <p:to>
                                        <p:strVal val="visible"/>
                                      </p:to>
                                    </p:set>
                                    <p:animEffect transition="in" filter="fade">
                                      <p:cBhvr>
                                        <p:cTn id="14" dur="500"/>
                                        <p:tgtEl>
                                          <p:spTgt spid="52227">
                                            <p:txEl>
                                              <p:pRg st="1" end="1"/>
                                            </p:txEl>
                                          </p:spTgt>
                                        </p:tgtEl>
                                      </p:cBhvr>
                                    </p:animEffect>
                                    <p:anim calcmode="lin" valueType="num">
                                      <p:cBhvr>
                                        <p:cTn id="15" dur="500" fill="hold"/>
                                        <p:tgtEl>
                                          <p:spTgt spid="5222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22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2227">
                                            <p:txEl>
                                              <p:pRg st="2" end="2"/>
                                            </p:txEl>
                                          </p:spTgt>
                                        </p:tgtEl>
                                        <p:attrNameLst>
                                          <p:attrName>style.visibility</p:attrName>
                                        </p:attrNameLst>
                                      </p:cBhvr>
                                      <p:to>
                                        <p:strVal val="visible"/>
                                      </p:to>
                                    </p:set>
                                    <p:animEffect transition="in" filter="fade">
                                      <p:cBhvr>
                                        <p:cTn id="21" dur="500"/>
                                        <p:tgtEl>
                                          <p:spTgt spid="52227">
                                            <p:txEl>
                                              <p:pRg st="2" end="2"/>
                                            </p:txEl>
                                          </p:spTgt>
                                        </p:tgtEl>
                                      </p:cBhvr>
                                    </p:animEffect>
                                    <p:anim calcmode="lin" valueType="num">
                                      <p:cBhvr>
                                        <p:cTn id="22" dur="500" fill="hold"/>
                                        <p:tgtEl>
                                          <p:spTgt spid="5222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22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2227">
                                            <p:txEl>
                                              <p:pRg st="3" end="3"/>
                                            </p:txEl>
                                          </p:spTgt>
                                        </p:tgtEl>
                                        <p:attrNameLst>
                                          <p:attrName>style.visibility</p:attrName>
                                        </p:attrNameLst>
                                      </p:cBhvr>
                                      <p:to>
                                        <p:strVal val="visible"/>
                                      </p:to>
                                    </p:set>
                                    <p:animEffect transition="in" filter="fade">
                                      <p:cBhvr>
                                        <p:cTn id="28" dur="500"/>
                                        <p:tgtEl>
                                          <p:spTgt spid="52227">
                                            <p:txEl>
                                              <p:pRg st="3" end="3"/>
                                            </p:txEl>
                                          </p:spTgt>
                                        </p:tgtEl>
                                      </p:cBhvr>
                                    </p:animEffect>
                                    <p:anim calcmode="lin" valueType="num">
                                      <p:cBhvr>
                                        <p:cTn id="29" dur="500" fill="hold"/>
                                        <p:tgtEl>
                                          <p:spTgt spid="5222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22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3"/>
          <p:cNvSpPr>
            <a:spLocks noGrp="1" noChangeArrowheads="1"/>
          </p:cNvSpPr>
          <p:nvPr>
            <p:ph idx="1"/>
          </p:nvPr>
        </p:nvSpPr>
        <p:spPr>
          <a:xfrm>
            <a:off x="152400" y="1981200"/>
            <a:ext cx="8686800" cy="4572000"/>
          </a:xfrm>
        </p:spPr>
        <p:txBody>
          <a:bodyPr rtlCol="1">
            <a:normAutofit/>
          </a:bodyPr>
          <a:lstStyle/>
          <a:p>
            <a:pPr marL="0" indent="0" algn="justLow" fontAlgn="auto">
              <a:spcBef>
                <a:spcPts val="0"/>
              </a:spcBef>
              <a:spcAft>
                <a:spcPts val="0"/>
              </a:spcAft>
              <a:buFont typeface="Wingdings" pitchFamily="2" charset="2"/>
              <a:buNone/>
              <a:defRPr/>
            </a:pPr>
            <a:r>
              <a:rPr lang="ar-SA" sz="2800" b="1" dirty="0" smtClean="0">
                <a:solidFill>
                  <a:srgbClr val="C00000"/>
                </a:solidFill>
                <a:latin typeface="Times New Roman" pitchFamily="18" charset="0"/>
                <a:ea typeface="Times New Roman" pitchFamily="18" charset="0"/>
                <a:cs typeface="Traditional Arabic" pitchFamily="2" charset="-78"/>
              </a:rPr>
              <a:t>4- عدم الإضرار </a:t>
            </a:r>
            <a:r>
              <a:rPr lang="ar-SA" sz="2800" b="1" dirty="0" err="1" smtClean="0">
                <a:solidFill>
                  <a:srgbClr val="C00000"/>
                </a:solidFill>
                <a:latin typeface="Times New Roman" pitchFamily="18" charset="0"/>
                <a:ea typeface="Times New Roman" pitchFamily="18" charset="0"/>
                <a:cs typeface="Traditional Arabic" pitchFamily="2" charset="-78"/>
              </a:rPr>
              <a:t>بها</a:t>
            </a:r>
            <a:r>
              <a:rPr lang="ar-SA" sz="2800" b="1"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بأي طريقة كانت ومما يقع </a:t>
            </a:r>
            <a:r>
              <a:rPr lang="ar-SA" sz="2800" dirty="0" err="1" smtClean="0">
                <a:solidFill>
                  <a:srgbClr val="000000"/>
                </a:solidFill>
                <a:latin typeface="Times New Roman" pitchFamily="18" charset="0"/>
                <a:ea typeface="Times New Roman" pitchFamily="18" charset="0"/>
                <a:cs typeface="Traditional Arabic" pitchFamily="2" charset="-78"/>
              </a:rPr>
              <a:t>به</a:t>
            </a:r>
            <a:r>
              <a:rPr lang="ar-SA" sz="2800" dirty="0" smtClean="0">
                <a:solidFill>
                  <a:srgbClr val="000000"/>
                </a:solidFill>
                <a:latin typeface="Times New Roman" pitchFamily="18" charset="0"/>
                <a:ea typeface="Times New Roman" pitchFamily="18" charset="0"/>
                <a:cs typeface="Traditional Arabic" pitchFamily="2" charset="-78"/>
              </a:rPr>
              <a:t> الإضرار على الزوجة: </a:t>
            </a:r>
          </a:p>
          <a:p>
            <a:pPr marL="0" indent="0" algn="justLow" fontAlgn="auto">
              <a:spcBef>
                <a:spcPts val="0"/>
              </a:spcBef>
              <a:spcAft>
                <a:spcPts val="0"/>
              </a:spcAft>
              <a:buFont typeface="Wingdings" pitchFamily="2" charset="2"/>
              <a:buNone/>
              <a:defRPr/>
            </a:pPr>
            <a:r>
              <a:rPr lang="ar-SA" sz="2800" b="1" dirty="0" smtClean="0">
                <a:solidFill>
                  <a:srgbClr val="C00000"/>
                </a:solidFill>
                <a:latin typeface="Times New Roman" pitchFamily="18" charset="0"/>
                <a:ea typeface="Times New Roman" pitchFamily="18" charset="0"/>
                <a:cs typeface="Traditional Arabic" pitchFamily="2" charset="-78"/>
              </a:rPr>
              <a:t>أ- </a:t>
            </a:r>
            <a:r>
              <a:rPr lang="ar-SA" sz="2800" b="1" dirty="0" smtClean="0">
                <a:solidFill>
                  <a:srgbClr val="C00000"/>
                </a:solidFill>
                <a:ea typeface="Times New Roman" pitchFamily="18" charset="0"/>
                <a:cs typeface="Traditional Arabic" pitchFamily="2" charset="-78"/>
              </a:rPr>
              <a:t>الضرب والشتم: </a:t>
            </a:r>
            <a:r>
              <a:rPr lang="ar-SA" sz="2800" dirty="0" smtClean="0">
                <a:ea typeface="Times New Roman" pitchFamily="18" charset="0"/>
                <a:cs typeface="Traditional Arabic" pitchFamily="2" charset="-78"/>
              </a:rPr>
              <a:t>عن عائشةَ </a:t>
            </a:r>
            <a:r>
              <a:rPr lang="ar-SA" sz="2800" dirty="0" err="1" smtClean="0">
                <a:ea typeface="Times New Roman" pitchFamily="18" charset="0"/>
                <a:cs typeface="CTraditional Arabic"/>
              </a:rPr>
              <a:t>ل</a:t>
            </a:r>
            <a:r>
              <a:rPr lang="ar-SA" sz="2800" dirty="0" smtClean="0">
                <a:ea typeface="Times New Roman" pitchFamily="18" charset="0"/>
                <a:cs typeface="Traditional Arabic" pitchFamily="2" charset="-78"/>
              </a:rPr>
              <a:t> قالت: ” </a:t>
            </a:r>
            <a:r>
              <a:rPr lang="ar-SA" sz="2800" dirty="0" smtClean="0">
                <a:solidFill>
                  <a:srgbClr val="FF0000"/>
                </a:solidFill>
                <a:ea typeface="Times New Roman" pitchFamily="18" charset="0"/>
                <a:cs typeface="Traditional Arabic" pitchFamily="2" charset="-78"/>
              </a:rPr>
              <a:t>مَا ضَرَبَ رَسُولُ اللَّهِ </a:t>
            </a:r>
            <a:r>
              <a:rPr lang="en-US" sz="2800" dirty="0" smtClean="0">
                <a:solidFill>
                  <a:srgbClr val="FF0000"/>
                </a:solidFill>
                <a:ea typeface="Times New Roman" pitchFamily="18" charset="0"/>
                <a:cs typeface="Traditional Arabic" pitchFamily="2" charset="-78"/>
                <a:sym typeface="AGA Arabesque" pitchFamily="2" charset="2"/>
              </a:rPr>
              <a:t></a:t>
            </a:r>
            <a:r>
              <a:rPr lang="ar-SA" sz="2800" dirty="0" smtClean="0">
                <a:solidFill>
                  <a:srgbClr val="FF0000"/>
                </a:solidFill>
                <a:ea typeface="Times New Roman" pitchFamily="18" charset="0"/>
                <a:cs typeface="Traditional Arabic" pitchFamily="2" charset="-78"/>
              </a:rPr>
              <a:t> شَيْئاً قَطُّ بِيَدِهِ، وَلاَ امْرَأَةً، وَلاَ خَادِماً، إِلاَّ أَنْ يُجَاهِدَ فِي سَبِيلِ اللهِ</a:t>
            </a:r>
            <a:r>
              <a:rPr lang="ar-SA" sz="2800" b="1" dirty="0" smtClean="0">
                <a:ea typeface="Times New Roman" pitchFamily="18" charset="0"/>
                <a:cs typeface="Traditional Arabic" pitchFamily="2" charset="-78"/>
              </a:rPr>
              <a:t>”.</a:t>
            </a:r>
            <a:endParaRPr lang="ar-SA" sz="2800" b="1" dirty="0" smtClean="0">
              <a:solidFill>
                <a:srgbClr val="000000"/>
              </a:solidFill>
              <a:latin typeface="Times New Roman" pitchFamily="18" charset="0"/>
              <a:ea typeface="Times New Roman" pitchFamily="18" charset="0"/>
              <a:cs typeface="Traditional Arabic" pitchFamily="2" charset="-78"/>
            </a:endParaRPr>
          </a:p>
          <a:p>
            <a:pPr marL="0" indent="0" algn="justLow" fontAlgn="auto">
              <a:spcBef>
                <a:spcPts val="0"/>
              </a:spcBef>
              <a:spcAft>
                <a:spcPts val="0"/>
              </a:spcAft>
              <a:buFont typeface="Wingdings" pitchFamily="2" charset="2"/>
              <a:buNone/>
              <a:defRPr/>
            </a:pPr>
            <a:r>
              <a:rPr lang="ar-SA" sz="2800" b="1" dirty="0" smtClean="0">
                <a:solidFill>
                  <a:srgbClr val="C00000"/>
                </a:solidFill>
                <a:latin typeface="Times New Roman" pitchFamily="18" charset="0"/>
                <a:ea typeface="Times New Roman" pitchFamily="18" charset="0"/>
                <a:cs typeface="Traditional Arabic" pitchFamily="2" charset="-78"/>
              </a:rPr>
              <a:t>ب - الغياب الطويل:</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لأنه يضيع حقها ويعرضها للفتن، وينبغي ألا تزيد مدة غيابه عن ستة أشهر، </a:t>
            </a:r>
            <a:r>
              <a:rPr lang="ar-SA" sz="2800" dirty="0" smtClean="0">
                <a:ea typeface="Times New Roman" pitchFamily="18" charset="0"/>
                <a:cs typeface="Traditional Arabic" pitchFamily="2" charset="-78"/>
              </a:rPr>
              <a:t>كما فعل عمر </a:t>
            </a:r>
            <a:r>
              <a:rPr lang="en-US" sz="2800" dirty="0" smtClean="0">
                <a:ea typeface="Times New Roman" pitchFamily="18" charset="0"/>
                <a:cs typeface="Traditional Arabic" pitchFamily="2" charset="-78"/>
                <a:sym typeface="AGA Arabesque" pitchFamily="2" charset="2"/>
              </a:rPr>
              <a:t></a:t>
            </a:r>
            <a:r>
              <a:rPr lang="ar-SA" sz="2800" dirty="0" smtClean="0">
                <a:ea typeface="Times New Roman" pitchFamily="18" charset="0"/>
                <a:cs typeface="Traditional Arabic" pitchFamily="2" charset="-78"/>
              </a:rPr>
              <a:t> عندما وقّت للناس في </a:t>
            </a:r>
            <a:r>
              <a:rPr lang="ar-SA" sz="2800" dirty="0" err="1" smtClean="0">
                <a:ea typeface="Times New Roman" pitchFamily="18" charset="0"/>
                <a:cs typeface="Traditional Arabic" pitchFamily="2" charset="-78"/>
              </a:rPr>
              <a:t>مغازيهم</a:t>
            </a:r>
            <a:r>
              <a:rPr lang="ar-SA" sz="2800" dirty="0" smtClean="0">
                <a:ea typeface="Times New Roman" pitchFamily="18" charset="0"/>
                <a:cs typeface="Traditional Arabic" pitchFamily="2" charset="-78"/>
              </a:rPr>
              <a:t> ستة أشهر.</a:t>
            </a:r>
            <a:endParaRPr lang="ar-SA" sz="2800" dirty="0" smtClean="0">
              <a:solidFill>
                <a:srgbClr val="000000"/>
              </a:solidFill>
              <a:latin typeface="Times New Roman" pitchFamily="18" charset="0"/>
              <a:ea typeface="Times New Roman" pitchFamily="18" charset="0"/>
              <a:cs typeface="Traditional Arabic" pitchFamily="2" charset="-78"/>
            </a:endParaRPr>
          </a:p>
          <a:p>
            <a:pPr marL="0" indent="0" algn="justLow" fontAlgn="auto">
              <a:spcBef>
                <a:spcPts val="0"/>
              </a:spcBef>
              <a:spcAft>
                <a:spcPts val="0"/>
              </a:spcAft>
              <a:buFont typeface="Wingdings" pitchFamily="2" charset="2"/>
              <a:buNone/>
              <a:defRPr/>
            </a:pPr>
            <a:r>
              <a:rPr lang="ar-SA" sz="2800" b="1" dirty="0" smtClean="0">
                <a:solidFill>
                  <a:srgbClr val="C00000"/>
                </a:solidFill>
                <a:latin typeface="Times New Roman" pitchFamily="18" charset="0"/>
                <a:ea typeface="Times New Roman" pitchFamily="18" charset="0"/>
                <a:cs typeface="Traditional Arabic" pitchFamily="2" charset="-78"/>
              </a:rPr>
              <a:t>ج - الهجر الطويل في الفراش:</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فلا ينبغي للزوج أن يهجر فراش الزوجية فترة طويلة، ويَحْسُن أن يأتيها في كل أربع ليال مرة. </a:t>
            </a:r>
          </a:p>
          <a:p>
            <a:pPr marL="0" indent="0" algn="justLow" fontAlgn="auto">
              <a:spcBef>
                <a:spcPts val="0"/>
              </a:spcBef>
              <a:spcAft>
                <a:spcPts val="0"/>
              </a:spcAft>
              <a:buFont typeface="Wingdings" pitchFamily="2" charset="2"/>
              <a:buNone/>
              <a:defRPr/>
            </a:pPr>
            <a:r>
              <a:rPr lang="ar-SA" sz="2800" b="1" spc="-30" dirty="0" smtClean="0">
                <a:solidFill>
                  <a:srgbClr val="C00000"/>
                </a:solidFill>
                <a:latin typeface="Times New Roman" pitchFamily="18" charset="0"/>
                <a:ea typeface="Times New Roman" pitchFamily="18" charset="0"/>
                <a:cs typeface="Traditional Arabic" pitchFamily="2" charset="-78"/>
              </a:rPr>
              <a:t>د – فعل ما حرم الله من الجماع:</a:t>
            </a:r>
            <a:r>
              <a:rPr lang="ar-SA" sz="2800" spc="-30" dirty="0" smtClean="0">
                <a:solidFill>
                  <a:srgbClr val="C00000"/>
                </a:solidFill>
                <a:latin typeface="Times New Roman" pitchFamily="18" charset="0"/>
                <a:ea typeface="Times New Roman" pitchFamily="18" charset="0"/>
                <a:cs typeface="Traditional Arabic" pitchFamily="2" charset="-78"/>
              </a:rPr>
              <a:t> </a:t>
            </a:r>
            <a:r>
              <a:rPr lang="ar-SA" sz="2800" spc="-30" dirty="0" smtClean="0">
                <a:solidFill>
                  <a:srgbClr val="000000"/>
                </a:solidFill>
                <a:latin typeface="Times New Roman" pitchFamily="18" charset="0"/>
                <a:ea typeface="Times New Roman" pitchFamily="18" charset="0"/>
                <a:cs typeface="Traditional Arabic" pitchFamily="2" charset="-78"/>
              </a:rPr>
              <a:t>كالجماع في فترة الحيض أو في الدبر؛ لورود النهي عن ذلك، ولما فيه من الإيذاء للزوجة ، قـال تعالى: ﴿ </a:t>
            </a:r>
            <a:r>
              <a:rPr lang="ar-SA" sz="2800" spc="-30" dirty="0" smtClean="0">
                <a:solidFill>
                  <a:srgbClr val="00B0F0"/>
                </a:solidFill>
                <a:ea typeface="Times New Roman" pitchFamily="18" charset="0"/>
                <a:cs typeface="Traditional Arabic" pitchFamily="2" charset="-78"/>
              </a:rPr>
              <a:t>نِسَاؤُكُمْ حَرْثٌ لَكُمْ فَأْتُوا حَرْثَكُمْ أَنَّى شِئْتُمْ </a:t>
            </a:r>
            <a:r>
              <a:rPr lang="ar-SA" sz="2800" spc="-30" dirty="0" smtClean="0">
                <a:solidFill>
                  <a:srgbClr val="000000"/>
                </a:solidFill>
                <a:latin typeface="Times New Roman" pitchFamily="18" charset="0"/>
                <a:ea typeface="Times New Roman" pitchFamily="18" charset="0"/>
                <a:cs typeface="Traditional Arabic" pitchFamily="2" charset="-78"/>
              </a:rPr>
              <a:t>﴾ وقال النبي </a:t>
            </a:r>
            <a:r>
              <a:rPr lang="en-US" sz="2800" spc="-3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spc="-30" dirty="0" smtClean="0">
                <a:solidFill>
                  <a:srgbClr val="000000"/>
                </a:solidFill>
                <a:latin typeface="Times New Roman" pitchFamily="18" charset="0"/>
                <a:ea typeface="Times New Roman" pitchFamily="18" charset="0"/>
                <a:cs typeface="Traditional Arabic" pitchFamily="2" charset="-78"/>
              </a:rPr>
              <a:t>: </a:t>
            </a:r>
            <a:r>
              <a:rPr lang="en-US" sz="2800" spc="-30" dirty="0" smtClean="0">
                <a:solidFill>
                  <a:srgbClr val="000000"/>
                </a:solidFill>
                <a:latin typeface="Times New Roman" pitchFamily="18" charset="0"/>
                <a:ea typeface="Times New Roman" pitchFamily="18" charset="0"/>
                <a:cs typeface="Traditional Arabic" pitchFamily="2" charset="-78"/>
              </a:rPr>
              <a:t>“</a:t>
            </a:r>
            <a:r>
              <a:rPr lang="ar-SA" sz="2800" spc="-30" dirty="0" smtClean="0">
                <a:solidFill>
                  <a:srgbClr val="FF0000"/>
                </a:solidFill>
                <a:latin typeface="Times New Roman" pitchFamily="18" charset="0"/>
                <a:ea typeface="Times New Roman" pitchFamily="18" charset="0"/>
                <a:cs typeface="Traditional Arabic" pitchFamily="2" charset="-78"/>
              </a:rPr>
              <a:t>اسْتَحْيُوا؛</a:t>
            </a:r>
            <a:r>
              <a:rPr lang="ar-SA" sz="2800" spc="-30" dirty="0" smtClean="0">
                <a:solidFill>
                  <a:srgbClr val="000000"/>
                </a:solidFill>
                <a:latin typeface="Times New Roman" pitchFamily="18" charset="0"/>
                <a:ea typeface="Times New Roman" pitchFamily="18" charset="0"/>
                <a:cs typeface="Traditional Arabic" pitchFamily="2" charset="-78"/>
              </a:rPr>
              <a:t> </a:t>
            </a:r>
            <a:r>
              <a:rPr lang="ar-SA" sz="2800" spc="-30" dirty="0" smtClean="0">
                <a:solidFill>
                  <a:srgbClr val="FF0000"/>
                </a:solidFill>
                <a:latin typeface="Simplified Arabic" pitchFamily="2" charset="-78"/>
                <a:ea typeface="Times New Roman" pitchFamily="18" charset="0"/>
                <a:cs typeface="Traditional Arabic" pitchFamily="2" charset="-78"/>
              </a:rPr>
              <a:t>إِنَّ اللَّهَ لا يَسْتَحِي مِنَ الْحَقِّ، لا تَأْتُوا النِّسَاءَ فِي أَدْبَارِهِنَّ </a:t>
            </a:r>
            <a:r>
              <a:rPr lang="ar-SA" sz="2800" spc="-30" dirty="0" smtClean="0">
                <a:solidFill>
                  <a:srgbClr val="FF0000"/>
                </a:solidFill>
                <a:latin typeface="Times New Roman" pitchFamily="18" charset="0"/>
                <a:ea typeface="Times New Roman" pitchFamily="18" charset="0"/>
                <a:cs typeface="Traditional Arabic" pitchFamily="2" charset="-78"/>
              </a:rPr>
              <a:t> </a:t>
            </a:r>
            <a:r>
              <a:rPr lang="ar-SA" sz="2800" spc="-30" dirty="0" smtClean="0">
                <a:solidFill>
                  <a:srgbClr val="000000"/>
                </a:solidFill>
                <a:latin typeface="Times New Roman" pitchFamily="18" charset="0"/>
                <a:ea typeface="Times New Roman" pitchFamily="18" charset="0"/>
                <a:cs typeface="Traditional Arabic" pitchFamily="2" charset="-78"/>
              </a:rPr>
              <a:t>”.</a:t>
            </a:r>
            <a:endParaRPr lang="en-US" sz="2800" spc="-30" dirty="0" smtClean="0">
              <a:solidFill>
                <a:srgbClr val="000000"/>
              </a:solidFill>
              <a:latin typeface="Times New Roman" pitchFamily="18" charset="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7D520A62-B060-44DE-9912-E273D3FDCC55}" type="slidenum">
              <a:rPr lang="ar-SA" altLang="en-US"/>
              <a:pPr>
                <a:defRPr/>
              </a:pPr>
              <a:t>52</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3251">
                                            <p:txEl>
                                              <p:pRg st="0" end="0"/>
                                            </p:txEl>
                                          </p:spTgt>
                                        </p:tgtEl>
                                        <p:attrNameLst>
                                          <p:attrName>style.visibility</p:attrName>
                                        </p:attrNameLst>
                                      </p:cBhvr>
                                      <p:to>
                                        <p:strVal val="visible"/>
                                      </p:to>
                                    </p:set>
                                    <p:animEffect transition="in" filter="fade">
                                      <p:cBhvr>
                                        <p:cTn id="7" dur="500"/>
                                        <p:tgtEl>
                                          <p:spTgt spid="53251">
                                            <p:txEl>
                                              <p:pRg st="0" end="0"/>
                                            </p:txEl>
                                          </p:spTgt>
                                        </p:tgtEl>
                                      </p:cBhvr>
                                    </p:animEffect>
                                    <p:anim calcmode="lin" valueType="num">
                                      <p:cBhvr>
                                        <p:cTn id="8" dur="500" fill="hold"/>
                                        <p:tgtEl>
                                          <p:spTgt spid="5325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32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3251">
                                            <p:txEl>
                                              <p:pRg st="1" end="1"/>
                                            </p:txEl>
                                          </p:spTgt>
                                        </p:tgtEl>
                                        <p:attrNameLst>
                                          <p:attrName>style.visibility</p:attrName>
                                        </p:attrNameLst>
                                      </p:cBhvr>
                                      <p:to>
                                        <p:strVal val="visible"/>
                                      </p:to>
                                    </p:set>
                                    <p:animEffect transition="in" filter="fade">
                                      <p:cBhvr>
                                        <p:cTn id="14" dur="500"/>
                                        <p:tgtEl>
                                          <p:spTgt spid="53251">
                                            <p:txEl>
                                              <p:pRg st="1" end="1"/>
                                            </p:txEl>
                                          </p:spTgt>
                                        </p:tgtEl>
                                      </p:cBhvr>
                                    </p:animEffect>
                                    <p:anim calcmode="lin" valueType="num">
                                      <p:cBhvr>
                                        <p:cTn id="15" dur="500" fill="hold"/>
                                        <p:tgtEl>
                                          <p:spTgt spid="5325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32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3251">
                                            <p:txEl>
                                              <p:pRg st="2" end="2"/>
                                            </p:txEl>
                                          </p:spTgt>
                                        </p:tgtEl>
                                        <p:attrNameLst>
                                          <p:attrName>style.visibility</p:attrName>
                                        </p:attrNameLst>
                                      </p:cBhvr>
                                      <p:to>
                                        <p:strVal val="visible"/>
                                      </p:to>
                                    </p:set>
                                    <p:animEffect transition="in" filter="fade">
                                      <p:cBhvr>
                                        <p:cTn id="21" dur="500"/>
                                        <p:tgtEl>
                                          <p:spTgt spid="53251">
                                            <p:txEl>
                                              <p:pRg st="2" end="2"/>
                                            </p:txEl>
                                          </p:spTgt>
                                        </p:tgtEl>
                                      </p:cBhvr>
                                    </p:animEffect>
                                    <p:anim calcmode="lin" valueType="num">
                                      <p:cBhvr>
                                        <p:cTn id="22" dur="500" fill="hold"/>
                                        <p:tgtEl>
                                          <p:spTgt spid="5325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32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3251">
                                            <p:txEl>
                                              <p:pRg st="3" end="3"/>
                                            </p:txEl>
                                          </p:spTgt>
                                        </p:tgtEl>
                                        <p:attrNameLst>
                                          <p:attrName>style.visibility</p:attrName>
                                        </p:attrNameLst>
                                      </p:cBhvr>
                                      <p:to>
                                        <p:strVal val="visible"/>
                                      </p:to>
                                    </p:set>
                                    <p:animEffect transition="in" filter="fade">
                                      <p:cBhvr>
                                        <p:cTn id="28" dur="500"/>
                                        <p:tgtEl>
                                          <p:spTgt spid="53251">
                                            <p:txEl>
                                              <p:pRg st="3" end="3"/>
                                            </p:txEl>
                                          </p:spTgt>
                                        </p:tgtEl>
                                      </p:cBhvr>
                                    </p:animEffect>
                                    <p:anim calcmode="lin" valueType="num">
                                      <p:cBhvr>
                                        <p:cTn id="29" dur="500" fill="hold"/>
                                        <p:tgtEl>
                                          <p:spTgt spid="5325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32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53251">
                                            <p:txEl>
                                              <p:pRg st="4" end="4"/>
                                            </p:txEl>
                                          </p:spTgt>
                                        </p:tgtEl>
                                        <p:attrNameLst>
                                          <p:attrName>style.visibility</p:attrName>
                                        </p:attrNameLst>
                                      </p:cBhvr>
                                      <p:to>
                                        <p:strVal val="visible"/>
                                      </p:to>
                                    </p:set>
                                    <p:animEffect transition="in" filter="fade">
                                      <p:cBhvr>
                                        <p:cTn id="35" dur="500"/>
                                        <p:tgtEl>
                                          <p:spTgt spid="53251">
                                            <p:txEl>
                                              <p:pRg st="4" end="4"/>
                                            </p:txEl>
                                          </p:spTgt>
                                        </p:tgtEl>
                                      </p:cBhvr>
                                    </p:animEffect>
                                    <p:anim calcmode="lin" valueType="num">
                                      <p:cBhvr>
                                        <p:cTn id="36" dur="500" fill="hold"/>
                                        <p:tgtEl>
                                          <p:spTgt spid="5325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5325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idx="1"/>
          </p:nvPr>
        </p:nvSpPr>
        <p:spPr>
          <a:xfrm>
            <a:off x="152400" y="1981200"/>
            <a:ext cx="8686800" cy="4572000"/>
          </a:xfrm>
        </p:spPr>
        <p:txBody>
          <a:bodyPr rtlCol="1">
            <a:normAutofit/>
          </a:bodyPr>
          <a:lstStyle/>
          <a:p>
            <a:pPr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ثانياً: حقوق الزوج ( واجبات على الزوجة )</a:t>
            </a:r>
          </a:p>
          <a:p>
            <a:pPr fontAlgn="auto">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أ- الطاعة في غير معصية:</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عن السيدة عائشة </a:t>
            </a:r>
            <a:r>
              <a:rPr lang="ar-SA" sz="2800" dirty="0" smtClean="0">
                <a:solidFill>
                  <a:srgbClr val="000000"/>
                </a:solidFill>
                <a:ea typeface="Times New Roman" pitchFamily="18" charset="0"/>
                <a:cs typeface="CTraditional Arabic" pitchFamily="2" charset="-78"/>
              </a:rPr>
              <a:t>ل</a:t>
            </a:r>
            <a:r>
              <a:rPr lang="ar-SA" sz="2800" dirty="0" smtClean="0">
                <a:solidFill>
                  <a:srgbClr val="000000"/>
                </a:solidFill>
                <a:ea typeface="Times New Roman" pitchFamily="18" charset="0"/>
                <a:cs typeface="Traditional Arabic" pitchFamily="2" charset="-78"/>
              </a:rPr>
              <a:t>: </a:t>
            </a:r>
            <a:r>
              <a:rPr lang="ar-EG" sz="2800" dirty="0" smtClean="0">
                <a:solidFill>
                  <a:srgbClr val="000000"/>
                </a:solidFill>
                <a:ea typeface="Times New Roman" pitchFamily="18" charset="0"/>
                <a:cs typeface="Traditional Arabic" pitchFamily="2" charset="-78"/>
              </a:rPr>
              <a:t>سَأَلْتُ رَسُوْلَ اللهِ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EG" sz="2800" dirty="0" smtClean="0">
                <a:solidFill>
                  <a:srgbClr val="000000"/>
                </a:solidFill>
                <a:ea typeface="Times New Roman" pitchFamily="18" charset="0"/>
                <a:cs typeface="Traditional Arabic" pitchFamily="2" charset="-78"/>
              </a:rPr>
              <a:t>: أَيُّ النَّاسِ أَعْظَمُ حَقَّـاً عَلى الْمرْأَةِ؟ قَالَ: "</a:t>
            </a:r>
            <a:r>
              <a:rPr lang="ar-EG" sz="2800" dirty="0" smtClean="0">
                <a:solidFill>
                  <a:srgbClr val="FF0000"/>
                </a:solidFill>
                <a:ea typeface="Times New Roman" pitchFamily="18" charset="0"/>
                <a:cs typeface="Traditional Arabic" pitchFamily="2" charset="-78"/>
              </a:rPr>
              <a:t>زَوْجُهَا</a:t>
            </a:r>
            <a:r>
              <a:rPr lang="ar-EG" sz="2800" dirty="0" smtClean="0">
                <a:solidFill>
                  <a:srgbClr val="000000"/>
                </a:solidFill>
                <a:ea typeface="Times New Roman" pitchFamily="18" charset="0"/>
                <a:cs typeface="Traditional Arabic" pitchFamily="2" charset="-78"/>
              </a:rPr>
              <a:t>"، قَالَتْ: فَأيُّ النَّاسِ أَعْظَمُ حَقَّـاً عَلى الرَّجُلِ؟ قَالَ: "</a:t>
            </a:r>
            <a:r>
              <a:rPr lang="ar-EG" sz="2800" dirty="0" smtClean="0">
                <a:solidFill>
                  <a:srgbClr val="FF0000"/>
                </a:solidFill>
                <a:ea typeface="Times New Roman" pitchFamily="18" charset="0"/>
                <a:cs typeface="Traditional Arabic" pitchFamily="2" charset="-78"/>
              </a:rPr>
              <a:t>أُمُّهُ</a:t>
            </a:r>
            <a:r>
              <a:rPr lang="ar-EG"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p>
          <a:p>
            <a:pPr algn="justLow" fontAlgn="auto">
              <a:spcBef>
                <a:spcPts val="0"/>
              </a:spcBef>
              <a:spcAft>
                <a:spcPts val="0"/>
              </a:spcAft>
              <a:buClr>
                <a:srgbClr val="C00000"/>
              </a:buClr>
              <a:buSzPct val="50000"/>
              <a:buFont typeface="Wingdings" pitchFamily="2" charset="2"/>
              <a:buChar char="v"/>
              <a:defRPr/>
            </a:pPr>
            <a:r>
              <a:rPr lang="ar-SA" sz="2800" kern="140" dirty="0" smtClean="0">
                <a:solidFill>
                  <a:srgbClr val="000000"/>
                </a:solidFill>
                <a:ea typeface="Times New Roman" pitchFamily="18" charset="0"/>
                <a:cs typeface="Traditional Arabic" pitchFamily="2" charset="-78"/>
              </a:rPr>
              <a:t>قال </a:t>
            </a:r>
            <a:r>
              <a:rPr lang="en-US" sz="2800" kern="14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kern="140" dirty="0" smtClean="0">
                <a:solidFill>
                  <a:srgbClr val="000000"/>
                </a:solidFill>
                <a:ea typeface="Times New Roman" pitchFamily="18" charset="0"/>
                <a:cs typeface="Traditional Arabic" pitchFamily="2" charset="-78"/>
              </a:rPr>
              <a:t>: </a:t>
            </a:r>
            <a:r>
              <a:rPr lang="en-US" sz="2800" kern="140" dirty="0" smtClean="0">
                <a:solidFill>
                  <a:srgbClr val="000000"/>
                </a:solidFill>
                <a:ea typeface="Times New Roman" pitchFamily="18" charset="0"/>
                <a:cs typeface="Traditional Arabic" pitchFamily="2" charset="-78"/>
              </a:rPr>
              <a:t>“</a:t>
            </a:r>
            <a:r>
              <a:rPr lang="ar-SA" sz="2800" kern="140" dirty="0" smtClean="0">
                <a:solidFill>
                  <a:srgbClr val="FF0000"/>
                </a:solidFill>
                <a:latin typeface="Simplified Arabic" pitchFamily="2" charset="-78"/>
                <a:ea typeface="Times New Roman" pitchFamily="18" charset="0"/>
                <a:cs typeface="Traditional Arabic" pitchFamily="2" charset="-78"/>
              </a:rPr>
              <a:t>لَوْ أَمَرْتُ أَحَدًا أَنْ يَسْجُدَ لأَحَدٍ، لأَمَرْتُ الْمَرْأَةَ أَنْ تَسْجُدَ لِزَوْجِهَا، مِنْ عِظَمِ حَقِّهِ. وَلا تَجِدُ امْرَأَةٌ حَلاوَةَ الإِيمَانِ حَتَّى تُؤَدِّيَ حَقَّ زَوْجِهَا وَلَوْ سَأَلَهَا نَفْسَهَا وَهِيَ عَلَى ظَهْرِ </a:t>
            </a:r>
            <a:r>
              <a:rPr lang="ar-SA" sz="2800" kern="140" dirty="0" err="1" smtClean="0">
                <a:solidFill>
                  <a:srgbClr val="FF0000"/>
                </a:solidFill>
                <a:latin typeface="Simplified Arabic" pitchFamily="2" charset="-78"/>
                <a:ea typeface="Times New Roman" pitchFamily="18" charset="0"/>
                <a:cs typeface="Traditional Arabic" pitchFamily="2" charset="-78"/>
              </a:rPr>
              <a:t>قَتْبٍ</a:t>
            </a:r>
            <a:r>
              <a:rPr lang="ar-SA" sz="2800" kern="140" dirty="0" smtClean="0">
                <a:solidFill>
                  <a:srgbClr val="FF0000"/>
                </a:solidFill>
                <a:ea typeface="Times New Roman" pitchFamily="18" charset="0"/>
                <a:cs typeface="Traditional Arabic" pitchFamily="2" charset="-78"/>
              </a:rPr>
              <a:t> </a:t>
            </a:r>
            <a:r>
              <a:rPr lang="ar-SA" sz="2800" kern="140" dirty="0" smtClean="0">
                <a:solidFill>
                  <a:srgbClr val="000000"/>
                </a:solidFill>
                <a:ea typeface="Times New Roman" pitchFamily="18" charset="0"/>
                <a:cs typeface="Traditional Arabic" pitchFamily="2" charset="-78"/>
              </a:rPr>
              <a:t>”.</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latin typeface="Times New Roman" pitchFamily="18" charset="0"/>
                <a:ea typeface="Times New Roman" pitchFamily="18" charset="0"/>
                <a:cs typeface="Traditional Arabic" pitchFamily="2" charset="-78"/>
              </a:rPr>
              <a:t>قـرنَ الإسـلام طـاعة الزوج بإقـامة الفرائـض الدينية وطاعة الله تعالى، قال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ea typeface="Times New Roman" pitchFamily="18" charset="0"/>
                <a:cs typeface="Traditional Arabic" pitchFamily="2" charset="-78"/>
              </a:rPr>
              <a:t>: </a:t>
            </a:r>
            <a:r>
              <a:rPr lang="en-US"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FF0000"/>
                </a:solidFill>
                <a:latin typeface="Simplified Arabic" pitchFamily="2" charset="-78"/>
                <a:ea typeface="Times New Roman" pitchFamily="18" charset="0"/>
                <a:cs typeface="Traditional Arabic" pitchFamily="2" charset="-78"/>
              </a:rPr>
              <a:t>إِذَا صَلَّتْ الْمَرْأَةُ خَمْسَهَا، وَصَامَتْ شَهْرَهَا، وَحَفِظَتْ فَرْجَهَا، وَأَطَاعَتْ زَوْجَهَا، قِيلَ لَهَا: ادْخُلِي ‏الْجَنَّةَ مِنْ أَيِّ أَبْوَابِ الْجَنَّةِ شِئْتِ</a:t>
            </a:r>
            <a:r>
              <a:rPr lang="ar-SA" sz="2800" dirty="0" smtClean="0">
                <a:solidFill>
                  <a:srgbClr val="FF0000"/>
                </a:solidFill>
                <a:latin typeface="Times New Roman" pitchFamily="18" charset="0"/>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a:t>
            </a:r>
            <a:endParaRPr lang="en-US" sz="2800" dirty="0" smtClean="0">
              <a:solidFill>
                <a:srgbClr val="000000"/>
              </a:solidFill>
              <a:ea typeface="Times New Roman" pitchFamily="18" charset="0"/>
              <a:cs typeface="Traditional Arabic" pitchFamily="2" charset="-78"/>
            </a:endParaRPr>
          </a:p>
          <a:p>
            <a:pPr algn="justLow" fontAlgn="auto">
              <a:spcBef>
                <a:spcPts val="0"/>
              </a:spcBef>
              <a:spcAft>
                <a:spcPts val="0"/>
              </a:spcAft>
              <a:buClr>
                <a:schemeClr val="tx2"/>
              </a:buClr>
              <a:buSzPct val="100000"/>
              <a:defRPr/>
            </a:pP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5D282AD8-ED02-4B46-A8A2-B16B473B2374}" type="slidenum">
              <a:rPr lang="ar-SA" altLang="en-US"/>
              <a:pPr>
                <a:defRPr/>
              </a:pPr>
              <a:t>53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fade">
                                      <p:cBhvr>
                                        <p:cTn id="7" dur="500"/>
                                        <p:tgtEl>
                                          <p:spTgt spid="54275">
                                            <p:txEl>
                                              <p:pRg st="0" end="0"/>
                                            </p:txEl>
                                          </p:spTgt>
                                        </p:tgtEl>
                                      </p:cBhvr>
                                    </p:animEffect>
                                    <p:anim calcmode="lin" valueType="num">
                                      <p:cBhvr>
                                        <p:cTn id="8" dur="500" fill="hold"/>
                                        <p:tgtEl>
                                          <p:spTgt spid="5427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42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4275">
                                            <p:txEl>
                                              <p:pRg st="1" end="1"/>
                                            </p:txEl>
                                          </p:spTgt>
                                        </p:tgtEl>
                                        <p:attrNameLst>
                                          <p:attrName>style.visibility</p:attrName>
                                        </p:attrNameLst>
                                      </p:cBhvr>
                                      <p:to>
                                        <p:strVal val="visible"/>
                                      </p:to>
                                    </p:set>
                                    <p:animEffect transition="in" filter="fade">
                                      <p:cBhvr>
                                        <p:cTn id="14" dur="500"/>
                                        <p:tgtEl>
                                          <p:spTgt spid="54275">
                                            <p:txEl>
                                              <p:pRg st="1" end="1"/>
                                            </p:txEl>
                                          </p:spTgt>
                                        </p:tgtEl>
                                      </p:cBhvr>
                                    </p:animEffect>
                                    <p:anim calcmode="lin" valueType="num">
                                      <p:cBhvr>
                                        <p:cTn id="15" dur="500" fill="hold"/>
                                        <p:tgtEl>
                                          <p:spTgt spid="5427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42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4275">
                                            <p:txEl>
                                              <p:pRg st="2" end="2"/>
                                            </p:txEl>
                                          </p:spTgt>
                                        </p:tgtEl>
                                        <p:attrNameLst>
                                          <p:attrName>style.visibility</p:attrName>
                                        </p:attrNameLst>
                                      </p:cBhvr>
                                      <p:to>
                                        <p:strVal val="visible"/>
                                      </p:to>
                                    </p:set>
                                    <p:animEffect transition="in" filter="fade">
                                      <p:cBhvr>
                                        <p:cTn id="21" dur="500"/>
                                        <p:tgtEl>
                                          <p:spTgt spid="54275">
                                            <p:txEl>
                                              <p:pRg st="2" end="2"/>
                                            </p:txEl>
                                          </p:spTgt>
                                        </p:tgtEl>
                                      </p:cBhvr>
                                    </p:animEffect>
                                    <p:anim calcmode="lin" valueType="num">
                                      <p:cBhvr>
                                        <p:cTn id="22" dur="500" fill="hold"/>
                                        <p:tgtEl>
                                          <p:spTgt spid="5427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42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4275">
                                            <p:txEl>
                                              <p:pRg st="3" end="3"/>
                                            </p:txEl>
                                          </p:spTgt>
                                        </p:tgtEl>
                                        <p:attrNameLst>
                                          <p:attrName>style.visibility</p:attrName>
                                        </p:attrNameLst>
                                      </p:cBhvr>
                                      <p:to>
                                        <p:strVal val="visible"/>
                                      </p:to>
                                    </p:set>
                                    <p:animEffect transition="in" filter="fade">
                                      <p:cBhvr>
                                        <p:cTn id="28" dur="500"/>
                                        <p:tgtEl>
                                          <p:spTgt spid="54275">
                                            <p:txEl>
                                              <p:pRg st="3" end="3"/>
                                            </p:txEl>
                                          </p:spTgt>
                                        </p:tgtEl>
                                      </p:cBhvr>
                                    </p:animEffect>
                                    <p:anim calcmode="lin" valueType="num">
                                      <p:cBhvr>
                                        <p:cTn id="29" dur="500" fill="hold"/>
                                        <p:tgtEl>
                                          <p:spTgt spid="5427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42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54275">
                                            <p:txEl>
                                              <p:pRg st="4" end="4"/>
                                            </p:txEl>
                                          </p:spTgt>
                                        </p:tgtEl>
                                        <p:attrNameLst>
                                          <p:attrName>style.visibility</p:attrName>
                                        </p:attrNameLst>
                                      </p:cBhvr>
                                      <p:to>
                                        <p:strVal val="visible"/>
                                      </p:to>
                                    </p:set>
                                    <p:animEffect transition="in" filter="fade">
                                      <p:cBhvr>
                                        <p:cTn id="35" dur="500"/>
                                        <p:tgtEl>
                                          <p:spTgt spid="54275">
                                            <p:txEl>
                                              <p:pRg st="4" end="4"/>
                                            </p:txEl>
                                          </p:spTgt>
                                        </p:tgtEl>
                                      </p:cBhvr>
                                    </p:animEffect>
                                    <p:anim calcmode="lin" valueType="num">
                                      <p:cBhvr>
                                        <p:cTn id="36" dur="500" fill="hold"/>
                                        <p:tgtEl>
                                          <p:spTgt spid="54275">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5427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a:xfrm>
            <a:off x="152400" y="1981200"/>
            <a:ext cx="8686800" cy="4038600"/>
          </a:xfrm>
        </p:spPr>
        <p:txBody>
          <a:bodyPr rtlCol="1">
            <a:normAutofit lnSpcReduction="10000"/>
          </a:bodyPr>
          <a:lstStyle/>
          <a:p>
            <a:pPr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ب- حق التمكين: </a:t>
            </a:r>
          </a:p>
          <a:p>
            <a:pPr fontAlgn="auto">
              <a:lnSpc>
                <a:spcPct val="110000"/>
              </a:lnSpc>
              <a:spcBef>
                <a:spcPts val="0"/>
              </a:spcBef>
              <a:spcAft>
                <a:spcPts val="0"/>
              </a:spcAft>
              <a:buClr>
                <a:srgbClr val="C00000"/>
              </a:buClr>
              <a:defRPr/>
            </a:pPr>
            <a:r>
              <a:rPr lang="ar-SA" sz="2800" dirty="0" smtClean="0">
                <a:solidFill>
                  <a:srgbClr val="000000"/>
                </a:solidFill>
                <a:ea typeface="Times New Roman" pitchFamily="18" charset="0"/>
                <a:cs typeface="Traditional Arabic" pitchFamily="2" charset="-78"/>
              </a:rPr>
              <a:t>المقصود: قضاء الوطر بالمعاشرة الزوجية؛ ويدخل تحت هذا الحق:</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إجابة الزوجة زوجها إذا دعاها إلى الفراش، وأن تمكنه من نفسها إذا طلبها قال </a:t>
            </a:r>
            <a:r>
              <a:rPr lang="en-US" sz="2800" dirty="0" smtClean="0">
                <a:solidFill>
                  <a:srgbClr val="000000"/>
                </a:solidFill>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FF0000"/>
                </a:solidFill>
                <a:latin typeface="Simplified Arabic" pitchFamily="2" charset="-78"/>
                <a:ea typeface="Times New Roman" pitchFamily="18" charset="0"/>
                <a:cs typeface="Traditional Arabic" pitchFamily="2" charset="-78"/>
              </a:rPr>
              <a:t>إِذَا دَعَا الرَّجُلُ امْرَأَتَهُ إِلَى فِرَاشِهِ، فَأَبَتْ أَنْ تَجِيءَ، لَعَنَتْهَا الْمَلَائِكَةُ حَتَّى تُصْبِحَ</a:t>
            </a:r>
            <a:r>
              <a:rPr lang="ar-SA" sz="2800" dirty="0" smtClean="0">
                <a:solidFill>
                  <a:srgbClr val="FF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 وقال أيضاً: ” </a:t>
            </a:r>
            <a:r>
              <a:rPr lang="ar-SA" sz="2800" kern="140" dirty="0" smtClean="0">
                <a:solidFill>
                  <a:srgbClr val="FF0000"/>
                </a:solidFill>
                <a:latin typeface="Simplified Arabic" pitchFamily="2" charset="-78"/>
                <a:ea typeface="Times New Roman" pitchFamily="18" charset="0"/>
                <a:cs typeface="Traditional Arabic" pitchFamily="2" charset="-78"/>
              </a:rPr>
              <a:t>وَلا تَجِدُ امْرَأَةٌ حَلاوَةَ الإِيمَانِ حَتَّى تُؤَدِّيَ حَقَّ زَوْجِهَا وَلَوْ سَأَلَهَا نَفْسَهَا وَهِيَ عَلَى ظَهْرِ قَتْبٍ</a:t>
            </a:r>
            <a:r>
              <a:rPr lang="ar-SA" sz="2800" dirty="0" smtClean="0">
                <a:solidFill>
                  <a:srgbClr val="000000"/>
                </a:solidFill>
                <a:ea typeface="Times New Roman" pitchFamily="18" charset="0"/>
                <a:cs typeface="Traditional Arabic" pitchFamily="2" charset="-78"/>
              </a:rPr>
              <a:t> ”</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عدم صيام النوافل إلا بإذنه.</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أن لا تخرج من بيته إلا بإذنه، لقول النبي </a:t>
            </a:r>
            <a:r>
              <a:rPr lang="en-US" sz="2800" dirty="0" smtClean="0">
                <a:solidFill>
                  <a:srgbClr val="000000"/>
                </a:solidFill>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 </a:t>
            </a:r>
            <a:r>
              <a:rPr lang="ar-SA" sz="2800" dirty="0" smtClean="0">
                <a:solidFill>
                  <a:srgbClr val="FF0000"/>
                </a:solidFill>
                <a:ea typeface="Times New Roman" pitchFamily="18" charset="0"/>
                <a:cs typeface="Traditional Arabic" pitchFamily="2" charset="-78"/>
              </a:rPr>
              <a:t>لَا يَحِلُّ لِلْمَرْأَةِ أَنْ تَصُومَ وَزَوْجُهَا شَاهِدٌ إِلَّا بِإِذْنِهِ، وَلَا تَأْذَنَ فِي بَيْتِهِ إِلَّا بِإِذْنِهِ </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13CCF46B-B679-4C95-AED4-2F6ABCBDE93C}" type="slidenum">
              <a:rPr lang="ar-SA" altLang="en-US"/>
              <a:pPr>
                <a:defRPr/>
              </a:pPr>
              <a:t>54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fade">
                                      <p:cBhvr>
                                        <p:cTn id="7" dur="500"/>
                                        <p:tgtEl>
                                          <p:spTgt spid="55299">
                                            <p:txEl>
                                              <p:pRg st="0" end="0"/>
                                            </p:txEl>
                                          </p:spTgt>
                                        </p:tgtEl>
                                      </p:cBhvr>
                                    </p:animEffect>
                                    <p:anim calcmode="lin" valueType="num">
                                      <p:cBhvr>
                                        <p:cTn id="8" dur="500" fill="hold"/>
                                        <p:tgtEl>
                                          <p:spTgt spid="5529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52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5299">
                                            <p:txEl>
                                              <p:pRg st="1" end="1"/>
                                            </p:txEl>
                                          </p:spTgt>
                                        </p:tgtEl>
                                        <p:attrNameLst>
                                          <p:attrName>style.visibility</p:attrName>
                                        </p:attrNameLst>
                                      </p:cBhvr>
                                      <p:to>
                                        <p:strVal val="visible"/>
                                      </p:to>
                                    </p:set>
                                    <p:animEffect transition="in" filter="fade">
                                      <p:cBhvr>
                                        <p:cTn id="14" dur="500"/>
                                        <p:tgtEl>
                                          <p:spTgt spid="55299">
                                            <p:txEl>
                                              <p:pRg st="1" end="1"/>
                                            </p:txEl>
                                          </p:spTgt>
                                        </p:tgtEl>
                                      </p:cBhvr>
                                    </p:animEffect>
                                    <p:anim calcmode="lin" valueType="num">
                                      <p:cBhvr>
                                        <p:cTn id="15" dur="500" fill="hold"/>
                                        <p:tgtEl>
                                          <p:spTgt spid="5529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52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5299">
                                            <p:txEl>
                                              <p:pRg st="2" end="2"/>
                                            </p:txEl>
                                          </p:spTgt>
                                        </p:tgtEl>
                                        <p:attrNameLst>
                                          <p:attrName>style.visibility</p:attrName>
                                        </p:attrNameLst>
                                      </p:cBhvr>
                                      <p:to>
                                        <p:strVal val="visible"/>
                                      </p:to>
                                    </p:set>
                                    <p:animEffect transition="in" filter="fade">
                                      <p:cBhvr>
                                        <p:cTn id="21" dur="500"/>
                                        <p:tgtEl>
                                          <p:spTgt spid="55299">
                                            <p:txEl>
                                              <p:pRg st="2" end="2"/>
                                            </p:txEl>
                                          </p:spTgt>
                                        </p:tgtEl>
                                      </p:cBhvr>
                                    </p:animEffect>
                                    <p:anim calcmode="lin" valueType="num">
                                      <p:cBhvr>
                                        <p:cTn id="22" dur="500" fill="hold"/>
                                        <p:tgtEl>
                                          <p:spTgt spid="5529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52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5299">
                                            <p:txEl>
                                              <p:pRg st="3" end="3"/>
                                            </p:txEl>
                                          </p:spTgt>
                                        </p:tgtEl>
                                        <p:attrNameLst>
                                          <p:attrName>style.visibility</p:attrName>
                                        </p:attrNameLst>
                                      </p:cBhvr>
                                      <p:to>
                                        <p:strVal val="visible"/>
                                      </p:to>
                                    </p:set>
                                    <p:animEffect transition="in" filter="fade">
                                      <p:cBhvr>
                                        <p:cTn id="28" dur="500"/>
                                        <p:tgtEl>
                                          <p:spTgt spid="55299">
                                            <p:txEl>
                                              <p:pRg st="3" end="3"/>
                                            </p:txEl>
                                          </p:spTgt>
                                        </p:tgtEl>
                                      </p:cBhvr>
                                    </p:animEffect>
                                    <p:anim calcmode="lin" valueType="num">
                                      <p:cBhvr>
                                        <p:cTn id="29" dur="500" fill="hold"/>
                                        <p:tgtEl>
                                          <p:spTgt spid="5529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52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55299">
                                            <p:txEl>
                                              <p:pRg st="4" end="4"/>
                                            </p:txEl>
                                          </p:spTgt>
                                        </p:tgtEl>
                                        <p:attrNameLst>
                                          <p:attrName>style.visibility</p:attrName>
                                        </p:attrNameLst>
                                      </p:cBhvr>
                                      <p:to>
                                        <p:strVal val="visible"/>
                                      </p:to>
                                    </p:set>
                                    <p:animEffect transition="in" filter="fade">
                                      <p:cBhvr>
                                        <p:cTn id="35" dur="500"/>
                                        <p:tgtEl>
                                          <p:spTgt spid="55299">
                                            <p:txEl>
                                              <p:pRg st="4" end="4"/>
                                            </p:txEl>
                                          </p:spTgt>
                                        </p:tgtEl>
                                      </p:cBhvr>
                                    </p:animEffect>
                                    <p:anim calcmode="lin" valueType="num">
                                      <p:cBhvr>
                                        <p:cTn id="36" dur="500" fill="hold"/>
                                        <p:tgtEl>
                                          <p:spTgt spid="55299">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5529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a:xfrm>
            <a:off x="152400" y="1981200"/>
            <a:ext cx="8686800" cy="3616325"/>
          </a:xfrm>
        </p:spPr>
        <p:txBody>
          <a:bodyPr rtlCol="1">
            <a:normAutofit lnSpcReduction="10000"/>
          </a:bodyPr>
          <a:lstStyle/>
          <a:p>
            <a:pPr algn="justLow" fontAlgn="auto">
              <a:lnSpc>
                <a:spcPct val="110000"/>
              </a:lnSpc>
              <a:spcBef>
                <a:spcPts val="0"/>
              </a:spcBef>
              <a:spcAft>
                <a:spcPts val="0"/>
              </a:spcAft>
              <a:buFontTx/>
              <a:buNone/>
              <a:defRPr/>
            </a:pPr>
            <a:r>
              <a:rPr lang="ar-SA" sz="2800" b="1" dirty="0" smtClean="0">
                <a:solidFill>
                  <a:srgbClr val="C00000"/>
                </a:solidFill>
                <a:ea typeface="Times New Roman" pitchFamily="18" charset="0"/>
                <a:cs typeface="Traditional Arabic" pitchFamily="2" charset="-78"/>
              </a:rPr>
              <a:t>ج- حفظ الزوج:</a:t>
            </a:r>
          </a:p>
          <a:p>
            <a:pPr algn="justLow" fontAlgn="auto">
              <a:lnSpc>
                <a:spcPct val="110000"/>
              </a:lnSpc>
              <a:spcBef>
                <a:spcPts val="0"/>
              </a:spcBef>
              <a:spcAft>
                <a:spcPts val="0"/>
              </a:spcAft>
              <a:buClr>
                <a:srgbClr val="C00000"/>
              </a:buClr>
              <a:defRPr/>
            </a:pPr>
            <a:r>
              <a:rPr lang="ar-SA" sz="2800" dirty="0" smtClean="0">
                <a:solidFill>
                  <a:srgbClr val="000000"/>
                </a:solidFill>
                <a:ea typeface="Times New Roman" pitchFamily="18" charset="0"/>
                <a:cs typeface="Traditional Arabic" pitchFamily="2" charset="-78"/>
              </a:rPr>
              <a:t>والمقصود حفظ الزوج في دينه وعرضه وسره وماله, قال تعالى</a:t>
            </a:r>
            <a:r>
              <a:rPr lang="ar-SA" sz="2800" dirty="0" smtClean="0">
                <a:solidFill>
                  <a:srgbClr val="000000"/>
                </a:solidFill>
                <a:latin typeface="Times New Roman" pitchFamily="18" charset="0"/>
                <a:ea typeface="Times New Roman" pitchFamily="18" charset="0"/>
                <a:cs typeface="Traditional Arabic" pitchFamily="2" charset="-78"/>
              </a:rPr>
              <a:t>: ﴿ </a:t>
            </a:r>
            <a:r>
              <a:rPr lang="ar-SA" sz="2800" dirty="0" smtClean="0">
                <a:solidFill>
                  <a:srgbClr val="00B0F0"/>
                </a:solidFill>
                <a:ea typeface="Times New Roman" pitchFamily="18" charset="0"/>
                <a:cs typeface="Traditional Arabic" pitchFamily="2" charset="-78"/>
              </a:rPr>
              <a:t>فَالصَّالِحَاتُ قَانِتَاتٌ حَافِظَاتٌ لِلْغَيْبِ بِمَا حَفِظَ</a:t>
            </a:r>
            <a:r>
              <a:rPr lang="ar-SA" sz="2800" dirty="0" smtClean="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 ويدخل تحت هذا الحق:</a:t>
            </a:r>
          </a:p>
          <a:p>
            <a:pPr algn="justLow" fontAlgn="auto">
              <a:lnSpc>
                <a:spcPct val="110000"/>
              </a:lnSpc>
              <a:spcBef>
                <a:spcPts val="0"/>
              </a:spcBef>
              <a:spcAft>
                <a:spcPts val="0"/>
              </a:spcAft>
              <a:buClr>
                <a:srgbClr val="C00000"/>
              </a:buClr>
              <a:buSzPct val="100000"/>
              <a:defRPr/>
            </a:pPr>
            <a:r>
              <a:rPr lang="ar-SA" sz="2800" dirty="0" smtClean="0">
                <a:solidFill>
                  <a:srgbClr val="000000"/>
                </a:solidFill>
                <a:latin typeface="Times New Roman" pitchFamily="18" charset="0"/>
                <a:ea typeface="Times New Roman" pitchFamily="18" charset="0"/>
                <a:cs typeface="Traditional Arabic" pitchFamily="2" charset="-78"/>
              </a:rPr>
              <a:t>حفظ زوجها في دينه, فالصالحة عابدة لله تعالى تعين زوجها على تطبيق الإسلام على نفسه وعلى الأسرة، وتساعده على العيش بالإسلام دعوة وتربية وسلوكاً.</a:t>
            </a:r>
          </a:p>
          <a:p>
            <a:pPr algn="justLow" fontAlgn="auto">
              <a:lnSpc>
                <a:spcPct val="110000"/>
              </a:lnSpc>
              <a:spcBef>
                <a:spcPts val="0"/>
              </a:spcBef>
              <a:spcAft>
                <a:spcPts val="0"/>
              </a:spcAft>
              <a:buClr>
                <a:srgbClr val="C00000"/>
              </a:buClr>
              <a:buSzPct val="100000"/>
              <a:defRPr/>
            </a:pPr>
            <a:r>
              <a:rPr lang="ar-SA" sz="2800" dirty="0" smtClean="0">
                <a:ea typeface="Times New Roman" pitchFamily="18" charset="0"/>
                <a:cs typeface="Traditional Arabic" pitchFamily="2" charset="-78"/>
              </a:rPr>
              <a:t>حفظ زوجها في غيابه في عِرْضه وفي سمعته, </a:t>
            </a:r>
            <a:r>
              <a:rPr lang="ar-SA" sz="2800" dirty="0" smtClean="0">
                <a:solidFill>
                  <a:srgbClr val="000000"/>
                </a:solidFill>
                <a:latin typeface="Times New Roman" pitchFamily="18" charset="0"/>
                <a:ea typeface="Times New Roman" pitchFamily="18" charset="0"/>
                <a:cs typeface="Traditional Arabic" pitchFamily="2" charset="-78"/>
              </a:rPr>
              <a:t>فلا تَتَبَرَّج ولا تُعرّض نفسها للفتنة، ومن باب أولى أن لا تزني والعياذ بالله.</a:t>
            </a:r>
          </a:p>
          <a:p>
            <a:pPr algn="justLow" fontAlgn="auto">
              <a:lnSpc>
                <a:spcPct val="110000"/>
              </a:lnSpc>
              <a:spcBef>
                <a:spcPts val="0"/>
              </a:spcBef>
              <a:spcAft>
                <a:spcPts val="0"/>
              </a:spcAft>
              <a:buClr>
                <a:srgbClr val="C00000"/>
              </a:buClr>
              <a:buSzPct val="100000"/>
              <a:defRPr/>
            </a:pPr>
            <a:r>
              <a:rPr lang="ar-SA" sz="2800" dirty="0" smtClean="0">
                <a:ea typeface="Times New Roman" pitchFamily="18" charset="0"/>
                <a:cs typeface="Traditional Arabic" pitchFamily="2" charset="-78"/>
              </a:rPr>
              <a:t>حفظ زوجها </a:t>
            </a:r>
            <a:r>
              <a:rPr lang="ar-SA" sz="2800" dirty="0" smtClean="0">
                <a:solidFill>
                  <a:srgbClr val="000000"/>
                </a:solidFill>
                <a:latin typeface="Times New Roman" pitchFamily="18" charset="0"/>
                <a:ea typeface="Times New Roman" pitchFamily="18" charset="0"/>
                <a:cs typeface="Traditional Arabic" pitchFamily="2" charset="-78"/>
              </a:rPr>
              <a:t>في سره فلا تفشي له سراً.</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8428ACA1-5F5C-495C-B7E2-796D2AB45AE8}" type="slidenum">
              <a:rPr lang="ar-SA" altLang="en-US"/>
              <a:pPr>
                <a:defRPr/>
              </a:pPr>
              <a:t>55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fade">
                                      <p:cBhvr>
                                        <p:cTn id="7" dur="500"/>
                                        <p:tgtEl>
                                          <p:spTgt spid="56323">
                                            <p:txEl>
                                              <p:pRg st="0" end="0"/>
                                            </p:txEl>
                                          </p:spTgt>
                                        </p:tgtEl>
                                      </p:cBhvr>
                                    </p:animEffect>
                                    <p:anim calcmode="lin" valueType="num">
                                      <p:cBhvr>
                                        <p:cTn id="8" dur="500" fill="hold"/>
                                        <p:tgtEl>
                                          <p:spTgt spid="5632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63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6323">
                                            <p:txEl>
                                              <p:pRg st="1" end="1"/>
                                            </p:txEl>
                                          </p:spTgt>
                                        </p:tgtEl>
                                        <p:attrNameLst>
                                          <p:attrName>style.visibility</p:attrName>
                                        </p:attrNameLst>
                                      </p:cBhvr>
                                      <p:to>
                                        <p:strVal val="visible"/>
                                      </p:to>
                                    </p:set>
                                    <p:animEffect transition="in" filter="fade">
                                      <p:cBhvr>
                                        <p:cTn id="14" dur="500"/>
                                        <p:tgtEl>
                                          <p:spTgt spid="56323">
                                            <p:txEl>
                                              <p:pRg st="1" end="1"/>
                                            </p:txEl>
                                          </p:spTgt>
                                        </p:tgtEl>
                                      </p:cBhvr>
                                    </p:animEffect>
                                    <p:anim calcmode="lin" valueType="num">
                                      <p:cBhvr>
                                        <p:cTn id="15" dur="500" fill="hold"/>
                                        <p:tgtEl>
                                          <p:spTgt spid="5632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63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6323">
                                            <p:txEl>
                                              <p:pRg st="2" end="2"/>
                                            </p:txEl>
                                          </p:spTgt>
                                        </p:tgtEl>
                                        <p:attrNameLst>
                                          <p:attrName>style.visibility</p:attrName>
                                        </p:attrNameLst>
                                      </p:cBhvr>
                                      <p:to>
                                        <p:strVal val="visible"/>
                                      </p:to>
                                    </p:set>
                                    <p:animEffect transition="in" filter="fade">
                                      <p:cBhvr>
                                        <p:cTn id="21" dur="500"/>
                                        <p:tgtEl>
                                          <p:spTgt spid="56323">
                                            <p:txEl>
                                              <p:pRg st="2" end="2"/>
                                            </p:txEl>
                                          </p:spTgt>
                                        </p:tgtEl>
                                      </p:cBhvr>
                                    </p:animEffect>
                                    <p:anim calcmode="lin" valueType="num">
                                      <p:cBhvr>
                                        <p:cTn id="22" dur="500" fill="hold"/>
                                        <p:tgtEl>
                                          <p:spTgt spid="5632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63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6323">
                                            <p:txEl>
                                              <p:pRg st="3" end="3"/>
                                            </p:txEl>
                                          </p:spTgt>
                                        </p:tgtEl>
                                        <p:attrNameLst>
                                          <p:attrName>style.visibility</p:attrName>
                                        </p:attrNameLst>
                                      </p:cBhvr>
                                      <p:to>
                                        <p:strVal val="visible"/>
                                      </p:to>
                                    </p:set>
                                    <p:animEffect transition="in" filter="fade">
                                      <p:cBhvr>
                                        <p:cTn id="28" dur="500"/>
                                        <p:tgtEl>
                                          <p:spTgt spid="56323">
                                            <p:txEl>
                                              <p:pRg st="3" end="3"/>
                                            </p:txEl>
                                          </p:spTgt>
                                        </p:tgtEl>
                                      </p:cBhvr>
                                    </p:animEffect>
                                    <p:anim calcmode="lin" valueType="num">
                                      <p:cBhvr>
                                        <p:cTn id="29" dur="500" fill="hold"/>
                                        <p:tgtEl>
                                          <p:spTgt spid="5632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63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56323">
                                            <p:txEl>
                                              <p:pRg st="4" end="4"/>
                                            </p:txEl>
                                          </p:spTgt>
                                        </p:tgtEl>
                                        <p:attrNameLst>
                                          <p:attrName>style.visibility</p:attrName>
                                        </p:attrNameLst>
                                      </p:cBhvr>
                                      <p:to>
                                        <p:strVal val="visible"/>
                                      </p:to>
                                    </p:set>
                                    <p:animEffect transition="in" filter="fade">
                                      <p:cBhvr>
                                        <p:cTn id="35" dur="500"/>
                                        <p:tgtEl>
                                          <p:spTgt spid="56323">
                                            <p:txEl>
                                              <p:pRg st="4" end="4"/>
                                            </p:txEl>
                                          </p:spTgt>
                                        </p:tgtEl>
                                      </p:cBhvr>
                                    </p:animEffect>
                                    <p:anim calcmode="lin" valueType="num">
                                      <p:cBhvr>
                                        <p:cTn id="36" dur="500" fill="hold"/>
                                        <p:tgtEl>
                                          <p:spTgt spid="56323">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5632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3" name="Rectangle 3"/>
          <p:cNvSpPr>
            <a:spLocks noGrp="1" noChangeArrowheads="1"/>
          </p:cNvSpPr>
          <p:nvPr>
            <p:ph idx="1"/>
          </p:nvPr>
        </p:nvSpPr>
        <p:spPr>
          <a:xfrm>
            <a:off x="152400" y="1981200"/>
            <a:ext cx="8686800" cy="3616325"/>
          </a:xfrm>
        </p:spPr>
        <p:txBody>
          <a:bodyPr rtlCol="1">
            <a:normAutofit lnSpcReduction="10000"/>
          </a:bodyPr>
          <a:lstStyle/>
          <a:p>
            <a:pPr algn="justLow" fontAlgn="auto">
              <a:lnSpc>
                <a:spcPct val="110000"/>
              </a:lnSpc>
              <a:spcBef>
                <a:spcPts val="0"/>
              </a:spcBef>
              <a:spcAft>
                <a:spcPts val="0"/>
              </a:spcAft>
              <a:buClr>
                <a:srgbClr val="C00000"/>
              </a:buClr>
              <a:buSzPct val="100000"/>
              <a:defRPr/>
            </a:pPr>
            <a:r>
              <a:rPr lang="ar-SA" sz="2800" dirty="0" smtClean="0">
                <a:ea typeface="Times New Roman" pitchFamily="18" charset="0"/>
                <a:cs typeface="Traditional Arabic" pitchFamily="2" charset="-78"/>
              </a:rPr>
              <a:t>حفظ زوجها في ماله أيـّاً كان نوعه، فلا يجوز لها أن تعطي أحداً من أهلها, أو فقيراً شيئاً من ماله, إلا إذا أذن لها بذلك، أو علمت برضاه. </a:t>
            </a:r>
          </a:p>
          <a:p>
            <a:pPr algn="justLow" fontAlgn="auto">
              <a:lnSpc>
                <a:spcPct val="110000"/>
              </a:lnSpc>
              <a:spcBef>
                <a:spcPts val="0"/>
              </a:spcBef>
              <a:spcAft>
                <a:spcPts val="0"/>
              </a:spcAft>
              <a:buClr>
                <a:srgbClr val="C00000"/>
              </a:buClr>
              <a:buSzPct val="100000"/>
              <a:defRPr/>
            </a:pPr>
            <a:r>
              <a:rPr lang="ar-SA" sz="2800" dirty="0" smtClean="0">
                <a:ea typeface="Times New Roman" pitchFamily="18" charset="0"/>
                <a:cs typeface="Traditional Arabic" pitchFamily="2" charset="-78"/>
              </a:rPr>
              <a:t>إذا أنفقت شيئاً من ماله دون إذنه أثِمَتْ هي، وأُجر هو لما نقص من ماله، قال </a:t>
            </a:r>
            <a:r>
              <a:rPr lang="en-US" sz="2800" dirty="0" smtClean="0">
                <a:ea typeface="Times New Roman" pitchFamily="18" charset="0"/>
                <a:cs typeface="Traditional Arabic" pitchFamily="2" charset="-78"/>
                <a:sym typeface="AGA Arabesque" pitchFamily="2" charset="2"/>
              </a:rPr>
              <a:t></a:t>
            </a:r>
            <a:r>
              <a:rPr lang="ar-SA" sz="2800" dirty="0" smtClean="0">
                <a:ea typeface="Times New Roman" pitchFamily="18" charset="0"/>
                <a:cs typeface="Traditional Arabic" pitchFamily="2" charset="-78"/>
              </a:rPr>
              <a:t>: " </a:t>
            </a:r>
            <a:r>
              <a:rPr lang="ar-SA" sz="2800" dirty="0" smtClean="0">
                <a:solidFill>
                  <a:srgbClr val="FF0000"/>
                </a:solidFill>
                <a:ea typeface="Times New Roman" pitchFamily="18" charset="0"/>
                <a:cs typeface="Traditional Arabic" pitchFamily="2" charset="-78"/>
              </a:rPr>
              <a:t>إِذَا أَنْفَقَتْ الْمَرْأَةُ مِنْ كَسْبِ زَوْجِهَا عَنْ غَيْرِ أَمْرِهِ فَلَهُ نِصْفُ أَجْرِهِ</a:t>
            </a:r>
            <a:r>
              <a:rPr lang="ar-SA" sz="2800" dirty="0" smtClean="0">
                <a:solidFill>
                  <a:srgbClr val="00B050"/>
                </a:solidFill>
                <a:ea typeface="Times New Roman" pitchFamily="18" charset="0"/>
                <a:cs typeface="Traditional Arabic" pitchFamily="2" charset="-78"/>
              </a:rPr>
              <a:t> </a:t>
            </a:r>
            <a:r>
              <a:rPr lang="ar-SA" sz="2800" dirty="0" smtClean="0">
                <a:ea typeface="Times New Roman" pitchFamily="18" charset="0"/>
                <a:cs typeface="Traditional Arabic" pitchFamily="2" charset="-78"/>
              </a:rPr>
              <a:t>”.</a:t>
            </a:r>
          </a:p>
          <a:p>
            <a:pPr algn="justLow" fontAlgn="auto">
              <a:lnSpc>
                <a:spcPct val="110000"/>
              </a:lnSpc>
              <a:spcBef>
                <a:spcPts val="0"/>
              </a:spcBef>
              <a:spcAft>
                <a:spcPts val="0"/>
              </a:spcAft>
              <a:buClr>
                <a:srgbClr val="C00000"/>
              </a:buClr>
              <a:buSzPct val="100000"/>
              <a:defRPr/>
            </a:pPr>
            <a:r>
              <a:rPr lang="ar-SA" sz="2800" dirty="0" smtClean="0">
                <a:ea typeface="Times New Roman" pitchFamily="18" charset="0"/>
                <a:cs typeface="Traditional Arabic" pitchFamily="2" charset="-78"/>
              </a:rPr>
              <a:t>لا تعلن عن أحواله المالية والأسرية مما لا يحب أن يعرفه الآخرون.</a:t>
            </a:r>
          </a:p>
          <a:p>
            <a:pPr algn="justLow" fontAlgn="auto">
              <a:lnSpc>
                <a:spcPct val="110000"/>
              </a:lnSpc>
              <a:spcBef>
                <a:spcPts val="0"/>
              </a:spcBef>
              <a:spcAft>
                <a:spcPts val="0"/>
              </a:spcAft>
              <a:buClr>
                <a:srgbClr val="C00000"/>
              </a:buClr>
              <a:buSzPct val="100000"/>
              <a:defRPr/>
            </a:pPr>
            <a:r>
              <a:rPr lang="ar-SA" sz="2800" dirty="0" smtClean="0">
                <a:solidFill>
                  <a:srgbClr val="000000"/>
                </a:solidFill>
                <a:latin typeface="Times New Roman" pitchFamily="18" charset="0"/>
                <a:cs typeface="Traditional Arabic" pitchFamily="2" charset="-78"/>
              </a:rPr>
              <a:t>حفظ زوجها برعاية كرامته وشعوره بحفظ عينيه وأذنيه وإحساسه</a:t>
            </a:r>
            <a:r>
              <a:rPr lang="ar-SA" sz="2800" dirty="0" smtClean="0">
                <a:solidFill>
                  <a:srgbClr val="000000"/>
                </a:solidFill>
                <a:cs typeface="Traditional Arabic" pitchFamily="2" charset="-78"/>
              </a:rPr>
              <a:t>.</a:t>
            </a:r>
          </a:p>
          <a:p>
            <a:pPr algn="justLow" fontAlgn="auto">
              <a:lnSpc>
                <a:spcPct val="110000"/>
              </a:lnSpc>
              <a:spcBef>
                <a:spcPts val="0"/>
              </a:spcBef>
              <a:spcAft>
                <a:spcPts val="0"/>
              </a:spcAft>
              <a:buClr>
                <a:srgbClr val="C00000"/>
              </a:buClr>
              <a:buSzPct val="100000"/>
              <a:defRPr/>
            </a:pPr>
            <a:r>
              <a:rPr lang="ar-SA" sz="2800" dirty="0" smtClean="0">
                <a:solidFill>
                  <a:srgbClr val="000000"/>
                </a:solidFill>
                <a:latin typeface="Times New Roman" pitchFamily="18" charset="0"/>
                <a:cs typeface="Traditional Arabic" pitchFamily="2" charset="-78"/>
              </a:rPr>
              <a:t>حفظ زوجها بمراعاته في حياته الخاصة، فلا تقطع عليه أعماله، وتبتعد عن </a:t>
            </a:r>
            <a:r>
              <a:rPr lang="ar-SA" sz="2800" dirty="0" err="1" smtClean="0">
                <a:solidFill>
                  <a:srgbClr val="000000"/>
                </a:solidFill>
                <a:latin typeface="Times New Roman" pitchFamily="18" charset="0"/>
                <a:cs typeface="Traditional Arabic" pitchFamily="2" charset="-78"/>
              </a:rPr>
              <a:t>مساخطه</a:t>
            </a:r>
            <a:r>
              <a:rPr lang="ar-SA" sz="2800" dirty="0" smtClean="0">
                <a:solidFill>
                  <a:srgbClr val="000000"/>
                </a:solidFill>
                <a:latin typeface="Times New Roman" pitchFamily="18" charset="0"/>
                <a:cs typeface="Traditional Arabic" pitchFamily="2" charset="-78"/>
              </a:rPr>
              <a:t>، ولا تكلفه من المطالب </a:t>
            </a:r>
            <a:r>
              <a:rPr lang="ar-SA" sz="2800" dirty="0" err="1" smtClean="0">
                <a:solidFill>
                  <a:srgbClr val="000000"/>
                </a:solidFill>
                <a:latin typeface="Times New Roman" pitchFamily="18" charset="0"/>
                <a:cs typeface="Traditional Arabic" pitchFamily="2" charset="-78"/>
              </a:rPr>
              <a:t>المعاشية</a:t>
            </a:r>
            <a:r>
              <a:rPr lang="ar-SA" sz="2800" dirty="0" smtClean="0">
                <a:solidFill>
                  <a:srgbClr val="000000"/>
                </a:solidFill>
                <a:latin typeface="Times New Roman" pitchFamily="18" charset="0"/>
                <a:cs typeface="Traditional Arabic" pitchFamily="2" charset="-78"/>
              </a:rPr>
              <a:t> ما لا يقدر عليه.</a:t>
            </a:r>
          </a:p>
          <a:p>
            <a:pPr algn="justLow" fontAlgn="auto">
              <a:lnSpc>
                <a:spcPct val="110000"/>
              </a:lnSpc>
              <a:spcBef>
                <a:spcPts val="0"/>
              </a:spcBef>
              <a:spcAft>
                <a:spcPts val="0"/>
              </a:spcAft>
              <a:buClr>
                <a:schemeClr val="tx2"/>
              </a:buClr>
              <a:buSzPct val="100000"/>
              <a:buFont typeface="Wingdings" pitchFamily="2" charset="2"/>
              <a:buNone/>
              <a:defRPr/>
            </a:pPr>
            <a:endParaRPr lang="en-US" sz="2800" dirty="0" smtClean="0">
              <a:solidFill>
                <a:srgbClr val="000000"/>
              </a:solidFill>
              <a:latin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7AD7C3FB-8430-43CB-9AC4-DA0EA12BAA88}" type="slidenum">
              <a:rPr lang="ar-SA" altLang="en-US"/>
              <a:pPr>
                <a:defRPr/>
              </a:pPr>
              <a:t>56</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0423">
                                            <p:txEl>
                                              <p:pRg st="0" end="0"/>
                                            </p:txEl>
                                          </p:spTgt>
                                        </p:tgtEl>
                                        <p:attrNameLst>
                                          <p:attrName>style.visibility</p:attrName>
                                        </p:attrNameLst>
                                      </p:cBhvr>
                                      <p:to>
                                        <p:strVal val="visible"/>
                                      </p:to>
                                    </p:set>
                                    <p:animEffect transition="in" filter="fade">
                                      <p:cBhvr>
                                        <p:cTn id="7" dur="500"/>
                                        <p:tgtEl>
                                          <p:spTgt spid="60423">
                                            <p:txEl>
                                              <p:pRg st="0" end="0"/>
                                            </p:txEl>
                                          </p:spTgt>
                                        </p:tgtEl>
                                      </p:cBhvr>
                                    </p:animEffect>
                                    <p:anim calcmode="lin" valueType="num">
                                      <p:cBhvr>
                                        <p:cTn id="8" dur="500" fill="hold"/>
                                        <p:tgtEl>
                                          <p:spTgt spid="6042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04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0423">
                                            <p:txEl>
                                              <p:pRg st="1" end="1"/>
                                            </p:txEl>
                                          </p:spTgt>
                                        </p:tgtEl>
                                        <p:attrNameLst>
                                          <p:attrName>style.visibility</p:attrName>
                                        </p:attrNameLst>
                                      </p:cBhvr>
                                      <p:to>
                                        <p:strVal val="visible"/>
                                      </p:to>
                                    </p:set>
                                    <p:animEffect transition="in" filter="fade">
                                      <p:cBhvr>
                                        <p:cTn id="14" dur="500"/>
                                        <p:tgtEl>
                                          <p:spTgt spid="60423">
                                            <p:txEl>
                                              <p:pRg st="1" end="1"/>
                                            </p:txEl>
                                          </p:spTgt>
                                        </p:tgtEl>
                                      </p:cBhvr>
                                    </p:animEffect>
                                    <p:anim calcmode="lin" valueType="num">
                                      <p:cBhvr>
                                        <p:cTn id="15" dur="500" fill="hold"/>
                                        <p:tgtEl>
                                          <p:spTgt spid="6042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04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0423">
                                            <p:txEl>
                                              <p:pRg st="2" end="2"/>
                                            </p:txEl>
                                          </p:spTgt>
                                        </p:tgtEl>
                                        <p:attrNameLst>
                                          <p:attrName>style.visibility</p:attrName>
                                        </p:attrNameLst>
                                      </p:cBhvr>
                                      <p:to>
                                        <p:strVal val="visible"/>
                                      </p:to>
                                    </p:set>
                                    <p:animEffect transition="in" filter="fade">
                                      <p:cBhvr>
                                        <p:cTn id="21" dur="500"/>
                                        <p:tgtEl>
                                          <p:spTgt spid="60423">
                                            <p:txEl>
                                              <p:pRg st="2" end="2"/>
                                            </p:txEl>
                                          </p:spTgt>
                                        </p:tgtEl>
                                      </p:cBhvr>
                                    </p:animEffect>
                                    <p:anim calcmode="lin" valueType="num">
                                      <p:cBhvr>
                                        <p:cTn id="22" dur="500" fill="hold"/>
                                        <p:tgtEl>
                                          <p:spTgt spid="6042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604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0423">
                                            <p:txEl>
                                              <p:pRg st="3" end="3"/>
                                            </p:txEl>
                                          </p:spTgt>
                                        </p:tgtEl>
                                        <p:attrNameLst>
                                          <p:attrName>style.visibility</p:attrName>
                                        </p:attrNameLst>
                                      </p:cBhvr>
                                      <p:to>
                                        <p:strVal val="visible"/>
                                      </p:to>
                                    </p:set>
                                    <p:animEffect transition="in" filter="fade">
                                      <p:cBhvr>
                                        <p:cTn id="28" dur="500"/>
                                        <p:tgtEl>
                                          <p:spTgt spid="60423">
                                            <p:txEl>
                                              <p:pRg st="3" end="3"/>
                                            </p:txEl>
                                          </p:spTgt>
                                        </p:tgtEl>
                                      </p:cBhvr>
                                    </p:animEffect>
                                    <p:anim calcmode="lin" valueType="num">
                                      <p:cBhvr>
                                        <p:cTn id="29" dur="500" fill="hold"/>
                                        <p:tgtEl>
                                          <p:spTgt spid="6042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604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60423">
                                            <p:txEl>
                                              <p:pRg st="4" end="4"/>
                                            </p:txEl>
                                          </p:spTgt>
                                        </p:tgtEl>
                                        <p:attrNameLst>
                                          <p:attrName>style.visibility</p:attrName>
                                        </p:attrNameLst>
                                      </p:cBhvr>
                                      <p:to>
                                        <p:strVal val="visible"/>
                                      </p:to>
                                    </p:set>
                                    <p:animEffect transition="in" filter="fade">
                                      <p:cBhvr>
                                        <p:cTn id="35" dur="500"/>
                                        <p:tgtEl>
                                          <p:spTgt spid="60423">
                                            <p:txEl>
                                              <p:pRg st="4" end="4"/>
                                            </p:txEl>
                                          </p:spTgt>
                                        </p:tgtEl>
                                      </p:cBhvr>
                                    </p:animEffect>
                                    <p:anim calcmode="lin" valueType="num">
                                      <p:cBhvr>
                                        <p:cTn id="36" dur="500" fill="hold"/>
                                        <p:tgtEl>
                                          <p:spTgt spid="60423">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6042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Grp="1" noChangeArrowheads="1"/>
          </p:cNvSpPr>
          <p:nvPr>
            <p:ph idx="1"/>
          </p:nvPr>
        </p:nvSpPr>
        <p:spPr>
          <a:xfrm>
            <a:off x="152400" y="1981200"/>
            <a:ext cx="8686800" cy="4073525"/>
          </a:xfrm>
        </p:spPr>
        <p:txBody>
          <a:bodyPr rtlCol="1">
            <a:normAutofit/>
          </a:bodyPr>
          <a:lstStyle/>
          <a:p>
            <a:pPr algn="justLow" fontAlgn="auto">
              <a:spcBef>
                <a:spcPts val="0"/>
              </a:spcBef>
              <a:spcAft>
                <a:spcPts val="0"/>
              </a:spcAft>
              <a:buFont typeface="Wingdings" pitchFamily="2" charset="2"/>
              <a:buNone/>
              <a:defRPr/>
            </a:pPr>
            <a:r>
              <a:rPr lang="ar-SA" sz="2800" b="1" dirty="0" smtClean="0">
                <a:solidFill>
                  <a:srgbClr val="C00000"/>
                </a:solidFill>
                <a:cs typeface="Traditional Arabic" pitchFamily="2" charset="-78"/>
              </a:rPr>
              <a:t>د- إرضاؤه وإدخال السرور على قلبه: </a:t>
            </a:r>
            <a:r>
              <a:rPr lang="ar-SA" sz="2800" dirty="0" smtClean="0">
                <a:cs typeface="Traditional Arabic" pitchFamily="2" charset="-78"/>
              </a:rPr>
              <a:t>فإذا دخل بيته، استقبلته بهيئة حسنة وهي </a:t>
            </a:r>
            <a:r>
              <a:rPr lang="ar-SA" sz="2800" dirty="0" err="1" smtClean="0">
                <a:cs typeface="Traditional Arabic" pitchFamily="2" charset="-78"/>
              </a:rPr>
              <a:t>متنظفة</a:t>
            </a:r>
            <a:r>
              <a:rPr lang="ar-SA" sz="2800" dirty="0" smtClean="0">
                <a:cs typeface="Traditional Arabic" pitchFamily="2" charset="-78"/>
              </a:rPr>
              <a:t> متزيّنة، لا تبدي تعباً من عمل، ولا نفوراً من أمر، وتعينه بكل ما يؤدي إلى راحته في بيته وتخفيف العبء عنه.</a:t>
            </a:r>
          </a:p>
          <a:p>
            <a:pPr marL="622300" indent="-622300" algn="justLow" fontAlgn="auto">
              <a:spcBef>
                <a:spcPts val="0"/>
              </a:spcBef>
              <a:spcAft>
                <a:spcPts val="0"/>
              </a:spcAft>
              <a:buFontTx/>
              <a:buNone/>
              <a:defRPr/>
            </a:pPr>
            <a:r>
              <a:rPr lang="ar-SA" sz="2800" b="1" dirty="0" smtClean="0">
                <a:solidFill>
                  <a:srgbClr val="C00000"/>
                </a:solidFill>
                <a:cs typeface="Traditional Arabic" pitchFamily="2" charset="-78"/>
              </a:rPr>
              <a:t>هـ- القيام بشؤون المنزل: </a:t>
            </a:r>
            <a:r>
              <a:rPr lang="ar-SA" sz="2800" dirty="0" smtClean="0">
                <a:cs typeface="Traditional Arabic" pitchFamily="2" charset="-78"/>
              </a:rPr>
              <a:t>فتنشط للعمل كي تبقى لها صحتها، وتحفظ قوتها، فإن العمل ينفي عن صاحبه الأمراض والأدواء، وقد كانت زوجات النبي وبناته يخدمن أزواجهن.</a:t>
            </a:r>
            <a:endParaRPr lang="ar-SA" sz="2800" b="1" dirty="0" smtClean="0">
              <a:cs typeface="Traditional Arabic" pitchFamily="2" charset="-78"/>
            </a:endParaRPr>
          </a:p>
          <a:p>
            <a:pPr algn="justLow" fontAlgn="auto">
              <a:spcBef>
                <a:spcPts val="0"/>
              </a:spcBef>
              <a:spcAft>
                <a:spcPts val="0"/>
              </a:spcAft>
              <a:buFont typeface="Wingdings" pitchFamily="2" charset="2"/>
              <a:buChar char="Ø"/>
              <a:defRPr/>
            </a:pPr>
            <a:endParaRPr lang="ar-SA" sz="2800" dirty="0" smtClean="0">
              <a:cs typeface="Traditional Arabic" pitchFamily="2" charset="-78"/>
            </a:endParaRPr>
          </a:p>
          <a:p>
            <a:pPr algn="justLow" fontAlgn="auto">
              <a:spcBef>
                <a:spcPts val="0"/>
              </a:spcBef>
              <a:spcAft>
                <a:spcPts val="0"/>
              </a:spcAft>
              <a:buFont typeface="Wingdings" pitchFamily="2" charset="2"/>
              <a:buChar char="Ø"/>
              <a:defRPr/>
            </a:pPr>
            <a:endParaRPr lang="ar-SA" sz="2800" dirty="0" smtClean="0">
              <a:solidFill>
                <a:srgbClr val="000000"/>
              </a:solidFill>
              <a:latin typeface="Times New Roman" pitchFamily="18" charset="0"/>
              <a:cs typeface="Traditional Arabic" pitchFamily="2" charset="-78"/>
            </a:endParaRPr>
          </a:p>
          <a:p>
            <a:pPr algn="justLow" fontAlgn="auto">
              <a:spcBef>
                <a:spcPts val="0"/>
              </a:spcBef>
              <a:spcAft>
                <a:spcPts val="0"/>
              </a:spcAft>
              <a:buFont typeface="Wingdings" pitchFamily="2" charset="2"/>
              <a:buChar char="Ø"/>
              <a:defRPr/>
            </a:pPr>
            <a:endParaRPr lang="en-US" sz="2800" dirty="0" smtClean="0">
              <a:solidFill>
                <a:srgbClr val="000000"/>
              </a:solidFill>
              <a:latin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FDE2CB8F-4CA5-42A0-A2E7-CD33519111A9}" type="slidenum">
              <a:rPr lang="ar-SA" altLang="en-US"/>
              <a:pPr>
                <a:defRPr/>
              </a:pPr>
              <a:t>57</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6323">
                                            <p:txEl>
                                              <p:pRg st="0" end="0"/>
                                            </p:txEl>
                                          </p:spTgt>
                                        </p:tgtEl>
                                        <p:attrNameLst>
                                          <p:attrName>style.visibility</p:attrName>
                                        </p:attrNameLst>
                                      </p:cBhvr>
                                      <p:to>
                                        <p:strVal val="visible"/>
                                      </p:to>
                                    </p:set>
                                    <p:animEffect transition="in" filter="fade">
                                      <p:cBhvr>
                                        <p:cTn id="7" dur="500"/>
                                        <p:tgtEl>
                                          <p:spTgt spid="56323">
                                            <p:txEl>
                                              <p:pRg st="0" end="0"/>
                                            </p:txEl>
                                          </p:spTgt>
                                        </p:tgtEl>
                                      </p:cBhvr>
                                    </p:animEffect>
                                    <p:anim calcmode="lin" valueType="num">
                                      <p:cBhvr>
                                        <p:cTn id="8" dur="500" fill="hold"/>
                                        <p:tgtEl>
                                          <p:spTgt spid="5632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63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6323">
                                            <p:txEl>
                                              <p:pRg st="1" end="1"/>
                                            </p:txEl>
                                          </p:spTgt>
                                        </p:tgtEl>
                                        <p:attrNameLst>
                                          <p:attrName>style.visibility</p:attrName>
                                        </p:attrNameLst>
                                      </p:cBhvr>
                                      <p:to>
                                        <p:strVal val="visible"/>
                                      </p:to>
                                    </p:set>
                                    <p:animEffect transition="in" filter="fade">
                                      <p:cBhvr>
                                        <p:cTn id="14" dur="500"/>
                                        <p:tgtEl>
                                          <p:spTgt spid="56323">
                                            <p:txEl>
                                              <p:pRg st="1" end="1"/>
                                            </p:txEl>
                                          </p:spTgt>
                                        </p:tgtEl>
                                      </p:cBhvr>
                                    </p:animEffect>
                                    <p:anim calcmode="lin" valueType="num">
                                      <p:cBhvr>
                                        <p:cTn id="15" dur="500" fill="hold"/>
                                        <p:tgtEl>
                                          <p:spTgt spid="5632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632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71" name="Rectangle 3"/>
          <p:cNvSpPr>
            <a:spLocks noGrp="1" noChangeArrowheads="1"/>
          </p:cNvSpPr>
          <p:nvPr>
            <p:ph idx="1"/>
          </p:nvPr>
        </p:nvSpPr>
        <p:spPr>
          <a:xfrm>
            <a:off x="152400" y="1981200"/>
            <a:ext cx="8686800" cy="3048000"/>
          </a:xfrm>
        </p:spPr>
        <p:txBody>
          <a:bodyPr/>
          <a:lstStyle/>
          <a:p>
            <a:pPr algn="justLow">
              <a:spcBef>
                <a:spcPts val="0"/>
              </a:spcBef>
              <a:buFont typeface="Wingdings" pitchFamily="2" charset="2"/>
              <a:buNone/>
            </a:pPr>
            <a:r>
              <a:rPr lang="ar-SA" sz="2800" b="1" dirty="0" smtClean="0">
                <a:solidFill>
                  <a:srgbClr val="C00000"/>
                </a:solidFill>
                <a:cs typeface="Traditional Arabic" pitchFamily="2" charset="-78"/>
              </a:rPr>
              <a:t>و- بِرُّ أهل زوجها: </a:t>
            </a:r>
            <a:r>
              <a:rPr lang="ar-SA" sz="2800" dirty="0" smtClean="0">
                <a:cs typeface="Traditional Arabic" pitchFamily="2" charset="-78"/>
              </a:rPr>
              <a:t>ينبغي للزوجة أن تَبَرَّ أهل زوجها من والِدَين وأخوات.</a:t>
            </a:r>
            <a:endParaRPr lang="ar-SA" sz="2800" dirty="0" smtClean="0">
              <a:solidFill>
                <a:srgbClr val="000000"/>
              </a:solidFill>
              <a:latin typeface="Times New Roman" pitchFamily="18" charset="0"/>
              <a:cs typeface="Traditional Arabic" pitchFamily="2" charset="-78"/>
            </a:endParaRPr>
          </a:p>
          <a:p>
            <a:pPr algn="justLow">
              <a:spcBef>
                <a:spcPts val="0"/>
              </a:spcBef>
              <a:buFont typeface="Wingdings" pitchFamily="2" charset="2"/>
              <a:buNone/>
            </a:pPr>
            <a:r>
              <a:rPr lang="ar-SA" sz="2800" b="1" dirty="0" smtClean="0">
                <a:solidFill>
                  <a:srgbClr val="C00000"/>
                </a:solidFill>
                <a:cs typeface="Traditional Arabic" pitchFamily="2" charset="-78"/>
              </a:rPr>
              <a:t>ز- العناية بتربية الأولاد: </a:t>
            </a:r>
            <a:r>
              <a:rPr lang="ar-SA" sz="2800" dirty="0" smtClean="0">
                <a:cs typeface="Traditional Arabic" pitchFamily="2" charset="-78"/>
              </a:rPr>
              <a:t>في صبر وحلمٍ ورحمة, فلا تدعو عليهم أو تضـربهم أمامه، فإن ذلك قد يؤذيه منها، </a:t>
            </a:r>
            <a:r>
              <a:rPr lang="ar-SA" sz="2800" dirty="0" err="1" smtClean="0">
                <a:cs typeface="Traditional Arabic" pitchFamily="2" charset="-78"/>
              </a:rPr>
              <a:t>ولربما</a:t>
            </a:r>
            <a:r>
              <a:rPr lang="ar-SA" sz="2800" dirty="0" smtClean="0">
                <a:cs typeface="Traditional Arabic" pitchFamily="2" charset="-78"/>
              </a:rPr>
              <a:t> استجاب الله تعالى دعاءها عليهم، فيكون مصابها بذلك عظيماً، قال رسول الله </a:t>
            </a:r>
            <a:r>
              <a:rPr lang="ar-SA" sz="2800" dirty="0" smtClean="0">
                <a:cs typeface="CTraditional Arabic" pitchFamily="2" charset="-78"/>
              </a:rPr>
              <a:t>ج</a:t>
            </a:r>
            <a:r>
              <a:rPr lang="ar-SA" sz="2800" dirty="0" smtClean="0">
                <a:cs typeface="Traditional Arabic" pitchFamily="2" charset="-78"/>
              </a:rPr>
              <a:t>: " </a:t>
            </a:r>
            <a:r>
              <a:rPr lang="ar-SA" sz="2800" dirty="0" smtClean="0">
                <a:solidFill>
                  <a:srgbClr val="FF0000"/>
                </a:solidFill>
                <a:cs typeface="Traditional Arabic" pitchFamily="2" charset="-78"/>
              </a:rPr>
              <a:t>لَا تَدْعُوا عَلَى أَنْفُسِكُمْ، وَلَا تَدْعُوا عَلَى أَوْلَادِكُمْ، وَلَا تَدْعُوا عَلَى أَمْوَالِكُمْ، لَا تُوَافِقُوا مِنْ اللَّهِ سَاعَةً يُسْأَلُ فِيهَا عَطَاءٌ فَيَسْتَجِيبُ لَكُمْ </a:t>
            </a:r>
            <a:r>
              <a:rPr lang="ar-SA" sz="2800" dirty="0" smtClean="0">
                <a:cs typeface="Traditional Arabic" pitchFamily="2" charset="-78"/>
              </a:rPr>
              <a:t>". وعليها </a:t>
            </a:r>
            <a:r>
              <a:rPr lang="ar-SA" sz="2800" dirty="0" smtClean="0">
                <a:solidFill>
                  <a:srgbClr val="000000"/>
                </a:solidFill>
                <a:latin typeface="Times New Roman" pitchFamily="18" charset="0"/>
                <a:cs typeface="Traditional Arabic" pitchFamily="2" charset="-78"/>
              </a:rPr>
              <a:t>أن تربيهم على الطهارة والنظافة ومكارم الأخلاق ومعالي الأمور.</a:t>
            </a:r>
          </a:p>
          <a:p>
            <a:pPr algn="justLow">
              <a:spcBef>
                <a:spcPts val="0"/>
              </a:spcBef>
              <a:buFontTx/>
              <a:buChar char="-"/>
            </a:pPr>
            <a:endParaRPr lang="en-US" sz="2800" dirty="0" smtClean="0">
              <a:solidFill>
                <a:srgbClr val="000000"/>
              </a:solidFill>
              <a:latin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EE2E730-780B-4ADC-BFB0-277F04681C13}" type="slidenum">
              <a:rPr lang="ar-SA" altLang="en-US"/>
              <a:pPr>
                <a:defRPr/>
              </a:pPr>
              <a:t>58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2471">
                                            <p:txEl>
                                              <p:pRg st="0" end="0"/>
                                            </p:txEl>
                                          </p:spTgt>
                                        </p:tgtEl>
                                        <p:attrNameLst>
                                          <p:attrName>style.visibility</p:attrName>
                                        </p:attrNameLst>
                                      </p:cBhvr>
                                      <p:to>
                                        <p:strVal val="visible"/>
                                      </p:to>
                                    </p:set>
                                    <p:animEffect transition="in" filter="fade">
                                      <p:cBhvr>
                                        <p:cTn id="7" dur="500"/>
                                        <p:tgtEl>
                                          <p:spTgt spid="62471">
                                            <p:txEl>
                                              <p:pRg st="0" end="0"/>
                                            </p:txEl>
                                          </p:spTgt>
                                        </p:tgtEl>
                                      </p:cBhvr>
                                    </p:animEffect>
                                    <p:anim calcmode="lin" valueType="num">
                                      <p:cBhvr>
                                        <p:cTn id="8" dur="500" fill="hold"/>
                                        <p:tgtEl>
                                          <p:spTgt spid="6247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24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2471">
                                            <p:txEl>
                                              <p:pRg st="1" end="1"/>
                                            </p:txEl>
                                          </p:spTgt>
                                        </p:tgtEl>
                                        <p:attrNameLst>
                                          <p:attrName>style.visibility</p:attrName>
                                        </p:attrNameLst>
                                      </p:cBhvr>
                                      <p:to>
                                        <p:strVal val="visible"/>
                                      </p:to>
                                    </p:set>
                                    <p:animEffect transition="in" filter="fade">
                                      <p:cBhvr>
                                        <p:cTn id="14" dur="500"/>
                                        <p:tgtEl>
                                          <p:spTgt spid="62471">
                                            <p:txEl>
                                              <p:pRg st="1" end="1"/>
                                            </p:txEl>
                                          </p:spTgt>
                                        </p:tgtEl>
                                      </p:cBhvr>
                                    </p:animEffect>
                                    <p:anim calcmode="lin" valueType="num">
                                      <p:cBhvr>
                                        <p:cTn id="15" dur="500" fill="hold"/>
                                        <p:tgtEl>
                                          <p:spTgt spid="6247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247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a:xfrm>
            <a:off x="152400" y="1981200"/>
            <a:ext cx="8686800" cy="4191000"/>
          </a:xfrm>
        </p:spPr>
        <p:txBody>
          <a:bodyPr rtlCol="1">
            <a:normAutofit lnSpcReduction="10000"/>
          </a:bodyPr>
          <a:lstStyle/>
          <a:p>
            <a:pPr algn="justLow" fontAlgn="auto">
              <a:lnSpc>
                <a:spcPct val="110000"/>
              </a:lnSpc>
              <a:spcBef>
                <a:spcPts val="0"/>
              </a:spcBef>
              <a:spcAft>
                <a:spcPts val="0"/>
              </a:spcAft>
              <a:buFont typeface="Wingdings" pitchFamily="2" charset="2"/>
              <a:buNone/>
              <a:defRPr/>
            </a:pPr>
            <a:r>
              <a:rPr lang="ar-SA" sz="2800" dirty="0" smtClean="0">
                <a:solidFill>
                  <a:srgbClr val="0000FF"/>
                </a:solidFill>
                <a:latin typeface="SKR HEAD1" pitchFamily="2" charset="-78"/>
                <a:ea typeface="Times New Roman" pitchFamily="18" charset="0"/>
                <a:cs typeface="SKR HEAD1" pitchFamily="2" charset="-78"/>
              </a:rPr>
              <a:t>ثالثاً: الحقوق المشتركة بين الزوجين</a:t>
            </a:r>
          </a:p>
          <a:p>
            <a:pPr algn="justLow" fontAlgn="auto">
              <a:lnSpc>
                <a:spcPct val="110000"/>
              </a:lnSpc>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العشرة بالمعروف: </a:t>
            </a:r>
            <a:r>
              <a:rPr lang="ar-SA" sz="2800" dirty="0" smtClean="0">
                <a:solidFill>
                  <a:srgbClr val="000000"/>
                </a:solidFill>
                <a:ea typeface="Times New Roman" pitchFamily="18" charset="0"/>
                <a:cs typeface="Traditional Arabic" pitchFamily="2" charset="-78"/>
              </a:rPr>
              <a:t>وتتمثل في:</a:t>
            </a:r>
          </a:p>
          <a:p>
            <a:pPr algn="justLow" fontAlgn="auto">
              <a:lnSpc>
                <a:spcPct val="110000"/>
              </a:lnSpc>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أ- غض النظر عن الهفوات والأخطاء، وخاصة غير المقصودة.</a:t>
            </a:r>
          </a:p>
          <a:p>
            <a:pPr algn="justLow" fontAlgn="auto">
              <a:lnSpc>
                <a:spcPct val="110000"/>
              </a:lnSpc>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ب- سعي كلٌّ منهما إلى مشاركة الآخر أفراحه وأحزانه، وهمومه ومطالبه.</a:t>
            </a:r>
          </a:p>
          <a:p>
            <a:pPr marL="444500" indent="-444500" algn="justLow" fontAlgn="auto">
              <a:lnSpc>
                <a:spcPct val="110000"/>
              </a:lnSpc>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ج- أن ينصح كل منهما قرينه في طاعة الله تعالى، من تفقه في الدين وحضٍّ على العبادة، قال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FF0000"/>
                </a:solidFill>
                <a:latin typeface="Simplified Arabic" pitchFamily="2" charset="-78"/>
                <a:ea typeface="Times New Roman" pitchFamily="18" charset="0"/>
                <a:cs typeface="Traditional Arabic" pitchFamily="2" charset="-78"/>
              </a:rPr>
              <a:t>رَحِمَ اللَّهُ رَجُلا قَامَ مِنَ اللَّيْلِ فَصَلَّى، وَأَيْقَظَ امْرَأَتَهُ فَصَلَّتْ، فَإِنْ أَبَتْ نَضَحَ فِي وَجْهِهَا الْمَاءَ، رَحِمَ اللَّهُ امْرَأَةً قَامَتْ مِنَ اللَّيْلِ فَصَلَّتْ، وَأَيْقَظَتْ زَوْجَهَا فَصَلَّى، فَإِنْ أَبَى نَضَحَتْ فِي وَجْهِهِ الْمَاءَ </a:t>
            </a:r>
            <a:r>
              <a:rPr lang="ar-SA" sz="2800" dirty="0" smtClean="0">
                <a:solidFill>
                  <a:srgbClr val="FF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EG" sz="2800" dirty="0" smtClean="0">
                <a:solidFill>
                  <a:srgbClr val="000000"/>
                </a:solidFill>
                <a:ea typeface="Times New Roman" pitchFamily="18" charset="0"/>
                <a:cs typeface="Traditional Arabic" pitchFamily="2" charset="-78"/>
              </a:rPr>
              <a:t>.</a:t>
            </a:r>
            <a:endParaRPr lang="ar-SA" sz="2800" dirty="0" smtClean="0">
              <a:solidFill>
                <a:srgbClr val="000000"/>
              </a:solidFill>
              <a:ea typeface="Times New Roman" pitchFamily="18" charset="0"/>
              <a:cs typeface="Traditional Arabic" pitchFamily="2" charset="-78"/>
            </a:endParaRPr>
          </a:p>
          <a:p>
            <a:pPr algn="justLow" fontAlgn="auto">
              <a:lnSpc>
                <a:spcPct val="110000"/>
              </a:lnSpc>
              <a:spcBef>
                <a:spcPts val="0"/>
              </a:spcBef>
              <a:spcAft>
                <a:spcPts val="0"/>
              </a:spcAft>
              <a:buFont typeface="Wingdings" pitchFamily="2" charset="2"/>
              <a:buNone/>
              <a:defRPr/>
            </a:pPr>
            <a:r>
              <a:rPr lang="ar-SA" sz="2800" spc="-100" dirty="0" smtClean="0">
                <a:solidFill>
                  <a:srgbClr val="000000"/>
                </a:solidFill>
                <a:ea typeface="Times New Roman" pitchFamily="18" charset="0"/>
                <a:cs typeface="Traditional Arabic" pitchFamily="2" charset="-78"/>
              </a:rPr>
              <a:t>د- أن يشعر كل منهما بالمسؤولية المشتركة في البيت، وأن يسعى كل منهما ليسعد زوجه وأولاده.</a:t>
            </a:r>
            <a:endParaRPr lang="ar-SA" sz="2800" spc="-100" dirty="0" smtClean="0">
              <a:solidFill>
                <a:srgbClr val="000000"/>
              </a:solidFill>
              <a:latin typeface="Times New Roman" pitchFamily="18" charset="0"/>
              <a:ea typeface="Times New Roman" pitchFamily="18" charset="0"/>
              <a:cs typeface="Traditional Arabic" pitchFamily="2" charset="-78"/>
            </a:endParaRPr>
          </a:p>
          <a:p>
            <a:pPr algn="justLow" fontAlgn="auto">
              <a:lnSpc>
                <a:spcPct val="110000"/>
              </a:lnSpc>
              <a:spcBef>
                <a:spcPts val="0"/>
              </a:spcBef>
              <a:spcAft>
                <a:spcPts val="0"/>
              </a:spcAft>
              <a:buFont typeface="Wingdings" pitchFamily="2" charset="2"/>
              <a:buNone/>
              <a:defRPr/>
            </a:pPr>
            <a:endParaRPr lang="ar-SA"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C39AA29C-AFF5-4D95-BC2C-81A565C242EE}" type="slidenum">
              <a:rPr lang="ar-SA" altLang="en-US"/>
              <a:pPr>
                <a:defRPr/>
              </a:pPr>
              <a:t>59</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الحقوق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fade">
                                      <p:cBhvr>
                                        <p:cTn id="7" dur="500"/>
                                        <p:tgtEl>
                                          <p:spTgt spid="58371">
                                            <p:txEl>
                                              <p:pRg st="0" end="0"/>
                                            </p:txEl>
                                          </p:spTgt>
                                        </p:tgtEl>
                                      </p:cBhvr>
                                    </p:animEffect>
                                    <p:anim calcmode="lin" valueType="num">
                                      <p:cBhvr>
                                        <p:cTn id="8" dur="500" fill="hold"/>
                                        <p:tgtEl>
                                          <p:spTgt spid="5837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837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8371">
                                            <p:txEl>
                                              <p:pRg st="1" end="1"/>
                                            </p:txEl>
                                          </p:spTgt>
                                        </p:tgtEl>
                                        <p:attrNameLst>
                                          <p:attrName>style.visibility</p:attrName>
                                        </p:attrNameLst>
                                      </p:cBhvr>
                                      <p:to>
                                        <p:strVal val="visible"/>
                                      </p:to>
                                    </p:set>
                                    <p:animEffect transition="in" filter="fade">
                                      <p:cBhvr>
                                        <p:cTn id="14" dur="500"/>
                                        <p:tgtEl>
                                          <p:spTgt spid="58371">
                                            <p:txEl>
                                              <p:pRg st="1" end="1"/>
                                            </p:txEl>
                                          </p:spTgt>
                                        </p:tgtEl>
                                      </p:cBhvr>
                                    </p:animEffect>
                                    <p:anim calcmode="lin" valueType="num">
                                      <p:cBhvr>
                                        <p:cTn id="15" dur="500" fill="hold"/>
                                        <p:tgtEl>
                                          <p:spTgt spid="5837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837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8371">
                                            <p:txEl>
                                              <p:pRg st="2" end="2"/>
                                            </p:txEl>
                                          </p:spTgt>
                                        </p:tgtEl>
                                        <p:attrNameLst>
                                          <p:attrName>style.visibility</p:attrName>
                                        </p:attrNameLst>
                                      </p:cBhvr>
                                      <p:to>
                                        <p:strVal val="visible"/>
                                      </p:to>
                                    </p:set>
                                    <p:animEffect transition="in" filter="fade">
                                      <p:cBhvr>
                                        <p:cTn id="21" dur="500"/>
                                        <p:tgtEl>
                                          <p:spTgt spid="58371">
                                            <p:txEl>
                                              <p:pRg st="2" end="2"/>
                                            </p:txEl>
                                          </p:spTgt>
                                        </p:tgtEl>
                                      </p:cBhvr>
                                    </p:animEffect>
                                    <p:anim calcmode="lin" valueType="num">
                                      <p:cBhvr>
                                        <p:cTn id="22" dur="500" fill="hold"/>
                                        <p:tgtEl>
                                          <p:spTgt spid="5837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837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8371">
                                            <p:txEl>
                                              <p:pRg st="3" end="3"/>
                                            </p:txEl>
                                          </p:spTgt>
                                        </p:tgtEl>
                                        <p:attrNameLst>
                                          <p:attrName>style.visibility</p:attrName>
                                        </p:attrNameLst>
                                      </p:cBhvr>
                                      <p:to>
                                        <p:strVal val="visible"/>
                                      </p:to>
                                    </p:set>
                                    <p:animEffect transition="in" filter="fade">
                                      <p:cBhvr>
                                        <p:cTn id="28" dur="500"/>
                                        <p:tgtEl>
                                          <p:spTgt spid="58371">
                                            <p:txEl>
                                              <p:pRg st="3" end="3"/>
                                            </p:txEl>
                                          </p:spTgt>
                                        </p:tgtEl>
                                      </p:cBhvr>
                                    </p:animEffect>
                                    <p:anim calcmode="lin" valueType="num">
                                      <p:cBhvr>
                                        <p:cTn id="29" dur="500" fill="hold"/>
                                        <p:tgtEl>
                                          <p:spTgt spid="5837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837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58371">
                                            <p:txEl>
                                              <p:pRg st="4" end="4"/>
                                            </p:txEl>
                                          </p:spTgt>
                                        </p:tgtEl>
                                        <p:attrNameLst>
                                          <p:attrName>style.visibility</p:attrName>
                                        </p:attrNameLst>
                                      </p:cBhvr>
                                      <p:to>
                                        <p:strVal val="visible"/>
                                      </p:to>
                                    </p:set>
                                    <p:animEffect transition="in" filter="fade">
                                      <p:cBhvr>
                                        <p:cTn id="35" dur="500"/>
                                        <p:tgtEl>
                                          <p:spTgt spid="58371">
                                            <p:txEl>
                                              <p:pRg st="4" end="4"/>
                                            </p:txEl>
                                          </p:spTgt>
                                        </p:tgtEl>
                                      </p:cBhvr>
                                    </p:animEffect>
                                    <p:anim calcmode="lin" valueType="num">
                                      <p:cBhvr>
                                        <p:cTn id="36" dur="500" fill="hold"/>
                                        <p:tgtEl>
                                          <p:spTgt spid="5837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5837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58371">
                                            <p:txEl>
                                              <p:pRg st="5" end="5"/>
                                            </p:txEl>
                                          </p:spTgt>
                                        </p:tgtEl>
                                        <p:attrNameLst>
                                          <p:attrName>style.visibility</p:attrName>
                                        </p:attrNameLst>
                                      </p:cBhvr>
                                      <p:to>
                                        <p:strVal val="visible"/>
                                      </p:to>
                                    </p:set>
                                    <p:animEffect transition="in" filter="fade">
                                      <p:cBhvr>
                                        <p:cTn id="42" dur="500"/>
                                        <p:tgtEl>
                                          <p:spTgt spid="58371">
                                            <p:txEl>
                                              <p:pRg st="5" end="5"/>
                                            </p:txEl>
                                          </p:spTgt>
                                        </p:tgtEl>
                                      </p:cBhvr>
                                    </p:animEffect>
                                    <p:anim calcmode="lin" valueType="num">
                                      <p:cBhvr>
                                        <p:cTn id="43" dur="500" fill="hold"/>
                                        <p:tgtEl>
                                          <p:spTgt spid="58371">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5837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2"/>
          <p:cNvSpPr>
            <a:spLocks noGrp="1" noChangeArrowheads="1"/>
          </p:cNvSpPr>
          <p:nvPr>
            <p:ph type="title"/>
          </p:nvPr>
        </p:nvSpPr>
        <p:spPr>
          <a:xfrm>
            <a:off x="457200" y="685800"/>
            <a:ext cx="8229600" cy="1219200"/>
          </a:xfrm>
        </p:spPr>
        <p:txBody>
          <a:bodyPr/>
          <a:lstStyle/>
          <a:p>
            <a:r>
              <a:rPr lang="ar-SA" sz="6000" dirty="0" smtClean="0">
                <a:solidFill>
                  <a:srgbClr val="006633"/>
                </a:solidFill>
                <a:latin typeface="SKR HEAD1" pitchFamily="2" charset="-78"/>
                <a:cs typeface="SKR HEAD1" pitchFamily="2" charset="-78"/>
              </a:rPr>
              <a:t>الوحدة الأولى</a:t>
            </a:r>
            <a:endParaRPr lang="en-US" sz="6000" dirty="0" smtClean="0">
              <a:solidFill>
                <a:srgbClr val="006633"/>
              </a:solidFill>
              <a:latin typeface="SKR HEAD1" pitchFamily="2" charset="-78"/>
              <a:cs typeface="SKR HEAD1" pitchFamily="2" charset="-78"/>
            </a:endParaRPr>
          </a:p>
        </p:txBody>
      </p:sp>
      <p:sp>
        <p:nvSpPr>
          <p:cNvPr id="6151" name="Rectangle 3"/>
          <p:cNvSpPr>
            <a:spLocks noGrp="1" noChangeArrowheads="1"/>
          </p:cNvSpPr>
          <p:nvPr>
            <p:ph idx="1"/>
          </p:nvPr>
        </p:nvSpPr>
        <p:spPr>
          <a:xfrm>
            <a:off x="1371600" y="2743200"/>
            <a:ext cx="5486400" cy="2971800"/>
          </a:xfrm>
        </p:spPr>
        <p:txBody>
          <a:bodyPr rtlCol="1">
            <a:normAutofit fontScale="92500" lnSpcReduction="20000"/>
          </a:bodyPr>
          <a:lstStyle/>
          <a:p>
            <a:pPr fontAlgn="auto">
              <a:spcAft>
                <a:spcPts val="0"/>
              </a:spcAft>
              <a:buClr>
                <a:srgbClr val="CC9900"/>
              </a:buClr>
              <a:buSzPct val="65000"/>
              <a:buFont typeface="Wingdings" pitchFamily="2" charset="2"/>
              <a:buChar char="§"/>
              <a:defRPr/>
            </a:pPr>
            <a:r>
              <a:rPr lang="ar-SA" dirty="0" smtClean="0">
                <a:latin typeface="SKR HEAD1" pitchFamily="2" charset="-78"/>
                <a:cs typeface="SKR HEAD1" pitchFamily="2" charset="-78"/>
              </a:rPr>
              <a:t>مفهوم الأسرة والزواج</a:t>
            </a:r>
          </a:p>
          <a:p>
            <a:pPr fontAlgn="auto">
              <a:spcAft>
                <a:spcPts val="0"/>
              </a:spcAft>
              <a:buClr>
                <a:srgbClr val="CC9900"/>
              </a:buClr>
              <a:buSzPct val="65000"/>
              <a:buFont typeface="Wingdings" pitchFamily="2" charset="2"/>
              <a:buChar char="§"/>
              <a:defRPr/>
            </a:pPr>
            <a:r>
              <a:rPr lang="ar-SA" dirty="0" smtClean="0">
                <a:latin typeface="SKR HEAD1" pitchFamily="2" charset="-78"/>
                <a:cs typeface="SKR HEAD1" pitchFamily="2" charset="-78"/>
              </a:rPr>
              <a:t>مشروعية الزواج والحكمة منه وحُكمه</a:t>
            </a:r>
          </a:p>
          <a:p>
            <a:pPr fontAlgn="auto">
              <a:spcAft>
                <a:spcPts val="0"/>
              </a:spcAft>
              <a:buClr>
                <a:srgbClr val="CC9900"/>
              </a:buClr>
              <a:buSzPct val="65000"/>
              <a:buFont typeface="Wingdings" pitchFamily="2" charset="2"/>
              <a:buChar char="§"/>
              <a:defRPr/>
            </a:pPr>
            <a:r>
              <a:rPr lang="ar-SA" dirty="0" smtClean="0">
                <a:latin typeface="SKR HEAD1" pitchFamily="2" charset="-78"/>
                <a:cs typeface="SKR HEAD1" pitchFamily="2" charset="-78"/>
              </a:rPr>
              <a:t>أسس الزواج وأهدافه</a:t>
            </a:r>
          </a:p>
          <a:p>
            <a:pPr fontAlgn="auto">
              <a:spcAft>
                <a:spcPts val="0"/>
              </a:spcAft>
              <a:buClr>
                <a:srgbClr val="CC9900"/>
              </a:buClr>
              <a:buSzPct val="65000"/>
              <a:buFont typeface="Wingdings" pitchFamily="2" charset="2"/>
              <a:buChar char="§"/>
              <a:defRPr/>
            </a:pPr>
            <a:r>
              <a:rPr lang="ar-SA" dirty="0" smtClean="0">
                <a:latin typeface="SKR HEAD1" pitchFamily="2" charset="-78"/>
                <a:cs typeface="SKR HEAD1" pitchFamily="2" charset="-78"/>
              </a:rPr>
              <a:t>أسس اختيار الزوجة</a:t>
            </a:r>
          </a:p>
          <a:p>
            <a:pPr fontAlgn="auto">
              <a:spcAft>
                <a:spcPts val="0"/>
              </a:spcAft>
              <a:buClr>
                <a:srgbClr val="CC9900"/>
              </a:buClr>
              <a:buSzPct val="65000"/>
              <a:buFont typeface="Wingdings" pitchFamily="2" charset="2"/>
              <a:buChar char="§"/>
              <a:defRPr/>
            </a:pPr>
            <a:r>
              <a:rPr lang="ar-SA" dirty="0" smtClean="0">
                <a:latin typeface="SKR HEAD1" pitchFamily="2" charset="-78"/>
                <a:cs typeface="SKR HEAD1" pitchFamily="2" charset="-78"/>
              </a:rPr>
              <a:t>أسس اختيار الزوج</a:t>
            </a:r>
          </a:p>
          <a:p>
            <a:pPr fontAlgn="auto">
              <a:spcAft>
                <a:spcPts val="0"/>
              </a:spcAft>
              <a:buClr>
                <a:srgbClr val="CC9900"/>
              </a:buClr>
              <a:buSzPct val="65000"/>
              <a:buFont typeface="Wingdings" pitchFamily="2" charset="2"/>
              <a:buChar char="§"/>
              <a:defRPr/>
            </a:pPr>
            <a:r>
              <a:rPr lang="ar-SA" dirty="0" smtClean="0">
                <a:latin typeface="SKR HEAD1" pitchFamily="2" charset="-78"/>
                <a:cs typeface="SKR HEAD1" pitchFamily="2" charset="-78"/>
              </a:rPr>
              <a:t>مفهوم الخطبة وحكمتها وأحكامها</a:t>
            </a:r>
            <a:endParaRPr lang="ar-SA" sz="6600" dirty="0" smtClean="0">
              <a:latin typeface="SKR HEAD1" pitchFamily="2" charset="-78"/>
              <a:cs typeface="SKR HEAD1"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4FD38830-1D59-45E4-95BE-F01F4E99EC6B}" type="slidenum">
              <a:rPr lang="ar-SA" altLang="en-US"/>
              <a:pPr>
                <a:defRPr/>
              </a:pPr>
              <a:t>6</a:t>
            </a:fld>
            <a:endParaRPr lang="en-US" altLang="en-US"/>
          </a:p>
        </p:txBody>
      </p:sp>
      <p:sp>
        <p:nvSpPr>
          <p:cNvPr id="8" name="مربع نص 7"/>
          <p:cNvSpPr txBox="1"/>
          <p:nvPr/>
        </p:nvSpPr>
        <p:spPr>
          <a:xfrm>
            <a:off x="2209800" y="1981200"/>
            <a:ext cx="4876800" cy="1216025"/>
          </a:xfrm>
          <a:prstGeom prst="rect">
            <a:avLst/>
          </a:prstGeom>
          <a:noFill/>
        </p:spPr>
        <p:txBody>
          <a:bodyPr rtlCol="1">
            <a:spAutoFit/>
          </a:bodyPr>
          <a:lstStyle/>
          <a:p>
            <a:pPr algn="ctr">
              <a:defRPr/>
            </a:pPr>
            <a:r>
              <a:rPr lang="ar-SA" sz="3800" dirty="0">
                <a:solidFill>
                  <a:srgbClr val="006633"/>
                </a:solidFill>
                <a:latin typeface="SKR HEAD1" pitchFamily="2" charset="-78"/>
                <a:ea typeface="+mj-ea"/>
                <a:cs typeface="SKR HEAD1" pitchFamily="2" charset="-78"/>
              </a:rPr>
              <a:t>الـزواج : مفهومه وأسسه ومقدماته</a:t>
            </a:r>
          </a:p>
          <a:p>
            <a:pPr algn="ctr">
              <a:defRPr/>
            </a:pPr>
            <a:endParaRPr lang="ar-SA" sz="3500"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150"/>
                                        </p:tgtEl>
                                        <p:attrNameLst>
                                          <p:attrName>style.visibility</p:attrName>
                                        </p:attrNameLst>
                                      </p:cBhvr>
                                      <p:to>
                                        <p:strVal val="visible"/>
                                      </p:to>
                                    </p:set>
                                    <p:anim calcmode="lin" valueType="num">
                                      <p:cBhvr>
                                        <p:cTn id="7" dur="1000" fill="hold"/>
                                        <p:tgtEl>
                                          <p:spTgt spid="6150"/>
                                        </p:tgtEl>
                                        <p:attrNameLst>
                                          <p:attrName>ppt_w</p:attrName>
                                        </p:attrNameLst>
                                      </p:cBhvr>
                                      <p:tavLst>
                                        <p:tav tm="0">
                                          <p:val>
                                            <p:strVal val="#ppt_w*0.70"/>
                                          </p:val>
                                        </p:tav>
                                        <p:tav tm="100000">
                                          <p:val>
                                            <p:strVal val="#ppt_w"/>
                                          </p:val>
                                        </p:tav>
                                      </p:tavLst>
                                    </p:anim>
                                    <p:anim calcmode="lin" valueType="num">
                                      <p:cBhvr>
                                        <p:cTn id="8" dur="1000" fill="hold"/>
                                        <p:tgtEl>
                                          <p:spTgt spid="6150"/>
                                        </p:tgtEl>
                                        <p:attrNameLst>
                                          <p:attrName>ppt_h</p:attrName>
                                        </p:attrNameLst>
                                      </p:cBhvr>
                                      <p:tavLst>
                                        <p:tav tm="0">
                                          <p:val>
                                            <p:strVal val="#ppt_h"/>
                                          </p:val>
                                        </p:tav>
                                        <p:tav tm="100000">
                                          <p:val>
                                            <p:strVal val="#ppt_h"/>
                                          </p:val>
                                        </p:tav>
                                      </p:tavLst>
                                    </p:anim>
                                    <p:animEffect transition="in" filter="fade">
                                      <p:cBhvr>
                                        <p:cTn id="9" dur="1000"/>
                                        <p:tgtEl>
                                          <p:spTgt spid="6150"/>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strVal val="#ppt_w*0.70"/>
                                          </p:val>
                                        </p:tav>
                                        <p:tav tm="100000">
                                          <p:val>
                                            <p:strVal val="#ppt_w"/>
                                          </p:val>
                                        </p:tav>
                                      </p:tavLst>
                                    </p:anim>
                                    <p:anim calcmode="lin" valueType="num">
                                      <p:cBhvr>
                                        <p:cTn id="15" dur="1000" fill="hold"/>
                                        <p:tgtEl>
                                          <p:spTgt spid="8"/>
                                        </p:tgtEl>
                                        <p:attrNameLst>
                                          <p:attrName>ppt_h</p:attrName>
                                        </p:attrNameLst>
                                      </p:cBhvr>
                                      <p:tavLst>
                                        <p:tav tm="0">
                                          <p:val>
                                            <p:strVal val="#ppt_h"/>
                                          </p:val>
                                        </p:tav>
                                        <p:tav tm="100000">
                                          <p:val>
                                            <p:strVal val="#ppt_h"/>
                                          </p:val>
                                        </p:tav>
                                      </p:tavLst>
                                    </p:anim>
                                    <p:animEffect transition="in" filter="fade">
                                      <p:cBhvr>
                                        <p:cTn id="16" dur="10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151">
                                            <p:txEl>
                                              <p:pRg st="0" end="0"/>
                                            </p:txEl>
                                          </p:spTgt>
                                        </p:tgtEl>
                                        <p:attrNameLst>
                                          <p:attrName>style.visibility</p:attrName>
                                        </p:attrNameLst>
                                      </p:cBhvr>
                                      <p:to>
                                        <p:strVal val="visible"/>
                                      </p:to>
                                    </p:set>
                                    <p:animEffect transition="in" filter="fade">
                                      <p:cBhvr>
                                        <p:cTn id="21" dur="500"/>
                                        <p:tgtEl>
                                          <p:spTgt spid="6151">
                                            <p:txEl>
                                              <p:pRg st="0" end="0"/>
                                            </p:txEl>
                                          </p:spTgt>
                                        </p:tgtEl>
                                      </p:cBhvr>
                                    </p:animEffect>
                                    <p:anim calcmode="lin" valueType="num">
                                      <p:cBhvr>
                                        <p:cTn id="22" dur="500" fill="hold"/>
                                        <p:tgtEl>
                                          <p:spTgt spid="6151">
                                            <p:txEl>
                                              <p:pRg st="0" end="0"/>
                                            </p:txEl>
                                          </p:spTgt>
                                        </p:tgtEl>
                                        <p:attrNameLst>
                                          <p:attrName>ppt_x</p:attrName>
                                        </p:attrNameLst>
                                      </p:cBhvr>
                                      <p:tavLst>
                                        <p:tav tm="0">
                                          <p:val>
                                            <p:strVal val="#ppt_x-.1"/>
                                          </p:val>
                                        </p:tav>
                                        <p:tav tm="100000">
                                          <p:val>
                                            <p:strVal val="#ppt_x"/>
                                          </p:val>
                                        </p:tav>
                                      </p:tavLst>
                                    </p:anim>
                                    <p:anim calcmode="lin" valueType="num">
                                      <p:cBhvr>
                                        <p:cTn id="23" dur="500" fill="hold"/>
                                        <p:tgtEl>
                                          <p:spTgt spid="61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151">
                                            <p:txEl>
                                              <p:pRg st="1" end="1"/>
                                            </p:txEl>
                                          </p:spTgt>
                                        </p:tgtEl>
                                        <p:attrNameLst>
                                          <p:attrName>style.visibility</p:attrName>
                                        </p:attrNameLst>
                                      </p:cBhvr>
                                      <p:to>
                                        <p:strVal val="visible"/>
                                      </p:to>
                                    </p:set>
                                    <p:animEffect transition="in" filter="fade">
                                      <p:cBhvr>
                                        <p:cTn id="28" dur="500"/>
                                        <p:tgtEl>
                                          <p:spTgt spid="6151">
                                            <p:txEl>
                                              <p:pRg st="1" end="1"/>
                                            </p:txEl>
                                          </p:spTgt>
                                        </p:tgtEl>
                                      </p:cBhvr>
                                    </p:animEffect>
                                    <p:anim calcmode="lin" valueType="num">
                                      <p:cBhvr>
                                        <p:cTn id="29" dur="500" fill="hold"/>
                                        <p:tgtEl>
                                          <p:spTgt spid="6151">
                                            <p:txEl>
                                              <p:pRg st="1" end="1"/>
                                            </p:txEl>
                                          </p:spTgt>
                                        </p:tgtEl>
                                        <p:attrNameLst>
                                          <p:attrName>ppt_x</p:attrName>
                                        </p:attrNameLst>
                                      </p:cBhvr>
                                      <p:tavLst>
                                        <p:tav tm="0">
                                          <p:val>
                                            <p:strVal val="#ppt_x-.1"/>
                                          </p:val>
                                        </p:tav>
                                        <p:tav tm="100000">
                                          <p:val>
                                            <p:strVal val="#ppt_x"/>
                                          </p:val>
                                        </p:tav>
                                      </p:tavLst>
                                    </p:anim>
                                    <p:anim calcmode="lin" valueType="num">
                                      <p:cBhvr>
                                        <p:cTn id="30" dur="500" fill="hold"/>
                                        <p:tgtEl>
                                          <p:spTgt spid="61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6151">
                                            <p:txEl>
                                              <p:pRg st="2" end="2"/>
                                            </p:txEl>
                                          </p:spTgt>
                                        </p:tgtEl>
                                        <p:attrNameLst>
                                          <p:attrName>style.visibility</p:attrName>
                                        </p:attrNameLst>
                                      </p:cBhvr>
                                      <p:to>
                                        <p:strVal val="visible"/>
                                      </p:to>
                                    </p:set>
                                    <p:animEffect transition="in" filter="fade">
                                      <p:cBhvr>
                                        <p:cTn id="35" dur="500"/>
                                        <p:tgtEl>
                                          <p:spTgt spid="6151">
                                            <p:txEl>
                                              <p:pRg st="2" end="2"/>
                                            </p:txEl>
                                          </p:spTgt>
                                        </p:tgtEl>
                                      </p:cBhvr>
                                    </p:animEffect>
                                    <p:anim calcmode="lin" valueType="num">
                                      <p:cBhvr>
                                        <p:cTn id="36" dur="500" fill="hold"/>
                                        <p:tgtEl>
                                          <p:spTgt spid="6151">
                                            <p:txEl>
                                              <p:pRg st="2" end="2"/>
                                            </p:txEl>
                                          </p:spTgt>
                                        </p:tgtEl>
                                        <p:attrNameLst>
                                          <p:attrName>ppt_x</p:attrName>
                                        </p:attrNameLst>
                                      </p:cBhvr>
                                      <p:tavLst>
                                        <p:tav tm="0">
                                          <p:val>
                                            <p:strVal val="#ppt_x-.1"/>
                                          </p:val>
                                        </p:tav>
                                        <p:tav tm="100000">
                                          <p:val>
                                            <p:strVal val="#ppt_x"/>
                                          </p:val>
                                        </p:tav>
                                      </p:tavLst>
                                    </p:anim>
                                    <p:anim calcmode="lin" valueType="num">
                                      <p:cBhvr>
                                        <p:cTn id="37" dur="500" fill="hold"/>
                                        <p:tgtEl>
                                          <p:spTgt spid="61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6151">
                                            <p:txEl>
                                              <p:pRg st="3" end="3"/>
                                            </p:txEl>
                                          </p:spTgt>
                                        </p:tgtEl>
                                        <p:attrNameLst>
                                          <p:attrName>style.visibility</p:attrName>
                                        </p:attrNameLst>
                                      </p:cBhvr>
                                      <p:to>
                                        <p:strVal val="visible"/>
                                      </p:to>
                                    </p:set>
                                    <p:animEffect transition="in" filter="fade">
                                      <p:cBhvr>
                                        <p:cTn id="42" dur="500"/>
                                        <p:tgtEl>
                                          <p:spTgt spid="6151">
                                            <p:txEl>
                                              <p:pRg st="3" end="3"/>
                                            </p:txEl>
                                          </p:spTgt>
                                        </p:tgtEl>
                                      </p:cBhvr>
                                    </p:animEffect>
                                    <p:anim calcmode="lin" valueType="num">
                                      <p:cBhvr>
                                        <p:cTn id="43" dur="500" fill="hold"/>
                                        <p:tgtEl>
                                          <p:spTgt spid="6151">
                                            <p:txEl>
                                              <p:pRg st="3" end="3"/>
                                            </p:txEl>
                                          </p:spTgt>
                                        </p:tgtEl>
                                        <p:attrNameLst>
                                          <p:attrName>ppt_x</p:attrName>
                                        </p:attrNameLst>
                                      </p:cBhvr>
                                      <p:tavLst>
                                        <p:tav tm="0">
                                          <p:val>
                                            <p:strVal val="#ppt_x-.1"/>
                                          </p:val>
                                        </p:tav>
                                        <p:tav tm="100000">
                                          <p:val>
                                            <p:strVal val="#ppt_x"/>
                                          </p:val>
                                        </p:tav>
                                      </p:tavLst>
                                    </p:anim>
                                    <p:anim calcmode="lin" valueType="num">
                                      <p:cBhvr>
                                        <p:cTn id="44" dur="500" fill="hold"/>
                                        <p:tgtEl>
                                          <p:spTgt spid="61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6151">
                                            <p:txEl>
                                              <p:pRg st="4" end="4"/>
                                            </p:txEl>
                                          </p:spTgt>
                                        </p:tgtEl>
                                        <p:attrNameLst>
                                          <p:attrName>style.visibility</p:attrName>
                                        </p:attrNameLst>
                                      </p:cBhvr>
                                      <p:to>
                                        <p:strVal val="visible"/>
                                      </p:to>
                                    </p:set>
                                    <p:animEffect transition="in" filter="fade">
                                      <p:cBhvr>
                                        <p:cTn id="49" dur="500"/>
                                        <p:tgtEl>
                                          <p:spTgt spid="6151">
                                            <p:txEl>
                                              <p:pRg st="4" end="4"/>
                                            </p:txEl>
                                          </p:spTgt>
                                        </p:tgtEl>
                                      </p:cBhvr>
                                    </p:animEffect>
                                    <p:anim calcmode="lin" valueType="num">
                                      <p:cBhvr>
                                        <p:cTn id="50" dur="500" fill="hold"/>
                                        <p:tgtEl>
                                          <p:spTgt spid="6151">
                                            <p:txEl>
                                              <p:pRg st="4" end="4"/>
                                            </p:txEl>
                                          </p:spTgt>
                                        </p:tgtEl>
                                        <p:attrNameLst>
                                          <p:attrName>ppt_x</p:attrName>
                                        </p:attrNameLst>
                                      </p:cBhvr>
                                      <p:tavLst>
                                        <p:tav tm="0">
                                          <p:val>
                                            <p:strVal val="#ppt_x-.1"/>
                                          </p:val>
                                        </p:tav>
                                        <p:tav tm="100000">
                                          <p:val>
                                            <p:strVal val="#ppt_x"/>
                                          </p:val>
                                        </p:tav>
                                      </p:tavLst>
                                    </p:anim>
                                    <p:anim calcmode="lin" valueType="num">
                                      <p:cBhvr>
                                        <p:cTn id="51" dur="500" fill="hold"/>
                                        <p:tgtEl>
                                          <p:spTgt spid="615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nodeType="clickEffect">
                                  <p:stCondLst>
                                    <p:cond delay="0"/>
                                  </p:stCondLst>
                                  <p:iterate type="lt">
                                    <p:tmPct val="10000"/>
                                  </p:iterate>
                                  <p:childTnLst>
                                    <p:set>
                                      <p:cBhvr>
                                        <p:cTn id="55" dur="1" fill="hold">
                                          <p:stCondLst>
                                            <p:cond delay="0"/>
                                          </p:stCondLst>
                                        </p:cTn>
                                        <p:tgtEl>
                                          <p:spTgt spid="6151">
                                            <p:txEl>
                                              <p:pRg st="5" end="5"/>
                                            </p:txEl>
                                          </p:spTgt>
                                        </p:tgtEl>
                                        <p:attrNameLst>
                                          <p:attrName>style.visibility</p:attrName>
                                        </p:attrNameLst>
                                      </p:cBhvr>
                                      <p:to>
                                        <p:strVal val="visible"/>
                                      </p:to>
                                    </p:set>
                                    <p:animEffect transition="in" filter="fade">
                                      <p:cBhvr>
                                        <p:cTn id="56" dur="500"/>
                                        <p:tgtEl>
                                          <p:spTgt spid="6151">
                                            <p:txEl>
                                              <p:pRg st="5" end="5"/>
                                            </p:txEl>
                                          </p:spTgt>
                                        </p:tgtEl>
                                      </p:cBhvr>
                                    </p:animEffect>
                                    <p:anim calcmode="lin" valueType="num">
                                      <p:cBhvr>
                                        <p:cTn id="57" dur="500" fill="hold"/>
                                        <p:tgtEl>
                                          <p:spTgt spid="6151">
                                            <p:txEl>
                                              <p:pRg st="5" end="5"/>
                                            </p:txEl>
                                          </p:spTgt>
                                        </p:tgtEl>
                                        <p:attrNameLst>
                                          <p:attrName>ppt_x</p:attrName>
                                        </p:attrNameLst>
                                      </p:cBhvr>
                                      <p:tavLst>
                                        <p:tav tm="0">
                                          <p:val>
                                            <p:strVal val="#ppt_x-.1"/>
                                          </p:val>
                                        </p:tav>
                                        <p:tav tm="100000">
                                          <p:val>
                                            <p:strVal val="#ppt_x"/>
                                          </p:val>
                                        </p:tav>
                                      </p:tavLst>
                                    </p:anim>
                                    <p:anim calcmode="lin" valueType="num">
                                      <p:cBhvr>
                                        <p:cTn id="58" dur="500" fill="hold"/>
                                        <p:tgtEl>
                                          <p:spTgt spid="615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P spid="8"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9" name="Rectangle 3"/>
          <p:cNvSpPr>
            <a:spLocks noGrp="1" noChangeArrowheads="1"/>
          </p:cNvSpPr>
          <p:nvPr>
            <p:ph idx="1"/>
          </p:nvPr>
        </p:nvSpPr>
        <p:spPr>
          <a:xfrm>
            <a:off x="152400" y="1981200"/>
            <a:ext cx="8686800" cy="4648200"/>
          </a:xfrm>
        </p:spPr>
        <p:txBody>
          <a:bodyPr rtlCol="1">
            <a:normAutofit/>
          </a:bodyPr>
          <a:lstStyle/>
          <a:p>
            <a:pPr algn="just" fontAlgn="auto">
              <a:spcBef>
                <a:spcPts val="0"/>
              </a:spcBef>
              <a:spcAft>
                <a:spcPts val="0"/>
              </a:spcAft>
              <a:buClr>
                <a:srgbClr val="C00000"/>
              </a:buClr>
              <a:defRPr/>
            </a:pPr>
            <a:r>
              <a:rPr lang="ar-SA" sz="2800" dirty="0" smtClean="0">
                <a:solidFill>
                  <a:srgbClr val="000000"/>
                </a:solidFill>
                <a:latin typeface="Times New Roman" pitchFamily="18" charset="0"/>
                <a:ea typeface="Times New Roman" pitchFamily="18" charset="0"/>
                <a:cs typeface="Traditional Arabic" pitchFamily="2" charset="-78"/>
              </a:rPr>
              <a:t>نظرة الإسلام للحياة نظرة شمولية، فهو ينظر إلى مصلحة الجماعة في الدرجة الأولى، مع عدم إهماله لمصلحة الفرد</a:t>
            </a:r>
            <a:r>
              <a:rPr lang="ar-SA" sz="2800" dirty="0" smtClean="0">
                <a:ea typeface="Times New Roman" pitchFamily="18" charset="0"/>
                <a:cs typeface="Traditional Arabic" pitchFamily="2" charset="-78"/>
              </a:rPr>
              <a:t>.</a:t>
            </a:r>
          </a:p>
          <a:p>
            <a:pPr algn="justLow" fontAlgn="auto">
              <a:spcBef>
                <a:spcPts val="0"/>
              </a:spcBef>
              <a:spcAft>
                <a:spcPts val="0"/>
              </a:spcAft>
              <a:buClr>
                <a:srgbClr val="C00000"/>
              </a:buClr>
              <a:defRPr/>
            </a:pPr>
            <a:r>
              <a:rPr lang="ar-SA" sz="2800" dirty="0" smtClean="0">
                <a:ea typeface="Times New Roman" pitchFamily="18" charset="0"/>
                <a:cs typeface="Traditional Arabic" pitchFamily="2" charset="-78"/>
              </a:rPr>
              <a:t>تشريع الإسلام في تعدد الزوجات موافقٌ لما ألّفه البشـر في عاداتهم، أو في الشرائع السماوية السابقة للإسلام؛ فقد عدّد جمع من أنبياء الله عز وجل.</a:t>
            </a:r>
          </a:p>
          <a:p>
            <a:pPr algn="justLow" fontAlgn="auto">
              <a:spcBef>
                <a:spcPts val="0"/>
              </a:spcBef>
              <a:spcAft>
                <a:spcPts val="0"/>
              </a:spcAft>
              <a:buClr>
                <a:srgbClr val="C00000"/>
              </a:buClr>
              <a:defRPr/>
            </a:pPr>
            <a:r>
              <a:rPr lang="ar-SA" sz="2800" dirty="0" smtClean="0">
                <a:ea typeface="Times New Roman" pitchFamily="18" charset="0"/>
                <a:cs typeface="Traditional Arabic" pitchFamily="2" charset="-78"/>
              </a:rPr>
              <a:t>الأصل في تعدد الزوجات (الإباحة). وقد يتغير حكم التعدد بحسب حال الزوج، فقد يكون (حراماً) في حقه إذا عرف من نفسه عدم القدرة على العدل. وقد يكون (مندوباً) إذا كان فيه تحقيق لمصالح إضافية فوق مصلحة الزواج بشرط القدرة على العدل.</a:t>
            </a:r>
          </a:p>
          <a:p>
            <a:pPr algn="justLow" fontAlgn="auto">
              <a:spcBef>
                <a:spcPts val="0"/>
              </a:spcBef>
              <a:spcAft>
                <a:spcPts val="0"/>
              </a:spcAft>
              <a:buClr>
                <a:srgbClr val="C00000"/>
              </a:buClr>
              <a:defRPr/>
            </a:pPr>
            <a:r>
              <a:rPr lang="ar-SA" sz="2800" dirty="0" smtClean="0">
                <a:ea typeface="Times New Roman" pitchFamily="18" charset="0"/>
                <a:cs typeface="Traditional Arabic" pitchFamily="2" charset="-78"/>
              </a:rPr>
              <a:t>قال تعالى: ﴿ </a:t>
            </a:r>
            <a:r>
              <a:rPr lang="ar-SA" sz="2800" dirty="0" smtClean="0">
                <a:solidFill>
                  <a:srgbClr val="00B0F0"/>
                </a:solidFill>
                <a:ea typeface="Times New Roman" pitchFamily="18" charset="0"/>
                <a:cs typeface="Traditional Arabic" pitchFamily="2" charset="-78"/>
              </a:rPr>
              <a:t>وَإِنْ خِفْتُمْ أَلّا تُقْسِطُوا فِيْ الْيَتَامَى فَانْكِحُوا مَا طَابَ لَكُمْ مِنْ النْسِّاءِ مَثْنَى وَثُلَاثَ وَرُبَاعَ فَإِنْ خِفْتُمْ أَلّا تَعْدِلُوا فَوَاحِدَةً أَوْ مَا مَلَكَتْ أَيْمَانُكُمْ ذَلِكَ أَدْنَى أَلَّا تَعُولُوا </a:t>
            </a:r>
            <a:r>
              <a:rPr lang="ar-SA" sz="2800" dirty="0" smtClean="0">
                <a:ea typeface="Times New Roman" pitchFamily="18" charset="0"/>
                <a:cs typeface="Traditional Arabic" pitchFamily="2" charset="-78"/>
              </a:rPr>
              <a:t>﴾.</a:t>
            </a:r>
            <a:endParaRPr lang="en-US" sz="2800" dirty="0" smtClean="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588CB24-544E-448C-A3B7-F9B54ACC0294}" type="slidenum">
              <a:rPr lang="ar-SA" altLang="en-US"/>
              <a:pPr>
                <a:defRPr/>
              </a:pPr>
              <a:t>60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حُكْم تعدد الزوجات والحكمة منه</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 وفوائده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4519">
                                            <p:txEl>
                                              <p:pRg st="0" end="0"/>
                                            </p:txEl>
                                          </p:spTgt>
                                        </p:tgtEl>
                                        <p:attrNameLst>
                                          <p:attrName>style.visibility</p:attrName>
                                        </p:attrNameLst>
                                      </p:cBhvr>
                                      <p:to>
                                        <p:strVal val="visible"/>
                                      </p:to>
                                    </p:set>
                                    <p:animEffect transition="in" filter="fade">
                                      <p:cBhvr>
                                        <p:cTn id="7" dur="500"/>
                                        <p:tgtEl>
                                          <p:spTgt spid="64519">
                                            <p:txEl>
                                              <p:pRg st="0" end="0"/>
                                            </p:txEl>
                                          </p:spTgt>
                                        </p:tgtEl>
                                      </p:cBhvr>
                                    </p:animEffect>
                                    <p:anim calcmode="lin" valueType="num">
                                      <p:cBhvr>
                                        <p:cTn id="8" dur="500" fill="hold"/>
                                        <p:tgtEl>
                                          <p:spTgt spid="6451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45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4519">
                                            <p:txEl>
                                              <p:pRg st="1" end="1"/>
                                            </p:txEl>
                                          </p:spTgt>
                                        </p:tgtEl>
                                        <p:attrNameLst>
                                          <p:attrName>style.visibility</p:attrName>
                                        </p:attrNameLst>
                                      </p:cBhvr>
                                      <p:to>
                                        <p:strVal val="visible"/>
                                      </p:to>
                                    </p:set>
                                    <p:animEffect transition="in" filter="fade">
                                      <p:cBhvr>
                                        <p:cTn id="14" dur="500"/>
                                        <p:tgtEl>
                                          <p:spTgt spid="64519">
                                            <p:txEl>
                                              <p:pRg st="1" end="1"/>
                                            </p:txEl>
                                          </p:spTgt>
                                        </p:tgtEl>
                                      </p:cBhvr>
                                    </p:animEffect>
                                    <p:anim calcmode="lin" valueType="num">
                                      <p:cBhvr>
                                        <p:cTn id="15" dur="500" fill="hold"/>
                                        <p:tgtEl>
                                          <p:spTgt spid="6451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45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4519">
                                            <p:txEl>
                                              <p:pRg st="2" end="2"/>
                                            </p:txEl>
                                          </p:spTgt>
                                        </p:tgtEl>
                                        <p:attrNameLst>
                                          <p:attrName>style.visibility</p:attrName>
                                        </p:attrNameLst>
                                      </p:cBhvr>
                                      <p:to>
                                        <p:strVal val="visible"/>
                                      </p:to>
                                    </p:set>
                                    <p:animEffect transition="in" filter="fade">
                                      <p:cBhvr>
                                        <p:cTn id="21" dur="500"/>
                                        <p:tgtEl>
                                          <p:spTgt spid="64519">
                                            <p:txEl>
                                              <p:pRg st="2" end="2"/>
                                            </p:txEl>
                                          </p:spTgt>
                                        </p:tgtEl>
                                      </p:cBhvr>
                                    </p:animEffect>
                                    <p:anim calcmode="lin" valueType="num">
                                      <p:cBhvr>
                                        <p:cTn id="22" dur="500" fill="hold"/>
                                        <p:tgtEl>
                                          <p:spTgt spid="6451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645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4519">
                                            <p:txEl>
                                              <p:pRg st="3" end="3"/>
                                            </p:txEl>
                                          </p:spTgt>
                                        </p:tgtEl>
                                        <p:attrNameLst>
                                          <p:attrName>style.visibility</p:attrName>
                                        </p:attrNameLst>
                                      </p:cBhvr>
                                      <p:to>
                                        <p:strVal val="visible"/>
                                      </p:to>
                                    </p:set>
                                    <p:animEffect transition="in" filter="fade">
                                      <p:cBhvr>
                                        <p:cTn id="28" dur="500"/>
                                        <p:tgtEl>
                                          <p:spTgt spid="64519">
                                            <p:txEl>
                                              <p:pRg st="3" end="3"/>
                                            </p:txEl>
                                          </p:spTgt>
                                        </p:tgtEl>
                                      </p:cBhvr>
                                    </p:animEffect>
                                    <p:anim calcmode="lin" valueType="num">
                                      <p:cBhvr>
                                        <p:cTn id="29" dur="500" fill="hold"/>
                                        <p:tgtEl>
                                          <p:spTgt spid="6451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6451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3" name="Rectangle 3"/>
          <p:cNvSpPr>
            <a:spLocks noGrp="1" noChangeArrowheads="1"/>
          </p:cNvSpPr>
          <p:nvPr>
            <p:ph idx="1"/>
          </p:nvPr>
        </p:nvSpPr>
        <p:spPr>
          <a:xfrm>
            <a:off x="152400" y="1981200"/>
            <a:ext cx="8686800" cy="42672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حِكَم التعدد وفوائده بالنسبة للمرأة</a:t>
            </a:r>
          </a:p>
          <a:p>
            <a:pPr algn="justLow">
              <a:spcBef>
                <a:spcPts val="0"/>
              </a:spcBef>
              <a:buFont typeface="Wingdings" pitchFamily="2" charset="2"/>
              <a:buNone/>
            </a:pPr>
            <a:r>
              <a:rPr lang="ar-SA" sz="2800" dirty="0" smtClean="0">
                <a:cs typeface="Traditional Arabic" pitchFamily="2" charset="-78"/>
              </a:rPr>
              <a:t>1- قَصْر الزواج على واحدة يؤدي إلى بقاء عدد كبير من النساء دون زواج، مما يسبب لهن الحرج، وربما أدى إلى انتشار الزنا، وتسبب في ضياع النسل.</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2- </a:t>
            </a:r>
            <a:r>
              <a:rPr lang="ar-EG" sz="2800" dirty="0" smtClean="0">
                <a:cs typeface="Traditional Arabic" pitchFamily="2" charset="-78"/>
              </a:rPr>
              <a:t>يعتبر التعدد حلاً وسطاً يجمع بين رغبة الزوج في الأولاد وبقاء الزوجة</a:t>
            </a:r>
            <a:r>
              <a:rPr lang="ar-SA" sz="2800" dirty="0" smtClean="0">
                <a:cs typeface="Traditional Arabic" pitchFamily="2" charset="-78"/>
              </a:rPr>
              <a:t> التي لا تنجب الأبناء</a:t>
            </a:r>
            <a:r>
              <a:rPr lang="ar-EG" sz="2800" dirty="0" smtClean="0">
                <a:cs typeface="Traditional Arabic" pitchFamily="2" charset="-78"/>
              </a:rPr>
              <a:t> مستمتعة بحقوقها الزوجية</a:t>
            </a:r>
            <a:r>
              <a:rPr lang="ar-SA" sz="2800" dirty="0" smtClean="0">
                <a:cs typeface="Traditional Arabic" pitchFamily="2" charset="-78"/>
              </a:rPr>
              <a:t>.</a:t>
            </a:r>
            <a:endParaRPr lang="en-US" sz="2800" dirty="0" smtClean="0">
              <a:cs typeface="Traditional Arabic" pitchFamily="2" charset="-78"/>
            </a:endParaRPr>
          </a:p>
          <a:p>
            <a:pPr algn="justLow">
              <a:spcBef>
                <a:spcPts val="0"/>
              </a:spcBef>
              <a:buFont typeface="Wingdings" pitchFamily="2" charset="2"/>
              <a:buNone/>
            </a:pPr>
            <a:r>
              <a:rPr lang="ar-SA" sz="2800" dirty="0" smtClean="0">
                <a:cs typeface="Traditional Arabic" pitchFamily="2" charset="-78"/>
              </a:rPr>
              <a:t>3-  التعدد يعفي المرأة من مسؤولية الزوج في غير نوبتها مما يعطيها مزيداً من الوقت للقيام بمسؤولياتها.</a:t>
            </a:r>
          </a:p>
          <a:p>
            <a:pPr algn="justLow">
              <a:spcBef>
                <a:spcPts val="0"/>
              </a:spcBef>
              <a:buFont typeface="Wingdings" pitchFamily="2" charset="2"/>
              <a:buNone/>
            </a:pPr>
            <a:endParaRPr lang="en-US" sz="2800" b="1"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082CA742-07FD-4851-8245-0632E6837F36}" type="slidenum">
              <a:rPr lang="ar-SA" altLang="en-US"/>
              <a:pPr>
                <a:defRPr/>
              </a:pPr>
              <a:t>61</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حُكْم تعدد الزوجات والحكمة منه</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 وفوائده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5543">
                                            <p:txEl>
                                              <p:pRg st="0" end="0"/>
                                            </p:txEl>
                                          </p:spTgt>
                                        </p:tgtEl>
                                        <p:attrNameLst>
                                          <p:attrName>style.visibility</p:attrName>
                                        </p:attrNameLst>
                                      </p:cBhvr>
                                      <p:to>
                                        <p:strVal val="visible"/>
                                      </p:to>
                                    </p:set>
                                    <p:animEffect transition="in" filter="fade">
                                      <p:cBhvr>
                                        <p:cTn id="7" dur="500"/>
                                        <p:tgtEl>
                                          <p:spTgt spid="65543">
                                            <p:txEl>
                                              <p:pRg st="0" end="0"/>
                                            </p:txEl>
                                          </p:spTgt>
                                        </p:tgtEl>
                                      </p:cBhvr>
                                    </p:animEffect>
                                    <p:anim calcmode="lin" valueType="num">
                                      <p:cBhvr>
                                        <p:cTn id="8" dur="500" fill="hold"/>
                                        <p:tgtEl>
                                          <p:spTgt spid="6554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55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5543">
                                            <p:txEl>
                                              <p:pRg st="1" end="1"/>
                                            </p:txEl>
                                          </p:spTgt>
                                        </p:tgtEl>
                                        <p:attrNameLst>
                                          <p:attrName>style.visibility</p:attrName>
                                        </p:attrNameLst>
                                      </p:cBhvr>
                                      <p:to>
                                        <p:strVal val="visible"/>
                                      </p:to>
                                    </p:set>
                                    <p:animEffect transition="in" filter="fade">
                                      <p:cBhvr>
                                        <p:cTn id="14" dur="500"/>
                                        <p:tgtEl>
                                          <p:spTgt spid="65543">
                                            <p:txEl>
                                              <p:pRg st="1" end="1"/>
                                            </p:txEl>
                                          </p:spTgt>
                                        </p:tgtEl>
                                      </p:cBhvr>
                                    </p:animEffect>
                                    <p:anim calcmode="lin" valueType="num">
                                      <p:cBhvr>
                                        <p:cTn id="15" dur="500" fill="hold"/>
                                        <p:tgtEl>
                                          <p:spTgt spid="6554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55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5543">
                                            <p:txEl>
                                              <p:pRg st="2" end="2"/>
                                            </p:txEl>
                                          </p:spTgt>
                                        </p:tgtEl>
                                        <p:attrNameLst>
                                          <p:attrName>style.visibility</p:attrName>
                                        </p:attrNameLst>
                                      </p:cBhvr>
                                      <p:to>
                                        <p:strVal val="visible"/>
                                      </p:to>
                                    </p:set>
                                    <p:animEffect transition="in" filter="fade">
                                      <p:cBhvr>
                                        <p:cTn id="21" dur="500"/>
                                        <p:tgtEl>
                                          <p:spTgt spid="65543">
                                            <p:txEl>
                                              <p:pRg st="2" end="2"/>
                                            </p:txEl>
                                          </p:spTgt>
                                        </p:tgtEl>
                                      </p:cBhvr>
                                    </p:animEffect>
                                    <p:anim calcmode="lin" valueType="num">
                                      <p:cBhvr>
                                        <p:cTn id="22" dur="500" fill="hold"/>
                                        <p:tgtEl>
                                          <p:spTgt spid="6554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655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5543">
                                            <p:txEl>
                                              <p:pRg st="3" end="3"/>
                                            </p:txEl>
                                          </p:spTgt>
                                        </p:tgtEl>
                                        <p:attrNameLst>
                                          <p:attrName>style.visibility</p:attrName>
                                        </p:attrNameLst>
                                      </p:cBhvr>
                                      <p:to>
                                        <p:strVal val="visible"/>
                                      </p:to>
                                    </p:set>
                                    <p:animEffect transition="in" filter="fade">
                                      <p:cBhvr>
                                        <p:cTn id="28" dur="500"/>
                                        <p:tgtEl>
                                          <p:spTgt spid="65543">
                                            <p:txEl>
                                              <p:pRg st="3" end="3"/>
                                            </p:txEl>
                                          </p:spTgt>
                                        </p:tgtEl>
                                      </p:cBhvr>
                                    </p:animEffect>
                                    <p:anim calcmode="lin" valueType="num">
                                      <p:cBhvr>
                                        <p:cTn id="29" dur="500" fill="hold"/>
                                        <p:tgtEl>
                                          <p:spTgt spid="6554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6554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152400" y="1981200"/>
            <a:ext cx="8686800" cy="45720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حِكَم التعدد وفوائده بالنسبة للرجل</a:t>
            </a:r>
          </a:p>
          <a:p>
            <a:pPr algn="justLow" fontAlgn="auto">
              <a:spcBef>
                <a:spcPts val="0"/>
              </a:spcBef>
              <a:spcAft>
                <a:spcPts val="0"/>
              </a:spcAft>
              <a:buFont typeface="Wingdings" pitchFamily="2" charset="2"/>
              <a:buNone/>
              <a:defRPr/>
            </a:pPr>
            <a:r>
              <a:rPr lang="ar-SA" sz="2800" dirty="0" smtClean="0">
                <a:cs typeface="Traditional Arabic" pitchFamily="2" charset="-78"/>
              </a:rPr>
              <a:t>1- التعدد فيه حفظ للزوج من الحرج والعنت، وإبعاد له عن التعرض للوقوع في الفاحشة.</a:t>
            </a:r>
          </a:p>
          <a:p>
            <a:pPr algn="justLow" fontAlgn="auto">
              <a:spcBef>
                <a:spcPts val="0"/>
              </a:spcBef>
              <a:spcAft>
                <a:spcPts val="0"/>
              </a:spcAft>
              <a:buFont typeface="Wingdings" pitchFamily="2" charset="2"/>
              <a:buNone/>
              <a:defRPr/>
            </a:pPr>
            <a:r>
              <a:rPr lang="ar-SA" sz="2800" dirty="0" smtClean="0">
                <a:cs typeface="Traditional Arabic" pitchFamily="2" charset="-78"/>
              </a:rPr>
              <a:t>2- يعتبر التعدد علاجاً ناجعاً لما قد يقع من مشكلات زوجية ناجمة عن قصور من الزوجة، مما يزهّد الرجل فيها، مع عدم رغبته في طلاقها؛ حفظاً لعشرتها، وصيانة لأولاده منها.</a:t>
            </a:r>
            <a:endParaRPr lang="ar-SA" sz="2800" dirty="0" smtClean="0">
              <a:solidFill>
                <a:srgbClr val="0000FF"/>
              </a:solidFill>
              <a:latin typeface="SKR HEAD1" pitchFamily="2" charset="-78"/>
              <a:cs typeface="SKR HEAD1" pitchFamily="2" charset="-78"/>
            </a:endParaRPr>
          </a:p>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حِكَم التعدد وفوائده بالنسبة للمجتمع</a:t>
            </a:r>
          </a:p>
          <a:p>
            <a:pPr algn="justLow" fontAlgn="auto">
              <a:spcBef>
                <a:spcPts val="0"/>
              </a:spcBef>
              <a:spcAft>
                <a:spcPts val="0"/>
              </a:spcAft>
              <a:buFont typeface="Wingdings" pitchFamily="2" charset="2"/>
              <a:buNone/>
              <a:defRPr/>
            </a:pPr>
            <a:r>
              <a:rPr lang="ar-SA" sz="2800" dirty="0" smtClean="0">
                <a:cs typeface="Traditional Arabic" pitchFamily="2" charset="-78"/>
              </a:rPr>
              <a:t>1- </a:t>
            </a:r>
            <a:r>
              <a:rPr lang="ar-EG" sz="2800" dirty="0" smtClean="0">
                <a:cs typeface="Traditional Arabic" pitchFamily="2" charset="-78"/>
              </a:rPr>
              <a:t>التعدد سبيل لتكثير أمة الإسلام؛ مما يزيدها قوة ومنعة</a:t>
            </a:r>
            <a:r>
              <a:rPr lang="ar-SA" sz="2800" dirty="0" smtClean="0">
                <a:cs typeface="Traditional Arabic" pitchFamily="2" charset="-78"/>
              </a:rPr>
              <a:t>.</a:t>
            </a:r>
          </a:p>
          <a:p>
            <a:pPr algn="justLow" fontAlgn="auto">
              <a:spcBef>
                <a:spcPts val="0"/>
              </a:spcBef>
              <a:spcAft>
                <a:spcPts val="0"/>
              </a:spcAft>
              <a:buFont typeface="Wingdings" pitchFamily="2" charset="2"/>
              <a:buNone/>
              <a:defRPr/>
            </a:pPr>
            <a:r>
              <a:rPr lang="ar-SA" sz="2800" spc="-100" dirty="0" smtClean="0">
                <a:cs typeface="Traditional Arabic" pitchFamily="2" charset="-78"/>
              </a:rPr>
              <a:t>2-  التقليل من حالات الطلاق في المجتمع؛ لِتَمَكُّن الرجل عند وجود مشكلات من الزواج بأخرى.</a:t>
            </a:r>
          </a:p>
          <a:p>
            <a:pPr algn="justLow" fontAlgn="auto">
              <a:spcBef>
                <a:spcPts val="0"/>
              </a:spcBef>
              <a:spcAft>
                <a:spcPts val="0"/>
              </a:spcAft>
              <a:buFont typeface="Wingdings" pitchFamily="2" charset="2"/>
              <a:buNone/>
              <a:defRPr/>
            </a:pPr>
            <a:r>
              <a:rPr lang="ar-SA" sz="2800" dirty="0" smtClean="0">
                <a:cs typeface="Traditional Arabic" pitchFamily="2" charset="-78"/>
              </a:rPr>
              <a:t>3- التقليل من الآثار السلبية على الأبناء عند انفصال الزوجين بالطلاق، أو ترمّل الأم.</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06E105F5-06C3-4D9B-9E17-8BE049ECF41B}" type="slidenum">
              <a:rPr lang="ar-SA" altLang="en-US"/>
              <a:pPr>
                <a:defRPr/>
              </a:pPr>
              <a:t>62</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حُكْم تعدد الزوجات والحكمة منه</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 وفوائده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fade">
                                      <p:cBhvr>
                                        <p:cTn id="7" dur="500"/>
                                        <p:tgtEl>
                                          <p:spTgt spid="59395">
                                            <p:txEl>
                                              <p:pRg st="0" end="0"/>
                                            </p:txEl>
                                          </p:spTgt>
                                        </p:tgtEl>
                                      </p:cBhvr>
                                    </p:animEffect>
                                    <p:anim calcmode="lin" valueType="num">
                                      <p:cBhvr>
                                        <p:cTn id="8" dur="500" fill="hold"/>
                                        <p:tgtEl>
                                          <p:spTgt spid="5939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93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9395">
                                            <p:txEl>
                                              <p:pRg st="1" end="1"/>
                                            </p:txEl>
                                          </p:spTgt>
                                        </p:tgtEl>
                                        <p:attrNameLst>
                                          <p:attrName>style.visibility</p:attrName>
                                        </p:attrNameLst>
                                      </p:cBhvr>
                                      <p:to>
                                        <p:strVal val="visible"/>
                                      </p:to>
                                    </p:set>
                                    <p:animEffect transition="in" filter="fade">
                                      <p:cBhvr>
                                        <p:cTn id="14" dur="500"/>
                                        <p:tgtEl>
                                          <p:spTgt spid="59395">
                                            <p:txEl>
                                              <p:pRg st="1" end="1"/>
                                            </p:txEl>
                                          </p:spTgt>
                                        </p:tgtEl>
                                      </p:cBhvr>
                                    </p:animEffect>
                                    <p:anim calcmode="lin" valueType="num">
                                      <p:cBhvr>
                                        <p:cTn id="15" dur="500" fill="hold"/>
                                        <p:tgtEl>
                                          <p:spTgt spid="5939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93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9395">
                                            <p:txEl>
                                              <p:pRg st="2" end="2"/>
                                            </p:txEl>
                                          </p:spTgt>
                                        </p:tgtEl>
                                        <p:attrNameLst>
                                          <p:attrName>style.visibility</p:attrName>
                                        </p:attrNameLst>
                                      </p:cBhvr>
                                      <p:to>
                                        <p:strVal val="visible"/>
                                      </p:to>
                                    </p:set>
                                    <p:animEffect transition="in" filter="fade">
                                      <p:cBhvr>
                                        <p:cTn id="21" dur="500"/>
                                        <p:tgtEl>
                                          <p:spTgt spid="59395">
                                            <p:txEl>
                                              <p:pRg st="2" end="2"/>
                                            </p:txEl>
                                          </p:spTgt>
                                        </p:tgtEl>
                                      </p:cBhvr>
                                    </p:animEffect>
                                    <p:anim calcmode="lin" valueType="num">
                                      <p:cBhvr>
                                        <p:cTn id="22" dur="500" fill="hold"/>
                                        <p:tgtEl>
                                          <p:spTgt spid="5939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93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9395">
                                            <p:txEl>
                                              <p:pRg st="3" end="3"/>
                                            </p:txEl>
                                          </p:spTgt>
                                        </p:tgtEl>
                                        <p:attrNameLst>
                                          <p:attrName>style.visibility</p:attrName>
                                        </p:attrNameLst>
                                      </p:cBhvr>
                                      <p:to>
                                        <p:strVal val="visible"/>
                                      </p:to>
                                    </p:set>
                                    <p:animEffect transition="in" filter="fade">
                                      <p:cBhvr>
                                        <p:cTn id="28" dur="500"/>
                                        <p:tgtEl>
                                          <p:spTgt spid="59395">
                                            <p:txEl>
                                              <p:pRg st="3" end="3"/>
                                            </p:txEl>
                                          </p:spTgt>
                                        </p:tgtEl>
                                      </p:cBhvr>
                                    </p:animEffect>
                                    <p:anim calcmode="lin" valueType="num">
                                      <p:cBhvr>
                                        <p:cTn id="29" dur="500" fill="hold"/>
                                        <p:tgtEl>
                                          <p:spTgt spid="5939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93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59395">
                                            <p:txEl>
                                              <p:pRg st="4" end="4"/>
                                            </p:txEl>
                                          </p:spTgt>
                                        </p:tgtEl>
                                        <p:attrNameLst>
                                          <p:attrName>style.visibility</p:attrName>
                                        </p:attrNameLst>
                                      </p:cBhvr>
                                      <p:to>
                                        <p:strVal val="visible"/>
                                      </p:to>
                                    </p:set>
                                    <p:animEffect transition="in" filter="fade">
                                      <p:cBhvr>
                                        <p:cTn id="35" dur="500"/>
                                        <p:tgtEl>
                                          <p:spTgt spid="59395">
                                            <p:txEl>
                                              <p:pRg st="4" end="4"/>
                                            </p:txEl>
                                          </p:spTgt>
                                        </p:tgtEl>
                                      </p:cBhvr>
                                    </p:animEffect>
                                    <p:anim calcmode="lin" valueType="num">
                                      <p:cBhvr>
                                        <p:cTn id="36" dur="500" fill="hold"/>
                                        <p:tgtEl>
                                          <p:spTgt spid="59395">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5939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59395">
                                            <p:txEl>
                                              <p:pRg st="5" end="5"/>
                                            </p:txEl>
                                          </p:spTgt>
                                        </p:tgtEl>
                                        <p:attrNameLst>
                                          <p:attrName>style.visibility</p:attrName>
                                        </p:attrNameLst>
                                      </p:cBhvr>
                                      <p:to>
                                        <p:strVal val="visible"/>
                                      </p:to>
                                    </p:set>
                                    <p:animEffect transition="in" filter="fade">
                                      <p:cBhvr>
                                        <p:cTn id="42" dur="500"/>
                                        <p:tgtEl>
                                          <p:spTgt spid="59395">
                                            <p:txEl>
                                              <p:pRg st="5" end="5"/>
                                            </p:txEl>
                                          </p:spTgt>
                                        </p:tgtEl>
                                      </p:cBhvr>
                                    </p:animEffect>
                                    <p:anim calcmode="lin" valueType="num">
                                      <p:cBhvr>
                                        <p:cTn id="43" dur="500" fill="hold"/>
                                        <p:tgtEl>
                                          <p:spTgt spid="59395">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5939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59395">
                                            <p:txEl>
                                              <p:pRg st="6" end="6"/>
                                            </p:txEl>
                                          </p:spTgt>
                                        </p:tgtEl>
                                        <p:attrNameLst>
                                          <p:attrName>style.visibility</p:attrName>
                                        </p:attrNameLst>
                                      </p:cBhvr>
                                      <p:to>
                                        <p:strVal val="visible"/>
                                      </p:to>
                                    </p:set>
                                    <p:animEffect transition="in" filter="fade">
                                      <p:cBhvr>
                                        <p:cTn id="49" dur="500"/>
                                        <p:tgtEl>
                                          <p:spTgt spid="59395">
                                            <p:txEl>
                                              <p:pRg st="6" end="6"/>
                                            </p:txEl>
                                          </p:spTgt>
                                        </p:tgtEl>
                                      </p:cBhvr>
                                    </p:animEffect>
                                    <p:anim calcmode="lin" valueType="num">
                                      <p:cBhvr>
                                        <p:cTn id="50" dur="500" fill="hold"/>
                                        <p:tgtEl>
                                          <p:spTgt spid="59395">
                                            <p:txEl>
                                              <p:pRg st="6" end="6"/>
                                            </p:txEl>
                                          </p:spTgt>
                                        </p:tgtEl>
                                        <p:attrNameLst>
                                          <p:attrName>ppt_x</p:attrName>
                                        </p:attrNameLst>
                                      </p:cBhvr>
                                      <p:tavLst>
                                        <p:tav tm="0">
                                          <p:val>
                                            <p:strVal val="#ppt_x-.1"/>
                                          </p:val>
                                        </p:tav>
                                        <p:tav tm="100000">
                                          <p:val>
                                            <p:strVal val="#ppt_x"/>
                                          </p:val>
                                        </p:tav>
                                      </p:tavLst>
                                    </p:anim>
                                    <p:anim calcmode="lin" valueType="num">
                                      <p:cBhvr>
                                        <p:cTn id="51" dur="500" fill="hold"/>
                                        <p:tgtEl>
                                          <p:spTgt spid="5939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91" name="Rectangle 3"/>
          <p:cNvSpPr>
            <a:spLocks noGrp="1" noChangeArrowheads="1"/>
          </p:cNvSpPr>
          <p:nvPr>
            <p:ph idx="1"/>
          </p:nvPr>
        </p:nvSpPr>
        <p:spPr>
          <a:xfrm>
            <a:off x="152400" y="1981200"/>
            <a:ext cx="8686800" cy="4572000"/>
          </a:xfrm>
        </p:spPr>
        <p:txBody>
          <a:bodyPr/>
          <a:lstStyle/>
          <a:p>
            <a:pPr algn="justLow">
              <a:spcBef>
                <a:spcPts val="0"/>
              </a:spcBef>
              <a:buFont typeface="Wingdings" pitchFamily="2" charset="2"/>
              <a:buNone/>
            </a:pPr>
            <a:r>
              <a:rPr lang="ar-SA" sz="2800" b="1" dirty="0" smtClean="0">
                <a:solidFill>
                  <a:srgbClr val="C00000"/>
                </a:solidFill>
                <a:cs typeface="Traditional Arabic" pitchFamily="2" charset="-78"/>
              </a:rPr>
              <a:t>1- العدل بين الزوجات والأمان من ظلم إحداهن: </a:t>
            </a:r>
            <a:r>
              <a:rPr lang="ar-SA" sz="2800" dirty="0" smtClean="0">
                <a:cs typeface="Traditional Arabic" pitchFamily="2" charset="-78"/>
              </a:rPr>
              <a:t>قال تعالى: </a:t>
            </a:r>
            <a:r>
              <a:rPr lang="ar-SA" sz="2800" b="1" dirty="0" smtClean="0">
                <a:cs typeface="Traditional Arabic" pitchFamily="2" charset="-78"/>
              </a:rPr>
              <a:t>﴿ </a:t>
            </a:r>
            <a:r>
              <a:rPr lang="ar-SA" sz="2800" dirty="0" smtClean="0">
                <a:solidFill>
                  <a:srgbClr val="00B0F0"/>
                </a:solidFill>
                <a:ea typeface="Times New Roman" pitchFamily="18" charset="0"/>
                <a:cs typeface="Traditional Arabic" pitchFamily="2" charset="-78"/>
              </a:rPr>
              <a:t>فَانْكِحُوا مَا طَابَ لَكُمْ مِنْ النْسِّاءِ مَثْنَى وَثُلَاثَ وَرُبَاعَ فَإِنْ خِفْتُمْ أَلّا تَعْدِلُوا فَوَاحِدَةً</a:t>
            </a:r>
            <a:r>
              <a:rPr lang="ar-SA" sz="2800" dirty="0" smtClean="0">
                <a:cs typeface="Traditional Arabic" pitchFamily="2" charset="-78"/>
              </a:rPr>
              <a:t> ﴾, العدل المطلوب هو العدل الظاهر المقدور عليه في المطعم والمسكن والملبس والإكرام، وليس هو العدل في المودة والمحبة والجماع, قالت عائشة </a:t>
            </a:r>
            <a:r>
              <a:rPr lang="ar-SA" sz="2800" dirty="0" smtClean="0">
                <a:cs typeface="CTraditional Arabic" pitchFamily="2" charset="-78"/>
              </a:rPr>
              <a:t>ل</a:t>
            </a:r>
            <a:r>
              <a:rPr lang="ar-SA" sz="2800" dirty="0" smtClean="0">
                <a:cs typeface="Traditional Arabic" pitchFamily="2" charset="-78"/>
              </a:rPr>
              <a:t>: كَانَ رَسُوْلُ اللهِ </a:t>
            </a:r>
            <a:r>
              <a:rPr lang="ar-SA" sz="2800" dirty="0" err="1" smtClean="0">
                <a:cs typeface="CTraditional Arabic" pitchFamily="2" charset="-78"/>
              </a:rPr>
              <a:t>ج</a:t>
            </a:r>
            <a:r>
              <a:rPr lang="ar-SA" sz="2800" dirty="0" smtClean="0">
                <a:cs typeface="Traditional Arabic" pitchFamily="2" charset="-78"/>
              </a:rPr>
              <a:t> يَقْسِمُ فَيَعْدِلُ وَيَقُولُ:  " </a:t>
            </a:r>
            <a:r>
              <a:rPr lang="ar-SA" sz="2800" dirty="0" smtClean="0">
                <a:solidFill>
                  <a:srgbClr val="FF0000"/>
                </a:solidFill>
                <a:cs typeface="Traditional Arabic" pitchFamily="2" charset="-78"/>
              </a:rPr>
              <a:t>اللَّهُمَّ هَذَا قَسْمِي فِيمَا أَمْلِكُ، فَلَا تَلُمْنِي فِيمَا تَمْلِكُ وَلَا أَمْلِكُ </a:t>
            </a:r>
            <a:r>
              <a:rPr lang="ar-SA" sz="2800" dirty="0" smtClean="0">
                <a:cs typeface="Traditional Arabic" pitchFamily="2" charset="-78"/>
              </a:rPr>
              <a:t>"، يعني القلب.</a:t>
            </a:r>
          </a:p>
          <a:p>
            <a:pPr algn="justLow">
              <a:spcBef>
                <a:spcPts val="0"/>
              </a:spcBef>
              <a:buFont typeface="Wingdings" pitchFamily="2" charset="2"/>
              <a:buNone/>
            </a:pPr>
            <a:r>
              <a:rPr lang="ar-SA" sz="2800" b="1" dirty="0" smtClean="0">
                <a:solidFill>
                  <a:srgbClr val="C00000"/>
                </a:solidFill>
                <a:cs typeface="Traditional Arabic" pitchFamily="2" charset="-78"/>
              </a:rPr>
              <a:t>2- القدرة على القيام بالواجبات الزوجية المشترطة في الزواج عموماً:</a:t>
            </a:r>
            <a:r>
              <a:rPr lang="ar-SA" sz="2800" dirty="0" smtClean="0">
                <a:solidFill>
                  <a:srgbClr val="C00000"/>
                </a:solidFill>
                <a:cs typeface="Traditional Arabic" pitchFamily="2" charset="-78"/>
              </a:rPr>
              <a:t> </a:t>
            </a:r>
            <a:r>
              <a:rPr lang="ar-SA" sz="2800" dirty="0" smtClean="0">
                <a:cs typeface="Traditional Arabic" pitchFamily="2" charset="-78"/>
              </a:rPr>
              <a:t>ومنها النفقة والمبيت، وسائر ما هو مادي، ومنها القدرة على ممارسة الحياة الزوجيـة </a:t>
            </a:r>
            <a:r>
              <a:rPr lang="ar-SA" sz="2800" dirty="0" err="1" smtClean="0">
                <a:cs typeface="Traditional Arabic" pitchFamily="2" charset="-78"/>
              </a:rPr>
              <a:t>وإعفاف</a:t>
            </a:r>
            <a:r>
              <a:rPr lang="ar-SA" sz="2800" dirty="0" smtClean="0">
                <a:cs typeface="Traditional Arabic" pitchFamily="2" charset="-78"/>
              </a:rPr>
              <a:t> الزوجة.</a:t>
            </a:r>
            <a:endParaRPr lang="en-US" sz="2800" b="1" dirty="0" smtClean="0">
              <a:cs typeface="Traditional Arabic" pitchFamily="2" charset="-78"/>
            </a:endParaRPr>
          </a:p>
          <a:p>
            <a:pPr algn="justLow">
              <a:spcBef>
                <a:spcPts val="0"/>
              </a:spcBef>
              <a:buFont typeface="Wingdings" pitchFamily="2" charset="2"/>
              <a:buNone/>
            </a:pPr>
            <a:endParaRPr lang="en-US" sz="2800" b="1"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4BC339C4-CF2C-4719-AD61-B6923D9970C2}" type="slidenum">
              <a:rPr lang="ar-SA" altLang="en-US"/>
              <a:pPr>
                <a:defRPr/>
              </a:pPr>
              <a:t>63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شروط التعدد</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7591">
                                            <p:txEl>
                                              <p:pRg st="0" end="0"/>
                                            </p:txEl>
                                          </p:spTgt>
                                        </p:tgtEl>
                                        <p:attrNameLst>
                                          <p:attrName>style.visibility</p:attrName>
                                        </p:attrNameLst>
                                      </p:cBhvr>
                                      <p:to>
                                        <p:strVal val="visible"/>
                                      </p:to>
                                    </p:set>
                                    <p:animEffect transition="in" filter="fade">
                                      <p:cBhvr>
                                        <p:cTn id="7" dur="500"/>
                                        <p:tgtEl>
                                          <p:spTgt spid="67591">
                                            <p:txEl>
                                              <p:pRg st="0" end="0"/>
                                            </p:txEl>
                                          </p:spTgt>
                                        </p:tgtEl>
                                      </p:cBhvr>
                                    </p:animEffect>
                                    <p:anim calcmode="lin" valueType="num">
                                      <p:cBhvr>
                                        <p:cTn id="8" dur="500" fill="hold"/>
                                        <p:tgtEl>
                                          <p:spTgt spid="6759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75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7591">
                                            <p:txEl>
                                              <p:pRg st="1" end="1"/>
                                            </p:txEl>
                                          </p:spTgt>
                                        </p:tgtEl>
                                        <p:attrNameLst>
                                          <p:attrName>style.visibility</p:attrName>
                                        </p:attrNameLst>
                                      </p:cBhvr>
                                      <p:to>
                                        <p:strVal val="visible"/>
                                      </p:to>
                                    </p:set>
                                    <p:animEffect transition="in" filter="fade">
                                      <p:cBhvr>
                                        <p:cTn id="14" dur="500"/>
                                        <p:tgtEl>
                                          <p:spTgt spid="67591">
                                            <p:txEl>
                                              <p:pRg st="1" end="1"/>
                                            </p:txEl>
                                          </p:spTgt>
                                        </p:tgtEl>
                                      </p:cBhvr>
                                    </p:animEffect>
                                    <p:anim calcmode="lin" valueType="num">
                                      <p:cBhvr>
                                        <p:cTn id="15" dur="500" fill="hold"/>
                                        <p:tgtEl>
                                          <p:spTgt spid="6759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7591">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5" name="Rectangle 3"/>
          <p:cNvSpPr>
            <a:spLocks noGrp="1" noChangeArrowheads="1"/>
          </p:cNvSpPr>
          <p:nvPr>
            <p:ph idx="1"/>
          </p:nvPr>
        </p:nvSpPr>
        <p:spPr>
          <a:xfrm>
            <a:off x="152400" y="1981200"/>
            <a:ext cx="8686800" cy="3657600"/>
          </a:xfrm>
        </p:spPr>
        <p:txBody>
          <a:bodyPr rtlCol="1">
            <a:normAutofit lnSpcReduction="10000"/>
          </a:bodyPr>
          <a:lstStyle/>
          <a:p>
            <a:pPr algn="justLow" fontAlgn="auto">
              <a:lnSpc>
                <a:spcPct val="110000"/>
              </a:lnSpc>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الشبهة الأولى: التعدد اعتداء على مبدأ المساواة بين الزوجين؛ لكونه جائزاً للرجل وغير جائز للمرأة.</a:t>
            </a:r>
          </a:p>
          <a:p>
            <a:pPr algn="justLow" fontAlgn="auto">
              <a:lnSpc>
                <a:spcPct val="110000"/>
              </a:lnSpc>
              <a:spcBef>
                <a:spcPts val="0"/>
              </a:spcBef>
              <a:spcAft>
                <a:spcPts val="0"/>
              </a:spcAft>
              <a:buClr>
                <a:srgbClr val="C00000"/>
              </a:buClr>
              <a:defRPr/>
            </a:pPr>
            <a:r>
              <a:rPr lang="ar-SA" sz="2800" dirty="0" smtClean="0">
                <a:cs typeface="Traditional Arabic" pitchFamily="2" charset="-78"/>
              </a:rPr>
              <a:t>الصحيح أن المساواة بين الرجل والمرأة في أمر التعدد غير واردة مطلقاً لأسباب منها:</a:t>
            </a:r>
            <a:endParaRPr lang="en-US" sz="2800" dirty="0" smtClean="0">
              <a:cs typeface="Traditional Arabic" pitchFamily="2" charset="-78"/>
            </a:endParaRPr>
          </a:p>
          <a:p>
            <a:pPr algn="justLow" fontAlgn="auto">
              <a:lnSpc>
                <a:spcPct val="110000"/>
              </a:lnSpc>
              <a:spcBef>
                <a:spcPts val="0"/>
              </a:spcBef>
              <a:spcAft>
                <a:spcPts val="0"/>
              </a:spcAft>
              <a:buFont typeface="Wingdings" pitchFamily="2" charset="2"/>
              <a:buNone/>
              <a:defRPr/>
            </a:pPr>
            <a:r>
              <a:rPr lang="ar-SA" sz="2800" dirty="0" smtClean="0">
                <a:cs typeface="Traditional Arabic" pitchFamily="2" charset="-78"/>
              </a:rPr>
              <a:t>1- تعدد الأزواج بالنسبة للمرأة يضيع نسب أولادها.</a:t>
            </a:r>
          </a:p>
          <a:p>
            <a:pPr marL="342900" lvl="1" indent="-342900" algn="justLow" fontAlgn="auto">
              <a:lnSpc>
                <a:spcPct val="110000"/>
              </a:lnSpc>
              <a:spcBef>
                <a:spcPts val="0"/>
              </a:spcBef>
              <a:spcAft>
                <a:spcPts val="0"/>
              </a:spcAft>
              <a:buClr>
                <a:schemeClr val="accent1"/>
              </a:buClr>
              <a:buSzPct val="65000"/>
              <a:buFont typeface="Wingdings" pitchFamily="2" charset="2"/>
              <a:buNone/>
              <a:defRPr/>
            </a:pPr>
            <a:r>
              <a:rPr lang="ar-SA" dirty="0" smtClean="0">
                <a:cs typeface="Traditional Arabic" pitchFamily="2" charset="-78"/>
              </a:rPr>
              <a:t>2- إن المرأة في طبيعتها لا تحمل إلا في وقت واحد مرة واحدة في السنة كلها، أما الرجل فيمكنه أن يكون له أولاد متعددون من نساء متعددات في عام واحد.</a:t>
            </a:r>
            <a:endParaRPr lang="en-US" dirty="0" smtClean="0">
              <a:cs typeface="Traditional Arabic" pitchFamily="2" charset="-78"/>
            </a:endParaRPr>
          </a:p>
          <a:p>
            <a:pPr algn="justLow" fontAlgn="auto">
              <a:lnSpc>
                <a:spcPct val="110000"/>
              </a:lnSpc>
              <a:spcBef>
                <a:spcPts val="0"/>
              </a:spcBef>
              <a:spcAft>
                <a:spcPts val="0"/>
              </a:spcAft>
              <a:buFont typeface="Wingdings" pitchFamily="2" charset="2"/>
              <a:buNone/>
              <a:defRPr/>
            </a:pPr>
            <a:r>
              <a:rPr lang="ar-SA" sz="2800" dirty="0" smtClean="0">
                <a:cs typeface="Traditional Arabic" pitchFamily="2" charset="-78"/>
              </a:rPr>
              <a:t>3- إن للرجل رئاسة الأسرة في جميع الشرائع، فإذا أبحنا للزوجة التعدد فلمن تكون رئاسة الأسرة؟ </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CD856B7B-3D85-4A6A-AFFC-88C3BD64C98D}" type="slidenum">
              <a:rPr lang="ar-SA" altLang="en-US"/>
              <a:pPr>
                <a:defRPr/>
              </a:pPr>
              <a:t>64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شبهات حول تعدد الزوجات</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8615">
                                            <p:txEl>
                                              <p:pRg st="0" end="0"/>
                                            </p:txEl>
                                          </p:spTgt>
                                        </p:tgtEl>
                                        <p:attrNameLst>
                                          <p:attrName>style.visibility</p:attrName>
                                        </p:attrNameLst>
                                      </p:cBhvr>
                                      <p:to>
                                        <p:strVal val="visible"/>
                                      </p:to>
                                    </p:set>
                                    <p:animEffect transition="in" filter="fade">
                                      <p:cBhvr>
                                        <p:cTn id="7" dur="500"/>
                                        <p:tgtEl>
                                          <p:spTgt spid="68615">
                                            <p:txEl>
                                              <p:pRg st="0" end="0"/>
                                            </p:txEl>
                                          </p:spTgt>
                                        </p:tgtEl>
                                      </p:cBhvr>
                                    </p:animEffect>
                                    <p:anim calcmode="lin" valueType="num">
                                      <p:cBhvr>
                                        <p:cTn id="8" dur="500" fill="hold"/>
                                        <p:tgtEl>
                                          <p:spTgt spid="6861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86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8615">
                                            <p:txEl>
                                              <p:pRg st="1" end="1"/>
                                            </p:txEl>
                                          </p:spTgt>
                                        </p:tgtEl>
                                        <p:attrNameLst>
                                          <p:attrName>style.visibility</p:attrName>
                                        </p:attrNameLst>
                                      </p:cBhvr>
                                      <p:to>
                                        <p:strVal val="visible"/>
                                      </p:to>
                                    </p:set>
                                    <p:animEffect transition="in" filter="fade">
                                      <p:cBhvr>
                                        <p:cTn id="14" dur="500"/>
                                        <p:tgtEl>
                                          <p:spTgt spid="68615">
                                            <p:txEl>
                                              <p:pRg st="1" end="1"/>
                                            </p:txEl>
                                          </p:spTgt>
                                        </p:tgtEl>
                                      </p:cBhvr>
                                    </p:animEffect>
                                    <p:anim calcmode="lin" valueType="num">
                                      <p:cBhvr>
                                        <p:cTn id="15" dur="500" fill="hold"/>
                                        <p:tgtEl>
                                          <p:spTgt spid="6861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86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8615">
                                            <p:txEl>
                                              <p:pRg st="2" end="2"/>
                                            </p:txEl>
                                          </p:spTgt>
                                        </p:tgtEl>
                                        <p:attrNameLst>
                                          <p:attrName>style.visibility</p:attrName>
                                        </p:attrNameLst>
                                      </p:cBhvr>
                                      <p:to>
                                        <p:strVal val="visible"/>
                                      </p:to>
                                    </p:set>
                                    <p:animEffect transition="in" filter="fade">
                                      <p:cBhvr>
                                        <p:cTn id="21" dur="500"/>
                                        <p:tgtEl>
                                          <p:spTgt spid="68615">
                                            <p:txEl>
                                              <p:pRg st="2" end="2"/>
                                            </p:txEl>
                                          </p:spTgt>
                                        </p:tgtEl>
                                      </p:cBhvr>
                                    </p:animEffect>
                                    <p:anim calcmode="lin" valueType="num">
                                      <p:cBhvr>
                                        <p:cTn id="22" dur="500" fill="hold"/>
                                        <p:tgtEl>
                                          <p:spTgt spid="6861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686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8615">
                                            <p:txEl>
                                              <p:pRg st="3" end="3"/>
                                            </p:txEl>
                                          </p:spTgt>
                                        </p:tgtEl>
                                        <p:attrNameLst>
                                          <p:attrName>style.visibility</p:attrName>
                                        </p:attrNameLst>
                                      </p:cBhvr>
                                      <p:to>
                                        <p:strVal val="visible"/>
                                      </p:to>
                                    </p:set>
                                    <p:animEffect transition="in" filter="fade">
                                      <p:cBhvr>
                                        <p:cTn id="28" dur="500"/>
                                        <p:tgtEl>
                                          <p:spTgt spid="68615">
                                            <p:txEl>
                                              <p:pRg st="3" end="3"/>
                                            </p:txEl>
                                          </p:spTgt>
                                        </p:tgtEl>
                                      </p:cBhvr>
                                    </p:animEffect>
                                    <p:anim calcmode="lin" valueType="num">
                                      <p:cBhvr>
                                        <p:cTn id="29" dur="500" fill="hold"/>
                                        <p:tgtEl>
                                          <p:spTgt spid="6861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6861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68615">
                                            <p:txEl>
                                              <p:pRg st="4" end="4"/>
                                            </p:txEl>
                                          </p:spTgt>
                                        </p:tgtEl>
                                        <p:attrNameLst>
                                          <p:attrName>style.visibility</p:attrName>
                                        </p:attrNameLst>
                                      </p:cBhvr>
                                      <p:to>
                                        <p:strVal val="visible"/>
                                      </p:to>
                                    </p:set>
                                    <p:animEffect transition="in" filter="fade">
                                      <p:cBhvr>
                                        <p:cTn id="35" dur="500"/>
                                        <p:tgtEl>
                                          <p:spTgt spid="68615">
                                            <p:txEl>
                                              <p:pRg st="4" end="4"/>
                                            </p:txEl>
                                          </p:spTgt>
                                        </p:tgtEl>
                                      </p:cBhvr>
                                    </p:animEffect>
                                    <p:anim calcmode="lin" valueType="num">
                                      <p:cBhvr>
                                        <p:cTn id="36" dur="500" fill="hold"/>
                                        <p:tgtEl>
                                          <p:spTgt spid="68615">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6861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152400" y="1981200"/>
            <a:ext cx="8686800" cy="38100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الشبهة الثانية: أن التعدد يسبب العداوة والبغضاء والشقاق بين الزوجات والأبناء غير الأشقاء.</a:t>
            </a:r>
            <a:endParaRPr lang="en-US" sz="2800" dirty="0" smtClean="0">
              <a:solidFill>
                <a:srgbClr val="0000FF"/>
              </a:solidFill>
              <a:latin typeface="SKR HEAD1" pitchFamily="2" charset="-78"/>
              <a:cs typeface="SKR HEAD1" pitchFamily="2" charset="-78"/>
            </a:endParaRPr>
          </a:p>
          <a:p>
            <a:pPr algn="justLow" fontAlgn="auto">
              <a:spcBef>
                <a:spcPts val="0"/>
              </a:spcBef>
              <a:spcAft>
                <a:spcPts val="0"/>
              </a:spcAft>
              <a:buClr>
                <a:srgbClr val="C00000"/>
              </a:buClr>
              <a:buSzPct val="100000"/>
              <a:defRPr/>
            </a:pPr>
            <a:r>
              <a:rPr lang="ar-SA" sz="2800" dirty="0" smtClean="0">
                <a:cs typeface="Traditional Arabic" pitchFamily="2" charset="-78"/>
              </a:rPr>
              <a:t>الصحيح أن منشأ ذلك – بين الزوجات – هو الغيرة الطبيعية التي لا تخلو النفوس منها.</a:t>
            </a:r>
          </a:p>
          <a:p>
            <a:pPr marL="355600" indent="-355600" algn="justLow" fontAlgn="auto">
              <a:spcBef>
                <a:spcPts val="0"/>
              </a:spcBef>
              <a:spcAft>
                <a:spcPts val="0"/>
              </a:spcAft>
              <a:buClr>
                <a:srgbClr val="C00000"/>
              </a:buClr>
              <a:buSzPct val="100000"/>
              <a:defRPr/>
            </a:pPr>
            <a:r>
              <a:rPr lang="ar-SA" sz="2800" dirty="0" smtClean="0">
                <a:cs typeface="Traditional Arabic" pitchFamily="2" charset="-78"/>
              </a:rPr>
              <a:t>وُجِدت هذه الغيرة في أفضل النساء وهن ( أمهات المؤمنين) رضي الله تعالى عنهن، ولم تمنع من تعدّدهن.</a:t>
            </a:r>
          </a:p>
          <a:p>
            <a:pPr marL="355600" indent="-355600" algn="justLow" fontAlgn="auto">
              <a:spcBef>
                <a:spcPts val="0"/>
              </a:spcBef>
              <a:spcAft>
                <a:spcPts val="0"/>
              </a:spcAft>
              <a:buClr>
                <a:srgbClr val="C00000"/>
              </a:buClr>
              <a:buSzPct val="100000"/>
              <a:defRPr/>
            </a:pPr>
            <a:r>
              <a:rPr lang="ar-SA" sz="2800" dirty="0" smtClean="0">
                <a:cs typeface="Traditional Arabic" pitchFamily="2" charset="-78"/>
              </a:rPr>
              <a:t>الغيرة لا تقتصر على زوجات الرجل الواحد، بل قد تحدث ولو كانت الزوجة واحدة مع أهل زوجها كأمه وأخواته.</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A8F58246-81AB-4A45-AEA2-134FABFF665E}" type="slidenum">
              <a:rPr lang="ar-SA" altLang="en-US"/>
              <a:pPr>
                <a:defRPr/>
              </a:pPr>
              <a:t>65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شبهات حول تعدد الزوجات</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59395">
                                            <p:txEl>
                                              <p:pRg st="0" end="0"/>
                                            </p:txEl>
                                          </p:spTgt>
                                        </p:tgtEl>
                                        <p:attrNameLst>
                                          <p:attrName>style.visibility</p:attrName>
                                        </p:attrNameLst>
                                      </p:cBhvr>
                                      <p:to>
                                        <p:strVal val="visible"/>
                                      </p:to>
                                    </p:set>
                                    <p:animEffect transition="in" filter="fade">
                                      <p:cBhvr>
                                        <p:cTn id="7" dur="500"/>
                                        <p:tgtEl>
                                          <p:spTgt spid="59395">
                                            <p:txEl>
                                              <p:pRg st="0" end="0"/>
                                            </p:txEl>
                                          </p:spTgt>
                                        </p:tgtEl>
                                      </p:cBhvr>
                                    </p:animEffect>
                                    <p:anim calcmode="lin" valueType="num">
                                      <p:cBhvr>
                                        <p:cTn id="8" dur="500" fill="hold"/>
                                        <p:tgtEl>
                                          <p:spTgt spid="5939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593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59395">
                                            <p:txEl>
                                              <p:pRg st="1" end="1"/>
                                            </p:txEl>
                                          </p:spTgt>
                                        </p:tgtEl>
                                        <p:attrNameLst>
                                          <p:attrName>style.visibility</p:attrName>
                                        </p:attrNameLst>
                                      </p:cBhvr>
                                      <p:to>
                                        <p:strVal val="visible"/>
                                      </p:to>
                                    </p:set>
                                    <p:animEffect transition="in" filter="fade">
                                      <p:cBhvr>
                                        <p:cTn id="14" dur="500"/>
                                        <p:tgtEl>
                                          <p:spTgt spid="59395">
                                            <p:txEl>
                                              <p:pRg st="1" end="1"/>
                                            </p:txEl>
                                          </p:spTgt>
                                        </p:tgtEl>
                                      </p:cBhvr>
                                    </p:animEffect>
                                    <p:anim calcmode="lin" valueType="num">
                                      <p:cBhvr>
                                        <p:cTn id="15" dur="500" fill="hold"/>
                                        <p:tgtEl>
                                          <p:spTgt spid="5939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5939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59395">
                                            <p:txEl>
                                              <p:pRg st="2" end="2"/>
                                            </p:txEl>
                                          </p:spTgt>
                                        </p:tgtEl>
                                        <p:attrNameLst>
                                          <p:attrName>style.visibility</p:attrName>
                                        </p:attrNameLst>
                                      </p:cBhvr>
                                      <p:to>
                                        <p:strVal val="visible"/>
                                      </p:to>
                                    </p:set>
                                    <p:animEffect transition="in" filter="fade">
                                      <p:cBhvr>
                                        <p:cTn id="21" dur="500"/>
                                        <p:tgtEl>
                                          <p:spTgt spid="59395">
                                            <p:txEl>
                                              <p:pRg st="2" end="2"/>
                                            </p:txEl>
                                          </p:spTgt>
                                        </p:tgtEl>
                                      </p:cBhvr>
                                    </p:animEffect>
                                    <p:anim calcmode="lin" valueType="num">
                                      <p:cBhvr>
                                        <p:cTn id="22" dur="500" fill="hold"/>
                                        <p:tgtEl>
                                          <p:spTgt spid="5939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5939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59395">
                                            <p:txEl>
                                              <p:pRg st="3" end="3"/>
                                            </p:txEl>
                                          </p:spTgt>
                                        </p:tgtEl>
                                        <p:attrNameLst>
                                          <p:attrName>style.visibility</p:attrName>
                                        </p:attrNameLst>
                                      </p:cBhvr>
                                      <p:to>
                                        <p:strVal val="visible"/>
                                      </p:to>
                                    </p:set>
                                    <p:animEffect transition="in" filter="fade">
                                      <p:cBhvr>
                                        <p:cTn id="28" dur="500"/>
                                        <p:tgtEl>
                                          <p:spTgt spid="59395">
                                            <p:txEl>
                                              <p:pRg st="3" end="3"/>
                                            </p:txEl>
                                          </p:spTgt>
                                        </p:tgtEl>
                                      </p:cBhvr>
                                    </p:animEffect>
                                    <p:anim calcmode="lin" valueType="num">
                                      <p:cBhvr>
                                        <p:cTn id="29" dur="500" fill="hold"/>
                                        <p:tgtEl>
                                          <p:spTgt spid="5939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5939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63" name="Rectangle 3"/>
          <p:cNvSpPr>
            <a:spLocks noGrp="1" noChangeArrowheads="1"/>
          </p:cNvSpPr>
          <p:nvPr>
            <p:ph idx="1"/>
          </p:nvPr>
        </p:nvSpPr>
        <p:spPr>
          <a:xfrm>
            <a:off x="152400" y="1981200"/>
            <a:ext cx="8686800" cy="41910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مقارنة موجزة بين التعدد المشروع والحرام الممنوع </a:t>
            </a:r>
          </a:p>
          <a:p>
            <a:pPr algn="justLow">
              <a:spcBef>
                <a:spcPts val="0"/>
              </a:spcBef>
              <a:buClr>
                <a:srgbClr val="C00000"/>
              </a:buClr>
            </a:pPr>
            <a:r>
              <a:rPr lang="ar-SA" sz="2800" dirty="0" smtClean="0">
                <a:cs typeface="Traditional Arabic" pitchFamily="2" charset="-78"/>
              </a:rPr>
              <a:t>تشير الإحصاءات إلى أن نسبة تعدد الزوجات في البلاد العربية في السنوات العشر الماضية – حسب إحصائية جامعة الدول العربية – هي (7–10) حالات تعدد لكل ألف زواج. </a:t>
            </a:r>
          </a:p>
          <a:p>
            <a:pPr algn="justLow">
              <a:spcBef>
                <a:spcPts val="0"/>
              </a:spcBef>
              <a:buClr>
                <a:srgbClr val="C00000"/>
              </a:buClr>
            </a:pPr>
            <a:r>
              <a:rPr lang="ar-SA" sz="2800" dirty="0" smtClean="0">
                <a:cs typeface="Traditional Arabic" pitchFamily="2" charset="-78"/>
              </a:rPr>
              <a:t>منع التعدد في القوانين والأنظمة الغربية أدى إلى انتشار العلاقات الجنسية خارج إطار الزواج, وكثرة الاغتصاب والأمراض الجنسية, كما تشير إلى ذلك كثير من الإحصاءات ومنها:</a:t>
            </a:r>
            <a:endParaRPr lang="en-US" sz="2800" dirty="0" smtClean="0">
              <a:cs typeface="Traditional Arabic" pitchFamily="2" charset="-78"/>
            </a:endParaRPr>
          </a:p>
          <a:p>
            <a:pPr>
              <a:spcBef>
                <a:spcPts val="0"/>
              </a:spcBef>
              <a:buClr>
                <a:srgbClr val="C00000"/>
              </a:buClr>
            </a:pPr>
            <a:r>
              <a:rPr lang="ar-SA" sz="2800" dirty="0" smtClean="0">
                <a:cs typeface="Traditional Arabic" pitchFamily="2" charset="-78"/>
              </a:rPr>
              <a:t>يغتصب يومياً في أمريكا 1900 فتاة، 20% منهن يغتصبن من قبل آبائهن.</a:t>
            </a:r>
            <a:endParaRPr lang="en-US" sz="2800" dirty="0" smtClean="0">
              <a:cs typeface="Traditional Arabic" pitchFamily="2" charset="-78"/>
            </a:endParaRPr>
          </a:p>
          <a:p>
            <a:pPr>
              <a:spcBef>
                <a:spcPts val="0"/>
              </a:spcBef>
              <a:buClr>
                <a:srgbClr val="C00000"/>
              </a:buClr>
            </a:pPr>
            <a:r>
              <a:rPr lang="ar-SA" sz="2800" dirty="0" smtClean="0">
                <a:cs typeface="Traditional Arabic" pitchFamily="2" charset="-78"/>
              </a:rPr>
              <a:t>يقتل سنوياً في أمريكا مليون طفل بين إجهاضٍ متعمد أو قتلٍ فور الولادة.</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5B4BE66A-5509-497B-B855-BD67FBDDA646}" type="slidenum">
              <a:rPr lang="ar-SA" altLang="en-US"/>
              <a:pPr>
                <a:defRPr/>
              </a:pPr>
              <a:t>66</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شبهات حول تعدد الزوجات</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70663">
                                            <p:txEl>
                                              <p:pRg st="0" end="0"/>
                                            </p:txEl>
                                          </p:spTgt>
                                        </p:tgtEl>
                                        <p:attrNameLst>
                                          <p:attrName>style.visibility</p:attrName>
                                        </p:attrNameLst>
                                      </p:cBhvr>
                                      <p:to>
                                        <p:strVal val="visible"/>
                                      </p:to>
                                    </p:set>
                                    <p:animEffect transition="in" filter="fade">
                                      <p:cBhvr>
                                        <p:cTn id="7" dur="500"/>
                                        <p:tgtEl>
                                          <p:spTgt spid="70663">
                                            <p:txEl>
                                              <p:pRg st="0" end="0"/>
                                            </p:txEl>
                                          </p:spTgt>
                                        </p:tgtEl>
                                      </p:cBhvr>
                                    </p:animEffect>
                                    <p:anim calcmode="lin" valueType="num">
                                      <p:cBhvr>
                                        <p:cTn id="8" dur="500" fill="hold"/>
                                        <p:tgtEl>
                                          <p:spTgt spid="7066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706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70663">
                                            <p:txEl>
                                              <p:pRg st="1" end="1"/>
                                            </p:txEl>
                                          </p:spTgt>
                                        </p:tgtEl>
                                        <p:attrNameLst>
                                          <p:attrName>style.visibility</p:attrName>
                                        </p:attrNameLst>
                                      </p:cBhvr>
                                      <p:to>
                                        <p:strVal val="visible"/>
                                      </p:to>
                                    </p:set>
                                    <p:animEffect transition="in" filter="fade">
                                      <p:cBhvr>
                                        <p:cTn id="14" dur="500"/>
                                        <p:tgtEl>
                                          <p:spTgt spid="70663">
                                            <p:txEl>
                                              <p:pRg st="1" end="1"/>
                                            </p:txEl>
                                          </p:spTgt>
                                        </p:tgtEl>
                                      </p:cBhvr>
                                    </p:animEffect>
                                    <p:anim calcmode="lin" valueType="num">
                                      <p:cBhvr>
                                        <p:cTn id="15" dur="500" fill="hold"/>
                                        <p:tgtEl>
                                          <p:spTgt spid="7066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706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70663">
                                            <p:txEl>
                                              <p:pRg st="2" end="2"/>
                                            </p:txEl>
                                          </p:spTgt>
                                        </p:tgtEl>
                                        <p:attrNameLst>
                                          <p:attrName>style.visibility</p:attrName>
                                        </p:attrNameLst>
                                      </p:cBhvr>
                                      <p:to>
                                        <p:strVal val="visible"/>
                                      </p:to>
                                    </p:set>
                                    <p:animEffect transition="in" filter="fade">
                                      <p:cBhvr>
                                        <p:cTn id="21" dur="500"/>
                                        <p:tgtEl>
                                          <p:spTgt spid="70663">
                                            <p:txEl>
                                              <p:pRg st="2" end="2"/>
                                            </p:txEl>
                                          </p:spTgt>
                                        </p:tgtEl>
                                      </p:cBhvr>
                                    </p:animEffect>
                                    <p:anim calcmode="lin" valueType="num">
                                      <p:cBhvr>
                                        <p:cTn id="22" dur="500" fill="hold"/>
                                        <p:tgtEl>
                                          <p:spTgt spid="7066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706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70663">
                                            <p:txEl>
                                              <p:pRg st="3" end="3"/>
                                            </p:txEl>
                                          </p:spTgt>
                                        </p:tgtEl>
                                        <p:attrNameLst>
                                          <p:attrName>style.visibility</p:attrName>
                                        </p:attrNameLst>
                                      </p:cBhvr>
                                      <p:to>
                                        <p:strVal val="visible"/>
                                      </p:to>
                                    </p:set>
                                    <p:animEffect transition="in" filter="fade">
                                      <p:cBhvr>
                                        <p:cTn id="28" dur="500"/>
                                        <p:tgtEl>
                                          <p:spTgt spid="70663">
                                            <p:txEl>
                                              <p:pRg st="3" end="3"/>
                                            </p:txEl>
                                          </p:spTgt>
                                        </p:tgtEl>
                                      </p:cBhvr>
                                    </p:animEffect>
                                    <p:anim calcmode="lin" valueType="num">
                                      <p:cBhvr>
                                        <p:cTn id="29" dur="500" fill="hold"/>
                                        <p:tgtEl>
                                          <p:spTgt spid="7066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706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70663">
                                            <p:txEl>
                                              <p:pRg st="4" end="4"/>
                                            </p:txEl>
                                          </p:spTgt>
                                        </p:tgtEl>
                                        <p:attrNameLst>
                                          <p:attrName>style.visibility</p:attrName>
                                        </p:attrNameLst>
                                      </p:cBhvr>
                                      <p:to>
                                        <p:strVal val="visible"/>
                                      </p:to>
                                    </p:set>
                                    <p:animEffect transition="in" filter="fade">
                                      <p:cBhvr>
                                        <p:cTn id="35" dur="500"/>
                                        <p:tgtEl>
                                          <p:spTgt spid="70663">
                                            <p:txEl>
                                              <p:pRg st="4" end="4"/>
                                            </p:txEl>
                                          </p:spTgt>
                                        </p:tgtEl>
                                      </p:cBhvr>
                                    </p:animEffect>
                                    <p:anim calcmode="lin" valueType="num">
                                      <p:cBhvr>
                                        <p:cTn id="36" dur="500" fill="hold"/>
                                        <p:tgtEl>
                                          <p:spTgt spid="70663">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7066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7" name="Rectangle 3"/>
          <p:cNvSpPr>
            <a:spLocks noGrp="1" noChangeArrowheads="1"/>
          </p:cNvSpPr>
          <p:nvPr>
            <p:ph idx="1"/>
          </p:nvPr>
        </p:nvSpPr>
        <p:spPr>
          <a:xfrm>
            <a:off x="152400" y="1981200"/>
            <a:ext cx="8686800" cy="4191000"/>
          </a:xfrm>
        </p:spPr>
        <p:txBody>
          <a:bodyPr/>
          <a:lstStyle/>
          <a:p>
            <a:pPr>
              <a:spcBef>
                <a:spcPts val="0"/>
              </a:spcBef>
              <a:buClr>
                <a:srgbClr val="C00000"/>
              </a:buClr>
            </a:pPr>
            <a:r>
              <a:rPr lang="ar-SA" sz="2800" dirty="0" smtClean="0">
                <a:cs typeface="Traditional Arabic" pitchFamily="2" charset="-78"/>
              </a:rPr>
              <a:t>170 شابة في بريطانيا تحمل سفاحاً كل أسبوع.</a:t>
            </a:r>
          </a:p>
          <a:p>
            <a:pPr>
              <a:spcBef>
                <a:spcPts val="0"/>
              </a:spcBef>
              <a:buClr>
                <a:srgbClr val="C00000"/>
              </a:buClr>
            </a:pPr>
            <a:r>
              <a:rPr lang="ar-SA" sz="2800" dirty="0" smtClean="0">
                <a:cs typeface="Traditional Arabic" pitchFamily="2" charset="-78"/>
              </a:rPr>
              <a:t>حسب استطلاع للرأي أجري في أمريكا شمل حوالي 1500 رجل وامرأة تبيّن أن نسبة الخيانة الزوجية بينهم بلغت 78%.</a:t>
            </a:r>
            <a:endParaRPr lang="en-US" sz="2800" dirty="0" smtClean="0">
              <a:cs typeface="Traditional Arabic" pitchFamily="2" charset="-78"/>
            </a:endParaRPr>
          </a:p>
          <a:p>
            <a:pPr>
              <a:spcBef>
                <a:spcPts val="0"/>
              </a:spcBef>
              <a:buClr>
                <a:srgbClr val="C00000"/>
              </a:buClr>
            </a:pPr>
            <a:r>
              <a:rPr lang="ar-SA" sz="2800" dirty="0" smtClean="0">
                <a:cs typeface="Traditional Arabic" pitchFamily="2" charset="-78"/>
              </a:rPr>
              <a:t> عدد المواليد من السفاح في السويد 60% ، وهؤلاء لا يرتبط آباؤهم وأمهاتهم بعلاقة زواج. </a:t>
            </a:r>
          </a:p>
          <a:p>
            <a:pPr>
              <a:spcBef>
                <a:spcPts val="0"/>
              </a:spcBef>
              <a:buClr>
                <a:srgbClr val="C00000"/>
              </a:buClr>
            </a:pPr>
            <a:r>
              <a:rPr lang="ar-SA" sz="2800" b="1" dirty="0" smtClean="0">
                <a:solidFill>
                  <a:srgbClr val="C00000"/>
                </a:solidFill>
                <a:cs typeface="Traditional Arabic" pitchFamily="2" charset="-78"/>
              </a:rPr>
              <a:t>فأيهما أفضل:</a:t>
            </a:r>
            <a:r>
              <a:rPr lang="ar-SA" sz="2800" b="1" dirty="0" smtClean="0">
                <a:cs typeface="Traditional Arabic" pitchFamily="2" charset="-78"/>
              </a:rPr>
              <a:t> </a:t>
            </a:r>
            <a:r>
              <a:rPr lang="ar-SA" sz="2800" dirty="0" smtClean="0">
                <a:cs typeface="Traditional Arabic" pitchFamily="2" charset="-78"/>
              </a:rPr>
              <a:t>اتخاذ الخليلات والعشيقات، والنهم وراء المحرّمات، أم التعدد المشروع بأحكامه وآدابه ومبرراته وأخلاقياته الذي حافظ على كرامة المرأة، ورعايتها وسلامة أسرتها وصيانة حقوقها.</a:t>
            </a:r>
          </a:p>
          <a:p>
            <a:pPr>
              <a:spcBef>
                <a:spcPts val="0"/>
              </a:spcBef>
            </a:pPr>
            <a:endParaRPr lang="en-US" sz="2800" dirty="0" smtClean="0">
              <a:cs typeface="Traditional Arabic" pitchFamily="2" charset="-78"/>
            </a:endParaRPr>
          </a:p>
          <a:p>
            <a:pPr algn="justLow">
              <a:spcBef>
                <a:spcPts val="0"/>
              </a:spcBef>
              <a:buFontTx/>
              <a:buChar char="-"/>
            </a:pPr>
            <a:endParaRPr lang="ar-SA" sz="2800" dirty="0" smtClean="0">
              <a:cs typeface="Traditional Arabic" pitchFamily="2" charset="-78"/>
            </a:endParaRPr>
          </a:p>
          <a:p>
            <a:pPr algn="justLow">
              <a:spcBef>
                <a:spcPts val="0"/>
              </a:spcBef>
              <a:buFontTx/>
              <a:buChar char="-"/>
            </a:pPr>
            <a:endParaRPr lang="ar-SA"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1E046A30-FC1D-4D4C-BBD2-B8327CC745AE}" type="slidenum">
              <a:rPr lang="ar-SA" altLang="en-US"/>
              <a:pPr>
                <a:defRPr/>
              </a:pPr>
              <a:t>67</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شبهات حول تعدد الزوجات</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71687">
                                            <p:txEl>
                                              <p:pRg st="0" end="0"/>
                                            </p:txEl>
                                          </p:spTgt>
                                        </p:tgtEl>
                                        <p:attrNameLst>
                                          <p:attrName>style.visibility</p:attrName>
                                        </p:attrNameLst>
                                      </p:cBhvr>
                                      <p:to>
                                        <p:strVal val="visible"/>
                                      </p:to>
                                    </p:set>
                                    <p:animEffect transition="in" filter="fade">
                                      <p:cBhvr>
                                        <p:cTn id="7" dur="500"/>
                                        <p:tgtEl>
                                          <p:spTgt spid="71687">
                                            <p:txEl>
                                              <p:pRg st="0" end="0"/>
                                            </p:txEl>
                                          </p:spTgt>
                                        </p:tgtEl>
                                      </p:cBhvr>
                                    </p:animEffect>
                                    <p:anim calcmode="lin" valueType="num">
                                      <p:cBhvr>
                                        <p:cTn id="8" dur="500" fill="hold"/>
                                        <p:tgtEl>
                                          <p:spTgt spid="7168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716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71687">
                                            <p:txEl>
                                              <p:pRg st="1" end="1"/>
                                            </p:txEl>
                                          </p:spTgt>
                                        </p:tgtEl>
                                        <p:attrNameLst>
                                          <p:attrName>style.visibility</p:attrName>
                                        </p:attrNameLst>
                                      </p:cBhvr>
                                      <p:to>
                                        <p:strVal val="visible"/>
                                      </p:to>
                                    </p:set>
                                    <p:animEffect transition="in" filter="fade">
                                      <p:cBhvr>
                                        <p:cTn id="14" dur="500"/>
                                        <p:tgtEl>
                                          <p:spTgt spid="71687">
                                            <p:txEl>
                                              <p:pRg st="1" end="1"/>
                                            </p:txEl>
                                          </p:spTgt>
                                        </p:tgtEl>
                                      </p:cBhvr>
                                    </p:animEffect>
                                    <p:anim calcmode="lin" valueType="num">
                                      <p:cBhvr>
                                        <p:cTn id="15" dur="500" fill="hold"/>
                                        <p:tgtEl>
                                          <p:spTgt spid="7168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716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71687">
                                            <p:txEl>
                                              <p:pRg st="2" end="2"/>
                                            </p:txEl>
                                          </p:spTgt>
                                        </p:tgtEl>
                                        <p:attrNameLst>
                                          <p:attrName>style.visibility</p:attrName>
                                        </p:attrNameLst>
                                      </p:cBhvr>
                                      <p:to>
                                        <p:strVal val="visible"/>
                                      </p:to>
                                    </p:set>
                                    <p:animEffect transition="in" filter="fade">
                                      <p:cBhvr>
                                        <p:cTn id="21" dur="500"/>
                                        <p:tgtEl>
                                          <p:spTgt spid="71687">
                                            <p:txEl>
                                              <p:pRg st="2" end="2"/>
                                            </p:txEl>
                                          </p:spTgt>
                                        </p:tgtEl>
                                      </p:cBhvr>
                                    </p:animEffect>
                                    <p:anim calcmode="lin" valueType="num">
                                      <p:cBhvr>
                                        <p:cTn id="22" dur="500" fill="hold"/>
                                        <p:tgtEl>
                                          <p:spTgt spid="7168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716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71687">
                                            <p:txEl>
                                              <p:pRg st="3" end="3"/>
                                            </p:txEl>
                                          </p:spTgt>
                                        </p:tgtEl>
                                        <p:attrNameLst>
                                          <p:attrName>style.visibility</p:attrName>
                                        </p:attrNameLst>
                                      </p:cBhvr>
                                      <p:to>
                                        <p:strVal val="visible"/>
                                      </p:to>
                                    </p:set>
                                    <p:animEffect transition="in" filter="fade">
                                      <p:cBhvr>
                                        <p:cTn id="28" dur="500"/>
                                        <p:tgtEl>
                                          <p:spTgt spid="71687">
                                            <p:txEl>
                                              <p:pRg st="3" end="3"/>
                                            </p:txEl>
                                          </p:spTgt>
                                        </p:tgtEl>
                                      </p:cBhvr>
                                    </p:animEffect>
                                    <p:anim calcmode="lin" valueType="num">
                                      <p:cBhvr>
                                        <p:cTn id="29" dur="500" fill="hold"/>
                                        <p:tgtEl>
                                          <p:spTgt spid="7168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7168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152400" y="1981200"/>
            <a:ext cx="8686800" cy="44958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من خلال استعراض سيرة النبي </a:t>
            </a:r>
            <a:r>
              <a:rPr lang="en-US" sz="2800" dirty="0" smtClean="0">
                <a:solidFill>
                  <a:srgbClr val="0000FF"/>
                </a:solidFill>
                <a:latin typeface="SKR HEAD1" pitchFamily="2" charset="-78"/>
                <a:cs typeface="SKR HEAD1" pitchFamily="2" charset="-78"/>
                <a:sym typeface="AGA Arabesque" pitchFamily="2" charset="2"/>
              </a:rPr>
              <a:t></a:t>
            </a:r>
            <a:r>
              <a:rPr lang="ar-SA" sz="2800" dirty="0" smtClean="0">
                <a:solidFill>
                  <a:srgbClr val="0000FF"/>
                </a:solidFill>
                <a:latin typeface="SKR HEAD1" pitchFamily="2" charset="-78"/>
                <a:cs typeface="SKR HEAD1" pitchFamily="2" charset="-78"/>
              </a:rPr>
              <a:t> مع أزواجه نلاحظ ما يلي: </a:t>
            </a:r>
          </a:p>
          <a:p>
            <a:pPr algn="justLow" fontAlgn="auto">
              <a:spcBef>
                <a:spcPts val="0"/>
              </a:spcBef>
              <a:spcAft>
                <a:spcPts val="0"/>
              </a:spcAft>
              <a:buClr>
                <a:srgbClr val="C00000"/>
              </a:buClr>
              <a:buSzPct val="100000"/>
              <a:defRPr/>
            </a:pPr>
            <a:r>
              <a:rPr lang="ar-SA" sz="2800" spc="-40" dirty="0" smtClean="0">
                <a:cs typeface="Traditional Arabic" pitchFamily="2" charset="-78"/>
              </a:rPr>
              <a:t>لم تكن الشهوة يوماً دافعاً للنبي </a:t>
            </a:r>
            <a:r>
              <a:rPr lang="en-US" sz="2800" spc="-40" dirty="0" smtClean="0">
                <a:cs typeface="Traditional Arabic" pitchFamily="2" charset="-78"/>
                <a:sym typeface="AGA Arabesque" pitchFamily="2" charset="2"/>
              </a:rPr>
              <a:t></a:t>
            </a:r>
            <a:r>
              <a:rPr lang="ar-SA" sz="2800" spc="-40" dirty="0" smtClean="0">
                <a:cs typeface="Traditional Arabic" pitchFamily="2" charset="-78"/>
              </a:rPr>
              <a:t> للزواج، فهو في أول زواج له تزوّج خديجة </a:t>
            </a:r>
            <a:r>
              <a:rPr lang="ar-SA" sz="2800" spc="-40" dirty="0" err="1" smtClean="0">
                <a:cs typeface="CTraditional Arabic" pitchFamily="2" charset="-78"/>
              </a:rPr>
              <a:t>ل</a:t>
            </a:r>
            <a:r>
              <a:rPr lang="ar-SA" sz="2800" spc="-40" dirty="0" smtClean="0">
                <a:cs typeface="Traditional Arabic" pitchFamily="2" charset="-78"/>
              </a:rPr>
              <a:t> وهي تكبره بخمس عشرة سنة. ولم يُعَدّد النبي </a:t>
            </a:r>
            <a:r>
              <a:rPr lang="en-US" sz="2800" spc="-40" dirty="0" smtClean="0">
                <a:cs typeface="Traditional Arabic" pitchFamily="2" charset="-78"/>
                <a:sym typeface="AGA Arabesque" pitchFamily="2" charset="2"/>
              </a:rPr>
              <a:t></a:t>
            </a:r>
            <a:r>
              <a:rPr lang="ar-SA" sz="2800" spc="-40" dirty="0" smtClean="0">
                <a:cs typeface="Traditional Arabic" pitchFamily="2" charset="-78"/>
              </a:rPr>
              <a:t> إلا بعد أن تجاوز الثالثة والخمسين من العمر.</a:t>
            </a:r>
          </a:p>
          <a:p>
            <a:pPr algn="justLow" fontAlgn="auto">
              <a:spcBef>
                <a:spcPts val="0"/>
              </a:spcBef>
              <a:spcAft>
                <a:spcPts val="0"/>
              </a:spcAft>
              <a:buClr>
                <a:srgbClr val="C00000"/>
              </a:buClr>
              <a:buSzPct val="100000"/>
              <a:defRPr/>
            </a:pPr>
            <a:r>
              <a:rPr lang="ar-SA" sz="2800" dirty="0" smtClean="0">
                <a:cs typeface="Traditional Arabic" pitchFamily="2" charset="-78"/>
              </a:rPr>
              <a:t>لم يتزوج من أزواجه بكراً إلا عائشة </a:t>
            </a:r>
            <a:r>
              <a:rPr lang="ar-SA" sz="2800" dirty="0" err="1" smtClean="0">
                <a:cs typeface="CTraditional Arabic" pitchFamily="2" charset="-78"/>
              </a:rPr>
              <a:t>ل</a:t>
            </a:r>
            <a:r>
              <a:rPr lang="ar-SA" sz="2800" dirty="0" smtClean="0">
                <a:cs typeface="Traditional Arabic" pitchFamily="2" charset="-78"/>
              </a:rPr>
              <a:t>.</a:t>
            </a:r>
          </a:p>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الرد على استنكار زواج النبي من عائشة لصغرها:</a:t>
            </a:r>
          </a:p>
          <a:p>
            <a:pPr marL="355600" indent="-355600" algn="justLow" fontAlgn="auto">
              <a:spcBef>
                <a:spcPts val="0"/>
              </a:spcBef>
              <a:spcAft>
                <a:spcPts val="0"/>
              </a:spcAft>
              <a:buFont typeface="Wingdings" pitchFamily="2" charset="2"/>
              <a:buNone/>
              <a:defRPr/>
            </a:pPr>
            <a:r>
              <a:rPr lang="ar-SA" sz="2800" dirty="0" smtClean="0">
                <a:cs typeface="Traditional Arabic" pitchFamily="2" charset="-78"/>
              </a:rPr>
              <a:t>1- إن أم المؤمنين عائشة </a:t>
            </a:r>
            <a:r>
              <a:rPr lang="ar-SA" sz="2800" dirty="0" err="1" smtClean="0">
                <a:cs typeface="CTraditional Arabic" pitchFamily="2" charset="-78"/>
              </a:rPr>
              <a:t>ل</a:t>
            </a:r>
            <a:r>
              <a:rPr lang="ar-SA" sz="2800" dirty="0" smtClean="0">
                <a:cs typeface="Traditional Arabic" pitchFamily="2" charset="-78"/>
              </a:rPr>
              <a:t> كانت قبل ذلك </a:t>
            </a:r>
            <a:r>
              <a:rPr lang="ar-SA" sz="2800" dirty="0" err="1" smtClean="0">
                <a:cs typeface="Traditional Arabic" pitchFamily="2" charset="-78"/>
              </a:rPr>
              <a:t>مخطوبة</a:t>
            </a:r>
            <a:r>
              <a:rPr lang="ar-SA" sz="2800" dirty="0" smtClean="0">
                <a:cs typeface="Traditional Arabic" pitchFamily="2" charset="-78"/>
              </a:rPr>
              <a:t> </a:t>
            </a:r>
            <a:r>
              <a:rPr lang="ar-SA" sz="2800" dirty="0" err="1" smtClean="0">
                <a:cs typeface="Traditional Arabic" pitchFamily="2" charset="-78"/>
              </a:rPr>
              <a:t>لجبير</a:t>
            </a:r>
            <a:r>
              <a:rPr lang="ar-SA" sz="2800" dirty="0" smtClean="0">
                <a:cs typeface="Traditional Arabic" pitchFamily="2" charset="-78"/>
              </a:rPr>
              <a:t> بن المطعم بن عدي.</a:t>
            </a:r>
          </a:p>
          <a:p>
            <a:pPr algn="justLow" fontAlgn="auto">
              <a:spcBef>
                <a:spcPts val="0"/>
              </a:spcBef>
              <a:spcAft>
                <a:spcPts val="0"/>
              </a:spcAft>
              <a:buFont typeface="Wingdings" pitchFamily="2" charset="2"/>
              <a:buNone/>
              <a:defRPr/>
            </a:pPr>
            <a:r>
              <a:rPr lang="ar-SA" sz="2800" dirty="0" smtClean="0">
                <a:cs typeface="Traditional Arabic" pitchFamily="2" charset="-78"/>
              </a:rPr>
              <a:t>2- إن قريشاً التي كانت تتربّص بالرسول </a:t>
            </a:r>
            <a:r>
              <a:rPr lang="en-US" sz="2800" dirty="0" smtClean="0">
                <a:cs typeface="Traditional Arabic" pitchFamily="2" charset="-78"/>
                <a:sym typeface="AGA Arabesque" pitchFamily="2" charset="2"/>
              </a:rPr>
              <a:t></a:t>
            </a:r>
            <a:r>
              <a:rPr lang="ar-SA" sz="2800" dirty="0" smtClean="0">
                <a:cs typeface="Traditional Arabic" pitchFamily="2" charset="-78"/>
              </a:rPr>
              <a:t> الدوائر لتأليب الناس عليه من هفوة أو زلّة،لم تُدهش حين أُعلن نبأ المصاهرة بين أعزّ صاحبين وأوفى صديقين، بل استقبلته كما تستقبل أيّ أمر طبيعي مألوف في ذلك المجتمع</a:t>
            </a:r>
            <a:r>
              <a:rPr lang="en-US" sz="2800" dirty="0" smtClean="0">
                <a:cs typeface="Traditional Arabic" pitchFamily="2" charset="-78"/>
              </a:rPr>
              <a:t>.</a:t>
            </a:r>
            <a:endParaRPr lang="ar-SA" sz="2800" dirty="0" smtClean="0">
              <a:cs typeface="Traditional Arabic" pitchFamily="2" charset="-78"/>
            </a:endParaRPr>
          </a:p>
          <a:p>
            <a:pPr algn="justLow" fontAlgn="auto">
              <a:spcBef>
                <a:spcPts val="0"/>
              </a:spcBef>
              <a:spcAft>
                <a:spcPts val="0"/>
              </a:spcAft>
              <a:buClr>
                <a:schemeClr val="tx2"/>
              </a:buClr>
              <a:buSzPct val="100000"/>
              <a:defRPr/>
            </a:pPr>
            <a:endParaRPr lang="ar-SA"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C9867B5B-2AF8-4D1F-B5FE-D225DA4E24A2}" type="slidenum">
              <a:rPr lang="ar-SA" altLang="en-US"/>
              <a:pPr>
                <a:defRPr/>
              </a:pPr>
              <a:t>68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حِكَ</a:t>
            </a:r>
            <a:r>
              <a:rPr lang="ar-SA" sz="4000" b="1" baseline="0" dirty="0" smtClean="0">
                <a:solidFill>
                  <a:srgbClr val="C00000"/>
                </a:solidFill>
                <a:effectLst>
                  <a:outerShdw blurRad="38100" dist="38100" dir="2700000" algn="tl">
                    <a:srgbClr val="000000">
                      <a:alpha val="43137"/>
                    </a:srgbClr>
                  </a:outerShdw>
                </a:effectLst>
                <a:latin typeface="+mj-lt"/>
                <a:ea typeface="+mj-ea"/>
                <a:cs typeface="Monotype Koufi" pitchFamily="2" charset="-78"/>
              </a:rPr>
              <a:t>م</a:t>
            </a:r>
            <a:r>
              <a:rPr lang="ar-SA" sz="4000" b="1" dirty="0" smtClean="0">
                <a:solidFill>
                  <a:srgbClr val="C00000"/>
                </a:solidFill>
                <a:effectLst>
                  <a:outerShdw blurRad="38100" dist="38100" dir="2700000" algn="tl">
                    <a:srgbClr val="000000">
                      <a:alpha val="43137"/>
                    </a:srgbClr>
                  </a:outerShdw>
                </a:effectLst>
                <a:latin typeface="+mj-lt"/>
                <a:ea typeface="+mj-ea"/>
                <a:cs typeface="Monotype Koufi" pitchFamily="2" charset="-78"/>
              </a:rPr>
              <a:t> تعدد زوجات النبي </a:t>
            </a:r>
            <a:r>
              <a:rPr lang="ar-SA" sz="4000" b="1" dirty="0" err="1" smtClean="0">
                <a:solidFill>
                  <a:srgbClr val="C00000"/>
                </a:solidFill>
                <a:effectLst>
                  <a:outerShdw blurRad="38100" dist="38100" dir="2700000" algn="tl">
                    <a:srgbClr val="000000">
                      <a:alpha val="43137"/>
                    </a:srgbClr>
                  </a:outerShdw>
                </a:effectLst>
                <a:latin typeface="+mj-lt"/>
                <a:ea typeface="+mj-ea"/>
                <a:cs typeface="CTraditional Arabic" pitchFamily="2" charset="-78"/>
              </a:rPr>
              <a:t>ج</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CTraditional Arabic"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3491">
                                            <p:txEl>
                                              <p:pRg st="0" end="0"/>
                                            </p:txEl>
                                          </p:spTgt>
                                        </p:tgtEl>
                                        <p:attrNameLst>
                                          <p:attrName>style.visibility</p:attrName>
                                        </p:attrNameLst>
                                      </p:cBhvr>
                                      <p:to>
                                        <p:strVal val="visible"/>
                                      </p:to>
                                    </p:set>
                                    <p:animEffect transition="in" filter="fade">
                                      <p:cBhvr>
                                        <p:cTn id="7" dur="500"/>
                                        <p:tgtEl>
                                          <p:spTgt spid="63491">
                                            <p:txEl>
                                              <p:pRg st="0" end="0"/>
                                            </p:txEl>
                                          </p:spTgt>
                                        </p:tgtEl>
                                      </p:cBhvr>
                                    </p:animEffect>
                                    <p:anim calcmode="lin" valueType="num">
                                      <p:cBhvr>
                                        <p:cTn id="8" dur="500" fill="hold"/>
                                        <p:tgtEl>
                                          <p:spTgt spid="6349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34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3491">
                                            <p:txEl>
                                              <p:pRg st="1" end="1"/>
                                            </p:txEl>
                                          </p:spTgt>
                                        </p:tgtEl>
                                        <p:attrNameLst>
                                          <p:attrName>style.visibility</p:attrName>
                                        </p:attrNameLst>
                                      </p:cBhvr>
                                      <p:to>
                                        <p:strVal val="visible"/>
                                      </p:to>
                                    </p:set>
                                    <p:animEffect transition="in" filter="fade">
                                      <p:cBhvr>
                                        <p:cTn id="14" dur="500"/>
                                        <p:tgtEl>
                                          <p:spTgt spid="63491">
                                            <p:txEl>
                                              <p:pRg st="1" end="1"/>
                                            </p:txEl>
                                          </p:spTgt>
                                        </p:tgtEl>
                                      </p:cBhvr>
                                    </p:animEffect>
                                    <p:anim calcmode="lin" valueType="num">
                                      <p:cBhvr>
                                        <p:cTn id="15" dur="500" fill="hold"/>
                                        <p:tgtEl>
                                          <p:spTgt spid="6349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34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3491">
                                            <p:txEl>
                                              <p:pRg st="2" end="2"/>
                                            </p:txEl>
                                          </p:spTgt>
                                        </p:tgtEl>
                                        <p:attrNameLst>
                                          <p:attrName>style.visibility</p:attrName>
                                        </p:attrNameLst>
                                      </p:cBhvr>
                                      <p:to>
                                        <p:strVal val="visible"/>
                                      </p:to>
                                    </p:set>
                                    <p:animEffect transition="in" filter="fade">
                                      <p:cBhvr>
                                        <p:cTn id="21" dur="500"/>
                                        <p:tgtEl>
                                          <p:spTgt spid="63491">
                                            <p:txEl>
                                              <p:pRg st="2" end="2"/>
                                            </p:txEl>
                                          </p:spTgt>
                                        </p:tgtEl>
                                      </p:cBhvr>
                                    </p:animEffect>
                                    <p:anim calcmode="lin" valueType="num">
                                      <p:cBhvr>
                                        <p:cTn id="22" dur="500" fill="hold"/>
                                        <p:tgtEl>
                                          <p:spTgt spid="6349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634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3491">
                                            <p:txEl>
                                              <p:pRg st="3" end="3"/>
                                            </p:txEl>
                                          </p:spTgt>
                                        </p:tgtEl>
                                        <p:attrNameLst>
                                          <p:attrName>style.visibility</p:attrName>
                                        </p:attrNameLst>
                                      </p:cBhvr>
                                      <p:to>
                                        <p:strVal val="visible"/>
                                      </p:to>
                                    </p:set>
                                    <p:animEffect transition="in" filter="fade">
                                      <p:cBhvr>
                                        <p:cTn id="28" dur="500"/>
                                        <p:tgtEl>
                                          <p:spTgt spid="63491">
                                            <p:txEl>
                                              <p:pRg st="3" end="3"/>
                                            </p:txEl>
                                          </p:spTgt>
                                        </p:tgtEl>
                                      </p:cBhvr>
                                    </p:animEffect>
                                    <p:anim calcmode="lin" valueType="num">
                                      <p:cBhvr>
                                        <p:cTn id="29" dur="500" fill="hold"/>
                                        <p:tgtEl>
                                          <p:spTgt spid="6349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634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63491">
                                            <p:txEl>
                                              <p:pRg st="4" end="4"/>
                                            </p:txEl>
                                          </p:spTgt>
                                        </p:tgtEl>
                                        <p:attrNameLst>
                                          <p:attrName>style.visibility</p:attrName>
                                        </p:attrNameLst>
                                      </p:cBhvr>
                                      <p:to>
                                        <p:strVal val="visible"/>
                                      </p:to>
                                    </p:set>
                                    <p:animEffect transition="in" filter="fade">
                                      <p:cBhvr>
                                        <p:cTn id="35" dur="500"/>
                                        <p:tgtEl>
                                          <p:spTgt spid="63491">
                                            <p:txEl>
                                              <p:pRg st="4" end="4"/>
                                            </p:txEl>
                                          </p:spTgt>
                                        </p:tgtEl>
                                      </p:cBhvr>
                                    </p:animEffect>
                                    <p:anim calcmode="lin" valueType="num">
                                      <p:cBhvr>
                                        <p:cTn id="36" dur="500" fill="hold"/>
                                        <p:tgtEl>
                                          <p:spTgt spid="6349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6349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63491">
                                            <p:txEl>
                                              <p:pRg st="5" end="5"/>
                                            </p:txEl>
                                          </p:spTgt>
                                        </p:tgtEl>
                                        <p:attrNameLst>
                                          <p:attrName>style.visibility</p:attrName>
                                        </p:attrNameLst>
                                      </p:cBhvr>
                                      <p:to>
                                        <p:strVal val="visible"/>
                                      </p:to>
                                    </p:set>
                                    <p:animEffect transition="in" filter="fade">
                                      <p:cBhvr>
                                        <p:cTn id="42" dur="500"/>
                                        <p:tgtEl>
                                          <p:spTgt spid="63491">
                                            <p:txEl>
                                              <p:pRg st="5" end="5"/>
                                            </p:txEl>
                                          </p:spTgt>
                                        </p:tgtEl>
                                      </p:cBhvr>
                                    </p:animEffect>
                                    <p:anim calcmode="lin" valueType="num">
                                      <p:cBhvr>
                                        <p:cTn id="43" dur="500" fill="hold"/>
                                        <p:tgtEl>
                                          <p:spTgt spid="63491">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6349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5" name="Rectangle 3"/>
          <p:cNvSpPr>
            <a:spLocks noGrp="1" noChangeArrowheads="1"/>
          </p:cNvSpPr>
          <p:nvPr>
            <p:ph idx="1"/>
          </p:nvPr>
        </p:nvSpPr>
        <p:spPr>
          <a:xfrm>
            <a:off x="152400" y="1981200"/>
            <a:ext cx="8686800" cy="46482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الحكم التعليمية </a:t>
            </a:r>
            <a:endParaRPr lang="en-US" sz="2800" dirty="0" smtClean="0">
              <a:solidFill>
                <a:srgbClr val="0000FF"/>
              </a:solidFill>
              <a:latin typeface="SKR HEAD1" pitchFamily="2" charset="-78"/>
              <a:cs typeface="SKR HEAD1" pitchFamily="2" charset="-78"/>
            </a:endParaRPr>
          </a:p>
          <a:p>
            <a:pPr algn="justLow">
              <a:spcBef>
                <a:spcPts val="0"/>
              </a:spcBef>
              <a:buFont typeface="Wingdings" pitchFamily="2" charset="2"/>
              <a:buNone/>
            </a:pPr>
            <a:r>
              <a:rPr lang="ar-SA" sz="2800" dirty="0" smtClean="0">
                <a:cs typeface="Traditional Arabic" pitchFamily="2" charset="-78"/>
              </a:rPr>
              <a:t>1- ضرب المثل الأعلى للأمة الإسلامية في معاشرة النساء بالمعروف والعدل بينهن.</a:t>
            </a:r>
          </a:p>
          <a:p>
            <a:pPr algn="justLow">
              <a:spcBef>
                <a:spcPts val="0"/>
              </a:spcBef>
              <a:buFont typeface="Wingdings" pitchFamily="2" charset="2"/>
              <a:buNone/>
            </a:pPr>
            <a:r>
              <a:rPr lang="ar-SA" sz="2800" dirty="0" smtClean="0">
                <a:cs typeface="Traditional Arabic" pitchFamily="2" charset="-78"/>
              </a:rPr>
              <a:t>2- دور أمهات المؤمنين رضوان الله عليهن أجمعين في نقل أقواله وأفعاله </a:t>
            </a:r>
            <a:br>
              <a:rPr lang="ar-SA" sz="2800" dirty="0" smtClean="0">
                <a:cs typeface="Traditional Arabic" pitchFamily="2" charset="-78"/>
              </a:rPr>
            </a:br>
            <a:r>
              <a:rPr lang="ar-SA" sz="2800" dirty="0" smtClean="0">
                <a:cs typeface="Traditional Arabic" pitchFamily="2" charset="-78"/>
              </a:rPr>
              <a:t>وأحواله </a:t>
            </a:r>
            <a:r>
              <a:rPr lang="en-US" sz="2800" dirty="0" smtClean="0">
                <a:cs typeface="Traditional Arabic" pitchFamily="2" charset="-78"/>
                <a:sym typeface="AGA Arabesque" pitchFamily="2" charset="2"/>
              </a:rPr>
              <a:t></a:t>
            </a:r>
            <a:r>
              <a:rPr lang="ar-SA" sz="2800" dirty="0" smtClean="0">
                <a:cs typeface="Traditional Arabic" pitchFamily="2" charset="-78"/>
              </a:rPr>
              <a:t>، في نفسه وفي بيته وبين أهله مما يصعب أن يطّلع عليه أحدٌ إلا الزوجات.</a:t>
            </a:r>
          </a:p>
          <a:p>
            <a:pPr algn="justLow">
              <a:spcBef>
                <a:spcPts val="0"/>
              </a:spcBef>
              <a:buFont typeface="Wingdings" pitchFamily="2" charset="2"/>
              <a:buNone/>
            </a:pPr>
            <a:r>
              <a:rPr lang="ar-SA" sz="2800" dirty="0" smtClean="0">
                <a:cs typeface="Traditional Arabic" pitchFamily="2" charset="-78"/>
              </a:rPr>
              <a:t>3- القيام بالإفتاء في أحكام النساء بعد وفاة النبي </a:t>
            </a:r>
            <a:r>
              <a:rPr lang="en-US" sz="2800" dirty="0" smtClean="0">
                <a:cs typeface="Traditional Arabic" pitchFamily="2" charset="-78"/>
                <a:sym typeface="AGA Arabesque" pitchFamily="2" charset="2"/>
              </a:rPr>
              <a:t></a:t>
            </a:r>
            <a:r>
              <a:rPr lang="ar-SA" sz="2800" dirty="0" smtClean="0">
                <a:cs typeface="Traditional Arabic" pitchFamily="2" charset="-78"/>
              </a:rPr>
              <a:t> حيث كنّ مرجعاً في ذلك.</a:t>
            </a: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B238998A-9848-4B79-A1D7-351C5C039CC4}" type="slidenum">
              <a:rPr lang="ar-SA" altLang="en-US"/>
              <a:pPr>
                <a:defRPr/>
              </a:pPr>
              <a:t>69</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حِكَ</a:t>
            </a:r>
            <a:r>
              <a:rPr lang="ar-SA" sz="4000" b="1" baseline="0" dirty="0" smtClean="0">
                <a:solidFill>
                  <a:srgbClr val="C00000"/>
                </a:solidFill>
                <a:effectLst>
                  <a:outerShdw blurRad="38100" dist="38100" dir="2700000" algn="tl">
                    <a:srgbClr val="000000">
                      <a:alpha val="43137"/>
                    </a:srgbClr>
                  </a:outerShdw>
                </a:effectLst>
                <a:latin typeface="+mj-lt"/>
                <a:ea typeface="+mj-ea"/>
                <a:cs typeface="Monotype Koufi" pitchFamily="2" charset="-78"/>
              </a:rPr>
              <a:t>م</a:t>
            </a:r>
            <a:r>
              <a:rPr lang="ar-SA" sz="4000" b="1" dirty="0" smtClean="0">
                <a:solidFill>
                  <a:srgbClr val="C00000"/>
                </a:solidFill>
                <a:effectLst>
                  <a:outerShdw blurRad="38100" dist="38100" dir="2700000" algn="tl">
                    <a:srgbClr val="000000">
                      <a:alpha val="43137"/>
                    </a:srgbClr>
                  </a:outerShdw>
                </a:effectLst>
                <a:latin typeface="+mj-lt"/>
                <a:ea typeface="+mj-ea"/>
                <a:cs typeface="Monotype Koufi" pitchFamily="2" charset="-78"/>
              </a:rPr>
              <a:t> تعدد زوجات النبي </a:t>
            </a:r>
            <a:r>
              <a:rPr lang="ar-SA" sz="4000" b="1" dirty="0" err="1" smtClean="0">
                <a:solidFill>
                  <a:srgbClr val="C00000"/>
                </a:solidFill>
                <a:effectLst>
                  <a:outerShdw blurRad="38100" dist="38100" dir="2700000" algn="tl">
                    <a:srgbClr val="000000">
                      <a:alpha val="43137"/>
                    </a:srgbClr>
                  </a:outerShdw>
                </a:effectLst>
                <a:latin typeface="+mj-lt"/>
                <a:ea typeface="+mj-ea"/>
                <a:cs typeface="CTraditional Arabic" pitchFamily="2" charset="-78"/>
              </a:rPr>
              <a:t>ج</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CTraditional Arabic"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73735">
                                            <p:txEl>
                                              <p:pRg st="0" end="0"/>
                                            </p:txEl>
                                          </p:spTgt>
                                        </p:tgtEl>
                                        <p:attrNameLst>
                                          <p:attrName>style.visibility</p:attrName>
                                        </p:attrNameLst>
                                      </p:cBhvr>
                                      <p:to>
                                        <p:strVal val="visible"/>
                                      </p:to>
                                    </p:set>
                                    <p:animEffect transition="in" filter="fade">
                                      <p:cBhvr>
                                        <p:cTn id="7" dur="500"/>
                                        <p:tgtEl>
                                          <p:spTgt spid="73735">
                                            <p:txEl>
                                              <p:pRg st="0" end="0"/>
                                            </p:txEl>
                                          </p:spTgt>
                                        </p:tgtEl>
                                      </p:cBhvr>
                                    </p:animEffect>
                                    <p:anim calcmode="lin" valueType="num">
                                      <p:cBhvr>
                                        <p:cTn id="8" dur="500" fill="hold"/>
                                        <p:tgtEl>
                                          <p:spTgt spid="7373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737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73735">
                                            <p:txEl>
                                              <p:pRg st="1" end="1"/>
                                            </p:txEl>
                                          </p:spTgt>
                                        </p:tgtEl>
                                        <p:attrNameLst>
                                          <p:attrName>style.visibility</p:attrName>
                                        </p:attrNameLst>
                                      </p:cBhvr>
                                      <p:to>
                                        <p:strVal val="visible"/>
                                      </p:to>
                                    </p:set>
                                    <p:animEffect transition="in" filter="fade">
                                      <p:cBhvr>
                                        <p:cTn id="14" dur="500"/>
                                        <p:tgtEl>
                                          <p:spTgt spid="73735">
                                            <p:txEl>
                                              <p:pRg st="1" end="1"/>
                                            </p:txEl>
                                          </p:spTgt>
                                        </p:tgtEl>
                                      </p:cBhvr>
                                    </p:animEffect>
                                    <p:anim calcmode="lin" valueType="num">
                                      <p:cBhvr>
                                        <p:cTn id="15" dur="500" fill="hold"/>
                                        <p:tgtEl>
                                          <p:spTgt spid="7373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737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73735">
                                            <p:txEl>
                                              <p:pRg st="2" end="2"/>
                                            </p:txEl>
                                          </p:spTgt>
                                        </p:tgtEl>
                                        <p:attrNameLst>
                                          <p:attrName>style.visibility</p:attrName>
                                        </p:attrNameLst>
                                      </p:cBhvr>
                                      <p:to>
                                        <p:strVal val="visible"/>
                                      </p:to>
                                    </p:set>
                                    <p:animEffect transition="in" filter="fade">
                                      <p:cBhvr>
                                        <p:cTn id="21" dur="500"/>
                                        <p:tgtEl>
                                          <p:spTgt spid="73735">
                                            <p:txEl>
                                              <p:pRg st="2" end="2"/>
                                            </p:txEl>
                                          </p:spTgt>
                                        </p:tgtEl>
                                      </p:cBhvr>
                                    </p:animEffect>
                                    <p:anim calcmode="lin" valueType="num">
                                      <p:cBhvr>
                                        <p:cTn id="22" dur="500" fill="hold"/>
                                        <p:tgtEl>
                                          <p:spTgt spid="7373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737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73735">
                                            <p:txEl>
                                              <p:pRg st="3" end="3"/>
                                            </p:txEl>
                                          </p:spTgt>
                                        </p:tgtEl>
                                        <p:attrNameLst>
                                          <p:attrName>style.visibility</p:attrName>
                                        </p:attrNameLst>
                                      </p:cBhvr>
                                      <p:to>
                                        <p:strVal val="visible"/>
                                      </p:to>
                                    </p:set>
                                    <p:animEffect transition="in" filter="fade">
                                      <p:cBhvr>
                                        <p:cTn id="28" dur="500"/>
                                        <p:tgtEl>
                                          <p:spTgt spid="73735">
                                            <p:txEl>
                                              <p:pRg st="3" end="3"/>
                                            </p:txEl>
                                          </p:spTgt>
                                        </p:tgtEl>
                                      </p:cBhvr>
                                    </p:animEffect>
                                    <p:anim calcmode="lin" valueType="num">
                                      <p:cBhvr>
                                        <p:cTn id="29" dur="500" fill="hold"/>
                                        <p:tgtEl>
                                          <p:spTgt spid="7373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7373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066800"/>
            <a:ext cx="8229600" cy="944563"/>
          </a:xfrm>
        </p:spPr>
        <p:txBody>
          <a:bodyPr rtlCol="1">
            <a:normAutofit/>
          </a:bodyPr>
          <a:lstStyle/>
          <a:p>
            <a:pPr fontAlgn="auto">
              <a:spcAft>
                <a:spcPts val="0"/>
              </a:spcAft>
              <a:defRPr/>
            </a:pPr>
            <a:r>
              <a:rPr lang="ar-SA" sz="4000" dirty="0" smtClean="0">
                <a:solidFill>
                  <a:srgbClr val="C00000"/>
                </a:solidFill>
                <a:effectLst>
                  <a:outerShdw blurRad="38100" dist="38100" dir="2700000" algn="tl">
                    <a:srgbClr val="C0C0C0"/>
                  </a:outerShdw>
                </a:effectLst>
                <a:latin typeface="Monotype Koufi" pitchFamily="2" charset="-78"/>
                <a:ea typeface="Monotype Koufi" pitchFamily="2" charset="-78"/>
                <a:cs typeface="Monotype Koufi" pitchFamily="2" charset="-78"/>
              </a:rPr>
              <a:t>مفهـوم الأسرة والزواج</a:t>
            </a:r>
            <a:endParaRPr lang="en-US" sz="4000" dirty="0" smtClean="0">
              <a:solidFill>
                <a:srgbClr val="C00000"/>
              </a:solidFill>
              <a:effectLst>
                <a:outerShdw blurRad="38100" dist="38100" dir="2700000" algn="tl">
                  <a:srgbClr val="C0C0C0"/>
                </a:outerShdw>
              </a:effectLst>
              <a:ea typeface="Monotype Koufi" pitchFamily="2" charset="-78"/>
              <a:cs typeface="Monotype Koufi" pitchFamily="2" charset="-78"/>
            </a:endParaRPr>
          </a:p>
        </p:txBody>
      </p:sp>
      <p:sp>
        <p:nvSpPr>
          <p:cNvPr id="7175" name="Rectangle 3"/>
          <p:cNvSpPr>
            <a:spLocks noGrp="1" noChangeArrowheads="1"/>
          </p:cNvSpPr>
          <p:nvPr>
            <p:ph idx="1"/>
          </p:nvPr>
        </p:nvSpPr>
        <p:spPr>
          <a:xfrm>
            <a:off x="152400" y="1981200"/>
            <a:ext cx="8686800" cy="41148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مفهوم الأسرة:</a:t>
            </a:r>
          </a:p>
          <a:p>
            <a:pPr marL="342900" lvl="1" indent="-342900" algn="justLow">
              <a:spcBef>
                <a:spcPts val="0"/>
              </a:spcBef>
              <a:buClr>
                <a:srgbClr val="C00000"/>
              </a:buClr>
              <a:buFont typeface="Arial" pitchFamily="34" charset="0"/>
              <a:buChar char="•"/>
            </a:pPr>
            <a:r>
              <a:rPr lang="ar-SA" b="1" dirty="0" smtClean="0">
                <a:solidFill>
                  <a:srgbClr val="C00000"/>
                </a:solidFill>
                <a:ea typeface="Times New Roman" pitchFamily="18" charset="0"/>
                <a:cs typeface="Traditional Arabic" pitchFamily="2" charset="-78"/>
              </a:rPr>
              <a:t>الأصل اللغوي:</a:t>
            </a:r>
            <a:r>
              <a:rPr lang="ar-SA" dirty="0" smtClean="0">
                <a:solidFill>
                  <a:srgbClr val="C00000"/>
                </a:solidFill>
                <a:ea typeface="Times New Roman" pitchFamily="18" charset="0"/>
                <a:cs typeface="Traditional Arabic" pitchFamily="2" charset="-78"/>
              </a:rPr>
              <a:t> </a:t>
            </a:r>
            <a:r>
              <a:rPr lang="ar-SA" dirty="0" smtClean="0">
                <a:solidFill>
                  <a:srgbClr val="000000"/>
                </a:solidFill>
                <a:ea typeface="Times New Roman" pitchFamily="18" charset="0"/>
                <a:cs typeface="Traditional Arabic" pitchFamily="2" charset="-78"/>
              </a:rPr>
              <a:t>من (أسْر) وتعني القوة والشدَّة, فَالأسْرُ هو شدَّة الخلق, كما قال تعالى: </a:t>
            </a:r>
            <a:r>
              <a:rPr lang="ar-SA" dirty="0" smtClean="0">
                <a:solidFill>
                  <a:srgbClr val="000000"/>
                </a:solidFill>
                <a:latin typeface="QCF_BSML" pitchFamily="2" charset="2"/>
                <a:ea typeface="Times New Roman" pitchFamily="18" charset="0"/>
                <a:cs typeface="Traditional Arabic" pitchFamily="2" charset="-78"/>
              </a:rPr>
              <a:t>﴿ </a:t>
            </a:r>
            <a:r>
              <a:rPr lang="ar-SA" dirty="0" smtClean="0">
                <a:solidFill>
                  <a:srgbClr val="00B0F0"/>
                </a:solidFill>
                <a:ea typeface="Times New Roman" pitchFamily="18" charset="0"/>
                <a:cs typeface="Traditional Arabic" pitchFamily="2" charset="-78"/>
              </a:rPr>
              <a:t>نَحْنُ خَلَقْنَاهُمْ وَشَدَدْنَا أَسْرَهُمْ </a:t>
            </a:r>
            <a:r>
              <a:rPr lang="ar-SA" dirty="0" smtClean="0">
                <a:ea typeface="Times New Roman" pitchFamily="18" charset="0"/>
                <a:cs typeface="Traditional Arabic" pitchFamily="2" charset="-78"/>
              </a:rPr>
              <a:t>﴾</a:t>
            </a:r>
            <a:r>
              <a:rPr lang="ar-SA" dirty="0" smtClean="0">
                <a:solidFill>
                  <a:srgbClr val="000000"/>
                </a:solidFill>
                <a:ea typeface="Times New Roman" pitchFamily="18" charset="0"/>
                <a:cs typeface="Traditional Arabic" pitchFamily="2" charset="-78"/>
              </a:rPr>
              <a:t>.</a:t>
            </a:r>
          </a:p>
          <a:p>
            <a:pPr marL="342900" lvl="1" indent="-342900" algn="justLow">
              <a:spcBef>
                <a:spcPts val="0"/>
              </a:spcBef>
              <a:buClr>
                <a:srgbClr val="C00000"/>
              </a:buClr>
              <a:buFont typeface="Arial" pitchFamily="34" charset="0"/>
              <a:buChar char="•"/>
            </a:pPr>
            <a:r>
              <a:rPr lang="ar-SA" b="1" dirty="0" smtClean="0">
                <a:solidFill>
                  <a:srgbClr val="C00000"/>
                </a:solidFill>
                <a:ea typeface="Times New Roman" pitchFamily="18" charset="0"/>
                <a:cs typeface="Traditional Arabic" pitchFamily="2" charset="-78"/>
              </a:rPr>
              <a:t>المراد بالأسرة:</a:t>
            </a:r>
            <a:r>
              <a:rPr lang="ar-SA" dirty="0" smtClean="0">
                <a:solidFill>
                  <a:srgbClr val="C00000"/>
                </a:solidFill>
                <a:ea typeface="Times New Roman" pitchFamily="18" charset="0"/>
                <a:cs typeface="Traditional Arabic" pitchFamily="2" charset="-78"/>
              </a:rPr>
              <a:t> </a:t>
            </a:r>
            <a:r>
              <a:rPr lang="ar-SA" dirty="0" smtClean="0">
                <a:solidFill>
                  <a:srgbClr val="000000"/>
                </a:solidFill>
                <a:ea typeface="Times New Roman" pitchFamily="18" charset="0"/>
                <a:cs typeface="Traditional Arabic" pitchFamily="2" charset="-78"/>
              </a:rPr>
              <a:t>عشيرة الرجل ورهطه الأدْنـَوْن،وسميت بهذا الاسم؛ لما فيها من معنى القوة، حيث يتقوى بهم الرجل.</a:t>
            </a:r>
          </a:p>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الأسرة في نظر </a:t>
            </a:r>
            <a:r>
              <a:rPr lang="ar-SA" sz="2800" b="1" dirty="0" err="1" smtClean="0">
                <a:solidFill>
                  <a:srgbClr val="C00000"/>
                </a:solidFill>
                <a:ea typeface="Times New Roman" pitchFamily="18" charset="0"/>
                <a:cs typeface="Traditional Arabic" pitchFamily="2" charset="-78"/>
              </a:rPr>
              <a:t>الشرع</a:t>
            </a:r>
            <a:r>
              <a:rPr lang="ar-SA" sz="2800" b="1" dirty="0" smtClean="0">
                <a:solidFill>
                  <a:srgbClr val="C00000"/>
                </a:solidFill>
                <a:ea typeface="Times New Roman" pitchFamily="18" charset="0"/>
                <a:cs typeface="Traditional Arabic" pitchFamily="2" charset="-78"/>
              </a:rPr>
              <a:t> هي: </a:t>
            </a:r>
            <a:r>
              <a:rPr lang="ar-SA" sz="2800" dirty="0" smtClean="0">
                <a:solidFill>
                  <a:srgbClr val="000000"/>
                </a:solidFill>
                <a:ea typeface="Times New Roman" pitchFamily="18" charset="0"/>
                <a:cs typeface="Traditional Arabic" pitchFamily="2" charset="-78"/>
              </a:rPr>
              <a:t>الجماعة التي ارتبط ركناها بالزواج الشرعي، والتزمت بالحقوق والواجبات فيما بينها</a:t>
            </a:r>
            <a:r>
              <a:rPr lang="ar-EG"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ويدخل في ذلك المسؤولية تجاه الذرية والصلة بالأقارب.</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AA852DB5-1462-414A-8067-34E29064FCBD}" type="slidenum">
              <a:rPr lang="ar-SA" altLang="en-US"/>
              <a:pPr>
                <a:defRPr/>
              </a:pPr>
              <a:t>7</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500" fill="hold"/>
                                        <p:tgtEl>
                                          <p:spTgt spid="8194"/>
                                        </p:tgtEl>
                                        <p:attrNameLst>
                                          <p:attrName>ppt_w</p:attrName>
                                        </p:attrNameLst>
                                      </p:cBhvr>
                                      <p:tavLst>
                                        <p:tav tm="0">
                                          <p:val>
                                            <p:strVal val="#ppt_w*0.70"/>
                                          </p:val>
                                        </p:tav>
                                        <p:tav tm="100000">
                                          <p:val>
                                            <p:strVal val="#ppt_w"/>
                                          </p:val>
                                        </p:tav>
                                      </p:tavLst>
                                    </p:anim>
                                    <p:anim calcmode="lin" valueType="num">
                                      <p:cBhvr>
                                        <p:cTn id="8" dur="500" fill="hold"/>
                                        <p:tgtEl>
                                          <p:spTgt spid="8194"/>
                                        </p:tgtEl>
                                        <p:attrNameLst>
                                          <p:attrName>ppt_h</p:attrName>
                                        </p:attrNameLst>
                                      </p:cBhvr>
                                      <p:tavLst>
                                        <p:tav tm="0">
                                          <p:val>
                                            <p:strVal val="#ppt_h"/>
                                          </p:val>
                                        </p:tav>
                                        <p:tav tm="100000">
                                          <p:val>
                                            <p:strVal val="#ppt_h"/>
                                          </p:val>
                                        </p:tav>
                                      </p:tavLst>
                                    </p:anim>
                                    <p:animEffect transition="in" filter="fade">
                                      <p:cBhvr>
                                        <p:cTn id="9" dur="5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7175">
                                            <p:txEl>
                                              <p:pRg st="0" end="0"/>
                                            </p:txEl>
                                          </p:spTgt>
                                        </p:tgtEl>
                                        <p:attrNameLst>
                                          <p:attrName>style.visibility</p:attrName>
                                        </p:attrNameLst>
                                      </p:cBhvr>
                                      <p:to>
                                        <p:strVal val="visible"/>
                                      </p:to>
                                    </p:set>
                                    <p:animEffect transition="in" filter="fade">
                                      <p:cBhvr>
                                        <p:cTn id="14" dur="500"/>
                                        <p:tgtEl>
                                          <p:spTgt spid="7175">
                                            <p:txEl>
                                              <p:pRg st="0" end="0"/>
                                            </p:txEl>
                                          </p:spTgt>
                                        </p:tgtEl>
                                      </p:cBhvr>
                                    </p:animEffect>
                                    <p:anim calcmode="lin" valueType="num">
                                      <p:cBhvr>
                                        <p:cTn id="15" dur="500" fill="hold"/>
                                        <p:tgtEl>
                                          <p:spTgt spid="7175">
                                            <p:txEl>
                                              <p:pRg st="0" end="0"/>
                                            </p:txEl>
                                          </p:spTgt>
                                        </p:tgtEl>
                                        <p:attrNameLst>
                                          <p:attrName>ppt_x</p:attrName>
                                        </p:attrNameLst>
                                      </p:cBhvr>
                                      <p:tavLst>
                                        <p:tav tm="0">
                                          <p:val>
                                            <p:strVal val="#ppt_x-.1"/>
                                          </p:val>
                                        </p:tav>
                                        <p:tav tm="100000">
                                          <p:val>
                                            <p:strVal val="#ppt_x"/>
                                          </p:val>
                                        </p:tav>
                                      </p:tavLst>
                                    </p:anim>
                                    <p:anim calcmode="lin" valueType="num">
                                      <p:cBhvr>
                                        <p:cTn id="16" dur="500" fill="hold"/>
                                        <p:tgtEl>
                                          <p:spTgt spid="71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7175">
                                            <p:txEl>
                                              <p:pRg st="1" end="1"/>
                                            </p:txEl>
                                          </p:spTgt>
                                        </p:tgtEl>
                                        <p:attrNameLst>
                                          <p:attrName>style.visibility</p:attrName>
                                        </p:attrNameLst>
                                      </p:cBhvr>
                                      <p:to>
                                        <p:strVal val="visible"/>
                                      </p:to>
                                    </p:set>
                                    <p:animEffect transition="in" filter="fade">
                                      <p:cBhvr>
                                        <p:cTn id="21" dur="500"/>
                                        <p:tgtEl>
                                          <p:spTgt spid="7175">
                                            <p:txEl>
                                              <p:pRg st="1" end="1"/>
                                            </p:txEl>
                                          </p:spTgt>
                                        </p:tgtEl>
                                      </p:cBhvr>
                                    </p:animEffect>
                                    <p:anim calcmode="lin" valueType="num">
                                      <p:cBhvr>
                                        <p:cTn id="22" dur="500" fill="hold"/>
                                        <p:tgtEl>
                                          <p:spTgt spid="7175">
                                            <p:txEl>
                                              <p:pRg st="1" end="1"/>
                                            </p:txEl>
                                          </p:spTgt>
                                        </p:tgtEl>
                                        <p:attrNameLst>
                                          <p:attrName>ppt_x</p:attrName>
                                        </p:attrNameLst>
                                      </p:cBhvr>
                                      <p:tavLst>
                                        <p:tav tm="0">
                                          <p:val>
                                            <p:strVal val="#ppt_x-.1"/>
                                          </p:val>
                                        </p:tav>
                                        <p:tav tm="100000">
                                          <p:val>
                                            <p:strVal val="#ppt_x"/>
                                          </p:val>
                                        </p:tav>
                                      </p:tavLst>
                                    </p:anim>
                                    <p:anim calcmode="lin" valueType="num">
                                      <p:cBhvr>
                                        <p:cTn id="23" dur="500" fill="hold"/>
                                        <p:tgtEl>
                                          <p:spTgt spid="71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7175">
                                            <p:txEl>
                                              <p:pRg st="2" end="2"/>
                                            </p:txEl>
                                          </p:spTgt>
                                        </p:tgtEl>
                                        <p:attrNameLst>
                                          <p:attrName>style.visibility</p:attrName>
                                        </p:attrNameLst>
                                      </p:cBhvr>
                                      <p:to>
                                        <p:strVal val="visible"/>
                                      </p:to>
                                    </p:set>
                                    <p:animEffect transition="in" filter="fade">
                                      <p:cBhvr>
                                        <p:cTn id="28" dur="500"/>
                                        <p:tgtEl>
                                          <p:spTgt spid="7175">
                                            <p:txEl>
                                              <p:pRg st="2" end="2"/>
                                            </p:txEl>
                                          </p:spTgt>
                                        </p:tgtEl>
                                      </p:cBhvr>
                                    </p:animEffect>
                                    <p:anim calcmode="lin" valueType="num">
                                      <p:cBhvr>
                                        <p:cTn id="29" dur="500" fill="hold"/>
                                        <p:tgtEl>
                                          <p:spTgt spid="7175">
                                            <p:txEl>
                                              <p:pRg st="2" end="2"/>
                                            </p:txEl>
                                          </p:spTgt>
                                        </p:tgtEl>
                                        <p:attrNameLst>
                                          <p:attrName>ppt_x</p:attrName>
                                        </p:attrNameLst>
                                      </p:cBhvr>
                                      <p:tavLst>
                                        <p:tav tm="0">
                                          <p:val>
                                            <p:strVal val="#ppt_x-.1"/>
                                          </p:val>
                                        </p:tav>
                                        <p:tav tm="100000">
                                          <p:val>
                                            <p:strVal val="#ppt_x"/>
                                          </p:val>
                                        </p:tav>
                                      </p:tavLst>
                                    </p:anim>
                                    <p:anim calcmode="lin" valueType="num">
                                      <p:cBhvr>
                                        <p:cTn id="30" dur="500" fill="hold"/>
                                        <p:tgtEl>
                                          <p:spTgt spid="71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7175">
                                            <p:txEl>
                                              <p:pRg st="3" end="3"/>
                                            </p:txEl>
                                          </p:spTgt>
                                        </p:tgtEl>
                                        <p:attrNameLst>
                                          <p:attrName>style.visibility</p:attrName>
                                        </p:attrNameLst>
                                      </p:cBhvr>
                                      <p:to>
                                        <p:strVal val="visible"/>
                                      </p:to>
                                    </p:set>
                                    <p:animEffect transition="in" filter="fade">
                                      <p:cBhvr>
                                        <p:cTn id="35" dur="500"/>
                                        <p:tgtEl>
                                          <p:spTgt spid="7175">
                                            <p:txEl>
                                              <p:pRg st="3" end="3"/>
                                            </p:txEl>
                                          </p:spTgt>
                                        </p:tgtEl>
                                      </p:cBhvr>
                                    </p:animEffect>
                                    <p:anim calcmode="lin" valueType="num">
                                      <p:cBhvr>
                                        <p:cTn id="36" dur="500" fill="hold"/>
                                        <p:tgtEl>
                                          <p:spTgt spid="7175">
                                            <p:txEl>
                                              <p:pRg st="3" end="3"/>
                                            </p:txEl>
                                          </p:spTgt>
                                        </p:tgtEl>
                                        <p:attrNameLst>
                                          <p:attrName>ppt_x</p:attrName>
                                        </p:attrNameLst>
                                      </p:cBhvr>
                                      <p:tavLst>
                                        <p:tav tm="0">
                                          <p:val>
                                            <p:strVal val="#ppt_x-.1"/>
                                          </p:val>
                                        </p:tav>
                                        <p:tav tm="100000">
                                          <p:val>
                                            <p:strVal val="#ppt_x"/>
                                          </p:val>
                                        </p:tav>
                                      </p:tavLst>
                                    </p:anim>
                                    <p:anim calcmode="lin" valueType="num">
                                      <p:cBhvr>
                                        <p:cTn id="37" dur="500" fill="hold"/>
                                        <p:tgtEl>
                                          <p:spTgt spid="717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Grp="1" noChangeArrowheads="1"/>
          </p:cNvSpPr>
          <p:nvPr>
            <p:ph idx="1"/>
          </p:nvPr>
        </p:nvSpPr>
        <p:spPr>
          <a:xfrm>
            <a:off x="152400" y="1981200"/>
            <a:ext cx="8686800" cy="3997325"/>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الحكمة التشريعية</a:t>
            </a:r>
            <a:endParaRPr lang="en-US" sz="2800" dirty="0" smtClean="0">
              <a:solidFill>
                <a:srgbClr val="0000FF"/>
              </a:solidFill>
              <a:latin typeface="SKR HEAD1" pitchFamily="2" charset="-78"/>
              <a:cs typeface="SKR HEAD1" pitchFamily="2" charset="-78"/>
            </a:endParaRPr>
          </a:p>
          <a:p>
            <a:pPr algn="justLow" fontAlgn="auto">
              <a:spcBef>
                <a:spcPts val="0"/>
              </a:spcBef>
              <a:spcAft>
                <a:spcPts val="0"/>
              </a:spcAft>
              <a:buFont typeface="Wingdings" pitchFamily="2" charset="2"/>
              <a:buNone/>
              <a:defRPr/>
            </a:pPr>
            <a:r>
              <a:rPr lang="ar-SA" sz="2800" dirty="0" smtClean="0">
                <a:cs typeface="Traditional Arabic" pitchFamily="2" charset="-78"/>
              </a:rPr>
              <a:t>1- إبطال لنظام التبني المعروف في الجاهلية، والذي كان ينسب فيه الأبناء لمن يتبناهم وليسوا من صلبه.</a:t>
            </a:r>
          </a:p>
          <a:p>
            <a:pPr algn="justLow" fontAlgn="auto">
              <a:spcBef>
                <a:spcPts val="0"/>
              </a:spcBef>
              <a:spcAft>
                <a:spcPts val="0"/>
              </a:spcAft>
              <a:buFont typeface="Wingdings" pitchFamily="2" charset="2"/>
              <a:buNone/>
              <a:defRPr/>
            </a:pPr>
            <a:r>
              <a:rPr lang="ar-SA" sz="2800" dirty="0" smtClean="0">
                <a:cs typeface="Traditional Arabic" pitchFamily="2" charset="-78"/>
              </a:rPr>
              <a:t>2- إلغاء للطبقية في المجتمع، وبيان أن التكافؤ في الزواج إنما يكون في التقوى.</a:t>
            </a:r>
            <a:endParaRPr lang="ar-SA" sz="2800" b="1" dirty="0" smtClean="0">
              <a:cs typeface="Traditional Arabic" pitchFamily="2" charset="-78"/>
            </a:endParaRPr>
          </a:p>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الحكمة الاجتماعية</a:t>
            </a:r>
          </a:p>
          <a:p>
            <a:pPr marL="355600" indent="-355600" algn="justLow" fontAlgn="auto">
              <a:spcBef>
                <a:spcPts val="0"/>
              </a:spcBef>
              <a:spcAft>
                <a:spcPts val="0"/>
              </a:spcAft>
              <a:buClr>
                <a:srgbClr val="C00000"/>
              </a:buClr>
              <a:defRPr/>
            </a:pPr>
            <a:r>
              <a:rPr lang="ar-SA" sz="2800" dirty="0" smtClean="0">
                <a:cs typeface="Traditional Arabic" pitchFamily="2" charset="-78"/>
              </a:rPr>
              <a:t>توثيق الصلة وتقوية العلاقة ببعض أصحابه </a:t>
            </a:r>
            <a:r>
              <a:rPr lang="en-US" sz="2800" dirty="0" smtClean="0">
                <a:cs typeface="Traditional Arabic" pitchFamily="2" charset="-78"/>
                <a:sym typeface="AGA Arabesque" pitchFamily="2" charset="2"/>
              </a:rPr>
              <a:t></a:t>
            </a:r>
            <a:r>
              <a:rPr lang="ar-SA" sz="2800" dirty="0" smtClean="0">
                <a:cs typeface="Traditional Arabic" pitchFamily="2" charset="-78"/>
              </a:rPr>
              <a:t>، كما كان في زواجه من عائشة وحفصة بتوثيق وتقدير للصداقة والمودة بينه </a:t>
            </a:r>
            <a:r>
              <a:rPr lang="en-US" sz="2800" dirty="0" smtClean="0">
                <a:cs typeface="Traditional Arabic" pitchFamily="2" charset="-78"/>
                <a:sym typeface="AGA Arabesque" pitchFamily="2" charset="2"/>
              </a:rPr>
              <a:t></a:t>
            </a:r>
            <a:r>
              <a:rPr lang="ar-SA" sz="2800" dirty="0" smtClean="0">
                <a:cs typeface="Traditional Arabic" pitchFamily="2" charset="-78"/>
              </a:rPr>
              <a:t> وبين صاحبيه أبي بكر وعمر.</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2FA46EB1-2529-4D64-964F-4E2EF22FE316}" type="slidenum">
              <a:rPr lang="ar-SA" altLang="en-US"/>
              <a:pPr>
                <a:defRPr/>
              </a:pPr>
              <a:t>70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حِكَ</a:t>
            </a:r>
            <a:r>
              <a:rPr lang="ar-SA" sz="4000" b="1" baseline="0" dirty="0" smtClean="0">
                <a:solidFill>
                  <a:srgbClr val="C00000"/>
                </a:solidFill>
                <a:effectLst>
                  <a:outerShdw blurRad="38100" dist="38100" dir="2700000" algn="tl">
                    <a:srgbClr val="000000">
                      <a:alpha val="43137"/>
                    </a:srgbClr>
                  </a:outerShdw>
                </a:effectLst>
                <a:latin typeface="+mj-lt"/>
                <a:ea typeface="+mj-ea"/>
                <a:cs typeface="Monotype Koufi" pitchFamily="2" charset="-78"/>
              </a:rPr>
              <a:t>م</a:t>
            </a:r>
            <a:r>
              <a:rPr lang="ar-SA" sz="4000" b="1" dirty="0" smtClean="0">
                <a:solidFill>
                  <a:srgbClr val="C00000"/>
                </a:solidFill>
                <a:effectLst>
                  <a:outerShdw blurRad="38100" dist="38100" dir="2700000" algn="tl">
                    <a:srgbClr val="000000">
                      <a:alpha val="43137"/>
                    </a:srgbClr>
                  </a:outerShdw>
                </a:effectLst>
                <a:latin typeface="+mj-lt"/>
                <a:ea typeface="+mj-ea"/>
                <a:cs typeface="Monotype Koufi" pitchFamily="2" charset="-78"/>
              </a:rPr>
              <a:t> تعدد زوجات النبي </a:t>
            </a:r>
            <a:r>
              <a:rPr lang="ar-SA" sz="4000" b="1" dirty="0" err="1" smtClean="0">
                <a:solidFill>
                  <a:srgbClr val="C00000"/>
                </a:solidFill>
                <a:effectLst>
                  <a:outerShdw blurRad="38100" dist="38100" dir="2700000" algn="tl">
                    <a:srgbClr val="000000">
                      <a:alpha val="43137"/>
                    </a:srgbClr>
                  </a:outerShdw>
                </a:effectLst>
                <a:latin typeface="+mj-lt"/>
                <a:ea typeface="+mj-ea"/>
                <a:cs typeface="CTraditional Arabic" pitchFamily="2" charset="-78"/>
              </a:rPr>
              <a:t>ج</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CTraditional Arabic"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3491">
                                            <p:txEl>
                                              <p:pRg st="0" end="0"/>
                                            </p:txEl>
                                          </p:spTgt>
                                        </p:tgtEl>
                                        <p:attrNameLst>
                                          <p:attrName>style.visibility</p:attrName>
                                        </p:attrNameLst>
                                      </p:cBhvr>
                                      <p:to>
                                        <p:strVal val="visible"/>
                                      </p:to>
                                    </p:set>
                                    <p:animEffect transition="in" filter="fade">
                                      <p:cBhvr>
                                        <p:cTn id="7" dur="500"/>
                                        <p:tgtEl>
                                          <p:spTgt spid="63491">
                                            <p:txEl>
                                              <p:pRg st="0" end="0"/>
                                            </p:txEl>
                                          </p:spTgt>
                                        </p:tgtEl>
                                      </p:cBhvr>
                                    </p:animEffect>
                                    <p:anim calcmode="lin" valueType="num">
                                      <p:cBhvr>
                                        <p:cTn id="8" dur="500" fill="hold"/>
                                        <p:tgtEl>
                                          <p:spTgt spid="6349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34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3491">
                                            <p:txEl>
                                              <p:pRg st="1" end="1"/>
                                            </p:txEl>
                                          </p:spTgt>
                                        </p:tgtEl>
                                        <p:attrNameLst>
                                          <p:attrName>style.visibility</p:attrName>
                                        </p:attrNameLst>
                                      </p:cBhvr>
                                      <p:to>
                                        <p:strVal val="visible"/>
                                      </p:to>
                                    </p:set>
                                    <p:animEffect transition="in" filter="fade">
                                      <p:cBhvr>
                                        <p:cTn id="14" dur="500"/>
                                        <p:tgtEl>
                                          <p:spTgt spid="63491">
                                            <p:txEl>
                                              <p:pRg st="1" end="1"/>
                                            </p:txEl>
                                          </p:spTgt>
                                        </p:tgtEl>
                                      </p:cBhvr>
                                    </p:animEffect>
                                    <p:anim calcmode="lin" valueType="num">
                                      <p:cBhvr>
                                        <p:cTn id="15" dur="500" fill="hold"/>
                                        <p:tgtEl>
                                          <p:spTgt spid="6349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34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3491">
                                            <p:txEl>
                                              <p:pRg st="2" end="2"/>
                                            </p:txEl>
                                          </p:spTgt>
                                        </p:tgtEl>
                                        <p:attrNameLst>
                                          <p:attrName>style.visibility</p:attrName>
                                        </p:attrNameLst>
                                      </p:cBhvr>
                                      <p:to>
                                        <p:strVal val="visible"/>
                                      </p:to>
                                    </p:set>
                                    <p:animEffect transition="in" filter="fade">
                                      <p:cBhvr>
                                        <p:cTn id="21" dur="500"/>
                                        <p:tgtEl>
                                          <p:spTgt spid="63491">
                                            <p:txEl>
                                              <p:pRg st="2" end="2"/>
                                            </p:txEl>
                                          </p:spTgt>
                                        </p:tgtEl>
                                      </p:cBhvr>
                                    </p:animEffect>
                                    <p:anim calcmode="lin" valueType="num">
                                      <p:cBhvr>
                                        <p:cTn id="22" dur="500" fill="hold"/>
                                        <p:tgtEl>
                                          <p:spTgt spid="6349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634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3491">
                                            <p:txEl>
                                              <p:pRg st="3" end="3"/>
                                            </p:txEl>
                                          </p:spTgt>
                                        </p:tgtEl>
                                        <p:attrNameLst>
                                          <p:attrName>style.visibility</p:attrName>
                                        </p:attrNameLst>
                                      </p:cBhvr>
                                      <p:to>
                                        <p:strVal val="visible"/>
                                      </p:to>
                                    </p:set>
                                    <p:animEffect transition="in" filter="fade">
                                      <p:cBhvr>
                                        <p:cTn id="28" dur="500"/>
                                        <p:tgtEl>
                                          <p:spTgt spid="63491">
                                            <p:txEl>
                                              <p:pRg st="3" end="3"/>
                                            </p:txEl>
                                          </p:spTgt>
                                        </p:tgtEl>
                                      </p:cBhvr>
                                    </p:animEffect>
                                    <p:anim calcmode="lin" valueType="num">
                                      <p:cBhvr>
                                        <p:cTn id="29" dur="500" fill="hold"/>
                                        <p:tgtEl>
                                          <p:spTgt spid="6349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634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63491">
                                            <p:txEl>
                                              <p:pRg st="4" end="4"/>
                                            </p:txEl>
                                          </p:spTgt>
                                        </p:tgtEl>
                                        <p:attrNameLst>
                                          <p:attrName>style.visibility</p:attrName>
                                        </p:attrNameLst>
                                      </p:cBhvr>
                                      <p:to>
                                        <p:strVal val="visible"/>
                                      </p:to>
                                    </p:set>
                                    <p:animEffect transition="in" filter="fade">
                                      <p:cBhvr>
                                        <p:cTn id="35" dur="500"/>
                                        <p:tgtEl>
                                          <p:spTgt spid="63491">
                                            <p:txEl>
                                              <p:pRg st="4" end="4"/>
                                            </p:txEl>
                                          </p:spTgt>
                                        </p:tgtEl>
                                      </p:cBhvr>
                                    </p:animEffect>
                                    <p:anim calcmode="lin" valueType="num">
                                      <p:cBhvr>
                                        <p:cTn id="36" dur="500" fill="hold"/>
                                        <p:tgtEl>
                                          <p:spTgt spid="6349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6349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91" name="Rectangle 3"/>
          <p:cNvSpPr>
            <a:spLocks noGrp="1" noChangeArrowheads="1"/>
          </p:cNvSpPr>
          <p:nvPr>
            <p:ph idx="1"/>
          </p:nvPr>
        </p:nvSpPr>
        <p:spPr>
          <a:xfrm>
            <a:off x="152400" y="1981200"/>
            <a:ext cx="8686800" cy="44958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الحكمة السياسية</a:t>
            </a:r>
            <a:endParaRPr lang="en-US" sz="2800" dirty="0" smtClean="0">
              <a:solidFill>
                <a:srgbClr val="0000FF"/>
              </a:solidFill>
              <a:latin typeface="SKR HEAD1" pitchFamily="2" charset="-78"/>
              <a:cs typeface="SKR HEAD1" pitchFamily="2" charset="-78"/>
            </a:endParaRPr>
          </a:p>
          <a:p>
            <a:pPr algn="justLow" fontAlgn="auto">
              <a:spcBef>
                <a:spcPts val="0"/>
              </a:spcBef>
              <a:spcAft>
                <a:spcPts val="0"/>
              </a:spcAft>
              <a:buClr>
                <a:srgbClr val="C00000"/>
              </a:buClr>
              <a:buSzPct val="100000"/>
              <a:defRPr/>
            </a:pPr>
            <a:r>
              <a:rPr lang="ar-SA" sz="2800" dirty="0" smtClean="0">
                <a:cs typeface="Traditional Arabic" pitchFamily="2" charset="-78"/>
              </a:rPr>
              <a:t>تزوج النبي </a:t>
            </a:r>
            <a:r>
              <a:rPr lang="en-US" sz="2800" dirty="0" smtClean="0">
                <a:cs typeface="Traditional Arabic" pitchFamily="2" charset="-78"/>
                <a:sym typeface="AGA Arabesque" pitchFamily="2" charset="2"/>
              </a:rPr>
              <a:t></a:t>
            </a:r>
            <a:r>
              <a:rPr lang="ar-SA" sz="2800" dirty="0" smtClean="0">
                <a:cs typeface="Traditional Arabic" pitchFamily="2" charset="-78"/>
              </a:rPr>
              <a:t> </a:t>
            </a:r>
            <a:r>
              <a:rPr lang="ar-SA" sz="2800" dirty="0" err="1" smtClean="0">
                <a:cs typeface="Traditional Arabic" pitchFamily="2" charset="-78"/>
              </a:rPr>
              <a:t>بجويرية</a:t>
            </a:r>
            <a:r>
              <a:rPr lang="ar-SA" sz="2800" dirty="0" smtClean="0">
                <a:cs typeface="Traditional Arabic" pitchFamily="2" charset="-78"/>
              </a:rPr>
              <a:t> </a:t>
            </a:r>
            <a:r>
              <a:rPr lang="ar-SA" sz="2800" spc="-100" dirty="0" smtClean="0">
                <a:cs typeface="CTraditional Arabic" pitchFamily="2" charset="-78"/>
              </a:rPr>
              <a:t>ل</a:t>
            </a:r>
            <a:r>
              <a:rPr lang="ar-SA" sz="2800" dirty="0" smtClean="0">
                <a:cs typeface="Traditional Arabic" pitchFamily="2" charset="-78"/>
              </a:rPr>
              <a:t> التي كان عتقها سبباً في عتق مائة أهل بيت من بني </a:t>
            </a:r>
            <a:r>
              <a:rPr lang="ar-SA" sz="2800" dirty="0" err="1" smtClean="0">
                <a:cs typeface="Traditional Arabic" pitchFamily="2" charset="-78"/>
              </a:rPr>
              <a:t>المصطلق</a:t>
            </a:r>
            <a:r>
              <a:rPr lang="ar-SA" sz="2800" dirty="0" smtClean="0">
                <a:cs typeface="Traditional Arabic" pitchFamily="2" charset="-78"/>
              </a:rPr>
              <a:t>؛ إكراماً لعتق النبي </a:t>
            </a:r>
            <a:r>
              <a:rPr lang="en-US" sz="2800" dirty="0" smtClean="0">
                <a:cs typeface="Traditional Arabic" pitchFamily="2" charset="-78"/>
                <a:sym typeface="AGA Arabesque" pitchFamily="2" charset="2"/>
              </a:rPr>
              <a:t></a:t>
            </a:r>
            <a:r>
              <a:rPr lang="ar-SA" sz="2800" dirty="0" smtClean="0">
                <a:cs typeface="Traditional Arabic" pitchFamily="2" charset="-78"/>
              </a:rPr>
              <a:t> لها وزواجه منها.</a:t>
            </a:r>
          </a:p>
          <a:p>
            <a:pPr algn="justLow" fontAlgn="auto">
              <a:spcBef>
                <a:spcPts val="0"/>
              </a:spcBef>
              <a:spcAft>
                <a:spcPts val="0"/>
              </a:spcAft>
              <a:buClr>
                <a:srgbClr val="C00000"/>
              </a:buClr>
              <a:buSzPct val="100000"/>
              <a:defRPr/>
            </a:pPr>
            <a:r>
              <a:rPr lang="ar-SA" sz="2800" dirty="0" smtClean="0">
                <a:cs typeface="Traditional Arabic" pitchFamily="2" charset="-78"/>
              </a:rPr>
              <a:t>وزواج النبي </a:t>
            </a:r>
            <a:r>
              <a:rPr lang="en-US" sz="2800" dirty="0" smtClean="0">
                <a:cs typeface="Traditional Arabic" pitchFamily="2" charset="-78"/>
                <a:sym typeface="AGA Arabesque" pitchFamily="2" charset="2"/>
              </a:rPr>
              <a:t></a:t>
            </a:r>
            <a:r>
              <a:rPr lang="ar-SA" sz="2800" dirty="0" smtClean="0">
                <a:cs typeface="Traditional Arabic" pitchFamily="2" charset="-78"/>
              </a:rPr>
              <a:t> بصفية بنت حُيي بن أخطب – رئيس بني النضير من اليهود – بعد فتح خيبر، كان له أثره في تخفيف الحدة بينه </a:t>
            </a:r>
            <a:r>
              <a:rPr lang="en-US" sz="2800" dirty="0" smtClean="0">
                <a:cs typeface="Traditional Arabic" pitchFamily="2" charset="-78"/>
                <a:sym typeface="AGA Arabesque" pitchFamily="2" charset="2"/>
              </a:rPr>
              <a:t></a:t>
            </a:r>
            <a:r>
              <a:rPr lang="ar-SA" sz="2800" dirty="0" smtClean="0">
                <a:cs typeface="Traditional Arabic" pitchFamily="2" charset="-78"/>
              </a:rPr>
              <a:t> وبين اليهود بعد ذلك، كما كان له أثره في إسلام </a:t>
            </a:r>
            <a:r>
              <a:rPr lang="ar-EG" sz="2800" dirty="0" smtClean="0">
                <a:cs typeface="Traditional Arabic" pitchFamily="2" charset="-78"/>
              </a:rPr>
              <a:t>بعض بني قومها</a:t>
            </a:r>
            <a:r>
              <a:rPr lang="ar-SA" sz="2800" dirty="0" smtClean="0">
                <a:cs typeface="Traditional Arabic" pitchFamily="2" charset="-78"/>
              </a:rPr>
              <a:t>.</a:t>
            </a:r>
            <a:endParaRPr lang="ar-SA" sz="2800" b="1" dirty="0" smtClean="0">
              <a:cs typeface="Traditional Arabic" pitchFamily="2" charset="-78"/>
            </a:endParaRPr>
          </a:p>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الحكمة </a:t>
            </a:r>
            <a:r>
              <a:rPr lang="ar-SA" sz="2800" dirty="0" err="1" smtClean="0">
                <a:solidFill>
                  <a:srgbClr val="0000FF"/>
                </a:solidFill>
                <a:latin typeface="SKR HEAD1" pitchFamily="2" charset="-78"/>
                <a:cs typeface="SKR HEAD1" pitchFamily="2" charset="-78"/>
              </a:rPr>
              <a:t>التكريمية</a:t>
            </a:r>
            <a:r>
              <a:rPr lang="ar-SA" sz="2800" dirty="0" smtClean="0">
                <a:solidFill>
                  <a:srgbClr val="0000FF"/>
                </a:solidFill>
                <a:latin typeface="SKR HEAD1" pitchFamily="2" charset="-78"/>
                <a:cs typeface="SKR HEAD1" pitchFamily="2" charset="-78"/>
              </a:rPr>
              <a:t> والإنسانية</a:t>
            </a:r>
            <a:endParaRPr lang="en-US" sz="2800" dirty="0" smtClean="0">
              <a:solidFill>
                <a:srgbClr val="0000FF"/>
              </a:solidFill>
              <a:latin typeface="SKR HEAD1" pitchFamily="2" charset="-78"/>
              <a:cs typeface="SKR HEAD1" pitchFamily="2" charset="-78"/>
            </a:endParaRPr>
          </a:p>
          <a:p>
            <a:pPr algn="justLow" fontAlgn="auto">
              <a:spcBef>
                <a:spcPts val="0"/>
              </a:spcBef>
              <a:spcAft>
                <a:spcPts val="0"/>
              </a:spcAft>
              <a:buClr>
                <a:srgbClr val="C00000"/>
              </a:buClr>
              <a:buSzPct val="100000"/>
              <a:defRPr/>
            </a:pPr>
            <a:r>
              <a:rPr lang="ar-SA" sz="2800" dirty="0" smtClean="0">
                <a:cs typeface="Traditional Arabic" pitchFamily="2" charset="-78"/>
              </a:rPr>
              <a:t>زواجه </a:t>
            </a:r>
            <a:r>
              <a:rPr lang="en-US" sz="2800" dirty="0" smtClean="0">
                <a:cs typeface="Traditional Arabic" pitchFamily="2" charset="-78"/>
                <a:sym typeface="AGA Arabesque" pitchFamily="2" charset="2"/>
              </a:rPr>
              <a:t></a:t>
            </a:r>
            <a:r>
              <a:rPr lang="ar-SA" sz="2800" dirty="0" smtClean="0">
                <a:cs typeface="Traditional Arabic" pitchFamily="2" charset="-78"/>
              </a:rPr>
              <a:t> </a:t>
            </a:r>
            <a:r>
              <a:rPr lang="ar-SA" sz="2800" dirty="0" err="1" smtClean="0">
                <a:cs typeface="Traditional Arabic" pitchFamily="2" charset="-78"/>
              </a:rPr>
              <a:t>بسودة</a:t>
            </a:r>
            <a:r>
              <a:rPr lang="ar-SA" sz="2800" dirty="0" smtClean="0">
                <a:cs typeface="Traditional Arabic" pitchFamily="2" charset="-78"/>
              </a:rPr>
              <a:t> بنت </a:t>
            </a:r>
            <a:r>
              <a:rPr lang="ar-SA" sz="2800" dirty="0" err="1" smtClean="0">
                <a:cs typeface="Traditional Arabic" pitchFamily="2" charset="-78"/>
              </a:rPr>
              <a:t>زمعة</a:t>
            </a:r>
            <a:r>
              <a:rPr lang="ar-SA" sz="2800" dirty="0" smtClean="0">
                <a:cs typeface="Traditional Arabic" pitchFamily="2" charset="-78"/>
              </a:rPr>
              <a:t> </a:t>
            </a:r>
            <a:r>
              <a:rPr lang="ar-SA" sz="2800" spc="-100" dirty="0" smtClean="0">
                <a:cs typeface="CTraditional Arabic" pitchFamily="2" charset="-78"/>
              </a:rPr>
              <a:t>ل</a:t>
            </a:r>
            <a:r>
              <a:rPr lang="ar-SA" sz="2800" dirty="0" smtClean="0">
                <a:cs typeface="Traditional Arabic" pitchFamily="2" charset="-78"/>
              </a:rPr>
              <a:t> تشريفاً لها ولقومها، وقد كانت كبيرة في السن. </a:t>
            </a:r>
            <a:endParaRPr lang="en-US" sz="2800" dirty="0" smtClean="0">
              <a:cs typeface="Traditional Arabic" pitchFamily="2" charset="-78"/>
            </a:endParaRPr>
          </a:p>
          <a:p>
            <a:pPr algn="justLow" fontAlgn="auto">
              <a:spcBef>
                <a:spcPts val="0"/>
              </a:spcBef>
              <a:spcAft>
                <a:spcPts val="0"/>
              </a:spcAft>
              <a:buClr>
                <a:srgbClr val="C00000"/>
              </a:buClr>
              <a:buSzPct val="100000"/>
              <a:defRPr/>
            </a:pPr>
            <a:r>
              <a:rPr lang="ar-SA" sz="2800" spc="-100" dirty="0" smtClean="0">
                <a:cs typeface="Traditional Arabic" pitchFamily="2" charset="-78"/>
              </a:rPr>
              <a:t>زواجه </a:t>
            </a:r>
            <a:r>
              <a:rPr lang="en-US" sz="2800" spc="-100" dirty="0" smtClean="0">
                <a:cs typeface="Traditional Arabic" pitchFamily="2" charset="-78"/>
                <a:sym typeface="AGA Arabesque" pitchFamily="2" charset="2"/>
              </a:rPr>
              <a:t></a:t>
            </a:r>
            <a:r>
              <a:rPr lang="ar-SA" sz="2800" spc="-100" dirty="0" smtClean="0">
                <a:cs typeface="Traditional Arabic" pitchFamily="2" charset="-78"/>
              </a:rPr>
              <a:t> بأم </a:t>
            </a:r>
            <a:r>
              <a:rPr lang="ar-SA" sz="2800" spc="-100" dirty="0" err="1" smtClean="0">
                <a:cs typeface="Traditional Arabic" pitchFamily="2" charset="-78"/>
              </a:rPr>
              <a:t>سلمة</a:t>
            </a:r>
            <a:r>
              <a:rPr lang="ar-SA" sz="2800" spc="-100" dirty="0" smtClean="0">
                <a:cs typeface="Traditional Arabic" pitchFamily="2" charset="-78"/>
              </a:rPr>
              <a:t> </a:t>
            </a:r>
            <a:r>
              <a:rPr lang="ar-SA" sz="2800" spc="-100" dirty="0" smtClean="0">
                <a:cs typeface="CTraditional Arabic" pitchFamily="2" charset="-78"/>
              </a:rPr>
              <a:t>ل</a:t>
            </a:r>
            <a:r>
              <a:rPr lang="ar-SA" sz="2800" spc="-100" dirty="0" smtClean="0">
                <a:cs typeface="Traditional Arabic" pitchFamily="2" charset="-78"/>
              </a:rPr>
              <a:t> مكافأة لها على ما لقيته من الشدة عند إسلامها، وعند هجرتها.</a:t>
            </a:r>
            <a:endParaRPr lang="en-US" sz="2800" spc="-100" dirty="0" smtClean="0">
              <a:cs typeface="Traditional Arabic" pitchFamily="2" charset="-78"/>
            </a:endParaRPr>
          </a:p>
          <a:p>
            <a:pPr algn="justLow" fontAlgn="auto">
              <a:spcBef>
                <a:spcPts val="0"/>
              </a:spcBef>
              <a:spcAft>
                <a:spcPts val="0"/>
              </a:spcAft>
              <a:buFontTx/>
              <a:buChar char="-"/>
              <a:defRPr/>
            </a:pPr>
            <a:endParaRPr lang="en-US" sz="2800" b="1" dirty="0" smtClean="0">
              <a:cs typeface="Traditional Arabic" pitchFamily="2" charset="-78"/>
            </a:endParaRPr>
          </a:p>
          <a:p>
            <a:pPr algn="justLow" fontAlgn="auto">
              <a:spcBef>
                <a:spcPts val="0"/>
              </a:spcBef>
              <a:spcAft>
                <a:spcPts val="0"/>
              </a:spcAft>
              <a:buFontTx/>
              <a:buChar char="-"/>
              <a:defRPr/>
            </a:pPr>
            <a:endParaRPr lang="en-US" sz="2800" dirty="0" smtClean="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8BD476F5-FC34-4A10-A3CB-76AA42FFD84C}" type="slidenum">
              <a:rPr lang="ar-SA" altLang="en-US"/>
              <a:pPr>
                <a:defRPr/>
              </a:pPr>
              <a:t>71</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حِكَ</a:t>
            </a:r>
            <a:r>
              <a:rPr lang="ar-SA" sz="4000" b="1" baseline="0" dirty="0" smtClean="0">
                <a:solidFill>
                  <a:srgbClr val="C00000"/>
                </a:solidFill>
                <a:effectLst>
                  <a:outerShdw blurRad="38100" dist="38100" dir="2700000" algn="tl">
                    <a:srgbClr val="000000">
                      <a:alpha val="43137"/>
                    </a:srgbClr>
                  </a:outerShdw>
                </a:effectLst>
                <a:latin typeface="+mj-lt"/>
                <a:ea typeface="+mj-ea"/>
                <a:cs typeface="Monotype Koufi" pitchFamily="2" charset="-78"/>
              </a:rPr>
              <a:t>م</a:t>
            </a:r>
            <a:r>
              <a:rPr lang="ar-SA" sz="4000" b="1" dirty="0" smtClean="0">
                <a:solidFill>
                  <a:srgbClr val="C00000"/>
                </a:solidFill>
                <a:effectLst>
                  <a:outerShdw blurRad="38100" dist="38100" dir="2700000" algn="tl">
                    <a:srgbClr val="000000">
                      <a:alpha val="43137"/>
                    </a:srgbClr>
                  </a:outerShdw>
                </a:effectLst>
                <a:latin typeface="+mj-lt"/>
                <a:ea typeface="+mj-ea"/>
                <a:cs typeface="Monotype Koufi" pitchFamily="2" charset="-78"/>
              </a:rPr>
              <a:t> تعدد زوجات النبي </a:t>
            </a:r>
            <a:r>
              <a:rPr lang="ar-SA" sz="4000" b="1" dirty="0" err="1" smtClean="0">
                <a:solidFill>
                  <a:srgbClr val="C00000"/>
                </a:solidFill>
                <a:effectLst>
                  <a:outerShdw blurRad="38100" dist="38100" dir="2700000" algn="tl">
                    <a:srgbClr val="000000">
                      <a:alpha val="43137"/>
                    </a:srgbClr>
                  </a:outerShdw>
                </a:effectLst>
                <a:latin typeface="+mj-lt"/>
                <a:ea typeface="+mj-ea"/>
                <a:cs typeface="CTraditional Arabic" pitchFamily="2" charset="-78"/>
              </a:rPr>
              <a:t>ج</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CTraditional Arabic"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7591">
                                            <p:txEl>
                                              <p:pRg st="0" end="0"/>
                                            </p:txEl>
                                          </p:spTgt>
                                        </p:tgtEl>
                                        <p:attrNameLst>
                                          <p:attrName>style.visibility</p:attrName>
                                        </p:attrNameLst>
                                      </p:cBhvr>
                                      <p:to>
                                        <p:strVal val="visible"/>
                                      </p:to>
                                    </p:set>
                                    <p:animEffect transition="in" filter="fade">
                                      <p:cBhvr>
                                        <p:cTn id="7" dur="500"/>
                                        <p:tgtEl>
                                          <p:spTgt spid="67591">
                                            <p:txEl>
                                              <p:pRg st="0" end="0"/>
                                            </p:txEl>
                                          </p:spTgt>
                                        </p:tgtEl>
                                      </p:cBhvr>
                                    </p:animEffect>
                                    <p:anim calcmode="lin" valueType="num">
                                      <p:cBhvr>
                                        <p:cTn id="8" dur="500" fill="hold"/>
                                        <p:tgtEl>
                                          <p:spTgt spid="6759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759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7591">
                                            <p:txEl>
                                              <p:pRg st="1" end="1"/>
                                            </p:txEl>
                                          </p:spTgt>
                                        </p:tgtEl>
                                        <p:attrNameLst>
                                          <p:attrName>style.visibility</p:attrName>
                                        </p:attrNameLst>
                                      </p:cBhvr>
                                      <p:to>
                                        <p:strVal val="visible"/>
                                      </p:to>
                                    </p:set>
                                    <p:animEffect transition="in" filter="fade">
                                      <p:cBhvr>
                                        <p:cTn id="14" dur="500"/>
                                        <p:tgtEl>
                                          <p:spTgt spid="67591">
                                            <p:txEl>
                                              <p:pRg st="1" end="1"/>
                                            </p:txEl>
                                          </p:spTgt>
                                        </p:tgtEl>
                                      </p:cBhvr>
                                    </p:animEffect>
                                    <p:anim calcmode="lin" valueType="num">
                                      <p:cBhvr>
                                        <p:cTn id="15" dur="500" fill="hold"/>
                                        <p:tgtEl>
                                          <p:spTgt spid="6759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75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7591">
                                            <p:txEl>
                                              <p:pRg st="2" end="2"/>
                                            </p:txEl>
                                          </p:spTgt>
                                        </p:tgtEl>
                                        <p:attrNameLst>
                                          <p:attrName>style.visibility</p:attrName>
                                        </p:attrNameLst>
                                      </p:cBhvr>
                                      <p:to>
                                        <p:strVal val="visible"/>
                                      </p:to>
                                    </p:set>
                                    <p:animEffect transition="in" filter="fade">
                                      <p:cBhvr>
                                        <p:cTn id="21" dur="500"/>
                                        <p:tgtEl>
                                          <p:spTgt spid="67591">
                                            <p:txEl>
                                              <p:pRg st="2" end="2"/>
                                            </p:txEl>
                                          </p:spTgt>
                                        </p:tgtEl>
                                      </p:cBhvr>
                                    </p:animEffect>
                                    <p:anim calcmode="lin" valueType="num">
                                      <p:cBhvr>
                                        <p:cTn id="22" dur="500" fill="hold"/>
                                        <p:tgtEl>
                                          <p:spTgt spid="6759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675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7591">
                                            <p:txEl>
                                              <p:pRg st="3" end="3"/>
                                            </p:txEl>
                                          </p:spTgt>
                                        </p:tgtEl>
                                        <p:attrNameLst>
                                          <p:attrName>style.visibility</p:attrName>
                                        </p:attrNameLst>
                                      </p:cBhvr>
                                      <p:to>
                                        <p:strVal val="visible"/>
                                      </p:to>
                                    </p:set>
                                    <p:animEffect transition="in" filter="fade">
                                      <p:cBhvr>
                                        <p:cTn id="28" dur="500"/>
                                        <p:tgtEl>
                                          <p:spTgt spid="67591">
                                            <p:txEl>
                                              <p:pRg st="3" end="3"/>
                                            </p:txEl>
                                          </p:spTgt>
                                        </p:tgtEl>
                                      </p:cBhvr>
                                    </p:animEffect>
                                    <p:anim calcmode="lin" valueType="num">
                                      <p:cBhvr>
                                        <p:cTn id="29" dur="500" fill="hold"/>
                                        <p:tgtEl>
                                          <p:spTgt spid="6759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675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67591">
                                            <p:txEl>
                                              <p:pRg st="4" end="4"/>
                                            </p:txEl>
                                          </p:spTgt>
                                        </p:tgtEl>
                                        <p:attrNameLst>
                                          <p:attrName>style.visibility</p:attrName>
                                        </p:attrNameLst>
                                      </p:cBhvr>
                                      <p:to>
                                        <p:strVal val="visible"/>
                                      </p:to>
                                    </p:set>
                                    <p:animEffect transition="in" filter="fade">
                                      <p:cBhvr>
                                        <p:cTn id="35" dur="500"/>
                                        <p:tgtEl>
                                          <p:spTgt spid="67591">
                                            <p:txEl>
                                              <p:pRg st="4" end="4"/>
                                            </p:txEl>
                                          </p:spTgt>
                                        </p:tgtEl>
                                      </p:cBhvr>
                                    </p:animEffect>
                                    <p:anim calcmode="lin" valueType="num">
                                      <p:cBhvr>
                                        <p:cTn id="36" dur="500" fill="hold"/>
                                        <p:tgtEl>
                                          <p:spTgt spid="6759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6759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67591">
                                            <p:txEl>
                                              <p:pRg st="5" end="5"/>
                                            </p:txEl>
                                          </p:spTgt>
                                        </p:tgtEl>
                                        <p:attrNameLst>
                                          <p:attrName>style.visibility</p:attrName>
                                        </p:attrNameLst>
                                      </p:cBhvr>
                                      <p:to>
                                        <p:strVal val="visible"/>
                                      </p:to>
                                    </p:set>
                                    <p:animEffect transition="in" filter="fade">
                                      <p:cBhvr>
                                        <p:cTn id="42" dur="500"/>
                                        <p:tgtEl>
                                          <p:spTgt spid="67591">
                                            <p:txEl>
                                              <p:pRg st="5" end="5"/>
                                            </p:txEl>
                                          </p:spTgt>
                                        </p:tgtEl>
                                      </p:cBhvr>
                                    </p:animEffect>
                                    <p:anim calcmode="lin" valueType="num">
                                      <p:cBhvr>
                                        <p:cTn id="43" dur="500" fill="hold"/>
                                        <p:tgtEl>
                                          <p:spTgt spid="67591">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6759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97CCAAEF-3B45-4A45-9455-2C32935FEF5B}" type="slidenum">
              <a:rPr lang="ar-SA" altLang="en-US"/>
              <a:pPr>
                <a:defRPr/>
              </a:pPr>
              <a:t>72</a:t>
            </a:fld>
            <a:endParaRPr lang="en-US" altLang="en-US"/>
          </a:p>
        </p:txBody>
      </p:sp>
      <p:sp>
        <p:nvSpPr>
          <p:cNvPr id="9" name="Rectangle 2"/>
          <p:cNvSpPr txBox="1">
            <a:spLocks noChangeArrowheads="1"/>
          </p:cNvSpPr>
          <p:nvPr/>
        </p:nvSpPr>
        <p:spPr bwMode="auto">
          <a:xfrm>
            <a:off x="457200" y="685800"/>
            <a:ext cx="8229600" cy="1219200"/>
          </a:xfrm>
          <a:prstGeom prst="rect">
            <a:avLst/>
          </a:prstGeom>
          <a:noFill/>
          <a:ln w="9525">
            <a:noFill/>
            <a:miter lim="800000"/>
            <a:headEnd/>
            <a:tailEnd/>
          </a:ln>
        </p:spPr>
        <p:txBody>
          <a:bodyPr anchor="b"/>
          <a:lstStyle/>
          <a:p>
            <a:pPr algn="ctr">
              <a:defRPr/>
            </a:pPr>
            <a:r>
              <a:rPr lang="ar-SA" sz="6000" kern="0" dirty="0">
                <a:solidFill>
                  <a:srgbClr val="006633"/>
                </a:solidFill>
                <a:latin typeface="SKR HEAD1" pitchFamily="2" charset="-78"/>
                <a:ea typeface="+mj-ea"/>
                <a:cs typeface="SKR HEAD1" pitchFamily="2" charset="-78"/>
              </a:rPr>
              <a:t>الوحدة </a:t>
            </a:r>
            <a:r>
              <a:rPr lang="ar-SA" sz="6000" kern="0" dirty="0" smtClean="0">
                <a:solidFill>
                  <a:srgbClr val="006633"/>
                </a:solidFill>
                <a:latin typeface="SKR HEAD1" pitchFamily="2" charset="-78"/>
                <a:ea typeface="+mj-ea"/>
                <a:cs typeface="SKR HEAD1" pitchFamily="2" charset="-78"/>
              </a:rPr>
              <a:t>الثالثة</a:t>
            </a:r>
            <a:endParaRPr lang="en-US" sz="6000" kern="0" dirty="0">
              <a:solidFill>
                <a:srgbClr val="006633"/>
              </a:solidFill>
              <a:latin typeface="SKR HEAD1" pitchFamily="2" charset="-78"/>
              <a:ea typeface="+mj-ea"/>
              <a:cs typeface="SKR HEAD1" pitchFamily="2" charset="-78"/>
            </a:endParaRPr>
          </a:p>
        </p:txBody>
      </p:sp>
      <p:sp>
        <p:nvSpPr>
          <p:cNvPr id="10" name="مربع نص 9"/>
          <p:cNvSpPr txBox="1"/>
          <p:nvPr/>
        </p:nvSpPr>
        <p:spPr>
          <a:xfrm>
            <a:off x="2209800" y="1981200"/>
            <a:ext cx="4876800" cy="1216025"/>
          </a:xfrm>
          <a:prstGeom prst="rect">
            <a:avLst/>
          </a:prstGeom>
          <a:noFill/>
        </p:spPr>
        <p:txBody>
          <a:bodyPr rtlCol="1">
            <a:spAutoFit/>
          </a:bodyPr>
          <a:lstStyle/>
          <a:p>
            <a:pPr algn="ctr">
              <a:defRPr/>
            </a:pPr>
            <a:r>
              <a:rPr lang="ar-SA" sz="3800" dirty="0" smtClean="0">
                <a:solidFill>
                  <a:srgbClr val="006633"/>
                </a:solidFill>
                <a:latin typeface="SKR HEAD1" pitchFamily="2" charset="-78"/>
                <a:ea typeface="+mj-ea"/>
                <a:cs typeface="SKR HEAD1" pitchFamily="2" charset="-78"/>
              </a:rPr>
              <a:t>الخلافات الزوجية</a:t>
            </a:r>
            <a:endParaRPr lang="ar-SA" sz="3800" dirty="0">
              <a:solidFill>
                <a:srgbClr val="006633"/>
              </a:solidFill>
              <a:latin typeface="SKR HEAD1" pitchFamily="2" charset="-78"/>
              <a:ea typeface="+mj-ea"/>
              <a:cs typeface="SKR HEAD1" pitchFamily="2" charset="-78"/>
            </a:endParaRPr>
          </a:p>
          <a:p>
            <a:pPr>
              <a:defRPr/>
            </a:pPr>
            <a:endParaRPr lang="ar-SA" sz="3500" dirty="0">
              <a:solidFill>
                <a:srgbClr val="006633"/>
              </a:solidFill>
            </a:endParaRPr>
          </a:p>
        </p:txBody>
      </p:sp>
      <p:sp>
        <p:nvSpPr>
          <p:cNvPr id="11" name="Rectangle 3"/>
          <p:cNvSpPr txBox="1">
            <a:spLocks noChangeArrowheads="1"/>
          </p:cNvSpPr>
          <p:nvPr/>
        </p:nvSpPr>
        <p:spPr bwMode="auto">
          <a:xfrm>
            <a:off x="1285875" y="2714624"/>
            <a:ext cx="5534025" cy="3228976"/>
          </a:xfrm>
          <a:prstGeom prst="rect">
            <a:avLst/>
          </a:prstGeom>
          <a:noFill/>
          <a:ln w="9525">
            <a:noFill/>
            <a:miter lim="800000"/>
            <a:headEnd/>
            <a:tailEnd/>
          </a:ln>
        </p:spPr>
        <p:txBody>
          <a:bodyPr rtlCol="1">
            <a:normAutofit/>
          </a:bodyPr>
          <a:lstStyle/>
          <a:p>
            <a:pPr marL="354013" indent="-354013" algn="just" rtl="1" fontAlgn="auto">
              <a:spcBef>
                <a:spcPts val="0"/>
              </a:spcBef>
              <a:spcAft>
                <a:spcPts val="0"/>
              </a:spcAft>
              <a:buClr>
                <a:srgbClr val="CC9900"/>
              </a:buClr>
              <a:buSzPct val="65000"/>
              <a:buFont typeface="Wingdings" pitchFamily="2" charset="2"/>
              <a:buChar char="§"/>
              <a:defRPr/>
            </a:pPr>
            <a:r>
              <a:rPr lang="ar-SA" sz="2800" dirty="0" smtClean="0">
                <a:latin typeface="SKR HEAD1" pitchFamily="2" charset="-78"/>
                <a:cs typeface="SKR HEAD1" pitchFamily="2" charset="-78"/>
              </a:rPr>
              <a:t>تعريف النشوز وحكمه وأماراته وأسبابه</a:t>
            </a:r>
            <a:endParaRPr lang="ar-SA" sz="2800" dirty="0">
              <a:latin typeface="SKR HEAD1" pitchFamily="2" charset="-78"/>
              <a:cs typeface="SKR HEAD1" pitchFamily="2" charset="-78"/>
            </a:endParaRPr>
          </a:p>
          <a:p>
            <a:pPr marL="354013" indent="-354013" algn="just" rtl="1" fontAlgn="auto">
              <a:spcBef>
                <a:spcPts val="0"/>
              </a:spcBef>
              <a:spcAft>
                <a:spcPts val="0"/>
              </a:spcAft>
              <a:buClr>
                <a:srgbClr val="CC9900"/>
              </a:buClr>
              <a:buSzPct val="65000"/>
              <a:buFont typeface="Wingdings" pitchFamily="2" charset="2"/>
              <a:buChar char="§"/>
              <a:defRPr/>
            </a:pPr>
            <a:r>
              <a:rPr lang="ar-SA" sz="2800" dirty="0" smtClean="0">
                <a:latin typeface="+mn-lt"/>
                <a:cs typeface="SKR HEAD1" pitchFamily="2" charset="-78"/>
              </a:rPr>
              <a:t>منهج الإسلام في علاج النشوز</a:t>
            </a:r>
            <a:endParaRPr lang="ar-SA" sz="2800" dirty="0">
              <a:latin typeface="+mn-lt"/>
              <a:cs typeface="SKR HEAD1" pitchFamily="2" charset="-78"/>
            </a:endParaRPr>
          </a:p>
          <a:p>
            <a:pPr marL="354013" indent="-354013" algn="just" rtl="1" fontAlgn="auto">
              <a:spcBef>
                <a:spcPts val="0"/>
              </a:spcBef>
              <a:spcAft>
                <a:spcPts val="0"/>
              </a:spcAft>
              <a:buClr>
                <a:srgbClr val="CC9900"/>
              </a:buClr>
              <a:buSzPct val="65000"/>
              <a:buFont typeface="Wingdings" pitchFamily="2" charset="2"/>
              <a:buChar char="§"/>
              <a:defRPr/>
            </a:pPr>
            <a:r>
              <a:rPr lang="ar-SA" sz="2800" dirty="0" smtClean="0">
                <a:latin typeface="+mn-lt"/>
                <a:cs typeface="SKR HEAD1" pitchFamily="2" charset="-78"/>
              </a:rPr>
              <a:t>تعريف الطلاق وحُكمه</a:t>
            </a:r>
          </a:p>
          <a:p>
            <a:pPr marL="354013" indent="-354013" algn="just" rtl="1" fontAlgn="auto">
              <a:spcBef>
                <a:spcPts val="0"/>
              </a:spcBef>
              <a:spcAft>
                <a:spcPts val="0"/>
              </a:spcAft>
              <a:buClr>
                <a:srgbClr val="CC9900"/>
              </a:buClr>
              <a:buSzPct val="65000"/>
              <a:buFont typeface="Wingdings" pitchFamily="2" charset="2"/>
              <a:buChar char="§"/>
              <a:defRPr/>
            </a:pPr>
            <a:r>
              <a:rPr lang="ar-SA" sz="2800" dirty="0" smtClean="0">
                <a:latin typeface="+mn-lt"/>
                <a:cs typeface="SKR HEAD1" pitchFamily="2" charset="-78"/>
              </a:rPr>
              <a:t>التوجيه الإسلامي للوقاية من الطلاق</a:t>
            </a:r>
          </a:p>
          <a:p>
            <a:pPr marL="354013" indent="-354013" algn="just" rtl="1" fontAlgn="auto">
              <a:spcBef>
                <a:spcPts val="0"/>
              </a:spcBef>
              <a:spcAft>
                <a:spcPts val="0"/>
              </a:spcAft>
              <a:buClr>
                <a:srgbClr val="CC9900"/>
              </a:buClr>
              <a:buSzPct val="65000"/>
              <a:buFont typeface="Wingdings" pitchFamily="2" charset="2"/>
              <a:buChar char="§"/>
              <a:defRPr/>
            </a:pPr>
            <a:r>
              <a:rPr lang="ar-SA" sz="2800" dirty="0" smtClean="0">
                <a:latin typeface="+mn-lt"/>
                <a:cs typeface="SKR HEAD1" pitchFamily="2" charset="-78"/>
              </a:rPr>
              <a:t>حكمة مشروعية الطلاق وأنواعه وأسبابه وآثاره</a:t>
            </a:r>
          </a:p>
          <a:p>
            <a:pPr marL="354013" indent="-354013" algn="just" rtl="1" fontAlgn="auto">
              <a:spcBef>
                <a:spcPts val="0"/>
              </a:spcBef>
              <a:spcAft>
                <a:spcPts val="0"/>
              </a:spcAft>
              <a:buClr>
                <a:srgbClr val="CC9900"/>
              </a:buClr>
              <a:buSzPct val="65000"/>
              <a:buFont typeface="Wingdings" pitchFamily="2" charset="2"/>
              <a:buChar char="§"/>
              <a:defRPr/>
            </a:pPr>
            <a:r>
              <a:rPr lang="ar-SA" sz="2800" dirty="0" smtClean="0">
                <a:latin typeface="+mn-lt"/>
                <a:cs typeface="SKR HEAD1" pitchFamily="2" charset="-78"/>
              </a:rPr>
              <a:t>الإجراءات الوقائية لمنع حدوث الطلاق</a:t>
            </a:r>
            <a:endParaRPr lang="en-US" sz="2800" dirty="0">
              <a:latin typeface="+mn-lt"/>
              <a:cs typeface="Traditional Arabic"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11">
                                            <p:txEl>
                                              <p:pRg st="0" end="0"/>
                                            </p:txEl>
                                          </p:spTgt>
                                        </p:tgtEl>
                                        <p:attrNameLst>
                                          <p:attrName>style.visibility</p:attrName>
                                        </p:attrNameLst>
                                      </p:cBhvr>
                                      <p:to>
                                        <p:strVal val="visible"/>
                                      </p:to>
                                    </p:set>
                                    <p:animEffect transition="in" filter="fade">
                                      <p:cBhvr>
                                        <p:cTn id="21" dur="500"/>
                                        <p:tgtEl>
                                          <p:spTgt spid="11">
                                            <p:txEl>
                                              <p:pRg st="0" end="0"/>
                                            </p:txEl>
                                          </p:spTgt>
                                        </p:tgtEl>
                                      </p:cBhvr>
                                    </p:animEffect>
                                    <p:anim calcmode="lin" valueType="num">
                                      <p:cBhvr>
                                        <p:cTn id="22"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23" dur="500" fill="hold"/>
                                        <p:tgtEl>
                                          <p:spTgt spid="1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1">
                                            <p:txEl>
                                              <p:pRg st="1" end="1"/>
                                            </p:txEl>
                                          </p:spTgt>
                                        </p:tgtEl>
                                        <p:attrNameLst>
                                          <p:attrName>style.visibility</p:attrName>
                                        </p:attrNameLst>
                                      </p:cBhvr>
                                      <p:to>
                                        <p:strVal val="visible"/>
                                      </p:to>
                                    </p:set>
                                    <p:animEffect transition="in" filter="fade">
                                      <p:cBhvr>
                                        <p:cTn id="28" dur="500"/>
                                        <p:tgtEl>
                                          <p:spTgt spid="11">
                                            <p:txEl>
                                              <p:pRg st="1" end="1"/>
                                            </p:txEl>
                                          </p:spTgt>
                                        </p:tgtEl>
                                      </p:cBhvr>
                                    </p:animEffect>
                                    <p:anim calcmode="lin" valueType="num">
                                      <p:cBhvr>
                                        <p:cTn id="29"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30" dur="5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1">
                                            <p:txEl>
                                              <p:pRg st="2" end="2"/>
                                            </p:txEl>
                                          </p:spTgt>
                                        </p:tgtEl>
                                        <p:attrNameLst>
                                          <p:attrName>style.visibility</p:attrName>
                                        </p:attrNameLst>
                                      </p:cBhvr>
                                      <p:to>
                                        <p:strVal val="visible"/>
                                      </p:to>
                                    </p:set>
                                    <p:animEffect transition="in" filter="fade">
                                      <p:cBhvr>
                                        <p:cTn id="35" dur="500"/>
                                        <p:tgtEl>
                                          <p:spTgt spid="11">
                                            <p:txEl>
                                              <p:pRg st="2" end="2"/>
                                            </p:txEl>
                                          </p:spTgt>
                                        </p:tgtEl>
                                      </p:cBhvr>
                                    </p:animEffect>
                                    <p:anim calcmode="lin" valueType="num">
                                      <p:cBhvr>
                                        <p:cTn id="36" dur="5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37" dur="5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11">
                                            <p:txEl>
                                              <p:pRg st="3" end="3"/>
                                            </p:txEl>
                                          </p:spTgt>
                                        </p:tgtEl>
                                        <p:attrNameLst>
                                          <p:attrName>style.visibility</p:attrName>
                                        </p:attrNameLst>
                                      </p:cBhvr>
                                      <p:to>
                                        <p:strVal val="visible"/>
                                      </p:to>
                                    </p:set>
                                    <p:animEffect transition="in" filter="fade">
                                      <p:cBhvr>
                                        <p:cTn id="42" dur="500"/>
                                        <p:tgtEl>
                                          <p:spTgt spid="11">
                                            <p:txEl>
                                              <p:pRg st="3" end="3"/>
                                            </p:txEl>
                                          </p:spTgt>
                                        </p:tgtEl>
                                      </p:cBhvr>
                                    </p:animEffect>
                                    <p:anim calcmode="lin" valueType="num">
                                      <p:cBhvr>
                                        <p:cTn id="43" dur="5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44" dur="5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11">
                                            <p:txEl>
                                              <p:pRg st="4" end="4"/>
                                            </p:txEl>
                                          </p:spTgt>
                                        </p:tgtEl>
                                        <p:attrNameLst>
                                          <p:attrName>style.visibility</p:attrName>
                                        </p:attrNameLst>
                                      </p:cBhvr>
                                      <p:to>
                                        <p:strVal val="visible"/>
                                      </p:to>
                                    </p:set>
                                    <p:animEffect transition="in" filter="fade">
                                      <p:cBhvr>
                                        <p:cTn id="49" dur="500"/>
                                        <p:tgtEl>
                                          <p:spTgt spid="11">
                                            <p:txEl>
                                              <p:pRg st="4" end="4"/>
                                            </p:txEl>
                                          </p:spTgt>
                                        </p:tgtEl>
                                      </p:cBhvr>
                                    </p:animEffect>
                                    <p:anim calcmode="lin" valueType="num">
                                      <p:cBhvr>
                                        <p:cTn id="50" dur="5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51" dur="5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11">
                                            <p:txEl>
                                              <p:pRg st="5" end="5"/>
                                            </p:txEl>
                                          </p:spTgt>
                                        </p:tgtEl>
                                        <p:attrNameLst>
                                          <p:attrName>style.visibility</p:attrName>
                                        </p:attrNameLst>
                                      </p:cBhvr>
                                      <p:to>
                                        <p:strVal val="visible"/>
                                      </p:to>
                                    </p:set>
                                    <p:animEffect transition="in" filter="fade">
                                      <p:cBhvr>
                                        <p:cTn id="56" dur="500"/>
                                        <p:tgtEl>
                                          <p:spTgt spid="11">
                                            <p:txEl>
                                              <p:pRg st="5" end="5"/>
                                            </p:txEl>
                                          </p:spTgt>
                                        </p:tgtEl>
                                      </p:cBhvr>
                                    </p:animEffect>
                                    <p:anim calcmode="lin" valueType="num">
                                      <p:cBhvr>
                                        <p:cTn id="57" dur="5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58" dur="5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31" name="Rectangle 3"/>
          <p:cNvSpPr>
            <a:spLocks noGrp="1" noChangeArrowheads="1"/>
          </p:cNvSpPr>
          <p:nvPr>
            <p:ph idx="1"/>
          </p:nvPr>
        </p:nvSpPr>
        <p:spPr>
          <a:xfrm>
            <a:off x="152400" y="1981200"/>
            <a:ext cx="8686800" cy="4191000"/>
          </a:xfrm>
        </p:spPr>
        <p:txBody>
          <a:bodyPr/>
          <a:lstStyle/>
          <a:p>
            <a:pPr marL="361950" indent="-361950" algn="justLow">
              <a:spcBef>
                <a:spcPts val="0"/>
              </a:spcBef>
              <a:buClr>
                <a:srgbClr val="C00000"/>
              </a:buClr>
            </a:pPr>
            <a:r>
              <a:rPr lang="ar-SA" sz="2800" dirty="0" smtClean="0">
                <a:cs typeface="Traditional Arabic" pitchFamily="2" charset="-78"/>
              </a:rPr>
              <a:t>الأصل في الرابطة الزوجية هو الاستقرار والاستمرار، والإسلام أحاط هذه الرابطة بما يكفل ترابطها واستمرارها، وجعلها مستوفية لشروط البقاء من خلال بنائها على أسس صحيحة وشاملة.</a:t>
            </a:r>
          </a:p>
          <a:p>
            <a:pPr marL="361950" indent="-361950" algn="justLow">
              <a:spcBef>
                <a:spcPts val="0"/>
              </a:spcBef>
              <a:buClr>
                <a:srgbClr val="C00000"/>
              </a:buClr>
            </a:pPr>
            <a:r>
              <a:rPr lang="ar-SA" sz="2800" dirty="0" smtClean="0">
                <a:cs typeface="Traditional Arabic" pitchFamily="2" charset="-78"/>
              </a:rPr>
              <a:t>إن الإسلام منع كل ما يؤدي إلى تهديد كيان الأسرة والمجتمع بالتصدُّع والانحلال؛ من خلال تشريعاته التي تحفظ الآداب العامة، وتمنع الفواحش، وتسد كل أبواب العلاقات غير الشرعية بين الرجل والمرأة.</a:t>
            </a:r>
          </a:p>
          <a:p>
            <a:pPr marL="361950" indent="-361950" algn="justLow">
              <a:spcBef>
                <a:spcPts val="0"/>
              </a:spcBef>
              <a:buClr>
                <a:srgbClr val="C00000"/>
              </a:buClr>
            </a:pPr>
            <a:r>
              <a:rPr lang="ar-SA" sz="2800" dirty="0" smtClean="0">
                <a:cs typeface="Traditional Arabic" pitchFamily="2" charset="-78"/>
              </a:rPr>
              <a:t>قد تصاب صلة الزوجية بحالات تهزها، وهنا نجد تشريعات الإسلام تتضمن طرق العلاج والتعامل مع المشكلات، وكذلك ما يُحتاج إليه من الأحكام في حال الانتهاء إلى فسخ عرى العلاقة الزوجية الأسرية.</a:t>
            </a:r>
            <a:endParaRPr lang="ar-SA"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6B1B3B5-2786-48D4-AA4B-D41C767C5F75}" type="slidenum">
              <a:rPr lang="ar-SA" altLang="en-US"/>
              <a:pPr>
                <a:defRPr/>
              </a:pPr>
              <a:t>73</a:t>
            </a:fld>
            <a:endParaRPr lang="en-US" altLang="en-US"/>
          </a:p>
        </p:txBody>
      </p:sp>
      <p:sp>
        <p:nvSpPr>
          <p:cNvPr id="9"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Monotype Koufi" pitchFamily="2" charset="-78"/>
              </a:rPr>
              <a:t>الخلافات الزوجية</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mj-ea"/>
              <a:cs typeface="CTraditional Arabic"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77831">
                                            <p:txEl>
                                              <p:pRg st="0" end="0"/>
                                            </p:txEl>
                                          </p:spTgt>
                                        </p:tgtEl>
                                        <p:attrNameLst>
                                          <p:attrName>style.visibility</p:attrName>
                                        </p:attrNameLst>
                                      </p:cBhvr>
                                      <p:to>
                                        <p:strVal val="visible"/>
                                      </p:to>
                                    </p:set>
                                    <p:animEffect transition="in" filter="fade">
                                      <p:cBhvr>
                                        <p:cTn id="7" dur="500"/>
                                        <p:tgtEl>
                                          <p:spTgt spid="77831">
                                            <p:txEl>
                                              <p:pRg st="0" end="0"/>
                                            </p:txEl>
                                          </p:spTgt>
                                        </p:tgtEl>
                                      </p:cBhvr>
                                    </p:animEffect>
                                    <p:anim calcmode="lin" valueType="num">
                                      <p:cBhvr>
                                        <p:cTn id="8" dur="500" fill="hold"/>
                                        <p:tgtEl>
                                          <p:spTgt spid="7783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7783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77831">
                                            <p:txEl>
                                              <p:pRg st="1" end="1"/>
                                            </p:txEl>
                                          </p:spTgt>
                                        </p:tgtEl>
                                        <p:attrNameLst>
                                          <p:attrName>style.visibility</p:attrName>
                                        </p:attrNameLst>
                                      </p:cBhvr>
                                      <p:to>
                                        <p:strVal val="visible"/>
                                      </p:to>
                                    </p:set>
                                    <p:animEffect transition="in" filter="fade">
                                      <p:cBhvr>
                                        <p:cTn id="14" dur="500"/>
                                        <p:tgtEl>
                                          <p:spTgt spid="77831">
                                            <p:txEl>
                                              <p:pRg st="1" end="1"/>
                                            </p:txEl>
                                          </p:spTgt>
                                        </p:tgtEl>
                                      </p:cBhvr>
                                    </p:animEffect>
                                    <p:anim calcmode="lin" valueType="num">
                                      <p:cBhvr>
                                        <p:cTn id="15" dur="500" fill="hold"/>
                                        <p:tgtEl>
                                          <p:spTgt spid="7783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778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77831">
                                            <p:txEl>
                                              <p:pRg st="2" end="2"/>
                                            </p:txEl>
                                          </p:spTgt>
                                        </p:tgtEl>
                                        <p:attrNameLst>
                                          <p:attrName>style.visibility</p:attrName>
                                        </p:attrNameLst>
                                      </p:cBhvr>
                                      <p:to>
                                        <p:strVal val="visible"/>
                                      </p:to>
                                    </p:set>
                                    <p:animEffect transition="in" filter="fade">
                                      <p:cBhvr>
                                        <p:cTn id="21" dur="500"/>
                                        <p:tgtEl>
                                          <p:spTgt spid="77831">
                                            <p:txEl>
                                              <p:pRg st="2" end="2"/>
                                            </p:txEl>
                                          </p:spTgt>
                                        </p:tgtEl>
                                      </p:cBhvr>
                                    </p:animEffect>
                                    <p:anim calcmode="lin" valueType="num">
                                      <p:cBhvr>
                                        <p:cTn id="22" dur="500" fill="hold"/>
                                        <p:tgtEl>
                                          <p:spTgt spid="7783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7783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400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تعريف النشوز وحكمه وأماراته وأسبابه</a:t>
            </a:r>
            <a:endParaRPr lang="en-US" sz="400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endParaRPr>
          </a:p>
        </p:txBody>
      </p:sp>
      <p:sp>
        <p:nvSpPr>
          <p:cNvPr id="79875" name="Rectangle 3"/>
          <p:cNvSpPr>
            <a:spLocks noGrp="1" noChangeArrowheads="1"/>
          </p:cNvSpPr>
          <p:nvPr>
            <p:ph idx="1"/>
          </p:nvPr>
        </p:nvSpPr>
        <p:spPr>
          <a:xfrm>
            <a:off x="152400" y="1981200"/>
            <a:ext cx="8686800" cy="41910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تعريف النشوز: </a:t>
            </a:r>
          </a:p>
          <a:p>
            <a:pPr marL="355600" lvl="1" indent="-355600" algn="justLow" fontAlgn="auto">
              <a:spcBef>
                <a:spcPts val="0"/>
              </a:spcBef>
              <a:spcAft>
                <a:spcPts val="0"/>
              </a:spcAft>
              <a:buClr>
                <a:srgbClr val="C00000"/>
              </a:buClr>
              <a:buSzPct val="100000"/>
              <a:buFont typeface="Arial" pitchFamily="34" charset="0"/>
              <a:buChar char="•"/>
              <a:defRPr/>
            </a:pPr>
            <a:r>
              <a:rPr lang="ar-SA" b="1" dirty="0" smtClean="0">
                <a:solidFill>
                  <a:srgbClr val="C00000"/>
                </a:solidFill>
                <a:ea typeface="Times New Roman" pitchFamily="18" charset="0"/>
                <a:cs typeface="Traditional Arabic" pitchFamily="2" charset="-78"/>
              </a:rPr>
              <a:t>تعريف النشوز في اللغة:</a:t>
            </a:r>
            <a:r>
              <a:rPr lang="ar-SA" dirty="0" smtClean="0">
                <a:solidFill>
                  <a:srgbClr val="C00000"/>
                </a:solidFill>
                <a:ea typeface="Times New Roman" pitchFamily="18" charset="0"/>
                <a:cs typeface="Traditional Arabic" pitchFamily="2" charset="-78"/>
              </a:rPr>
              <a:t> </a:t>
            </a:r>
            <a:r>
              <a:rPr lang="ar-SA" dirty="0" smtClean="0">
                <a:solidFill>
                  <a:srgbClr val="000000"/>
                </a:solidFill>
                <a:ea typeface="Times New Roman" pitchFamily="18" charset="0"/>
                <a:cs typeface="Traditional Arabic" pitchFamily="2" charset="-78"/>
              </a:rPr>
              <a:t>النشوز: جمع </a:t>
            </a:r>
            <a:r>
              <a:rPr lang="ar-SA" dirty="0" err="1" smtClean="0">
                <a:solidFill>
                  <a:srgbClr val="000000"/>
                </a:solidFill>
                <a:ea typeface="Times New Roman" pitchFamily="18" charset="0"/>
                <a:cs typeface="Traditional Arabic" pitchFamily="2" charset="-78"/>
              </a:rPr>
              <a:t>نشز</a:t>
            </a:r>
            <a:r>
              <a:rPr lang="ar-SA" dirty="0" smtClean="0">
                <a:solidFill>
                  <a:srgbClr val="000000"/>
                </a:solidFill>
                <a:ea typeface="Times New Roman" pitchFamily="18" charset="0"/>
                <a:cs typeface="Traditional Arabic" pitchFamily="2" charset="-78"/>
              </a:rPr>
              <a:t>، ويطلق على المكـان المرتفع.</a:t>
            </a:r>
          </a:p>
          <a:p>
            <a:pPr marL="355600" lvl="1" indent="-355600" algn="justLow" fontAlgn="auto">
              <a:spcBef>
                <a:spcPts val="0"/>
              </a:spcBef>
              <a:spcAft>
                <a:spcPts val="0"/>
              </a:spcAft>
              <a:buClr>
                <a:srgbClr val="C00000"/>
              </a:buClr>
              <a:buSzPct val="100000"/>
              <a:buFont typeface="Arial" pitchFamily="34" charset="0"/>
              <a:buChar char="•"/>
              <a:defRPr/>
            </a:pPr>
            <a:r>
              <a:rPr lang="ar-SA" b="1" dirty="0" smtClean="0">
                <a:solidFill>
                  <a:srgbClr val="C00000"/>
                </a:solidFill>
                <a:ea typeface="Times New Roman" pitchFamily="18" charset="0"/>
                <a:cs typeface="Traditional Arabic" pitchFamily="2" charset="-78"/>
              </a:rPr>
              <a:t>وفي </a:t>
            </a:r>
            <a:r>
              <a:rPr lang="ar-SA" b="1" dirty="0" err="1" smtClean="0">
                <a:solidFill>
                  <a:srgbClr val="C00000"/>
                </a:solidFill>
                <a:ea typeface="Times New Roman" pitchFamily="18" charset="0"/>
                <a:cs typeface="Traditional Arabic" pitchFamily="2" charset="-78"/>
              </a:rPr>
              <a:t>الشرع</a:t>
            </a:r>
            <a:r>
              <a:rPr lang="ar-SA" b="1" dirty="0" smtClean="0">
                <a:solidFill>
                  <a:srgbClr val="C00000"/>
                </a:solidFill>
                <a:ea typeface="Times New Roman" pitchFamily="18" charset="0"/>
                <a:cs typeface="Traditional Arabic" pitchFamily="2" charset="-78"/>
              </a:rPr>
              <a:t>: </a:t>
            </a:r>
            <a:r>
              <a:rPr lang="ar-SA" dirty="0" smtClean="0">
                <a:solidFill>
                  <a:srgbClr val="000000"/>
                </a:solidFill>
                <a:ea typeface="Times New Roman" pitchFamily="18" charset="0"/>
                <a:cs typeface="Traditional Arabic" pitchFamily="2" charset="-78"/>
              </a:rPr>
              <a:t>هو كراهية أحد الزوجين للآخر، وامتنـاعه عن أداء الحق الذي أوجبه الله تعالى عليه للآخر. </a:t>
            </a:r>
          </a:p>
          <a:p>
            <a:pPr marL="355600" indent="-355600" algn="justLow" fontAlgn="auto">
              <a:spcBef>
                <a:spcPts val="0"/>
              </a:spcBef>
              <a:spcAft>
                <a:spcPts val="0"/>
              </a:spcAft>
              <a:defRPr/>
            </a:pPr>
            <a:r>
              <a:rPr lang="ar-SA" sz="2800" b="1" dirty="0" smtClean="0">
                <a:solidFill>
                  <a:srgbClr val="C00000"/>
                </a:solidFill>
                <a:ea typeface="Times New Roman" pitchFamily="18" charset="0"/>
                <a:cs typeface="Traditional Arabic" pitchFamily="2" charset="-78"/>
              </a:rPr>
              <a:t>حكم النشوز:</a:t>
            </a:r>
          </a:p>
          <a:p>
            <a:pPr marL="355600" indent="-35560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النشوز بغير سبب مشروع محرم على كل من الزوجين؛ لما فيه من:</a:t>
            </a:r>
          </a:p>
          <a:p>
            <a:pPr marL="355600" lvl="1" indent="-323850" algn="justLow" fontAlgn="auto">
              <a:spcBef>
                <a:spcPts val="0"/>
              </a:spcBef>
              <a:spcAft>
                <a:spcPts val="0"/>
              </a:spcAft>
              <a:buFont typeface="Wingdings" pitchFamily="2" charset="2"/>
              <a:buNone/>
              <a:defRPr/>
            </a:pPr>
            <a:r>
              <a:rPr lang="ar-SA" dirty="0" smtClean="0">
                <a:solidFill>
                  <a:srgbClr val="000000"/>
                </a:solidFill>
                <a:ea typeface="Times New Roman" pitchFamily="18" charset="0"/>
                <a:cs typeface="Traditional Arabic" pitchFamily="2" charset="-78"/>
              </a:rPr>
              <a:t>1- ظلم الطرف الآخر بالامتناع عن تأدية حقه الذي أوجبه الله عليه، أو المماطلة في بذله، أو إظهار الكراهة في هذا البذل، أو إتباعه بمنٍّ أو أذى. </a:t>
            </a:r>
          </a:p>
          <a:p>
            <a:pPr marL="355600" lvl="1" indent="-323850" algn="justLow" fontAlgn="auto">
              <a:spcBef>
                <a:spcPts val="0"/>
              </a:spcBef>
              <a:spcAft>
                <a:spcPts val="0"/>
              </a:spcAft>
              <a:buFont typeface="Wingdings" pitchFamily="2" charset="2"/>
              <a:buNone/>
              <a:defRPr/>
            </a:pPr>
            <a:r>
              <a:rPr lang="ar-SA" dirty="0" smtClean="0">
                <a:solidFill>
                  <a:srgbClr val="000000"/>
                </a:solidFill>
                <a:ea typeface="Times New Roman" pitchFamily="18" charset="0"/>
                <a:cs typeface="Traditional Arabic" pitchFamily="2" charset="-78"/>
              </a:rPr>
              <a:t>2- الاعتداء وإلحاق الضرر والأذى المعنوي والحسي بالطرف الآخر.</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F387038-FDE1-4938-8B72-F14305057374}" type="slidenum">
              <a:rPr lang="ar-SA" altLang="en-US"/>
              <a:pPr>
                <a:defRPr/>
              </a:pPr>
              <a:t>74</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 calcmode="lin" valueType="num">
                                      <p:cBhvr>
                                        <p:cTn id="7" dur="500" fill="hold"/>
                                        <p:tgtEl>
                                          <p:spTgt spid="79874"/>
                                        </p:tgtEl>
                                        <p:attrNameLst>
                                          <p:attrName>ppt_w</p:attrName>
                                        </p:attrNameLst>
                                      </p:cBhvr>
                                      <p:tavLst>
                                        <p:tav tm="0">
                                          <p:val>
                                            <p:strVal val="#ppt_w*0.70"/>
                                          </p:val>
                                        </p:tav>
                                        <p:tav tm="100000">
                                          <p:val>
                                            <p:strVal val="#ppt_w"/>
                                          </p:val>
                                        </p:tav>
                                      </p:tavLst>
                                    </p:anim>
                                    <p:anim calcmode="lin" valueType="num">
                                      <p:cBhvr>
                                        <p:cTn id="8" dur="500" fill="hold"/>
                                        <p:tgtEl>
                                          <p:spTgt spid="79874"/>
                                        </p:tgtEl>
                                        <p:attrNameLst>
                                          <p:attrName>ppt_h</p:attrName>
                                        </p:attrNameLst>
                                      </p:cBhvr>
                                      <p:tavLst>
                                        <p:tav tm="0">
                                          <p:val>
                                            <p:strVal val="#ppt_h"/>
                                          </p:val>
                                        </p:tav>
                                        <p:tav tm="100000">
                                          <p:val>
                                            <p:strVal val="#ppt_h"/>
                                          </p:val>
                                        </p:tav>
                                      </p:tavLst>
                                    </p:anim>
                                    <p:animEffect transition="in" filter="fade">
                                      <p:cBhvr>
                                        <p:cTn id="9" dur="500"/>
                                        <p:tgtEl>
                                          <p:spTgt spid="79874"/>
                                        </p:tgtEl>
                                      </p:cBhvr>
                                    </p:animEffect>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79875">
                                            <p:txEl>
                                              <p:pRg st="0" end="0"/>
                                            </p:txEl>
                                          </p:spTgt>
                                        </p:tgtEl>
                                        <p:attrNameLst>
                                          <p:attrName>style.visibility</p:attrName>
                                        </p:attrNameLst>
                                      </p:cBhvr>
                                      <p:to>
                                        <p:strVal val="visible"/>
                                      </p:to>
                                    </p:set>
                                    <p:animEffect transition="in" filter="fade">
                                      <p:cBhvr>
                                        <p:cTn id="14" dur="500"/>
                                        <p:tgtEl>
                                          <p:spTgt spid="79875">
                                            <p:txEl>
                                              <p:pRg st="0" end="0"/>
                                            </p:txEl>
                                          </p:spTgt>
                                        </p:tgtEl>
                                      </p:cBhvr>
                                    </p:animEffect>
                                    <p:anim calcmode="lin" valueType="num">
                                      <p:cBhvr>
                                        <p:cTn id="15" dur="500" fill="hold"/>
                                        <p:tgtEl>
                                          <p:spTgt spid="79875">
                                            <p:txEl>
                                              <p:pRg st="0" end="0"/>
                                            </p:txEl>
                                          </p:spTgt>
                                        </p:tgtEl>
                                        <p:attrNameLst>
                                          <p:attrName>ppt_x</p:attrName>
                                        </p:attrNameLst>
                                      </p:cBhvr>
                                      <p:tavLst>
                                        <p:tav tm="0">
                                          <p:val>
                                            <p:strVal val="#ppt_x-.1"/>
                                          </p:val>
                                        </p:tav>
                                        <p:tav tm="100000">
                                          <p:val>
                                            <p:strVal val="#ppt_x"/>
                                          </p:val>
                                        </p:tav>
                                      </p:tavLst>
                                    </p:anim>
                                    <p:anim calcmode="lin" valueType="num">
                                      <p:cBhvr>
                                        <p:cTn id="16" dur="500" fill="hold"/>
                                        <p:tgtEl>
                                          <p:spTgt spid="798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79875">
                                            <p:txEl>
                                              <p:pRg st="1" end="1"/>
                                            </p:txEl>
                                          </p:spTgt>
                                        </p:tgtEl>
                                        <p:attrNameLst>
                                          <p:attrName>style.visibility</p:attrName>
                                        </p:attrNameLst>
                                      </p:cBhvr>
                                      <p:to>
                                        <p:strVal val="visible"/>
                                      </p:to>
                                    </p:set>
                                    <p:animEffect transition="in" filter="fade">
                                      <p:cBhvr>
                                        <p:cTn id="21" dur="500"/>
                                        <p:tgtEl>
                                          <p:spTgt spid="79875">
                                            <p:txEl>
                                              <p:pRg st="1" end="1"/>
                                            </p:txEl>
                                          </p:spTgt>
                                        </p:tgtEl>
                                      </p:cBhvr>
                                    </p:animEffect>
                                    <p:anim calcmode="lin" valueType="num">
                                      <p:cBhvr>
                                        <p:cTn id="22" dur="500" fill="hold"/>
                                        <p:tgtEl>
                                          <p:spTgt spid="79875">
                                            <p:txEl>
                                              <p:pRg st="1" end="1"/>
                                            </p:txEl>
                                          </p:spTgt>
                                        </p:tgtEl>
                                        <p:attrNameLst>
                                          <p:attrName>ppt_x</p:attrName>
                                        </p:attrNameLst>
                                      </p:cBhvr>
                                      <p:tavLst>
                                        <p:tav tm="0">
                                          <p:val>
                                            <p:strVal val="#ppt_x-.1"/>
                                          </p:val>
                                        </p:tav>
                                        <p:tav tm="100000">
                                          <p:val>
                                            <p:strVal val="#ppt_x"/>
                                          </p:val>
                                        </p:tav>
                                      </p:tavLst>
                                    </p:anim>
                                    <p:anim calcmode="lin" valueType="num">
                                      <p:cBhvr>
                                        <p:cTn id="23" dur="500" fill="hold"/>
                                        <p:tgtEl>
                                          <p:spTgt spid="798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79875">
                                            <p:txEl>
                                              <p:pRg st="2" end="2"/>
                                            </p:txEl>
                                          </p:spTgt>
                                        </p:tgtEl>
                                        <p:attrNameLst>
                                          <p:attrName>style.visibility</p:attrName>
                                        </p:attrNameLst>
                                      </p:cBhvr>
                                      <p:to>
                                        <p:strVal val="visible"/>
                                      </p:to>
                                    </p:set>
                                    <p:animEffect transition="in" filter="fade">
                                      <p:cBhvr>
                                        <p:cTn id="28" dur="500"/>
                                        <p:tgtEl>
                                          <p:spTgt spid="79875">
                                            <p:txEl>
                                              <p:pRg st="2" end="2"/>
                                            </p:txEl>
                                          </p:spTgt>
                                        </p:tgtEl>
                                      </p:cBhvr>
                                    </p:animEffect>
                                    <p:anim calcmode="lin" valueType="num">
                                      <p:cBhvr>
                                        <p:cTn id="29" dur="500" fill="hold"/>
                                        <p:tgtEl>
                                          <p:spTgt spid="79875">
                                            <p:txEl>
                                              <p:pRg st="2" end="2"/>
                                            </p:txEl>
                                          </p:spTgt>
                                        </p:tgtEl>
                                        <p:attrNameLst>
                                          <p:attrName>ppt_x</p:attrName>
                                        </p:attrNameLst>
                                      </p:cBhvr>
                                      <p:tavLst>
                                        <p:tav tm="0">
                                          <p:val>
                                            <p:strVal val="#ppt_x-.1"/>
                                          </p:val>
                                        </p:tav>
                                        <p:tav tm="100000">
                                          <p:val>
                                            <p:strVal val="#ppt_x"/>
                                          </p:val>
                                        </p:tav>
                                      </p:tavLst>
                                    </p:anim>
                                    <p:anim calcmode="lin" valueType="num">
                                      <p:cBhvr>
                                        <p:cTn id="30" dur="500" fill="hold"/>
                                        <p:tgtEl>
                                          <p:spTgt spid="798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79875">
                                            <p:txEl>
                                              <p:pRg st="3" end="3"/>
                                            </p:txEl>
                                          </p:spTgt>
                                        </p:tgtEl>
                                        <p:attrNameLst>
                                          <p:attrName>style.visibility</p:attrName>
                                        </p:attrNameLst>
                                      </p:cBhvr>
                                      <p:to>
                                        <p:strVal val="visible"/>
                                      </p:to>
                                    </p:set>
                                    <p:animEffect transition="in" filter="fade">
                                      <p:cBhvr>
                                        <p:cTn id="35" dur="500"/>
                                        <p:tgtEl>
                                          <p:spTgt spid="79875">
                                            <p:txEl>
                                              <p:pRg st="3" end="3"/>
                                            </p:txEl>
                                          </p:spTgt>
                                        </p:tgtEl>
                                      </p:cBhvr>
                                    </p:animEffect>
                                    <p:anim calcmode="lin" valueType="num">
                                      <p:cBhvr>
                                        <p:cTn id="36" dur="500" fill="hold"/>
                                        <p:tgtEl>
                                          <p:spTgt spid="79875">
                                            <p:txEl>
                                              <p:pRg st="3" end="3"/>
                                            </p:txEl>
                                          </p:spTgt>
                                        </p:tgtEl>
                                        <p:attrNameLst>
                                          <p:attrName>ppt_x</p:attrName>
                                        </p:attrNameLst>
                                      </p:cBhvr>
                                      <p:tavLst>
                                        <p:tav tm="0">
                                          <p:val>
                                            <p:strVal val="#ppt_x-.1"/>
                                          </p:val>
                                        </p:tav>
                                        <p:tav tm="100000">
                                          <p:val>
                                            <p:strVal val="#ppt_x"/>
                                          </p:val>
                                        </p:tav>
                                      </p:tavLst>
                                    </p:anim>
                                    <p:anim calcmode="lin" valueType="num">
                                      <p:cBhvr>
                                        <p:cTn id="37" dur="500" fill="hold"/>
                                        <p:tgtEl>
                                          <p:spTgt spid="798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79875">
                                            <p:txEl>
                                              <p:pRg st="4" end="4"/>
                                            </p:txEl>
                                          </p:spTgt>
                                        </p:tgtEl>
                                        <p:attrNameLst>
                                          <p:attrName>style.visibility</p:attrName>
                                        </p:attrNameLst>
                                      </p:cBhvr>
                                      <p:to>
                                        <p:strVal val="visible"/>
                                      </p:to>
                                    </p:set>
                                    <p:animEffect transition="in" filter="fade">
                                      <p:cBhvr>
                                        <p:cTn id="42" dur="500"/>
                                        <p:tgtEl>
                                          <p:spTgt spid="79875">
                                            <p:txEl>
                                              <p:pRg st="4" end="4"/>
                                            </p:txEl>
                                          </p:spTgt>
                                        </p:tgtEl>
                                      </p:cBhvr>
                                    </p:animEffect>
                                    <p:anim calcmode="lin" valueType="num">
                                      <p:cBhvr>
                                        <p:cTn id="43" dur="500" fill="hold"/>
                                        <p:tgtEl>
                                          <p:spTgt spid="79875">
                                            <p:txEl>
                                              <p:pRg st="4" end="4"/>
                                            </p:txEl>
                                          </p:spTgt>
                                        </p:tgtEl>
                                        <p:attrNameLst>
                                          <p:attrName>ppt_x</p:attrName>
                                        </p:attrNameLst>
                                      </p:cBhvr>
                                      <p:tavLst>
                                        <p:tav tm="0">
                                          <p:val>
                                            <p:strVal val="#ppt_x-.1"/>
                                          </p:val>
                                        </p:tav>
                                        <p:tav tm="100000">
                                          <p:val>
                                            <p:strVal val="#ppt_x"/>
                                          </p:val>
                                        </p:tav>
                                      </p:tavLst>
                                    </p:anim>
                                    <p:anim calcmode="lin" valueType="num">
                                      <p:cBhvr>
                                        <p:cTn id="44" dur="500" fill="hold"/>
                                        <p:tgtEl>
                                          <p:spTgt spid="798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79875">
                                            <p:txEl>
                                              <p:pRg st="5" end="5"/>
                                            </p:txEl>
                                          </p:spTgt>
                                        </p:tgtEl>
                                        <p:attrNameLst>
                                          <p:attrName>style.visibility</p:attrName>
                                        </p:attrNameLst>
                                      </p:cBhvr>
                                      <p:to>
                                        <p:strVal val="visible"/>
                                      </p:to>
                                    </p:set>
                                    <p:animEffect transition="in" filter="fade">
                                      <p:cBhvr>
                                        <p:cTn id="49" dur="500"/>
                                        <p:tgtEl>
                                          <p:spTgt spid="79875">
                                            <p:txEl>
                                              <p:pRg st="5" end="5"/>
                                            </p:txEl>
                                          </p:spTgt>
                                        </p:tgtEl>
                                      </p:cBhvr>
                                    </p:animEffect>
                                    <p:anim calcmode="lin" valueType="num">
                                      <p:cBhvr>
                                        <p:cTn id="50" dur="500" fill="hold"/>
                                        <p:tgtEl>
                                          <p:spTgt spid="79875">
                                            <p:txEl>
                                              <p:pRg st="5" end="5"/>
                                            </p:txEl>
                                          </p:spTgt>
                                        </p:tgtEl>
                                        <p:attrNameLst>
                                          <p:attrName>ppt_x</p:attrName>
                                        </p:attrNameLst>
                                      </p:cBhvr>
                                      <p:tavLst>
                                        <p:tav tm="0">
                                          <p:val>
                                            <p:strVal val="#ppt_x-.1"/>
                                          </p:val>
                                        </p:tav>
                                        <p:tav tm="100000">
                                          <p:val>
                                            <p:strVal val="#ppt_x"/>
                                          </p:val>
                                        </p:tav>
                                      </p:tavLst>
                                    </p:anim>
                                    <p:anim calcmode="lin" valueType="num">
                                      <p:cBhvr>
                                        <p:cTn id="51" dur="500" fill="hold"/>
                                        <p:tgtEl>
                                          <p:spTgt spid="798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nodeType="clickEffect">
                                  <p:stCondLst>
                                    <p:cond delay="0"/>
                                  </p:stCondLst>
                                  <p:iterate type="lt">
                                    <p:tmPct val="10000"/>
                                  </p:iterate>
                                  <p:childTnLst>
                                    <p:set>
                                      <p:cBhvr>
                                        <p:cTn id="55" dur="1" fill="hold">
                                          <p:stCondLst>
                                            <p:cond delay="0"/>
                                          </p:stCondLst>
                                        </p:cTn>
                                        <p:tgtEl>
                                          <p:spTgt spid="79875">
                                            <p:txEl>
                                              <p:pRg st="6" end="6"/>
                                            </p:txEl>
                                          </p:spTgt>
                                        </p:tgtEl>
                                        <p:attrNameLst>
                                          <p:attrName>style.visibility</p:attrName>
                                        </p:attrNameLst>
                                      </p:cBhvr>
                                      <p:to>
                                        <p:strVal val="visible"/>
                                      </p:to>
                                    </p:set>
                                    <p:animEffect transition="in" filter="fade">
                                      <p:cBhvr>
                                        <p:cTn id="56" dur="500"/>
                                        <p:tgtEl>
                                          <p:spTgt spid="79875">
                                            <p:txEl>
                                              <p:pRg st="6" end="6"/>
                                            </p:txEl>
                                          </p:spTgt>
                                        </p:tgtEl>
                                      </p:cBhvr>
                                    </p:animEffect>
                                    <p:anim calcmode="lin" valueType="num">
                                      <p:cBhvr>
                                        <p:cTn id="57" dur="500" fill="hold"/>
                                        <p:tgtEl>
                                          <p:spTgt spid="79875">
                                            <p:txEl>
                                              <p:pRg st="6" end="6"/>
                                            </p:txEl>
                                          </p:spTgt>
                                        </p:tgtEl>
                                        <p:attrNameLst>
                                          <p:attrName>ppt_x</p:attrName>
                                        </p:attrNameLst>
                                      </p:cBhvr>
                                      <p:tavLst>
                                        <p:tav tm="0">
                                          <p:val>
                                            <p:strVal val="#ppt_x-.1"/>
                                          </p:val>
                                        </p:tav>
                                        <p:tav tm="100000">
                                          <p:val>
                                            <p:strVal val="#ppt_x"/>
                                          </p:val>
                                        </p:tav>
                                      </p:tavLst>
                                    </p:anim>
                                    <p:anim calcmode="lin" valueType="num">
                                      <p:cBhvr>
                                        <p:cTn id="58" dur="500" fill="hold"/>
                                        <p:tgtEl>
                                          <p:spTgt spid="7987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152400" y="1981200"/>
            <a:ext cx="8686800" cy="4572000"/>
          </a:xfrm>
        </p:spPr>
        <p:txBody>
          <a:bodyPr rtlCol="1">
            <a:normAutofit lnSpcReduction="10000"/>
          </a:bodyPr>
          <a:lstStyle/>
          <a:p>
            <a:pPr marL="266700" indent="-266700" algn="justLow" fontAlgn="auto">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معنى نشوز الزوجة: </a:t>
            </a:r>
            <a:r>
              <a:rPr lang="ar-SA" sz="2800" dirty="0" smtClean="0">
                <a:solidFill>
                  <a:srgbClr val="000000"/>
                </a:solidFill>
                <a:ea typeface="Times New Roman" pitchFamily="18" charset="0"/>
                <a:cs typeface="Traditional Arabic" pitchFamily="2" charset="-78"/>
              </a:rPr>
              <a:t>هو كراهية الزوجة لزوجها وتعاليها عليه وامتناعها عن طاعته، وأداء حقوقه الواجبة عليها. </a:t>
            </a:r>
          </a:p>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cs typeface="SKR HEAD1" pitchFamily="2" charset="-78"/>
              </a:rPr>
              <a:t>أسباب نشوز الزوجة:</a:t>
            </a:r>
          </a:p>
          <a:p>
            <a:pPr marL="355600" indent="-355600" algn="justLow" fontAlgn="auto">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أسباب النشوز التي من جهة الزوجة:</a:t>
            </a:r>
          </a:p>
          <a:p>
            <a:pPr marL="355600" indent="-355600" algn="justLow" fontAlgn="auto">
              <a:spcBef>
                <a:spcPts val="0"/>
              </a:spcBef>
              <a:spcAft>
                <a:spcPts val="0"/>
              </a:spcAft>
              <a:buClr>
                <a:srgbClr val="C00000"/>
              </a:buClr>
              <a:buSzPct val="50000"/>
              <a:buFont typeface="Wingdings" pitchFamily="2" charset="2"/>
              <a:buChar char="v"/>
              <a:defRPr/>
            </a:pPr>
            <a:r>
              <a:rPr lang="ar-SA" sz="2800" spc="-40" dirty="0" smtClean="0">
                <a:solidFill>
                  <a:srgbClr val="000000"/>
                </a:solidFill>
                <a:ea typeface="Times New Roman" pitchFamily="18" charset="0"/>
                <a:cs typeface="Traditional Arabic" pitchFamily="2" charset="-78"/>
              </a:rPr>
              <a:t>سوء تربيتها على الأخلاق الإسلامية والآداب الشرعية، وضعف تدينها, وعدم النظر إلى الصلة بالزوج وطاعته على أنها طاعة لله, وجهلها بالحقوق الشرعية الواجبة عليها تجاه زوجها.</a:t>
            </a:r>
          </a:p>
          <a:p>
            <a:pPr marL="355600" indent="-35560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غرور الزوجة وتعاليها على زوجها بسبب الجمال أو المال أو الحسب أو الشهادة العلمية وغير ذلك.</a:t>
            </a:r>
          </a:p>
          <a:p>
            <a:pPr marL="355600" indent="-355600"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تعلق الزوجة بما تراه من مظاهر دنيوية عند الآخرين والسعي لمضاهاتهم دون مراعاة إمكانيات الزوج المادية.</a:t>
            </a:r>
            <a:endParaRPr lang="ar-SA" sz="2800" b="1"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F6A7427A-C3AB-4A18-9AEA-1FBEA9CD3BF8}" type="slidenum">
              <a:rPr lang="ar-SA" altLang="en-US"/>
              <a:pPr>
                <a:defRPr/>
              </a:pPr>
              <a:t>75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تعريف النشوز وحكمه وأماراته وأسبابه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fade">
                                      <p:cBhvr>
                                        <p:cTn id="7" dur="500"/>
                                        <p:tgtEl>
                                          <p:spTgt spid="69635">
                                            <p:txEl>
                                              <p:pRg st="0" end="0"/>
                                            </p:txEl>
                                          </p:spTgt>
                                        </p:tgtEl>
                                      </p:cBhvr>
                                    </p:animEffect>
                                    <p:anim calcmode="lin" valueType="num">
                                      <p:cBhvr>
                                        <p:cTn id="8" dur="500" fill="hold"/>
                                        <p:tgtEl>
                                          <p:spTgt spid="6963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96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9635">
                                            <p:txEl>
                                              <p:pRg st="1" end="1"/>
                                            </p:txEl>
                                          </p:spTgt>
                                        </p:tgtEl>
                                        <p:attrNameLst>
                                          <p:attrName>style.visibility</p:attrName>
                                        </p:attrNameLst>
                                      </p:cBhvr>
                                      <p:to>
                                        <p:strVal val="visible"/>
                                      </p:to>
                                    </p:set>
                                    <p:animEffect transition="in" filter="fade">
                                      <p:cBhvr>
                                        <p:cTn id="14" dur="500"/>
                                        <p:tgtEl>
                                          <p:spTgt spid="69635">
                                            <p:txEl>
                                              <p:pRg st="1" end="1"/>
                                            </p:txEl>
                                          </p:spTgt>
                                        </p:tgtEl>
                                      </p:cBhvr>
                                    </p:animEffect>
                                    <p:anim calcmode="lin" valueType="num">
                                      <p:cBhvr>
                                        <p:cTn id="15" dur="500" fill="hold"/>
                                        <p:tgtEl>
                                          <p:spTgt spid="6963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96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9635">
                                            <p:txEl>
                                              <p:pRg st="2" end="2"/>
                                            </p:txEl>
                                          </p:spTgt>
                                        </p:tgtEl>
                                        <p:attrNameLst>
                                          <p:attrName>style.visibility</p:attrName>
                                        </p:attrNameLst>
                                      </p:cBhvr>
                                      <p:to>
                                        <p:strVal val="visible"/>
                                      </p:to>
                                    </p:set>
                                    <p:animEffect transition="in" filter="fade">
                                      <p:cBhvr>
                                        <p:cTn id="21" dur="500"/>
                                        <p:tgtEl>
                                          <p:spTgt spid="69635">
                                            <p:txEl>
                                              <p:pRg st="2" end="2"/>
                                            </p:txEl>
                                          </p:spTgt>
                                        </p:tgtEl>
                                      </p:cBhvr>
                                    </p:animEffect>
                                    <p:anim calcmode="lin" valueType="num">
                                      <p:cBhvr>
                                        <p:cTn id="22" dur="500" fill="hold"/>
                                        <p:tgtEl>
                                          <p:spTgt spid="6963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696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9635">
                                            <p:txEl>
                                              <p:pRg st="3" end="3"/>
                                            </p:txEl>
                                          </p:spTgt>
                                        </p:tgtEl>
                                        <p:attrNameLst>
                                          <p:attrName>style.visibility</p:attrName>
                                        </p:attrNameLst>
                                      </p:cBhvr>
                                      <p:to>
                                        <p:strVal val="visible"/>
                                      </p:to>
                                    </p:set>
                                    <p:animEffect transition="in" filter="fade">
                                      <p:cBhvr>
                                        <p:cTn id="28" dur="500"/>
                                        <p:tgtEl>
                                          <p:spTgt spid="69635">
                                            <p:txEl>
                                              <p:pRg st="3" end="3"/>
                                            </p:txEl>
                                          </p:spTgt>
                                        </p:tgtEl>
                                      </p:cBhvr>
                                    </p:animEffect>
                                    <p:anim calcmode="lin" valueType="num">
                                      <p:cBhvr>
                                        <p:cTn id="29" dur="500" fill="hold"/>
                                        <p:tgtEl>
                                          <p:spTgt spid="6963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696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69635">
                                            <p:txEl>
                                              <p:pRg st="4" end="4"/>
                                            </p:txEl>
                                          </p:spTgt>
                                        </p:tgtEl>
                                        <p:attrNameLst>
                                          <p:attrName>style.visibility</p:attrName>
                                        </p:attrNameLst>
                                      </p:cBhvr>
                                      <p:to>
                                        <p:strVal val="visible"/>
                                      </p:to>
                                    </p:set>
                                    <p:animEffect transition="in" filter="fade">
                                      <p:cBhvr>
                                        <p:cTn id="35" dur="500"/>
                                        <p:tgtEl>
                                          <p:spTgt spid="69635">
                                            <p:txEl>
                                              <p:pRg st="4" end="4"/>
                                            </p:txEl>
                                          </p:spTgt>
                                        </p:tgtEl>
                                      </p:cBhvr>
                                    </p:animEffect>
                                    <p:anim calcmode="lin" valueType="num">
                                      <p:cBhvr>
                                        <p:cTn id="36" dur="500" fill="hold"/>
                                        <p:tgtEl>
                                          <p:spTgt spid="69635">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696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69635">
                                            <p:txEl>
                                              <p:pRg st="5" end="5"/>
                                            </p:txEl>
                                          </p:spTgt>
                                        </p:tgtEl>
                                        <p:attrNameLst>
                                          <p:attrName>style.visibility</p:attrName>
                                        </p:attrNameLst>
                                      </p:cBhvr>
                                      <p:to>
                                        <p:strVal val="visible"/>
                                      </p:to>
                                    </p:set>
                                    <p:animEffect transition="in" filter="fade">
                                      <p:cBhvr>
                                        <p:cTn id="42" dur="500"/>
                                        <p:tgtEl>
                                          <p:spTgt spid="69635">
                                            <p:txEl>
                                              <p:pRg st="5" end="5"/>
                                            </p:txEl>
                                          </p:spTgt>
                                        </p:tgtEl>
                                      </p:cBhvr>
                                    </p:animEffect>
                                    <p:anim calcmode="lin" valueType="num">
                                      <p:cBhvr>
                                        <p:cTn id="43" dur="500" fill="hold"/>
                                        <p:tgtEl>
                                          <p:spTgt spid="69635">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6963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3"/>
          <p:cNvSpPr>
            <a:spLocks noGrp="1" noChangeArrowheads="1"/>
          </p:cNvSpPr>
          <p:nvPr>
            <p:ph idx="1"/>
          </p:nvPr>
        </p:nvSpPr>
        <p:spPr>
          <a:xfrm>
            <a:off x="152400" y="1981200"/>
            <a:ext cx="8686800" cy="4267200"/>
          </a:xfrm>
        </p:spPr>
        <p:txBody>
          <a:bodyPr rtlCol="1">
            <a:normAutofit/>
          </a:bodyPr>
          <a:lstStyle/>
          <a:p>
            <a:pPr marL="355600" indent="-355600" algn="justLow" fontAlgn="auto">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أسباب ترجع إلى الزوج، وتؤدي إلى نشوز الزوجة:</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إهمال الزوج لزوجته والتغافل عن احتياجاتها الزوجية والنفسية، وتحميلها ما لا تحتمل من المسؤوليات.</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الانشغال عنها بالأصدقاء</a:t>
            </a:r>
            <a:r>
              <a:rPr lang="ar-SA" sz="2800" dirty="0" smtClean="0">
                <a:cs typeface="Traditional Arabic" pitchFamily="2" charset="-78"/>
              </a:rPr>
              <a:t>، وقضاء أوقات الفراغ خارج المنْزل في أمور غير مهمة، وعدم العناية بالزوجة وقضاء الوقت المناسب معها.</a:t>
            </a:r>
            <a:endParaRPr lang="ar-SA" sz="2800" dirty="0" smtClean="0">
              <a:solidFill>
                <a:srgbClr val="000000"/>
              </a:solidFill>
              <a:ea typeface="Times New Roman" pitchFamily="18" charset="0"/>
              <a:cs typeface="Traditional Arabic" pitchFamily="2" charset="-78"/>
            </a:endParaRP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تقصير الزوج في واجباته المالية والاجتماعية تجاه أسرته عموماً وزوجته خصوصاً.</a:t>
            </a:r>
            <a:endParaRPr lang="ar-EG" sz="2800" spc="-50" dirty="0" smtClean="0">
              <a:solidFill>
                <a:srgbClr val="000000"/>
              </a:solidFill>
              <a:ea typeface="Times New Roman" pitchFamily="18" charset="0"/>
              <a:cs typeface="Traditional Arabic" pitchFamily="2" charset="-78"/>
            </a:endParaRP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سوء خلق الزوج, وحدَّة طبعه، واختلال تصرفاته, وقسوة تعامله مع زوجته, وإهانتها, وإساءة عشرتها.</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641D87B-F4C1-44E5-82C2-F80C37E9BAF8}" type="slidenum">
              <a:rPr lang="ar-SA" altLang="en-US"/>
              <a:pPr>
                <a:defRPr/>
              </a:pPr>
              <a:t>76</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تعريف النشوز وحكمه وأماراته وأسبابه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fade">
                                      <p:cBhvr>
                                        <p:cTn id="7" dur="500"/>
                                        <p:tgtEl>
                                          <p:spTgt spid="69635">
                                            <p:txEl>
                                              <p:pRg st="0" end="0"/>
                                            </p:txEl>
                                          </p:spTgt>
                                        </p:tgtEl>
                                      </p:cBhvr>
                                    </p:animEffect>
                                    <p:anim calcmode="lin" valueType="num">
                                      <p:cBhvr>
                                        <p:cTn id="8" dur="500" fill="hold"/>
                                        <p:tgtEl>
                                          <p:spTgt spid="6963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696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69635">
                                            <p:txEl>
                                              <p:pRg st="1" end="1"/>
                                            </p:txEl>
                                          </p:spTgt>
                                        </p:tgtEl>
                                        <p:attrNameLst>
                                          <p:attrName>style.visibility</p:attrName>
                                        </p:attrNameLst>
                                      </p:cBhvr>
                                      <p:to>
                                        <p:strVal val="visible"/>
                                      </p:to>
                                    </p:set>
                                    <p:animEffect transition="in" filter="fade">
                                      <p:cBhvr>
                                        <p:cTn id="14" dur="500"/>
                                        <p:tgtEl>
                                          <p:spTgt spid="69635">
                                            <p:txEl>
                                              <p:pRg st="1" end="1"/>
                                            </p:txEl>
                                          </p:spTgt>
                                        </p:tgtEl>
                                      </p:cBhvr>
                                    </p:animEffect>
                                    <p:anim calcmode="lin" valueType="num">
                                      <p:cBhvr>
                                        <p:cTn id="15" dur="500" fill="hold"/>
                                        <p:tgtEl>
                                          <p:spTgt spid="6963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696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69635">
                                            <p:txEl>
                                              <p:pRg st="2" end="2"/>
                                            </p:txEl>
                                          </p:spTgt>
                                        </p:tgtEl>
                                        <p:attrNameLst>
                                          <p:attrName>style.visibility</p:attrName>
                                        </p:attrNameLst>
                                      </p:cBhvr>
                                      <p:to>
                                        <p:strVal val="visible"/>
                                      </p:to>
                                    </p:set>
                                    <p:animEffect transition="in" filter="fade">
                                      <p:cBhvr>
                                        <p:cTn id="21" dur="500"/>
                                        <p:tgtEl>
                                          <p:spTgt spid="69635">
                                            <p:txEl>
                                              <p:pRg st="2" end="2"/>
                                            </p:txEl>
                                          </p:spTgt>
                                        </p:tgtEl>
                                      </p:cBhvr>
                                    </p:animEffect>
                                    <p:anim calcmode="lin" valueType="num">
                                      <p:cBhvr>
                                        <p:cTn id="22" dur="500" fill="hold"/>
                                        <p:tgtEl>
                                          <p:spTgt spid="6963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696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69635">
                                            <p:txEl>
                                              <p:pRg st="3" end="3"/>
                                            </p:txEl>
                                          </p:spTgt>
                                        </p:tgtEl>
                                        <p:attrNameLst>
                                          <p:attrName>style.visibility</p:attrName>
                                        </p:attrNameLst>
                                      </p:cBhvr>
                                      <p:to>
                                        <p:strVal val="visible"/>
                                      </p:to>
                                    </p:set>
                                    <p:animEffect transition="in" filter="fade">
                                      <p:cBhvr>
                                        <p:cTn id="28" dur="500"/>
                                        <p:tgtEl>
                                          <p:spTgt spid="69635">
                                            <p:txEl>
                                              <p:pRg st="3" end="3"/>
                                            </p:txEl>
                                          </p:spTgt>
                                        </p:tgtEl>
                                      </p:cBhvr>
                                    </p:animEffect>
                                    <p:anim calcmode="lin" valueType="num">
                                      <p:cBhvr>
                                        <p:cTn id="29" dur="500" fill="hold"/>
                                        <p:tgtEl>
                                          <p:spTgt spid="6963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696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69635">
                                            <p:txEl>
                                              <p:pRg st="4" end="4"/>
                                            </p:txEl>
                                          </p:spTgt>
                                        </p:tgtEl>
                                        <p:attrNameLst>
                                          <p:attrName>style.visibility</p:attrName>
                                        </p:attrNameLst>
                                      </p:cBhvr>
                                      <p:to>
                                        <p:strVal val="visible"/>
                                      </p:to>
                                    </p:set>
                                    <p:animEffect transition="in" filter="fade">
                                      <p:cBhvr>
                                        <p:cTn id="35" dur="500"/>
                                        <p:tgtEl>
                                          <p:spTgt spid="69635">
                                            <p:txEl>
                                              <p:pRg st="4" end="4"/>
                                            </p:txEl>
                                          </p:spTgt>
                                        </p:tgtEl>
                                      </p:cBhvr>
                                    </p:animEffect>
                                    <p:anim calcmode="lin" valueType="num">
                                      <p:cBhvr>
                                        <p:cTn id="36" dur="500" fill="hold"/>
                                        <p:tgtEl>
                                          <p:spTgt spid="69635">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696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400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تعريف النشوز وحكمه وأماراته وأسبابه</a:t>
            </a:r>
            <a:endParaRPr lang="en-US" sz="4000" b="1" dirty="0" smtClean="0">
              <a:effectLst>
                <a:outerShdw blurRad="38100" dist="38100" dir="2700000" algn="tl">
                  <a:srgbClr val="000000">
                    <a:alpha val="43137"/>
                  </a:srgbClr>
                </a:outerShdw>
              </a:effectLst>
              <a:cs typeface="Monotype Koufi" pitchFamily="2" charset="-78"/>
            </a:endParaRPr>
          </a:p>
        </p:txBody>
      </p:sp>
      <p:sp>
        <p:nvSpPr>
          <p:cNvPr id="81927" name="Rectangle 3"/>
          <p:cNvSpPr>
            <a:spLocks noGrp="1" noChangeArrowheads="1"/>
          </p:cNvSpPr>
          <p:nvPr>
            <p:ph idx="1"/>
          </p:nvPr>
        </p:nvSpPr>
        <p:spPr>
          <a:xfrm>
            <a:off x="152400" y="1981200"/>
            <a:ext cx="8686800" cy="4149725"/>
          </a:xfrm>
        </p:spPr>
        <p:txBody>
          <a:bodyPr/>
          <a:lstStyle/>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أسباب خارجية تؤدي إلى نشوز الزوجة:</a:t>
            </a:r>
          </a:p>
          <a:p>
            <a:pPr algn="justLow">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اختلاطها بصديقات السوء اللاتي يحرّضْنها على ترك القيام بحقوق الزوج واحترامه.</a:t>
            </a:r>
          </a:p>
          <a:p>
            <a:pPr algn="justLow">
              <a:spcBef>
                <a:spcPts val="0"/>
              </a:spcBef>
              <a:buClr>
                <a:srgbClr val="C00000"/>
              </a:buClr>
              <a:buSzPct val="50000"/>
              <a:buFont typeface="Wingdings" pitchFamily="2" charset="2"/>
              <a:buChar char="v"/>
            </a:pPr>
            <a:r>
              <a:rPr lang="ar-SA" sz="2800" dirty="0" smtClean="0">
                <a:ea typeface="Times New Roman" pitchFamily="18" charset="0"/>
                <a:cs typeface="Traditional Arabic" pitchFamily="2" charset="-78"/>
              </a:rPr>
              <a:t>وسائل الإعلام المنحرفة التي تدعو إلى تحويل الأسرة إلى ميدان صراع وانتزاع حقوق بين الزوج والزوجة تحت الدعاوى المغلوطة للمساواة وأخذ الحقوق</a:t>
            </a:r>
            <a:r>
              <a:rPr lang="ar-SA" sz="2800" dirty="0" smtClean="0">
                <a:solidFill>
                  <a:srgbClr val="000000"/>
                </a:solidFill>
                <a:ea typeface="Times New Roman" pitchFamily="18" charset="0"/>
                <a:cs typeface="Traditional Arabic" pitchFamily="2" charset="-78"/>
              </a:rPr>
              <a:t>, فضلاً عن دعوتها لتمرد الزوجة وخروجها إلى ميادين العمل التي لا تتناسب مع طبيعتها وتغض من شأن وظيفة المرأة الأولى زوجةً وأماً وربة بيت.</a:t>
            </a:r>
          </a:p>
          <a:p>
            <a:pPr algn="justLow">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التدخل الخارجي من أقارب الزوج أو الزوجة أو أصدقاء العائلة، رغم قول </a:t>
            </a:r>
            <a:br>
              <a:rPr lang="ar-SA" sz="2800" dirty="0" smtClean="0">
                <a:solidFill>
                  <a:srgbClr val="000000"/>
                </a:solidFill>
                <a:ea typeface="Times New Roman" pitchFamily="18" charset="0"/>
                <a:cs typeface="Traditional Arabic" pitchFamily="2" charset="-78"/>
              </a:rPr>
            </a:br>
            <a:r>
              <a:rPr lang="ar-SA" sz="2800" dirty="0" smtClean="0">
                <a:solidFill>
                  <a:srgbClr val="000000"/>
                </a:solidFill>
                <a:ea typeface="Times New Roman" pitchFamily="18" charset="0"/>
                <a:cs typeface="Traditional Arabic" pitchFamily="2" charset="-78"/>
              </a:rPr>
              <a:t>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latin typeface="Simplified Arabic" pitchFamily="2" charset="-78"/>
                <a:ea typeface="Times New Roman" pitchFamily="18" charset="0"/>
                <a:cs typeface="Traditional Arabic" pitchFamily="2" charset="-78"/>
              </a:rPr>
              <a:t> </a:t>
            </a:r>
            <a:r>
              <a:rPr lang="ar-SA" sz="2800" dirty="0" smtClean="0">
                <a:solidFill>
                  <a:srgbClr val="FF0000"/>
                </a:solidFill>
                <a:ea typeface="Times New Roman" pitchFamily="18" charset="0"/>
                <a:cs typeface="Traditional Arabic" pitchFamily="2" charset="-78"/>
              </a:rPr>
              <a:t>لَيْسَ مِنَّا مَنْ خَبَّبَ امْرَأَةً عَلَى زَوْجِهَا أَوْ عَبْدًا عَلَى سَيِّدِهِ</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CB65BF5F-F77A-4106-B3FB-ABA86FEA2663}" type="slidenum">
              <a:rPr lang="ar-SA" altLang="en-US"/>
              <a:pPr>
                <a:defRPr/>
              </a:pPr>
              <a:t>77</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1927">
                                            <p:txEl>
                                              <p:pRg st="0" end="0"/>
                                            </p:txEl>
                                          </p:spTgt>
                                        </p:tgtEl>
                                        <p:attrNameLst>
                                          <p:attrName>style.visibility</p:attrName>
                                        </p:attrNameLst>
                                      </p:cBhvr>
                                      <p:to>
                                        <p:strVal val="visible"/>
                                      </p:to>
                                    </p:set>
                                    <p:animEffect transition="in" filter="fade">
                                      <p:cBhvr>
                                        <p:cTn id="7" dur="500"/>
                                        <p:tgtEl>
                                          <p:spTgt spid="81927">
                                            <p:txEl>
                                              <p:pRg st="0" end="0"/>
                                            </p:txEl>
                                          </p:spTgt>
                                        </p:tgtEl>
                                      </p:cBhvr>
                                    </p:animEffect>
                                    <p:anim calcmode="lin" valueType="num">
                                      <p:cBhvr>
                                        <p:cTn id="8" dur="500" fill="hold"/>
                                        <p:tgtEl>
                                          <p:spTgt spid="8192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19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1927">
                                            <p:txEl>
                                              <p:pRg st="1" end="1"/>
                                            </p:txEl>
                                          </p:spTgt>
                                        </p:tgtEl>
                                        <p:attrNameLst>
                                          <p:attrName>style.visibility</p:attrName>
                                        </p:attrNameLst>
                                      </p:cBhvr>
                                      <p:to>
                                        <p:strVal val="visible"/>
                                      </p:to>
                                    </p:set>
                                    <p:animEffect transition="in" filter="fade">
                                      <p:cBhvr>
                                        <p:cTn id="14" dur="500"/>
                                        <p:tgtEl>
                                          <p:spTgt spid="81927">
                                            <p:txEl>
                                              <p:pRg st="1" end="1"/>
                                            </p:txEl>
                                          </p:spTgt>
                                        </p:tgtEl>
                                      </p:cBhvr>
                                    </p:animEffect>
                                    <p:anim calcmode="lin" valueType="num">
                                      <p:cBhvr>
                                        <p:cTn id="15" dur="500" fill="hold"/>
                                        <p:tgtEl>
                                          <p:spTgt spid="8192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192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1927">
                                            <p:txEl>
                                              <p:pRg st="2" end="2"/>
                                            </p:txEl>
                                          </p:spTgt>
                                        </p:tgtEl>
                                        <p:attrNameLst>
                                          <p:attrName>style.visibility</p:attrName>
                                        </p:attrNameLst>
                                      </p:cBhvr>
                                      <p:to>
                                        <p:strVal val="visible"/>
                                      </p:to>
                                    </p:set>
                                    <p:animEffect transition="in" filter="fade">
                                      <p:cBhvr>
                                        <p:cTn id="21" dur="500"/>
                                        <p:tgtEl>
                                          <p:spTgt spid="81927">
                                            <p:txEl>
                                              <p:pRg st="2" end="2"/>
                                            </p:txEl>
                                          </p:spTgt>
                                        </p:tgtEl>
                                      </p:cBhvr>
                                    </p:animEffect>
                                    <p:anim calcmode="lin" valueType="num">
                                      <p:cBhvr>
                                        <p:cTn id="22" dur="500" fill="hold"/>
                                        <p:tgtEl>
                                          <p:spTgt spid="8192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192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1927">
                                            <p:txEl>
                                              <p:pRg st="3" end="3"/>
                                            </p:txEl>
                                          </p:spTgt>
                                        </p:tgtEl>
                                        <p:attrNameLst>
                                          <p:attrName>style.visibility</p:attrName>
                                        </p:attrNameLst>
                                      </p:cBhvr>
                                      <p:to>
                                        <p:strVal val="visible"/>
                                      </p:to>
                                    </p:set>
                                    <p:animEffect transition="in" filter="fade">
                                      <p:cBhvr>
                                        <p:cTn id="28" dur="500"/>
                                        <p:tgtEl>
                                          <p:spTgt spid="81927">
                                            <p:txEl>
                                              <p:pRg st="3" end="3"/>
                                            </p:txEl>
                                          </p:spTgt>
                                        </p:tgtEl>
                                      </p:cBhvr>
                                    </p:animEffect>
                                    <p:anim calcmode="lin" valueType="num">
                                      <p:cBhvr>
                                        <p:cTn id="29" dur="500" fill="hold"/>
                                        <p:tgtEl>
                                          <p:spTgt spid="8192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192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51" name="Rectangle 3"/>
          <p:cNvSpPr>
            <a:spLocks noGrp="1" noChangeArrowheads="1"/>
          </p:cNvSpPr>
          <p:nvPr>
            <p:ph idx="1"/>
          </p:nvPr>
        </p:nvSpPr>
        <p:spPr>
          <a:xfrm>
            <a:off x="152400" y="1981200"/>
            <a:ext cx="8686800" cy="4149725"/>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أمارات نشوز الزوجة:</a:t>
            </a:r>
          </a:p>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إساءة الأدب مع الزوج, ومخاطبته ببذيء الكلام:</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ومخالفة قول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a:t>
            </a:r>
            <a:r>
              <a:rPr lang="ar-SA" sz="2800" dirty="0" smtClean="0">
                <a:solidFill>
                  <a:srgbClr val="FF0000"/>
                </a:solidFill>
                <a:ea typeface="Times New Roman" pitchFamily="18" charset="0"/>
                <a:cs typeface="Traditional Arabic" pitchFamily="2" charset="-78"/>
              </a:rPr>
              <a:t>لَوْ كُنْتُ آمِرًا أَحَدًا أَنْ يَسْجُدَ لِأَحَدٍ لَأَمَرْتُ الْمَرْأَةَ أَنْ تَسْجُدَ لِزَوْجِهَا</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p>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عدم طاعته في المعروف، وعدم المبالاة بتحقيق مطالبه:</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والاهتمام </a:t>
            </a:r>
            <a:r>
              <a:rPr lang="ar-SA" sz="2800" dirty="0" err="1" smtClean="0">
                <a:solidFill>
                  <a:srgbClr val="000000"/>
                </a:solidFill>
                <a:ea typeface="Times New Roman" pitchFamily="18" charset="0"/>
                <a:cs typeface="Traditional Arabic" pitchFamily="2" charset="-78"/>
              </a:rPr>
              <a:t>به</a:t>
            </a:r>
            <a:r>
              <a:rPr lang="ar-SA" sz="2800" dirty="0" smtClean="0">
                <a:solidFill>
                  <a:srgbClr val="000000"/>
                </a:solidFill>
                <a:ea typeface="Times New Roman" pitchFamily="18" charset="0"/>
                <a:cs typeface="Traditional Arabic" pitchFamily="2" charset="-78"/>
              </a:rPr>
              <a:t>، كما هي مواصفات المرأة الصالحة؛ لقول النبي </a:t>
            </a:r>
            <a:r>
              <a:rPr lang="ar-SA" sz="2800" dirty="0" err="1" smtClean="0">
                <a:solidFill>
                  <a:srgbClr val="000000"/>
                </a:solidFill>
                <a:ea typeface="Times New Roman" pitchFamily="18" charset="0"/>
                <a:cs typeface="CTraditional Arabic" pitchFamily="2" charset="-78"/>
              </a:rPr>
              <a:t>ج</a:t>
            </a:r>
            <a:r>
              <a:rPr lang="ar-SA" sz="2800" dirty="0" smtClean="0">
                <a:solidFill>
                  <a:srgbClr val="000000"/>
                </a:solidFill>
                <a:ea typeface="Times New Roman" pitchFamily="18" charset="0"/>
                <a:cs typeface="Traditional Arabic" pitchFamily="2" charset="-78"/>
              </a:rPr>
              <a:t> لعمر </a:t>
            </a:r>
            <a:r>
              <a:rPr lang="ar-SA" sz="2800" dirty="0" smtClean="0">
                <a:solidFill>
                  <a:srgbClr val="000000"/>
                </a:solidFill>
                <a:ea typeface="Times New Roman" pitchFamily="18" charset="0"/>
                <a:cs typeface="CTraditional Arabic" pitchFamily="2" charset="-78"/>
              </a:rPr>
              <a:t>ت</a:t>
            </a:r>
            <a:r>
              <a:rPr lang="ar-SA" sz="2800" dirty="0" smtClean="0">
                <a:solidFill>
                  <a:srgbClr val="000000"/>
                </a:solidFill>
                <a:ea typeface="Times New Roman" pitchFamily="18" charset="0"/>
                <a:cs typeface="Traditional Arabic" pitchFamily="2" charset="-78"/>
              </a:rPr>
              <a:t>: " </a:t>
            </a:r>
            <a:r>
              <a:rPr lang="ar-SA" sz="2800" dirty="0" smtClean="0">
                <a:solidFill>
                  <a:srgbClr val="FF0000"/>
                </a:solidFill>
                <a:ea typeface="Times New Roman" pitchFamily="18" charset="0"/>
                <a:cs typeface="Traditional Arabic" pitchFamily="2" charset="-78"/>
              </a:rPr>
              <a:t>أَلا أُخْبِرُكَ بِخَيْرِ مَا يَكْنِزُ الْمَرْءُ: الْمَرْأَةَ الصَّالِحَةَ: إِذَا نَظَرَ إِلَيْهَا سَرَّتْهُ، وَإِذَا أَمَرَهَا أَطَاعَتْهُ، وَإِذَا غَابَ عَنْهَا حَفِظَتْهُ</a:t>
            </a:r>
            <a:r>
              <a:rPr lang="ar-SA" sz="2800" dirty="0" smtClean="0">
                <a:solidFill>
                  <a:srgbClr val="000000"/>
                </a:solidFill>
                <a:ea typeface="Times New Roman" pitchFamily="18" charset="0"/>
                <a:cs typeface="Traditional Arabic" pitchFamily="2" charset="-78"/>
              </a:rPr>
              <a:t>”.</a:t>
            </a:r>
          </a:p>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الامتناع عن تلبية حاجة الزوج في الفراش:</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لقول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 </a:t>
            </a:r>
            <a:r>
              <a:rPr lang="ar-SA" sz="2800" dirty="0" smtClean="0">
                <a:solidFill>
                  <a:srgbClr val="FF0000"/>
                </a:solidFill>
                <a:ea typeface="Times New Roman" pitchFamily="18" charset="0"/>
                <a:cs typeface="Traditional Arabic" pitchFamily="2" charset="-78"/>
              </a:rPr>
              <a:t>إِذَا دَعَا الرَّجُلُ امْرَأَتَهُ إِلَى فِرَاشِهِ فَأَبَتْ فَبَاتَ غَضْبَانَ عَلَيْهَا لَعَنَتْهَا الْمَلَائِكَةُ حَتَّى تُصْبِحَ</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549027A3-66A4-4910-B7F9-9552CFE5B58C}" type="slidenum">
              <a:rPr lang="ar-SA" altLang="en-US"/>
              <a:pPr>
                <a:defRPr/>
              </a:pPr>
              <a:t>78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تعريف النشوز وحكمه وأماراته وأسبابه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2951">
                                            <p:txEl>
                                              <p:pRg st="0" end="0"/>
                                            </p:txEl>
                                          </p:spTgt>
                                        </p:tgtEl>
                                        <p:attrNameLst>
                                          <p:attrName>style.visibility</p:attrName>
                                        </p:attrNameLst>
                                      </p:cBhvr>
                                      <p:to>
                                        <p:strVal val="visible"/>
                                      </p:to>
                                    </p:set>
                                    <p:animEffect transition="in" filter="fade">
                                      <p:cBhvr>
                                        <p:cTn id="7" dur="500"/>
                                        <p:tgtEl>
                                          <p:spTgt spid="82951">
                                            <p:txEl>
                                              <p:pRg st="0" end="0"/>
                                            </p:txEl>
                                          </p:spTgt>
                                        </p:tgtEl>
                                      </p:cBhvr>
                                    </p:animEffect>
                                    <p:anim calcmode="lin" valueType="num">
                                      <p:cBhvr>
                                        <p:cTn id="8" dur="500" fill="hold"/>
                                        <p:tgtEl>
                                          <p:spTgt spid="8295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29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2951">
                                            <p:txEl>
                                              <p:pRg st="1" end="1"/>
                                            </p:txEl>
                                          </p:spTgt>
                                        </p:tgtEl>
                                        <p:attrNameLst>
                                          <p:attrName>style.visibility</p:attrName>
                                        </p:attrNameLst>
                                      </p:cBhvr>
                                      <p:to>
                                        <p:strVal val="visible"/>
                                      </p:to>
                                    </p:set>
                                    <p:animEffect transition="in" filter="fade">
                                      <p:cBhvr>
                                        <p:cTn id="14" dur="500"/>
                                        <p:tgtEl>
                                          <p:spTgt spid="82951">
                                            <p:txEl>
                                              <p:pRg st="1" end="1"/>
                                            </p:txEl>
                                          </p:spTgt>
                                        </p:tgtEl>
                                      </p:cBhvr>
                                    </p:animEffect>
                                    <p:anim calcmode="lin" valueType="num">
                                      <p:cBhvr>
                                        <p:cTn id="15" dur="500" fill="hold"/>
                                        <p:tgtEl>
                                          <p:spTgt spid="8295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29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2951">
                                            <p:txEl>
                                              <p:pRg st="2" end="2"/>
                                            </p:txEl>
                                          </p:spTgt>
                                        </p:tgtEl>
                                        <p:attrNameLst>
                                          <p:attrName>style.visibility</p:attrName>
                                        </p:attrNameLst>
                                      </p:cBhvr>
                                      <p:to>
                                        <p:strVal val="visible"/>
                                      </p:to>
                                    </p:set>
                                    <p:animEffect transition="in" filter="fade">
                                      <p:cBhvr>
                                        <p:cTn id="21" dur="500"/>
                                        <p:tgtEl>
                                          <p:spTgt spid="82951">
                                            <p:txEl>
                                              <p:pRg st="2" end="2"/>
                                            </p:txEl>
                                          </p:spTgt>
                                        </p:tgtEl>
                                      </p:cBhvr>
                                    </p:animEffect>
                                    <p:anim calcmode="lin" valueType="num">
                                      <p:cBhvr>
                                        <p:cTn id="22" dur="500" fill="hold"/>
                                        <p:tgtEl>
                                          <p:spTgt spid="8295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29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2951">
                                            <p:txEl>
                                              <p:pRg st="3" end="3"/>
                                            </p:txEl>
                                          </p:spTgt>
                                        </p:tgtEl>
                                        <p:attrNameLst>
                                          <p:attrName>style.visibility</p:attrName>
                                        </p:attrNameLst>
                                      </p:cBhvr>
                                      <p:to>
                                        <p:strVal val="visible"/>
                                      </p:to>
                                    </p:set>
                                    <p:animEffect transition="in" filter="fade">
                                      <p:cBhvr>
                                        <p:cTn id="28" dur="500"/>
                                        <p:tgtEl>
                                          <p:spTgt spid="82951">
                                            <p:txEl>
                                              <p:pRg st="3" end="3"/>
                                            </p:txEl>
                                          </p:spTgt>
                                        </p:tgtEl>
                                      </p:cBhvr>
                                    </p:animEffect>
                                    <p:anim calcmode="lin" valueType="num">
                                      <p:cBhvr>
                                        <p:cTn id="29" dur="500" fill="hold"/>
                                        <p:tgtEl>
                                          <p:spTgt spid="8295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29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5" name="Rectangle 3"/>
          <p:cNvSpPr>
            <a:spLocks noGrp="1" noChangeArrowheads="1"/>
          </p:cNvSpPr>
          <p:nvPr>
            <p:ph idx="1"/>
          </p:nvPr>
        </p:nvSpPr>
        <p:spPr>
          <a:xfrm>
            <a:off x="152400" y="1981200"/>
            <a:ext cx="8686800" cy="4149725"/>
          </a:xfrm>
        </p:spPr>
        <p:txBody>
          <a:bodyPr/>
          <a:lstStyle/>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الأمارات الطارئة لا اعتبار لها:</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وهي التي تطرأ عليها في أوقات لمسببات خارجية، مثل: فترات الحمل والحيض والنفاس, فعلى الزوج أن يكون بصيرًا عالمًا بأحوالها ويفرق بين الإشارات والدلالات على النشوز، وبين الظروف الطارئة على الزوجة التي لا تلبث أن تـزول بزوال مؤثراتها.</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7E01BC56-B08B-467B-8E87-83DF2C26C2AF}" type="slidenum">
              <a:rPr lang="ar-SA" altLang="en-US"/>
              <a:pPr>
                <a:defRPr/>
              </a:pPr>
              <a:t>79</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تعريف النشوز وحكمه وأماراته وأسبابه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3975">
                                            <p:txEl>
                                              <p:pRg st="0" end="0"/>
                                            </p:txEl>
                                          </p:spTgt>
                                        </p:tgtEl>
                                        <p:attrNameLst>
                                          <p:attrName>style.visibility</p:attrName>
                                        </p:attrNameLst>
                                      </p:cBhvr>
                                      <p:to>
                                        <p:strVal val="visible"/>
                                      </p:to>
                                    </p:set>
                                    <p:animEffect transition="in" filter="fade">
                                      <p:cBhvr>
                                        <p:cTn id="7" dur="500"/>
                                        <p:tgtEl>
                                          <p:spTgt spid="83975">
                                            <p:txEl>
                                              <p:pRg st="0" end="0"/>
                                            </p:txEl>
                                          </p:spTgt>
                                        </p:tgtEl>
                                      </p:cBhvr>
                                    </p:animEffect>
                                    <p:anim calcmode="lin" valueType="num">
                                      <p:cBhvr>
                                        <p:cTn id="8" dur="500" fill="hold"/>
                                        <p:tgtEl>
                                          <p:spTgt spid="8397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39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strVal val="#ppt_w*0.70"/>
                                          </p:val>
                                        </p:tav>
                                        <p:tav tm="100000">
                                          <p:val>
                                            <p:strVal val="#ppt_w"/>
                                          </p:val>
                                        </p:tav>
                                      </p:tavLst>
                                    </p:anim>
                                    <p:anim calcmode="lin" valueType="num">
                                      <p:cBhvr>
                                        <p:cTn id="15" dur="500" fill="hold"/>
                                        <p:tgtEl>
                                          <p:spTgt spid="7"/>
                                        </p:tgtEl>
                                        <p:attrNameLst>
                                          <p:attrName>ppt_h</p:attrName>
                                        </p:attrNameLst>
                                      </p:cBhvr>
                                      <p:tavLst>
                                        <p:tav tm="0">
                                          <p:val>
                                            <p:strVal val="#ppt_h"/>
                                          </p:val>
                                        </p:tav>
                                        <p:tav tm="100000">
                                          <p:val>
                                            <p:strVal val="#ppt_h"/>
                                          </p:val>
                                        </p:tav>
                                      </p:tavLst>
                                    </p:anim>
                                    <p:animEffect transition="in" filter="fade">
                                      <p:cBhvr>
                                        <p:cTn id="1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9" name="Rectangle 3"/>
          <p:cNvSpPr>
            <a:spLocks noGrp="1" noChangeArrowheads="1"/>
          </p:cNvSpPr>
          <p:nvPr>
            <p:ph idx="1"/>
          </p:nvPr>
        </p:nvSpPr>
        <p:spPr>
          <a:xfrm>
            <a:off x="152400" y="1981200"/>
            <a:ext cx="8686800" cy="35052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cs typeface="SKR HEAD1" pitchFamily="2" charset="-78"/>
              </a:rPr>
              <a:t>مفهوم الزواج:</a:t>
            </a:r>
          </a:p>
          <a:p>
            <a:pPr algn="justLow">
              <a:spcBef>
                <a:spcPts val="0"/>
              </a:spcBef>
              <a:buClr>
                <a:srgbClr val="C00000"/>
              </a:buClr>
            </a:pPr>
            <a:r>
              <a:rPr lang="ar-SA" sz="2800" b="1" dirty="0" smtClean="0">
                <a:solidFill>
                  <a:srgbClr val="C00000"/>
                </a:solidFill>
                <a:cs typeface="Traditional Arabic" pitchFamily="2" charset="-78"/>
              </a:rPr>
              <a:t>الزواج في اللغة: </a:t>
            </a:r>
            <a:r>
              <a:rPr lang="ar-SA" sz="2800" dirty="0" smtClean="0">
                <a:solidFill>
                  <a:srgbClr val="000000"/>
                </a:solidFill>
                <a:ea typeface="Times New Roman" pitchFamily="18" charset="0"/>
                <a:cs typeface="Traditional Arabic" pitchFamily="2" charset="-78"/>
              </a:rPr>
              <a:t>الاقتران والارتباط</a:t>
            </a:r>
            <a:r>
              <a:rPr lang="ar-SA" sz="2800" dirty="0" smtClean="0">
                <a:cs typeface="Traditional Arabic" pitchFamily="2" charset="-78"/>
              </a:rPr>
              <a:t>، وفي التنزيل: </a:t>
            </a:r>
            <a:r>
              <a:rPr lang="ar-EG" sz="2800" b="1" dirty="0" smtClean="0">
                <a:solidFill>
                  <a:srgbClr val="000000"/>
                </a:solidFill>
                <a:cs typeface="Traditional Arabic" pitchFamily="2" charset="-78"/>
              </a:rPr>
              <a:t>﴿</a:t>
            </a:r>
            <a:r>
              <a:rPr lang="ar-SA" sz="2800" b="1" dirty="0" smtClean="0">
                <a:solidFill>
                  <a:srgbClr val="000000"/>
                </a:solidFill>
                <a:cs typeface="Traditional Arabic" pitchFamily="2" charset="-78"/>
              </a:rPr>
              <a:t> </a:t>
            </a:r>
            <a:r>
              <a:rPr lang="ar-SA" sz="2800" dirty="0" smtClean="0">
                <a:solidFill>
                  <a:srgbClr val="00B0F0"/>
                </a:solidFill>
                <a:cs typeface="Traditional Arabic" pitchFamily="2" charset="-78"/>
              </a:rPr>
              <a:t>وَزَوَّجْنَاهُمْ بِحُورٍ عِين </a:t>
            </a:r>
            <a:r>
              <a:rPr lang="ar-SA" sz="2800" b="1" dirty="0" smtClean="0">
                <a:solidFill>
                  <a:srgbClr val="000000"/>
                </a:solidFill>
                <a:cs typeface="Traditional Arabic" pitchFamily="2" charset="-78"/>
              </a:rPr>
              <a:t>﴾ </a:t>
            </a:r>
            <a:r>
              <a:rPr lang="ar-SA" sz="2800" dirty="0" smtClean="0">
                <a:cs typeface="Traditional Arabic" pitchFamily="2" charset="-78"/>
              </a:rPr>
              <a:t>.</a:t>
            </a:r>
            <a:endParaRPr lang="en-US" sz="2800" dirty="0" smtClean="0">
              <a:cs typeface="Traditional Arabic" pitchFamily="2" charset="-78"/>
            </a:endParaRPr>
          </a:p>
          <a:p>
            <a:pPr algn="justLow">
              <a:spcBef>
                <a:spcPts val="0"/>
              </a:spcBef>
              <a:buClr>
                <a:srgbClr val="C00000"/>
              </a:buClr>
            </a:pPr>
            <a:r>
              <a:rPr lang="ar-EG" sz="2800" dirty="0" smtClean="0">
                <a:solidFill>
                  <a:srgbClr val="C00000"/>
                </a:solidFill>
                <a:cs typeface="Traditional Arabic" pitchFamily="2" charset="-78"/>
              </a:rPr>
              <a:t>(</a:t>
            </a:r>
            <a:r>
              <a:rPr lang="ar-EG" sz="2800" b="1" dirty="0" smtClean="0">
                <a:solidFill>
                  <a:srgbClr val="C00000"/>
                </a:solidFill>
                <a:cs typeface="Traditional Arabic" pitchFamily="2" charset="-78"/>
              </a:rPr>
              <a:t>النكاح</a:t>
            </a:r>
            <a:r>
              <a:rPr lang="ar-EG" sz="2800" dirty="0" smtClean="0">
                <a:solidFill>
                  <a:srgbClr val="C00000"/>
                </a:solidFill>
                <a:cs typeface="Traditional Arabic" pitchFamily="2" charset="-78"/>
              </a:rPr>
              <a:t>) </a:t>
            </a:r>
            <a:r>
              <a:rPr lang="ar-EG" sz="2800" dirty="0" smtClean="0">
                <a:cs typeface="Traditional Arabic" pitchFamily="2" charset="-78"/>
              </a:rPr>
              <a:t>من مرادفات الزواج، وهو في اللغة: الضم والجمع</a:t>
            </a:r>
            <a:r>
              <a:rPr lang="ar-SA" sz="2800" dirty="0" smtClean="0">
                <a:cs typeface="Traditional Arabic" pitchFamily="2" charset="-78"/>
              </a:rPr>
              <a:t>.</a:t>
            </a:r>
          </a:p>
          <a:p>
            <a:pPr algn="justLow">
              <a:spcBef>
                <a:spcPts val="0"/>
              </a:spcBef>
              <a:buClr>
                <a:srgbClr val="C00000"/>
              </a:buClr>
            </a:pPr>
            <a:r>
              <a:rPr lang="ar-SA" sz="2800" b="1" dirty="0" smtClean="0">
                <a:solidFill>
                  <a:srgbClr val="C00000"/>
                </a:solidFill>
                <a:cs typeface="Traditional Arabic" pitchFamily="2" charset="-78"/>
              </a:rPr>
              <a:t>النكاح (الزواج) في </a:t>
            </a:r>
            <a:r>
              <a:rPr lang="ar-EG" sz="2800" b="1" dirty="0" smtClean="0">
                <a:solidFill>
                  <a:srgbClr val="C00000"/>
                </a:solidFill>
                <a:cs typeface="Traditional Arabic" pitchFamily="2" charset="-78"/>
              </a:rPr>
              <a:t>الاصطلاح الشرعي</a:t>
            </a:r>
            <a:r>
              <a:rPr lang="ar-SA" sz="2800" b="1" dirty="0" smtClean="0">
                <a:solidFill>
                  <a:srgbClr val="C00000"/>
                </a:solidFill>
                <a:cs typeface="Traditional Arabic" pitchFamily="2" charset="-78"/>
              </a:rPr>
              <a:t>:</a:t>
            </a:r>
            <a:r>
              <a:rPr lang="ar-EG" sz="2800" dirty="0" smtClean="0">
                <a:solidFill>
                  <a:srgbClr val="C00000"/>
                </a:solidFill>
                <a:cs typeface="Traditional Arabic" pitchFamily="2" charset="-78"/>
              </a:rPr>
              <a:t> </a:t>
            </a:r>
            <a:r>
              <a:rPr lang="ar-SA" sz="2800" dirty="0" smtClean="0">
                <a:cs typeface="Traditional Arabic" pitchFamily="2" charset="-78"/>
              </a:rPr>
              <a:t>عقد شرعي يقتضي حل استمتاع كل من الزوجين بالآخر.</a:t>
            </a:r>
          </a:p>
          <a:p>
            <a:pPr algn="justLow">
              <a:spcBef>
                <a:spcPts val="0"/>
              </a:spcBef>
              <a:buClr>
                <a:srgbClr val="C00000"/>
              </a:buClr>
            </a:pPr>
            <a:r>
              <a:rPr lang="ar-SA" sz="2800" b="1" dirty="0" smtClean="0">
                <a:solidFill>
                  <a:srgbClr val="C00000"/>
                </a:solidFill>
                <a:cs typeface="Traditional Arabic" pitchFamily="2" charset="-78"/>
              </a:rPr>
              <a:t>تعريف آخر أوسع</a:t>
            </a:r>
            <a:r>
              <a:rPr lang="ar-EG" sz="2800" b="1" dirty="0" smtClean="0">
                <a:solidFill>
                  <a:srgbClr val="C00000"/>
                </a:solidFill>
                <a:cs typeface="Traditional Arabic" pitchFamily="2" charset="-78"/>
              </a:rPr>
              <a:t>: </a:t>
            </a:r>
            <a:r>
              <a:rPr lang="ar-EG" sz="2800" dirty="0" smtClean="0">
                <a:cs typeface="Traditional Arabic" pitchFamily="2" charset="-78"/>
              </a:rPr>
              <a:t>”العلاقة الناشئة بين زوجين، بعقد شرعي يستوفي شرائطه وأركانه – كالوليّ والصداق والشاهدين </a:t>
            </a:r>
            <a:r>
              <a:rPr lang="ar-EG" sz="2800" dirty="0" err="1" smtClean="0">
                <a:cs typeface="Traditional Arabic" pitchFamily="2" charset="-78"/>
              </a:rPr>
              <a:t>العَدْلَين</a:t>
            </a:r>
            <a:r>
              <a:rPr lang="ar-EG" sz="2800" dirty="0" smtClean="0">
                <a:cs typeface="Traditional Arabic" pitchFamily="2" charset="-78"/>
              </a:rPr>
              <a:t> – ويتم بإيجاب وقبول، وما ينشأ عنها من آثار”.</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8B4C1518-5DCE-46E3-8C08-CDC76E0E4F68}" type="slidenum">
              <a:rPr lang="ar-SA" altLang="en-US"/>
              <a:pPr>
                <a:defRPr/>
              </a:pPr>
              <a:t>8</a:t>
            </a:fld>
            <a:endParaRPr lang="en-US" altLang="en-US"/>
          </a:p>
        </p:txBody>
      </p:sp>
      <p:sp>
        <p:nvSpPr>
          <p:cNvPr id="7" name="Rectangle 2"/>
          <p:cNvSpPr txBox="1">
            <a:spLocks noChangeArrowheads="1"/>
          </p:cNvSpPr>
          <p:nvPr/>
        </p:nvSpPr>
        <p:spPr bwMode="auto">
          <a:xfrm>
            <a:off x="457200" y="1066800"/>
            <a:ext cx="8229600" cy="944563"/>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0" i="0" u="none" strike="noStrike" kern="1200" cap="none" spc="0" normalizeH="0" baseline="0" noProof="0" smtClean="0">
                <a:ln>
                  <a:noFill/>
                </a:ln>
                <a:solidFill>
                  <a:srgbClr val="C00000"/>
                </a:solidFill>
                <a:effectLst>
                  <a:outerShdw blurRad="38100" dist="38100" dir="2700000" algn="tl">
                    <a:srgbClr val="C0C0C0"/>
                  </a:outerShdw>
                </a:effectLst>
                <a:uLnTx/>
                <a:uFillTx/>
                <a:latin typeface="Monotype Koufi" pitchFamily="2" charset="-78"/>
                <a:ea typeface="Monotype Koufi" pitchFamily="2" charset="-78"/>
                <a:cs typeface="Monotype Koufi" pitchFamily="2" charset="-78"/>
              </a:rPr>
              <a:t>مفهـوم الأسرة والزواج</a:t>
            </a:r>
            <a:endParaRPr kumimoji="0" lang="en-US" sz="4000" b="0" i="0" u="none" strike="noStrike" kern="1200" cap="none" spc="0" normalizeH="0" baseline="0" noProof="0" dirty="0" smtClean="0">
              <a:ln>
                <a:noFill/>
              </a:ln>
              <a:solidFill>
                <a:srgbClr val="C00000"/>
              </a:solidFill>
              <a:effectLst>
                <a:outerShdw blurRad="38100" dist="38100" dir="2700000" algn="tl">
                  <a:srgbClr val="C0C0C0"/>
                </a:outerShdw>
              </a:effectLst>
              <a:uLnTx/>
              <a:uFillTx/>
              <a:latin typeface="+mj-lt"/>
              <a:ea typeface="Monotype Koufi" pitchFamily="2" charset="-78"/>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199">
                                            <p:txEl>
                                              <p:pRg st="0" end="0"/>
                                            </p:txEl>
                                          </p:spTgt>
                                        </p:tgtEl>
                                        <p:attrNameLst>
                                          <p:attrName>style.visibility</p:attrName>
                                        </p:attrNameLst>
                                      </p:cBhvr>
                                      <p:to>
                                        <p:strVal val="visible"/>
                                      </p:to>
                                    </p:set>
                                    <p:animEffect transition="in" filter="fade">
                                      <p:cBhvr>
                                        <p:cTn id="7" dur="500"/>
                                        <p:tgtEl>
                                          <p:spTgt spid="8199">
                                            <p:txEl>
                                              <p:pRg st="0" end="0"/>
                                            </p:txEl>
                                          </p:spTgt>
                                        </p:tgtEl>
                                      </p:cBhvr>
                                    </p:animEffect>
                                    <p:anim calcmode="lin" valueType="num">
                                      <p:cBhvr>
                                        <p:cTn id="8" dur="500" fill="hold"/>
                                        <p:tgtEl>
                                          <p:spTgt spid="819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1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199">
                                            <p:txEl>
                                              <p:pRg st="1" end="1"/>
                                            </p:txEl>
                                          </p:spTgt>
                                        </p:tgtEl>
                                        <p:attrNameLst>
                                          <p:attrName>style.visibility</p:attrName>
                                        </p:attrNameLst>
                                      </p:cBhvr>
                                      <p:to>
                                        <p:strVal val="visible"/>
                                      </p:to>
                                    </p:set>
                                    <p:animEffect transition="in" filter="fade">
                                      <p:cBhvr>
                                        <p:cTn id="14" dur="500"/>
                                        <p:tgtEl>
                                          <p:spTgt spid="8199">
                                            <p:txEl>
                                              <p:pRg st="1" end="1"/>
                                            </p:txEl>
                                          </p:spTgt>
                                        </p:tgtEl>
                                      </p:cBhvr>
                                    </p:animEffect>
                                    <p:anim calcmode="lin" valueType="num">
                                      <p:cBhvr>
                                        <p:cTn id="15" dur="500" fill="hold"/>
                                        <p:tgtEl>
                                          <p:spTgt spid="819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1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199">
                                            <p:txEl>
                                              <p:pRg st="2" end="2"/>
                                            </p:txEl>
                                          </p:spTgt>
                                        </p:tgtEl>
                                        <p:attrNameLst>
                                          <p:attrName>style.visibility</p:attrName>
                                        </p:attrNameLst>
                                      </p:cBhvr>
                                      <p:to>
                                        <p:strVal val="visible"/>
                                      </p:to>
                                    </p:set>
                                    <p:animEffect transition="in" filter="fade">
                                      <p:cBhvr>
                                        <p:cTn id="21" dur="500"/>
                                        <p:tgtEl>
                                          <p:spTgt spid="8199">
                                            <p:txEl>
                                              <p:pRg st="2" end="2"/>
                                            </p:txEl>
                                          </p:spTgt>
                                        </p:tgtEl>
                                      </p:cBhvr>
                                    </p:animEffect>
                                    <p:anim calcmode="lin" valueType="num">
                                      <p:cBhvr>
                                        <p:cTn id="22" dur="500" fill="hold"/>
                                        <p:tgtEl>
                                          <p:spTgt spid="819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1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199">
                                            <p:txEl>
                                              <p:pRg st="3" end="3"/>
                                            </p:txEl>
                                          </p:spTgt>
                                        </p:tgtEl>
                                        <p:attrNameLst>
                                          <p:attrName>style.visibility</p:attrName>
                                        </p:attrNameLst>
                                      </p:cBhvr>
                                      <p:to>
                                        <p:strVal val="visible"/>
                                      </p:to>
                                    </p:set>
                                    <p:animEffect transition="in" filter="fade">
                                      <p:cBhvr>
                                        <p:cTn id="28" dur="500"/>
                                        <p:tgtEl>
                                          <p:spTgt spid="8199">
                                            <p:txEl>
                                              <p:pRg st="3" end="3"/>
                                            </p:txEl>
                                          </p:spTgt>
                                        </p:tgtEl>
                                      </p:cBhvr>
                                    </p:animEffect>
                                    <p:anim calcmode="lin" valueType="num">
                                      <p:cBhvr>
                                        <p:cTn id="29" dur="500" fill="hold"/>
                                        <p:tgtEl>
                                          <p:spTgt spid="819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1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8199">
                                            <p:txEl>
                                              <p:pRg st="4" end="4"/>
                                            </p:txEl>
                                          </p:spTgt>
                                        </p:tgtEl>
                                        <p:attrNameLst>
                                          <p:attrName>style.visibility</p:attrName>
                                        </p:attrNameLst>
                                      </p:cBhvr>
                                      <p:to>
                                        <p:strVal val="visible"/>
                                      </p:to>
                                    </p:set>
                                    <p:animEffect transition="in" filter="fade">
                                      <p:cBhvr>
                                        <p:cTn id="35" dur="500"/>
                                        <p:tgtEl>
                                          <p:spTgt spid="8199">
                                            <p:txEl>
                                              <p:pRg st="4" end="4"/>
                                            </p:txEl>
                                          </p:spTgt>
                                        </p:tgtEl>
                                      </p:cBhvr>
                                    </p:animEffect>
                                    <p:anim calcmode="lin" valueType="num">
                                      <p:cBhvr>
                                        <p:cTn id="36" dur="500" fill="hold"/>
                                        <p:tgtEl>
                                          <p:spTgt spid="8199">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819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9" name="Rectangle 3"/>
          <p:cNvSpPr>
            <a:spLocks noGrp="1" noChangeArrowheads="1"/>
          </p:cNvSpPr>
          <p:nvPr>
            <p:ph idx="1"/>
          </p:nvPr>
        </p:nvSpPr>
        <p:spPr>
          <a:xfrm>
            <a:off x="152400" y="1981200"/>
            <a:ext cx="8686800" cy="4191000"/>
          </a:xfrm>
        </p:spPr>
        <p:txBody>
          <a:bodyPr/>
          <a:lstStyle/>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معنى نشوز الزوج: </a:t>
            </a:r>
            <a:r>
              <a:rPr lang="ar-SA" sz="2800" dirty="0" smtClean="0">
                <a:solidFill>
                  <a:srgbClr val="000000"/>
                </a:solidFill>
                <a:ea typeface="Times New Roman" pitchFamily="18" charset="0"/>
                <a:cs typeface="Traditional Arabic" pitchFamily="2" charset="-78"/>
              </a:rPr>
              <a:t>هو كراهية الزوج لزوجته, وإعراضه عنها، وإساءته لعشرتها، وامتناعه عن أداء حقوقها الواجبة عليه. </a:t>
            </a:r>
          </a:p>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أسباب نشوز الزوج:</a:t>
            </a:r>
          </a:p>
          <a:p>
            <a:pPr algn="justLow">
              <a:spcBef>
                <a:spcPts val="0"/>
              </a:spcBef>
              <a:buClr>
                <a:srgbClr val="C00000"/>
              </a:buClr>
            </a:pPr>
            <a:r>
              <a:rPr lang="ar-SA" sz="2800" dirty="0" smtClean="0">
                <a:solidFill>
                  <a:srgbClr val="000000"/>
                </a:solidFill>
                <a:ea typeface="Times New Roman" pitchFamily="18" charset="0"/>
                <a:cs typeface="Traditional Arabic" pitchFamily="2" charset="-78"/>
              </a:rPr>
              <a:t>عدم تحقق الإحصان الكافي للزوج؛ بسبب كبر سن الزوجة مع ذهاب جمالها، أو دمامة خلقتها.</a:t>
            </a:r>
          </a:p>
          <a:p>
            <a:pPr algn="justLow">
              <a:spcBef>
                <a:spcPts val="0"/>
              </a:spcBef>
              <a:buClr>
                <a:srgbClr val="C00000"/>
              </a:buClr>
            </a:pPr>
            <a:r>
              <a:rPr lang="ar-SA" sz="2800" dirty="0" smtClean="0">
                <a:solidFill>
                  <a:srgbClr val="000000"/>
                </a:solidFill>
                <a:ea typeface="Times New Roman" pitchFamily="18" charset="0"/>
                <a:cs typeface="Traditional Arabic" pitchFamily="2" charset="-78"/>
              </a:rPr>
              <a:t>عدم قدرتها على الإنجاب, أو عقمها, مع شغف الزوج بالـولد؛ وتطلعه إليه لكونه من مقاصد الزواج أصلاً.</a:t>
            </a:r>
          </a:p>
          <a:p>
            <a:pPr algn="justLow">
              <a:spcBef>
                <a:spcPts val="0"/>
              </a:spcBef>
              <a:buClr>
                <a:srgbClr val="C00000"/>
              </a:buClr>
            </a:pPr>
            <a:r>
              <a:rPr lang="ar-SA" sz="2800" dirty="0" smtClean="0">
                <a:solidFill>
                  <a:srgbClr val="000000"/>
                </a:solidFill>
                <a:ea typeface="Times New Roman" pitchFamily="18" charset="0"/>
                <a:cs typeface="Traditional Arabic" pitchFamily="2" charset="-78"/>
              </a:rPr>
              <a:t>سوء خلق الزوجة، كاستطالة لسانها، وإسرافها، وعدم حفاظها على نفسها.</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867E521C-DA37-4B80-89F0-D6C0F0C46338}" type="slidenum">
              <a:rPr lang="ar-SA" altLang="en-US"/>
              <a:pPr>
                <a:defRPr/>
              </a:pPr>
              <a:t>80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تعريف النشوز وحكمه وأماراته وأسبابه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4999">
                                            <p:txEl>
                                              <p:pRg st="0" end="0"/>
                                            </p:txEl>
                                          </p:spTgt>
                                        </p:tgtEl>
                                        <p:attrNameLst>
                                          <p:attrName>style.visibility</p:attrName>
                                        </p:attrNameLst>
                                      </p:cBhvr>
                                      <p:to>
                                        <p:strVal val="visible"/>
                                      </p:to>
                                    </p:set>
                                    <p:animEffect transition="in" filter="fade">
                                      <p:cBhvr>
                                        <p:cTn id="7" dur="500"/>
                                        <p:tgtEl>
                                          <p:spTgt spid="84999">
                                            <p:txEl>
                                              <p:pRg st="0" end="0"/>
                                            </p:txEl>
                                          </p:spTgt>
                                        </p:tgtEl>
                                      </p:cBhvr>
                                    </p:animEffect>
                                    <p:anim calcmode="lin" valueType="num">
                                      <p:cBhvr>
                                        <p:cTn id="8" dur="500" fill="hold"/>
                                        <p:tgtEl>
                                          <p:spTgt spid="84999">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49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4999">
                                            <p:txEl>
                                              <p:pRg st="1" end="1"/>
                                            </p:txEl>
                                          </p:spTgt>
                                        </p:tgtEl>
                                        <p:attrNameLst>
                                          <p:attrName>style.visibility</p:attrName>
                                        </p:attrNameLst>
                                      </p:cBhvr>
                                      <p:to>
                                        <p:strVal val="visible"/>
                                      </p:to>
                                    </p:set>
                                    <p:animEffect transition="in" filter="fade">
                                      <p:cBhvr>
                                        <p:cTn id="14" dur="500"/>
                                        <p:tgtEl>
                                          <p:spTgt spid="84999">
                                            <p:txEl>
                                              <p:pRg st="1" end="1"/>
                                            </p:txEl>
                                          </p:spTgt>
                                        </p:tgtEl>
                                      </p:cBhvr>
                                    </p:animEffect>
                                    <p:anim calcmode="lin" valueType="num">
                                      <p:cBhvr>
                                        <p:cTn id="15" dur="500" fill="hold"/>
                                        <p:tgtEl>
                                          <p:spTgt spid="84999">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499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4999">
                                            <p:txEl>
                                              <p:pRg st="2" end="2"/>
                                            </p:txEl>
                                          </p:spTgt>
                                        </p:tgtEl>
                                        <p:attrNameLst>
                                          <p:attrName>style.visibility</p:attrName>
                                        </p:attrNameLst>
                                      </p:cBhvr>
                                      <p:to>
                                        <p:strVal val="visible"/>
                                      </p:to>
                                    </p:set>
                                    <p:animEffect transition="in" filter="fade">
                                      <p:cBhvr>
                                        <p:cTn id="21" dur="500"/>
                                        <p:tgtEl>
                                          <p:spTgt spid="84999">
                                            <p:txEl>
                                              <p:pRg st="2" end="2"/>
                                            </p:txEl>
                                          </p:spTgt>
                                        </p:tgtEl>
                                      </p:cBhvr>
                                    </p:animEffect>
                                    <p:anim calcmode="lin" valueType="num">
                                      <p:cBhvr>
                                        <p:cTn id="22" dur="500" fill="hold"/>
                                        <p:tgtEl>
                                          <p:spTgt spid="84999">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49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4999">
                                            <p:txEl>
                                              <p:pRg st="3" end="3"/>
                                            </p:txEl>
                                          </p:spTgt>
                                        </p:tgtEl>
                                        <p:attrNameLst>
                                          <p:attrName>style.visibility</p:attrName>
                                        </p:attrNameLst>
                                      </p:cBhvr>
                                      <p:to>
                                        <p:strVal val="visible"/>
                                      </p:to>
                                    </p:set>
                                    <p:animEffect transition="in" filter="fade">
                                      <p:cBhvr>
                                        <p:cTn id="28" dur="500"/>
                                        <p:tgtEl>
                                          <p:spTgt spid="84999">
                                            <p:txEl>
                                              <p:pRg st="3" end="3"/>
                                            </p:txEl>
                                          </p:spTgt>
                                        </p:tgtEl>
                                      </p:cBhvr>
                                    </p:animEffect>
                                    <p:anim calcmode="lin" valueType="num">
                                      <p:cBhvr>
                                        <p:cTn id="29" dur="500" fill="hold"/>
                                        <p:tgtEl>
                                          <p:spTgt spid="84999">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499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84999">
                                            <p:txEl>
                                              <p:pRg st="4" end="4"/>
                                            </p:txEl>
                                          </p:spTgt>
                                        </p:tgtEl>
                                        <p:attrNameLst>
                                          <p:attrName>style.visibility</p:attrName>
                                        </p:attrNameLst>
                                      </p:cBhvr>
                                      <p:to>
                                        <p:strVal val="visible"/>
                                      </p:to>
                                    </p:set>
                                    <p:animEffect transition="in" filter="fade">
                                      <p:cBhvr>
                                        <p:cTn id="35" dur="500"/>
                                        <p:tgtEl>
                                          <p:spTgt spid="84999">
                                            <p:txEl>
                                              <p:pRg st="4" end="4"/>
                                            </p:txEl>
                                          </p:spTgt>
                                        </p:tgtEl>
                                      </p:cBhvr>
                                    </p:animEffect>
                                    <p:anim calcmode="lin" valueType="num">
                                      <p:cBhvr>
                                        <p:cTn id="36" dur="500" fill="hold"/>
                                        <p:tgtEl>
                                          <p:spTgt spid="84999">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8499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23" name="Rectangle 3"/>
          <p:cNvSpPr>
            <a:spLocks noGrp="1" noChangeArrowheads="1"/>
          </p:cNvSpPr>
          <p:nvPr>
            <p:ph idx="1"/>
          </p:nvPr>
        </p:nvSpPr>
        <p:spPr>
          <a:xfrm>
            <a:off x="152400" y="1981200"/>
            <a:ext cx="8686800" cy="4191000"/>
          </a:xfrm>
        </p:spPr>
        <p:txBody>
          <a:bodyPr/>
          <a:lstStyle/>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الأسباب الطارئة لنشوز الزوج لا اعتبار لها:</a:t>
            </a:r>
            <a:r>
              <a:rPr lang="ar-SA" sz="2800" dirty="0" smtClean="0">
                <a:solidFill>
                  <a:srgbClr val="000000"/>
                </a:solidFill>
                <a:ea typeface="Times New Roman" pitchFamily="18" charset="0"/>
                <a:cs typeface="Traditional Arabic" pitchFamily="2" charset="-78"/>
              </a:rPr>
              <a:t> كالتي تكون لأسباب طارئة كأزمة مالية، أو مشاكل عرضية، أو حالة صحية، وهنا ينبغي للمرأة أن تساعده وتمد له يد العون للخروج مما هو فيه.</a:t>
            </a:r>
            <a:endParaRPr lang="ar-SA" sz="2800" b="1" dirty="0" smtClean="0">
              <a:solidFill>
                <a:srgbClr val="000000"/>
              </a:solidFill>
              <a:ea typeface="Times New Roman" pitchFamily="18" charset="0"/>
              <a:cs typeface="Traditional Arabic" pitchFamily="2" charset="-78"/>
            </a:endParaRPr>
          </a:p>
          <a:p>
            <a:pPr algn="justLow">
              <a:spcBef>
                <a:spcPts val="0"/>
              </a:spcBef>
              <a:buClr>
                <a:srgbClr val="3366FF"/>
              </a:buClr>
              <a:buSzPct val="120000"/>
              <a:buFont typeface="Wingdings" pitchFamily="2" charset="2"/>
              <a:buChar char="§"/>
            </a:pPr>
            <a:r>
              <a:rPr lang="ar-SA" sz="2800" dirty="0" smtClean="0">
                <a:solidFill>
                  <a:srgbClr val="0000FF"/>
                </a:solidFill>
                <a:latin typeface="SKR HEAD1" pitchFamily="2" charset="-78"/>
                <a:ea typeface="Times New Roman" pitchFamily="18" charset="0"/>
                <a:cs typeface="SKR HEAD1" pitchFamily="2" charset="-78"/>
              </a:rPr>
              <a:t>أمارات نشـوز الـزوج:</a:t>
            </a:r>
          </a:p>
          <a:p>
            <a:pPr marL="355600" lvl="1" indent="-355600" algn="justLow">
              <a:spcBef>
                <a:spcPts val="0"/>
              </a:spcBef>
              <a:buClr>
                <a:srgbClr val="C00000"/>
              </a:buClr>
              <a:buFont typeface="Arial" pitchFamily="34" charset="0"/>
              <a:buChar char="•"/>
            </a:pPr>
            <a:r>
              <a:rPr lang="ar-SA" b="1" dirty="0" smtClean="0">
                <a:solidFill>
                  <a:srgbClr val="C00000"/>
                </a:solidFill>
                <a:ea typeface="Times New Roman" pitchFamily="18" charset="0"/>
                <a:cs typeface="Traditional Arabic" pitchFamily="2" charset="-78"/>
              </a:rPr>
              <a:t>إساءة العشرة, </a:t>
            </a:r>
            <a:r>
              <a:rPr lang="ar-SA" dirty="0" smtClean="0">
                <a:solidFill>
                  <a:srgbClr val="000000"/>
                </a:solidFill>
                <a:ea typeface="Times New Roman" pitchFamily="18" charset="0"/>
                <a:cs typeface="Traditional Arabic" pitchFamily="2" charset="-78"/>
              </a:rPr>
              <a:t>وسوء المعاملة, والتجريح في الكلام.</a:t>
            </a:r>
          </a:p>
          <a:p>
            <a:pPr marL="355600" lvl="1" indent="-355600" algn="justLow">
              <a:spcBef>
                <a:spcPts val="0"/>
              </a:spcBef>
              <a:buClr>
                <a:srgbClr val="C00000"/>
              </a:buClr>
              <a:buFont typeface="Arial" pitchFamily="34" charset="0"/>
              <a:buChar char="•"/>
            </a:pPr>
            <a:r>
              <a:rPr lang="ar-SA" b="1" dirty="0" smtClean="0">
                <a:solidFill>
                  <a:srgbClr val="C00000"/>
                </a:solidFill>
                <a:ea typeface="Times New Roman" pitchFamily="18" charset="0"/>
                <a:cs typeface="Traditional Arabic" pitchFamily="2" charset="-78"/>
              </a:rPr>
              <a:t>الإعراض عنها في الفراش، </a:t>
            </a:r>
            <a:r>
              <a:rPr lang="ar-SA" dirty="0" smtClean="0">
                <a:solidFill>
                  <a:srgbClr val="000000"/>
                </a:solidFill>
                <a:ea typeface="Times New Roman" pitchFamily="18" charset="0"/>
                <a:cs typeface="Traditional Arabic" pitchFamily="2" charset="-78"/>
              </a:rPr>
              <a:t>وعدم تلبية احتياجاتها المشروعة.</a:t>
            </a:r>
          </a:p>
          <a:p>
            <a:pPr marL="355600" lvl="1" indent="-355600" algn="justLow">
              <a:spcBef>
                <a:spcPts val="0"/>
              </a:spcBef>
              <a:buClr>
                <a:srgbClr val="C00000"/>
              </a:buClr>
              <a:buFont typeface="Arial" pitchFamily="34" charset="0"/>
              <a:buChar char="•"/>
            </a:pPr>
            <a:r>
              <a:rPr lang="ar-SA" b="1" dirty="0" smtClean="0">
                <a:solidFill>
                  <a:srgbClr val="C00000"/>
                </a:solidFill>
                <a:ea typeface="Times New Roman" pitchFamily="18" charset="0"/>
                <a:cs typeface="Traditional Arabic" pitchFamily="2" charset="-78"/>
              </a:rPr>
              <a:t>منع بعض المنافع التي كانت لها منه,</a:t>
            </a:r>
            <a:r>
              <a:rPr lang="ar-SA" dirty="0" smtClean="0">
                <a:solidFill>
                  <a:srgbClr val="C00000"/>
                </a:solidFill>
                <a:ea typeface="Times New Roman" pitchFamily="18" charset="0"/>
                <a:cs typeface="Traditional Arabic" pitchFamily="2" charset="-78"/>
              </a:rPr>
              <a:t> </a:t>
            </a:r>
            <a:r>
              <a:rPr lang="ar-SA" dirty="0" smtClean="0">
                <a:solidFill>
                  <a:srgbClr val="000000"/>
                </a:solidFill>
                <a:ea typeface="Times New Roman" pitchFamily="18" charset="0"/>
                <a:cs typeface="Traditional Arabic" pitchFamily="2" charset="-78"/>
              </a:rPr>
              <a:t>في النفقة, أو اللباس, أو غير ذلك.</a:t>
            </a:r>
          </a:p>
          <a:p>
            <a:pPr marL="355600" lvl="1" indent="-355600" algn="justLow">
              <a:spcBef>
                <a:spcPts val="0"/>
              </a:spcBef>
              <a:buClr>
                <a:srgbClr val="C00000"/>
              </a:buClr>
              <a:buFont typeface="Arial" pitchFamily="34" charset="0"/>
              <a:buChar char="•"/>
            </a:pPr>
            <a:r>
              <a:rPr lang="ar-SA" b="1" dirty="0" smtClean="0">
                <a:solidFill>
                  <a:srgbClr val="C00000"/>
                </a:solidFill>
                <a:ea typeface="Times New Roman" pitchFamily="18" charset="0"/>
                <a:cs typeface="Traditional Arabic" pitchFamily="2" charset="-78"/>
              </a:rPr>
              <a:t>تغير أسلوبه في التعامل</a:t>
            </a:r>
            <a:r>
              <a:rPr lang="ar-SA" dirty="0" smtClean="0">
                <a:solidFill>
                  <a:srgbClr val="C00000"/>
                </a:solidFill>
                <a:ea typeface="Times New Roman" pitchFamily="18" charset="0"/>
                <a:cs typeface="Traditional Arabic" pitchFamily="2" charset="-78"/>
              </a:rPr>
              <a:t> </a:t>
            </a:r>
            <a:r>
              <a:rPr lang="ar-SA" dirty="0" smtClean="0">
                <a:solidFill>
                  <a:srgbClr val="000000"/>
                </a:solidFill>
                <a:ea typeface="Times New Roman" pitchFamily="18" charset="0"/>
                <a:cs typeface="Traditional Arabic" pitchFamily="2" charset="-78"/>
              </a:rPr>
              <a:t>من التسامح إلى التشدد، ومن السخاء إلى التقتير، ومن المؤانسة إلى الهجر.</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479275D9-9210-4A72-8473-33B109783AC1}" type="slidenum">
              <a:rPr lang="ar-SA" altLang="en-US"/>
              <a:pPr>
                <a:defRPr/>
              </a:pPr>
              <a:t>81</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تعريف النشوز وحكمه وأماراته وأسبابه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6023">
                                            <p:txEl>
                                              <p:pRg st="0" end="0"/>
                                            </p:txEl>
                                          </p:spTgt>
                                        </p:tgtEl>
                                        <p:attrNameLst>
                                          <p:attrName>style.visibility</p:attrName>
                                        </p:attrNameLst>
                                      </p:cBhvr>
                                      <p:to>
                                        <p:strVal val="visible"/>
                                      </p:to>
                                    </p:set>
                                    <p:animEffect transition="in" filter="fade">
                                      <p:cBhvr>
                                        <p:cTn id="7" dur="500"/>
                                        <p:tgtEl>
                                          <p:spTgt spid="86023">
                                            <p:txEl>
                                              <p:pRg st="0" end="0"/>
                                            </p:txEl>
                                          </p:spTgt>
                                        </p:tgtEl>
                                      </p:cBhvr>
                                    </p:animEffect>
                                    <p:anim calcmode="lin" valueType="num">
                                      <p:cBhvr>
                                        <p:cTn id="8" dur="500" fill="hold"/>
                                        <p:tgtEl>
                                          <p:spTgt spid="8602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60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6023">
                                            <p:txEl>
                                              <p:pRg st="1" end="1"/>
                                            </p:txEl>
                                          </p:spTgt>
                                        </p:tgtEl>
                                        <p:attrNameLst>
                                          <p:attrName>style.visibility</p:attrName>
                                        </p:attrNameLst>
                                      </p:cBhvr>
                                      <p:to>
                                        <p:strVal val="visible"/>
                                      </p:to>
                                    </p:set>
                                    <p:animEffect transition="in" filter="fade">
                                      <p:cBhvr>
                                        <p:cTn id="14" dur="500"/>
                                        <p:tgtEl>
                                          <p:spTgt spid="86023">
                                            <p:txEl>
                                              <p:pRg st="1" end="1"/>
                                            </p:txEl>
                                          </p:spTgt>
                                        </p:tgtEl>
                                      </p:cBhvr>
                                    </p:animEffect>
                                    <p:anim calcmode="lin" valueType="num">
                                      <p:cBhvr>
                                        <p:cTn id="15" dur="500" fill="hold"/>
                                        <p:tgtEl>
                                          <p:spTgt spid="8602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60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6023">
                                            <p:txEl>
                                              <p:pRg st="2" end="2"/>
                                            </p:txEl>
                                          </p:spTgt>
                                        </p:tgtEl>
                                        <p:attrNameLst>
                                          <p:attrName>style.visibility</p:attrName>
                                        </p:attrNameLst>
                                      </p:cBhvr>
                                      <p:to>
                                        <p:strVal val="visible"/>
                                      </p:to>
                                    </p:set>
                                    <p:animEffect transition="in" filter="fade">
                                      <p:cBhvr>
                                        <p:cTn id="21" dur="500"/>
                                        <p:tgtEl>
                                          <p:spTgt spid="86023">
                                            <p:txEl>
                                              <p:pRg st="2" end="2"/>
                                            </p:txEl>
                                          </p:spTgt>
                                        </p:tgtEl>
                                      </p:cBhvr>
                                    </p:animEffect>
                                    <p:anim calcmode="lin" valueType="num">
                                      <p:cBhvr>
                                        <p:cTn id="22" dur="500" fill="hold"/>
                                        <p:tgtEl>
                                          <p:spTgt spid="8602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60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6023">
                                            <p:txEl>
                                              <p:pRg st="3" end="3"/>
                                            </p:txEl>
                                          </p:spTgt>
                                        </p:tgtEl>
                                        <p:attrNameLst>
                                          <p:attrName>style.visibility</p:attrName>
                                        </p:attrNameLst>
                                      </p:cBhvr>
                                      <p:to>
                                        <p:strVal val="visible"/>
                                      </p:to>
                                    </p:set>
                                    <p:animEffect transition="in" filter="fade">
                                      <p:cBhvr>
                                        <p:cTn id="28" dur="500"/>
                                        <p:tgtEl>
                                          <p:spTgt spid="86023">
                                            <p:txEl>
                                              <p:pRg st="3" end="3"/>
                                            </p:txEl>
                                          </p:spTgt>
                                        </p:tgtEl>
                                      </p:cBhvr>
                                    </p:animEffect>
                                    <p:anim calcmode="lin" valueType="num">
                                      <p:cBhvr>
                                        <p:cTn id="29" dur="500" fill="hold"/>
                                        <p:tgtEl>
                                          <p:spTgt spid="8602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60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86023">
                                            <p:txEl>
                                              <p:pRg st="4" end="4"/>
                                            </p:txEl>
                                          </p:spTgt>
                                        </p:tgtEl>
                                        <p:attrNameLst>
                                          <p:attrName>style.visibility</p:attrName>
                                        </p:attrNameLst>
                                      </p:cBhvr>
                                      <p:to>
                                        <p:strVal val="visible"/>
                                      </p:to>
                                    </p:set>
                                    <p:animEffect transition="in" filter="fade">
                                      <p:cBhvr>
                                        <p:cTn id="35" dur="500"/>
                                        <p:tgtEl>
                                          <p:spTgt spid="86023">
                                            <p:txEl>
                                              <p:pRg st="4" end="4"/>
                                            </p:txEl>
                                          </p:spTgt>
                                        </p:tgtEl>
                                      </p:cBhvr>
                                    </p:animEffect>
                                    <p:anim calcmode="lin" valueType="num">
                                      <p:cBhvr>
                                        <p:cTn id="36" dur="500" fill="hold"/>
                                        <p:tgtEl>
                                          <p:spTgt spid="86023">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860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86023">
                                            <p:txEl>
                                              <p:pRg st="5" end="5"/>
                                            </p:txEl>
                                          </p:spTgt>
                                        </p:tgtEl>
                                        <p:attrNameLst>
                                          <p:attrName>style.visibility</p:attrName>
                                        </p:attrNameLst>
                                      </p:cBhvr>
                                      <p:to>
                                        <p:strVal val="visible"/>
                                      </p:to>
                                    </p:set>
                                    <p:animEffect transition="in" filter="fade">
                                      <p:cBhvr>
                                        <p:cTn id="42" dur="500"/>
                                        <p:tgtEl>
                                          <p:spTgt spid="86023">
                                            <p:txEl>
                                              <p:pRg st="5" end="5"/>
                                            </p:txEl>
                                          </p:spTgt>
                                        </p:tgtEl>
                                      </p:cBhvr>
                                    </p:animEffect>
                                    <p:anim calcmode="lin" valueType="num">
                                      <p:cBhvr>
                                        <p:cTn id="43" dur="500" fill="hold"/>
                                        <p:tgtEl>
                                          <p:spTgt spid="86023">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8602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7" name="Rectangle 3"/>
          <p:cNvSpPr>
            <a:spLocks noGrp="1" noChangeArrowheads="1"/>
          </p:cNvSpPr>
          <p:nvPr>
            <p:ph idx="1"/>
          </p:nvPr>
        </p:nvSpPr>
        <p:spPr>
          <a:xfrm>
            <a:off x="152400" y="1981200"/>
            <a:ext cx="8686800" cy="4149725"/>
          </a:xfrm>
        </p:spPr>
        <p:txBody>
          <a:bodyPr rtlCol="1">
            <a:normAutofit lnSpcReduction="10000"/>
          </a:bodyPr>
          <a:lstStyle/>
          <a:p>
            <a:pPr algn="justLow" fontAlgn="auto">
              <a:lnSpc>
                <a:spcPct val="110000"/>
              </a:lnSpc>
              <a:spcBef>
                <a:spcPts val="0"/>
              </a:spcBef>
              <a:spcAft>
                <a:spcPts val="0"/>
              </a:spcAft>
              <a:defRPr/>
            </a:pPr>
            <a:r>
              <a:rPr lang="ar-SA" sz="2800" b="1" dirty="0" smtClean="0">
                <a:solidFill>
                  <a:srgbClr val="C00000"/>
                </a:solidFill>
                <a:latin typeface="Times New Roman" pitchFamily="18" charset="0"/>
                <a:ea typeface="Times New Roman" pitchFamily="18" charset="0"/>
                <a:cs typeface="Traditional Arabic" pitchFamily="2" charset="-78"/>
                <a:sym typeface="AGA Arabesque" pitchFamily="2" charset="2"/>
              </a:rPr>
              <a:t>إذا كان النشوز من جانب الزوج:</a:t>
            </a:r>
            <a:r>
              <a:rPr lang="ar-SA" sz="2800" dirty="0" smtClean="0">
                <a:solidFill>
                  <a:srgbClr val="C00000"/>
                </a:solidFill>
                <a:latin typeface="Times New Roman" pitchFamily="18" charset="0"/>
                <a:ea typeface="Times New Roman" pitchFamily="18" charset="0"/>
                <a:cs typeface="Traditional Arabic" pitchFamily="2" charset="-78"/>
                <a:sym typeface="AGA Arabesque" pitchFamily="2" charset="2"/>
              </a:rPr>
              <a:t> </a:t>
            </a:r>
            <a:r>
              <a:rPr lang="ar-SA"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فعلاجه بالصلح ما أمكن:</a:t>
            </a:r>
          </a:p>
          <a:p>
            <a:pPr marL="355600" lvl="1" indent="-355600" algn="justLow" fontAlgn="auto">
              <a:lnSpc>
                <a:spcPct val="110000"/>
              </a:lnSpc>
              <a:spcBef>
                <a:spcPts val="0"/>
              </a:spcBef>
              <a:spcAft>
                <a:spcPts val="0"/>
              </a:spcAft>
              <a:buClr>
                <a:srgbClr val="C00000"/>
              </a:buClr>
              <a:buSzPct val="50000"/>
              <a:buFont typeface="Wingdings" pitchFamily="2" charset="2"/>
              <a:buChar char="v"/>
              <a:defRPr/>
            </a:pPr>
            <a:r>
              <a:rPr lang="ar-SA" dirty="0" smtClean="0">
                <a:solidFill>
                  <a:srgbClr val="000000"/>
                </a:solidFill>
                <a:latin typeface="Times New Roman" pitchFamily="18" charset="0"/>
                <a:ea typeface="Times New Roman" pitchFamily="18" charset="0"/>
                <a:cs typeface="Traditional Arabic" pitchFamily="2" charset="-78"/>
                <a:sym typeface="AGA Arabesque" pitchFamily="2" charset="2"/>
              </a:rPr>
              <a:t>قال عز وجل</a:t>
            </a:r>
            <a:r>
              <a:rPr lang="ar-SA" dirty="0" smtClean="0">
                <a:solidFill>
                  <a:srgbClr val="000000"/>
                </a:solidFill>
                <a:latin typeface="Times New Roman" pitchFamily="18" charset="0"/>
                <a:ea typeface="Times New Roman" pitchFamily="18" charset="0"/>
                <a:cs typeface="Traditional Arabic" pitchFamily="2" charset="-78"/>
              </a:rPr>
              <a:t>: ﴿ </a:t>
            </a:r>
            <a:r>
              <a:rPr lang="ar-SA" dirty="0" smtClean="0">
                <a:solidFill>
                  <a:srgbClr val="00B0F0"/>
                </a:solidFill>
                <a:ea typeface="Times New Roman" pitchFamily="18" charset="0"/>
                <a:cs typeface="Traditional Arabic" pitchFamily="2" charset="-78"/>
              </a:rPr>
              <a:t>وَإِنِ امْرَأَةٌ خَافَتْ مِنْ بَعْلِهَا نُشُوزًا أَوْ إِعْرَاضًا فَلَا جُنَاحَ عَلَيْهِمَا أَنْ يُصْلِحَا بَيْنَهُمَا صُلْحًا وَالصُّلْحُ خَيْرٌ وَأُحْضِرَتِ الْأَنْفُسُ الشُّحَّ وَإِنْ تُحْسِنُوا وَتَتَّقُوا فَإِنَّ اللَّهَ كَانَ بِمَا تَعْمَلُونَ خَبِيرًا </a:t>
            </a:r>
            <a:r>
              <a:rPr lang="ar-SA" dirty="0" smtClean="0">
                <a:solidFill>
                  <a:srgbClr val="000000"/>
                </a:solidFill>
                <a:ea typeface="Times New Roman" pitchFamily="18" charset="0"/>
                <a:cs typeface="Traditional Arabic" pitchFamily="2" charset="-78"/>
              </a:rPr>
              <a:t>﴾.</a:t>
            </a:r>
          </a:p>
          <a:p>
            <a:pPr marL="355600" indent="-355600" algn="justLow" fontAlgn="auto">
              <a:lnSpc>
                <a:spcPct val="110000"/>
              </a:lnSpc>
              <a:spcBef>
                <a:spcPts val="0"/>
              </a:spcBef>
              <a:spcAft>
                <a:spcPts val="0"/>
              </a:spcAft>
              <a:defRPr/>
            </a:pPr>
            <a:r>
              <a:rPr lang="ar-SA" sz="2800" b="1" dirty="0" smtClean="0">
                <a:solidFill>
                  <a:srgbClr val="C00000"/>
                </a:solidFill>
                <a:latin typeface="Times New Roman" pitchFamily="18" charset="0"/>
                <a:ea typeface="Times New Roman" pitchFamily="18" charset="0"/>
                <a:cs typeface="Traditional Arabic" pitchFamily="2" charset="-78"/>
              </a:rPr>
              <a:t>وإذا كان النشوز من جانب المرأة،</a:t>
            </a:r>
            <a:r>
              <a:rPr lang="ar-SA" sz="2800" dirty="0" smtClean="0">
                <a:solidFill>
                  <a:srgbClr val="C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فعلاجه على ثلاث مراحل:</a:t>
            </a:r>
          </a:p>
          <a:p>
            <a:pPr marL="355600" lvl="1" indent="-355600" algn="justLow" fontAlgn="auto">
              <a:lnSpc>
                <a:spcPct val="110000"/>
              </a:lnSpc>
              <a:spcBef>
                <a:spcPts val="0"/>
              </a:spcBef>
              <a:spcAft>
                <a:spcPts val="0"/>
              </a:spcAft>
              <a:buClr>
                <a:srgbClr val="C00000"/>
              </a:buClr>
              <a:buSzPct val="50000"/>
              <a:buFont typeface="Wingdings" pitchFamily="2" charset="2"/>
              <a:buChar char="v"/>
              <a:defRPr/>
            </a:pPr>
            <a:r>
              <a:rPr lang="ar-SA" dirty="0" smtClean="0">
                <a:solidFill>
                  <a:srgbClr val="000000"/>
                </a:solidFill>
                <a:latin typeface="Times New Roman" pitchFamily="18" charset="0"/>
                <a:ea typeface="Times New Roman" pitchFamily="18" charset="0"/>
                <a:cs typeface="Traditional Arabic" pitchFamily="2" charset="-78"/>
                <a:sym typeface="AGA Arabesque" pitchFamily="2" charset="2"/>
              </a:rPr>
              <a:t>قال عز وجل: ﴿ </a:t>
            </a:r>
            <a:r>
              <a:rPr lang="ar-SA" dirty="0" smtClean="0">
                <a:solidFill>
                  <a:srgbClr val="00B0F0"/>
                </a:solidFill>
                <a:ea typeface="Times New Roman" pitchFamily="18" charset="0"/>
                <a:cs typeface="Traditional Arabic" pitchFamily="2" charset="-78"/>
                <a:sym typeface="AGA Arabesque" pitchFamily="2" charset="2"/>
              </a:rPr>
              <a:t>الرِّجَالُ قَوَّامُونَ عَلَى النِّسَاءِ بِمَا فَضَّلَ اللَّهُ بَعْضَهُمْ عَلَى بَعْضٍ وَبِمَا أَنْفَقُوا مِنْ أَمْوَالِهِمْ فَالصَّالِحَاتُ قَانِتَاتٌ حَافِظَاتٌ لِلْغَيْبِ بِمَا حَفِظَ اللَّهُ وَاللَّاتِي تَخَافُونَ نُشُوزَهُنَّ فَعِظُوهُنَّ وَاهْجُرُوهُنَّ فِي الْمَضَاجِعِ وَاضْرِبُوهُنَّ فَإِنْ أَطَعْنَكُمْ فَلَا تَبْغُوا عَلَيْهِنَّ سَبِيلًا إِنَّ اللَّهَ كَانَ عَلِيًّا كَبِيرًا</a:t>
            </a:r>
            <a:r>
              <a:rPr lang="ar-SA" dirty="0" smtClean="0">
                <a:ea typeface="Times New Roman" pitchFamily="18" charset="0"/>
                <a:cs typeface="Traditional Arabic" pitchFamily="2" charset="-78"/>
                <a:sym typeface="AGA Arabesque" pitchFamily="2" charset="2"/>
              </a:rPr>
              <a:t> </a:t>
            </a:r>
            <a:r>
              <a:rPr lang="ar-SA" dirty="0" smtClean="0">
                <a:solidFill>
                  <a:srgbClr val="000000"/>
                </a:solidFill>
                <a:ea typeface="Times New Roman" pitchFamily="18" charset="0"/>
                <a:cs typeface="Traditional Arabic" pitchFamily="2" charset="-78"/>
              </a:rPr>
              <a:t>﴾.</a:t>
            </a:r>
            <a:endParaRPr lang="en-US"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62074B63-534F-4D75-B2D8-81EC8FD368DD}" type="slidenum">
              <a:rPr lang="ar-SA" altLang="en-US"/>
              <a:pPr>
                <a:defRPr/>
              </a:pPr>
              <a:t>82</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منهج الإسلام في</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 علاج النشوز</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7047">
                                            <p:txEl>
                                              <p:pRg st="0" end="0"/>
                                            </p:txEl>
                                          </p:spTgt>
                                        </p:tgtEl>
                                        <p:attrNameLst>
                                          <p:attrName>style.visibility</p:attrName>
                                        </p:attrNameLst>
                                      </p:cBhvr>
                                      <p:to>
                                        <p:strVal val="visible"/>
                                      </p:to>
                                    </p:set>
                                    <p:animEffect transition="in" filter="fade">
                                      <p:cBhvr>
                                        <p:cTn id="7" dur="500"/>
                                        <p:tgtEl>
                                          <p:spTgt spid="87047">
                                            <p:txEl>
                                              <p:pRg st="0" end="0"/>
                                            </p:txEl>
                                          </p:spTgt>
                                        </p:tgtEl>
                                      </p:cBhvr>
                                    </p:animEffect>
                                    <p:anim calcmode="lin" valueType="num">
                                      <p:cBhvr>
                                        <p:cTn id="8" dur="500" fill="hold"/>
                                        <p:tgtEl>
                                          <p:spTgt spid="8704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70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7047">
                                            <p:txEl>
                                              <p:pRg st="1" end="1"/>
                                            </p:txEl>
                                          </p:spTgt>
                                        </p:tgtEl>
                                        <p:attrNameLst>
                                          <p:attrName>style.visibility</p:attrName>
                                        </p:attrNameLst>
                                      </p:cBhvr>
                                      <p:to>
                                        <p:strVal val="visible"/>
                                      </p:to>
                                    </p:set>
                                    <p:animEffect transition="in" filter="fade">
                                      <p:cBhvr>
                                        <p:cTn id="14" dur="500"/>
                                        <p:tgtEl>
                                          <p:spTgt spid="87047">
                                            <p:txEl>
                                              <p:pRg st="1" end="1"/>
                                            </p:txEl>
                                          </p:spTgt>
                                        </p:tgtEl>
                                      </p:cBhvr>
                                    </p:animEffect>
                                    <p:anim calcmode="lin" valueType="num">
                                      <p:cBhvr>
                                        <p:cTn id="15" dur="500" fill="hold"/>
                                        <p:tgtEl>
                                          <p:spTgt spid="8704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704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7047">
                                            <p:txEl>
                                              <p:pRg st="2" end="2"/>
                                            </p:txEl>
                                          </p:spTgt>
                                        </p:tgtEl>
                                        <p:attrNameLst>
                                          <p:attrName>style.visibility</p:attrName>
                                        </p:attrNameLst>
                                      </p:cBhvr>
                                      <p:to>
                                        <p:strVal val="visible"/>
                                      </p:to>
                                    </p:set>
                                    <p:animEffect transition="in" filter="fade">
                                      <p:cBhvr>
                                        <p:cTn id="21" dur="500"/>
                                        <p:tgtEl>
                                          <p:spTgt spid="87047">
                                            <p:txEl>
                                              <p:pRg st="2" end="2"/>
                                            </p:txEl>
                                          </p:spTgt>
                                        </p:tgtEl>
                                      </p:cBhvr>
                                    </p:animEffect>
                                    <p:anim calcmode="lin" valueType="num">
                                      <p:cBhvr>
                                        <p:cTn id="22" dur="500" fill="hold"/>
                                        <p:tgtEl>
                                          <p:spTgt spid="8704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70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7047">
                                            <p:txEl>
                                              <p:pRg st="3" end="3"/>
                                            </p:txEl>
                                          </p:spTgt>
                                        </p:tgtEl>
                                        <p:attrNameLst>
                                          <p:attrName>style.visibility</p:attrName>
                                        </p:attrNameLst>
                                      </p:cBhvr>
                                      <p:to>
                                        <p:strVal val="visible"/>
                                      </p:to>
                                    </p:set>
                                    <p:animEffect transition="in" filter="fade">
                                      <p:cBhvr>
                                        <p:cTn id="28" dur="500"/>
                                        <p:tgtEl>
                                          <p:spTgt spid="87047">
                                            <p:txEl>
                                              <p:pRg st="3" end="3"/>
                                            </p:txEl>
                                          </p:spTgt>
                                        </p:tgtEl>
                                      </p:cBhvr>
                                    </p:animEffect>
                                    <p:anim calcmode="lin" valueType="num">
                                      <p:cBhvr>
                                        <p:cTn id="29" dur="500" fill="hold"/>
                                        <p:tgtEl>
                                          <p:spTgt spid="8704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704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70" name="Rectangle 3"/>
          <p:cNvSpPr>
            <a:spLocks noGrp="1" noChangeArrowheads="1"/>
          </p:cNvSpPr>
          <p:nvPr>
            <p:ph idx="1"/>
          </p:nvPr>
        </p:nvSpPr>
        <p:spPr>
          <a:xfrm>
            <a:off x="152400" y="1981200"/>
            <a:ext cx="8686800" cy="43434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ea typeface="Times New Roman" pitchFamily="18" charset="0"/>
                <a:cs typeface="SKR HEAD1" pitchFamily="2" charset="-78"/>
              </a:rPr>
              <a:t>المرحلة الأولى: الوعظ</a:t>
            </a:r>
          </a:p>
          <a:p>
            <a:pPr algn="justLow">
              <a:spcBef>
                <a:spcPts val="0"/>
              </a:spcBef>
              <a:buClr>
                <a:srgbClr val="C00000"/>
              </a:buClr>
              <a:buSzPct val="100000"/>
            </a:pPr>
            <a:r>
              <a:rPr lang="ar-SA" sz="2800" dirty="0" smtClean="0">
                <a:solidFill>
                  <a:srgbClr val="000000"/>
                </a:solidFill>
                <a:ea typeface="Times New Roman" pitchFamily="18" charset="0"/>
                <a:cs typeface="Traditional Arabic" pitchFamily="2" charset="-78"/>
              </a:rPr>
              <a:t>وذلك</a:t>
            </a:r>
            <a:r>
              <a:rPr lang="ar-SA" sz="2800" b="1" dirty="0" smtClean="0">
                <a:solidFill>
                  <a:srgbClr val="0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عندما يشعر الزوج ببداية النشوز, قال تعالى: ﴿ </a:t>
            </a:r>
            <a:r>
              <a:rPr lang="ar-SA" sz="2800" dirty="0" smtClean="0">
                <a:solidFill>
                  <a:srgbClr val="00B0F0"/>
                </a:solidFill>
                <a:ea typeface="Times New Roman" pitchFamily="18" charset="0"/>
                <a:cs typeface="Traditional Arabic" pitchFamily="2" charset="-78"/>
              </a:rPr>
              <a:t>وَاللَّاتِي تَخَافُونَ نُشُوزَهُنَّ             فَعِظُوهُنَّ </a:t>
            </a:r>
            <a:r>
              <a:rPr lang="ar-SA" sz="2800" dirty="0" smtClean="0">
                <a:solidFill>
                  <a:srgbClr val="000000"/>
                </a:solidFill>
                <a:ea typeface="Times New Roman" pitchFamily="18" charset="0"/>
                <a:cs typeface="Traditional Arabic" pitchFamily="2" charset="-78"/>
              </a:rPr>
              <a:t>﴾.</a:t>
            </a:r>
          </a:p>
          <a:p>
            <a:pPr algn="justLow">
              <a:spcBef>
                <a:spcPts val="0"/>
              </a:spcBef>
              <a:buClr>
                <a:srgbClr val="C00000"/>
              </a:buClr>
            </a:pPr>
            <a:r>
              <a:rPr lang="ar-SA" sz="2800" b="1" dirty="0" smtClean="0">
                <a:solidFill>
                  <a:srgbClr val="C00000"/>
                </a:solidFill>
                <a:ea typeface="Times New Roman" pitchFamily="18" charset="0"/>
                <a:cs typeface="Traditional Arabic" pitchFamily="2" charset="-78"/>
              </a:rPr>
              <a:t>العظة هي:</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القول المؤثر، والتذكير بالخير بما يرق له القلب، والزجر مع التخويف، وذلك بتذكيرها بتقوى الله تعالى, وطاعة الزوج, وأهمية حسن العشرة، إضافة إلى ذكر عاقبة المعصية وثمرة النشوز المرة.</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54448786-DC16-4BC2-AE8A-43E4B86F609D}" type="slidenum">
              <a:rPr lang="ar-SA" altLang="en-US"/>
              <a:pPr>
                <a:defRPr/>
              </a:pPr>
              <a:t>83</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منهج الإسلام في</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 علاج النشوز</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8070">
                                            <p:txEl>
                                              <p:pRg st="0" end="0"/>
                                            </p:txEl>
                                          </p:spTgt>
                                        </p:tgtEl>
                                        <p:attrNameLst>
                                          <p:attrName>style.visibility</p:attrName>
                                        </p:attrNameLst>
                                      </p:cBhvr>
                                      <p:to>
                                        <p:strVal val="visible"/>
                                      </p:to>
                                    </p:set>
                                    <p:animEffect transition="in" filter="fade">
                                      <p:cBhvr>
                                        <p:cTn id="7" dur="500"/>
                                        <p:tgtEl>
                                          <p:spTgt spid="88070">
                                            <p:txEl>
                                              <p:pRg st="0" end="0"/>
                                            </p:txEl>
                                          </p:spTgt>
                                        </p:tgtEl>
                                      </p:cBhvr>
                                    </p:animEffect>
                                    <p:anim calcmode="lin" valueType="num">
                                      <p:cBhvr>
                                        <p:cTn id="8" dur="500" fill="hold"/>
                                        <p:tgtEl>
                                          <p:spTgt spid="8807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807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8070">
                                            <p:txEl>
                                              <p:pRg st="1" end="1"/>
                                            </p:txEl>
                                          </p:spTgt>
                                        </p:tgtEl>
                                        <p:attrNameLst>
                                          <p:attrName>style.visibility</p:attrName>
                                        </p:attrNameLst>
                                      </p:cBhvr>
                                      <p:to>
                                        <p:strVal val="visible"/>
                                      </p:to>
                                    </p:set>
                                    <p:animEffect transition="in" filter="fade">
                                      <p:cBhvr>
                                        <p:cTn id="14" dur="500"/>
                                        <p:tgtEl>
                                          <p:spTgt spid="88070">
                                            <p:txEl>
                                              <p:pRg st="1" end="1"/>
                                            </p:txEl>
                                          </p:spTgt>
                                        </p:tgtEl>
                                      </p:cBhvr>
                                    </p:animEffect>
                                    <p:anim calcmode="lin" valueType="num">
                                      <p:cBhvr>
                                        <p:cTn id="15" dur="500" fill="hold"/>
                                        <p:tgtEl>
                                          <p:spTgt spid="88070">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807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8070">
                                            <p:txEl>
                                              <p:pRg st="2" end="2"/>
                                            </p:txEl>
                                          </p:spTgt>
                                        </p:tgtEl>
                                        <p:attrNameLst>
                                          <p:attrName>style.visibility</p:attrName>
                                        </p:attrNameLst>
                                      </p:cBhvr>
                                      <p:to>
                                        <p:strVal val="visible"/>
                                      </p:to>
                                    </p:set>
                                    <p:animEffect transition="in" filter="fade">
                                      <p:cBhvr>
                                        <p:cTn id="21" dur="500"/>
                                        <p:tgtEl>
                                          <p:spTgt spid="88070">
                                            <p:txEl>
                                              <p:pRg st="2" end="2"/>
                                            </p:txEl>
                                          </p:spTgt>
                                        </p:tgtEl>
                                      </p:cBhvr>
                                    </p:animEffect>
                                    <p:anim calcmode="lin" valueType="num">
                                      <p:cBhvr>
                                        <p:cTn id="22" dur="500" fill="hold"/>
                                        <p:tgtEl>
                                          <p:spTgt spid="88070">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807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strVal val="#ppt_w*0.70"/>
                                          </p:val>
                                        </p:tav>
                                        <p:tav tm="100000">
                                          <p:val>
                                            <p:strVal val="#ppt_w"/>
                                          </p:val>
                                        </p:tav>
                                      </p:tavLst>
                                    </p:anim>
                                    <p:anim calcmode="lin" valueType="num">
                                      <p:cBhvr>
                                        <p:cTn id="29" dur="500" fill="hold"/>
                                        <p:tgtEl>
                                          <p:spTgt spid="7"/>
                                        </p:tgtEl>
                                        <p:attrNameLst>
                                          <p:attrName>ppt_h</p:attrName>
                                        </p:attrNameLst>
                                      </p:cBhvr>
                                      <p:tavLst>
                                        <p:tav tm="0">
                                          <p:val>
                                            <p:strVal val="#ppt_h"/>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4" name="Rectangle 3"/>
          <p:cNvSpPr>
            <a:spLocks noGrp="1" noChangeArrowheads="1"/>
          </p:cNvSpPr>
          <p:nvPr>
            <p:ph idx="1"/>
          </p:nvPr>
        </p:nvSpPr>
        <p:spPr>
          <a:xfrm>
            <a:off x="152400" y="1981200"/>
            <a:ext cx="8686800" cy="43434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cs typeface="SKR HEAD1" pitchFamily="2" charset="-78"/>
              </a:rPr>
              <a:t>المرحلة الثانية: الهجر في المضجع</a:t>
            </a:r>
          </a:p>
          <a:p>
            <a:pPr algn="justLow">
              <a:spcBef>
                <a:spcPts val="0"/>
              </a:spcBef>
              <a:buClr>
                <a:srgbClr val="C00000"/>
              </a:buClr>
              <a:buSzPct val="100000"/>
            </a:pPr>
            <a:r>
              <a:rPr lang="ar-SA" sz="2800" b="1" dirty="0" smtClean="0">
                <a:solidFill>
                  <a:srgbClr val="000000"/>
                </a:solidFill>
                <a:cs typeface="Traditional Arabic" pitchFamily="2" charset="-78"/>
              </a:rPr>
              <a:t> </a:t>
            </a:r>
            <a:r>
              <a:rPr lang="ar-SA" sz="2800" dirty="0" smtClean="0">
                <a:solidFill>
                  <a:srgbClr val="000000"/>
                </a:solidFill>
                <a:cs typeface="Traditional Arabic" pitchFamily="2" charset="-78"/>
              </a:rPr>
              <a:t>قال تعالى: </a:t>
            </a:r>
            <a:r>
              <a:rPr lang="ar-SA" sz="2800" b="1" dirty="0" smtClean="0">
                <a:solidFill>
                  <a:srgbClr val="000000"/>
                </a:solidFill>
                <a:cs typeface="Traditional Arabic" pitchFamily="2" charset="-78"/>
              </a:rPr>
              <a:t>﴿ </a:t>
            </a:r>
            <a:r>
              <a:rPr lang="ar-SA" sz="2800" dirty="0" smtClean="0">
                <a:solidFill>
                  <a:srgbClr val="00B0F0"/>
                </a:solidFill>
                <a:cs typeface="Traditional Arabic" pitchFamily="2" charset="-78"/>
              </a:rPr>
              <a:t>وَاهْجُرُوهُنَّ فِي الْمَضَاجِعِ </a:t>
            </a:r>
            <a:r>
              <a:rPr lang="ar-SA" sz="2800" b="1" dirty="0" smtClean="0">
                <a:solidFill>
                  <a:srgbClr val="000000"/>
                </a:solidFill>
                <a:cs typeface="Traditional Arabic" pitchFamily="2" charset="-78"/>
              </a:rPr>
              <a:t>﴾</a:t>
            </a:r>
            <a:r>
              <a:rPr lang="ar-SA" sz="2800" dirty="0" smtClean="0">
                <a:solidFill>
                  <a:srgbClr val="000000"/>
                </a:solidFill>
                <a:cs typeface="Traditional Arabic" pitchFamily="2" charset="-78"/>
              </a:rPr>
              <a:t>.</a:t>
            </a:r>
          </a:p>
          <a:p>
            <a:pPr algn="justLow">
              <a:spcBef>
                <a:spcPts val="0"/>
              </a:spcBef>
              <a:buClr>
                <a:srgbClr val="C00000"/>
              </a:buClr>
              <a:buSzPct val="100000"/>
            </a:pPr>
            <a:r>
              <a:rPr lang="ar-SA" sz="2800" dirty="0" smtClean="0">
                <a:solidFill>
                  <a:srgbClr val="000000"/>
                </a:solidFill>
                <a:cs typeface="Traditional Arabic" pitchFamily="2" charset="-78"/>
              </a:rPr>
              <a:t>وذلك بأن يهجرها في الفراش مع الإعراض والصَدّ المشعر بالعتب وعدم الرضا.</a:t>
            </a:r>
          </a:p>
          <a:p>
            <a:pPr algn="justLow">
              <a:spcBef>
                <a:spcPts val="0"/>
              </a:spcBef>
              <a:buClr>
                <a:srgbClr val="C00000"/>
              </a:buClr>
              <a:buSzPct val="100000"/>
            </a:pPr>
            <a:r>
              <a:rPr lang="ar-SA" sz="2800" dirty="0" smtClean="0">
                <a:solidFill>
                  <a:srgbClr val="000000"/>
                </a:solidFill>
                <a:cs typeface="Traditional Arabic" pitchFamily="2" charset="-78"/>
              </a:rPr>
              <a:t>لا يجوز هجرها في غير الفراش، ولا أمام الأبناء، ولا أمام الناس، لأن ذلك يستفزها، ويستثير كرامتها فتزداد نشوزاً. </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347E0770-1C41-42ED-B488-409D2934E406}" type="slidenum">
              <a:rPr lang="ar-SA" altLang="en-US"/>
              <a:pPr>
                <a:defRPr/>
              </a:pPr>
              <a:t>84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منهج الإسلام في</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 علاج النشوز</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9094">
                                            <p:txEl>
                                              <p:pRg st="0" end="0"/>
                                            </p:txEl>
                                          </p:spTgt>
                                        </p:tgtEl>
                                        <p:attrNameLst>
                                          <p:attrName>style.visibility</p:attrName>
                                        </p:attrNameLst>
                                      </p:cBhvr>
                                      <p:to>
                                        <p:strVal val="visible"/>
                                      </p:to>
                                    </p:set>
                                    <p:animEffect transition="in" filter="fade">
                                      <p:cBhvr>
                                        <p:cTn id="7" dur="500"/>
                                        <p:tgtEl>
                                          <p:spTgt spid="89094">
                                            <p:txEl>
                                              <p:pRg st="0" end="0"/>
                                            </p:txEl>
                                          </p:spTgt>
                                        </p:tgtEl>
                                      </p:cBhvr>
                                    </p:animEffect>
                                    <p:anim calcmode="lin" valueType="num">
                                      <p:cBhvr>
                                        <p:cTn id="8" dur="500" fill="hold"/>
                                        <p:tgtEl>
                                          <p:spTgt spid="89094">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909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9094">
                                            <p:txEl>
                                              <p:pRg st="1" end="1"/>
                                            </p:txEl>
                                          </p:spTgt>
                                        </p:tgtEl>
                                        <p:attrNameLst>
                                          <p:attrName>style.visibility</p:attrName>
                                        </p:attrNameLst>
                                      </p:cBhvr>
                                      <p:to>
                                        <p:strVal val="visible"/>
                                      </p:to>
                                    </p:set>
                                    <p:animEffect transition="in" filter="fade">
                                      <p:cBhvr>
                                        <p:cTn id="14" dur="500"/>
                                        <p:tgtEl>
                                          <p:spTgt spid="89094">
                                            <p:txEl>
                                              <p:pRg st="1" end="1"/>
                                            </p:txEl>
                                          </p:spTgt>
                                        </p:tgtEl>
                                      </p:cBhvr>
                                    </p:animEffect>
                                    <p:anim calcmode="lin" valueType="num">
                                      <p:cBhvr>
                                        <p:cTn id="15" dur="500" fill="hold"/>
                                        <p:tgtEl>
                                          <p:spTgt spid="89094">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909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9094">
                                            <p:txEl>
                                              <p:pRg st="2" end="2"/>
                                            </p:txEl>
                                          </p:spTgt>
                                        </p:tgtEl>
                                        <p:attrNameLst>
                                          <p:attrName>style.visibility</p:attrName>
                                        </p:attrNameLst>
                                      </p:cBhvr>
                                      <p:to>
                                        <p:strVal val="visible"/>
                                      </p:to>
                                    </p:set>
                                    <p:animEffect transition="in" filter="fade">
                                      <p:cBhvr>
                                        <p:cTn id="21" dur="500"/>
                                        <p:tgtEl>
                                          <p:spTgt spid="89094">
                                            <p:txEl>
                                              <p:pRg st="2" end="2"/>
                                            </p:txEl>
                                          </p:spTgt>
                                        </p:tgtEl>
                                      </p:cBhvr>
                                    </p:animEffect>
                                    <p:anim calcmode="lin" valueType="num">
                                      <p:cBhvr>
                                        <p:cTn id="22" dur="500" fill="hold"/>
                                        <p:tgtEl>
                                          <p:spTgt spid="89094">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909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9094">
                                            <p:txEl>
                                              <p:pRg st="3" end="3"/>
                                            </p:txEl>
                                          </p:spTgt>
                                        </p:tgtEl>
                                        <p:attrNameLst>
                                          <p:attrName>style.visibility</p:attrName>
                                        </p:attrNameLst>
                                      </p:cBhvr>
                                      <p:to>
                                        <p:strVal val="visible"/>
                                      </p:to>
                                    </p:set>
                                    <p:animEffect transition="in" filter="fade">
                                      <p:cBhvr>
                                        <p:cTn id="28" dur="500"/>
                                        <p:tgtEl>
                                          <p:spTgt spid="89094">
                                            <p:txEl>
                                              <p:pRg st="3" end="3"/>
                                            </p:txEl>
                                          </p:spTgt>
                                        </p:tgtEl>
                                      </p:cBhvr>
                                    </p:animEffect>
                                    <p:anim calcmode="lin" valueType="num">
                                      <p:cBhvr>
                                        <p:cTn id="29" dur="500" fill="hold"/>
                                        <p:tgtEl>
                                          <p:spTgt spid="89094">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909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8" name="Rectangle 3"/>
          <p:cNvSpPr>
            <a:spLocks noGrp="1" noChangeArrowheads="1"/>
          </p:cNvSpPr>
          <p:nvPr>
            <p:ph idx="1"/>
          </p:nvPr>
        </p:nvSpPr>
        <p:spPr>
          <a:xfrm>
            <a:off x="152400" y="1981200"/>
            <a:ext cx="8686800" cy="43434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cs typeface="SKR HEAD1" pitchFamily="2" charset="-78"/>
              </a:rPr>
              <a:t>المرحلة الثالثة: الضرب غير المبرح</a:t>
            </a:r>
          </a:p>
          <a:p>
            <a:pPr algn="justLow" fontAlgn="auto">
              <a:spcBef>
                <a:spcPts val="0"/>
              </a:spcBef>
              <a:spcAft>
                <a:spcPts val="0"/>
              </a:spcAft>
              <a:buClr>
                <a:srgbClr val="C00000"/>
              </a:buClr>
              <a:buSzPct val="100000"/>
              <a:defRPr/>
            </a:pPr>
            <a:r>
              <a:rPr lang="ar-SA" sz="2800" dirty="0" smtClean="0">
                <a:solidFill>
                  <a:srgbClr val="000000"/>
                </a:solidFill>
                <a:cs typeface="Traditional Arabic" pitchFamily="2" charset="-78"/>
              </a:rPr>
              <a:t>قال تعالى: </a:t>
            </a:r>
            <a:r>
              <a:rPr lang="ar-SA" sz="2800" b="1" dirty="0" smtClean="0">
                <a:solidFill>
                  <a:srgbClr val="000000"/>
                </a:solidFill>
                <a:cs typeface="Traditional Arabic" pitchFamily="2" charset="-78"/>
              </a:rPr>
              <a:t>﴿ </a:t>
            </a:r>
            <a:r>
              <a:rPr lang="ar-SA" sz="2800" dirty="0" smtClean="0">
                <a:solidFill>
                  <a:srgbClr val="00B0F0"/>
                </a:solidFill>
                <a:cs typeface="Traditional Arabic" pitchFamily="2" charset="-78"/>
              </a:rPr>
              <a:t>وَاضْرِبُوهُنَّ</a:t>
            </a:r>
            <a:r>
              <a:rPr lang="ar-SA" sz="2800" dirty="0" smtClean="0">
                <a:cs typeface="Traditional Arabic" pitchFamily="2" charset="-78"/>
              </a:rPr>
              <a:t> </a:t>
            </a:r>
            <a:r>
              <a:rPr lang="ar-SA" sz="2800" b="1" dirty="0" smtClean="0">
                <a:solidFill>
                  <a:srgbClr val="000000"/>
                </a:solidFill>
                <a:cs typeface="Traditional Arabic" pitchFamily="2" charset="-78"/>
              </a:rPr>
              <a:t>﴾</a:t>
            </a:r>
            <a:r>
              <a:rPr lang="ar-SA" sz="2800" dirty="0" smtClean="0">
                <a:solidFill>
                  <a:srgbClr val="000000"/>
                </a:solidFill>
                <a:cs typeface="Traditional Arabic" pitchFamily="2" charset="-78"/>
              </a:rPr>
              <a:t>.</a:t>
            </a:r>
          </a:p>
          <a:p>
            <a:pPr algn="justLow" fontAlgn="auto">
              <a:spcBef>
                <a:spcPts val="0"/>
              </a:spcBef>
              <a:spcAft>
                <a:spcPts val="0"/>
              </a:spcAft>
              <a:buClr>
                <a:srgbClr val="C00000"/>
              </a:buClr>
              <a:buSzPct val="100000"/>
              <a:defRPr/>
            </a:pPr>
            <a:r>
              <a:rPr lang="ar-SA" sz="2800" dirty="0" smtClean="0">
                <a:solidFill>
                  <a:srgbClr val="000000"/>
                </a:solidFill>
                <a:cs typeface="Traditional Arabic" pitchFamily="2" charset="-78"/>
              </a:rPr>
              <a:t>المقصود من هذا الضرب دلالته النفسية وليس أثره البدني، والهدف منه إظهار القوامة والتأديب لا إلحاق الأذى والضرر.</a:t>
            </a:r>
          </a:p>
          <a:p>
            <a:pPr algn="justLow" fontAlgn="auto">
              <a:spcBef>
                <a:spcPts val="0"/>
              </a:spcBef>
              <a:spcAft>
                <a:spcPts val="0"/>
              </a:spcAft>
              <a:buClr>
                <a:srgbClr val="C00000"/>
              </a:buClr>
              <a:buSzPct val="100000"/>
              <a:defRPr/>
            </a:pPr>
            <a:r>
              <a:rPr lang="ar-SA" sz="2800" dirty="0" smtClean="0">
                <a:solidFill>
                  <a:srgbClr val="000000"/>
                </a:solidFill>
                <a:cs typeface="Traditional Arabic" pitchFamily="2" charset="-78"/>
              </a:rPr>
              <a:t>وقد حدده الفقهاء بأنه يكون غير مبرّح، ويتقي فيه الوجه فلا يكون من الضـرب شيء في الوجه لأنه موضع العز والتكريم من الإنسان، وتوجيه الضرب إليه ولو يسيراً يشعر </a:t>
            </a:r>
            <a:r>
              <a:rPr lang="ar-SA" sz="2800" dirty="0" err="1" smtClean="0">
                <a:solidFill>
                  <a:srgbClr val="000000"/>
                </a:solidFill>
                <a:cs typeface="Traditional Arabic" pitchFamily="2" charset="-78"/>
              </a:rPr>
              <a:t>بالإهانة</a:t>
            </a:r>
            <a:r>
              <a:rPr lang="ar-SA" sz="2800" dirty="0" smtClean="0">
                <a:solidFill>
                  <a:srgbClr val="000000"/>
                </a:solidFill>
                <a:cs typeface="Traditional Arabic" pitchFamily="2" charset="-78"/>
              </a:rPr>
              <a:t>، كما يجتنب في الضرب المواضع المخوفة.</a:t>
            </a:r>
          </a:p>
          <a:p>
            <a:pPr algn="justLow" fontAlgn="auto">
              <a:spcBef>
                <a:spcPts val="0"/>
              </a:spcBef>
              <a:spcAft>
                <a:spcPts val="0"/>
              </a:spcAft>
              <a:buClr>
                <a:srgbClr val="C00000"/>
              </a:buClr>
              <a:buSzPct val="100000"/>
              <a:defRPr/>
            </a:pPr>
            <a:r>
              <a:rPr lang="ar-SA" sz="2800" dirty="0" smtClean="0">
                <a:solidFill>
                  <a:srgbClr val="000000"/>
                </a:solidFill>
                <a:cs typeface="Traditional Arabic" pitchFamily="2" charset="-78"/>
              </a:rPr>
              <a:t>الضرب غير المبرح فسره ابن عباس بالسواك وشبهه يضربها </a:t>
            </a:r>
            <a:r>
              <a:rPr lang="ar-SA" sz="2800" dirty="0" err="1" smtClean="0">
                <a:solidFill>
                  <a:srgbClr val="000000"/>
                </a:solidFill>
                <a:cs typeface="Traditional Arabic" pitchFamily="2" charset="-78"/>
              </a:rPr>
              <a:t>به</a:t>
            </a:r>
            <a:r>
              <a:rPr lang="ar-SA" sz="2800" dirty="0" smtClean="0">
                <a:solidFill>
                  <a:srgbClr val="000000"/>
                </a:solidFill>
                <a:cs typeface="Traditional Arabic" pitchFamily="2" charset="-78"/>
              </a:rPr>
              <a:t>.</a:t>
            </a:r>
          </a:p>
          <a:p>
            <a:pPr algn="justLow" fontAlgn="auto">
              <a:spcBef>
                <a:spcPts val="0"/>
              </a:spcBef>
              <a:spcAft>
                <a:spcPts val="0"/>
              </a:spcAft>
              <a:buClr>
                <a:srgbClr val="C00000"/>
              </a:buClr>
              <a:buSzPct val="100000"/>
              <a:defRPr/>
            </a:pPr>
            <a:r>
              <a:rPr lang="ar-SA" sz="2800" dirty="0" smtClean="0">
                <a:solidFill>
                  <a:srgbClr val="000000"/>
                </a:solidFill>
                <a:cs typeface="Traditional Arabic" pitchFamily="2" charset="-78"/>
              </a:rPr>
              <a:t>التخفيف مراعى في هذا الباب على أبلغ الوجوه.</a:t>
            </a:r>
            <a:r>
              <a:rPr lang="en-US" sz="2800" dirty="0" smtClean="0">
                <a:solidFill>
                  <a:srgbClr val="000000"/>
                </a:solidFill>
                <a:cs typeface="Traditional Arabic" pitchFamily="2" charset="-78"/>
              </a:rPr>
              <a:t> </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7CE0866-D59A-44A5-B650-C8AC7FEE775D}" type="slidenum">
              <a:rPr lang="ar-SA" altLang="en-US"/>
              <a:pPr>
                <a:defRPr/>
              </a:pPr>
              <a:t>85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منهج الإسلام في</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 علاج النشوز</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0118">
                                            <p:txEl>
                                              <p:pRg st="0" end="0"/>
                                            </p:txEl>
                                          </p:spTgt>
                                        </p:tgtEl>
                                        <p:attrNameLst>
                                          <p:attrName>style.visibility</p:attrName>
                                        </p:attrNameLst>
                                      </p:cBhvr>
                                      <p:to>
                                        <p:strVal val="visible"/>
                                      </p:to>
                                    </p:set>
                                    <p:animEffect transition="in" filter="fade">
                                      <p:cBhvr>
                                        <p:cTn id="7" dur="500"/>
                                        <p:tgtEl>
                                          <p:spTgt spid="90118">
                                            <p:txEl>
                                              <p:pRg st="0" end="0"/>
                                            </p:txEl>
                                          </p:spTgt>
                                        </p:tgtEl>
                                      </p:cBhvr>
                                    </p:animEffect>
                                    <p:anim calcmode="lin" valueType="num">
                                      <p:cBhvr>
                                        <p:cTn id="8" dur="500" fill="hold"/>
                                        <p:tgtEl>
                                          <p:spTgt spid="90118">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011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0118">
                                            <p:txEl>
                                              <p:pRg st="1" end="1"/>
                                            </p:txEl>
                                          </p:spTgt>
                                        </p:tgtEl>
                                        <p:attrNameLst>
                                          <p:attrName>style.visibility</p:attrName>
                                        </p:attrNameLst>
                                      </p:cBhvr>
                                      <p:to>
                                        <p:strVal val="visible"/>
                                      </p:to>
                                    </p:set>
                                    <p:animEffect transition="in" filter="fade">
                                      <p:cBhvr>
                                        <p:cTn id="14" dur="500"/>
                                        <p:tgtEl>
                                          <p:spTgt spid="90118">
                                            <p:txEl>
                                              <p:pRg st="1" end="1"/>
                                            </p:txEl>
                                          </p:spTgt>
                                        </p:tgtEl>
                                      </p:cBhvr>
                                    </p:animEffect>
                                    <p:anim calcmode="lin" valueType="num">
                                      <p:cBhvr>
                                        <p:cTn id="15" dur="500" fill="hold"/>
                                        <p:tgtEl>
                                          <p:spTgt spid="90118">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011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0118">
                                            <p:txEl>
                                              <p:pRg st="2" end="2"/>
                                            </p:txEl>
                                          </p:spTgt>
                                        </p:tgtEl>
                                        <p:attrNameLst>
                                          <p:attrName>style.visibility</p:attrName>
                                        </p:attrNameLst>
                                      </p:cBhvr>
                                      <p:to>
                                        <p:strVal val="visible"/>
                                      </p:to>
                                    </p:set>
                                    <p:animEffect transition="in" filter="fade">
                                      <p:cBhvr>
                                        <p:cTn id="21" dur="500"/>
                                        <p:tgtEl>
                                          <p:spTgt spid="90118">
                                            <p:txEl>
                                              <p:pRg st="2" end="2"/>
                                            </p:txEl>
                                          </p:spTgt>
                                        </p:tgtEl>
                                      </p:cBhvr>
                                    </p:animEffect>
                                    <p:anim calcmode="lin" valueType="num">
                                      <p:cBhvr>
                                        <p:cTn id="22" dur="500" fill="hold"/>
                                        <p:tgtEl>
                                          <p:spTgt spid="90118">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9011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0118">
                                            <p:txEl>
                                              <p:pRg st="3" end="3"/>
                                            </p:txEl>
                                          </p:spTgt>
                                        </p:tgtEl>
                                        <p:attrNameLst>
                                          <p:attrName>style.visibility</p:attrName>
                                        </p:attrNameLst>
                                      </p:cBhvr>
                                      <p:to>
                                        <p:strVal val="visible"/>
                                      </p:to>
                                    </p:set>
                                    <p:animEffect transition="in" filter="fade">
                                      <p:cBhvr>
                                        <p:cTn id="28" dur="500"/>
                                        <p:tgtEl>
                                          <p:spTgt spid="90118">
                                            <p:txEl>
                                              <p:pRg st="3" end="3"/>
                                            </p:txEl>
                                          </p:spTgt>
                                        </p:tgtEl>
                                      </p:cBhvr>
                                    </p:animEffect>
                                    <p:anim calcmode="lin" valueType="num">
                                      <p:cBhvr>
                                        <p:cTn id="29" dur="500" fill="hold"/>
                                        <p:tgtEl>
                                          <p:spTgt spid="90118">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9011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90118">
                                            <p:txEl>
                                              <p:pRg st="4" end="4"/>
                                            </p:txEl>
                                          </p:spTgt>
                                        </p:tgtEl>
                                        <p:attrNameLst>
                                          <p:attrName>style.visibility</p:attrName>
                                        </p:attrNameLst>
                                      </p:cBhvr>
                                      <p:to>
                                        <p:strVal val="visible"/>
                                      </p:to>
                                    </p:set>
                                    <p:animEffect transition="in" filter="fade">
                                      <p:cBhvr>
                                        <p:cTn id="35" dur="500"/>
                                        <p:tgtEl>
                                          <p:spTgt spid="90118">
                                            <p:txEl>
                                              <p:pRg st="4" end="4"/>
                                            </p:txEl>
                                          </p:spTgt>
                                        </p:tgtEl>
                                      </p:cBhvr>
                                    </p:animEffect>
                                    <p:anim calcmode="lin" valueType="num">
                                      <p:cBhvr>
                                        <p:cTn id="36" dur="500" fill="hold"/>
                                        <p:tgtEl>
                                          <p:spTgt spid="90118">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9011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90118">
                                            <p:txEl>
                                              <p:pRg st="5" end="5"/>
                                            </p:txEl>
                                          </p:spTgt>
                                        </p:tgtEl>
                                        <p:attrNameLst>
                                          <p:attrName>style.visibility</p:attrName>
                                        </p:attrNameLst>
                                      </p:cBhvr>
                                      <p:to>
                                        <p:strVal val="visible"/>
                                      </p:to>
                                    </p:set>
                                    <p:animEffect transition="in" filter="fade">
                                      <p:cBhvr>
                                        <p:cTn id="42" dur="500"/>
                                        <p:tgtEl>
                                          <p:spTgt spid="90118">
                                            <p:txEl>
                                              <p:pRg st="5" end="5"/>
                                            </p:txEl>
                                          </p:spTgt>
                                        </p:tgtEl>
                                      </p:cBhvr>
                                    </p:animEffect>
                                    <p:anim calcmode="lin" valueType="num">
                                      <p:cBhvr>
                                        <p:cTn id="43" dur="500" fill="hold"/>
                                        <p:tgtEl>
                                          <p:spTgt spid="90118">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9011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2" name="Rectangle 3"/>
          <p:cNvSpPr>
            <a:spLocks noGrp="1" noChangeArrowheads="1"/>
          </p:cNvSpPr>
          <p:nvPr>
            <p:ph idx="1"/>
          </p:nvPr>
        </p:nvSpPr>
        <p:spPr>
          <a:xfrm>
            <a:off x="152400" y="1981200"/>
            <a:ext cx="8686800" cy="3505200"/>
          </a:xfrm>
        </p:spPr>
        <p:txBody>
          <a:bodyPr/>
          <a:lstStyle/>
          <a:p>
            <a:pPr algn="justLow">
              <a:spcBef>
                <a:spcPts val="0"/>
              </a:spcBef>
              <a:buClr>
                <a:srgbClr val="3366FF"/>
              </a:buClr>
              <a:buSzPct val="120000"/>
              <a:buFont typeface="Wingdings" pitchFamily="2" charset="2"/>
              <a:buChar char="§"/>
            </a:pPr>
            <a:r>
              <a:rPr lang="ar-SA" sz="2800" dirty="0" smtClean="0">
                <a:solidFill>
                  <a:srgbClr val="0000FF"/>
                </a:solidFill>
                <a:ea typeface="Times New Roman" pitchFamily="18" charset="0"/>
                <a:cs typeface="SKR HEAD1" pitchFamily="2" charset="-78"/>
              </a:rPr>
              <a:t>المرحلة الرابعة: التحكيم بين الزوجين</a:t>
            </a:r>
          </a:p>
          <a:p>
            <a:pPr algn="justLow">
              <a:spcBef>
                <a:spcPts val="0"/>
              </a:spcBef>
              <a:buClr>
                <a:srgbClr val="C00000"/>
              </a:buClr>
            </a:pPr>
            <a:r>
              <a:rPr lang="ar-SA" sz="2800" dirty="0" smtClean="0">
                <a:solidFill>
                  <a:srgbClr val="000000"/>
                </a:solidFill>
                <a:ea typeface="Times New Roman" pitchFamily="18" charset="0"/>
                <a:cs typeface="Traditional Arabic" pitchFamily="2" charset="-78"/>
              </a:rPr>
              <a:t>إذا لم تفلح وسائل العلاج السابقة، يُنْتَقل إلى التحكيم بين الزوجين بواسطة حكمين </a:t>
            </a:r>
            <a:r>
              <a:rPr lang="ar-SA" sz="2800" dirty="0" err="1" smtClean="0">
                <a:solidFill>
                  <a:srgbClr val="000000"/>
                </a:solidFill>
                <a:ea typeface="Times New Roman" pitchFamily="18" charset="0"/>
                <a:cs typeface="Traditional Arabic" pitchFamily="2" charset="-78"/>
              </a:rPr>
              <a:t>عدلين</a:t>
            </a:r>
            <a:r>
              <a:rPr lang="ar-SA" sz="2800" dirty="0" smtClean="0">
                <a:solidFill>
                  <a:srgbClr val="000000"/>
                </a:solidFill>
                <a:ea typeface="Times New Roman" pitchFamily="18" charset="0"/>
                <a:cs typeface="Traditional Arabic" pitchFamily="2" charset="-78"/>
              </a:rPr>
              <a:t>، أحدهما: من أهل الزوج، والآخر من أهل الزوجة ليقوما بمهمة الإصلاح</a:t>
            </a:r>
            <a:r>
              <a:rPr lang="ar-SA" sz="2800" dirty="0" smtClean="0">
                <a:solidFill>
                  <a:srgbClr val="000000"/>
                </a:solidFill>
                <a:latin typeface="Times New Roman" pitchFamily="18" charset="0"/>
                <a:ea typeface="Times New Roman" pitchFamily="18" charset="0"/>
                <a:cs typeface="Traditional Arabic" pitchFamily="2" charset="-78"/>
              </a:rPr>
              <a:t>. </a:t>
            </a:r>
          </a:p>
          <a:p>
            <a:pPr algn="justLow">
              <a:spcBef>
                <a:spcPts val="0"/>
              </a:spcBef>
              <a:buClr>
                <a:srgbClr val="C00000"/>
              </a:buClr>
            </a:pPr>
            <a:r>
              <a:rPr lang="ar-SA" sz="2800" dirty="0" smtClean="0">
                <a:solidFill>
                  <a:srgbClr val="000000"/>
                </a:solidFill>
                <a:latin typeface="Times New Roman" pitchFamily="18" charset="0"/>
                <a:ea typeface="Times New Roman" pitchFamily="18" charset="0"/>
                <a:cs typeface="Traditional Arabic" pitchFamily="2" charset="-78"/>
              </a:rPr>
              <a:t>كل حَكَم منهما لقرابته من الطرف النائب عنه يستطيع فهم المشكلة، ومن ثم يُقدّر الحكمان الأمر حق قدره.</a:t>
            </a:r>
          </a:p>
          <a:p>
            <a:pPr algn="justLow">
              <a:spcBef>
                <a:spcPts val="0"/>
              </a:spcBef>
              <a:buClr>
                <a:srgbClr val="C00000"/>
              </a:buClr>
            </a:pPr>
            <a:r>
              <a:rPr lang="ar-SA" sz="2800" dirty="0" smtClean="0">
                <a:solidFill>
                  <a:srgbClr val="000000"/>
                </a:solidFill>
                <a:latin typeface="Times New Roman" pitchFamily="18" charset="0"/>
                <a:ea typeface="Times New Roman" pitchFamily="18" charset="0"/>
                <a:cs typeface="Traditional Arabic" pitchFamily="2" charset="-78"/>
              </a:rPr>
              <a:t>بشرت الآية الحكمين بأنهما إذا عزما على الإصلاح فالتوفيق سيكون حليفهما ﴿ </a:t>
            </a:r>
            <a:r>
              <a:rPr lang="ar-SA" sz="2800" dirty="0" smtClean="0">
                <a:solidFill>
                  <a:srgbClr val="00B0F0"/>
                </a:solidFill>
                <a:ea typeface="Times New Roman" pitchFamily="18" charset="0"/>
                <a:cs typeface="Traditional Arabic" pitchFamily="2" charset="-78"/>
              </a:rPr>
              <a:t>إِنْ يُرِيدَا إِصْلَاحًا يُوَفِّقِ اللَّهُ بَيْنَهُمَا </a:t>
            </a:r>
            <a:r>
              <a:rPr lang="ar-SA" sz="2800" dirty="0" smtClean="0">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r>
              <a:rPr lang="ar-SA" sz="2800" dirty="0" smtClean="0">
                <a:ea typeface="Times New Roman" pitchFamily="18" charset="0"/>
                <a:cs typeface="Traditional Arabic" pitchFamily="2" charset="-78"/>
              </a:rPr>
              <a:t> </a:t>
            </a:r>
            <a:endParaRPr lang="en-US" sz="2800" dirty="0" smtClean="0">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9D065667-F5CE-4F51-802E-64F2D339BBE3}" type="slidenum">
              <a:rPr lang="ar-SA" altLang="en-US"/>
              <a:pPr>
                <a:defRPr/>
              </a:pPr>
              <a:t>86</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منهج الإسلام في</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 علاج النشوز</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1142">
                                            <p:txEl>
                                              <p:pRg st="0" end="0"/>
                                            </p:txEl>
                                          </p:spTgt>
                                        </p:tgtEl>
                                        <p:attrNameLst>
                                          <p:attrName>style.visibility</p:attrName>
                                        </p:attrNameLst>
                                      </p:cBhvr>
                                      <p:to>
                                        <p:strVal val="visible"/>
                                      </p:to>
                                    </p:set>
                                    <p:animEffect transition="in" filter="fade">
                                      <p:cBhvr>
                                        <p:cTn id="7" dur="500"/>
                                        <p:tgtEl>
                                          <p:spTgt spid="91142">
                                            <p:txEl>
                                              <p:pRg st="0" end="0"/>
                                            </p:txEl>
                                          </p:spTgt>
                                        </p:tgtEl>
                                      </p:cBhvr>
                                    </p:animEffect>
                                    <p:anim calcmode="lin" valueType="num">
                                      <p:cBhvr>
                                        <p:cTn id="8" dur="500" fill="hold"/>
                                        <p:tgtEl>
                                          <p:spTgt spid="91142">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114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1142">
                                            <p:txEl>
                                              <p:pRg st="1" end="1"/>
                                            </p:txEl>
                                          </p:spTgt>
                                        </p:tgtEl>
                                        <p:attrNameLst>
                                          <p:attrName>style.visibility</p:attrName>
                                        </p:attrNameLst>
                                      </p:cBhvr>
                                      <p:to>
                                        <p:strVal val="visible"/>
                                      </p:to>
                                    </p:set>
                                    <p:animEffect transition="in" filter="fade">
                                      <p:cBhvr>
                                        <p:cTn id="14" dur="500"/>
                                        <p:tgtEl>
                                          <p:spTgt spid="91142">
                                            <p:txEl>
                                              <p:pRg st="1" end="1"/>
                                            </p:txEl>
                                          </p:spTgt>
                                        </p:tgtEl>
                                      </p:cBhvr>
                                    </p:animEffect>
                                    <p:anim calcmode="lin" valueType="num">
                                      <p:cBhvr>
                                        <p:cTn id="15" dur="500" fill="hold"/>
                                        <p:tgtEl>
                                          <p:spTgt spid="91142">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114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1142">
                                            <p:txEl>
                                              <p:pRg st="2" end="2"/>
                                            </p:txEl>
                                          </p:spTgt>
                                        </p:tgtEl>
                                        <p:attrNameLst>
                                          <p:attrName>style.visibility</p:attrName>
                                        </p:attrNameLst>
                                      </p:cBhvr>
                                      <p:to>
                                        <p:strVal val="visible"/>
                                      </p:to>
                                    </p:set>
                                    <p:animEffect transition="in" filter="fade">
                                      <p:cBhvr>
                                        <p:cTn id="21" dur="500"/>
                                        <p:tgtEl>
                                          <p:spTgt spid="91142">
                                            <p:txEl>
                                              <p:pRg st="2" end="2"/>
                                            </p:txEl>
                                          </p:spTgt>
                                        </p:tgtEl>
                                      </p:cBhvr>
                                    </p:animEffect>
                                    <p:anim calcmode="lin" valueType="num">
                                      <p:cBhvr>
                                        <p:cTn id="22" dur="500" fill="hold"/>
                                        <p:tgtEl>
                                          <p:spTgt spid="91142">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9114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1142">
                                            <p:txEl>
                                              <p:pRg st="3" end="3"/>
                                            </p:txEl>
                                          </p:spTgt>
                                        </p:tgtEl>
                                        <p:attrNameLst>
                                          <p:attrName>style.visibility</p:attrName>
                                        </p:attrNameLst>
                                      </p:cBhvr>
                                      <p:to>
                                        <p:strVal val="visible"/>
                                      </p:to>
                                    </p:set>
                                    <p:animEffect transition="in" filter="fade">
                                      <p:cBhvr>
                                        <p:cTn id="28" dur="500"/>
                                        <p:tgtEl>
                                          <p:spTgt spid="91142">
                                            <p:txEl>
                                              <p:pRg st="3" end="3"/>
                                            </p:txEl>
                                          </p:spTgt>
                                        </p:tgtEl>
                                      </p:cBhvr>
                                    </p:animEffect>
                                    <p:anim calcmode="lin" valueType="num">
                                      <p:cBhvr>
                                        <p:cTn id="29" dur="500" fill="hold"/>
                                        <p:tgtEl>
                                          <p:spTgt spid="91142">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9114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3" name="Rectangle 3"/>
          <p:cNvSpPr>
            <a:spLocks noGrp="1" noChangeArrowheads="1"/>
          </p:cNvSpPr>
          <p:nvPr>
            <p:ph idx="1"/>
          </p:nvPr>
        </p:nvSpPr>
        <p:spPr>
          <a:xfrm>
            <a:off x="152400" y="1981200"/>
            <a:ext cx="8686800" cy="4038600"/>
          </a:xfrm>
        </p:spPr>
        <p:txBody>
          <a:bodyPr rtlCol="1">
            <a:normAutofit/>
          </a:bodyPr>
          <a:lstStyle/>
          <a:p>
            <a:pPr algn="justLow" fontAlgn="auto">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فإذا لم يحصل الوفاق من خلال المراحل السابقة: </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يجوز للمرأة طلب الخلع (وهو أن تطلب الطلاق منه على عوضٍ تفتدي به نفسها وتختلع منه) إذا شعرت بأن كراهيتها لزوجها ستخرجها عن القيام بحقوقه الزوجية. </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وللزوج أن يطلق زوجته بعد تجاوز محطات متعددة حتى لا يكون هناك تسرع في اتخاذ قرار الطلاق؛ ف</a:t>
            </a:r>
            <a:r>
              <a:rPr lang="ar-SA" sz="2800" spc="-90" dirty="0" smtClean="0">
                <a:solidFill>
                  <a:srgbClr val="000000"/>
                </a:solidFill>
                <a:ea typeface="Times New Roman" pitchFamily="18" charset="0"/>
                <a:cs typeface="Traditional Arabic" pitchFamily="2" charset="-78"/>
              </a:rPr>
              <a:t>إن طلقها الثالثة فهذا يعني تمكن الشقاق بينهما فعند ذلك لا تحل له حتى تنكح زوجاً غيره.</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إذا تعذر الاستمرار, ووقع الفراق بعد كل ذلك فالله تعالى يقول: ﴿ </a:t>
            </a:r>
            <a:r>
              <a:rPr lang="ar-SA" sz="2800" dirty="0" smtClean="0">
                <a:solidFill>
                  <a:srgbClr val="00B0F0"/>
                </a:solidFill>
                <a:cs typeface="Traditional Arabic" pitchFamily="2" charset="-78"/>
              </a:rPr>
              <a:t>وَإِنْ يَتَفَرَّقَا يُغْنِ اللَّهُ كُلًّا مِنْ سَعَتِهِ وَكَانَ اللَّهُ وَاسِعًا حَكِيمًا</a:t>
            </a:r>
            <a:r>
              <a:rPr lang="ar-SA" sz="2800" dirty="0" smtClean="0">
                <a:cs typeface="Traditional Arabic" pitchFamily="2" charset="-78"/>
              </a:rPr>
              <a:t> </a:t>
            </a:r>
            <a:r>
              <a:rPr lang="ar-SA" sz="2800" dirty="0" smtClean="0">
                <a:solidFill>
                  <a:srgbClr val="000000"/>
                </a:solidFill>
                <a:latin typeface="QCF_BSML" pitchFamily="2" charset="2"/>
                <a:cs typeface="Traditional Arabic" pitchFamily="2" charset="-78"/>
              </a:rPr>
              <a:t>﴾</a:t>
            </a:r>
            <a:r>
              <a:rPr lang="ar-SA" sz="2800" dirty="0" smtClean="0">
                <a:solidFill>
                  <a:srgbClr val="000000"/>
                </a:solidFill>
                <a:cs typeface="Traditional Arabic" pitchFamily="2" charset="-78"/>
              </a:rPr>
              <a:t>.</a:t>
            </a:r>
            <a:endParaRPr lang="en-US" sz="2800"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45FEE425-2F43-4B4B-9211-06F9DB53A135}" type="slidenum">
              <a:rPr lang="ar-SA" altLang="en-US"/>
              <a:pPr>
                <a:defRPr/>
              </a:pPr>
              <a:t>87</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منهج الإسلام في</a:t>
            </a:r>
            <a:r>
              <a:rPr kumimoji="0" lang="ar-SA" sz="4000" b="1" i="0" u="none" strike="noStrike" kern="1200" cap="none" spc="0" normalizeH="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 علاج النشوز</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7043">
                                            <p:txEl>
                                              <p:pRg st="0" end="0"/>
                                            </p:txEl>
                                          </p:spTgt>
                                        </p:tgtEl>
                                        <p:attrNameLst>
                                          <p:attrName>style.visibility</p:attrName>
                                        </p:attrNameLst>
                                      </p:cBhvr>
                                      <p:to>
                                        <p:strVal val="visible"/>
                                      </p:to>
                                    </p:set>
                                    <p:animEffect transition="in" filter="fade">
                                      <p:cBhvr>
                                        <p:cTn id="7" dur="500"/>
                                        <p:tgtEl>
                                          <p:spTgt spid="87043">
                                            <p:txEl>
                                              <p:pRg st="0" end="0"/>
                                            </p:txEl>
                                          </p:spTgt>
                                        </p:tgtEl>
                                      </p:cBhvr>
                                    </p:animEffect>
                                    <p:anim calcmode="lin" valueType="num">
                                      <p:cBhvr>
                                        <p:cTn id="8" dur="500" fill="hold"/>
                                        <p:tgtEl>
                                          <p:spTgt spid="8704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70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7043">
                                            <p:txEl>
                                              <p:pRg st="1" end="1"/>
                                            </p:txEl>
                                          </p:spTgt>
                                        </p:tgtEl>
                                        <p:attrNameLst>
                                          <p:attrName>style.visibility</p:attrName>
                                        </p:attrNameLst>
                                      </p:cBhvr>
                                      <p:to>
                                        <p:strVal val="visible"/>
                                      </p:to>
                                    </p:set>
                                    <p:animEffect transition="in" filter="fade">
                                      <p:cBhvr>
                                        <p:cTn id="14" dur="500"/>
                                        <p:tgtEl>
                                          <p:spTgt spid="87043">
                                            <p:txEl>
                                              <p:pRg st="1" end="1"/>
                                            </p:txEl>
                                          </p:spTgt>
                                        </p:tgtEl>
                                      </p:cBhvr>
                                    </p:animEffect>
                                    <p:anim calcmode="lin" valueType="num">
                                      <p:cBhvr>
                                        <p:cTn id="15" dur="500" fill="hold"/>
                                        <p:tgtEl>
                                          <p:spTgt spid="8704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704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7043">
                                            <p:txEl>
                                              <p:pRg st="2" end="2"/>
                                            </p:txEl>
                                          </p:spTgt>
                                        </p:tgtEl>
                                        <p:attrNameLst>
                                          <p:attrName>style.visibility</p:attrName>
                                        </p:attrNameLst>
                                      </p:cBhvr>
                                      <p:to>
                                        <p:strVal val="visible"/>
                                      </p:to>
                                    </p:set>
                                    <p:animEffect transition="in" filter="fade">
                                      <p:cBhvr>
                                        <p:cTn id="21" dur="500"/>
                                        <p:tgtEl>
                                          <p:spTgt spid="87043">
                                            <p:txEl>
                                              <p:pRg st="2" end="2"/>
                                            </p:txEl>
                                          </p:spTgt>
                                        </p:tgtEl>
                                      </p:cBhvr>
                                    </p:animEffect>
                                    <p:anim calcmode="lin" valueType="num">
                                      <p:cBhvr>
                                        <p:cTn id="22" dur="500" fill="hold"/>
                                        <p:tgtEl>
                                          <p:spTgt spid="8704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70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7043">
                                            <p:txEl>
                                              <p:pRg st="3" end="3"/>
                                            </p:txEl>
                                          </p:spTgt>
                                        </p:tgtEl>
                                        <p:attrNameLst>
                                          <p:attrName>style.visibility</p:attrName>
                                        </p:attrNameLst>
                                      </p:cBhvr>
                                      <p:to>
                                        <p:strVal val="visible"/>
                                      </p:to>
                                    </p:set>
                                    <p:animEffect transition="in" filter="fade">
                                      <p:cBhvr>
                                        <p:cTn id="28" dur="500"/>
                                        <p:tgtEl>
                                          <p:spTgt spid="87043">
                                            <p:txEl>
                                              <p:pRg st="3" end="3"/>
                                            </p:txEl>
                                          </p:spTgt>
                                        </p:tgtEl>
                                      </p:cBhvr>
                                    </p:animEffect>
                                    <p:anim calcmode="lin" valueType="num">
                                      <p:cBhvr>
                                        <p:cTn id="29" dur="500" fill="hold"/>
                                        <p:tgtEl>
                                          <p:spTgt spid="8704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704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p:cTn id="35" dur="500" fill="hold"/>
                                        <p:tgtEl>
                                          <p:spTgt spid="7"/>
                                        </p:tgtEl>
                                        <p:attrNameLst>
                                          <p:attrName>ppt_w</p:attrName>
                                        </p:attrNameLst>
                                      </p:cBhvr>
                                      <p:tavLst>
                                        <p:tav tm="0">
                                          <p:val>
                                            <p:strVal val="#ppt_w*0.70"/>
                                          </p:val>
                                        </p:tav>
                                        <p:tav tm="100000">
                                          <p:val>
                                            <p:strVal val="#ppt_w"/>
                                          </p:val>
                                        </p:tav>
                                      </p:tavLst>
                                    </p:anim>
                                    <p:anim calcmode="lin" valueType="num">
                                      <p:cBhvr>
                                        <p:cTn id="36" dur="500" fill="hold"/>
                                        <p:tgtEl>
                                          <p:spTgt spid="7"/>
                                        </p:tgtEl>
                                        <p:attrNameLst>
                                          <p:attrName>ppt_h</p:attrName>
                                        </p:attrNameLst>
                                      </p:cBhvr>
                                      <p:tavLst>
                                        <p:tav tm="0">
                                          <p:val>
                                            <p:strVal val="#ppt_h"/>
                                          </p:val>
                                        </p:tav>
                                        <p:tav tm="100000">
                                          <p:val>
                                            <p:strVal val="#ppt_h"/>
                                          </p:val>
                                        </p:tav>
                                      </p:tavLst>
                                    </p:anim>
                                    <p:animEffect transition="in" filter="fade">
                                      <p:cBhvr>
                                        <p:cTn id="3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7" name="Rectangle 3"/>
          <p:cNvSpPr>
            <a:spLocks noGrp="1" noChangeArrowheads="1"/>
          </p:cNvSpPr>
          <p:nvPr>
            <p:ph idx="1"/>
          </p:nvPr>
        </p:nvSpPr>
        <p:spPr>
          <a:xfrm>
            <a:off x="152400" y="1981200"/>
            <a:ext cx="8686800" cy="4149725"/>
          </a:xfrm>
        </p:spPr>
        <p:txBody>
          <a:bodyPr rtlCol="1">
            <a:normAutofit lnSpcReduction="10000"/>
          </a:bodyPr>
          <a:lstStyle/>
          <a:p>
            <a:pPr algn="justLow" fontAlgn="auto">
              <a:lnSpc>
                <a:spcPct val="110000"/>
              </a:lnSpc>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تعريف الطلاق:  </a:t>
            </a:r>
          </a:p>
          <a:p>
            <a:pPr marL="342900" lvl="1" indent="-342900" algn="justLow" fontAlgn="auto">
              <a:lnSpc>
                <a:spcPct val="110000"/>
              </a:lnSpc>
              <a:spcBef>
                <a:spcPts val="0"/>
              </a:spcBef>
              <a:spcAft>
                <a:spcPts val="0"/>
              </a:spcAft>
              <a:buClr>
                <a:srgbClr val="C00000"/>
              </a:buClr>
              <a:buSzPct val="100000"/>
              <a:buFont typeface="Arial" pitchFamily="34" charset="0"/>
              <a:buChar char="•"/>
              <a:defRPr/>
            </a:pPr>
            <a:r>
              <a:rPr lang="ar-SA" b="1" dirty="0" smtClean="0">
                <a:solidFill>
                  <a:srgbClr val="C00000"/>
                </a:solidFill>
                <a:ea typeface="Times New Roman" pitchFamily="18" charset="0"/>
                <a:cs typeface="Traditional Arabic" pitchFamily="2" charset="-78"/>
              </a:rPr>
              <a:t>الطلاق لغة:</a:t>
            </a:r>
            <a:r>
              <a:rPr lang="ar-SA" dirty="0" smtClean="0">
                <a:solidFill>
                  <a:srgbClr val="C00000"/>
                </a:solidFill>
                <a:ea typeface="Times New Roman" pitchFamily="18" charset="0"/>
                <a:cs typeface="Traditional Arabic" pitchFamily="2" charset="-78"/>
              </a:rPr>
              <a:t> </a:t>
            </a:r>
            <a:r>
              <a:rPr lang="ar-SA" dirty="0" smtClean="0">
                <a:solidFill>
                  <a:srgbClr val="000000"/>
                </a:solidFill>
                <a:ea typeface="Times New Roman" pitchFamily="18" charset="0"/>
                <a:cs typeface="Traditional Arabic" pitchFamily="2" charset="-78"/>
              </a:rPr>
              <a:t>مأخوذ من الإطلاق، وهو الإرسال والترك</a:t>
            </a:r>
            <a:r>
              <a:rPr lang="ar-EG" dirty="0" smtClean="0">
                <a:solidFill>
                  <a:srgbClr val="000000"/>
                </a:solidFill>
                <a:ea typeface="Times New Roman" pitchFamily="18" charset="0"/>
                <a:cs typeface="Traditional Arabic" pitchFamily="2" charset="-78"/>
              </a:rPr>
              <a:t> وفك القيد.</a:t>
            </a:r>
            <a:endParaRPr lang="ar-SA" dirty="0" smtClean="0">
              <a:solidFill>
                <a:srgbClr val="000000"/>
              </a:solidFill>
              <a:ea typeface="Times New Roman" pitchFamily="18" charset="0"/>
              <a:cs typeface="Traditional Arabic" pitchFamily="2" charset="-78"/>
            </a:endParaRPr>
          </a:p>
          <a:p>
            <a:pPr marL="342900" lvl="1" indent="-342900" algn="justLow" fontAlgn="auto">
              <a:lnSpc>
                <a:spcPct val="110000"/>
              </a:lnSpc>
              <a:spcBef>
                <a:spcPts val="0"/>
              </a:spcBef>
              <a:spcAft>
                <a:spcPts val="0"/>
              </a:spcAft>
              <a:buClr>
                <a:srgbClr val="C00000"/>
              </a:buClr>
              <a:buSzPct val="100000"/>
              <a:buFont typeface="Arial" pitchFamily="34" charset="0"/>
              <a:buChar char="•"/>
              <a:defRPr/>
            </a:pPr>
            <a:r>
              <a:rPr lang="ar-SA" b="1" dirty="0" smtClean="0">
                <a:solidFill>
                  <a:srgbClr val="C00000"/>
                </a:solidFill>
                <a:ea typeface="Times New Roman" pitchFamily="18" charset="0"/>
                <a:cs typeface="Traditional Arabic" pitchFamily="2" charset="-78"/>
              </a:rPr>
              <a:t>وفي </a:t>
            </a:r>
            <a:r>
              <a:rPr lang="ar-SA" b="1" dirty="0" err="1" smtClean="0">
                <a:solidFill>
                  <a:srgbClr val="C00000"/>
                </a:solidFill>
                <a:ea typeface="Times New Roman" pitchFamily="18" charset="0"/>
                <a:cs typeface="Traditional Arabic" pitchFamily="2" charset="-78"/>
              </a:rPr>
              <a:t>الشرع</a:t>
            </a:r>
            <a:r>
              <a:rPr lang="ar-SA" b="1" dirty="0" smtClean="0">
                <a:solidFill>
                  <a:srgbClr val="C00000"/>
                </a:solidFill>
                <a:ea typeface="Times New Roman" pitchFamily="18" charset="0"/>
                <a:cs typeface="Traditional Arabic" pitchFamily="2" charset="-78"/>
              </a:rPr>
              <a:t>:</a:t>
            </a:r>
            <a:r>
              <a:rPr lang="ar-SA" dirty="0" smtClean="0">
                <a:solidFill>
                  <a:srgbClr val="C00000"/>
                </a:solidFill>
                <a:ea typeface="Times New Roman" pitchFamily="18" charset="0"/>
                <a:cs typeface="Traditional Arabic" pitchFamily="2" charset="-78"/>
              </a:rPr>
              <a:t> </a:t>
            </a:r>
            <a:r>
              <a:rPr lang="ar-SA" dirty="0" smtClean="0">
                <a:solidFill>
                  <a:srgbClr val="000000"/>
                </a:solidFill>
                <a:ea typeface="Times New Roman" pitchFamily="18" charset="0"/>
                <a:cs typeface="Traditional Arabic" pitchFamily="2" charset="-78"/>
              </a:rPr>
              <a:t>حَلّ رابطة الزوجية الصحيحة من جانب الزوج بلفظ مخصوص.</a:t>
            </a:r>
          </a:p>
          <a:p>
            <a:pPr marL="342900" lvl="1" indent="-342900" algn="justLow" fontAlgn="auto">
              <a:lnSpc>
                <a:spcPct val="110000"/>
              </a:lnSpc>
              <a:spcBef>
                <a:spcPts val="0"/>
              </a:spcBef>
              <a:spcAft>
                <a:spcPts val="0"/>
              </a:spcAft>
              <a:buClr>
                <a:srgbClr val="3366FF"/>
              </a:buClr>
              <a:buSzPct val="120000"/>
              <a:buFont typeface="Wingdings" pitchFamily="2" charset="2"/>
              <a:buChar char="§"/>
              <a:defRPr/>
            </a:pPr>
            <a:r>
              <a:rPr lang="ar-SA" dirty="0" smtClean="0">
                <a:solidFill>
                  <a:srgbClr val="0000FF"/>
                </a:solidFill>
                <a:latin typeface="SKR HEAD1" pitchFamily="2" charset="-78"/>
                <a:ea typeface="Times New Roman" pitchFamily="18" charset="0"/>
                <a:cs typeface="SKR HEAD1" pitchFamily="2" charset="-78"/>
              </a:rPr>
              <a:t>حكم الطلاق:</a:t>
            </a:r>
          </a:p>
          <a:p>
            <a:pPr marL="342900" lvl="1" indent="-342900" algn="justLow" fontAlgn="auto">
              <a:lnSpc>
                <a:spcPct val="110000"/>
              </a:lnSpc>
              <a:spcBef>
                <a:spcPts val="0"/>
              </a:spcBef>
              <a:spcAft>
                <a:spcPts val="0"/>
              </a:spcAft>
              <a:buClr>
                <a:srgbClr val="C00000"/>
              </a:buClr>
              <a:buSzPct val="100000"/>
              <a:buFont typeface="Arial" pitchFamily="34" charset="0"/>
              <a:buChar char="•"/>
              <a:defRPr/>
            </a:pPr>
            <a:r>
              <a:rPr lang="ar-SA" dirty="0" smtClean="0">
                <a:cs typeface="Traditional Arabic" pitchFamily="2" charset="-78"/>
              </a:rPr>
              <a:t>إن الإسلام يعارض الطلاق، ويعتبره أبغض حلال الله، ولا يرغّب فيه، ويعمل على أن لا يقع قدر الإمكان، ولكنه أجازه كحلّ اضطراري عندما ينحصر الحل بذلك.</a:t>
            </a:r>
            <a:endParaRPr lang="en-US" dirty="0" smtClean="0">
              <a:cs typeface="Traditional Arabic" pitchFamily="2" charset="-78"/>
            </a:endParaRPr>
          </a:p>
          <a:p>
            <a:pPr marL="342900" lvl="1" indent="-342900" algn="justLow" fontAlgn="auto">
              <a:lnSpc>
                <a:spcPct val="110000"/>
              </a:lnSpc>
              <a:spcBef>
                <a:spcPts val="0"/>
              </a:spcBef>
              <a:spcAft>
                <a:spcPts val="0"/>
              </a:spcAft>
              <a:buClr>
                <a:srgbClr val="C00000"/>
              </a:buClr>
              <a:buSzPct val="100000"/>
              <a:buFont typeface="Arial" pitchFamily="34" charset="0"/>
              <a:buChar char="•"/>
              <a:defRPr/>
            </a:pPr>
            <a:r>
              <a:rPr lang="ar-SA" spc="-30" dirty="0" smtClean="0">
                <a:cs typeface="Traditional Arabic" pitchFamily="2" charset="-78"/>
              </a:rPr>
              <a:t>إذا جاء الطلاق فإنما هي الضرورة الملجئة التي لا مندوحة عنها، وخاتمة المحطات التي يتوقف عندها ارتكاباً لأخف الضررين وحفاظاً على الإحسان بين الزوجين، </a:t>
            </a:r>
            <a:r>
              <a:rPr lang="ar-SA" spc="-30" dirty="0" err="1" smtClean="0">
                <a:cs typeface="Traditional Arabic" pitchFamily="2" charset="-78"/>
              </a:rPr>
              <a:t>وإغناءاً</a:t>
            </a:r>
            <a:r>
              <a:rPr lang="ar-SA" spc="-30" dirty="0" smtClean="0">
                <a:cs typeface="Traditional Arabic" pitchFamily="2" charset="-78"/>
              </a:rPr>
              <a:t> لكل واحد من الفريقين, قال تعالى:﴿ </a:t>
            </a:r>
            <a:r>
              <a:rPr lang="ar-SA" spc="-30" dirty="0" smtClean="0">
                <a:solidFill>
                  <a:srgbClr val="00B0F0"/>
                </a:solidFill>
                <a:cs typeface="Traditional Arabic" pitchFamily="2" charset="-78"/>
              </a:rPr>
              <a:t>وَإِنْ يَتَفَرَّقَا يُغْنِ اللَّهُ كُلًّا مِنْ سَعَتِهِ وَكَانَ اللَّهُ وَاسِعًا حَكِيمًا</a:t>
            </a:r>
            <a:r>
              <a:rPr lang="ar-SA" spc="-30" dirty="0" smtClean="0">
                <a:cs typeface="Traditional Arabic" pitchFamily="2" charset="-78"/>
              </a:rPr>
              <a:t> ﴾.</a:t>
            </a:r>
            <a:endParaRPr lang="ar-SA" b="1" spc="-3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048DAC64-A0C1-449D-9B34-A2F6D984FAF6}" type="slidenum">
              <a:rPr lang="ar-SA" altLang="en-US"/>
              <a:pPr>
                <a:defRPr/>
              </a:pPr>
              <a:t>88</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تعريف الطلاق وحكمه</a:t>
            </a:r>
            <a:endParaRPr kumimoji="0" lang="en-US" sz="4000" b="1" i="0" u="none" strike="noStrike" kern="1200" cap="none" spc="0" normalizeH="0" baseline="0" noProof="0" dirty="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8067">
                                            <p:txEl>
                                              <p:pRg st="0" end="0"/>
                                            </p:txEl>
                                          </p:spTgt>
                                        </p:tgtEl>
                                        <p:attrNameLst>
                                          <p:attrName>style.visibility</p:attrName>
                                        </p:attrNameLst>
                                      </p:cBhvr>
                                      <p:to>
                                        <p:strVal val="visible"/>
                                      </p:to>
                                    </p:set>
                                    <p:animEffect transition="in" filter="fade">
                                      <p:cBhvr>
                                        <p:cTn id="7" dur="500"/>
                                        <p:tgtEl>
                                          <p:spTgt spid="88067">
                                            <p:txEl>
                                              <p:pRg st="0" end="0"/>
                                            </p:txEl>
                                          </p:spTgt>
                                        </p:tgtEl>
                                      </p:cBhvr>
                                    </p:animEffect>
                                    <p:anim calcmode="lin" valueType="num">
                                      <p:cBhvr>
                                        <p:cTn id="8" dur="500" fill="hold"/>
                                        <p:tgtEl>
                                          <p:spTgt spid="88067">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80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8067">
                                            <p:txEl>
                                              <p:pRg st="1" end="1"/>
                                            </p:txEl>
                                          </p:spTgt>
                                        </p:tgtEl>
                                        <p:attrNameLst>
                                          <p:attrName>style.visibility</p:attrName>
                                        </p:attrNameLst>
                                      </p:cBhvr>
                                      <p:to>
                                        <p:strVal val="visible"/>
                                      </p:to>
                                    </p:set>
                                    <p:animEffect transition="in" filter="fade">
                                      <p:cBhvr>
                                        <p:cTn id="14" dur="500"/>
                                        <p:tgtEl>
                                          <p:spTgt spid="88067">
                                            <p:txEl>
                                              <p:pRg st="1" end="1"/>
                                            </p:txEl>
                                          </p:spTgt>
                                        </p:tgtEl>
                                      </p:cBhvr>
                                    </p:animEffect>
                                    <p:anim calcmode="lin" valueType="num">
                                      <p:cBhvr>
                                        <p:cTn id="15" dur="500" fill="hold"/>
                                        <p:tgtEl>
                                          <p:spTgt spid="88067">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806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8067">
                                            <p:txEl>
                                              <p:pRg st="2" end="2"/>
                                            </p:txEl>
                                          </p:spTgt>
                                        </p:tgtEl>
                                        <p:attrNameLst>
                                          <p:attrName>style.visibility</p:attrName>
                                        </p:attrNameLst>
                                      </p:cBhvr>
                                      <p:to>
                                        <p:strVal val="visible"/>
                                      </p:to>
                                    </p:set>
                                    <p:animEffect transition="in" filter="fade">
                                      <p:cBhvr>
                                        <p:cTn id="21" dur="500"/>
                                        <p:tgtEl>
                                          <p:spTgt spid="88067">
                                            <p:txEl>
                                              <p:pRg st="2" end="2"/>
                                            </p:txEl>
                                          </p:spTgt>
                                        </p:tgtEl>
                                      </p:cBhvr>
                                    </p:animEffect>
                                    <p:anim calcmode="lin" valueType="num">
                                      <p:cBhvr>
                                        <p:cTn id="22" dur="500" fill="hold"/>
                                        <p:tgtEl>
                                          <p:spTgt spid="88067">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80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8067">
                                            <p:txEl>
                                              <p:pRg st="3" end="3"/>
                                            </p:txEl>
                                          </p:spTgt>
                                        </p:tgtEl>
                                        <p:attrNameLst>
                                          <p:attrName>style.visibility</p:attrName>
                                        </p:attrNameLst>
                                      </p:cBhvr>
                                      <p:to>
                                        <p:strVal val="visible"/>
                                      </p:to>
                                    </p:set>
                                    <p:animEffect transition="in" filter="fade">
                                      <p:cBhvr>
                                        <p:cTn id="28" dur="500"/>
                                        <p:tgtEl>
                                          <p:spTgt spid="88067">
                                            <p:txEl>
                                              <p:pRg st="3" end="3"/>
                                            </p:txEl>
                                          </p:spTgt>
                                        </p:tgtEl>
                                      </p:cBhvr>
                                    </p:animEffect>
                                    <p:anim calcmode="lin" valueType="num">
                                      <p:cBhvr>
                                        <p:cTn id="29" dur="500" fill="hold"/>
                                        <p:tgtEl>
                                          <p:spTgt spid="88067">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806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88067">
                                            <p:txEl>
                                              <p:pRg st="4" end="4"/>
                                            </p:txEl>
                                          </p:spTgt>
                                        </p:tgtEl>
                                        <p:attrNameLst>
                                          <p:attrName>style.visibility</p:attrName>
                                        </p:attrNameLst>
                                      </p:cBhvr>
                                      <p:to>
                                        <p:strVal val="visible"/>
                                      </p:to>
                                    </p:set>
                                    <p:animEffect transition="in" filter="fade">
                                      <p:cBhvr>
                                        <p:cTn id="35" dur="500"/>
                                        <p:tgtEl>
                                          <p:spTgt spid="88067">
                                            <p:txEl>
                                              <p:pRg st="4" end="4"/>
                                            </p:txEl>
                                          </p:spTgt>
                                        </p:tgtEl>
                                      </p:cBhvr>
                                    </p:animEffect>
                                    <p:anim calcmode="lin" valueType="num">
                                      <p:cBhvr>
                                        <p:cTn id="36" dur="500" fill="hold"/>
                                        <p:tgtEl>
                                          <p:spTgt spid="88067">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8806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88067">
                                            <p:txEl>
                                              <p:pRg st="5" end="5"/>
                                            </p:txEl>
                                          </p:spTgt>
                                        </p:tgtEl>
                                        <p:attrNameLst>
                                          <p:attrName>style.visibility</p:attrName>
                                        </p:attrNameLst>
                                      </p:cBhvr>
                                      <p:to>
                                        <p:strVal val="visible"/>
                                      </p:to>
                                    </p:set>
                                    <p:animEffect transition="in" filter="fade">
                                      <p:cBhvr>
                                        <p:cTn id="42" dur="500"/>
                                        <p:tgtEl>
                                          <p:spTgt spid="88067">
                                            <p:txEl>
                                              <p:pRg st="5" end="5"/>
                                            </p:txEl>
                                          </p:spTgt>
                                        </p:tgtEl>
                                      </p:cBhvr>
                                    </p:animEffect>
                                    <p:anim calcmode="lin" valueType="num">
                                      <p:cBhvr>
                                        <p:cTn id="43" dur="500" fill="hold"/>
                                        <p:tgtEl>
                                          <p:spTgt spid="88067">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8806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400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التوجيه الإسلامي للوقاية من الطلاق</a:t>
            </a:r>
            <a:endParaRPr lang="en-US" sz="4000" b="1"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90115" name="Rectangle 3"/>
          <p:cNvSpPr>
            <a:spLocks noGrp="1" noChangeArrowheads="1"/>
          </p:cNvSpPr>
          <p:nvPr>
            <p:ph idx="1"/>
          </p:nvPr>
        </p:nvSpPr>
        <p:spPr>
          <a:xfrm>
            <a:off x="152400" y="1981200"/>
            <a:ext cx="8686800" cy="4572000"/>
          </a:xfrm>
        </p:spPr>
        <p:txBody>
          <a:bodyPr rtlCol="1">
            <a:normAutofit lnSpcReduction="10000"/>
          </a:bodyPr>
          <a:lstStyle/>
          <a:p>
            <a:pPr marL="355600" indent="-355600"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أ - التوجيه القرآني:</a:t>
            </a:r>
          </a:p>
          <a:p>
            <a:pPr marL="355600" indent="-355600"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1- الأمر بتقوى الله تعالى والتحذير من عقوبة مخالفته،</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والتذكير بمراقبة الله تعالى في السر والعلن: ﴿ </a:t>
            </a:r>
            <a:r>
              <a:rPr lang="ar-SA" sz="2800" dirty="0" smtClean="0">
                <a:solidFill>
                  <a:srgbClr val="00B0F0"/>
                </a:solidFill>
                <a:cs typeface="Traditional Arabic" pitchFamily="2" charset="-78"/>
              </a:rPr>
              <a:t>وَاعْلَمُوا أَنَّ اللَّهَ يَعْلَمُ مَا فِي أَنْفُسِكُمْ فَاحْذَرُوهُ وَاعْلَمُوا أَنَّ اللَّهَ غَفُورٌ حَلِيمٌ </a:t>
            </a:r>
            <a:r>
              <a:rPr lang="ar-SA" sz="2800" dirty="0" smtClean="0">
                <a:solidFill>
                  <a:srgbClr val="000000"/>
                </a:solidFill>
                <a:cs typeface="Traditional Arabic" pitchFamily="2" charset="-78"/>
              </a:rPr>
              <a:t>﴾. </a:t>
            </a:r>
          </a:p>
          <a:p>
            <a:pPr marL="355600" indent="-355600" algn="justLow" fontAlgn="auto">
              <a:lnSpc>
                <a:spcPct val="110000"/>
              </a:lnSpc>
              <a:spcBef>
                <a:spcPts val="0"/>
              </a:spcBef>
              <a:spcAft>
                <a:spcPts val="0"/>
              </a:spcAft>
              <a:buFont typeface="Wingdings" pitchFamily="2" charset="2"/>
              <a:buNone/>
              <a:defRPr/>
            </a:pPr>
            <a:r>
              <a:rPr lang="ar-SA" sz="2800" b="1" spc="-60" dirty="0" smtClean="0">
                <a:solidFill>
                  <a:srgbClr val="C00000"/>
                </a:solidFill>
                <a:cs typeface="Traditional Arabic" pitchFamily="2" charset="-78"/>
              </a:rPr>
              <a:t>2- </a:t>
            </a:r>
            <a:r>
              <a:rPr lang="ar-EG" sz="2800" b="1" spc="-60" dirty="0" smtClean="0">
                <a:solidFill>
                  <a:srgbClr val="C00000"/>
                </a:solidFill>
                <a:cs typeface="Traditional Arabic" pitchFamily="2" charset="-78"/>
              </a:rPr>
              <a:t>أمر الزوجين بحسن العشرة،</a:t>
            </a:r>
            <a:r>
              <a:rPr lang="ar-EG" sz="2800" spc="-60" dirty="0" smtClean="0">
                <a:solidFill>
                  <a:srgbClr val="000000"/>
                </a:solidFill>
                <a:cs typeface="Traditional Arabic" pitchFamily="2" charset="-78"/>
              </a:rPr>
              <a:t> والمحافظة على الرابطة الزوجية، </a:t>
            </a:r>
            <a:r>
              <a:rPr lang="ar-SA" sz="2800" spc="-60" dirty="0" smtClean="0">
                <a:solidFill>
                  <a:srgbClr val="000000"/>
                </a:solidFill>
                <a:cs typeface="Traditional Arabic" pitchFamily="2" charset="-78"/>
              </a:rPr>
              <a:t>قال تعالى: </a:t>
            </a:r>
            <a:br>
              <a:rPr lang="ar-SA" sz="2800" spc="-60" dirty="0" smtClean="0">
                <a:solidFill>
                  <a:srgbClr val="000000"/>
                </a:solidFill>
                <a:cs typeface="Traditional Arabic" pitchFamily="2" charset="-78"/>
              </a:rPr>
            </a:br>
            <a:r>
              <a:rPr lang="ar-SA" sz="2800" spc="-60" dirty="0" smtClean="0">
                <a:solidFill>
                  <a:srgbClr val="000000"/>
                </a:solidFill>
                <a:latin typeface="QCF_BSML" pitchFamily="2" charset="2"/>
                <a:cs typeface="Traditional Arabic" pitchFamily="2" charset="-78"/>
              </a:rPr>
              <a:t>﴿ </a:t>
            </a:r>
            <a:r>
              <a:rPr lang="ar-SA" sz="2800" spc="-60" dirty="0" smtClean="0">
                <a:solidFill>
                  <a:srgbClr val="00B0F0"/>
                </a:solidFill>
                <a:cs typeface="Traditional Arabic" pitchFamily="2" charset="-78"/>
              </a:rPr>
              <a:t>وَعَاشِرُوهُنَّ بِالْمَعْرُوفِ فَإِنْ كَرِهْتُمُوهُنَّ فَعَسَى أَنْ تَكْرَهُوا شَيْئًا وَيَجْعَلَ اللَّهُ فِيهِ خَيْرًا كَثِيرًا </a:t>
            </a:r>
            <a:r>
              <a:rPr lang="ar-SA" sz="2800" spc="-60" dirty="0" smtClean="0">
                <a:solidFill>
                  <a:srgbClr val="000000"/>
                </a:solidFill>
                <a:latin typeface="QCF_BSML" pitchFamily="2" charset="2"/>
                <a:cs typeface="Traditional Arabic" pitchFamily="2" charset="-78"/>
              </a:rPr>
              <a:t>﴾</a:t>
            </a:r>
            <a:r>
              <a:rPr lang="ar-SA" sz="2800" spc="-60" dirty="0" smtClean="0">
                <a:solidFill>
                  <a:srgbClr val="000000"/>
                </a:solidFill>
                <a:cs typeface="Traditional Arabic" pitchFamily="2" charset="-78"/>
              </a:rPr>
              <a:t>. </a:t>
            </a:r>
          </a:p>
          <a:p>
            <a:pPr marL="355600" indent="-355600" algn="justLow" fontAlgn="auto">
              <a:lnSpc>
                <a:spcPct val="110000"/>
              </a:lnSpc>
              <a:spcBef>
                <a:spcPts val="0"/>
              </a:spcBef>
              <a:spcAft>
                <a:spcPts val="0"/>
              </a:spcAft>
              <a:buFont typeface="Wingdings" pitchFamily="2" charset="2"/>
              <a:buNone/>
              <a:defRPr/>
            </a:pPr>
            <a:r>
              <a:rPr lang="ar-SA" sz="2800" b="1" dirty="0" smtClean="0">
                <a:solidFill>
                  <a:srgbClr val="C00000"/>
                </a:solidFill>
                <a:cs typeface="Traditional Arabic" pitchFamily="2" charset="-78"/>
              </a:rPr>
              <a:t>3- التحذير من تجاوز حدود الله تعالى، في استمرار الزواج أو في الطلاق, </a:t>
            </a:r>
            <a:r>
              <a:rPr lang="ar-SA" sz="2800" dirty="0" smtClean="0">
                <a:solidFill>
                  <a:srgbClr val="000000"/>
                </a:solidFill>
                <a:cs typeface="Traditional Arabic" pitchFamily="2" charset="-78"/>
              </a:rPr>
              <a:t>قال تعالى:</a:t>
            </a:r>
            <a:r>
              <a:rPr lang="ar-SA" sz="2800" dirty="0" smtClean="0">
                <a:solidFill>
                  <a:srgbClr val="000000"/>
                </a:solidFill>
                <a:latin typeface="Times New Roman" pitchFamily="18" charset="0"/>
                <a:cs typeface="Traditional Arabic" pitchFamily="2" charset="-78"/>
              </a:rPr>
              <a:t>     ﴿ </a:t>
            </a:r>
            <a:r>
              <a:rPr lang="ar-SA" sz="2800" dirty="0" smtClean="0">
                <a:solidFill>
                  <a:srgbClr val="00B0F0"/>
                </a:solidFill>
                <a:cs typeface="Traditional Arabic" pitchFamily="2" charset="-78"/>
              </a:rPr>
              <a:t>وَلَا يَحِلُّ لَكُمْ أَنْ تَأْخُذُوا مِمَّا آَتَيْتُمُوهُنَّ شَيْئًا إِلَّا أَنْ يَخَافَا أَلَّا يُقِيمَا حُدُودَ اللَّهِ فَإِنْ خِفْتُمْ أَلَّا يُقِيمَا حُدُودَ اللَّهِ فَلَا جُنَاحَ عَلَيْهِمَا فِيمَا افْتَدَتْ بِهِ تِلْكَ حُدُودُ اللَّهِ فَلَا تَعْتَدُوهَا وَمَنْ يَتَعَدَّ حُدُودَ اللَّهِ فَأُولَئِكَ هُمُ الظَّالِمُونَ</a:t>
            </a:r>
            <a:r>
              <a:rPr lang="ar-SA" sz="2800" dirty="0" smtClean="0">
                <a:cs typeface="Traditional Arabic" pitchFamily="2" charset="-78"/>
              </a:rPr>
              <a:t> ﴾</a:t>
            </a:r>
            <a:r>
              <a:rPr lang="ar-EG" sz="2800" dirty="0" smtClean="0">
                <a:solidFill>
                  <a:srgbClr val="000000"/>
                </a:solidFill>
                <a:cs typeface="Traditional Arabic" pitchFamily="2" charset="-78"/>
              </a:rPr>
              <a:t>. </a:t>
            </a:r>
            <a:endParaRPr lang="en-US" sz="2800" dirty="0" smtClean="0">
              <a:solidFill>
                <a:srgbClr val="000000"/>
              </a:solidFill>
              <a:cs typeface="Traditional Arabic" pitchFamily="2" charset="-78"/>
            </a:endParaRPr>
          </a:p>
          <a:p>
            <a:pPr marL="355600" indent="-355600" algn="justLow" fontAlgn="auto">
              <a:lnSpc>
                <a:spcPct val="110000"/>
              </a:lnSpc>
              <a:spcBef>
                <a:spcPts val="0"/>
              </a:spcBef>
              <a:spcAft>
                <a:spcPts val="0"/>
              </a:spcAft>
              <a:buFont typeface="Wingdings" pitchFamily="2" charset="2"/>
              <a:buNone/>
              <a:defRPr/>
            </a:pPr>
            <a:endParaRPr lang="ar-SA" sz="2800" dirty="0" smtClean="0">
              <a:solidFill>
                <a:srgbClr val="000000"/>
              </a:solidFill>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2CF69CAA-9CAA-479F-9902-61DDF4309BCB}" type="slidenum">
              <a:rPr lang="ar-SA" altLang="en-US"/>
              <a:pPr>
                <a:defRPr/>
              </a:pPr>
              <a:t>89</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90114"/>
                                        </p:tgtEl>
                                        <p:attrNameLst>
                                          <p:attrName>style.visibility</p:attrName>
                                        </p:attrNameLst>
                                      </p:cBhvr>
                                      <p:to>
                                        <p:strVal val="visible"/>
                                      </p:to>
                                    </p:set>
                                    <p:anim calcmode="lin" valueType="num">
                                      <p:cBhvr>
                                        <p:cTn id="7" dur="500" fill="hold"/>
                                        <p:tgtEl>
                                          <p:spTgt spid="90114"/>
                                        </p:tgtEl>
                                        <p:attrNameLst>
                                          <p:attrName>ppt_w</p:attrName>
                                        </p:attrNameLst>
                                      </p:cBhvr>
                                      <p:tavLst>
                                        <p:tav tm="0">
                                          <p:val>
                                            <p:strVal val="#ppt_w*0.70"/>
                                          </p:val>
                                        </p:tav>
                                        <p:tav tm="100000">
                                          <p:val>
                                            <p:strVal val="#ppt_w"/>
                                          </p:val>
                                        </p:tav>
                                      </p:tavLst>
                                    </p:anim>
                                    <p:anim calcmode="lin" valueType="num">
                                      <p:cBhvr>
                                        <p:cTn id="8" dur="500" fill="hold"/>
                                        <p:tgtEl>
                                          <p:spTgt spid="90114"/>
                                        </p:tgtEl>
                                        <p:attrNameLst>
                                          <p:attrName>ppt_h</p:attrName>
                                        </p:attrNameLst>
                                      </p:cBhvr>
                                      <p:tavLst>
                                        <p:tav tm="0">
                                          <p:val>
                                            <p:strVal val="#ppt_h"/>
                                          </p:val>
                                        </p:tav>
                                        <p:tav tm="100000">
                                          <p:val>
                                            <p:strVal val="#ppt_h"/>
                                          </p:val>
                                        </p:tav>
                                      </p:tavLst>
                                    </p:anim>
                                    <p:animEffect transition="in" filter="fade">
                                      <p:cBhvr>
                                        <p:cTn id="9" dur="500"/>
                                        <p:tgtEl>
                                          <p:spTgt spid="90114"/>
                                        </p:tgtEl>
                                      </p:cBhvr>
                                    </p:animEffect>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0115">
                                            <p:txEl>
                                              <p:pRg st="0" end="0"/>
                                            </p:txEl>
                                          </p:spTgt>
                                        </p:tgtEl>
                                        <p:attrNameLst>
                                          <p:attrName>style.visibility</p:attrName>
                                        </p:attrNameLst>
                                      </p:cBhvr>
                                      <p:to>
                                        <p:strVal val="visible"/>
                                      </p:to>
                                    </p:set>
                                    <p:animEffect transition="in" filter="fade">
                                      <p:cBhvr>
                                        <p:cTn id="14" dur="500"/>
                                        <p:tgtEl>
                                          <p:spTgt spid="90115">
                                            <p:txEl>
                                              <p:pRg st="0" end="0"/>
                                            </p:txEl>
                                          </p:spTgt>
                                        </p:tgtEl>
                                      </p:cBhvr>
                                    </p:animEffect>
                                    <p:anim calcmode="lin" valueType="num">
                                      <p:cBhvr>
                                        <p:cTn id="15" dur="500" fill="hold"/>
                                        <p:tgtEl>
                                          <p:spTgt spid="90115">
                                            <p:txEl>
                                              <p:pRg st="0" end="0"/>
                                            </p:txEl>
                                          </p:spTgt>
                                        </p:tgtEl>
                                        <p:attrNameLst>
                                          <p:attrName>ppt_x</p:attrName>
                                        </p:attrNameLst>
                                      </p:cBhvr>
                                      <p:tavLst>
                                        <p:tav tm="0">
                                          <p:val>
                                            <p:strVal val="#ppt_x-.1"/>
                                          </p:val>
                                        </p:tav>
                                        <p:tav tm="100000">
                                          <p:val>
                                            <p:strVal val="#ppt_x"/>
                                          </p:val>
                                        </p:tav>
                                      </p:tavLst>
                                    </p:anim>
                                    <p:anim calcmode="lin" valueType="num">
                                      <p:cBhvr>
                                        <p:cTn id="16" dur="500" fill="hold"/>
                                        <p:tgtEl>
                                          <p:spTgt spid="9011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0115">
                                            <p:txEl>
                                              <p:pRg st="1" end="1"/>
                                            </p:txEl>
                                          </p:spTgt>
                                        </p:tgtEl>
                                        <p:attrNameLst>
                                          <p:attrName>style.visibility</p:attrName>
                                        </p:attrNameLst>
                                      </p:cBhvr>
                                      <p:to>
                                        <p:strVal val="visible"/>
                                      </p:to>
                                    </p:set>
                                    <p:animEffect transition="in" filter="fade">
                                      <p:cBhvr>
                                        <p:cTn id="21" dur="500"/>
                                        <p:tgtEl>
                                          <p:spTgt spid="90115">
                                            <p:txEl>
                                              <p:pRg st="1" end="1"/>
                                            </p:txEl>
                                          </p:spTgt>
                                        </p:tgtEl>
                                      </p:cBhvr>
                                    </p:animEffect>
                                    <p:anim calcmode="lin" valueType="num">
                                      <p:cBhvr>
                                        <p:cTn id="22" dur="500" fill="hold"/>
                                        <p:tgtEl>
                                          <p:spTgt spid="90115">
                                            <p:txEl>
                                              <p:pRg st="1" end="1"/>
                                            </p:txEl>
                                          </p:spTgt>
                                        </p:tgtEl>
                                        <p:attrNameLst>
                                          <p:attrName>ppt_x</p:attrName>
                                        </p:attrNameLst>
                                      </p:cBhvr>
                                      <p:tavLst>
                                        <p:tav tm="0">
                                          <p:val>
                                            <p:strVal val="#ppt_x-.1"/>
                                          </p:val>
                                        </p:tav>
                                        <p:tav tm="100000">
                                          <p:val>
                                            <p:strVal val="#ppt_x"/>
                                          </p:val>
                                        </p:tav>
                                      </p:tavLst>
                                    </p:anim>
                                    <p:anim calcmode="lin" valueType="num">
                                      <p:cBhvr>
                                        <p:cTn id="23" dur="500" fill="hold"/>
                                        <p:tgtEl>
                                          <p:spTgt spid="9011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0115">
                                            <p:txEl>
                                              <p:pRg st="2" end="2"/>
                                            </p:txEl>
                                          </p:spTgt>
                                        </p:tgtEl>
                                        <p:attrNameLst>
                                          <p:attrName>style.visibility</p:attrName>
                                        </p:attrNameLst>
                                      </p:cBhvr>
                                      <p:to>
                                        <p:strVal val="visible"/>
                                      </p:to>
                                    </p:set>
                                    <p:animEffect transition="in" filter="fade">
                                      <p:cBhvr>
                                        <p:cTn id="28" dur="500"/>
                                        <p:tgtEl>
                                          <p:spTgt spid="90115">
                                            <p:txEl>
                                              <p:pRg st="2" end="2"/>
                                            </p:txEl>
                                          </p:spTgt>
                                        </p:tgtEl>
                                      </p:cBhvr>
                                    </p:animEffect>
                                    <p:anim calcmode="lin" valueType="num">
                                      <p:cBhvr>
                                        <p:cTn id="29" dur="500" fill="hold"/>
                                        <p:tgtEl>
                                          <p:spTgt spid="90115">
                                            <p:txEl>
                                              <p:pRg st="2" end="2"/>
                                            </p:txEl>
                                          </p:spTgt>
                                        </p:tgtEl>
                                        <p:attrNameLst>
                                          <p:attrName>ppt_x</p:attrName>
                                        </p:attrNameLst>
                                      </p:cBhvr>
                                      <p:tavLst>
                                        <p:tav tm="0">
                                          <p:val>
                                            <p:strVal val="#ppt_x-.1"/>
                                          </p:val>
                                        </p:tav>
                                        <p:tav tm="100000">
                                          <p:val>
                                            <p:strVal val="#ppt_x"/>
                                          </p:val>
                                        </p:tav>
                                      </p:tavLst>
                                    </p:anim>
                                    <p:anim calcmode="lin" valueType="num">
                                      <p:cBhvr>
                                        <p:cTn id="30" dur="500" fill="hold"/>
                                        <p:tgtEl>
                                          <p:spTgt spid="9011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90115">
                                            <p:txEl>
                                              <p:pRg st="3" end="3"/>
                                            </p:txEl>
                                          </p:spTgt>
                                        </p:tgtEl>
                                        <p:attrNameLst>
                                          <p:attrName>style.visibility</p:attrName>
                                        </p:attrNameLst>
                                      </p:cBhvr>
                                      <p:to>
                                        <p:strVal val="visible"/>
                                      </p:to>
                                    </p:set>
                                    <p:animEffect transition="in" filter="fade">
                                      <p:cBhvr>
                                        <p:cTn id="35" dur="500"/>
                                        <p:tgtEl>
                                          <p:spTgt spid="90115">
                                            <p:txEl>
                                              <p:pRg st="3" end="3"/>
                                            </p:txEl>
                                          </p:spTgt>
                                        </p:tgtEl>
                                      </p:cBhvr>
                                    </p:animEffect>
                                    <p:anim calcmode="lin" valueType="num">
                                      <p:cBhvr>
                                        <p:cTn id="36" dur="500" fill="hold"/>
                                        <p:tgtEl>
                                          <p:spTgt spid="90115">
                                            <p:txEl>
                                              <p:pRg st="3" end="3"/>
                                            </p:txEl>
                                          </p:spTgt>
                                        </p:tgtEl>
                                        <p:attrNameLst>
                                          <p:attrName>ppt_x</p:attrName>
                                        </p:attrNameLst>
                                      </p:cBhvr>
                                      <p:tavLst>
                                        <p:tav tm="0">
                                          <p:val>
                                            <p:strVal val="#ppt_x-.1"/>
                                          </p:val>
                                        </p:tav>
                                        <p:tav tm="100000">
                                          <p:val>
                                            <p:strVal val="#ppt_x"/>
                                          </p:val>
                                        </p:tav>
                                      </p:tavLst>
                                    </p:anim>
                                    <p:anim calcmode="lin" valueType="num">
                                      <p:cBhvr>
                                        <p:cTn id="37" dur="500" fill="hold"/>
                                        <p:tgtEl>
                                          <p:spTgt spid="90115">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066800"/>
            <a:ext cx="8229600" cy="941388"/>
          </a:xfrm>
        </p:spPr>
        <p:txBody>
          <a:bodyPr rtlCol="1">
            <a:normAutofit/>
          </a:bodyPr>
          <a:lstStyle/>
          <a:p>
            <a:pPr fontAlgn="auto">
              <a:spcAft>
                <a:spcPts val="0"/>
              </a:spcAft>
              <a:defRPr/>
            </a:pPr>
            <a:r>
              <a:rPr lang="ar-SA" sz="4000" b="1" dirty="0" smtClean="0">
                <a:solidFill>
                  <a:srgbClr val="C00000"/>
                </a:solidFill>
                <a:effectLst>
                  <a:outerShdw blurRad="38100" dist="38100" dir="2700000" algn="tl">
                    <a:srgbClr val="C0C0C0"/>
                  </a:outerShdw>
                </a:effectLst>
                <a:cs typeface="Monotype Koufi" pitchFamily="2" charset="-78"/>
              </a:rPr>
              <a:t>مفهـوم الأسرة والزواج</a:t>
            </a:r>
            <a:endParaRPr lang="en-US" sz="4000" b="1" dirty="0" smtClean="0">
              <a:solidFill>
                <a:srgbClr val="C00000"/>
              </a:solidFill>
              <a:effectLst>
                <a:outerShdw blurRad="38100" dist="38100" dir="2700000" algn="tl">
                  <a:srgbClr val="C0C0C0"/>
                </a:outerShdw>
              </a:effectLst>
              <a:cs typeface="Monotype Koufi"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8FC8FF67-CB10-4489-BDA1-021284D18D50}" type="slidenum">
              <a:rPr lang="ar-SA" altLang="en-US"/>
              <a:pPr>
                <a:defRPr/>
              </a:pPr>
              <a:t>9</a:t>
            </a:fld>
            <a:endParaRPr lang="en-US" altLang="en-US" dirty="0"/>
          </a:p>
        </p:txBody>
      </p:sp>
      <p:sp>
        <p:nvSpPr>
          <p:cNvPr id="8" name="Rectangle 3"/>
          <p:cNvSpPr txBox="1">
            <a:spLocks noChangeArrowheads="1"/>
          </p:cNvSpPr>
          <p:nvPr/>
        </p:nvSpPr>
        <p:spPr bwMode="auto">
          <a:xfrm>
            <a:off x="152400" y="1981200"/>
            <a:ext cx="8686800" cy="3060700"/>
          </a:xfrm>
          <a:prstGeom prst="rect">
            <a:avLst/>
          </a:prstGeom>
          <a:noFill/>
          <a:ln w="9525">
            <a:noFill/>
            <a:miter lim="800000"/>
            <a:headEnd/>
            <a:tailEnd/>
          </a:ln>
        </p:spPr>
        <p:txBody>
          <a:bodyPr/>
          <a:lstStyle/>
          <a:p>
            <a:pPr marL="355600" lvl="1" indent="-355600" algn="justLow">
              <a:buClr>
                <a:srgbClr val="C00000"/>
              </a:buClr>
              <a:buSzPct val="100000"/>
              <a:buFont typeface="Arial" pitchFamily="34" charset="0"/>
              <a:buChar char="•"/>
              <a:defRPr/>
            </a:pPr>
            <a:r>
              <a:rPr lang="ar-SA" sz="2800" dirty="0" smtClean="0">
                <a:cs typeface="Traditional Arabic" pitchFamily="2" charset="-78"/>
              </a:rPr>
              <a:t>يطلق </a:t>
            </a:r>
            <a:r>
              <a:rPr lang="ar-SA" sz="2800" dirty="0">
                <a:cs typeface="Traditional Arabic" pitchFamily="2" charset="-78"/>
              </a:rPr>
              <a:t>على كلّ من الرجل والمرأة اسم الزوج: إذا ارتبطا بعقد الزواج؛ حيث قال تعالى مخاطباً آدم عليه السلام </a:t>
            </a:r>
            <a:r>
              <a:rPr lang="ar-SA" sz="2800" b="1" dirty="0">
                <a:cs typeface="Traditional Arabic"/>
              </a:rPr>
              <a:t>﴿ </a:t>
            </a:r>
            <a:r>
              <a:rPr lang="ar-SA" sz="2800" dirty="0">
                <a:solidFill>
                  <a:srgbClr val="00B0F0"/>
                </a:solidFill>
                <a:cs typeface="Traditional Arabic" pitchFamily="2" charset="-78"/>
              </a:rPr>
              <a:t>اسْكُنْ أَنتَ وَزَوْجُكَ الْجّنَّةَ </a:t>
            </a:r>
            <a:r>
              <a:rPr lang="ar-SA" sz="2800" b="1" dirty="0">
                <a:cs typeface="Traditional Arabic"/>
              </a:rPr>
              <a:t>﴾.</a:t>
            </a:r>
            <a:endParaRPr lang="ar-SA" sz="2800" b="1" dirty="0">
              <a:cs typeface="Traditional Arabic" pitchFamily="2" charset="-78"/>
            </a:endParaRPr>
          </a:p>
          <a:p>
            <a:pPr marL="355600" lvl="1" indent="-355600" algn="justLow">
              <a:buClr>
                <a:srgbClr val="C00000"/>
              </a:buClr>
              <a:buSzPct val="100000"/>
              <a:buFont typeface="Arial" pitchFamily="34" charset="0"/>
              <a:buChar char="•"/>
              <a:defRPr/>
            </a:pPr>
            <a:r>
              <a:rPr lang="ar-SA" sz="2800" b="1" dirty="0" smtClean="0">
                <a:solidFill>
                  <a:srgbClr val="C00000"/>
                </a:solidFill>
                <a:cs typeface="Traditional Arabic" pitchFamily="2" charset="-78"/>
              </a:rPr>
              <a:t>الزواج </a:t>
            </a:r>
            <a:r>
              <a:rPr lang="ar-SA" sz="2800" b="1" dirty="0">
                <a:solidFill>
                  <a:srgbClr val="C00000"/>
                </a:solidFill>
                <a:cs typeface="Traditional Arabic" pitchFamily="2" charset="-78"/>
              </a:rPr>
              <a:t>سنة كونية:</a:t>
            </a:r>
            <a:r>
              <a:rPr lang="ar-SA" sz="2800" dirty="0">
                <a:solidFill>
                  <a:srgbClr val="C00000"/>
                </a:solidFill>
                <a:cs typeface="Traditional Arabic" pitchFamily="2" charset="-78"/>
              </a:rPr>
              <a:t> </a:t>
            </a:r>
            <a:r>
              <a:rPr lang="ar-SA" sz="2800" dirty="0">
                <a:solidFill>
                  <a:srgbClr val="000000"/>
                </a:solidFill>
                <a:cs typeface="Traditional Arabic" pitchFamily="2" charset="-78"/>
              </a:rPr>
              <a:t>﴿ </a:t>
            </a:r>
            <a:r>
              <a:rPr lang="ar-SA" sz="2800" dirty="0">
                <a:solidFill>
                  <a:srgbClr val="00B0F0"/>
                </a:solidFill>
                <a:cs typeface="Traditional Arabic" pitchFamily="2" charset="-78"/>
              </a:rPr>
              <a:t>وَمِنْ كُلِّ شَيْءٍ خَلَقْنَا زَوْجَيْنِ لَعَلَّكُمْ تَذَكَّرُونَ </a:t>
            </a:r>
            <a:r>
              <a:rPr lang="ar-SA" sz="2800" dirty="0">
                <a:cs typeface="Traditional Arabic" pitchFamily="2" charset="-78"/>
              </a:rPr>
              <a:t>﴾.</a:t>
            </a:r>
            <a:endParaRPr lang="ar-EG" sz="2800" dirty="0">
              <a:solidFill>
                <a:srgbClr val="000000"/>
              </a:solidFill>
              <a:cs typeface="Traditional Arabic" pitchFamily="2" charset="-78"/>
            </a:endParaRPr>
          </a:p>
          <a:p>
            <a:pPr marL="355600" lvl="1" indent="-355600" algn="justLow">
              <a:buClr>
                <a:srgbClr val="C00000"/>
              </a:buClr>
              <a:buSzPct val="100000"/>
              <a:buFont typeface="Arial" pitchFamily="34" charset="0"/>
              <a:buChar char="•"/>
              <a:defRPr/>
            </a:pPr>
            <a:r>
              <a:rPr lang="ar-SA" sz="2800" b="1" dirty="0" smtClean="0">
                <a:solidFill>
                  <a:srgbClr val="C00000"/>
                </a:solidFill>
                <a:cs typeface="Traditional Arabic" pitchFamily="2" charset="-78"/>
              </a:rPr>
              <a:t>ا</a:t>
            </a:r>
            <a:r>
              <a:rPr lang="ar-EG" sz="2800" b="1" dirty="0">
                <a:solidFill>
                  <a:srgbClr val="C00000"/>
                </a:solidFill>
                <a:cs typeface="Traditional Arabic" pitchFamily="2" charset="-78"/>
              </a:rPr>
              <a:t>لزواج من سنن المرسلين</a:t>
            </a:r>
            <a:r>
              <a:rPr lang="ar-SA" sz="2800" b="1" dirty="0">
                <a:solidFill>
                  <a:srgbClr val="C00000"/>
                </a:solidFill>
                <a:cs typeface="Traditional Arabic" pitchFamily="2" charset="-78"/>
              </a:rPr>
              <a:t>:</a:t>
            </a:r>
            <a:r>
              <a:rPr lang="ar-EG" sz="2800" b="1" dirty="0">
                <a:solidFill>
                  <a:srgbClr val="C00000"/>
                </a:solidFill>
                <a:cs typeface="Traditional Arabic" pitchFamily="2" charset="-78"/>
              </a:rPr>
              <a:t> </a:t>
            </a:r>
            <a:r>
              <a:rPr lang="ar-EG" sz="2800" dirty="0">
                <a:cs typeface="Traditional Arabic" pitchFamily="2" charset="-78"/>
              </a:rPr>
              <a:t>قال الله تعالى:</a:t>
            </a:r>
            <a:r>
              <a:rPr lang="ar-EG" sz="2800" dirty="0">
                <a:solidFill>
                  <a:srgbClr val="000000"/>
                </a:solidFill>
                <a:cs typeface="Traditional Arabic" pitchFamily="2" charset="-78"/>
              </a:rPr>
              <a:t> ﴿</a:t>
            </a:r>
            <a:r>
              <a:rPr lang="ar-SA" sz="2800" dirty="0">
                <a:solidFill>
                  <a:srgbClr val="000000"/>
                </a:solidFill>
                <a:cs typeface="Traditional Arabic" pitchFamily="2" charset="-78"/>
              </a:rPr>
              <a:t> </a:t>
            </a:r>
            <a:r>
              <a:rPr lang="ar-SA" sz="2800" dirty="0">
                <a:solidFill>
                  <a:srgbClr val="00B0F0"/>
                </a:solidFill>
                <a:cs typeface="Traditional Arabic" pitchFamily="2" charset="-78"/>
              </a:rPr>
              <a:t>وَلَقَدْ أَرْسَلْنَا رُسُلًا مِنْ قَبْلِكَ وَجَعَلْنَا لَهُمْ أَزْوَاجًا وَذُرِّيَّةً </a:t>
            </a:r>
            <a:r>
              <a:rPr lang="ar-SA" sz="2800" dirty="0">
                <a:cs typeface="Traditional Arabic" pitchFamily="2" charset="-78"/>
              </a:rPr>
              <a:t>﴾</a:t>
            </a:r>
            <a:r>
              <a:rPr lang="ar-SA" sz="2800" dirty="0">
                <a:solidFill>
                  <a:srgbClr val="000000"/>
                </a:solidFill>
                <a:cs typeface="Traditional Arabic" pitchFamily="2" charset="-78"/>
              </a:rPr>
              <a:t>. </a:t>
            </a:r>
            <a:r>
              <a:rPr lang="ar-SA" sz="2800" dirty="0">
                <a:cs typeface="Traditional Arabic" pitchFamily="2" charset="-78"/>
              </a:rPr>
              <a:t>وفي الحديث</a:t>
            </a:r>
            <a:r>
              <a:rPr lang="ar-EG" sz="2800" dirty="0">
                <a:cs typeface="Traditional Arabic" pitchFamily="2" charset="-78"/>
              </a:rPr>
              <a:t>:</a:t>
            </a:r>
            <a:r>
              <a:rPr lang="ar-EG" sz="2800" dirty="0">
                <a:solidFill>
                  <a:srgbClr val="000000"/>
                </a:solidFill>
                <a:cs typeface="Traditional Arabic" pitchFamily="2" charset="-78"/>
              </a:rPr>
              <a:t> </a:t>
            </a:r>
            <a:r>
              <a:rPr lang="en-US" sz="2800" dirty="0">
                <a:solidFill>
                  <a:srgbClr val="000000"/>
                </a:solidFill>
                <a:cs typeface="Traditional Arabic" pitchFamily="2" charset="-78"/>
              </a:rPr>
              <a:t>“</a:t>
            </a:r>
            <a:r>
              <a:rPr lang="ar-EG" sz="2800" dirty="0">
                <a:solidFill>
                  <a:srgbClr val="FF0000"/>
                </a:solidFill>
                <a:cs typeface="Traditional Arabic" pitchFamily="2" charset="-78"/>
              </a:rPr>
              <a:t>أَرْبَعٌ مِنْ سُنَنِ الْمُرْسَلِينَ: الْحَيَاءُ، وَالتَّعَطُّرُ، وَالسِّوَاكُ، وَالنِّكَاحُ</a:t>
            </a:r>
            <a:r>
              <a:rPr lang="ar-SA" sz="2800" dirty="0">
                <a:solidFill>
                  <a:schemeClr val="accent3">
                    <a:lumMod val="50000"/>
                  </a:schemeClr>
                </a:solidFill>
                <a:cs typeface="Traditional Arabic" pitchFamily="2" charset="-78"/>
              </a:rPr>
              <a:t> </a:t>
            </a:r>
            <a:r>
              <a:rPr lang="en-US" sz="2800" dirty="0">
                <a:solidFill>
                  <a:srgbClr val="000000"/>
                </a:solidFill>
                <a:cs typeface="Traditional Arabic" pitchFamily="2" charset="-78"/>
              </a:rPr>
              <a:t>“</a:t>
            </a:r>
            <a:r>
              <a:rPr lang="ar-EG" sz="2800" dirty="0">
                <a:solidFill>
                  <a:srgbClr val="000000"/>
                </a:solidFill>
                <a:cs typeface="Traditional Arabic" pitchFamily="2" charset="-78"/>
              </a:rPr>
              <a:t>.</a:t>
            </a:r>
            <a:endParaRPr lang="ar-SA" sz="2800" dirty="0">
              <a:solidFill>
                <a:srgbClr val="000000"/>
              </a:solidFill>
              <a:cs typeface="Traditional Arabic" pitchFamily="2" charset="-78"/>
            </a:endParaRPr>
          </a:p>
          <a:p>
            <a:pPr marL="355600" lvl="1" indent="-355600" algn="justLow">
              <a:buClr>
                <a:srgbClr val="C00000"/>
              </a:buClr>
              <a:buSzPct val="100000"/>
              <a:buFont typeface="Arial" pitchFamily="34" charset="0"/>
              <a:buChar char="•"/>
              <a:defRPr/>
            </a:pPr>
            <a:r>
              <a:rPr lang="ar-SA" sz="2800" dirty="0" smtClean="0">
                <a:solidFill>
                  <a:srgbClr val="000000"/>
                </a:solidFill>
                <a:cs typeface="Traditional Arabic" pitchFamily="2" charset="-78"/>
              </a:rPr>
              <a:t>الأسرة </a:t>
            </a:r>
            <a:r>
              <a:rPr lang="ar-SA" sz="2800" dirty="0">
                <a:solidFill>
                  <a:srgbClr val="000000"/>
                </a:solidFill>
                <a:cs typeface="Traditional Arabic" pitchFamily="2" charset="-78"/>
              </a:rPr>
              <a:t>دعامة الأمة؛ والزواج عماد الأسرة, </a:t>
            </a:r>
            <a:r>
              <a:rPr lang="ar-SA" sz="2800" dirty="0" err="1">
                <a:solidFill>
                  <a:srgbClr val="000000"/>
                </a:solidFill>
                <a:cs typeface="Traditional Arabic" pitchFamily="2" charset="-78"/>
              </a:rPr>
              <a:t>به</a:t>
            </a:r>
            <a:r>
              <a:rPr lang="ar-SA" sz="2800" dirty="0">
                <a:solidFill>
                  <a:srgbClr val="000000"/>
                </a:solidFill>
                <a:cs typeface="Traditional Arabic" pitchFamily="2" charset="-78"/>
              </a:rPr>
              <a:t> تنشأ وتتكون, ومن </a:t>
            </a:r>
            <a:r>
              <a:rPr lang="ar-SA" sz="2800" dirty="0" err="1">
                <a:solidFill>
                  <a:srgbClr val="000000"/>
                </a:solidFill>
                <a:cs typeface="Traditional Arabic" pitchFamily="2" charset="-78"/>
              </a:rPr>
              <a:t>دوحته</a:t>
            </a:r>
            <a:r>
              <a:rPr lang="ar-SA" sz="2800" dirty="0">
                <a:solidFill>
                  <a:srgbClr val="000000"/>
                </a:solidFill>
                <a:cs typeface="Traditional Arabic" pitchFamily="2" charset="-78"/>
              </a:rPr>
              <a:t> الباسقة تتفتح براعم بسلالةٍ جديدة من البنين والبنات, ومن هذه البراعم الناشئة تتفرع أواصر القرابة والرحم ...</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anim calcmode="lin" valueType="num">
                                      <p:cBhvr>
                                        <p:cTn id="8" dur="500" fill="hold"/>
                                        <p:tgtEl>
                                          <p:spTgt spid="8">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8">
                                            <p:txEl>
                                              <p:pRg st="1" end="1"/>
                                            </p:txEl>
                                          </p:spTgt>
                                        </p:tgtEl>
                                        <p:attrNameLst>
                                          <p:attrName>style.visibility</p:attrName>
                                        </p:attrNameLst>
                                      </p:cBhvr>
                                      <p:to>
                                        <p:strVal val="visible"/>
                                      </p:to>
                                    </p:set>
                                    <p:animEffect transition="in" filter="fade">
                                      <p:cBhvr>
                                        <p:cTn id="14" dur="500"/>
                                        <p:tgtEl>
                                          <p:spTgt spid="8">
                                            <p:txEl>
                                              <p:pRg st="1" end="1"/>
                                            </p:txEl>
                                          </p:spTgt>
                                        </p:tgtEl>
                                      </p:cBhvr>
                                    </p:animEffect>
                                    <p:anim calcmode="lin" valueType="num">
                                      <p:cBhvr>
                                        <p:cTn id="15" dur="500" fill="hold"/>
                                        <p:tgtEl>
                                          <p:spTgt spid="8">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8">
                                            <p:txEl>
                                              <p:pRg st="2" end="2"/>
                                            </p:txEl>
                                          </p:spTgt>
                                        </p:tgtEl>
                                        <p:attrNameLst>
                                          <p:attrName>style.visibility</p:attrName>
                                        </p:attrNameLst>
                                      </p:cBhvr>
                                      <p:to>
                                        <p:strVal val="visible"/>
                                      </p:to>
                                    </p:set>
                                    <p:animEffect transition="in" filter="fade">
                                      <p:cBhvr>
                                        <p:cTn id="21" dur="500"/>
                                        <p:tgtEl>
                                          <p:spTgt spid="8">
                                            <p:txEl>
                                              <p:pRg st="2" end="2"/>
                                            </p:txEl>
                                          </p:spTgt>
                                        </p:tgtEl>
                                      </p:cBhvr>
                                    </p:animEffect>
                                    <p:anim calcmode="lin" valueType="num">
                                      <p:cBhvr>
                                        <p:cTn id="22" dur="500" fill="hold"/>
                                        <p:tgtEl>
                                          <p:spTgt spid="8">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8">
                                            <p:txEl>
                                              <p:pRg st="3" end="3"/>
                                            </p:txEl>
                                          </p:spTgt>
                                        </p:tgtEl>
                                        <p:attrNameLst>
                                          <p:attrName>style.visibility</p:attrName>
                                        </p:attrNameLst>
                                      </p:cBhvr>
                                      <p:to>
                                        <p:strVal val="visible"/>
                                      </p:to>
                                    </p:set>
                                    <p:animEffect transition="in" filter="fade">
                                      <p:cBhvr>
                                        <p:cTn id="28" dur="500"/>
                                        <p:tgtEl>
                                          <p:spTgt spid="8">
                                            <p:txEl>
                                              <p:pRg st="3" end="3"/>
                                            </p:txEl>
                                          </p:spTgt>
                                        </p:tgtEl>
                                      </p:cBhvr>
                                    </p:animEffect>
                                    <p:anim calcmode="lin" valueType="num">
                                      <p:cBhvr>
                                        <p:cTn id="29" dur="500" fill="hold"/>
                                        <p:tgtEl>
                                          <p:spTgt spid="8">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8">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8" name="Rectangle 3"/>
          <p:cNvSpPr>
            <a:spLocks noGrp="1" noChangeArrowheads="1"/>
          </p:cNvSpPr>
          <p:nvPr>
            <p:ph idx="1"/>
          </p:nvPr>
        </p:nvSpPr>
        <p:spPr>
          <a:xfrm>
            <a:off x="152400" y="1981200"/>
            <a:ext cx="8686800" cy="4049713"/>
          </a:xfrm>
        </p:spPr>
        <p:txBody>
          <a:bodyPr/>
          <a:lstStyle/>
          <a:p>
            <a:pPr marL="571500" indent="-571500" algn="justLow">
              <a:spcBef>
                <a:spcPts val="0"/>
              </a:spcBef>
              <a:buClr>
                <a:schemeClr val="tx2"/>
              </a:buClr>
              <a:buFont typeface="Wingdings" pitchFamily="2" charset="2"/>
              <a:buNone/>
            </a:pPr>
            <a:r>
              <a:rPr lang="ar-SA" sz="2800" b="1" dirty="0" smtClean="0">
                <a:solidFill>
                  <a:srgbClr val="C00000"/>
                </a:solidFill>
                <a:ea typeface="Times New Roman" pitchFamily="18" charset="0"/>
                <a:cs typeface="Traditional Arabic" pitchFamily="2" charset="-78"/>
              </a:rPr>
              <a:t>4- </a:t>
            </a:r>
            <a:r>
              <a:rPr lang="ar-EG" sz="2800" b="1" dirty="0" smtClean="0">
                <a:solidFill>
                  <a:srgbClr val="C00000"/>
                </a:solidFill>
                <a:ea typeface="Times New Roman" pitchFamily="18" charset="0"/>
                <a:cs typeface="Traditional Arabic" pitchFamily="2" charset="-78"/>
              </a:rPr>
              <a:t>تحريم عَضْل الزوج للزوجة وإمساكها للإضرار </a:t>
            </a:r>
            <a:r>
              <a:rPr lang="ar-EG" sz="2800" b="1" dirty="0" err="1" smtClean="0">
                <a:solidFill>
                  <a:srgbClr val="C00000"/>
                </a:solidFill>
                <a:ea typeface="Times New Roman" pitchFamily="18" charset="0"/>
                <a:cs typeface="Traditional Arabic" pitchFamily="2" charset="-78"/>
              </a:rPr>
              <a:t>بها</a:t>
            </a:r>
            <a:r>
              <a:rPr lang="ar-EG" sz="2800" b="1" dirty="0" smtClean="0">
                <a:solidFill>
                  <a:srgbClr val="C00000"/>
                </a:solidFill>
                <a:ea typeface="Times New Roman" pitchFamily="18" charset="0"/>
                <a:cs typeface="Traditional Arabic" pitchFamily="2" charset="-78"/>
              </a:rPr>
              <a:t>،</a:t>
            </a:r>
            <a:r>
              <a:rPr lang="ar-EG" sz="2800" dirty="0" smtClean="0">
                <a:solidFill>
                  <a:srgbClr val="C00000"/>
                </a:solidFill>
                <a:ea typeface="Times New Roman" pitchFamily="18" charset="0"/>
                <a:cs typeface="Traditional Arabic" pitchFamily="2" charset="-78"/>
              </a:rPr>
              <a:t> </a:t>
            </a:r>
            <a:r>
              <a:rPr lang="ar-EG" sz="2800" dirty="0" smtClean="0">
                <a:solidFill>
                  <a:srgbClr val="000000"/>
                </a:solidFill>
                <a:ea typeface="Times New Roman" pitchFamily="18" charset="0"/>
                <a:cs typeface="Traditional Arabic" pitchFamily="2" charset="-78"/>
              </a:rPr>
              <a:t>قال تعالى:</a:t>
            </a:r>
            <a:r>
              <a:rPr lang="ar-EG" sz="2800" dirty="0" smtClean="0">
                <a:solidFill>
                  <a:srgbClr val="000000"/>
                </a:solidFill>
                <a:latin typeface="Times New Roman" pitchFamily="18" charset="0"/>
                <a:ea typeface="Times New Roman" pitchFamily="18" charset="0"/>
                <a:cs typeface="Traditional Arabic" pitchFamily="2" charset="-78"/>
              </a:rPr>
              <a:t> ﴿</a:t>
            </a:r>
            <a:r>
              <a:rPr lang="ar-SA" sz="2800" dirty="0" smtClean="0">
                <a:solidFill>
                  <a:srgbClr val="000000"/>
                </a:solidFill>
                <a:latin typeface="Times New Roman" pitchFamily="18" charset="0"/>
                <a:ea typeface="Times New Roman" pitchFamily="18" charset="0"/>
                <a:cs typeface="Traditional Arabic" pitchFamily="2" charset="-78"/>
              </a:rPr>
              <a:t> </a:t>
            </a:r>
            <a:r>
              <a:rPr lang="ar-SA" sz="2800" dirty="0" smtClean="0">
                <a:solidFill>
                  <a:srgbClr val="00B0F0"/>
                </a:solidFill>
                <a:ea typeface="Times New Roman" pitchFamily="18" charset="0"/>
                <a:cs typeface="Traditional Arabic" pitchFamily="2" charset="-78"/>
              </a:rPr>
              <a:t>وَلَا تُمْسِكُوهُنَّ </a:t>
            </a:r>
            <a:r>
              <a:rPr lang="ar-SA" sz="2800" dirty="0" err="1" smtClean="0">
                <a:solidFill>
                  <a:srgbClr val="00B0F0"/>
                </a:solidFill>
                <a:ea typeface="Times New Roman" pitchFamily="18" charset="0"/>
                <a:cs typeface="Traditional Arabic" pitchFamily="2" charset="-78"/>
              </a:rPr>
              <a:t>ضِرَارًا</a:t>
            </a:r>
            <a:r>
              <a:rPr lang="ar-SA" sz="2800" dirty="0" smtClean="0">
                <a:solidFill>
                  <a:srgbClr val="00B0F0"/>
                </a:solidFill>
                <a:ea typeface="Times New Roman" pitchFamily="18" charset="0"/>
                <a:cs typeface="Traditional Arabic" pitchFamily="2" charset="-78"/>
              </a:rPr>
              <a:t> لِتَعْتَدُوا وَمَنْ يَفْعَلْ ذَلِكَ فَقَدْ ظَلَمَ نَفْسَهُ </a:t>
            </a:r>
            <a:r>
              <a:rPr lang="ar-SA"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a:t>
            </a:r>
          </a:p>
          <a:p>
            <a:pPr marL="571500" indent="-571500" algn="justLow">
              <a:spcBef>
                <a:spcPts val="0"/>
              </a:spcBef>
              <a:buClr>
                <a:schemeClr val="tx2"/>
              </a:buClr>
              <a:buFont typeface="Wingdings" pitchFamily="2" charset="2"/>
              <a:buNone/>
            </a:pPr>
            <a:r>
              <a:rPr lang="ar-SA" sz="2800" b="1" dirty="0" smtClean="0">
                <a:solidFill>
                  <a:srgbClr val="C00000"/>
                </a:solidFill>
                <a:ea typeface="Times New Roman" pitchFamily="18" charset="0"/>
                <a:cs typeface="Traditional Arabic" pitchFamily="2" charset="-78"/>
              </a:rPr>
              <a:t>5- تحريم عََضْل الولي للمرأة المطلقة بعد الطلاق,</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قال تعالى:</a:t>
            </a:r>
            <a:r>
              <a:rPr lang="ar-SA" sz="2800" b="1" dirty="0" smtClean="0">
                <a:solidFill>
                  <a:srgbClr val="000000"/>
                </a:solidFill>
                <a:ea typeface="Times New Roman" pitchFamily="18" charset="0"/>
                <a:cs typeface="Traditional Arabic" pitchFamily="2" charset="-78"/>
              </a:rPr>
              <a:t> </a:t>
            </a:r>
            <a:r>
              <a:rPr lang="ar-EG" sz="2800" dirty="0" smtClean="0">
                <a:solidFill>
                  <a:srgbClr val="000000"/>
                </a:solidFill>
                <a:latin typeface="Times New Roman" pitchFamily="18" charset="0"/>
                <a:ea typeface="Times New Roman" pitchFamily="18" charset="0"/>
                <a:cs typeface="Traditional Arabic" pitchFamily="2" charset="-78"/>
              </a:rPr>
              <a:t>﴿</a:t>
            </a:r>
            <a:r>
              <a:rPr lang="ar-SA" sz="2800" dirty="0" smtClean="0">
                <a:solidFill>
                  <a:srgbClr val="000000"/>
                </a:solidFill>
                <a:latin typeface="Times New Roman" pitchFamily="18" charset="0"/>
                <a:ea typeface="Times New Roman" pitchFamily="18" charset="0"/>
                <a:cs typeface="Traditional Arabic" pitchFamily="2" charset="-78"/>
              </a:rPr>
              <a:t> </a:t>
            </a:r>
            <a:r>
              <a:rPr lang="ar-SA" sz="2800" dirty="0" smtClean="0">
                <a:solidFill>
                  <a:srgbClr val="00B0F0"/>
                </a:solidFill>
                <a:ea typeface="Times New Roman" pitchFamily="18" charset="0"/>
                <a:cs typeface="Traditional Arabic" pitchFamily="2" charset="-78"/>
              </a:rPr>
              <a:t>وَإِذَا طَلَّقْتُمُ النِّسَاءَ فَبَلَغْنَ أَجَلَهُنَّ فَلَا تَعْضُلُوهُنَّ أَنْ يَنْكِحْنَ أَزْوَاجَهُنَّ إِذَا تَرَاضَوْا بَيْنَهُمْ بِالْمَعْرُوفِ </a:t>
            </a:r>
            <a:r>
              <a:rPr lang="ar-SA" sz="2800" dirty="0" smtClean="0">
                <a:solidFill>
                  <a:srgbClr val="000000"/>
                </a:solidFill>
                <a:latin typeface="QCF_P037" pitchFamily="2" charset="2"/>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p>
          <a:p>
            <a:pPr marL="571500" indent="-571500" algn="justLow">
              <a:spcBef>
                <a:spcPts val="0"/>
              </a:spcBef>
              <a:buClr>
                <a:schemeClr val="tx2"/>
              </a:buClr>
              <a:buFont typeface="Wingdings" pitchFamily="2" charset="2"/>
              <a:buNone/>
            </a:pPr>
            <a:r>
              <a:rPr lang="ar-SA" sz="2800" b="1" dirty="0" smtClean="0">
                <a:solidFill>
                  <a:srgbClr val="C00000"/>
                </a:solidFill>
                <a:ea typeface="Times New Roman" pitchFamily="18" charset="0"/>
                <a:cs typeface="Traditional Arabic" pitchFamily="2" charset="-78"/>
              </a:rPr>
              <a:t>6- الحث على التسامح والتعاطف بين الزوجين والاعتراف بالفضل بينهما, </a:t>
            </a:r>
            <a:r>
              <a:rPr lang="ar-SA" sz="2800" dirty="0" smtClean="0">
                <a:solidFill>
                  <a:srgbClr val="000000"/>
                </a:solidFill>
                <a:ea typeface="Times New Roman" pitchFamily="18" charset="0"/>
                <a:cs typeface="Traditional Arabic" pitchFamily="2" charset="-78"/>
              </a:rPr>
              <a:t>قال تعالى: </a:t>
            </a:r>
            <a:br>
              <a:rPr lang="ar-SA" sz="2800" dirty="0" smtClean="0">
                <a:solidFill>
                  <a:srgbClr val="000000"/>
                </a:solidFill>
                <a:ea typeface="Times New Roman" pitchFamily="18" charset="0"/>
                <a:cs typeface="Traditional Arabic" pitchFamily="2" charset="-78"/>
              </a:rPr>
            </a:br>
            <a:r>
              <a:rPr lang="ar-SA" sz="2800" dirty="0" smtClean="0">
                <a:solidFill>
                  <a:srgbClr val="000000"/>
                </a:solidFill>
                <a:latin typeface="QCF_BSML" pitchFamily="2" charset="2"/>
                <a:ea typeface="Times New Roman" pitchFamily="18" charset="0"/>
                <a:cs typeface="Traditional Arabic" pitchFamily="2" charset="-78"/>
              </a:rPr>
              <a:t>﴿ </a:t>
            </a:r>
            <a:r>
              <a:rPr lang="ar-SA" sz="2800" dirty="0" smtClean="0">
                <a:solidFill>
                  <a:srgbClr val="00B0F0"/>
                </a:solidFill>
                <a:ea typeface="Times New Roman" pitchFamily="18" charset="0"/>
                <a:cs typeface="Traditional Arabic" pitchFamily="2" charset="-78"/>
              </a:rPr>
              <a:t>وَأَنْ تَعْفُوا أَقْرَبُ لِلتَّقْوَى وَلَا تَنْسَوُا الْفَضْلَ بَيْنَكُمْ إِنَّ اللَّهَ بِمَا تَعْمَلُونَ بَصِيرٌ </a:t>
            </a:r>
            <a:r>
              <a:rPr lang="ar-SA" sz="2800" dirty="0" smtClean="0">
                <a:solidFill>
                  <a:srgbClr val="000000"/>
                </a:solidFill>
                <a:latin typeface="QCF_P038" pitchFamily="2" charset="2"/>
                <a:ea typeface="Times New Roman" pitchFamily="18" charset="0"/>
                <a:cs typeface="Traditional Arabic" pitchFamily="2" charset="-78"/>
              </a:rPr>
              <a:t>﴾.</a:t>
            </a:r>
            <a:endParaRPr lang="ar-SA" sz="2800" dirty="0" smtClean="0">
              <a:solidFill>
                <a:srgbClr val="000000"/>
              </a:solidFill>
              <a:latin typeface="QCF_BSML" pitchFamily="2" charset="2"/>
              <a:ea typeface="Times New Roman" pitchFamily="18" charset="0"/>
              <a:cs typeface="Traditional Arabic" pitchFamily="2" charset="-78"/>
            </a:endParaRPr>
          </a:p>
          <a:p>
            <a:pPr marL="571500" indent="-571500" algn="justLow">
              <a:spcBef>
                <a:spcPts val="0"/>
              </a:spcBef>
              <a:buClr>
                <a:schemeClr val="tx2"/>
              </a:buClr>
              <a:buFont typeface="Wingdings" pitchFamily="2" charset="2"/>
              <a:buNone/>
            </a:pP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B3CB30E5-685C-4502-A1A6-26CE7446EFE8}" type="slidenum">
              <a:rPr lang="ar-SA" altLang="en-US"/>
              <a:pPr>
                <a:defRPr/>
              </a:pPr>
              <a:t>90</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400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التوجيه الإسلامي للوقاية من الطلاق</a:t>
            </a:r>
            <a:endParaRPr kumimoji="0" lang="en-US" sz="40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5238">
                                            <p:txEl>
                                              <p:pRg st="0" end="0"/>
                                            </p:txEl>
                                          </p:spTgt>
                                        </p:tgtEl>
                                        <p:attrNameLst>
                                          <p:attrName>style.visibility</p:attrName>
                                        </p:attrNameLst>
                                      </p:cBhvr>
                                      <p:to>
                                        <p:strVal val="visible"/>
                                      </p:to>
                                    </p:set>
                                    <p:animEffect transition="in" filter="fade">
                                      <p:cBhvr>
                                        <p:cTn id="7" dur="500"/>
                                        <p:tgtEl>
                                          <p:spTgt spid="95238">
                                            <p:txEl>
                                              <p:pRg st="0" end="0"/>
                                            </p:txEl>
                                          </p:spTgt>
                                        </p:tgtEl>
                                      </p:cBhvr>
                                    </p:animEffect>
                                    <p:anim calcmode="lin" valueType="num">
                                      <p:cBhvr>
                                        <p:cTn id="8" dur="500" fill="hold"/>
                                        <p:tgtEl>
                                          <p:spTgt spid="95238">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523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5238">
                                            <p:txEl>
                                              <p:pRg st="1" end="1"/>
                                            </p:txEl>
                                          </p:spTgt>
                                        </p:tgtEl>
                                        <p:attrNameLst>
                                          <p:attrName>style.visibility</p:attrName>
                                        </p:attrNameLst>
                                      </p:cBhvr>
                                      <p:to>
                                        <p:strVal val="visible"/>
                                      </p:to>
                                    </p:set>
                                    <p:animEffect transition="in" filter="fade">
                                      <p:cBhvr>
                                        <p:cTn id="14" dur="500"/>
                                        <p:tgtEl>
                                          <p:spTgt spid="95238">
                                            <p:txEl>
                                              <p:pRg st="1" end="1"/>
                                            </p:txEl>
                                          </p:spTgt>
                                        </p:tgtEl>
                                      </p:cBhvr>
                                    </p:animEffect>
                                    <p:anim calcmode="lin" valueType="num">
                                      <p:cBhvr>
                                        <p:cTn id="15" dur="500" fill="hold"/>
                                        <p:tgtEl>
                                          <p:spTgt spid="95238">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523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5238">
                                            <p:txEl>
                                              <p:pRg st="2" end="2"/>
                                            </p:txEl>
                                          </p:spTgt>
                                        </p:tgtEl>
                                        <p:attrNameLst>
                                          <p:attrName>style.visibility</p:attrName>
                                        </p:attrNameLst>
                                      </p:cBhvr>
                                      <p:to>
                                        <p:strVal val="visible"/>
                                      </p:to>
                                    </p:set>
                                    <p:animEffect transition="in" filter="fade">
                                      <p:cBhvr>
                                        <p:cTn id="21" dur="500"/>
                                        <p:tgtEl>
                                          <p:spTgt spid="95238">
                                            <p:txEl>
                                              <p:pRg st="2" end="2"/>
                                            </p:txEl>
                                          </p:spTgt>
                                        </p:tgtEl>
                                      </p:cBhvr>
                                    </p:animEffect>
                                    <p:anim calcmode="lin" valueType="num">
                                      <p:cBhvr>
                                        <p:cTn id="22" dur="500" fill="hold"/>
                                        <p:tgtEl>
                                          <p:spTgt spid="95238">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9523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strVal val="#ppt_w*0.70"/>
                                          </p:val>
                                        </p:tav>
                                        <p:tav tm="100000">
                                          <p:val>
                                            <p:strVal val="#ppt_w"/>
                                          </p:val>
                                        </p:tav>
                                      </p:tavLst>
                                    </p:anim>
                                    <p:anim calcmode="lin" valueType="num">
                                      <p:cBhvr>
                                        <p:cTn id="29" dur="500" fill="hold"/>
                                        <p:tgtEl>
                                          <p:spTgt spid="7"/>
                                        </p:tgtEl>
                                        <p:attrNameLst>
                                          <p:attrName>ppt_h</p:attrName>
                                        </p:attrNameLst>
                                      </p:cBhvr>
                                      <p:tavLst>
                                        <p:tav tm="0">
                                          <p:val>
                                            <p:strVal val="#ppt_h"/>
                                          </p:val>
                                        </p:tav>
                                        <p:tav tm="100000">
                                          <p:val>
                                            <p:strVal val="#ppt_h"/>
                                          </p:val>
                                        </p:tav>
                                      </p:tavLst>
                                    </p:anim>
                                    <p:animEffect transition="in" filter="fade">
                                      <p:cBhvr>
                                        <p:cTn id="3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400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التوجيه الإسلامي للوقاية من الطلاق</a:t>
            </a:r>
            <a:endParaRPr lang="en-US" sz="4000" b="1"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96262" name="Rectangle 3"/>
          <p:cNvSpPr>
            <a:spLocks noGrp="1" noChangeArrowheads="1"/>
          </p:cNvSpPr>
          <p:nvPr>
            <p:ph idx="1"/>
          </p:nvPr>
        </p:nvSpPr>
        <p:spPr>
          <a:xfrm>
            <a:off x="152400" y="1981200"/>
            <a:ext cx="8686800" cy="4191000"/>
          </a:xfrm>
        </p:spPr>
        <p:txBody>
          <a:bodyPr/>
          <a:lstStyle/>
          <a:p>
            <a:pPr marL="355600" indent="-35560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ب - التوجيه النبوي:</a:t>
            </a:r>
          </a:p>
          <a:p>
            <a:pPr marL="355600" indent="-35560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1 - تحريم التدخل بين الزوجين لإفساد العلاقة بينهما</a:t>
            </a:r>
            <a:r>
              <a:rPr lang="ar-SA" sz="2800" b="1"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يقول الرسول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FF0000"/>
                </a:solidFill>
                <a:latin typeface="Simplified Arabic" pitchFamily="2" charset="-78"/>
                <a:ea typeface="Times New Roman" pitchFamily="18" charset="0"/>
                <a:cs typeface="Traditional Arabic" pitchFamily="2" charset="-78"/>
              </a:rPr>
              <a:t>لَيْسَ مِنَّا مَنْ ‏خَبَّبَ ‏ امْرَأَةً عَلَى زَوْجِهَا</a:t>
            </a:r>
            <a:r>
              <a:rPr lang="ar-SA" sz="2800" dirty="0" smtClean="0">
                <a:solidFill>
                  <a:srgbClr val="000000"/>
                </a:solidFill>
                <a:ea typeface="Times New Roman" pitchFamily="18" charset="0"/>
                <a:cs typeface="Traditional Arabic" pitchFamily="2" charset="-78"/>
              </a:rPr>
              <a:t> ”. </a:t>
            </a:r>
          </a:p>
          <a:p>
            <a:pPr marL="355600" indent="-35560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2- تحريم طلب إحدى الزوجتين من زوجها أن يُطَلّق ضرتها،</a:t>
            </a:r>
            <a:r>
              <a:rPr lang="ar-SA" sz="2800" dirty="0" smtClean="0">
                <a:solidFill>
                  <a:srgbClr val="000000"/>
                </a:solidFill>
                <a:ea typeface="Times New Roman" pitchFamily="18" charset="0"/>
                <a:cs typeface="Traditional Arabic" pitchFamily="2" charset="-78"/>
              </a:rPr>
              <a:t> قال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a:t>
            </a:r>
            <a:r>
              <a:rPr lang="ar-SA" sz="2800" dirty="0" smtClean="0">
                <a:solidFill>
                  <a:srgbClr val="FF0000"/>
                </a:solidFill>
                <a:ea typeface="Times New Roman" pitchFamily="18" charset="0"/>
                <a:cs typeface="Traditional Arabic" pitchFamily="2" charset="-78"/>
              </a:rPr>
              <a:t>لا تَسْأَلِ الْمَرْأَةُ طَلاقَ أُخْتِهَا </a:t>
            </a:r>
            <a:r>
              <a:rPr lang="ar-SA" sz="2800" dirty="0" err="1" smtClean="0">
                <a:solidFill>
                  <a:srgbClr val="FF0000"/>
                </a:solidFill>
                <a:ea typeface="Times New Roman" pitchFamily="18" charset="0"/>
                <a:cs typeface="Traditional Arabic" pitchFamily="2" charset="-78"/>
              </a:rPr>
              <a:t>لِتَسْتَفْرِغَ</a:t>
            </a:r>
            <a:r>
              <a:rPr lang="ar-SA" sz="2800" dirty="0" smtClean="0">
                <a:solidFill>
                  <a:srgbClr val="FF0000"/>
                </a:solidFill>
                <a:ea typeface="Times New Roman" pitchFamily="18" charset="0"/>
                <a:cs typeface="Traditional Arabic" pitchFamily="2" charset="-78"/>
              </a:rPr>
              <a:t> صَحْفَتَهَا، وَلِتَنْكِحَ, فَإِنَّ لَهَا مَا قُدِّرَ لَهَا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a:t>
            </a:r>
          </a:p>
          <a:p>
            <a:pPr marL="355600" indent="-35560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3- تحريم طلب الزوجة من زوجها الطلاق دون سبب شرعي,</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قال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 </a:t>
            </a:r>
            <a:r>
              <a:rPr lang="ar-SA" sz="2800" dirty="0" smtClean="0">
                <a:solidFill>
                  <a:srgbClr val="FF0000"/>
                </a:solidFill>
                <a:ea typeface="Times New Roman" pitchFamily="18" charset="0"/>
                <a:cs typeface="Traditional Arabic" pitchFamily="2" charset="-78"/>
              </a:rPr>
              <a:t>أَيُّمَا امْرَأَةٍ سَأَلَتْ زَوْجَهَا طَلَاقًا مِنْ غَيْرِ بَأْسٍ فَحَرَامٌ عَلَيْهَا رَائِحَةُ الْجَنَّةِ </a:t>
            </a:r>
            <a:r>
              <a:rPr lang="ar-SA" sz="2800" dirty="0" smtClean="0">
                <a:solidFill>
                  <a:srgbClr val="000000"/>
                </a:solidFill>
                <a:ea typeface="Times New Roman" pitchFamily="18" charset="0"/>
                <a:cs typeface="Traditional Arabic" pitchFamily="2" charset="-78"/>
              </a:rPr>
              <a:t>”. </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12161D17-EF27-46BC-8B0F-DFA0AEEE4D82}" type="slidenum">
              <a:rPr lang="ar-SA" altLang="en-US"/>
              <a:pPr>
                <a:defRPr/>
              </a:pPr>
              <a:t>91</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6262">
                                            <p:txEl>
                                              <p:pRg st="0" end="0"/>
                                            </p:txEl>
                                          </p:spTgt>
                                        </p:tgtEl>
                                        <p:attrNameLst>
                                          <p:attrName>style.visibility</p:attrName>
                                        </p:attrNameLst>
                                      </p:cBhvr>
                                      <p:to>
                                        <p:strVal val="visible"/>
                                      </p:to>
                                    </p:set>
                                    <p:animEffect transition="in" filter="fade">
                                      <p:cBhvr>
                                        <p:cTn id="7" dur="500"/>
                                        <p:tgtEl>
                                          <p:spTgt spid="96262">
                                            <p:txEl>
                                              <p:pRg st="0" end="0"/>
                                            </p:txEl>
                                          </p:spTgt>
                                        </p:tgtEl>
                                      </p:cBhvr>
                                    </p:animEffect>
                                    <p:anim calcmode="lin" valueType="num">
                                      <p:cBhvr>
                                        <p:cTn id="8" dur="500" fill="hold"/>
                                        <p:tgtEl>
                                          <p:spTgt spid="96262">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626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6262">
                                            <p:txEl>
                                              <p:pRg st="1" end="1"/>
                                            </p:txEl>
                                          </p:spTgt>
                                        </p:tgtEl>
                                        <p:attrNameLst>
                                          <p:attrName>style.visibility</p:attrName>
                                        </p:attrNameLst>
                                      </p:cBhvr>
                                      <p:to>
                                        <p:strVal val="visible"/>
                                      </p:to>
                                    </p:set>
                                    <p:animEffect transition="in" filter="fade">
                                      <p:cBhvr>
                                        <p:cTn id="14" dur="500"/>
                                        <p:tgtEl>
                                          <p:spTgt spid="96262">
                                            <p:txEl>
                                              <p:pRg st="1" end="1"/>
                                            </p:txEl>
                                          </p:spTgt>
                                        </p:tgtEl>
                                      </p:cBhvr>
                                    </p:animEffect>
                                    <p:anim calcmode="lin" valueType="num">
                                      <p:cBhvr>
                                        <p:cTn id="15" dur="500" fill="hold"/>
                                        <p:tgtEl>
                                          <p:spTgt spid="96262">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626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6262">
                                            <p:txEl>
                                              <p:pRg st="2" end="2"/>
                                            </p:txEl>
                                          </p:spTgt>
                                        </p:tgtEl>
                                        <p:attrNameLst>
                                          <p:attrName>style.visibility</p:attrName>
                                        </p:attrNameLst>
                                      </p:cBhvr>
                                      <p:to>
                                        <p:strVal val="visible"/>
                                      </p:to>
                                    </p:set>
                                    <p:animEffect transition="in" filter="fade">
                                      <p:cBhvr>
                                        <p:cTn id="21" dur="500"/>
                                        <p:tgtEl>
                                          <p:spTgt spid="96262">
                                            <p:txEl>
                                              <p:pRg st="2" end="2"/>
                                            </p:txEl>
                                          </p:spTgt>
                                        </p:tgtEl>
                                      </p:cBhvr>
                                    </p:animEffect>
                                    <p:anim calcmode="lin" valueType="num">
                                      <p:cBhvr>
                                        <p:cTn id="22" dur="500" fill="hold"/>
                                        <p:tgtEl>
                                          <p:spTgt spid="96262">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9626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6262">
                                            <p:txEl>
                                              <p:pRg st="3" end="3"/>
                                            </p:txEl>
                                          </p:spTgt>
                                        </p:tgtEl>
                                        <p:attrNameLst>
                                          <p:attrName>style.visibility</p:attrName>
                                        </p:attrNameLst>
                                      </p:cBhvr>
                                      <p:to>
                                        <p:strVal val="visible"/>
                                      </p:to>
                                    </p:set>
                                    <p:animEffect transition="in" filter="fade">
                                      <p:cBhvr>
                                        <p:cTn id="28" dur="500"/>
                                        <p:tgtEl>
                                          <p:spTgt spid="96262">
                                            <p:txEl>
                                              <p:pRg st="3" end="3"/>
                                            </p:txEl>
                                          </p:spTgt>
                                        </p:tgtEl>
                                      </p:cBhvr>
                                    </p:animEffect>
                                    <p:anim calcmode="lin" valueType="num">
                                      <p:cBhvr>
                                        <p:cTn id="29" dur="500" fill="hold"/>
                                        <p:tgtEl>
                                          <p:spTgt spid="96262">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96262">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400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التوجيه الإسلامي للوقاية من الطلاق</a:t>
            </a:r>
            <a:endParaRPr lang="en-US" sz="4000" b="1"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97286" name="Rectangle 3"/>
          <p:cNvSpPr>
            <a:spLocks noGrp="1" noChangeArrowheads="1"/>
          </p:cNvSpPr>
          <p:nvPr>
            <p:ph idx="1"/>
          </p:nvPr>
        </p:nvSpPr>
        <p:spPr>
          <a:xfrm>
            <a:off x="152400" y="1981200"/>
            <a:ext cx="8686800" cy="4191000"/>
          </a:xfrm>
        </p:spPr>
        <p:txBody>
          <a:bodyPr/>
          <a:lstStyle/>
          <a:p>
            <a:pPr marL="355600" indent="-35560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4- التحذير من الهزل في أمر الطلاق أو التلاعب </a:t>
            </a:r>
            <a:r>
              <a:rPr lang="ar-SA" sz="2800" b="1" dirty="0" err="1" smtClean="0">
                <a:solidFill>
                  <a:srgbClr val="C00000"/>
                </a:solidFill>
                <a:ea typeface="Times New Roman" pitchFamily="18" charset="0"/>
                <a:cs typeface="Traditional Arabic" pitchFamily="2" charset="-78"/>
              </a:rPr>
              <a:t>به</a:t>
            </a:r>
            <a:r>
              <a:rPr lang="ar-SA" sz="2800" b="1" dirty="0" smtClean="0">
                <a:solidFill>
                  <a:srgbClr val="C00000"/>
                </a:solidFill>
                <a:ea typeface="Times New Roman" pitchFamily="18" charset="0"/>
                <a:cs typeface="Traditional Arabic" pitchFamily="2" charset="-78"/>
              </a:rPr>
              <a:t>،</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يقول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a:t>
            </a:r>
            <a:r>
              <a:rPr lang="ar-SA" sz="2800" dirty="0" smtClean="0">
                <a:solidFill>
                  <a:srgbClr val="FF0000"/>
                </a:solidFill>
                <a:ea typeface="Times New Roman" pitchFamily="18" charset="0"/>
                <a:cs typeface="Traditional Arabic" pitchFamily="2" charset="-78"/>
              </a:rPr>
              <a:t>ثَلَاثٌ جَدُّهُنَّ جَدٌّ وَهَزْلُهُنَّ جَدٌّ النِّكَاحُ وَالطَّلَاقُ وَالرَّجْعَةُ</a:t>
            </a:r>
            <a:r>
              <a:rPr lang="ar-SA" sz="2800" dirty="0" smtClean="0">
                <a:solidFill>
                  <a:srgbClr val="000000"/>
                </a:solidFill>
                <a:ea typeface="Times New Roman" pitchFamily="18" charset="0"/>
                <a:cs typeface="Traditional Arabic" pitchFamily="2" charset="-78"/>
              </a:rPr>
              <a:t> ”.</a:t>
            </a:r>
          </a:p>
          <a:p>
            <a:pPr marL="355600" indent="-355600"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 5- بيان أن الإفساد بين الزوجين من أعظم وساوس الشيطان التي يفرح </a:t>
            </a:r>
            <a:r>
              <a:rPr lang="ar-SA" sz="2800" b="1" dirty="0" err="1" smtClean="0">
                <a:solidFill>
                  <a:srgbClr val="C00000"/>
                </a:solidFill>
                <a:ea typeface="Times New Roman" pitchFamily="18" charset="0"/>
                <a:cs typeface="Traditional Arabic" pitchFamily="2" charset="-78"/>
              </a:rPr>
              <a:t>بها</a:t>
            </a:r>
            <a:r>
              <a:rPr lang="ar-SA" sz="2800" b="1"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فعن </a:t>
            </a:r>
            <a:br>
              <a:rPr lang="ar-SA" sz="2800" dirty="0" smtClean="0">
                <a:solidFill>
                  <a:srgbClr val="000000"/>
                </a:solidFill>
                <a:ea typeface="Times New Roman" pitchFamily="18" charset="0"/>
                <a:cs typeface="Traditional Arabic" pitchFamily="2" charset="-78"/>
              </a:rPr>
            </a:br>
            <a:r>
              <a:rPr lang="ar-SA" sz="2800" dirty="0" smtClean="0">
                <a:solidFill>
                  <a:srgbClr val="000000"/>
                </a:solidFill>
                <a:ea typeface="Times New Roman" pitchFamily="18" charset="0"/>
                <a:cs typeface="Traditional Arabic" pitchFamily="2" charset="-78"/>
              </a:rPr>
              <a:t>جابر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 </a:t>
            </a:r>
            <a:r>
              <a:rPr lang="ar-SA" sz="2800" dirty="0" smtClean="0">
                <a:solidFill>
                  <a:srgbClr val="000000"/>
                </a:solidFill>
                <a:ea typeface="Times New Roman" pitchFamily="18" charset="0"/>
                <a:cs typeface="Traditional Arabic" pitchFamily="2" charset="-78"/>
              </a:rPr>
              <a:t>قال قال رسول الله</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en-US" sz="2800" dirty="0" smtClean="0">
                <a:solidFill>
                  <a:srgbClr val="0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 </a:t>
            </a:r>
            <a:r>
              <a:rPr lang="en-US" sz="2800" dirty="0" smtClean="0">
                <a:solidFill>
                  <a:srgbClr val="000000"/>
                </a:solidFill>
                <a:ea typeface="Times New Roman" pitchFamily="18" charset="0"/>
                <a:cs typeface="Traditional Arabic" pitchFamily="2" charset="-78"/>
              </a:rPr>
              <a:t>“</a:t>
            </a:r>
            <a:r>
              <a:rPr lang="ar-SA" sz="2800" dirty="0" smtClean="0">
                <a:solidFill>
                  <a:srgbClr val="FF0000"/>
                </a:solidFill>
                <a:ea typeface="Times New Roman" pitchFamily="18" charset="0"/>
                <a:cs typeface="Traditional Arabic" pitchFamily="2" charset="-78"/>
              </a:rPr>
              <a:t>إِنَّ إِبْلِيسَ يَضَعُ عَرْشَهُ عَلَى الْمَاءِ، ثُمَّ يَبْعَثُ سَرَايَاهُ، فَأَدْنَاهُمْ مِنْهُ مَنْزِلَةً أَعْظَمُهُمْ فِتْنَةً، يَجِيءُ أَحَدُهُمْ فَيَقُولُ: فَعَلْتُ كَذَا وَكَذَا، فَيَقُولُ: مَا صَنَعْتَ شَيْئًا، قَالَ: ثُمَّ يَجِيءُ أَحَدُهُمْ فَيَقُولُ: مَا تَرَكْتُهُ حَتَّى فَرَّقْتُ بَيْنَهُ وَبَيْنَ امْرَأَتِهِ، قَالَ: فَيُدْنِيهِ مِنْهُ، وَيَقُولُ: نَعَمْ أَنْتَ  </a:t>
            </a:r>
            <a:r>
              <a:rPr lang="ar-SA" sz="2800" dirty="0" smtClean="0">
                <a:solidFill>
                  <a:srgbClr val="000000"/>
                </a:solidFill>
                <a:ea typeface="Times New Roman" pitchFamily="18" charset="0"/>
                <a:cs typeface="Traditional Arabic" pitchFamily="2" charset="-78"/>
              </a:rPr>
              <a:t>”.</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11AAEA89-889E-4656-849F-F3D484C5B1C4}" type="slidenum">
              <a:rPr lang="ar-SA" altLang="en-US"/>
              <a:pPr>
                <a:defRPr/>
              </a:pPr>
              <a:t>92</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7286">
                                            <p:txEl>
                                              <p:pRg st="0" end="0"/>
                                            </p:txEl>
                                          </p:spTgt>
                                        </p:tgtEl>
                                        <p:attrNameLst>
                                          <p:attrName>style.visibility</p:attrName>
                                        </p:attrNameLst>
                                      </p:cBhvr>
                                      <p:to>
                                        <p:strVal val="visible"/>
                                      </p:to>
                                    </p:set>
                                    <p:animEffect transition="in" filter="fade">
                                      <p:cBhvr>
                                        <p:cTn id="7" dur="500"/>
                                        <p:tgtEl>
                                          <p:spTgt spid="97286">
                                            <p:txEl>
                                              <p:pRg st="0" end="0"/>
                                            </p:txEl>
                                          </p:spTgt>
                                        </p:tgtEl>
                                      </p:cBhvr>
                                    </p:animEffect>
                                    <p:anim calcmode="lin" valueType="num">
                                      <p:cBhvr>
                                        <p:cTn id="8" dur="500" fill="hold"/>
                                        <p:tgtEl>
                                          <p:spTgt spid="97286">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728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7286">
                                            <p:txEl>
                                              <p:pRg st="1" end="1"/>
                                            </p:txEl>
                                          </p:spTgt>
                                        </p:tgtEl>
                                        <p:attrNameLst>
                                          <p:attrName>style.visibility</p:attrName>
                                        </p:attrNameLst>
                                      </p:cBhvr>
                                      <p:to>
                                        <p:strVal val="visible"/>
                                      </p:to>
                                    </p:set>
                                    <p:animEffect transition="in" filter="fade">
                                      <p:cBhvr>
                                        <p:cTn id="14" dur="500"/>
                                        <p:tgtEl>
                                          <p:spTgt spid="97286">
                                            <p:txEl>
                                              <p:pRg st="1" end="1"/>
                                            </p:txEl>
                                          </p:spTgt>
                                        </p:tgtEl>
                                      </p:cBhvr>
                                    </p:animEffect>
                                    <p:anim calcmode="lin" valueType="num">
                                      <p:cBhvr>
                                        <p:cTn id="15" dur="500" fill="hold"/>
                                        <p:tgtEl>
                                          <p:spTgt spid="97286">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7286">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حكمة مشروعية الطلاق وأنواعه وأسبابه وآثاره</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92163" name="Rectangle 3"/>
          <p:cNvSpPr>
            <a:spLocks noGrp="1" noChangeArrowheads="1"/>
          </p:cNvSpPr>
          <p:nvPr>
            <p:ph idx="1"/>
          </p:nvPr>
        </p:nvSpPr>
        <p:spPr>
          <a:xfrm>
            <a:off x="152400" y="1981200"/>
            <a:ext cx="8686800" cy="44196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وجوه حكمة مشروعية الطلاق:</a:t>
            </a:r>
          </a:p>
          <a:p>
            <a:pPr algn="justLow" fontAlgn="auto">
              <a:spcBef>
                <a:spcPts val="0"/>
              </a:spcBef>
              <a:spcAft>
                <a:spcPts val="0"/>
              </a:spcAft>
              <a:buFont typeface="Wingdings" pitchFamily="2" charset="2"/>
              <a:buNone/>
              <a:defRPr/>
            </a:pPr>
            <a:r>
              <a:rPr lang="ar-EG" sz="2800" spc="-120" dirty="0" smtClean="0">
                <a:solidFill>
                  <a:srgbClr val="000000"/>
                </a:solidFill>
                <a:ea typeface="Times New Roman" pitchFamily="18" charset="0"/>
                <a:cs typeface="Traditional Arabic" pitchFamily="2" charset="-78"/>
              </a:rPr>
              <a:t>1- </a:t>
            </a:r>
            <a:r>
              <a:rPr lang="ar-SA" sz="2800" spc="-120" dirty="0" smtClean="0">
                <a:solidFill>
                  <a:srgbClr val="000000"/>
                </a:solidFill>
                <a:ea typeface="Times New Roman" pitchFamily="18" charset="0"/>
                <a:cs typeface="Traditional Arabic" pitchFamily="2" charset="-78"/>
              </a:rPr>
              <a:t>وجود عيب في أحد الزوجين يتعذر معه تحقق الإحصان بين الزوجين، فيكون في التفريق حلاً للآخر.</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2- قد تكون المرأة عقيمًا، والرجل يريد نسلاً ولا يقدر على التعدد، وطلب النسل مشروع، أو قد يكون بالزوج مرض أو عقم أو عجز، والمرأة تتوق إلى تحقيق عاطفة الأمومة، فيكون الفراق من الحلول لكليهما.</a:t>
            </a:r>
            <a:endParaRPr lang="ar-EG" sz="2800" dirty="0" smtClean="0">
              <a:solidFill>
                <a:srgbClr val="000000"/>
              </a:solidFill>
              <a:ea typeface="Times New Roman" pitchFamily="18" charset="0"/>
              <a:cs typeface="Traditional Arabic" pitchFamily="2" charset="-78"/>
            </a:endParaRPr>
          </a:p>
          <a:p>
            <a:pPr algn="justLow" fontAlgn="auto">
              <a:spcBef>
                <a:spcPts val="0"/>
              </a:spcBef>
              <a:spcAft>
                <a:spcPts val="0"/>
              </a:spcAft>
              <a:buFont typeface="Wingdings" pitchFamily="2" charset="2"/>
              <a:buNone/>
              <a:defRPr/>
            </a:pPr>
            <a:r>
              <a:rPr lang="ar-EG" sz="2800" spc="-80" dirty="0" smtClean="0">
                <a:solidFill>
                  <a:srgbClr val="000000"/>
                </a:solidFill>
                <a:ea typeface="Times New Roman" pitchFamily="18" charset="0"/>
                <a:cs typeface="Traditional Arabic" pitchFamily="2" charset="-78"/>
              </a:rPr>
              <a:t>3- </a:t>
            </a:r>
            <a:r>
              <a:rPr lang="ar-SA" sz="2800" spc="-80" dirty="0" smtClean="0">
                <a:solidFill>
                  <a:srgbClr val="000000"/>
                </a:solidFill>
                <a:ea typeface="Times New Roman" pitchFamily="18" charset="0"/>
                <a:cs typeface="Traditional Arabic" pitchFamily="2" charset="-78"/>
              </a:rPr>
              <a:t>قد يكون الزوج معسرًا بالنفقة بحيث تتضرر الزوجة بذلك، وليس لها مورد رزق غير النفقة. </a:t>
            </a:r>
            <a:endParaRPr lang="ar-EG" sz="2800" spc="-80" dirty="0" smtClean="0">
              <a:solidFill>
                <a:srgbClr val="000000"/>
              </a:solidFill>
              <a:ea typeface="Times New Roman" pitchFamily="18" charset="0"/>
              <a:cs typeface="Traditional Arabic" pitchFamily="2" charset="-78"/>
            </a:endParaRPr>
          </a:p>
          <a:p>
            <a:pPr algn="justLow" fontAlgn="auto">
              <a:spcBef>
                <a:spcPts val="0"/>
              </a:spcBef>
              <a:spcAft>
                <a:spcPts val="0"/>
              </a:spcAft>
              <a:buFont typeface="Wingdings" pitchFamily="2" charset="2"/>
              <a:buNone/>
              <a:defRPr/>
            </a:pPr>
            <a:r>
              <a:rPr lang="ar-EG" sz="2800" dirty="0" smtClean="0">
                <a:solidFill>
                  <a:srgbClr val="000000"/>
                </a:solidFill>
                <a:ea typeface="Times New Roman" pitchFamily="18" charset="0"/>
                <a:cs typeface="Traditional Arabic" pitchFamily="2" charset="-78"/>
              </a:rPr>
              <a:t>4- </a:t>
            </a:r>
            <a:r>
              <a:rPr lang="ar-SA" sz="2800" dirty="0" smtClean="0">
                <a:solidFill>
                  <a:srgbClr val="000000"/>
                </a:solidFill>
                <a:ea typeface="Times New Roman" pitchFamily="18" charset="0"/>
                <a:cs typeface="Traditional Arabic" pitchFamily="2" charset="-78"/>
              </a:rPr>
              <a:t>قد يكون الزوج سيء العشرة والمعاملة، ولا يمكن التوفيق بينهما بالصلح فيفرق بينهما والله يغني كلاً من سعته.</a:t>
            </a:r>
          </a:p>
          <a:p>
            <a:pPr algn="justLow" fontAlgn="auto">
              <a:spcBef>
                <a:spcPts val="0"/>
              </a:spcBef>
              <a:spcAft>
                <a:spcPts val="0"/>
              </a:spcAft>
              <a:buFont typeface="Wingdings" pitchFamily="2" charset="2"/>
              <a:buNone/>
              <a:defRPr/>
            </a:pPr>
            <a:r>
              <a:rPr lang="ar-SA" sz="2800" dirty="0" smtClean="0">
                <a:solidFill>
                  <a:srgbClr val="000000"/>
                </a:solidFill>
                <a:ea typeface="Times New Roman" pitchFamily="18" charset="0"/>
                <a:cs typeface="Traditional Arabic" pitchFamily="2" charset="-78"/>
              </a:rPr>
              <a:t>5</a:t>
            </a:r>
            <a:r>
              <a:rPr lang="ar-EG" sz="2800" dirty="0" smtClean="0">
                <a:solidFill>
                  <a:srgbClr val="000000"/>
                </a:solidFill>
                <a:ea typeface="Times New Roman" pitchFamily="18" charset="0"/>
                <a:cs typeface="Traditional Arabic" pitchFamily="2" charset="-78"/>
              </a:rPr>
              <a:t>-</a:t>
            </a:r>
            <a:r>
              <a:rPr lang="ar-SA" sz="2800" dirty="0" smtClean="0">
                <a:solidFill>
                  <a:srgbClr val="000000"/>
                </a:solidFill>
                <a:ea typeface="Times New Roman" pitchFamily="18" charset="0"/>
                <a:cs typeface="Traditional Arabic" pitchFamily="2" charset="-78"/>
              </a:rPr>
              <a:t> قد تكون هي سيئة الخلق أو معوجة السلوك لا يستطيع تقويمها فلا يكون إلا الطلاق.</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E4609227-98A1-41C7-AC10-C2526547B295}" type="slidenum">
              <a:rPr lang="ar-SA" altLang="en-US"/>
              <a:pPr>
                <a:defRPr/>
              </a:pPr>
              <a:t>93</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strVal val="#ppt_w*0.70"/>
                                          </p:val>
                                        </p:tav>
                                        <p:tav tm="100000">
                                          <p:val>
                                            <p:strVal val="#ppt_w"/>
                                          </p:val>
                                        </p:tav>
                                      </p:tavLst>
                                    </p:anim>
                                    <p:anim calcmode="lin" valueType="num">
                                      <p:cBhvr>
                                        <p:cTn id="8" dur="500" fill="hold"/>
                                        <p:tgtEl>
                                          <p:spTgt spid="8"/>
                                        </p:tgtEl>
                                        <p:attrNameLst>
                                          <p:attrName>ppt_h</p:attrName>
                                        </p:attrNameLst>
                                      </p:cBhvr>
                                      <p:tavLst>
                                        <p:tav tm="0">
                                          <p:val>
                                            <p:strVal val="#ppt_h"/>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2163">
                                            <p:txEl>
                                              <p:pRg st="0" end="0"/>
                                            </p:txEl>
                                          </p:spTgt>
                                        </p:tgtEl>
                                        <p:attrNameLst>
                                          <p:attrName>style.visibility</p:attrName>
                                        </p:attrNameLst>
                                      </p:cBhvr>
                                      <p:to>
                                        <p:strVal val="visible"/>
                                      </p:to>
                                    </p:set>
                                    <p:animEffect transition="in" filter="fade">
                                      <p:cBhvr>
                                        <p:cTn id="14" dur="500"/>
                                        <p:tgtEl>
                                          <p:spTgt spid="92163">
                                            <p:txEl>
                                              <p:pRg st="0" end="0"/>
                                            </p:txEl>
                                          </p:spTgt>
                                        </p:tgtEl>
                                      </p:cBhvr>
                                    </p:animEffect>
                                    <p:anim calcmode="lin" valueType="num">
                                      <p:cBhvr>
                                        <p:cTn id="15" dur="500" fill="hold"/>
                                        <p:tgtEl>
                                          <p:spTgt spid="92163">
                                            <p:txEl>
                                              <p:pRg st="0" end="0"/>
                                            </p:txEl>
                                          </p:spTgt>
                                        </p:tgtEl>
                                        <p:attrNameLst>
                                          <p:attrName>ppt_x</p:attrName>
                                        </p:attrNameLst>
                                      </p:cBhvr>
                                      <p:tavLst>
                                        <p:tav tm="0">
                                          <p:val>
                                            <p:strVal val="#ppt_x-.1"/>
                                          </p:val>
                                        </p:tav>
                                        <p:tav tm="100000">
                                          <p:val>
                                            <p:strVal val="#ppt_x"/>
                                          </p:val>
                                        </p:tav>
                                      </p:tavLst>
                                    </p:anim>
                                    <p:anim calcmode="lin" valueType="num">
                                      <p:cBhvr>
                                        <p:cTn id="16" dur="500" fill="hold"/>
                                        <p:tgtEl>
                                          <p:spTgt spid="9216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2163">
                                            <p:txEl>
                                              <p:pRg st="1" end="1"/>
                                            </p:txEl>
                                          </p:spTgt>
                                        </p:tgtEl>
                                        <p:attrNameLst>
                                          <p:attrName>style.visibility</p:attrName>
                                        </p:attrNameLst>
                                      </p:cBhvr>
                                      <p:to>
                                        <p:strVal val="visible"/>
                                      </p:to>
                                    </p:set>
                                    <p:animEffect transition="in" filter="fade">
                                      <p:cBhvr>
                                        <p:cTn id="21" dur="500"/>
                                        <p:tgtEl>
                                          <p:spTgt spid="92163">
                                            <p:txEl>
                                              <p:pRg st="1" end="1"/>
                                            </p:txEl>
                                          </p:spTgt>
                                        </p:tgtEl>
                                      </p:cBhvr>
                                    </p:animEffect>
                                    <p:anim calcmode="lin" valueType="num">
                                      <p:cBhvr>
                                        <p:cTn id="22" dur="500" fill="hold"/>
                                        <p:tgtEl>
                                          <p:spTgt spid="92163">
                                            <p:txEl>
                                              <p:pRg st="1" end="1"/>
                                            </p:txEl>
                                          </p:spTgt>
                                        </p:tgtEl>
                                        <p:attrNameLst>
                                          <p:attrName>ppt_x</p:attrName>
                                        </p:attrNameLst>
                                      </p:cBhvr>
                                      <p:tavLst>
                                        <p:tav tm="0">
                                          <p:val>
                                            <p:strVal val="#ppt_x-.1"/>
                                          </p:val>
                                        </p:tav>
                                        <p:tav tm="100000">
                                          <p:val>
                                            <p:strVal val="#ppt_x"/>
                                          </p:val>
                                        </p:tav>
                                      </p:tavLst>
                                    </p:anim>
                                    <p:anim calcmode="lin" valueType="num">
                                      <p:cBhvr>
                                        <p:cTn id="23" dur="500" fill="hold"/>
                                        <p:tgtEl>
                                          <p:spTgt spid="9216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2163">
                                            <p:txEl>
                                              <p:pRg st="2" end="2"/>
                                            </p:txEl>
                                          </p:spTgt>
                                        </p:tgtEl>
                                        <p:attrNameLst>
                                          <p:attrName>style.visibility</p:attrName>
                                        </p:attrNameLst>
                                      </p:cBhvr>
                                      <p:to>
                                        <p:strVal val="visible"/>
                                      </p:to>
                                    </p:set>
                                    <p:animEffect transition="in" filter="fade">
                                      <p:cBhvr>
                                        <p:cTn id="28" dur="500"/>
                                        <p:tgtEl>
                                          <p:spTgt spid="92163">
                                            <p:txEl>
                                              <p:pRg st="2" end="2"/>
                                            </p:txEl>
                                          </p:spTgt>
                                        </p:tgtEl>
                                      </p:cBhvr>
                                    </p:animEffect>
                                    <p:anim calcmode="lin" valueType="num">
                                      <p:cBhvr>
                                        <p:cTn id="29" dur="500" fill="hold"/>
                                        <p:tgtEl>
                                          <p:spTgt spid="92163">
                                            <p:txEl>
                                              <p:pRg st="2" end="2"/>
                                            </p:txEl>
                                          </p:spTgt>
                                        </p:tgtEl>
                                        <p:attrNameLst>
                                          <p:attrName>ppt_x</p:attrName>
                                        </p:attrNameLst>
                                      </p:cBhvr>
                                      <p:tavLst>
                                        <p:tav tm="0">
                                          <p:val>
                                            <p:strVal val="#ppt_x-.1"/>
                                          </p:val>
                                        </p:tav>
                                        <p:tav tm="100000">
                                          <p:val>
                                            <p:strVal val="#ppt_x"/>
                                          </p:val>
                                        </p:tav>
                                      </p:tavLst>
                                    </p:anim>
                                    <p:anim calcmode="lin" valueType="num">
                                      <p:cBhvr>
                                        <p:cTn id="30" dur="500" fill="hold"/>
                                        <p:tgtEl>
                                          <p:spTgt spid="9216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92163">
                                            <p:txEl>
                                              <p:pRg st="3" end="3"/>
                                            </p:txEl>
                                          </p:spTgt>
                                        </p:tgtEl>
                                        <p:attrNameLst>
                                          <p:attrName>style.visibility</p:attrName>
                                        </p:attrNameLst>
                                      </p:cBhvr>
                                      <p:to>
                                        <p:strVal val="visible"/>
                                      </p:to>
                                    </p:set>
                                    <p:animEffect transition="in" filter="fade">
                                      <p:cBhvr>
                                        <p:cTn id="35" dur="500"/>
                                        <p:tgtEl>
                                          <p:spTgt spid="92163">
                                            <p:txEl>
                                              <p:pRg st="3" end="3"/>
                                            </p:txEl>
                                          </p:spTgt>
                                        </p:tgtEl>
                                      </p:cBhvr>
                                    </p:animEffect>
                                    <p:anim calcmode="lin" valueType="num">
                                      <p:cBhvr>
                                        <p:cTn id="36" dur="500" fill="hold"/>
                                        <p:tgtEl>
                                          <p:spTgt spid="92163">
                                            <p:txEl>
                                              <p:pRg st="3" end="3"/>
                                            </p:txEl>
                                          </p:spTgt>
                                        </p:tgtEl>
                                        <p:attrNameLst>
                                          <p:attrName>ppt_x</p:attrName>
                                        </p:attrNameLst>
                                      </p:cBhvr>
                                      <p:tavLst>
                                        <p:tav tm="0">
                                          <p:val>
                                            <p:strVal val="#ppt_x-.1"/>
                                          </p:val>
                                        </p:tav>
                                        <p:tav tm="100000">
                                          <p:val>
                                            <p:strVal val="#ppt_x"/>
                                          </p:val>
                                        </p:tav>
                                      </p:tavLst>
                                    </p:anim>
                                    <p:anim calcmode="lin" valueType="num">
                                      <p:cBhvr>
                                        <p:cTn id="37" dur="500" fill="hold"/>
                                        <p:tgtEl>
                                          <p:spTgt spid="9216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92163">
                                            <p:txEl>
                                              <p:pRg st="4" end="4"/>
                                            </p:txEl>
                                          </p:spTgt>
                                        </p:tgtEl>
                                        <p:attrNameLst>
                                          <p:attrName>style.visibility</p:attrName>
                                        </p:attrNameLst>
                                      </p:cBhvr>
                                      <p:to>
                                        <p:strVal val="visible"/>
                                      </p:to>
                                    </p:set>
                                    <p:animEffect transition="in" filter="fade">
                                      <p:cBhvr>
                                        <p:cTn id="42" dur="500"/>
                                        <p:tgtEl>
                                          <p:spTgt spid="92163">
                                            <p:txEl>
                                              <p:pRg st="4" end="4"/>
                                            </p:txEl>
                                          </p:spTgt>
                                        </p:tgtEl>
                                      </p:cBhvr>
                                    </p:animEffect>
                                    <p:anim calcmode="lin" valueType="num">
                                      <p:cBhvr>
                                        <p:cTn id="43" dur="500" fill="hold"/>
                                        <p:tgtEl>
                                          <p:spTgt spid="92163">
                                            <p:txEl>
                                              <p:pRg st="4" end="4"/>
                                            </p:txEl>
                                          </p:spTgt>
                                        </p:tgtEl>
                                        <p:attrNameLst>
                                          <p:attrName>ppt_x</p:attrName>
                                        </p:attrNameLst>
                                      </p:cBhvr>
                                      <p:tavLst>
                                        <p:tav tm="0">
                                          <p:val>
                                            <p:strVal val="#ppt_x-.1"/>
                                          </p:val>
                                        </p:tav>
                                        <p:tav tm="100000">
                                          <p:val>
                                            <p:strVal val="#ppt_x"/>
                                          </p:val>
                                        </p:tav>
                                      </p:tavLst>
                                    </p:anim>
                                    <p:anim calcmode="lin" valueType="num">
                                      <p:cBhvr>
                                        <p:cTn id="44" dur="500" fill="hold"/>
                                        <p:tgtEl>
                                          <p:spTgt spid="9216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92163">
                                            <p:txEl>
                                              <p:pRg st="5" end="5"/>
                                            </p:txEl>
                                          </p:spTgt>
                                        </p:tgtEl>
                                        <p:attrNameLst>
                                          <p:attrName>style.visibility</p:attrName>
                                        </p:attrNameLst>
                                      </p:cBhvr>
                                      <p:to>
                                        <p:strVal val="visible"/>
                                      </p:to>
                                    </p:set>
                                    <p:animEffect transition="in" filter="fade">
                                      <p:cBhvr>
                                        <p:cTn id="49" dur="500"/>
                                        <p:tgtEl>
                                          <p:spTgt spid="92163">
                                            <p:txEl>
                                              <p:pRg st="5" end="5"/>
                                            </p:txEl>
                                          </p:spTgt>
                                        </p:tgtEl>
                                      </p:cBhvr>
                                    </p:animEffect>
                                    <p:anim calcmode="lin" valueType="num">
                                      <p:cBhvr>
                                        <p:cTn id="50" dur="500" fill="hold"/>
                                        <p:tgtEl>
                                          <p:spTgt spid="92163">
                                            <p:txEl>
                                              <p:pRg st="5" end="5"/>
                                            </p:txEl>
                                          </p:spTgt>
                                        </p:tgtEl>
                                        <p:attrNameLst>
                                          <p:attrName>ppt_x</p:attrName>
                                        </p:attrNameLst>
                                      </p:cBhvr>
                                      <p:tavLst>
                                        <p:tav tm="0">
                                          <p:val>
                                            <p:strVal val="#ppt_x-.1"/>
                                          </p:val>
                                        </p:tav>
                                        <p:tav tm="100000">
                                          <p:val>
                                            <p:strVal val="#ppt_x"/>
                                          </p:val>
                                        </p:tav>
                                      </p:tavLst>
                                    </p:anim>
                                    <p:anim calcmode="lin" valueType="num">
                                      <p:cBhvr>
                                        <p:cTn id="51" dur="500" fill="hold"/>
                                        <p:tgtEl>
                                          <p:spTgt spid="9216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4" name="Rectangle 3"/>
          <p:cNvSpPr>
            <a:spLocks noGrp="1" noChangeArrowheads="1"/>
          </p:cNvSpPr>
          <p:nvPr>
            <p:ph idx="1"/>
          </p:nvPr>
        </p:nvSpPr>
        <p:spPr>
          <a:xfrm>
            <a:off x="228600" y="1981200"/>
            <a:ext cx="8839200" cy="4149725"/>
          </a:xfrm>
        </p:spPr>
        <p:txBody>
          <a:bodyPr/>
          <a:lstStyle/>
          <a:p>
            <a:pPr>
              <a:spcBef>
                <a:spcPts val="0"/>
              </a:spcBef>
            </a:pPr>
            <a:r>
              <a:rPr lang="ar-SA" sz="2800" b="1" dirty="0" smtClean="0">
                <a:solidFill>
                  <a:srgbClr val="C00000"/>
                </a:solidFill>
                <a:ea typeface="Times New Roman" pitchFamily="18" charset="0"/>
                <a:cs typeface="Traditional Arabic" pitchFamily="2" charset="-78"/>
              </a:rPr>
              <a:t>اتفق العلماء على أن الطلاق يقع إذا صدر عن الزوج وكان: </a:t>
            </a:r>
          </a:p>
          <a:p>
            <a:pPr>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عاقلاً. </a:t>
            </a:r>
          </a:p>
          <a:p>
            <a:pPr>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مختاراً. </a:t>
            </a:r>
          </a:p>
          <a:p>
            <a:pPr>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بالغاً.</a:t>
            </a:r>
          </a:p>
          <a:p>
            <a:pPr>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يعي ما يقول. </a:t>
            </a:r>
          </a:p>
          <a:p>
            <a:pPr>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هازلاً كان أو جاداً.</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2F9A824B-8DD7-4C40-8D6B-631FBCE268A1}" type="slidenum">
              <a:rPr lang="ar-SA" altLang="en-US"/>
              <a:pPr>
                <a:defRPr/>
              </a:pPr>
              <a:t>94</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حكمة مشروعية الطلاق وأنواعه وأسبابه وآثاره</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9334">
                                            <p:txEl>
                                              <p:pRg st="0" end="0"/>
                                            </p:txEl>
                                          </p:spTgt>
                                        </p:tgtEl>
                                        <p:attrNameLst>
                                          <p:attrName>style.visibility</p:attrName>
                                        </p:attrNameLst>
                                      </p:cBhvr>
                                      <p:to>
                                        <p:strVal val="visible"/>
                                      </p:to>
                                    </p:set>
                                    <p:animEffect transition="in" filter="fade">
                                      <p:cBhvr>
                                        <p:cTn id="7" dur="500"/>
                                        <p:tgtEl>
                                          <p:spTgt spid="99334">
                                            <p:txEl>
                                              <p:pRg st="0" end="0"/>
                                            </p:txEl>
                                          </p:spTgt>
                                        </p:tgtEl>
                                      </p:cBhvr>
                                    </p:animEffect>
                                    <p:anim calcmode="lin" valueType="num">
                                      <p:cBhvr>
                                        <p:cTn id="8" dur="500" fill="hold"/>
                                        <p:tgtEl>
                                          <p:spTgt spid="99334">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933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9334">
                                            <p:txEl>
                                              <p:pRg st="1" end="1"/>
                                            </p:txEl>
                                          </p:spTgt>
                                        </p:tgtEl>
                                        <p:attrNameLst>
                                          <p:attrName>style.visibility</p:attrName>
                                        </p:attrNameLst>
                                      </p:cBhvr>
                                      <p:to>
                                        <p:strVal val="visible"/>
                                      </p:to>
                                    </p:set>
                                    <p:animEffect transition="in" filter="fade">
                                      <p:cBhvr>
                                        <p:cTn id="14" dur="500"/>
                                        <p:tgtEl>
                                          <p:spTgt spid="99334">
                                            <p:txEl>
                                              <p:pRg st="1" end="1"/>
                                            </p:txEl>
                                          </p:spTgt>
                                        </p:tgtEl>
                                      </p:cBhvr>
                                    </p:animEffect>
                                    <p:anim calcmode="lin" valueType="num">
                                      <p:cBhvr>
                                        <p:cTn id="15" dur="500" fill="hold"/>
                                        <p:tgtEl>
                                          <p:spTgt spid="99334">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933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9334">
                                            <p:txEl>
                                              <p:pRg st="2" end="2"/>
                                            </p:txEl>
                                          </p:spTgt>
                                        </p:tgtEl>
                                        <p:attrNameLst>
                                          <p:attrName>style.visibility</p:attrName>
                                        </p:attrNameLst>
                                      </p:cBhvr>
                                      <p:to>
                                        <p:strVal val="visible"/>
                                      </p:to>
                                    </p:set>
                                    <p:animEffect transition="in" filter="fade">
                                      <p:cBhvr>
                                        <p:cTn id="21" dur="500"/>
                                        <p:tgtEl>
                                          <p:spTgt spid="99334">
                                            <p:txEl>
                                              <p:pRg st="2" end="2"/>
                                            </p:txEl>
                                          </p:spTgt>
                                        </p:tgtEl>
                                      </p:cBhvr>
                                    </p:animEffect>
                                    <p:anim calcmode="lin" valueType="num">
                                      <p:cBhvr>
                                        <p:cTn id="22" dur="500" fill="hold"/>
                                        <p:tgtEl>
                                          <p:spTgt spid="99334">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9933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9334">
                                            <p:txEl>
                                              <p:pRg st="3" end="3"/>
                                            </p:txEl>
                                          </p:spTgt>
                                        </p:tgtEl>
                                        <p:attrNameLst>
                                          <p:attrName>style.visibility</p:attrName>
                                        </p:attrNameLst>
                                      </p:cBhvr>
                                      <p:to>
                                        <p:strVal val="visible"/>
                                      </p:to>
                                    </p:set>
                                    <p:animEffect transition="in" filter="fade">
                                      <p:cBhvr>
                                        <p:cTn id="28" dur="500"/>
                                        <p:tgtEl>
                                          <p:spTgt spid="99334">
                                            <p:txEl>
                                              <p:pRg st="3" end="3"/>
                                            </p:txEl>
                                          </p:spTgt>
                                        </p:tgtEl>
                                      </p:cBhvr>
                                    </p:animEffect>
                                    <p:anim calcmode="lin" valueType="num">
                                      <p:cBhvr>
                                        <p:cTn id="29" dur="500" fill="hold"/>
                                        <p:tgtEl>
                                          <p:spTgt spid="99334">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9933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99334">
                                            <p:txEl>
                                              <p:pRg st="4" end="4"/>
                                            </p:txEl>
                                          </p:spTgt>
                                        </p:tgtEl>
                                        <p:attrNameLst>
                                          <p:attrName>style.visibility</p:attrName>
                                        </p:attrNameLst>
                                      </p:cBhvr>
                                      <p:to>
                                        <p:strVal val="visible"/>
                                      </p:to>
                                    </p:set>
                                    <p:animEffect transition="in" filter="fade">
                                      <p:cBhvr>
                                        <p:cTn id="35" dur="500"/>
                                        <p:tgtEl>
                                          <p:spTgt spid="99334">
                                            <p:txEl>
                                              <p:pRg st="4" end="4"/>
                                            </p:txEl>
                                          </p:spTgt>
                                        </p:tgtEl>
                                      </p:cBhvr>
                                    </p:animEffect>
                                    <p:anim calcmode="lin" valueType="num">
                                      <p:cBhvr>
                                        <p:cTn id="36" dur="500" fill="hold"/>
                                        <p:tgtEl>
                                          <p:spTgt spid="99334">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99334">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99334">
                                            <p:txEl>
                                              <p:pRg st="5" end="5"/>
                                            </p:txEl>
                                          </p:spTgt>
                                        </p:tgtEl>
                                        <p:attrNameLst>
                                          <p:attrName>style.visibility</p:attrName>
                                        </p:attrNameLst>
                                      </p:cBhvr>
                                      <p:to>
                                        <p:strVal val="visible"/>
                                      </p:to>
                                    </p:set>
                                    <p:animEffect transition="in" filter="fade">
                                      <p:cBhvr>
                                        <p:cTn id="42" dur="500"/>
                                        <p:tgtEl>
                                          <p:spTgt spid="99334">
                                            <p:txEl>
                                              <p:pRg st="5" end="5"/>
                                            </p:txEl>
                                          </p:spTgt>
                                        </p:tgtEl>
                                      </p:cBhvr>
                                    </p:animEffect>
                                    <p:anim calcmode="lin" valueType="num">
                                      <p:cBhvr>
                                        <p:cTn id="43" dur="500" fill="hold"/>
                                        <p:tgtEl>
                                          <p:spTgt spid="99334">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99334">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p:cTn id="49" dur="500" fill="hold"/>
                                        <p:tgtEl>
                                          <p:spTgt spid="7"/>
                                        </p:tgtEl>
                                        <p:attrNameLst>
                                          <p:attrName>ppt_w</p:attrName>
                                        </p:attrNameLst>
                                      </p:cBhvr>
                                      <p:tavLst>
                                        <p:tav tm="0">
                                          <p:val>
                                            <p:strVal val="#ppt_w*0.70"/>
                                          </p:val>
                                        </p:tav>
                                        <p:tav tm="100000">
                                          <p:val>
                                            <p:strVal val="#ppt_w"/>
                                          </p:val>
                                        </p:tav>
                                      </p:tavLst>
                                    </p:anim>
                                    <p:anim calcmode="lin" valueType="num">
                                      <p:cBhvr>
                                        <p:cTn id="50" dur="500" fill="hold"/>
                                        <p:tgtEl>
                                          <p:spTgt spid="7"/>
                                        </p:tgtEl>
                                        <p:attrNameLst>
                                          <p:attrName>ppt_h</p:attrName>
                                        </p:attrNameLst>
                                      </p:cBhvr>
                                      <p:tavLst>
                                        <p:tav tm="0">
                                          <p:val>
                                            <p:strVal val="#ppt_h"/>
                                          </p:val>
                                        </p:tav>
                                        <p:tav tm="100000">
                                          <p:val>
                                            <p:strVal val="#ppt_h"/>
                                          </p:val>
                                        </p:tav>
                                      </p:tavLst>
                                    </p:anim>
                                    <p:animEffect transition="in" filter="fade">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1" name="Rectangle 3"/>
          <p:cNvSpPr>
            <a:spLocks noGrp="1" noChangeArrowheads="1"/>
          </p:cNvSpPr>
          <p:nvPr>
            <p:ph idx="1"/>
          </p:nvPr>
        </p:nvSpPr>
        <p:spPr>
          <a:xfrm>
            <a:off x="152400" y="1981200"/>
            <a:ext cx="8686800" cy="4149725"/>
          </a:xfrm>
        </p:spPr>
        <p:txBody>
          <a:bodyPr rtlCol="1">
            <a:normAutofit lnSpcReduction="10000"/>
          </a:bodyPr>
          <a:lstStyle/>
          <a:p>
            <a:pPr algn="justLow" fontAlgn="auto">
              <a:lnSpc>
                <a:spcPct val="110000"/>
              </a:lnSpc>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أنواع الطلاق من حيث موافقته لشرع الله:</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1- الطلاق السني: </a:t>
            </a:r>
            <a:r>
              <a:rPr lang="ar-SA" sz="2800" dirty="0" smtClean="0">
                <a:solidFill>
                  <a:srgbClr val="000000"/>
                </a:solidFill>
                <a:ea typeface="Times New Roman" pitchFamily="18" charset="0"/>
                <a:cs typeface="Traditional Arabic" pitchFamily="2" charset="-78"/>
              </a:rPr>
              <a:t>أن يطلق الزوج زوجته طلقة واحدة في طهر لم يجامعها فيه, </a:t>
            </a:r>
            <a:r>
              <a:rPr lang="ar-SA" sz="2800" dirty="0" smtClean="0">
                <a:cs typeface="Traditional Arabic" pitchFamily="2" charset="-78"/>
              </a:rPr>
              <a:t>أو طلاقها وهي حامل، أو يائسة، أو غير </a:t>
            </a:r>
            <a:r>
              <a:rPr lang="ar-SA" sz="2800" dirty="0" err="1" smtClean="0">
                <a:cs typeface="Traditional Arabic" pitchFamily="2" charset="-78"/>
              </a:rPr>
              <a:t>مدخول</a:t>
            </a:r>
            <a:r>
              <a:rPr lang="ar-SA" sz="2800" dirty="0" smtClean="0">
                <a:cs typeface="Traditional Arabic" pitchFamily="2" charset="-78"/>
              </a:rPr>
              <a:t> </a:t>
            </a:r>
            <a:r>
              <a:rPr lang="ar-SA" sz="2800" dirty="0" err="1" smtClean="0">
                <a:cs typeface="Traditional Arabic" pitchFamily="2" charset="-78"/>
              </a:rPr>
              <a:t>بها</a:t>
            </a:r>
            <a:r>
              <a:rPr lang="ar-SA" sz="2800" dirty="0" smtClean="0">
                <a:cs typeface="Traditional Arabic" pitchFamily="2" charset="-78"/>
              </a:rPr>
              <a:t>.</a:t>
            </a:r>
          </a:p>
          <a:p>
            <a:pPr algn="justLow" fontAlgn="auto">
              <a:lnSpc>
                <a:spcPct val="110000"/>
              </a:lnSpc>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2- الطلاق </a:t>
            </a:r>
            <a:r>
              <a:rPr lang="ar-SA" sz="2800" b="1" dirty="0" err="1" smtClean="0">
                <a:solidFill>
                  <a:srgbClr val="C00000"/>
                </a:solidFill>
                <a:ea typeface="Times New Roman" pitchFamily="18" charset="0"/>
                <a:cs typeface="Traditional Arabic" pitchFamily="2" charset="-78"/>
              </a:rPr>
              <a:t>البدعي</a:t>
            </a:r>
            <a:r>
              <a:rPr lang="ar-SA" sz="2800" b="1" dirty="0" smtClean="0">
                <a:solidFill>
                  <a:srgbClr val="C00000"/>
                </a:solidFill>
                <a:ea typeface="Times New Roman" pitchFamily="18" charset="0"/>
                <a:cs typeface="Traditional Arabic" pitchFamily="2" charset="-78"/>
              </a:rPr>
              <a:t>:</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وله صور عدة منها: </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أن يطلق الرجل زوجته ثلاثاً بلفظ واحد.</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أو يطلقها في حيض.</a:t>
            </a:r>
          </a:p>
          <a:p>
            <a:pPr algn="justLow" fontAlgn="auto">
              <a:lnSpc>
                <a:spcPct val="110000"/>
              </a:lnSpc>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أو في طهر جامعها فيه.</a:t>
            </a:r>
          </a:p>
          <a:p>
            <a:pPr marL="355600" indent="-355600" algn="justLow" fontAlgn="auto">
              <a:lnSpc>
                <a:spcPct val="110000"/>
              </a:lnSpc>
              <a:spcBef>
                <a:spcPts val="0"/>
              </a:spcBef>
              <a:spcAft>
                <a:spcPts val="0"/>
              </a:spcAft>
              <a:buClr>
                <a:srgbClr val="C00000"/>
              </a:buClr>
              <a:defRPr/>
            </a:pPr>
            <a:r>
              <a:rPr lang="ar-SA" sz="2800" b="1" dirty="0" smtClean="0">
                <a:solidFill>
                  <a:srgbClr val="C00000"/>
                </a:solidFill>
                <a:ea typeface="Times New Roman" pitchFamily="18" charset="0"/>
                <a:cs typeface="Traditional Arabic" pitchFamily="2" charset="-78"/>
              </a:rPr>
              <a:t>حكمه:</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يأثم بفعله, ويقع طلاقه في قول عامة أهل العلم، ويستحب له أن يراجعها؛ لأمر النبي </a:t>
            </a:r>
            <a:r>
              <a:rPr lang="en-US" sz="2800" dirty="0" smtClean="0">
                <a:solidFill>
                  <a:srgbClr val="000000"/>
                </a:solidFill>
                <a:latin typeface="Times New Roman" pitchFamily="18" charset="0"/>
                <a:ea typeface="Times New Roman" pitchFamily="18" charset="0"/>
                <a:cs typeface="Traditional Arabic" pitchFamily="2" charset="-78"/>
                <a:sym typeface="AGA Arabesque" pitchFamily="2" charset="2"/>
              </a:rPr>
              <a:t></a:t>
            </a:r>
            <a:r>
              <a:rPr lang="ar-SA" sz="2800" dirty="0" smtClean="0">
                <a:solidFill>
                  <a:srgbClr val="000000"/>
                </a:solidFill>
                <a:ea typeface="Times New Roman" pitchFamily="18" charset="0"/>
                <a:cs typeface="Traditional Arabic" pitchFamily="2" charset="-78"/>
              </a:rPr>
              <a:t> عبد الله بن عمر </a:t>
            </a:r>
            <a:r>
              <a:rPr lang="ar-SA" sz="2800" dirty="0" err="1" smtClean="0">
                <a:solidFill>
                  <a:srgbClr val="000000"/>
                </a:solidFill>
                <a:ea typeface="Times New Roman" pitchFamily="18" charset="0"/>
                <a:cs typeface="CTraditional Arabic"/>
              </a:rPr>
              <a:t>ت</a:t>
            </a:r>
            <a:r>
              <a:rPr lang="ar-SA" sz="2800" dirty="0" smtClean="0">
                <a:solidFill>
                  <a:srgbClr val="000000"/>
                </a:solidFill>
                <a:ea typeface="Times New Roman" pitchFamily="18" charset="0"/>
                <a:cs typeface="Traditional Arabic" pitchFamily="2" charset="-78"/>
              </a:rPr>
              <a:t> بمراجعة زوجته.</a:t>
            </a:r>
            <a:endParaRPr lang="en-US" sz="2800" dirty="0" smtClean="0">
              <a:solidFill>
                <a:srgbClr val="000000"/>
              </a:solidFill>
              <a:ea typeface="Times New Roman" pitchFamily="18" charset="0"/>
              <a:cs typeface="Traditional Arabic" pitchFamily="2" charset="-78"/>
            </a:endParaRPr>
          </a:p>
          <a:p>
            <a:pPr algn="justLow" fontAlgn="auto">
              <a:lnSpc>
                <a:spcPct val="110000"/>
              </a:lnSpc>
              <a:spcBef>
                <a:spcPts val="0"/>
              </a:spcBef>
              <a:spcAft>
                <a:spcPts val="0"/>
              </a:spcAft>
              <a:buFont typeface="Wingdings" pitchFamily="2" charset="2"/>
              <a:buNone/>
              <a:defRPr/>
            </a:pP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9F5714E6-6596-4E63-84DC-6A03C00D6833}" type="slidenum">
              <a:rPr lang="ar-SA" altLang="en-US"/>
              <a:pPr>
                <a:defRPr/>
              </a:pPr>
              <a:t>95</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حكمة مشروعية الطلاق وأنواعه وأسبابه وآثاره</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4211">
                                            <p:txEl>
                                              <p:pRg st="0" end="0"/>
                                            </p:txEl>
                                          </p:spTgt>
                                        </p:tgtEl>
                                        <p:attrNameLst>
                                          <p:attrName>style.visibility</p:attrName>
                                        </p:attrNameLst>
                                      </p:cBhvr>
                                      <p:to>
                                        <p:strVal val="visible"/>
                                      </p:to>
                                    </p:set>
                                    <p:animEffect transition="in" filter="fade">
                                      <p:cBhvr>
                                        <p:cTn id="7" dur="500"/>
                                        <p:tgtEl>
                                          <p:spTgt spid="94211">
                                            <p:txEl>
                                              <p:pRg st="0" end="0"/>
                                            </p:txEl>
                                          </p:spTgt>
                                        </p:tgtEl>
                                      </p:cBhvr>
                                    </p:animEffect>
                                    <p:anim calcmode="lin" valueType="num">
                                      <p:cBhvr>
                                        <p:cTn id="8" dur="500" fill="hold"/>
                                        <p:tgtEl>
                                          <p:spTgt spid="94211">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421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4211">
                                            <p:txEl>
                                              <p:pRg st="1" end="1"/>
                                            </p:txEl>
                                          </p:spTgt>
                                        </p:tgtEl>
                                        <p:attrNameLst>
                                          <p:attrName>style.visibility</p:attrName>
                                        </p:attrNameLst>
                                      </p:cBhvr>
                                      <p:to>
                                        <p:strVal val="visible"/>
                                      </p:to>
                                    </p:set>
                                    <p:animEffect transition="in" filter="fade">
                                      <p:cBhvr>
                                        <p:cTn id="14" dur="500"/>
                                        <p:tgtEl>
                                          <p:spTgt spid="94211">
                                            <p:txEl>
                                              <p:pRg st="1" end="1"/>
                                            </p:txEl>
                                          </p:spTgt>
                                        </p:tgtEl>
                                      </p:cBhvr>
                                    </p:animEffect>
                                    <p:anim calcmode="lin" valueType="num">
                                      <p:cBhvr>
                                        <p:cTn id="15" dur="500" fill="hold"/>
                                        <p:tgtEl>
                                          <p:spTgt spid="94211">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421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4211">
                                            <p:txEl>
                                              <p:pRg st="2" end="2"/>
                                            </p:txEl>
                                          </p:spTgt>
                                        </p:tgtEl>
                                        <p:attrNameLst>
                                          <p:attrName>style.visibility</p:attrName>
                                        </p:attrNameLst>
                                      </p:cBhvr>
                                      <p:to>
                                        <p:strVal val="visible"/>
                                      </p:to>
                                    </p:set>
                                    <p:animEffect transition="in" filter="fade">
                                      <p:cBhvr>
                                        <p:cTn id="21" dur="500"/>
                                        <p:tgtEl>
                                          <p:spTgt spid="94211">
                                            <p:txEl>
                                              <p:pRg st="2" end="2"/>
                                            </p:txEl>
                                          </p:spTgt>
                                        </p:tgtEl>
                                      </p:cBhvr>
                                    </p:animEffect>
                                    <p:anim calcmode="lin" valueType="num">
                                      <p:cBhvr>
                                        <p:cTn id="22" dur="500" fill="hold"/>
                                        <p:tgtEl>
                                          <p:spTgt spid="94211">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9421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4211">
                                            <p:txEl>
                                              <p:pRg st="3" end="3"/>
                                            </p:txEl>
                                          </p:spTgt>
                                        </p:tgtEl>
                                        <p:attrNameLst>
                                          <p:attrName>style.visibility</p:attrName>
                                        </p:attrNameLst>
                                      </p:cBhvr>
                                      <p:to>
                                        <p:strVal val="visible"/>
                                      </p:to>
                                    </p:set>
                                    <p:animEffect transition="in" filter="fade">
                                      <p:cBhvr>
                                        <p:cTn id="28" dur="500"/>
                                        <p:tgtEl>
                                          <p:spTgt spid="94211">
                                            <p:txEl>
                                              <p:pRg st="3" end="3"/>
                                            </p:txEl>
                                          </p:spTgt>
                                        </p:tgtEl>
                                      </p:cBhvr>
                                    </p:animEffect>
                                    <p:anim calcmode="lin" valueType="num">
                                      <p:cBhvr>
                                        <p:cTn id="29" dur="500" fill="hold"/>
                                        <p:tgtEl>
                                          <p:spTgt spid="94211">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9421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94211">
                                            <p:txEl>
                                              <p:pRg st="4" end="4"/>
                                            </p:txEl>
                                          </p:spTgt>
                                        </p:tgtEl>
                                        <p:attrNameLst>
                                          <p:attrName>style.visibility</p:attrName>
                                        </p:attrNameLst>
                                      </p:cBhvr>
                                      <p:to>
                                        <p:strVal val="visible"/>
                                      </p:to>
                                    </p:set>
                                    <p:animEffect transition="in" filter="fade">
                                      <p:cBhvr>
                                        <p:cTn id="35" dur="500"/>
                                        <p:tgtEl>
                                          <p:spTgt spid="94211">
                                            <p:txEl>
                                              <p:pRg st="4" end="4"/>
                                            </p:txEl>
                                          </p:spTgt>
                                        </p:tgtEl>
                                      </p:cBhvr>
                                    </p:animEffect>
                                    <p:anim calcmode="lin" valueType="num">
                                      <p:cBhvr>
                                        <p:cTn id="36" dur="500" fill="hold"/>
                                        <p:tgtEl>
                                          <p:spTgt spid="94211">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9421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94211">
                                            <p:txEl>
                                              <p:pRg st="5" end="5"/>
                                            </p:txEl>
                                          </p:spTgt>
                                        </p:tgtEl>
                                        <p:attrNameLst>
                                          <p:attrName>style.visibility</p:attrName>
                                        </p:attrNameLst>
                                      </p:cBhvr>
                                      <p:to>
                                        <p:strVal val="visible"/>
                                      </p:to>
                                    </p:set>
                                    <p:animEffect transition="in" filter="fade">
                                      <p:cBhvr>
                                        <p:cTn id="42" dur="500"/>
                                        <p:tgtEl>
                                          <p:spTgt spid="94211">
                                            <p:txEl>
                                              <p:pRg st="5" end="5"/>
                                            </p:txEl>
                                          </p:spTgt>
                                        </p:tgtEl>
                                      </p:cBhvr>
                                    </p:animEffect>
                                    <p:anim calcmode="lin" valueType="num">
                                      <p:cBhvr>
                                        <p:cTn id="43" dur="500" fill="hold"/>
                                        <p:tgtEl>
                                          <p:spTgt spid="94211">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94211">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94211">
                                            <p:txEl>
                                              <p:pRg st="6" end="6"/>
                                            </p:txEl>
                                          </p:spTgt>
                                        </p:tgtEl>
                                        <p:attrNameLst>
                                          <p:attrName>style.visibility</p:attrName>
                                        </p:attrNameLst>
                                      </p:cBhvr>
                                      <p:to>
                                        <p:strVal val="visible"/>
                                      </p:to>
                                    </p:set>
                                    <p:animEffect transition="in" filter="fade">
                                      <p:cBhvr>
                                        <p:cTn id="49" dur="500"/>
                                        <p:tgtEl>
                                          <p:spTgt spid="94211">
                                            <p:txEl>
                                              <p:pRg st="6" end="6"/>
                                            </p:txEl>
                                          </p:spTgt>
                                        </p:tgtEl>
                                      </p:cBhvr>
                                    </p:animEffect>
                                    <p:anim calcmode="lin" valueType="num">
                                      <p:cBhvr>
                                        <p:cTn id="50" dur="500" fill="hold"/>
                                        <p:tgtEl>
                                          <p:spTgt spid="94211">
                                            <p:txEl>
                                              <p:pRg st="6" end="6"/>
                                            </p:txEl>
                                          </p:spTgt>
                                        </p:tgtEl>
                                        <p:attrNameLst>
                                          <p:attrName>ppt_x</p:attrName>
                                        </p:attrNameLst>
                                      </p:cBhvr>
                                      <p:tavLst>
                                        <p:tav tm="0">
                                          <p:val>
                                            <p:strVal val="#ppt_x-.1"/>
                                          </p:val>
                                        </p:tav>
                                        <p:tav tm="100000">
                                          <p:val>
                                            <p:strVal val="#ppt_x"/>
                                          </p:val>
                                        </p:tav>
                                      </p:tavLst>
                                    </p:anim>
                                    <p:anim calcmode="lin" valueType="num">
                                      <p:cBhvr>
                                        <p:cTn id="51" dur="500" fill="hold"/>
                                        <p:tgtEl>
                                          <p:spTgt spid="94211">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 calcmode="lin" valueType="num">
                                      <p:cBhvr>
                                        <p:cTn id="56" dur="500" fill="hold"/>
                                        <p:tgtEl>
                                          <p:spTgt spid="7"/>
                                        </p:tgtEl>
                                        <p:attrNameLst>
                                          <p:attrName>ppt_w</p:attrName>
                                        </p:attrNameLst>
                                      </p:cBhvr>
                                      <p:tavLst>
                                        <p:tav tm="0">
                                          <p:val>
                                            <p:strVal val="#ppt_w*0.70"/>
                                          </p:val>
                                        </p:tav>
                                        <p:tav tm="100000">
                                          <p:val>
                                            <p:strVal val="#ppt_w"/>
                                          </p:val>
                                        </p:tav>
                                      </p:tavLst>
                                    </p:anim>
                                    <p:anim calcmode="lin" valueType="num">
                                      <p:cBhvr>
                                        <p:cTn id="57" dur="500" fill="hold"/>
                                        <p:tgtEl>
                                          <p:spTgt spid="7"/>
                                        </p:tgtEl>
                                        <p:attrNameLst>
                                          <p:attrName>ppt_h</p:attrName>
                                        </p:attrNameLst>
                                      </p:cBhvr>
                                      <p:tavLst>
                                        <p:tav tm="0">
                                          <p:val>
                                            <p:strVal val="#ppt_h"/>
                                          </p:val>
                                        </p:tav>
                                        <p:tav tm="100000">
                                          <p:val>
                                            <p:strVal val="#ppt_h"/>
                                          </p:val>
                                        </p:tav>
                                      </p:tavLst>
                                    </p:anim>
                                    <p:animEffect transition="in" filter="fade">
                                      <p:cBhvr>
                                        <p:cTn id="5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حكمة مشروعية الطلاق وأنواعه وأسبابه وآثاره</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95235" name="Rectangle 3"/>
          <p:cNvSpPr>
            <a:spLocks noGrp="1" noChangeArrowheads="1"/>
          </p:cNvSpPr>
          <p:nvPr>
            <p:ph idx="1"/>
          </p:nvPr>
        </p:nvSpPr>
        <p:spPr>
          <a:xfrm>
            <a:off x="228600" y="1981200"/>
            <a:ext cx="8610600" cy="3962400"/>
          </a:xfrm>
        </p:spPr>
        <p:txBody>
          <a:bodyPr rtlCol="1">
            <a:normAutofit/>
          </a:bodyPr>
          <a:lstStyle/>
          <a:p>
            <a:pPr algn="justLow" fontAlgn="auto">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أنواع المطلقات:</a:t>
            </a:r>
          </a:p>
          <a:p>
            <a:pPr algn="justLow" fontAlgn="auto">
              <a:spcBef>
                <a:spcPts val="0"/>
              </a:spcBef>
              <a:spcAft>
                <a:spcPts val="0"/>
              </a:spcAft>
              <a:buFont typeface="Wingdings" pitchFamily="2" charset="2"/>
              <a:buNone/>
              <a:defRPr/>
            </a:pPr>
            <a:r>
              <a:rPr lang="ar-SA" sz="2800" b="1" dirty="0" smtClean="0">
                <a:solidFill>
                  <a:srgbClr val="C00000"/>
                </a:solidFill>
                <a:ea typeface="Times New Roman" pitchFamily="18" charset="0"/>
                <a:cs typeface="Traditional Arabic" pitchFamily="2" charset="-78"/>
              </a:rPr>
              <a:t>1- المطلقة الرجعية:</a:t>
            </a:r>
            <a:r>
              <a:rPr lang="ar-SA" sz="2800" dirty="0" smtClean="0">
                <a:solidFill>
                  <a:srgbClr val="C00000"/>
                </a:solidFill>
                <a:ea typeface="Times New Roman" pitchFamily="18" charset="0"/>
                <a:cs typeface="Traditional Arabic" pitchFamily="2" charset="-78"/>
              </a:rPr>
              <a:t> </a:t>
            </a:r>
            <a:r>
              <a:rPr lang="ar-SA" sz="2800" dirty="0" smtClean="0">
                <a:solidFill>
                  <a:srgbClr val="000000"/>
                </a:solidFill>
                <a:ea typeface="Times New Roman" pitchFamily="18" charset="0"/>
                <a:cs typeface="Traditional Arabic" pitchFamily="2" charset="-78"/>
              </a:rPr>
              <a:t>وهي التي طلّقها زوجها طلقة أو طلقتين، وعليها أن تبقى وتعتد بيت الزوجية حتى تنقضي عدتها. </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 يملك الزوج فيه إعادة مطلقته إلى الزوجية بلا عقد ولا مهر ما دامت في مدة العدة.</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ويجوز للزوج فيه الاستمتاع بالزوجة, ومعاشرتها في العدة.</a:t>
            </a:r>
          </a:p>
          <a:p>
            <a:pPr algn="justLow" fontAlgn="auto">
              <a:spcBef>
                <a:spcPts val="0"/>
              </a:spcBef>
              <a:spcAft>
                <a:spcPts val="0"/>
              </a:spcAft>
              <a:buClr>
                <a:srgbClr val="C00000"/>
              </a:buClr>
              <a:buSzPct val="50000"/>
              <a:buFont typeface="Wingdings" pitchFamily="2" charset="2"/>
              <a:buChar char="v"/>
              <a:defRPr/>
            </a:pPr>
            <a:r>
              <a:rPr lang="ar-SA" sz="2800" spc="-70" dirty="0" smtClean="0">
                <a:solidFill>
                  <a:srgbClr val="000000"/>
                </a:solidFill>
                <a:ea typeface="Times New Roman" pitchFamily="18" charset="0"/>
                <a:cs typeface="Traditional Arabic" pitchFamily="2" charset="-78"/>
              </a:rPr>
              <a:t> على المطلقة طلاقاً رجعياً أن تبقى في بيت الزوجية لأنها لا تزال زوجة حتى تنقضي عدتها. </a:t>
            </a:r>
          </a:p>
          <a:p>
            <a:pPr algn="justLow" fontAlgn="auto">
              <a:spcBef>
                <a:spcPts val="0"/>
              </a:spcBef>
              <a:spcAft>
                <a:spcPts val="0"/>
              </a:spcAft>
              <a:buClr>
                <a:srgbClr val="C00000"/>
              </a:buClr>
              <a:buSzPct val="50000"/>
              <a:buFont typeface="Wingdings" pitchFamily="2" charset="2"/>
              <a:buChar char="v"/>
              <a:defRPr/>
            </a:pPr>
            <a:r>
              <a:rPr lang="ar-SA" sz="2800" dirty="0" smtClean="0">
                <a:solidFill>
                  <a:srgbClr val="000000"/>
                </a:solidFill>
                <a:ea typeface="Times New Roman" pitchFamily="18" charset="0"/>
                <a:cs typeface="Traditional Arabic" pitchFamily="2" charset="-78"/>
              </a:rPr>
              <a:t>لو مات أحد الزوجين في العدة ورثه الآخر.</a:t>
            </a: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527CCE28-3A95-4FE1-AC72-081D79F1A5A0}" type="slidenum">
              <a:rPr lang="ar-SA" altLang="en-US"/>
              <a:pPr>
                <a:defRPr/>
              </a:pPr>
              <a:t>96</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95235">
                                            <p:txEl>
                                              <p:pRg st="0" end="0"/>
                                            </p:txEl>
                                          </p:spTgt>
                                        </p:tgtEl>
                                        <p:attrNameLst>
                                          <p:attrName>style.visibility</p:attrName>
                                        </p:attrNameLst>
                                      </p:cBhvr>
                                      <p:to>
                                        <p:strVal val="visible"/>
                                      </p:to>
                                    </p:set>
                                    <p:animEffect transition="in" filter="fade">
                                      <p:cBhvr>
                                        <p:cTn id="7" dur="500"/>
                                        <p:tgtEl>
                                          <p:spTgt spid="95235">
                                            <p:txEl>
                                              <p:pRg st="0" end="0"/>
                                            </p:txEl>
                                          </p:spTgt>
                                        </p:tgtEl>
                                      </p:cBhvr>
                                    </p:animEffect>
                                    <p:anim calcmode="lin" valueType="num">
                                      <p:cBhvr>
                                        <p:cTn id="8" dur="500" fill="hold"/>
                                        <p:tgtEl>
                                          <p:spTgt spid="95235">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9523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95235">
                                            <p:txEl>
                                              <p:pRg st="1" end="1"/>
                                            </p:txEl>
                                          </p:spTgt>
                                        </p:tgtEl>
                                        <p:attrNameLst>
                                          <p:attrName>style.visibility</p:attrName>
                                        </p:attrNameLst>
                                      </p:cBhvr>
                                      <p:to>
                                        <p:strVal val="visible"/>
                                      </p:to>
                                    </p:set>
                                    <p:animEffect transition="in" filter="fade">
                                      <p:cBhvr>
                                        <p:cTn id="14" dur="500"/>
                                        <p:tgtEl>
                                          <p:spTgt spid="95235">
                                            <p:txEl>
                                              <p:pRg st="1" end="1"/>
                                            </p:txEl>
                                          </p:spTgt>
                                        </p:tgtEl>
                                      </p:cBhvr>
                                    </p:animEffect>
                                    <p:anim calcmode="lin" valueType="num">
                                      <p:cBhvr>
                                        <p:cTn id="15" dur="500" fill="hold"/>
                                        <p:tgtEl>
                                          <p:spTgt spid="95235">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952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95235">
                                            <p:txEl>
                                              <p:pRg st="2" end="2"/>
                                            </p:txEl>
                                          </p:spTgt>
                                        </p:tgtEl>
                                        <p:attrNameLst>
                                          <p:attrName>style.visibility</p:attrName>
                                        </p:attrNameLst>
                                      </p:cBhvr>
                                      <p:to>
                                        <p:strVal val="visible"/>
                                      </p:to>
                                    </p:set>
                                    <p:animEffect transition="in" filter="fade">
                                      <p:cBhvr>
                                        <p:cTn id="21" dur="500"/>
                                        <p:tgtEl>
                                          <p:spTgt spid="95235">
                                            <p:txEl>
                                              <p:pRg st="2" end="2"/>
                                            </p:txEl>
                                          </p:spTgt>
                                        </p:tgtEl>
                                      </p:cBhvr>
                                    </p:animEffect>
                                    <p:anim calcmode="lin" valueType="num">
                                      <p:cBhvr>
                                        <p:cTn id="22" dur="500" fill="hold"/>
                                        <p:tgtEl>
                                          <p:spTgt spid="95235">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9523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95235">
                                            <p:txEl>
                                              <p:pRg st="3" end="3"/>
                                            </p:txEl>
                                          </p:spTgt>
                                        </p:tgtEl>
                                        <p:attrNameLst>
                                          <p:attrName>style.visibility</p:attrName>
                                        </p:attrNameLst>
                                      </p:cBhvr>
                                      <p:to>
                                        <p:strVal val="visible"/>
                                      </p:to>
                                    </p:set>
                                    <p:animEffect transition="in" filter="fade">
                                      <p:cBhvr>
                                        <p:cTn id="28" dur="500"/>
                                        <p:tgtEl>
                                          <p:spTgt spid="95235">
                                            <p:txEl>
                                              <p:pRg st="3" end="3"/>
                                            </p:txEl>
                                          </p:spTgt>
                                        </p:tgtEl>
                                      </p:cBhvr>
                                    </p:animEffect>
                                    <p:anim calcmode="lin" valueType="num">
                                      <p:cBhvr>
                                        <p:cTn id="29" dur="500" fill="hold"/>
                                        <p:tgtEl>
                                          <p:spTgt spid="95235">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9523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95235">
                                            <p:txEl>
                                              <p:pRg st="4" end="4"/>
                                            </p:txEl>
                                          </p:spTgt>
                                        </p:tgtEl>
                                        <p:attrNameLst>
                                          <p:attrName>style.visibility</p:attrName>
                                        </p:attrNameLst>
                                      </p:cBhvr>
                                      <p:to>
                                        <p:strVal val="visible"/>
                                      </p:to>
                                    </p:set>
                                    <p:animEffect transition="in" filter="fade">
                                      <p:cBhvr>
                                        <p:cTn id="35" dur="500"/>
                                        <p:tgtEl>
                                          <p:spTgt spid="95235">
                                            <p:txEl>
                                              <p:pRg st="4" end="4"/>
                                            </p:txEl>
                                          </p:spTgt>
                                        </p:tgtEl>
                                      </p:cBhvr>
                                    </p:animEffect>
                                    <p:anim calcmode="lin" valueType="num">
                                      <p:cBhvr>
                                        <p:cTn id="36" dur="500" fill="hold"/>
                                        <p:tgtEl>
                                          <p:spTgt spid="95235">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9523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95235">
                                            <p:txEl>
                                              <p:pRg st="5" end="5"/>
                                            </p:txEl>
                                          </p:spTgt>
                                        </p:tgtEl>
                                        <p:attrNameLst>
                                          <p:attrName>style.visibility</p:attrName>
                                        </p:attrNameLst>
                                      </p:cBhvr>
                                      <p:to>
                                        <p:strVal val="visible"/>
                                      </p:to>
                                    </p:set>
                                    <p:animEffect transition="in" filter="fade">
                                      <p:cBhvr>
                                        <p:cTn id="42" dur="500"/>
                                        <p:tgtEl>
                                          <p:spTgt spid="95235">
                                            <p:txEl>
                                              <p:pRg st="5" end="5"/>
                                            </p:txEl>
                                          </p:spTgt>
                                        </p:tgtEl>
                                      </p:cBhvr>
                                    </p:animEffect>
                                    <p:anim calcmode="lin" valueType="num">
                                      <p:cBhvr>
                                        <p:cTn id="43" dur="500" fill="hold"/>
                                        <p:tgtEl>
                                          <p:spTgt spid="95235">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9523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6" name="Rectangle 3"/>
          <p:cNvSpPr>
            <a:spLocks noGrp="1" noChangeArrowheads="1"/>
          </p:cNvSpPr>
          <p:nvPr>
            <p:ph idx="1"/>
          </p:nvPr>
        </p:nvSpPr>
        <p:spPr>
          <a:xfrm>
            <a:off x="152400" y="1981200"/>
            <a:ext cx="8686800" cy="4267200"/>
          </a:xfrm>
        </p:spPr>
        <p:txBody>
          <a:bodyPr/>
          <a:lstStyle/>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2- المطلقة </a:t>
            </a:r>
            <a:r>
              <a:rPr lang="ar-SA" sz="2800" b="1" dirty="0" err="1" smtClean="0">
                <a:solidFill>
                  <a:srgbClr val="C00000"/>
                </a:solidFill>
                <a:ea typeface="Times New Roman" pitchFamily="18" charset="0"/>
                <a:cs typeface="Traditional Arabic" pitchFamily="2" charset="-78"/>
              </a:rPr>
              <a:t>البائنة</a:t>
            </a:r>
            <a:r>
              <a:rPr lang="ar-SA" sz="2800" b="1" dirty="0" smtClean="0">
                <a:solidFill>
                  <a:srgbClr val="C00000"/>
                </a:solidFill>
                <a:ea typeface="Times New Roman" pitchFamily="18" charset="0"/>
                <a:cs typeface="Traditional Arabic" pitchFamily="2" charset="-78"/>
              </a:rPr>
              <a:t>: </a:t>
            </a:r>
            <a:r>
              <a:rPr lang="ar-SA" sz="2800" dirty="0" smtClean="0">
                <a:ea typeface="Times New Roman" pitchFamily="18" charset="0"/>
                <a:cs typeface="Traditional Arabic" pitchFamily="2" charset="-78"/>
              </a:rPr>
              <a:t>التي بانت من زوجها وانفصلت عنه فلم تعد زوجةً له.</a:t>
            </a:r>
            <a:endParaRPr lang="ar-SA" sz="2800" b="1" dirty="0" smtClean="0">
              <a:solidFill>
                <a:srgbClr val="000000"/>
              </a:solidFill>
              <a:ea typeface="Times New Roman" pitchFamily="18" charset="0"/>
              <a:cs typeface="Traditional Arabic" pitchFamily="2" charset="-78"/>
            </a:endParaRPr>
          </a:p>
          <a:p>
            <a:pPr algn="justLow">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يزيل النكاح بمجرد صدوره, ولا يتوقف وقوعه على انقضاء العدة. </a:t>
            </a:r>
          </a:p>
          <a:p>
            <a:pPr algn="justLow">
              <a:spcBef>
                <a:spcPts val="0"/>
              </a:spcBef>
              <a:buClr>
                <a:srgbClr val="C00000"/>
              </a:buClr>
              <a:buSzPct val="50000"/>
              <a:buFont typeface="Wingdings" pitchFamily="2" charset="2"/>
              <a:buChar char="v"/>
            </a:pPr>
            <a:r>
              <a:rPr lang="ar-SA" sz="2800" dirty="0" smtClean="0">
                <a:solidFill>
                  <a:srgbClr val="000000"/>
                </a:solidFill>
                <a:ea typeface="Times New Roman" pitchFamily="18" charset="0"/>
                <a:cs typeface="Traditional Arabic" pitchFamily="2" charset="-78"/>
              </a:rPr>
              <a:t>ينقطع </a:t>
            </a:r>
            <a:r>
              <a:rPr lang="ar-SA" sz="2800" dirty="0" err="1" smtClean="0">
                <a:solidFill>
                  <a:srgbClr val="000000"/>
                </a:solidFill>
                <a:ea typeface="Times New Roman" pitchFamily="18" charset="0"/>
                <a:cs typeface="Traditional Arabic" pitchFamily="2" charset="-78"/>
              </a:rPr>
              <a:t>به</a:t>
            </a:r>
            <a:r>
              <a:rPr lang="ar-SA" sz="2800" dirty="0" smtClean="0">
                <a:solidFill>
                  <a:srgbClr val="000000"/>
                </a:solidFill>
                <a:ea typeface="Times New Roman" pitchFamily="18" charset="0"/>
                <a:cs typeface="Traditional Arabic" pitchFamily="2" charset="-78"/>
              </a:rPr>
              <a:t> التوارث بين الزوجين.</a:t>
            </a:r>
          </a:p>
          <a:p>
            <a:pPr>
              <a:spcBef>
                <a:spcPts val="0"/>
              </a:spcBef>
              <a:buClr>
                <a:srgbClr val="C00000"/>
              </a:buClr>
            </a:pPr>
            <a:r>
              <a:rPr lang="ar-SA" sz="2800" b="1" dirty="0" smtClean="0">
                <a:solidFill>
                  <a:srgbClr val="C00000"/>
                </a:solidFill>
                <a:ea typeface="Times New Roman" pitchFamily="18" charset="0"/>
                <a:cs typeface="Traditional Arabic" pitchFamily="2" charset="-78"/>
              </a:rPr>
              <a:t>البينونة في الطلاق نوعان:</a:t>
            </a:r>
          </a:p>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أ‌-	بينونة كبرى: </a:t>
            </a:r>
            <a:r>
              <a:rPr lang="ar-SA" sz="2800" dirty="0" smtClean="0">
                <a:solidFill>
                  <a:srgbClr val="000000"/>
                </a:solidFill>
                <a:ea typeface="Times New Roman" pitchFamily="18" charset="0"/>
                <a:cs typeface="Traditional Arabic" pitchFamily="2" charset="-78"/>
              </a:rPr>
              <a:t>وهي البينونة التي تقع بعد ثالث طلقة معتبرة، بحيث لا تحل المطلقة لمطَلِّقها إلا بعد نكاحها زوجاً غيره، ويدخل عليها الزوج الثاني دخولاً حقيقياً، فإذا فارقها الزوج الثاني بالموت أو بالطلاق أو غيرهما وانقضت عدتها؛ جاز للأول أن يعقد عليها عقداً جديداً.</a:t>
            </a:r>
            <a:endParaRPr lang="ar-SA" sz="2800" b="1"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4FB5F62D-16EA-41D9-8C64-957DEE692C71}" type="slidenum">
              <a:rPr lang="ar-SA" altLang="en-US"/>
              <a:pPr>
                <a:defRPr/>
              </a:pPr>
              <a:t>97</a:t>
            </a:fld>
            <a:endParaRPr lang="en-US" altLang="en-US"/>
          </a:p>
        </p:txBody>
      </p:sp>
      <p:sp>
        <p:nvSpPr>
          <p:cNvPr id="7" name="Rectangle 2"/>
          <p:cNvSpPr txBox="1">
            <a:spLocks noChangeArrowheads="1"/>
          </p:cNvSpPr>
          <p:nvPr/>
        </p:nvSpPr>
        <p:spPr bwMode="auto">
          <a:xfrm>
            <a:off x="457200" y="1066800"/>
            <a:ext cx="8229600" cy="865188"/>
          </a:xfrm>
          <a:prstGeom prst="rect">
            <a:avLst/>
          </a:prstGeom>
          <a:noFill/>
          <a:ln w="9525">
            <a:noFill/>
            <a:miter lim="800000"/>
            <a:headEnd/>
            <a:tailEnd/>
          </a:ln>
        </p:spPr>
        <p:txBody>
          <a:bodyPr vert="horz" wrap="square" lIns="91440" tIns="45720" rIns="91440" bIns="45720" numCol="1" rtlCol="1" anchor="ctr" anchorCtr="0" compatLnSpc="1">
            <a:prstTxWarp prst="textNoShape">
              <a:avLst/>
            </a:prstTxWarp>
            <a:norm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ar-SA" sz="3840" b="1" i="0" u="none" strike="noStrike" kern="1200" cap="none" spc="0" normalizeH="0" baseline="0" noProof="0" smtClean="0">
                <a:ln>
                  <a:noFill/>
                </a:ln>
                <a:solidFill>
                  <a:srgbClr val="C00000"/>
                </a:solidFill>
                <a:effectLst>
                  <a:outerShdw blurRad="38100" dist="38100" dir="2700000" algn="tl">
                    <a:srgbClr val="000000">
                      <a:alpha val="43137"/>
                    </a:srgbClr>
                  </a:outerShdw>
                </a:effectLst>
                <a:uLnTx/>
                <a:uFillTx/>
                <a:latin typeface="+mj-lt"/>
                <a:ea typeface="Times New Roman" pitchFamily="18" charset="0"/>
                <a:cs typeface="Monotype Koufi" pitchFamily="2" charset="-78"/>
              </a:rPr>
              <a:t>حكمة مشروعية الطلاق وأنواعه وأسبابه وآثاره</a:t>
            </a:r>
            <a:endParaRPr kumimoji="0" lang="en-US" sz="3840" b="0"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latin typeface="+mj-lt"/>
              <a:ea typeface="Times New Roman" pitchFamily="18" charset="0"/>
              <a:cs typeface="Monotype Koufi" pitchFamily="2" charset="-78"/>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02406">
                                            <p:txEl>
                                              <p:pRg st="0" end="0"/>
                                            </p:txEl>
                                          </p:spTgt>
                                        </p:tgtEl>
                                        <p:attrNameLst>
                                          <p:attrName>style.visibility</p:attrName>
                                        </p:attrNameLst>
                                      </p:cBhvr>
                                      <p:to>
                                        <p:strVal val="visible"/>
                                      </p:to>
                                    </p:set>
                                    <p:animEffect transition="in" filter="fade">
                                      <p:cBhvr>
                                        <p:cTn id="7" dur="500"/>
                                        <p:tgtEl>
                                          <p:spTgt spid="102406">
                                            <p:txEl>
                                              <p:pRg st="0" end="0"/>
                                            </p:txEl>
                                          </p:spTgt>
                                        </p:tgtEl>
                                      </p:cBhvr>
                                    </p:animEffect>
                                    <p:anim calcmode="lin" valueType="num">
                                      <p:cBhvr>
                                        <p:cTn id="8" dur="500" fill="hold"/>
                                        <p:tgtEl>
                                          <p:spTgt spid="102406">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0240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02406">
                                            <p:txEl>
                                              <p:pRg st="1" end="1"/>
                                            </p:txEl>
                                          </p:spTgt>
                                        </p:tgtEl>
                                        <p:attrNameLst>
                                          <p:attrName>style.visibility</p:attrName>
                                        </p:attrNameLst>
                                      </p:cBhvr>
                                      <p:to>
                                        <p:strVal val="visible"/>
                                      </p:to>
                                    </p:set>
                                    <p:animEffect transition="in" filter="fade">
                                      <p:cBhvr>
                                        <p:cTn id="14" dur="500"/>
                                        <p:tgtEl>
                                          <p:spTgt spid="102406">
                                            <p:txEl>
                                              <p:pRg st="1" end="1"/>
                                            </p:txEl>
                                          </p:spTgt>
                                        </p:tgtEl>
                                      </p:cBhvr>
                                    </p:animEffect>
                                    <p:anim calcmode="lin" valueType="num">
                                      <p:cBhvr>
                                        <p:cTn id="15" dur="500" fill="hold"/>
                                        <p:tgtEl>
                                          <p:spTgt spid="102406">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0240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02406">
                                            <p:txEl>
                                              <p:pRg st="2" end="2"/>
                                            </p:txEl>
                                          </p:spTgt>
                                        </p:tgtEl>
                                        <p:attrNameLst>
                                          <p:attrName>style.visibility</p:attrName>
                                        </p:attrNameLst>
                                      </p:cBhvr>
                                      <p:to>
                                        <p:strVal val="visible"/>
                                      </p:to>
                                    </p:set>
                                    <p:animEffect transition="in" filter="fade">
                                      <p:cBhvr>
                                        <p:cTn id="21" dur="500"/>
                                        <p:tgtEl>
                                          <p:spTgt spid="102406">
                                            <p:txEl>
                                              <p:pRg st="2" end="2"/>
                                            </p:txEl>
                                          </p:spTgt>
                                        </p:tgtEl>
                                      </p:cBhvr>
                                    </p:animEffect>
                                    <p:anim calcmode="lin" valueType="num">
                                      <p:cBhvr>
                                        <p:cTn id="22" dur="500" fill="hold"/>
                                        <p:tgtEl>
                                          <p:spTgt spid="102406">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0240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02406">
                                            <p:txEl>
                                              <p:pRg st="3" end="3"/>
                                            </p:txEl>
                                          </p:spTgt>
                                        </p:tgtEl>
                                        <p:attrNameLst>
                                          <p:attrName>style.visibility</p:attrName>
                                        </p:attrNameLst>
                                      </p:cBhvr>
                                      <p:to>
                                        <p:strVal val="visible"/>
                                      </p:to>
                                    </p:set>
                                    <p:animEffect transition="in" filter="fade">
                                      <p:cBhvr>
                                        <p:cTn id="28" dur="500"/>
                                        <p:tgtEl>
                                          <p:spTgt spid="102406">
                                            <p:txEl>
                                              <p:pRg st="3" end="3"/>
                                            </p:txEl>
                                          </p:spTgt>
                                        </p:tgtEl>
                                      </p:cBhvr>
                                    </p:animEffect>
                                    <p:anim calcmode="lin" valueType="num">
                                      <p:cBhvr>
                                        <p:cTn id="29" dur="500" fill="hold"/>
                                        <p:tgtEl>
                                          <p:spTgt spid="102406">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0240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02406">
                                            <p:txEl>
                                              <p:pRg st="4" end="4"/>
                                            </p:txEl>
                                          </p:spTgt>
                                        </p:tgtEl>
                                        <p:attrNameLst>
                                          <p:attrName>style.visibility</p:attrName>
                                        </p:attrNameLst>
                                      </p:cBhvr>
                                      <p:to>
                                        <p:strVal val="visible"/>
                                      </p:to>
                                    </p:set>
                                    <p:animEffect transition="in" filter="fade">
                                      <p:cBhvr>
                                        <p:cTn id="35" dur="500"/>
                                        <p:tgtEl>
                                          <p:spTgt spid="102406">
                                            <p:txEl>
                                              <p:pRg st="4" end="4"/>
                                            </p:txEl>
                                          </p:spTgt>
                                        </p:tgtEl>
                                      </p:cBhvr>
                                    </p:animEffect>
                                    <p:anim calcmode="lin" valueType="num">
                                      <p:cBhvr>
                                        <p:cTn id="36" dur="500" fill="hold"/>
                                        <p:tgtEl>
                                          <p:spTgt spid="102406">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0240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strVal val="#ppt_w*0.70"/>
                                          </p:val>
                                        </p:tav>
                                        <p:tav tm="100000">
                                          <p:val>
                                            <p:strVal val="#ppt_w"/>
                                          </p:val>
                                        </p:tav>
                                      </p:tavLst>
                                    </p:anim>
                                    <p:anim calcmode="lin" valueType="num">
                                      <p:cBhvr>
                                        <p:cTn id="43" dur="500" fill="hold"/>
                                        <p:tgtEl>
                                          <p:spTgt spid="7"/>
                                        </p:tgtEl>
                                        <p:attrNameLst>
                                          <p:attrName>ppt_h</p:attrName>
                                        </p:attrNameLst>
                                      </p:cBhvr>
                                      <p:tavLst>
                                        <p:tav tm="0">
                                          <p:val>
                                            <p:strVal val="#ppt_h"/>
                                          </p:val>
                                        </p:tav>
                                        <p:tav tm="100000">
                                          <p:val>
                                            <p:strVal val="#ppt_h"/>
                                          </p:val>
                                        </p:tav>
                                      </p:tavLst>
                                    </p:anim>
                                    <p:animEffect transition="in" filter="fade">
                                      <p:cBhvr>
                                        <p:cTn id="4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حكمة مشروعية الطلاق وأنواعه وأسبابه وآثاره</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103430" name="Rectangle 3"/>
          <p:cNvSpPr>
            <a:spLocks noGrp="1" noChangeArrowheads="1"/>
          </p:cNvSpPr>
          <p:nvPr>
            <p:ph idx="1"/>
          </p:nvPr>
        </p:nvSpPr>
        <p:spPr>
          <a:xfrm>
            <a:off x="157163" y="1981200"/>
            <a:ext cx="8682037" cy="4049713"/>
          </a:xfrm>
        </p:spPr>
        <p:txBody>
          <a:bodyPr/>
          <a:lstStyle/>
          <a:p>
            <a:pPr algn="justLow">
              <a:spcBef>
                <a:spcPts val="0"/>
              </a:spcBef>
              <a:buFont typeface="Wingdings" pitchFamily="2" charset="2"/>
              <a:buNone/>
            </a:pPr>
            <a:r>
              <a:rPr lang="ar-SA" sz="2800" b="1" dirty="0" smtClean="0">
                <a:solidFill>
                  <a:srgbClr val="C00000"/>
                </a:solidFill>
                <a:ea typeface="Times New Roman" pitchFamily="18" charset="0"/>
                <a:cs typeface="Traditional Arabic" pitchFamily="2" charset="-78"/>
              </a:rPr>
              <a:t>ب‌- </a:t>
            </a:r>
            <a:r>
              <a:rPr lang="ar-SA" sz="2800" b="1" dirty="0" err="1" smtClean="0">
                <a:solidFill>
                  <a:srgbClr val="C00000"/>
                </a:solidFill>
                <a:ea typeface="Times New Roman" pitchFamily="18" charset="0"/>
                <a:cs typeface="Traditional Arabic" pitchFamily="2" charset="-78"/>
              </a:rPr>
              <a:t>بينونة</a:t>
            </a:r>
            <a:r>
              <a:rPr lang="ar-SA" sz="2800" b="1" dirty="0" smtClean="0">
                <a:solidFill>
                  <a:srgbClr val="C00000"/>
                </a:solidFill>
                <a:ea typeface="Times New Roman" pitchFamily="18" charset="0"/>
                <a:cs typeface="Traditional Arabic" pitchFamily="2" charset="-78"/>
              </a:rPr>
              <a:t> صغرى: </a:t>
            </a:r>
            <a:r>
              <a:rPr lang="ar-SA" sz="2800" dirty="0" smtClean="0">
                <a:solidFill>
                  <a:srgbClr val="000000"/>
                </a:solidFill>
                <a:ea typeface="Times New Roman" pitchFamily="18" charset="0"/>
                <a:cs typeface="Traditional Arabic" pitchFamily="2" charset="-78"/>
              </a:rPr>
              <a:t>وهي المطلقة طلاقاً رجعياً (طلقة أو طلقتان) بعد خروجها من العدة دون مراجعة، فلا يملك الزوج إعادتها إلى عصمته إلا بعقد جديد.</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A700FC6F-DB6E-4E02-9D9C-6A24EAB91CAF}" type="slidenum">
              <a:rPr lang="ar-SA" altLang="en-US"/>
              <a:pPr>
                <a:defRPr/>
              </a:pPr>
              <a:t>98</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03430">
                                            <p:txEl>
                                              <p:pRg st="0" end="0"/>
                                            </p:txEl>
                                          </p:spTgt>
                                        </p:tgtEl>
                                        <p:attrNameLst>
                                          <p:attrName>style.visibility</p:attrName>
                                        </p:attrNameLst>
                                      </p:cBhvr>
                                      <p:to>
                                        <p:strVal val="visible"/>
                                      </p:to>
                                    </p:set>
                                    <p:animEffect transition="in" filter="fade">
                                      <p:cBhvr>
                                        <p:cTn id="7" dur="500"/>
                                        <p:tgtEl>
                                          <p:spTgt spid="103430">
                                            <p:txEl>
                                              <p:pRg st="0" end="0"/>
                                            </p:txEl>
                                          </p:spTgt>
                                        </p:tgtEl>
                                      </p:cBhvr>
                                    </p:animEffect>
                                    <p:anim calcmode="lin" valueType="num">
                                      <p:cBhvr>
                                        <p:cTn id="8" dur="500" fill="hold"/>
                                        <p:tgtEl>
                                          <p:spTgt spid="103430">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03430">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457200" y="1066800"/>
            <a:ext cx="8229600" cy="865188"/>
          </a:xfrm>
        </p:spPr>
        <p:txBody>
          <a:bodyPr rtlCol="1">
            <a:normAutofit/>
          </a:bodyPr>
          <a:lstStyle/>
          <a:p>
            <a:pPr fontAlgn="auto">
              <a:spcAft>
                <a:spcPts val="0"/>
              </a:spcAft>
              <a:defRPr/>
            </a:pPr>
            <a:r>
              <a:rPr lang="ar-SA" sz="3840" b="1" dirty="0" smtClean="0">
                <a:solidFill>
                  <a:srgbClr val="C00000"/>
                </a:solidFill>
                <a:effectLst>
                  <a:outerShdw blurRad="38100" dist="38100" dir="2700000" algn="tl">
                    <a:srgbClr val="000000">
                      <a:alpha val="43137"/>
                    </a:srgbClr>
                  </a:outerShdw>
                </a:effectLst>
                <a:ea typeface="Times New Roman" pitchFamily="18" charset="0"/>
                <a:cs typeface="Monotype Koufi" pitchFamily="2" charset="-78"/>
              </a:rPr>
              <a:t>حكمة مشروعية الطلاق وأنواعه وأسبابه وآثاره</a:t>
            </a:r>
            <a:endParaRPr lang="en-US" sz="3840" dirty="0" smtClean="0">
              <a:effectLst>
                <a:outerShdw blurRad="38100" dist="38100" dir="2700000" algn="tl">
                  <a:srgbClr val="000000">
                    <a:alpha val="43137"/>
                  </a:srgbClr>
                </a:outerShdw>
              </a:effectLst>
              <a:ea typeface="Times New Roman" pitchFamily="18" charset="0"/>
              <a:cs typeface="Monotype Koufi" pitchFamily="2" charset="-78"/>
            </a:endParaRPr>
          </a:p>
        </p:txBody>
      </p:sp>
      <p:sp>
        <p:nvSpPr>
          <p:cNvPr id="104454" name="Rectangle 3"/>
          <p:cNvSpPr>
            <a:spLocks noGrp="1" noChangeArrowheads="1"/>
          </p:cNvSpPr>
          <p:nvPr>
            <p:ph idx="1"/>
          </p:nvPr>
        </p:nvSpPr>
        <p:spPr>
          <a:xfrm>
            <a:off x="157163" y="1981200"/>
            <a:ext cx="8682037" cy="4049713"/>
          </a:xfrm>
        </p:spPr>
        <p:txBody>
          <a:bodyPr rtlCol="1">
            <a:normAutofit lnSpcReduction="10000"/>
          </a:bodyPr>
          <a:lstStyle/>
          <a:p>
            <a:pPr algn="justLow" fontAlgn="auto">
              <a:lnSpc>
                <a:spcPct val="110000"/>
              </a:lnSpc>
              <a:spcBef>
                <a:spcPts val="0"/>
              </a:spcBef>
              <a:spcAft>
                <a:spcPts val="0"/>
              </a:spcAft>
              <a:buClr>
                <a:srgbClr val="3366FF"/>
              </a:buClr>
              <a:buSzPct val="120000"/>
              <a:buFont typeface="Wingdings" pitchFamily="2" charset="2"/>
              <a:buChar char="§"/>
              <a:defRPr/>
            </a:pPr>
            <a:r>
              <a:rPr lang="ar-SA" sz="2800" dirty="0" smtClean="0">
                <a:solidFill>
                  <a:srgbClr val="0000FF"/>
                </a:solidFill>
                <a:latin typeface="SKR HEAD1" pitchFamily="2" charset="-78"/>
                <a:ea typeface="Times New Roman" pitchFamily="18" charset="0"/>
                <a:cs typeface="SKR HEAD1" pitchFamily="2" charset="-78"/>
              </a:rPr>
              <a:t>الحكمة من جعل الطلاق بيد الرجل:</a:t>
            </a:r>
          </a:p>
          <a:p>
            <a:pPr algn="justLow" fontAlgn="auto">
              <a:lnSpc>
                <a:spcPct val="110000"/>
              </a:lnSpc>
              <a:spcBef>
                <a:spcPts val="0"/>
              </a:spcBef>
              <a:spcAft>
                <a:spcPts val="0"/>
              </a:spcAft>
              <a:buClr>
                <a:srgbClr val="C00000"/>
              </a:buClr>
              <a:buSzPct val="100000"/>
              <a:defRPr/>
            </a:pPr>
            <a:r>
              <a:rPr lang="ar-SA" sz="2800" dirty="0" smtClean="0">
                <a:solidFill>
                  <a:srgbClr val="000000"/>
                </a:solidFill>
                <a:ea typeface="Times New Roman" pitchFamily="18" charset="0"/>
                <a:cs typeface="Traditional Arabic" pitchFamily="2" charset="-78"/>
              </a:rPr>
              <a:t>قدرة الرجل بطبيعته الفطرية على تحمل المشكلات والتعامل معها بقدر أكبر من المرأة.</a:t>
            </a:r>
          </a:p>
          <a:p>
            <a:pPr algn="justLow" fontAlgn="auto">
              <a:lnSpc>
                <a:spcPct val="110000"/>
              </a:lnSpc>
              <a:spcBef>
                <a:spcPts val="0"/>
              </a:spcBef>
              <a:spcAft>
                <a:spcPts val="0"/>
              </a:spcAft>
              <a:buClr>
                <a:srgbClr val="C00000"/>
              </a:buClr>
              <a:buSzPct val="100000"/>
              <a:defRPr/>
            </a:pPr>
            <a:r>
              <a:rPr lang="ar-SA" sz="2800" dirty="0" smtClean="0">
                <a:solidFill>
                  <a:srgbClr val="000000"/>
                </a:solidFill>
                <a:ea typeface="Times New Roman" pitchFamily="18" charset="0"/>
                <a:cs typeface="Traditional Arabic" pitchFamily="2" charset="-78"/>
              </a:rPr>
              <a:t>قدرة الرجل أكبر على التريث والتمهل والتدبر والتفكر في العواقب، حيث تحمَّل تكاليف الزواج وأعبائه المالية، وهو الذي تقع عليه </a:t>
            </a:r>
            <a:r>
              <a:rPr lang="ar-SA" sz="2800" dirty="0" err="1" smtClean="0">
                <a:solidFill>
                  <a:srgbClr val="000000"/>
                </a:solidFill>
                <a:ea typeface="Times New Roman" pitchFamily="18" charset="0"/>
                <a:cs typeface="Traditional Arabic" pitchFamily="2" charset="-78"/>
              </a:rPr>
              <a:t>مغارم</a:t>
            </a:r>
            <a:r>
              <a:rPr lang="ar-SA" sz="2800" dirty="0" smtClean="0">
                <a:solidFill>
                  <a:srgbClr val="000000"/>
                </a:solidFill>
                <a:ea typeface="Times New Roman" pitchFamily="18" charset="0"/>
                <a:cs typeface="Traditional Arabic" pitchFamily="2" charset="-78"/>
              </a:rPr>
              <a:t> الطلاق. </a:t>
            </a:r>
          </a:p>
          <a:p>
            <a:pPr algn="justLow" fontAlgn="auto">
              <a:lnSpc>
                <a:spcPct val="110000"/>
              </a:lnSpc>
              <a:spcBef>
                <a:spcPts val="0"/>
              </a:spcBef>
              <a:spcAft>
                <a:spcPts val="0"/>
              </a:spcAft>
              <a:buClr>
                <a:srgbClr val="C00000"/>
              </a:buClr>
              <a:buSzPct val="100000"/>
              <a:defRPr/>
            </a:pPr>
            <a:r>
              <a:rPr lang="ar-SA" sz="2800" dirty="0" smtClean="0">
                <a:solidFill>
                  <a:srgbClr val="000000"/>
                </a:solidFill>
                <a:ea typeface="Times New Roman" pitchFamily="18" charset="0"/>
                <a:cs typeface="Traditional Arabic" pitchFamily="2" charset="-78"/>
              </a:rPr>
              <a:t>طبيعة المرأة العاطفية، وما تتعرض له من تغيرات وتقلبات نفسية في أحوالها المختلفة من حيض وحمل ونفاس يضعف قدرتها على التحمل وضبط النفس مما </a:t>
            </a:r>
            <a:br>
              <a:rPr lang="ar-SA" sz="2800" dirty="0" smtClean="0">
                <a:solidFill>
                  <a:srgbClr val="000000"/>
                </a:solidFill>
                <a:ea typeface="Times New Roman" pitchFamily="18" charset="0"/>
                <a:cs typeface="Traditional Arabic" pitchFamily="2" charset="-78"/>
              </a:rPr>
            </a:br>
            <a:r>
              <a:rPr lang="ar-SA" sz="2800" dirty="0" smtClean="0">
                <a:solidFill>
                  <a:srgbClr val="000000"/>
                </a:solidFill>
                <a:ea typeface="Times New Roman" pitchFamily="18" charset="0"/>
                <a:cs typeface="Traditional Arabic" pitchFamily="2" charset="-78"/>
              </a:rPr>
              <a:t>لا يناسب معه أن يكون أمر الطلاق بيدها.</a:t>
            </a:r>
          </a:p>
          <a:p>
            <a:pPr algn="justLow" fontAlgn="auto">
              <a:lnSpc>
                <a:spcPct val="110000"/>
              </a:lnSpc>
              <a:spcBef>
                <a:spcPts val="0"/>
              </a:spcBef>
              <a:spcAft>
                <a:spcPts val="0"/>
              </a:spcAft>
              <a:buClr>
                <a:srgbClr val="C00000"/>
              </a:buClr>
              <a:buSzPct val="100000"/>
              <a:defRPr/>
            </a:pPr>
            <a:r>
              <a:rPr lang="ar-SA" sz="2800" dirty="0" smtClean="0">
                <a:solidFill>
                  <a:srgbClr val="000000"/>
                </a:solidFill>
                <a:ea typeface="Times New Roman" pitchFamily="18" charset="0"/>
                <a:cs typeface="Traditional Arabic" pitchFamily="2" charset="-78"/>
              </a:rPr>
              <a:t>الزوجة لا يصيبها من الطلاق أية </a:t>
            </a:r>
            <a:r>
              <a:rPr lang="ar-SA" sz="2800" dirty="0" err="1" smtClean="0">
                <a:solidFill>
                  <a:srgbClr val="000000"/>
                </a:solidFill>
                <a:ea typeface="Times New Roman" pitchFamily="18" charset="0"/>
                <a:cs typeface="Traditional Arabic" pitchFamily="2" charset="-78"/>
              </a:rPr>
              <a:t>مغارم</a:t>
            </a:r>
            <a:r>
              <a:rPr lang="ar-SA" sz="2800" dirty="0" smtClean="0">
                <a:solidFill>
                  <a:srgbClr val="000000"/>
                </a:solidFill>
                <a:ea typeface="Times New Roman" pitchFamily="18" charset="0"/>
                <a:cs typeface="Traditional Arabic" pitchFamily="2" charset="-78"/>
              </a:rPr>
              <a:t> مالية، وبالتالي لا يكون تقديرها للطلاق وتبعاته كما عند الرجل.</a:t>
            </a:r>
            <a:endParaRPr lang="en-US" sz="2800" dirty="0" smtClean="0">
              <a:solidFill>
                <a:srgbClr val="000000"/>
              </a:solidFill>
              <a:ea typeface="Times New Roman" pitchFamily="18" charset="0"/>
              <a:cs typeface="Traditional Arabic" pitchFamily="2" charset="-78"/>
            </a:endParaRPr>
          </a:p>
        </p:txBody>
      </p:sp>
      <p:sp>
        <p:nvSpPr>
          <p:cNvPr id="4" name="عنصر نائب للتاريخ 3"/>
          <p:cNvSpPr>
            <a:spLocks noGrp="1"/>
          </p:cNvSpPr>
          <p:nvPr>
            <p:ph type="dt" sz="quarter" idx="10"/>
          </p:nvPr>
        </p:nvSpPr>
        <p:spPr/>
        <p:txBody>
          <a:bodyPr/>
          <a:lstStyle/>
          <a:p>
            <a:pPr>
              <a:defRPr/>
            </a:pPr>
            <a:r>
              <a:rPr lang="ar-SA"/>
              <a:t>الثقافة الإسلامية 301</a:t>
            </a:r>
            <a:endParaRPr lang="en-US" altLang="en-US"/>
          </a:p>
        </p:txBody>
      </p:sp>
      <p:sp>
        <p:nvSpPr>
          <p:cNvPr id="5" name="عنصر نائب للتذييل 4"/>
          <p:cNvSpPr>
            <a:spLocks noGrp="1"/>
          </p:cNvSpPr>
          <p:nvPr>
            <p:ph type="ftr" sz="quarter" idx="11"/>
          </p:nvPr>
        </p:nvSpPr>
        <p:spPr/>
        <p:txBody>
          <a:bodyPr/>
          <a:lstStyle/>
          <a:p>
            <a:pPr>
              <a:defRPr/>
            </a:pPr>
            <a:r>
              <a:rPr lang="ar-SA" altLang="en-US"/>
              <a:t>نظام الأسرة في الإسلام</a:t>
            </a:r>
            <a:endParaRPr lang="en-US" altLang="en-US"/>
          </a:p>
        </p:txBody>
      </p:sp>
      <p:sp>
        <p:nvSpPr>
          <p:cNvPr id="6" name="عنصر نائب لرقم الشريحة 5"/>
          <p:cNvSpPr>
            <a:spLocks noGrp="1"/>
          </p:cNvSpPr>
          <p:nvPr>
            <p:ph type="sldNum" sz="quarter" idx="12"/>
          </p:nvPr>
        </p:nvSpPr>
        <p:spPr/>
        <p:txBody>
          <a:bodyPr/>
          <a:lstStyle/>
          <a:p>
            <a:pPr>
              <a:defRPr/>
            </a:pPr>
            <a:fld id="{D7878087-44FA-4132-9C6C-286B4467C91B}" type="slidenum">
              <a:rPr lang="ar-SA" altLang="en-US"/>
              <a:pPr>
                <a:defRPr/>
              </a:pPr>
              <a:t>99</a:t>
            </a:fld>
            <a:endParaRPr lang="en-US" altLang="en-US"/>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104454">
                                            <p:txEl>
                                              <p:pRg st="0" end="0"/>
                                            </p:txEl>
                                          </p:spTgt>
                                        </p:tgtEl>
                                        <p:attrNameLst>
                                          <p:attrName>style.visibility</p:attrName>
                                        </p:attrNameLst>
                                      </p:cBhvr>
                                      <p:to>
                                        <p:strVal val="visible"/>
                                      </p:to>
                                    </p:set>
                                    <p:animEffect transition="in" filter="fade">
                                      <p:cBhvr>
                                        <p:cTn id="7" dur="500"/>
                                        <p:tgtEl>
                                          <p:spTgt spid="104454">
                                            <p:txEl>
                                              <p:pRg st="0" end="0"/>
                                            </p:txEl>
                                          </p:spTgt>
                                        </p:tgtEl>
                                      </p:cBhvr>
                                    </p:animEffect>
                                    <p:anim calcmode="lin" valueType="num">
                                      <p:cBhvr>
                                        <p:cTn id="8" dur="500" fill="hold"/>
                                        <p:tgtEl>
                                          <p:spTgt spid="104454">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104454">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104454">
                                            <p:txEl>
                                              <p:pRg st="1" end="1"/>
                                            </p:txEl>
                                          </p:spTgt>
                                        </p:tgtEl>
                                        <p:attrNameLst>
                                          <p:attrName>style.visibility</p:attrName>
                                        </p:attrNameLst>
                                      </p:cBhvr>
                                      <p:to>
                                        <p:strVal val="visible"/>
                                      </p:to>
                                    </p:set>
                                    <p:animEffect transition="in" filter="fade">
                                      <p:cBhvr>
                                        <p:cTn id="14" dur="500"/>
                                        <p:tgtEl>
                                          <p:spTgt spid="104454">
                                            <p:txEl>
                                              <p:pRg st="1" end="1"/>
                                            </p:txEl>
                                          </p:spTgt>
                                        </p:tgtEl>
                                      </p:cBhvr>
                                    </p:animEffect>
                                    <p:anim calcmode="lin" valueType="num">
                                      <p:cBhvr>
                                        <p:cTn id="15" dur="500" fill="hold"/>
                                        <p:tgtEl>
                                          <p:spTgt spid="104454">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104454">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104454">
                                            <p:txEl>
                                              <p:pRg st="2" end="2"/>
                                            </p:txEl>
                                          </p:spTgt>
                                        </p:tgtEl>
                                        <p:attrNameLst>
                                          <p:attrName>style.visibility</p:attrName>
                                        </p:attrNameLst>
                                      </p:cBhvr>
                                      <p:to>
                                        <p:strVal val="visible"/>
                                      </p:to>
                                    </p:set>
                                    <p:animEffect transition="in" filter="fade">
                                      <p:cBhvr>
                                        <p:cTn id="21" dur="500"/>
                                        <p:tgtEl>
                                          <p:spTgt spid="104454">
                                            <p:txEl>
                                              <p:pRg st="2" end="2"/>
                                            </p:txEl>
                                          </p:spTgt>
                                        </p:tgtEl>
                                      </p:cBhvr>
                                    </p:animEffect>
                                    <p:anim calcmode="lin" valueType="num">
                                      <p:cBhvr>
                                        <p:cTn id="22" dur="500" fill="hold"/>
                                        <p:tgtEl>
                                          <p:spTgt spid="104454">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104454">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104454">
                                            <p:txEl>
                                              <p:pRg st="3" end="3"/>
                                            </p:txEl>
                                          </p:spTgt>
                                        </p:tgtEl>
                                        <p:attrNameLst>
                                          <p:attrName>style.visibility</p:attrName>
                                        </p:attrNameLst>
                                      </p:cBhvr>
                                      <p:to>
                                        <p:strVal val="visible"/>
                                      </p:to>
                                    </p:set>
                                    <p:animEffect transition="in" filter="fade">
                                      <p:cBhvr>
                                        <p:cTn id="28" dur="500"/>
                                        <p:tgtEl>
                                          <p:spTgt spid="104454">
                                            <p:txEl>
                                              <p:pRg st="3" end="3"/>
                                            </p:txEl>
                                          </p:spTgt>
                                        </p:tgtEl>
                                      </p:cBhvr>
                                    </p:animEffect>
                                    <p:anim calcmode="lin" valueType="num">
                                      <p:cBhvr>
                                        <p:cTn id="29" dur="500" fill="hold"/>
                                        <p:tgtEl>
                                          <p:spTgt spid="104454">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104454">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104454">
                                            <p:txEl>
                                              <p:pRg st="4" end="4"/>
                                            </p:txEl>
                                          </p:spTgt>
                                        </p:tgtEl>
                                        <p:attrNameLst>
                                          <p:attrName>style.visibility</p:attrName>
                                        </p:attrNameLst>
                                      </p:cBhvr>
                                      <p:to>
                                        <p:strVal val="visible"/>
                                      </p:to>
                                    </p:set>
                                    <p:animEffect transition="in" filter="fade">
                                      <p:cBhvr>
                                        <p:cTn id="35" dur="500"/>
                                        <p:tgtEl>
                                          <p:spTgt spid="104454">
                                            <p:txEl>
                                              <p:pRg st="4" end="4"/>
                                            </p:txEl>
                                          </p:spTgt>
                                        </p:tgtEl>
                                      </p:cBhvr>
                                    </p:animEffect>
                                    <p:anim calcmode="lin" valueType="num">
                                      <p:cBhvr>
                                        <p:cTn id="36" dur="500" fill="hold"/>
                                        <p:tgtEl>
                                          <p:spTgt spid="104454">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104454">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سمة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5906</TotalTime>
  <Words>11548</Words>
  <Application>Microsoft Office PowerPoint</Application>
  <PresentationFormat>عرض على الشاشة (3:4)‏</PresentationFormat>
  <Paragraphs>1114</Paragraphs>
  <Slides>133</Slides>
  <Notes>5</Notes>
  <HiddenSlides>0</HiddenSlides>
  <MMClips>0</MMClips>
  <ScaleCrop>false</ScaleCrop>
  <HeadingPairs>
    <vt:vector size="6" baseType="variant">
      <vt:variant>
        <vt:lpstr>سمة</vt:lpstr>
      </vt:variant>
      <vt:variant>
        <vt:i4>1</vt:i4>
      </vt:variant>
      <vt:variant>
        <vt:lpstr>عناوين الشرائح</vt:lpstr>
      </vt:variant>
      <vt:variant>
        <vt:i4>133</vt:i4>
      </vt:variant>
      <vt:variant>
        <vt:lpstr>عروض مخصصة</vt:lpstr>
      </vt:variant>
      <vt:variant>
        <vt:i4>1</vt:i4>
      </vt:variant>
    </vt:vector>
  </HeadingPairs>
  <TitlesOfParts>
    <vt:vector size="135" baseType="lpstr">
      <vt:lpstr>سمة Office</vt:lpstr>
      <vt:lpstr></vt:lpstr>
      <vt:lpstr>الشريحة 2</vt:lpstr>
      <vt:lpstr>الثقافة الإسلامية المستوى الثالث</vt:lpstr>
      <vt:lpstr>الشريحة 4</vt:lpstr>
      <vt:lpstr>الشريحة 5</vt:lpstr>
      <vt:lpstr>الوحدة الأولى</vt:lpstr>
      <vt:lpstr>مفهـوم الأسرة والزواج</vt:lpstr>
      <vt:lpstr>الشريحة 8</vt:lpstr>
      <vt:lpstr>مفهـوم الأسرة والزواج</vt:lpstr>
      <vt:lpstr>مشروعية الزواج والحكمة منه وحُكمه</vt:lpstr>
      <vt:lpstr>الشريحة 11</vt:lpstr>
      <vt:lpstr>الشريحة 12</vt:lpstr>
      <vt:lpstr>الشريحة 13</vt:lpstr>
      <vt:lpstr>الشريحة 14</vt:lpstr>
      <vt:lpstr>الشريحة 15</vt:lpstr>
      <vt:lpstr>أسس الزواج وأهدافه </vt:lpstr>
      <vt:lpstr>أسس الزواج وأهدافه </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lpstr>الشريحة 43</vt:lpstr>
      <vt:lpstr>الشريحة 44</vt:lpstr>
      <vt:lpstr>الشريحة 45</vt:lpstr>
      <vt:lpstr>الشريحة 46</vt:lpstr>
      <vt:lpstr>الشريحة 47</vt:lpstr>
      <vt:lpstr>الشريحة 48</vt:lpstr>
      <vt:lpstr>الشريحة 49</vt:lpstr>
      <vt:lpstr>الشريحة 50</vt:lpstr>
      <vt:lpstr>الشريحة 51</vt:lpstr>
      <vt:lpstr>الشريحة 52</vt:lpstr>
      <vt:lpstr>الشريحة 53</vt:lpstr>
      <vt:lpstr>الشريحة 54</vt:lpstr>
      <vt:lpstr>الشريحة 55</vt:lpstr>
      <vt:lpstr>الشريحة 56</vt:lpstr>
      <vt:lpstr>الشريحة 57</vt:lpstr>
      <vt:lpstr>الشريحة 58</vt:lpstr>
      <vt:lpstr>الشريحة 59</vt:lpstr>
      <vt:lpstr>الشريحة 60</vt:lpstr>
      <vt:lpstr>الشريحة 61</vt:lpstr>
      <vt:lpstr>الشريحة 62</vt:lpstr>
      <vt:lpstr>الشريحة 63</vt:lpstr>
      <vt:lpstr>الشريحة 64</vt:lpstr>
      <vt:lpstr>الشريحة 65</vt:lpstr>
      <vt:lpstr>الشريحة 66</vt:lpstr>
      <vt:lpstr>الشريحة 67</vt:lpstr>
      <vt:lpstr>الشريحة 68</vt:lpstr>
      <vt:lpstr>الشريحة 69</vt:lpstr>
      <vt:lpstr>الشريحة 70</vt:lpstr>
      <vt:lpstr>الشريحة 71</vt:lpstr>
      <vt:lpstr>الشريحة 72</vt:lpstr>
      <vt:lpstr>الشريحة 73</vt:lpstr>
      <vt:lpstr>تعريف النشوز وحكمه وأماراته وأسبابه</vt:lpstr>
      <vt:lpstr>الشريحة 75</vt:lpstr>
      <vt:lpstr>الشريحة 76</vt:lpstr>
      <vt:lpstr>تعريف النشوز وحكمه وأماراته وأسبابه</vt:lpstr>
      <vt:lpstr>الشريحة 78</vt:lpstr>
      <vt:lpstr>الشريحة 79</vt:lpstr>
      <vt:lpstr>الشريحة 80</vt:lpstr>
      <vt:lpstr>الشريحة 81</vt:lpstr>
      <vt:lpstr>الشريحة 82</vt:lpstr>
      <vt:lpstr>الشريحة 83</vt:lpstr>
      <vt:lpstr>الشريحة 84</vt:lpstr>
      <vt:lpstr>الشريحة 85</vt:lpstr>
      <vt:lpstr>الشريحة 86</vt:lpstr>
      <vt:lpstr>الشريحة 87</vt:lpstr>
      <vt:lpstr>الشريحة 88</vt:lpstr>
      <vt:lpstr>التوجيه الإسلامي للوقاية من الطلاق</vt:lpstr>
      <vt:lpstr>الشريحة 90</vt:lpstr>
      <vt:lpstr>التوجيه الإسلامي للوقاية من الطلاق</vt:lpstr>
      <vt:lpstr>التوجيه الإسلامي للوقاية من الطلاق</vt:lpstr>
      <vt:lpstr>حكمة مشروعية الطلاق وأنواعه وأسبابه وآثاره</vt:lpstr>
      <vt:lpstr>الشريحة 94</vt:lpstr>
      <vt:lpstr>الشريحة 95</vt:lpstr>
      <vt:lpstr>حكمة مشروعية الطلاق وأنواعه وأسبابه وآثاره</vt:lpstr>
      <vt:lpstr>الشريحة 97</vt:lpstr>
      <vt:lpstr>حكمة مشروعية الطلاق وأنواعه وأسبابه وآثاره</vt:lpstr>
      <vt:lpstr>حكمة مشروعية الطلاق وأنواعه وأسبابه وآثاره</vt:lpstr>
      <vt:lpstr>الشريحة 100</vt:lpstr>
      <vt:lpstr>حكمة مشروعية الطلاق وأنواعه وأسبابه وآثاره</vt:lpstr>
      <vt:lpstr>الشريحة 102</vt:lpstr>
      <vt:lpstr>الشريحة 103</vt:lpstr>
      <vt:lpstr>الشريحة 104</vt:lpstr>
      <vt:lpstr>حكمة مشروعية الطلاق وأنواعه وأسبابه وآثاره</vt:lpstr>
      <vt:lpstr>حكمة مشروعية الطلاق وأنواعه وأسبابه وآثاره</vt:lpstr>
      <vt:lpstr>حكمة مشروعية الطلاق وأنواعه وأسبابه وآثاره</vt:lpstr>
      <vt:lpstr>الشريحة 108</vt:lpstr>
      <vt:lpstr>الإجراءات الوقائية لمنع حدوث الطلاق</vt:lpstr>
      <vt:lpstr>الشريحة 110</vt:lpstr>
      <vt:lpstr>عمل المرأة</vt:lpstr>
      <vt:lpstr>عمل المرأة</vt:lpstr>
      <vt:lpstr>الشريحة 113</vt:lpstr>
      <vt:lpstr>الشريحة 114</vt:lpstr>
      <vt:lpstr>الشريحة 115</vt:lpstr>
      <vt:lpstr>الشريحة 116</vt:lpstr>
      <vt:lpstr>الشريحة 117</vt:lpstr>
      <vt:lpstr>الشريحة 118</vt:lpstr>
      <vt:lpstr>الشريحة 119</vt:lpstr>
      <vt:lpstr>الشريحة 120</vt:lpstr>
      <vt:lpstr>الشريحة 121</vt:lpstr>
      <vt:lpstr>الشريحة 122</vt:lpstr>
      <vt:lpstr>الشريحة 123</vt:lpstr>
      <vt:lpstr>الشريحة 124</vt:lpstr>
      <vt:lpstr>الشريحة 125</vt:lpstr>
      <vt:lpstr>الشريحة 126</vt:lpstr>
      <vt:lpstr>الشريحة 127</vt:lpstr>
      <vt:lpstr>الشريحة 128</vt:lpstr>
      <vt:lpstr>الشريحة 129</vt:lpstr>
      <vt:lpstr>الشريحة 130</vt:lpstr>
      <vt:lpstr>الشريحة 131</vt:lpstr>
      <vt:lpstr>الشريحة 132</vt:lpstr>
      <vt:lpstr>الشريحة 133</vt:lpstr>
      <vt:lpstr>عرض مخصص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SONY</dc:creator>
  <cp:lastModifiedBy>SONY</cp:lastModifiedBy>
  <cp:revision>670</cp:revision>
  <cp:lastPrinted>1601-01-01T00:00:00Z</cp:lastPrinted>
  <dcterms:created xsi:type="dcterms:W3CDTF">1601-01-01T00:00:00Z</dcterms:created>
  <dcterms:modified xsi:type="dcterms:W3CDTF">2018-02-19T19:03:52Z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