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9144000"/>
  <p:notesSz cx="6858000" cy="9144000"/>
  <p:defaultTextStyle>
    <a:defPPr>
      <a:defRPr lang="en-US"/>
    </a:defPPr>
    <a:lvl1pPr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782638" indent="-325438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1566863" indent="-652463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2351088" indent="-979488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3133725" indent="-1304925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16" y="-84"/>
      </p:cViewPr>
      <p:guideLst>
        <p:guide orient="horz" pos="288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496484"/>
            <a:ext cx="13716000" cy="3183467"/>
          </a:xfrm>
        </p:spPr>
        <p:txBody>
          <a:bodyPr anchor="b"/>
          <a:lstStyle>
            <a:lvl1pPr algn="ctr">
              <a:defRPr sz="8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802717"/>
            <a:ext cx="13716000" cy="2207683"/>
          </a:xfrm>
        </p:spPr>
        <p:txBody>
          <a:bodyPr/>
          <a:lstStyle>
            <a:lvl1pPr marL="0" indent="0" algn="ctr">
              <a:buNone/>
              <a:defRPr sz="3500"/>
            </a:lvl1pPr>
            <a:lvl2pPr marL="658368" indent="0" algn="ctr">
              <a:buNone/>
              <a:defRPr sz="2900"/>
            </a:lvl2pPr>
            <a:lvl3pPr marL="1316736" indent="0" algn="ctr">
              <a:buNone/>
              <a:defRPr sz="2600"/>
            </a:lvl3pPr>
            <a:lvl4pPr marL="1975104" indent="0" algn="ctr">
              <a:buNone/>
              <a:defRPr sz="2300"/>
            </a:lvl4pPr>
            <a:lvl5pPr marL="2633472" indent="0" algn="ctr">
              <a:buNone/>
              <a:defRPr sz="2300"/>
            </a:lvl5pPr>
            <a:lvl6pPr marL="3291840" indent="0" algn="ctr">
              <a:buNone/>
              <a:defRPr sz="2300"/>
            </a:lvl6pPr>
            <a:lvl7pPr marL="3950208" indent="0" algn="ctr">
              <a:buNone/>
              <a:defRPr sz="2300"/>
            </a:lvl7pPr>
            <a:lvl8pPr marL="4608576" indent="0" algn="ctr">
              <a:buNone/>
              <a:defRPr sz="2300"/>
            </a:lvl8pPr>
            <a:lvl9pPr marL="5266944" indent="0" algn="ctr">
              <a:buNone/>
              <a:defRPr sz="23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B2229A-268F-444E-BD74-98E18C1ABD04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1" y="98104"/>
            <a:ext cx="2930807" cy="486833"/>
          </a:xfrm>
        </p:spPr>
        <p:txBody>
          <a:bodyPr/>
          <a:lstStyle>
            <a:lvl1pPr>
              <a:defRPr sz="23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08721F-545F-4C9F-9E6C-EDAF08AB1D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600" y="564444"/>
            <a:ext cx="9779001" cy="7518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7" t="-1408" r="-5634" b="1408"/>
          <a:stretch/>
        </p:blipFill>
        <p:spPr>
          <a:xfrm>
            <a:off x="15247917" y="98103"/>
            <a:ext cx="3040083" cy="2721463"/>
          </a:xfrm>
          <a:prstGeom prst="ellipse">
            <a:avLst/>
          </a:prstGeom>
          <a:effectLst>
            <a:glow rad="165100">
              <a:schemeClr val="bg2">
                <a:alpha val="51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914502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E62766-3EBC-8D4C-A356-F51E215DA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09600"/>
            <a:ext cx="5898356" cy="2133600"/>
          </a:xfrm>
        </p:spPr>
        <p:txBody>
          <a:bodyPr anchor="b"/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921AE9-583A-0445-89E8-5B34C3F90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316567"/>
            <a:ext cx="9258300" cy="6498167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A7E0526-F8A0-C44A-BCA6-E00D97FF48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2743200"/>
            <a:ext cx="5898356" cy="5082117"/>
          </a:xfrm>
        </p:spPr>
        <p:txBody>
          <a:bodyPr/>
          <a:lstStyle>
            <a:lvl1pPr marL="0" indent="0">
              <a:buNone/>
              <a:defRPr sz="2300"/>
            </a:lvl1pPr>
            <a:lvl2pPr marL="658368" indent="0">
              <a:buNone/>
              <a:defRPr sz="2000"/>
            </a:lvl2pPr>
            <a:lvl3pPr marL="1316736" indent="0">
              <a:buNone/>
              <a:defRPr sz="1700"/>
            </a:lvl3pPr>
            <a:lvl4pPr marL="1975104" indent="0">
              <a:buNone/>
              <a:defRPr sz="1400"/>
            </a:lvl4pPr>
            <a:lvl5pPr marL="2633472" indent="0">
              <a:buNone/>
              <a:defRPr sz="1400"/>
            </a:lvl5pPr>
            <a:lvl6pPr marL="3291840" indent="0">
              <a:buNone/>
              <a:defRPr sz="1400"/>
            </a:lvl6pPr>
            <a:lvl7pPr marL="3950208" indent="0">
              <a:buNone/>
              <a:defRPr sz="1400"/>
            </a:lvl7pPr>
            <a:lvl8pPr marL="4608576" indent="0">
              <a:buNone/>
              <a:defRPr sz="1400"/>
            </a:lvl8pPr>
            <a:lvl9pPr marL="526694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C5615A4-4998-8548-97C1-CB86FBFBA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235582-4724-40A2-BBC5-311C5B34CF04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0897CD-6AFF-3D43-83C5-A560BCBD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2F7CCED-A99F-094F-AEE8-E62CE8351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18975F-6090-40AF-A931-5C8EB2CF02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5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9A6CE9-D68A-5547-8CC0-B719C9DE8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09600"/>
            <a:ext cx="5898356" cy="2133600"/>
          </a:xfrm>
        </p:spPr>
        <p:txBody>
          <a:bodyPr anchor="b"/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C964E1C8-DD87-4D4E-95FB-FB89D4EB8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316567"/>
            <a:ext cx="9258300" cy="6498167"/>
          </a:xfrm>
        </p:spPr>
        <p:txBody>
          <a:bodyPr/>
          <a:lstStyle>
            <a:lvl1pPr marL="0" indent="0">
              <a:buNone/>
              <a:defRPr sz="4600"/>
            </a:lvl1pPr>
            <a:lvl2pPr marL="658368" indent="0">
              <a:buNone/>
              <a:defRPr sz="4000"/>
            </a:lvl2pPr>
            <a:lvl3pPr marL="1316736" indent="0">
              <a:buNone/>
              <a:defRPr sz="3500"/>
            </a:lvl3pPr>
            <a:lvl4pPr marL="1975104" indent="0">
              <a:buNone/>
              <a:defRPr sz="2900"/>
            </a:lvl4pPr>
            <a:lvl5pPr marL="2633472" indent="0">
              <a:buNone/>
              <a:defRPr sz="2900"/>
            </a:lvl5pPr>
            <a:lvl6pPr marL="3291840" indent="0">
              <a:buNone/>
              <a:defRPr sz="2900"/>
            </a:lvl6pPr>
            <a:lvl7pPr marL="3950208" indent="0">
              <a:buNone/>
              <a:defRPr sz="2900"/>
            </a:lvl7pPr>
            <a:lvl8pPr marL="4608576" indent="0">
              <a:buNone/>
              <a:defRPr sz="2900"/>
            </a:lvl8pPr>
            <a:lvl9pPr marL="5266944" indent="0">
              <a:buNone/>
              <a:defRPr sz="29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372EA56-DD6B-D84D-8CB6-1C273F815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2743200"/>
            <a:ext cx="5898356" cy="5082117"/>
          </a:xfrm>
        </p:spPr>
        <p:txBody>
          <a:bodyPr/>
          <a:lstStyle>
            <a:lvl1pPr marL="0" indent="0">
              <a:buNone/>
              <a:defRPr sz="2300"/>
            </a:lvl1pPr>
            <a:lvl2pPr marL="658368" indent="0">
              <a:buNone/>
              <a:defRPr sz="2000"/>
            </a:lvl2pPr>
            <a:lvl3pPr marL="1316736" indent="0">
              <a:buNone/>
              <a:defRPr sz="1700"/>
            </a:lvl3pPr>
            <a:lvl4pPr marL="1975104" indent="0">
              <a:buNone/>
              <a:defRPr sz="1400"/>
            </a:lvl4pPr>
            <a:lvl5pPr marL="2633472" indent="0">
              <a:buNone/>
              <a:defRPr sz="1400"/>
            </a:lvl5pPr>
            <a:lvl6pPr marL="3291840" indent="0">
              <a:buNone/>
              <a:defRPr sz="1400"/>
            </a:lvl6pPr>
            <a:lvl7pPr marL="3950208" indent="0">
              <a:buNone/>
              <a:defRPr sz="1400"/>
            </a:lvl7pPr>
            <a:lvl8pPr marL="4608576" indent="0">
              <a:buNone/>
              <a:defRPr sz="1400"/>
            </a:lvl8pPr>
            <a:lvl9pPr marL="526694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5817457-DF46-C643-913F-DC5B56D0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CF8564-C5F5-4B42-B639-49ADF62BB21A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225A7DC-7CD4-DB43-B366-2A85E00CD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6355CC8-97B0-A847-8FEA-B9305BADA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8B33E0-7ECC-4096-AEDA-CA4165A058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48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B01158-AED3-BB41-8345-BDBEB76E2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43B90F2-D6CB-EB43-A2BE-C740AB834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0985C7-9159-984E-A753-7714A513F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B88352-117A-4837-91C4-9E72D6A59E3A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ABBEC14-7679-8C43-9C9C-EEC078FC1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2FB036-F901-284C-9225-DD7167CB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9B1963-A35A-4776-A4A8-93C88A18FD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044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5E903031-CAB1-B54C-9E4B-3D77259F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486834"/>
            <a:ext cx="3943350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B619E37-AF23-0C47-BFAC-0DE4CF0F2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486834"/>
            <a:ext cx="11601450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745C8DF-19E0-B643-B1C8-248792875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8C5A80-8D5F-4B9E-9AF5-BA39D71C4272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E2F4A94-A44E-7B4C-958E-61C40B36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EBA7656-48D1-784D-9A9E-E52096A6D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75CE99-4CF8-4757-9EA9-C898C67A07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9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lnSpc>
                <a:spcPct val="200000"/>
              </a:lnSpc>
              <a:defRPr/>
            </a:lvl1pPr>
            <a:lvl2pPr algn="r" rtl="1">
              <a:lnSpc>
                <a:spcPct val="200000"/>
              </a:lnSpc>
              <a:defRPr/>
            </a:lvl2pPr>
            <a:lvl3pPr algn="r" rtl="1">
              <a:lnSpc>
                <a:spcPct val="200000"/>
              </a:lnSpc>
              <a:defRPr/>
            </a:lvl3pPr>
            <a:lvl4pPr algn="r" rtl="1">
              <a:lnSpc>
                <a:spcPct val="200000"/>
              </a:lnSpc>
              <a:defRPr/>
            </a:lvl4pPr>
            <a:lvl5pPr algn="r" rtl="1">
              <a:lnSpc>
                <a:spcPct val="20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B2229A-268F-444E-BD74-98E18C1ABD04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3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fld id="{3208721F-545F-4C9F-9E6C-EDAF08AB1D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350" y="486833"/>
            <a:ext cx="9779001" cy="751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427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6802F-715D-5F43-AF98-5B6295B40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496484"/>
            <a:ext cx="13716000" cy="3183467"/>
          </a:xfrm>
        </p:spPr>
        <p:txBody>
          <a:bodyPr anchor="b"/>
          <a:lstStyle>
            <a:lvl1pPr algn="ctr">
              <a:defRPr sz="8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388AAC5-E93C-F14E-B12A-2874F30B5D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4802717"/>
            <a:ext cx="13716000" cy="2207683"/>
          </a:xfrm>
        </p:spPr>
        <p:txBody>
          <a:bodyPr/>
          <a:lstStyle>
            <a:lvl1pPr marL="0" indent="0" algn="ctr">
              <a:buNone/>
              <a:defRPr sz="3500"/>
            </a:lvl1pPr>
            <a:lvl2pPr marL="658368" indent="0" algn="ctr">
              <a:buNone/>
              <a:defRPr sz="2900"/>
            </a:lvl2pPr>
            <a:lvl3pPr marL="1316736" indent="0" algn="ctr">
              <a:buNone/>
              <a:defRPr sz="2600"/>
            </a:lvl3pPr>
            <a:lvl4pPr marL="1975104" indent="0" algn="ctr">
              <a:buNone/>
              <a:defRPr sz="2300"/>
            </a:lvl4pPr>
            <a:lvl5pPr marL="2633472" indent="0" algn="ctr">
              <a:buNone/>
              <a:defRPr sz="2300"/>
            </a:lvl5pPr>
            <a:lvl6pPr marL="3291840" indent="0" algn="ctr">
              <a:buNone/>
              <a:defRPr sz="2300"/>
            </a:lvl6pPr>
            <a:lvl7pPr marL="3950208" indent="0" algn="ctr">
              <a:buNone/>
              <a:defRPr sz="2300"/>
            </a:lvl7pPr>
            <a:lvl8pPr marL="4608576" indent="0" algn="ctr">
              <a:buNone/>
              <a:defRPr sz="2300"/>
            </a:lvl8pPr>
            <a:lvl9pPr marL="5266944" indent="0" algn="ctr">
              <a:buNone/>
              <a:defRPr sz="23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35FBB5-FD12-3B41-A151-F1FBB1BF0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5B0F7E-228C-4D53-ACE9-BE95D87F6AAC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5EE3381-50FC-6942-BAC0-18EC66018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A41E5CE-6EDC-E944-8757-B3105FA1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34A41B-5FE8-4D9F-A069-9DBF973E3E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4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C99974-CAD8-B542-B340-49C8879E4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4884868-BFBE-3B4A-B02E-CBCE63068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3A7C2F4-6716-7240-BBFC-347421E59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829F64E-3661-4215-B7E3-BBA6DB6BD0A9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8FF0072-B977-B946-8AB3-A60BBDF5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0F830B3-8C5D-1949-B683-5664B07BA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6702A9-985E-4258-ADBF-208A5C1E61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5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E19017-A956-F241-8B61-E56980010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279652"/>
            <a:ext cx="15773400" cy="3803649"/>
          </a:xfrm>
        </p:spPr>
        <p:txBody>
          <a:bodyPr anchor="b"/>
          <a:lstStyle>
            <a:lvl1pPr>
              <a:defRPr sz="8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6924D3-3225-EA46-92F4-49364030E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119285"/>
            <a:ext cx="15773400" cy="2000249"/>
          </a:xfrm>
        </p:spPr>
        <p:txBody>
          <a:bodyPr/>
          <a:lstStyle>
            <a:lvl1pPr marL="0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1pPr>
            <a:lvl2pPr marL="658368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31673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7510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6334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29184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395020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460857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26694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DB8F5D-71C7-7944-9B64-50895FC19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CDED9D-3459-401C-ACDA-898E60600158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86D9CD-2F38-C44D-8751-CA0806996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45F0C9-CCDF-5945-BAE1-83DF487C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584C87-DCBF-43F1-9F67-A5FE56F4E98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91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AEAE35-0ACF-4E4B-ABB5-9464230F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D056C81-C4D8-9C42-8016-CE16F2A345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434167"/>
            <a:ext cx="777240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66064AA-CD97-4E4D-AFA2-1E585675D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58300" y="2434167"/>
            <a:ext cx="777240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BCDF3CB-BC5A-214C-968F-F5D713CE9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F246F8-1DFD-4EC3-B73D-16CEF5DBF0A0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9507420-015B-224C-B31B-5B6BE5202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4ACC29D-2F26-4E49-81A3-8B93A4A6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0A08EA-83E9-4BC2-B3D7-5808330D9C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7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194195-6DF1-6146-BB65-C6069E408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2" y="486834"/>
            <a:ext cx="15773400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D9B3638-57A0-5841-BF43-15DBAF360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9683" y="2241551"/>
            <a:ext cx="7736681" cy="1098549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8368" indent="0">
              <a:buNone/>
              <a:defRPr sz="2900" b="1"/>
            </a:lvl2pPr>
            <a:lvl3pPr marL="1316736" indent="0">
              <a:buNone/>
              <a:defRPr sz="2600" b="1"/>
            </a:lvl3pPr>
            <a:lvl4pPr marL="1975104" indent="0">
              <a:buNone/>
              <a:defRPr sz="2300" b="1"/>
            </a:lvl4pPr>
            <a:lvl5pPr marL="2633472" indent="0">
              <a:buNone/>
              <a:defRPr sz="2300" b="1"/>
            </a:lvl5pPr>
            <a:lvl6pPr marL="3291840" indent="0">
              <a:buNone/>
              <a:defRPr sz="2300" b="1"/>
            </a:lvl6pPr>
            <a:lvl7pPr marL="3950208" indent="0">
              <a:buNone/>
              <a:defRPr sz="2300" b="1"/>
            </a:lvl7pPr>
            <a:lvl8pPr marL="4608576" indent="0">
              <a:buNone/>
              <a:defRPr sz="2300" b="1"/>
            </a:lvl8pPr>
            <a:lvl9pPr marL="5266944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A3DE88-4BA8-8844-A1D0-CEA5B69C5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9683" y="3340100"/>
            <a:ext cx="7736681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8236B1C7-381D-0547-8724-9484038829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241551"/>
            <a:ext cx="7774782" cy="1098549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8368" indent="0">
              <a:buNone/>
              <a:defRPr sz="2900" b="1"/>
            </a:lvl2pPr>
            <a:lvl3pPr marL="1316736" indent="0">
              <a:buNone/>
              <a:defRPr sz="2600" b="1"/>
            </a:lvl3pPr>
            <a:lvl4pPr marL="1975104" indent="0">
              <a:buNone/>
              <a:defRPr sz="2300" b="1"/>
            </a:lvl4pPr>
            <a:lvl5pPr marL="2633472" indent="0">
              <a:buNone/>
              <a:defRPr sz="2300" b="1"/>
            </a:lvl5pPr>
            <a:lvl6pPr marL="3291840" indent="0">
              <a:buNone/>
              <a:defRPr sz="2300" b="1"/>
            </a:lvl6pPr>
            <a:lvl7pPr marL="3950208" indent="0">
              <a:buNone/>
              <a:defRPr sz="2300" b="1"/>
            </a:lvl7pPr>
            <a:lvl8pPr marL="4608576" indent="0">
              <a:buNone/>
              <a:defRPr sz="2300" b="1"/>
            </a:lvl8pPr>
            <a:lvl9pPr marL="5266944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C59366D-D970-C24C-816D-42383DB7F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340100"/>
            <a:ext cx="7774782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95FAE78-9BD4-C942-A448-6F0FECD0E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FACE65-A0E9-47DF-B81F-2EB1BB18D6D0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475BC6E7-9A69-7149-A897-EE03FB6D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27D8C6E0-2945-A249-915B-2FD232B0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E73BF3-93AE-4AAD-B999-6F8826C456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9E2BE0A-6D12-FB43-8E88-D25DABB78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B8154A1-AA1F-D04F-8619-F08FBA09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FB4712-83DB-4EF1-83D6-04B7C85F72D3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E939DD4-BFBE-E54A-97F4-ADBC02B8B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6D57AFA-A3CA-774B-B8B0-9E669BB97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75FCC4-7AD4-47B5-8B88-C31209CFC0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9660191-B304-0D4B-A51E-3448CD89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B40F15-ED01-4107-816C-58C2907AE75F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5D8D72F-6552-6846-B316-2426BA99C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2F6D338-7835-4E44-830D-74FD857E9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8DC596-A10A-438A-831F-6E4FCDAA16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9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D917D78-664E-3F48-B8BB-D9572F24C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6834"/>
            <a:ext cx="15773400" cy="1767417"/>
          </a:xfrm>
          <a:prstGeom prst="rect">
            <a:avLst/>
          </a:prstGeom>
        </p:spPr>
        <p:txBody>
          <a:bodyPr vert="horz" lIns="131674" tIns="65837" rIns="131674" bIns="6583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42C908D-93CA-4C40-A36C-7D1D8B2C8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434167"/>
            <a:ext cx="15773400" cy="5801784"/>
          </a:xfrm>
          <a:prstGeom prst="rect">
            <a:avLst/>
          </a:prstGeom>
        </p:spPr>
        <p:txBody>
          <a:bodyPr vert="horz" lIns="131674" tIns="65837" rIns="131674" bIns="65837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3A21BB-DE06-564A-B9F0-C8BBB15247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8475134"/>
            <a:ext cx="4114800" cy="486833"/>
          </a:xfrm>
          <a:prstGeom prst="rect">
            <a:avLst/>
          </a:prstGeom>
        </p:spPr>
        <p:txBody>
          <a:bodyPr vert="horz" lIns="131674" tIns="65837" rIns="131674" bIns="6583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B2229A-268F-444E-BD74-98E18C1ABD04}" type="datetimeFigureOut">
              <a:rPr lang="en-US" smtClean="0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CB1027-854A-8F4A-BEE1-D4966CA160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8475134"/>
            <a:ext cx="6172200" cy="486833"/>
          </a:xfrm>
          <a:prstGeom prst="rect">
            <a:avLst/>
          </a:prstGeom>
        </p:spPr>
        <p:txBody>
          <a:bodyPr vert="horz" lIns="131674" tIns="65837" rIns="131674" bIns="6583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EE4818-9ACE-9D48-BB2D-BB7F80CDD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8475134"/>
            <a:ext cx="4114800" cy="486833"/>
          </a:xfrm>
          <a:prstGeom prst="rect">
            <a:avLst/>
          </a:prstGeom>
        </p:spPr>
        <p:txBody>
          <a:bodyPr vert="horz" lIns="131674" tIns="65837" rIns="131674" bIns="6583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208721F-545F-4C9F-9E6C-EDAF08AB1D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4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1316736" rtl="1" eaLnBrk="1" latinLnBrk="0" hangingPunct="1">
        <a:lnSpc>
          <a:spcPct val="90000"/>
        </a:lnSpc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9184" indent="-329184" algn="r" defTabSz="1316736" rtl="1" eaLnBrk="1" latinLnBrk="0" hangingPunct="1">
        <a:lnSpc>
          <a:spcPct val="90000"/>
        </a:lnSpc>
        <a:spcBef>
          <a:spcPts val="144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87552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304288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62656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21024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79392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37760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596128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16736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75104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33472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91840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50208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08576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66944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362200"/>
            <a:ext cx="17678400" cy="6553199"/>
          </a:xfrm>
        </p:spPr>
        <p:txBody>
          <a:bodyPr>
            <a:normAutofit/>
          </a:bodyPr>
          <a:lstStyle/>
          <a:p>
            <a:pPr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4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أساليب القيادة </a:t>
            </a:r>
            <a:r>
              <a:rPr lang="ar-SA" sz="4400" b="1" dirty="0" smtClean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الإدارية</a:t>
            </a:r>
            <a:endParaRPr lang="en-US" sz="4400" b="1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ar-SA" sz="2800" dirty="0" smtClean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ar-SA" sz="2800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200" b="1" dirty="0" smtClean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تعريف </a:t>
            </a:r>
            <a:r>
              <a:rPr lang="ar-SA" sz="3200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200" dirty="0">
                <a:latin typeface="Times New Roman"/>
                <a:ea typeface="Times New Roman"/>
                <a:cs typeface="+mj-cs"/>
              </a:rPr>
              <a:t>الأسلوب القيادي </a:t>
            </a:r>
            <a:r>
              <a:rPr lang="en-US" sz="3200" dirty="0">
                <a:latin typeface="Times New Roman"/>
                <a:ea typeface="Times New Roman"/>
                <a:cs typeface="+mj-cs"/>
              </a:rPr>
              <a:t>Leadership Approach</a:t>
            </a:r>
            <a:r>
              <a:rPr lang="ar-SA" sz="3200" dirty="0">
                <a:latin typeface="Times New Roman"/>
                <a:ea typeface="Times New Roman"/>
                <a:cs typeface="+mj-cs"/>
              </a:rPr>
              <a:t> هو تلك الأنشطة والتصرفات التي يتبناها القائد في تعامله مع أتباعه ويتخذ منها منهجاً يميز طريقته في التعامل معهم ، وهي بالتالي تشكل في مجملها أسلوباً أو نمطاً عاماً يميز طريقة التعامل</a:t>
            </a:r>
            <a:r>
              <a:rPr lang="ar-SA" sz="3200" dirty="0" smtClean="0">
                <a:latin typeface="Times New Roman"/>
                <a:ea typeface="Times New Roman"/>
                <a:cs typeface="+mj-cs"/>
              </a:rPr>
              <a:t>.</a:t>
            </a:r>
            <a:endParaRPr lang="en-US" sz="32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2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(أ) أسلوب الشدة </a:t>
            </a:r>
            <a:r>
              <a:rPr lang="en-US" sz="32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Hard Approach</a:t>
            </a:r>
            <a:r>
              <a:rPr lang="ar-SA" sz="32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 </a:t>
            </a:r>
            <a:r>
              <a:rPr lang="ar-SA" sz="3200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:</a:t>
            </a:r>
            <a:endParaRPr lang="en-US" sz="3200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200" dirty="0">
                <a:latin typeface="Times New Roman"/>
                <a:ea typeface="Times New Roman"/>
                <a:cs typeface="+mj-cs"/>
              </a:rPr>
              <a:t>هو أول أسلوب تبناه القادة الإداريون ، وكان ذلك بسبب الظروف السائدة في العصور القديمة والوسطى وبداية العصر الحديث حيث مفهوم السيد والمسود</a:t>
            </a:r>
            <a:r>
              <a:rPr lang="ar-SA" sz="3200" dirty="0" smtClean="0">
                <a:latin typeface="Times New Roman"/>
                <a:ea typeface="Times New Roman"/>
                <a:cs typeface="+mj-cs"/>
              </a:rPr>
              <a:t>.</a:t>
            </a:r>
            <a:endParaRPr lang="en-US" sz="3200" dirty="0" smtClean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200" dirty="0" smtClean="0">
                <a:latin typeface="Times New Roman"/>
                <a:ea typeface="Times New Roman"/>
                <a:cs typeface="+mj-cs"/>
              </a:rPr>
              <a:t> </a:t>
            </a:r>
            <a:r>
              <a:rPr lang="ar-SA" sz="3200" dirty="0">
                <a:latin typeface="Times New Roman"/>
                <a:ea typeface="Times New Roman"/>
                <a:cs typeface="+mj-cs"/>
              </a:rPr>
              <a:t>ومن أهم نماذجه النظريات المختلفة للمدرسة التقليدية في الإدارة (البيروقراطية ، الإدارة العلمية ... إلخ</a:t>
            </a:r>
            <a:r>
              <a:rPr lang="ar-SA" sz="3200" dirty="0" smtClean="0">
                <a:latin typeface="Times New Roman"/>
                <a:ea typeface="Times New Roman"/>
                <a:cs typeface="+mj-cs"/>
              </a:rPr>
              <a:t>).</a:t>
            </a:r>
            <a:endParaRPr lang="en-US" sz="32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200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ومن مبررات القادة الإداريين لإستخدام هذا الأسلوب ما يلي </a:t>
            </a:r>
            <a:r>
              <a:rPr lang="ar-SA" sz="3200" dirty="0">
                <a:solidFill>
                  <a:srgbClr val="FFFF00"/>
                </a:solidFill>
                <a:latin typeface="Times New Roman"/>
                <a:ea typeface="Times New Roman"/>
                <a:cs typeface="+mj-cs"/>
              </a:rPr>
              <a:t>:</a:t>
            </a:r>
            <a:endParaRPr lang="en-US" sz="3200" dirty="0">
              <a:solidFill>
                <a:srgbClr val="FFFF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200" dirty="0">
                <a:latin typeface="Times New Roman"/>
                <a:ea typeface="Times New Roman"/>
                <a:cs typeface="+mj-cs"/>
              </a:rPr>
              <a:t>1/ ظهور نوع من الإنحراف الشخصي لدى القادة الإداريين لشعورهم بالعظمة والشك في سلوك الآخرين.</a:t>
            </a:r>
            <a:endParaRPr lang="en-US" sz="3200" dirty="0">
              <a:latin typeface="Times New Roman"/>
              <a:ea typeface="Times New Roman"/>
              <a:cs typeface="+mj-cs"/>
            </a:endParaRPr>
          </a:p>
          <a:p>
            <a:pPr algn="justLow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440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219200" y="914400"/>
            <a:ext cx="15811500" cy="7321551"/>
          </a:xfrm>
        </p:spPr>
        <p:txBody>
          <a:bodyPr>
            <a:normAutofit/>
          </a:bodyPr>
          <a:lstStyle/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000" b="1" dirty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أهم خصائص القيادة المشاركة (التعاونية) :</a:t>
            </a:r>
            <a:endParaRPr lang="en-US" sz="3000" b="1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000" dirty="0">
                <a:latin typeface="Times New Roman"/>
                <a:ea typeface="Times New Roman"/>
                <a:cs typeface="Simplified Arabic"/>
              </a:rPr>
              <a:t>1/ يهتم القائد بمشاعر المرؤوسين وينمي العلاقات الإنسانية معهم.</a:t>
            </a:r>
            <a:endParaRPr lang="en-US" sz="3000" dirty="0">
              <a:latin typeface="Times New Roman"/>
              <a:ea typeface="Times New Roman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000" dirty="0">
                <a:latin typeface="Times New Roman"/>
                <a:ea typeface="Times New Roman"/>
                <a:cs typeface="Simplified Arabic"/>
              </a:rPr>
              <a:t>2/ يشارك المرؤوسين في إتخاذ القرارات بسبب الثقة الكبيرة فيهم.</a:t>
            </a:r>
            <a:endParaRPr lang="en-US" sz="3000" dirty="0">
              <a:latin typeface="Times New Roman"/>
              <a:ea typeface="Times New Roman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000" dirty="0">
                <a:latin typeface="Times New Roman"/>
                <a:ea typeface="Times New Roman"/>
                <a:cs typeface="Simplified Arabic"/>
              </a:rPr>
              <a:t>3/ يعمل على إقناعهم بدلاً من إجبارهم فهو يحترمهم ويهتم بمدى قناعتهم بالعمل.</a:t>
            </a:r>
            <a:endParaRPr lang="en-US" sz="3000" dirty="0">
              <a:latin typeface="Times New Roman"/>
              <a:ea typeface="Times New Roman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000" dirty="0">
                <a:latin typeface="Times New Roman"/>
                <a:ea typeface="Times New Roman"/>
                <a:cs typeface="Simplified Arabic"/>
              </a:rPr>
              <a:t>4/ ينمي الإستقلالية لدى أتباعه.</a:t>
            </a:r>
            <a:endParaRPr lang="en-US" sz="3000" dirty="0">
              <a:latin typeface="Times New Roman"/>
              <a:ea typeface="Times New Roman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3000" dirty="0">
                <a:latin typeface="Times New Roman"/>
                <a:ea typeface="Times New Roman"/>
                <a:cs typeface="Simplified Arabic"/>
              </a:rPr>
              <a:t>5/ يتحلى بقدر كبير من المرونة والتكيف</a:t>
            </a:r>
            <a:r>
              <a:rPr lang="ar-SA" sz="4400" b="1" dirty="0">
                <a:latin typeface="Times New Roman"/>
                <a:ea typeface="Times New Roman"/>
                <a:cs typeface="Simplified Arabic"/>
              </a:rPr>
              <a:t>.</a:t>
            </a:r>
            <a:endParaRPr lang="en-US" sz="4000" b="1" dirty="0">
              <a:latin typeface="Times New Roman"/>
              <a:ea typeface="Times New Roman"/>
            </a:endParaRPr>
          </a:p>
          <a:p>
            <a:pPr algn="justLow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440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85800" y="0"/>
            <a:ext cx="17373600" cy="9144000"/>
          </a:xfrm>
        </p:spPr>
        <p:txBody>
          <a:bodyPr rtlCol="0">
            <a:noAutofit/>
          </a:bodyPr>
          <a:lstStyle/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 smtClean="0">
                <a:latin typeface="Times New Roman"/>
                <a:ea typeface="Times New Roman"/>
                <a:cs typeface="+mj-cs"/>
              </a:rPr>
              <a:t>2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/ </a:t>
            </a:r>
            <a:r>
              <a:rPr lang="ar-SA" sz="2800" dirty="0">
                <a:latin typeface="Times New Roman"/>
                <a:ea typeface="Times New Roman"/>
                <a:cs typeface="+mj-cs"/>
              </a:rPr>
              <a:t>وجود إنحرافات في سلوك القادة نتيجة لتأثرهم ببعض القيم الإجتماعية مما يجعل سلوكهم يتسم بإعطاء الأوامر وتوقع إطاعتها.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3/ تأثر النظم العائلية بالطبقة الإجتماعية والتي تعزز النهج التشددي.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4/ تعود الأفراد على طاعة الأشخاص الذين يعتبرونهم رمزاً لهم منذ أيام الطفولة.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5/ إحساس الأفراد بحاجتهم إلي الأمن 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التي </a:t>
            </a:r>
            <a:r>
              <a:rPr lang="ar-SA" sz="2800" dirty="0">
                <a:latin typeface="Times New Roman"/>
                <a:ea typeface="Times New Roman"/>
                <a:cs typeface="+mj-cs"/>
              </a:rPr>
              <a:t>يوفرها لهم القائد كما يوفرها الأب لأبنائه.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6/ إعتبار مشاركة الأفراد في تحقيق الهدف الذي يرسمه القائد تعبيراً عن طاعة 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الأوامر.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7/ إعتبار أن القائد معذور لإستخدامه أسلوب الشدة نتيجة للمسئولية التي يفرضها عليه مركزه القيادي.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8/ الإعتقاد بأن بعض الأفراد يتميز بالكسل ، كراهية العمل ، التهرب من تحمل المسئولية.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9/ التعويل على الإدارة لتنظيم العمل وتوجيه الأفراد نتيجة لسلبيتهم ومقاومتهم للتغبير والأساليب الجديدة في العمل.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(ب) أسلوب اللين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Soft Approach</a:t>
            </a:r>
            <a:r>
              <a:rPr lang="ar-SA" sz="28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 </a:t>
            </a:r>
            <a:r>
              <a:rPr lang="ar-SA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:</a:t>
            </a:r>
          </a:p>
          <a:p>
            <a:pPr lvl="0" algn="just">
              <a:spcBef>
                <a:spcPts val="0"/>
              </a:spcBef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بعد ظهور العديد من المآخذ على أسلوب الشدة وأنه لا يمكن أن ينجح في جميع الأحوال ، ظهر الإتجاه الآخر حيث المدرسة السلوكية ونظرياتها كنظرية العلاقات الإنسانية ونظرية النظم</a:t>
            </a:r>
            <a:r>
              <a:rPr lang="ar-SA" sz="2800" b="1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.</a:t>
            </a:r>
            <a:endParaRPr lang="en-US" sz="2800" b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2800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228600" y="0"/>
            <a:ext cx="17449800" cy="8235951"/>
          </a:xfrm>
        </p:spPr>
        <p:txBody>
          <a:bodyPr rtlCol="0">
            <a:noAutofit/>
          </a:bodyPr>
          <a:lstStyle/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مبررات </a:t>
            </a:r>
            <a:r>
              <a:rPr lang="ar-SA" sz="28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إستخدام هذا الأسلوب :</a:t>
            </a:r>
            <a:endParaRPr lang="en-US" sz="2800" b="1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1/ أن الحاجات الإنسانية هي التي تحفز الأفراد للعمل وليس الشدة.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2/ أن الثورة الصناعية أهملت العامل (العنصر البشري) مما إستوجب اللين معه.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3/ أن الفرد يستجيب للإدارة بالقدر الذي يشبع حاجاته الإجتماعية وخاصة حاجته إلي الإنتماء.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4/ أن الفرد يستجيب للضغوط الإجتماعية أكثر من الضغوط التي يفرضها القائد المتشدد.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5/ أن الحوافز السلبية لا يمكن أن تحفز الأفراد على العمل وإنما التحفيز الإيجابي 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والتعامل.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6/ أن لدى الفرد حافز ذاتي للتعلم وكذلك روح المبادأة 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التي </a:t>
            </a:r>
            <a:r>
              <a:rPr lang="ar-SA" sz="2800" dirty="0">
                <a:latin typeface="Times New Roman"/>
                <a:ea typeface="Times New Roman"/>
                <a:cs typeface="+mj-cs"/>
              </a:rPr>
              <a:t>تفرض على القائد معاملته باللين.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7/ يسعى الإنسان لأن يكون ناجحاً ومنتجاً في العمل مما يفرض عليه نوعاً من المرونة والإستقلال.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8/ أن الدوافع والحاجات تحرك الإنسان كما أن الضغوط الخارجية تهدده.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9/ يعتبر أداء الفرد لعمله جزء من تحقيقه لذاته.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Low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4400" b="1" dirty="0"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533400" y="-152400"/>
            <a:ext cx="17526000" cy="8388351"/>
          </a:xfrm>
        </p:spPr>
        <p:txBody>
          <a:bodyPr rtlCol="0">
            <a:noAutofit/>
          </a:bodyPr>
          <a:lstStyle/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b="1" dirty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(ج</a:t>
            </a:r>
            <a:r>
              <a:rPr lang="ar-SA" sz="28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) أسلوب الحزم </a:t>
            </a:r>
            <a:r>
              <a:rPr lang="en-US" sz="28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Firm Approach</a:t>
            </a:r>
            <a:r>
              <a:rPr lang="ar-SA" sz="28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 :</a:t>
            </a:r>
            <a:endParaRPr lang="en-US" sz="2800" b="1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تبين أن هنالك من العاملين من لا ينفع معه أسلوب اللين ولا أسلوب الشدة. وبالتالي لا بد من اللجوء إلي أسلوب وسط بين الشدة واللين 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والذي </a:t>
            </a:r>
            <a:r>
              <a:rPr lang="ar-SA" sz="2800" dirty="0">
                <a:latin typeface="Times New Roman"/>
                <a:ea typeface="Times New Roman"/>
                <a:cs typeface="+mj-cs"/>
              </a:rPr>
              <a:t>يمكن أن يكون أكثر قبولاً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مبررات إستخدام أسلوب الحزم :</a:t>
            </a:r>
            <a:endParaRPr lang="en-US" sz="2800" b="1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1/ أن بعض العاملين لا يمكن أن ينفع معهم أسلوب الشدة أو اللين وبالتالي لا بد من أسلوب يواءم بين أهداف الفرد وأهداف التنظيم.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2/ أن العلاقات الإنسانية وحدها لا يمكن أن تحقق الرضا والتفاهم وبالتالي لا بد بالإضافة إلي ذلك لشئ من الحزم.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3/ أن تحقيق أهداف التنظيم وأهداف العاملين تحتاج إلي قائد حازم. 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4/ بعض الأفراد البيروقراطيين لا يتحملون المسئولية ولا يخضعون النظام ولا يجدي معهم أسلوب الإدارة بالمشاركة وبالتالي لا بد من الحزم.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5/ لا يمكن قبول كل مبادئ أسلوب اللين وكذا أسلوب الشدة.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l" defTabSz="1567464" eaLnBrk="1" fontAlgn="auto" hangingPunct="1">
              <a:spcAft>
                <a:spcPts val="0"/>
              </a:spcAft>
              <a:defRPr/>
            </a:pPr>
            <a:endParaRPr lang="en-US" sz="2800" dirty="0" smtClean="0">
              <a:latin typeface="Times New Roman" panose="02020603050405020304" pitchFamily="18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838200" y="685800"/>
            <a:ext cx="16992600" cy="7550151"/>
          </a:xfrm>
        </p:spPr>
        <p:txBody>
          <a:bodyPr rtlCol="0">
            <a:noAutofit/>
          </a:bodyPr>
          <a:lstStyle/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800" b="1" dirty="0" smtClean="0">
                <a:latin typeface="Times New Roman"/>
                <a:ea typeface="Times New Roman"/>
                <a:cs typeface="Simplified Arabic"/>
              </a:rPr>
              <a:t>6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/ </a:t>
            </a:r>
            <a:r>
              <a:rPr lang="ar-SA" sz="2800" dirty="0">
                <a:latin typeface="Times New Roman"/>
                <a:ea typeface="Times New Roman"/>
                <a:cs typeface="+mj-cs"/>
              </a:rPr>
              <a:t>يواجه سلوك الفرد في التنظيم عدداً من العوامل التي تتغير حسب الظروف مما يستدعي مرونة تبعاً لذلك.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7/ إن الإشباع الذي يحصل عليه الفرد من العمل يتوقف على طبيعة العمل ودوافع العمل وقدراته وخبراته ولذلك فإن القائد يستطيع المؤائمة بين تلك القدرات وطبيعة العمل.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8/ يستجيب الفرد لإستراتجيات القائد المختلفة أي الإنتقال بين الشدة واللين مما يكسب القائد فاعلية في المواقف المختلفة.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Low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2800" dirty="0">
              <a:latin typeface="Times New Roman"/>
              <a:ea typeface="Times New Roman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09600" y="381000"/>
            <a:ext cx="17373600" cy="8763000"/>
          </a:xfrm>
        </p:spPr>
        <p:txBody>
          <a:bodyPr>
            <a:normAutofit fontScale="55000" lnSpcReduction="20000"/>
          </a:bodyPr>
          <a:lstStyle/>
          <a:p>
            <a:pPr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100" b="1" dirty="0" smtClean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أشكال القيادة الإدارية</a:t>
            </a:r>
            <a:endParaRPr lang="en-US" sz="5100" b="1" dirty="0" smtClean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5100" b="1" dirty="0" smtClean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Leadership Styles</a:t>
            </a: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100" dirty="0" smtClean="0">
                <a:latin typeface="Times New Roman"/>
                <a:ea typeface="Times New Roman"/>
                <a:cs typeface="+mj-cs"/>
              </a:rPr>
              <a:t>إنطلاقاً من وجود ثلاثة أنماط مختلفة من الأساليب القيادية فإنه يمكن تصنيف القيادة حسب إستخدام القائد لتلك الأساليب إلي قيادة إستبدادية وقيادة متساهلة وقيادة مشاركة تعاونية.</a:t>
            </a:r>
            <a:endParaRPr lang="en-US" sz="5100" dirty="0" smtClean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100" dirty="0" smtClean="0">
                <a:latin typeface="Times New Roman"/>
                <a:ea typeface="Times New Roman"/>
                <a:cs typeface="+mj-cs"/>
              </a:rPr>
              <a:t> كما أنه يمكن للقائد أن ينتقل من شكل إلي آخر حسب المواقف.</a:t>
            </a:r>
            <a:endParaRPr lang="en-US" sz="5100" dirty="0" smtClean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100" b="1" dirty="0" smtClean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(أ) القيادة الإستبدادية (التسلطية) </a:t>
            </a:r>
            <a:r>
              <a:rPr lang="ar-SA" sz="5100" dirty="0" smtClean="0">
                <a:solidFill>
                  <a:srgbClr val="FFFF00"/>
                </a:solidFill>
                <a:latin typeface="Times New Roman"/>
                <a:ea typeface="Times New Roman"/>
                <a:cs typeface="+mj-cs"/>
              </a:rPr>
              <a:t>:</a:t>
            </a:r>
            <a:endParaRPr lang="en-US" sz="5100" dirty="0" smtClean="0">
              <a:solidFill>
                <a:srgbClr val="FFFF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100" dirty="0" smtClean="0">
                <a:latin typeface="Times New Roman"/>
                <a:ea typeface="Times New Roman"/>
                <a:cs typeface="+mj-cs"/>
              </a:rPr>
              <a:t>ويعرف بالقيادة التسلطية أو الأتوقراطية </a:t>
            </a:r>
            <a:r>
              <a:rPr lang="en-US" sz="5100" dirty="0" smtClean="0">
                <a:latin typeface="Times New Roman"/>
                <a:ea typeface="Times New Roman"/>
                <a:cs typeface="+mj-cs"/>
              </a:rPr>
              <a:t>Autocratic or Authoritarian Leadership</a:t>
            </a:r>
            <a:r>
              <a:rPr lang="ar-SA" sz="5100" dirty="0" smtClean="0">
                <a:latin typeface="Times New Roman"/>
                <a:ea typeface="Times New Roman"/>
                <a:cs typeface="+mj-cs"/>
              </a:rPr>
              <a:t> ويعود إلي العصور القديمة حيث خضوع الضعيف للقوي على مستوى الأفراد أو القبائل أو الدول.</a:t>
            </a:r>
            <a:endParaRPr lang="en-US" sz="5100" dirty="0" smtClean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100" dirty="0" smtClean="0">
                <a:latin typeface="Times New Roman"/>
                <a:ea typeface="Times New Roman"/>
                <a:cs typeface="+mj-cs"/>
              </a:rPr>
              <a:t> وإستمر الوضع حتى الثورة الصناعية مروراً بعصر الإقطاع حيث سادت أفكار المدرسة التقليدية في الإدارة.</a:t>
            </a:r>
            <a:endParaRPr lang="en-US" sz="5100" dirty="0" smtClean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100" dirty="0" smtClean="0">
                <a:latin typeface="Times New Roman"/>
                <a:ea typeface="Times New Roman"/>
                <a:cs typeface="+mj-cs"/>
              </a:rPr>
              <a:t>ويرى القائد هنا أنه لا بد من الضغط والتسلط والتهديد والوعيد والعقاب من أجل تحقيق أهداف التنظيم ،</a:t>
            </a:r>
            <a:endParaRPr lang="en-US" sz="5100" dirty="0" smtClean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100" dirty="0" smtClean="0">
                <a:latin typeface="Times New Roman"/>
                <a:ea typeface="Times New Roman"/>
                <a:cs typeface="+mj-cs"/>
              </a:rPr>
              <a:t> كما أن القائد لا يكترث بآراء العاملين ويعتبرها تهرباً من العمل.</a:t>
            </a:r>
            <a:endParaRPr lang="en-US" sz="5100" dirty="0" smtClean="0">
              <a:latin typeface="Times New Roman"/>
              <a:ea typeface="Times New Roman"/>
              <a:cs typeface="+mj-cs"/>
            </a:endParaRPr>
          </a:p>
          <a:p>
            <a:pPr eaLnBrk="1" hangingPunct="1">
              <a:buFont typeface="Arial" charset="0"/>
              <a:buNone/>
              <a:defRPr/>
            </a:pPr>
            <a:endParaRPr 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09600" y="0"/>
            <a:ext cx="17145000" cy="8991600"/>
          </a:xfrm>
        </p:spPr>
        <p:txBody>
          <a:bodyPr>
            <a:noAutofit/>
          </a:bodyPr>
          <a:lstStyle/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خصائص القائد في ظل القيادة الإستبدادية :</a:t>
            </a:r>
            <a:endParaRPr lang="en-US" sz="2800" b="1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1/ يرى القائد بأن له شأن عظيم وأنه لا مجال للعلاقات الإنسانية.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2/ يهتم القائد بمركزه وبالإنتاجية على حساب إهتمامه بالعاملين.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3/ يثق القائد في نفسه ثقة مفرطة ولا يثق في الآخرين ولا يفوِّض 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لهم جزء </a:t>
            </a:r>
            <a:r>
              <a:rPr lang="ar-SA" sz="2800" dirty="0">
                <a:latin typeface="Times New Roman"/>
                <a:ea typeface="Times New Roman"/>
                <a:cs typeface="+mj-cs"/>
              </a:rPr>
              <a:t>من سلطانه.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4/ ينفرد بالتخطيط وإتخاذ القرارات.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5/ يتعصب لرأيه ويتبع أسلوب التعليمات ويتوقع من الآخرين طاعته.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6/ عدم ثقته في الآخرين تؤدي إلي القلق وعدم الإستقرار النفسي.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7/ 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ينسب </a:t>
            </a:r>
            <a:r>
              <a:rPr lang="ar-SA" sz="2800" dirty="0">
                <a:latin typeface="Times New Roman"/>
                <a:ea typeface="Times New Roman"/>
                <a:cs typeface="+mj-cs"/>
              </a:rPr>
              <a:t>النجاح لنفسه والفشل لمرؤوسيه.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>
                <a:latin typeface="Times New Roman"/>
                <a:ea typeface="Times New Roman"/>
                <a:cs typeface="+mj-cs"/>
              </a:rPr>
              <a:t>8/ يقوم بالرقابة الدقيقة ويتدخل في التفاصيل مما 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يخلق </a:t>
            </a:r>
            <a:r>
              <a:rPr lang="ar-SA" sz="2800" dirty="0">
                <a:latin typeface="Times New Roman"/>
                <a:ea typeface="Times New Roman"/>
                <a:cs typeface="+mj-cs"/>
              </a:rPr>
              <a:t>جو مشحون بالمشاكل والتعقيدات</a:t>
            </a:r>
            <a:r>
              <a:rPr lang="ar-SA" sz="2800" dirty="0" smtClean="0">
                <a:latin typeface="Times New Roman"/>
                <a:ea typeface="Times New Roman"/>
                <a:cs typeface="+mj-cs"/>
              </a:rPr>
              <a:t>.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2800" dirty="0" smtClean="0">
                <a:solidFill>
                  <a:srgbClr val="FFFF00"/>
                </a:solidFill>
                <a:latin typeface="Times New Roman"/>
                <a:ea typeface="Times New Roman"/>
                <a:cs typeface="+mj-cs"/>
              </a:rPr>
              <a:t>*</a:t>
            </a:r>
            <a:endParaRPr lang="en-US" sz="2800" dirty="0">
              <a:latin typeface="Times New Roman"/>
              <a:ea typeface="Times New Roman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304800"/>
            <a:ext cx="17526000" cy="8686800"/>
          </a:xfrm>
        </p:spPr>
        <p:txBody>
          <a:bodyPr>
            <a:normAutofit fontScale="25000" lnSpcReduction="20000"/>
          </a:bodyPr>
          <a:lstStyle/>
          <a:p>
            <a:pPr lvl="0" algn="just">
              <a:spcBef>
                <a:spcPts val="0"/>
              </a:spcBef>
              <a:buNone/>
              <a:defRPr/>
            </a:pPr>
            <a:r>
              <a:rPr lang="ar-SA" sz="112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يتدرج القائد الإستبدادي في تسلطه بين الإستبدادية المتشددة واللبقة إلي ثلاثة مستويات :</a:t>
            </a:r>
            <a:endParaRPr lang="en-US" sz="11200" b="1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lvl="0" algn="just">
              <a:spcBef>
                <a:spcPts val="0"/>
              </a:spcBef>
              <a:buNone/>
              <a:defRPr/>
            </a:pPr>
            <a:r>
              <a:rPr lang="ar-SA" sz="112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أولاً : القيادة التسلطية العنيفة </a:t>
            </a:r>
            <a:r>
              <a:rPr lang="ar-SA" sz="11200" dirty="0">
                <a:solidFill>
                  <a:srgbClr val="FFFF00"/>
                </a:solidFill>
                <a:latin typeface="Times New Roman"/>
                <a:ea typeface="Times New Roman"/>
                <a:cs typeface="+mj-cs"/>
              </a:rPr>
              <a:t>:</a:t>
            </a:r>
            <a:endParaRPr lang="en-US" sz="11200" dirty="0">
              <a:solidFill>
                <a:srgbClr val="FFFF00"/>
              </a:solidFill>
              <a:latin typeface="Times New Roman"/>
              <a:ea typeface="Times New Roman"/>
              <a:cs typeface="+mj-cs"/>
            </a:endParaRPr>
          </a:p>
          <a:p>
            <a:pPr lvl="0" algn="just">
              <a:spcBef>
                <a:spcPts val="0"/>
              </a:spcBef>
              <a:buNone/>
              <a:defRPr/>
            </a:pPr>
            <a:r>
              <a:rPr lang="ar-SA" sz="11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حيث إستخدام القوة والإكراه والتهديد والعقاب والأوامر والإجراءات الإنتقامية وعدم التقاضي عن الأخطاء وجعل مرتكبها عبرة للآخرين</a:t>
            </a:r>
            <a:r>
              <a:rPr lang="ar-SA" sz="112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.</a:t>
            </a:r>
            <a:endParaRPr lang="ar-SA" sz="11200" dirty="0" smtClean="0">
              <a:solidFill>
                <a:srgbClr val="FFFF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b="1" dirty="0" smtClean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ثانياً </a:t>
            </a:r>
            <a:r>
              <a:rPr lang="ar-SA" sz="112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: القيادة التسلطية الخيرة :</a:t>
            </a:r>
            <a:endParaRPr lang="en-US" sz="11200" b="1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>
                <a:latin typeface="Times New Roman"/>
                <a:ea typeface="Times New Roman"/>
                <a:cs typeface="+mj-cs"/>
              </a:rPr>
              <a:t>أقل من الأولى ، حيث محاولة تهيئة جو العمل حتى لا يظهر سلوك </a:t>
            </a:r>
            <a:r>
              <a:rPr lang="ar-SA" sz="11200" dirty="0" smtClean="0">
                <a:latin typeface="Times New Roman"/>
                <a:ea typeface="Times New Roman"/>
                <a:cs typeface="+mj-cs"/>
              </a:rPr>
              <a:t>عدواني</a:t>
            </a: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 smtClean="0">
                <a:latin typeface="Times New Roman"/>
                <a:ea typeface="Times New Roman"/>
                <a:cs typeface="+mj-cs"/>
              </a:rPr>
              <a:t> </a:t>
            </a:r>
            <a:r>
              <a:rPr lang="ar-SA" sz="11200" dirty="0">
                <a:latin typeface="Times New Roman"/>
                <a:ea typeface="Times New Roman"/>
                <a:cs typeface="+mj-cs"/>
              </a:rPr>
              <a:t>وذلك من خلال المدح والثناء وعدم اللجوء إلي الإكراه إلا عندما يفشل الإقناع ، </a:t>
            </a:r>
            <a:endParaRPr lang="ar-SA" sz="11200" dirty="0" smtClean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 smtClean="0">
                <a:latin typeface="Times New Roman"/>
                <a:ea typeface="Times New Roman"/>
                <a:cs typeface="+mj-cs"/>
              </a:rPr>
              <a:t>وهو </a:t>
            </a:r>
            <a:r>
              <a:rPr lang="ar-SA" sz="11200" dirty="0">
                <a:latin typeface="Times New Roman"/>
                <a:ea typeface="Times New Roman"/>
                <a:cs typeface="+mj-cs"/>
              </a:rPr>
              <a:t>رقيق في تعامله قاسياً عندما يتطلب الأمر ذلك</a:t>
            </a:r>
            <a:r>
              <a:rPr lang="ar-SA" sz="11200" dirty="0" smtClean="0">
                <a:latin typeface="Times New Roman"/>
                <a:ea typeface="Times New Roman"/>
                <a:cs typeface="+mj-cs"/>
              </a:rPr>
              <a:t>.</a:t>
            </a:r>
            <a:r>
              <a:rPr lang="ar-SA" sz="11200" dirty="0">
                <a:latin typeface="Times New Roman"/>
                <a:ea typeface="Times New Roman"/>
                <a:cs typeface="+mj-cs"/>
              </a:rPr>
              <a:t> </a:t>
            </a:r>
            <a:endParaRPr lang="en-US" sz="112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ثالثاً : القيادة التسلطية المناورة :</a:t>
            </a:r>
            <a:endParaRPr lang="en-US" sz="11200" b="1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>
                <a:latin typeface="Times New Roman"/>
                <a:ea typeface="Times New Roman"/>
                <a:cs typeface="+mj-cs"/>
              </a:rPr>
              <a:t>حيث </a:t>
            </a:r>
            <a:r>
              <a:rPr lang="ar-SA" sz="11200" dirty="0" smtClean="0">
                <a:latin typeface="Times New Roman"/>
                <a:ea typeface="Times New Roman"/>
                <a:cs typeface="+mj-cs"/>
              </a:rPr>
              <a:t>إشعار </a:t>
            </a:r>
            <a:r>
              <a:rPr lang="ar-SA" sz="11200" dirty="0">
                <a:latin typeface="Times New Roman"/>
                <a:ea typeface="Times New Roman"/>
                <a:cs typeface="+mj-cs"/>
              </a:rPr>
              <a:t>المرؤوسين بالمشاركة في إتخاذ القرار (شكلياً) والواقع أن القائد هو الذي يتخذ القرار. </a:t>
            </a:r>
            <a:endParaRPr lang="ar-SA" sz="11200" dirty="0" smtClean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 smtClean="0">
                <a:latin typeface="Times New Roman"/>
                <a:ea typeface="Times New Roman"/>
                <a:cs typeface="+mj-cs"/>
              </a:rPr>
              <a:t>ويحاول </a:t>
            </a:r>
            <a:r>
              <a:rPr lang="ar-SA" sz="11200" dirty="0">
                <a:latin typeface="Times New Roman"/>
                <a:ea typeface="Times New Roman"/>
                <a:cs typeface="+mj-cs"/>
              </a:rPr>
              <a:t>القائد هنا أن يكون لبقاً في التعامل ، ومرناً في معالجة المشاكل ويتصل بالأفراد بشكل شخصي</a:t>
            </a:r>
            <a:r>
              <a:rPr lang="ar-SA" sz="11200" dirty="0" smtClean="0">
                <a:latin typeface="Times New Roman"/>
                <a:ea typeface="Times New Roman"/>
                <a:cs typeface="+mj-cs"/>
              </a:rPr>
              <a:t>.</a:t>
            </a:r>
            <a:endParaRPr lang="en-US" sz="11200" dirty="0">
              <a:latin typeface="Times New Roman"/>
              <a:ea typeface="Times New Roman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457200"/>
            <a:ext cx="17373600" cy="8686800"/>
          </a:xfrm>
        </p:spPr>
        <p:txBody>
          <a:bodyPr>
            <a:normAutofit fontScale="25000" lnSpcReduction="20000"/>
          </a:bodyPr>
          <a:lstStyle/>
          <a:p>
            <a:pPr lvl="0" algn="just">
              <a:spcBef>
                <a:spcPts val="0"/>
              </a:spcBef>
              <a:buNone/>
              <a:defRPr/>
            </a:pPr>
            <a:r>
              <a:rPr lang="ar-SA" sz="11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هذا النوع من القيادة يمكن أن يكون ناجحاً </a:t>
            </a:r>
            <a:r>
              <a:rPr lang="ar-SA" sz="112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مع الأفراد </a:t>
            </a:r>
            <a:r>
              <a:rPr lang="ar-SA" sz="11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الذين لا يحبون العمل ويتهربون من القيام </a:t>
            </a:r>
            <a:r>
              <a:rPr lang="ar-SA" sz="112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بواجباتهموكذلك </a:t>
            </a:r>
            <a:r>
              <a:rPr lang="ar-SA" sz="11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الذين تعودوا على السؤال عما يجب القيام به ويفضلون تدخل القائد </a:t>
            </a:r>
            <a:r>
              <a:rPr lang="ar-SA" sz="112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وكذلك </a:t>
            </a:r>
            <a:r>
              <a:rPr lang="ar-SA" sz="11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مواقف الأزمات والتي تتطلب قائداً ممسكاً بزمام الأمور ويوجه مركزياً </a:t>
            </a:r>
            <a:r>
              <a:rPr lang="ar-SA" sz="112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وكذلك </a:t>
            </a:r>
            <a:r>
              <a:rPr lang="ar-SA" sz="11200" dirty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عندما تكون لدى القائد قدرات شخصية عالية ويتميز بالجدية والكفاءة</a:t>
            </a:r>
            <a:r>
              <a:rPr lang="ar-SA" sz="7000" dirty="0" smtClean="0">
                <a:solidFill>
                  <a:prstClr val="black"/>
                </a:solidFill>
                <a:latin typeface="Times New Roman"/>
                <a:ea typeface="Times New Roman"/>
                <a:cs typeface="+mj-cs"/>
              </a:rPr>
              <a:t>.</a:t>
            </a:r>
            <a:endParaRPr lang="ar-SA" sz="7000" b="1" dirty="0" smtClean="0">
              <a:solidFill>
                <a:srgbClr val="FFFF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7000" b="1" dirty="0" smtClean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(</a:t>
            </a:r>
            <a:r>
              <a:rPr lang="ar-SA" sz="70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ب</a:t>
            </a:r>
            <a:r>
              <a:rPr lang="ar-SA" sz="112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) القيادة المتساهلة :</a:t>
            </a:r>
            <a:endParaRPr lang="en-US" sz="11200" b="1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>
                <a:latin typeface="Times New Roman"/>
                <a:ea typeface="Times New Roman"/>
                <a:cs typeface="+mj-cs"/>
              </a:rPr>
              <a:t>وتسمى بالقيادة المتحررة أو الفوضوية أو غير الموجهة أو عدم التدخل وقد جاءت كرد فعل للقيادة التسلطية وفشلها في كثير من الأحيان في تحقيق أهدافها.</a:t>
            </a:r>
            <a:endParaRPr lang="en-US" sz="112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>
                <a:latin typeface="Times New Roman"/>
                <a:ea typeface="Times New Roman"/>
                <a:cs typeface="+mj-cs"/>
              </a:rPr>
              <a:t>وهنا يعطي القائد الأفراد كامل الحرية في التصرف وأداء العمل بالطريقة التي يرونها </a:t>
            </a:r>
            <a:r>
              <a:rPr lang="ar-SA" sz="11200" dirty="0" smtClean="0">
                <a:latin typeface="Times New Roman"/>
                <a:ea typeface="Times New Roman"/>
                <a:cs typeface="+mj-cs"/>
              </a:rPr>
              <a:t>مناسبة</a:t>
            </a: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 smtClean="0">
                <a:latin typeface="Times New Roman"/>
                <a:ea typeface="Times New Roman"/>
                <a:cs typeface="+mj-cs"/>
              </a:rPr>
              <a:t> </a:t>
            </a:r>
            <a:r>
              <a:rPr lang="ar-SA" sz="11200" dirty="0">
                <a:latin typeface="Times New Roman"/>
                <a:ea typeface="Times New Roman"/>
                <a:cs typeface="+mj-cs"/>
              </a:rPr>
              <a:t>وبالتالي فهو يفوِّض سلطته في إتخاذ القرار لأتباعه ويكون بذلك منسقاً للإدارة وما عليه إلا إبداء الرأي والمشورة عند الضرورة</a:t>
            </a:r>
            <a:r>
              <a:rPr lang="ar-SA" sz="11200" dirty="0" smtClean="0">
                <a:latin typeface="Times New Roman"/>
                <a:ea typeface="Times New Roman"/>
                <a:cs typeface="+mj-cs"/>
              </a:rPr>
              <a:t>.</a:t>
            </a:r>
            <a:endParaRPr lang="en-US" sz="11200" dirty="0"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(ج) القيادة المشاركة (التعاونية) </a:t>
            </a:r>
            <a:r>
              <a:rPr lang="en-US" sz="112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Participative Leadership</a:t>
            </a:r>
            <a:r>
              <a:rPr lang="ar-SA" sz="11200" b="1" dirty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 :</a:t>
            </a:r>
            <a:endParaRPr lang="en-US" sz="11200" b="1" dirty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>
                <a:latin typeface="Times New Roman"/>
                <a:ea typeface="Times New Roman"/>
                <a:cs typeface="+mj-cs"/>
              </a:rPr>
              <a:t>ويسمى أيضاً بالقيادة </a:t>
            </a:r>
            <a:r>
              <a:rPr lang="ar-SA" sz="11200" dirty="0" smtClean="0">
                <a:latin typeface="Times New Roman"/>
                <a:ea typeface="Times New Roman"/>
                <a:cs typeface="+mj-cs"/>
              </a:rPr>
              <a:t>الديموقراطية </a:t>
            </a:r>
            <a:r>
              <a:rPr lang="ar-SA" sz="11200" dirty="0">
                <a:latin typeface="Times New Roman"/>
                <a:ea typeface="Times New Roman"/>
                <a:cs typeface="+mj-cs"/>
              </a:rPr>
              <a:t>وقد تنتج عن فشل القيادة الإستبدادية حيث تجميد الأفكار وشل حركة التطور والإبداع وكذلك فشل القيادة المتساهلة حيث الفوضى وتضارب </a:t>
            </a:r>
            <a:r>
              <a:rPr lang="ar-SA" sz="11200" dirty="0" smtClean="0">
                <a:latin typeface="Times New Roman"/>
                <a:ea typeface="Times New Roman"/>
                <a:cs typeface="+mj-cs"/>
              </a:rPr>
              <a:t>الأهداف.ويقوم </a:t>
            </a:r>
            <a:r>
              <a:rPr lang="ar-SA" sz="11200" dirty="0">
                <a:latin typeface="Times New Roman"/>
                <a:ea typeface="Times New Roman"/>
                <a:cs typeface="+mj-cs"/>
              </a:rPr>
              <a:t>هذا النوع على ثلاثة ركائز أساسية وهي </a:t>
            </a:r>
            <a:r>
              <a:rPr lang="ar-SA" sz="11200" dirty="0" smtClean="0">
                <a:latin typeface="Times New Roman"/>
                <a:ea typeface="Times New Roman"/>
                <a:cs typeface="+mj-cs"/>
              </a:rPr>
              <a:t>: </a:t>
            </a:r>
            <a:r>
              <a:rPr lang="ar-SA" sz="11200" dirty="0">
                <a:latin typeface="Times New Roman"/>
                <a:ea typeface="Times New Roman"/>
                <a:cs typeface="+mj-cs"/>
              </a:rPr>
              <a:t>إقامة العلاقات الإنسانية بين القائد وأتباعه </a:t>
            </a:r>
            <a:r>
              <a:rPr lang="ar-SA" sz="11200" dirty="0" smtClean="0">
                <a:latin typeface="Times New Roman"/>
                <a:ea typeface="Times New Roman"/>
                <a:cs typeface="+mj-cs"/>
              </a:rPr>
              <a:t>،</a:t>
            </a:r>
          </a:p>
          <a:p>
            <a:pPr algn="just" rtl="1"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 smtClean="0">
                <a:latin typeface="Times New Roman"/>
                <a:ea typeface="Times New Roman"/>
                <a:cs typeface="+mj-cs"/>
              </a:rPr>
              <a:t> </a:t>
            </a:r>
            <a:r>
              <a:rPr lang="ar-SA" sz="11200" dirty="0">
                <a:latin typeface="Times New Roman"/>
                <a:ea typeface="Times New Roman"/>
                <a:cs typeface="+mj-cs"/>
              </a:rPr>
              <a:t>إشراك المرؤوسين في بعض المهام القيادية ، </a:t>
            </a:r>
            <a:r>
              <a:rPr lang="ar-SA" sz="11200" dirty="0" smtClean="0">
                <a:latin typeface="Times New Roman"/>
                <a:ea typeface="Times New Roman"/>
                <a:cs typeface="+mj-cs"/>
              </a:rPr>
              <a:t>تفويض </a:t>
            </a:r>
            <a:r>
              <a:rPr lang="ar-SA" sz="11200" dirty="0">
                <a:latin typeface="Times New Roman"/>
                <a:ea typeface="Times New Roman"/>
                <a:cs typeface="+mj-cs"/>
              </a:rPr>
              <a:t>السلطة بالشكل الذي يخدم التنظيم ويساعد في تحقيق أهدافه.</a:t>
            </a:r>
            <a:endParaRPr lang="en-US" sz="11200" dirty="0">
              <a:latin typeface="Times New Roman"/>
              <a:ea typeface="Times New Roman"/>
              <a:cs typeface="+mj-cs"/>
            </a:endParaRPr>
          </a:p>
          <a:p>
            <a:pPr eaLnBrk="1" hangingPunct="1">
              <a:buFont typeface="Arial" charset="0"/>
              <a:buNone/>
              <a:defRPr/>
            </a:pPr>
            <a:endParaRPr lang="en-US" sz="1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قالب العروض الخاص بكلية ادارة الاعمال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5" id="{396283F2-7431-7F43-AEC3-90C093297277}" vid="{D3D2870D-E4AE-984D-AD06-E0784AA39B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العروض الخاص بكلية ادارة الاعمال</Template>
  <TotalTime>40</TotalTime>
  <Words>1212</Words>
  <Application>Microsoft Office PowerPoint</Application>
  <PresentationFormat>Custom</PresentationFormat>
  <Paragraphs>84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قالب العروض الخاص بكلية ادارة الاعمال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osman tag elsir</dc:creator>
  <cp:lastModifiedBy>United</cp:lastModifiedBy>
  <cp:revision>14</cp:revision>
  <dcterms:created xsi:type="dcterms:W3CDTF">2015-02-22T04:49:46Z</dcterms:created>
  <dcterms:modified xsi:type="dcterms:W3CDTF">2019-01-16T08:22:40Z</dcterms:modified>
</cp:coreProperties>
</file>