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78" r:id="rId4"/>
    <p:sldId id="351" r:id="rId5"/>
    <p:sldId id="374" r:id="rId6"/>
    <p:sldId id="366" r:id="rId7"/>
    <p:sldId id="376" r:id="rId8"/>
    <p:sldId id="312" r:id="rId9"/>
    <p:sldId id="355" r:id="rId10"/>
    <p:sldId id="357" r:id="rId11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78"/>
            <p14:sldId id="351"/>
            <p14:sldId id="374"/>
            <p14:sldId id="366"/>
            <p14:sldId id="376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FF"/>
    <a:srgbClr val="9A009A"/>
    <a:srgbClr val="E1FBFA"/>
    <a:srgbClr val="A400A4"/>
    <a:srgbClr val="FFCCFF"/>
    <a:srgbClr val="F3EBF9"/>
    <a:srgbClr val="612A8A"/>
    <a:srgbClr val="BC8F00"/>
    <a:srgbClr val="ECF5E7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09" autoAdjust="0"/>
    <p:restoredTop sz="93837" autoAdjust="0"/>
  </p:normalViewPr>
  <p:slideViewPr>
    <p:cSldViewPr snapToGrid="0">
      <p:cViewPr varScale="1">
        <p:scale>
          <a:sx n="69" d="100"/>
          <a:sy n="69" d="100"/>
        </p:scale>
        <p:origin x="708" y="4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112471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60513" y="2834640"/>
            <a:ext cx="9144000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 – 1): طرح عددين كل منهما مكون من رقمين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63)</a:t>
            </a: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رقمين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443F65-F996-49F4-871B-97C0DA056B7D}"/>
                </a:ext>
              </a:extLst>
            </p:cNvPr>
            <p:cNvSpPr/>
            <p:nvPr/>
          </p:nvSpPr>
          <p:spPr>
            <a:xfrm>
              <a:off x="4752495" y="2770006"/>
              <a:ext cx="271901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" t="9992" r="51310" b="15472"/>
          <a:stretch/>
        </p:blipFill>
        <p:spPr bwMode="auto">
          <a:xfrm>
            <a:off x="696036" y="1658195"/>
            <a:ext cx="2167719" cy="4128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exagon 1"/>
          <p:cNvSpPr/>
          <p:nvPr/>
        </p:nvSpPr>
        <p:spPr>
          <a:xfrm>
            <a:off x="3794078" y="559551"/>
            <a:ext cx="4858603" cy="2197289"/>
          </a:xfrm>
          <a:prstGeom prst="hexagon">
            <a:avLst/>
          </a:prstGeom>
          <a:pattFill prst="pct90">
            <a:fgClr>
              <a:srgbClr val="F3EBF9"/>
            </a:fgClr>
            <a:bgClr>
              <a:schemeClr val="bg1"/>
            </a:bgClr>
          </a:pattFill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Rectangle 2"/>
          <p:cNvSpPr/>
          <p:nvPr/>
        </p:nvSpPr>
        <p:spPr>
          <a:xfrm>
            <a:off x="4435522" y="688699"/>
            <a:ext cx="3712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6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6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</a:p>
        </p:txBody>
      </p: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512" r="5706" b="13952"/>
          <a:stretch/>
        </p:blipFill>
        <p:spPr bwMode="auto">
          <a:xfrm>
            <a:off x="9720262" y="1829921"/>
            <a:ext cx="2166937" cy="399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Hexagon 11"/>
          <p:cNvSpPr/>
          <p:nvPr/>
        </p:nvSpPr>
        <p:spPr>
          <a:xfrm>
            <a:off x="3335511" y="2838728"/>
            <a:ext cx="5775736" cy="2988860"/>
          </a:xfrm>
          <a:prstGeom prst="hexagon">
            <a:avLst/>
          </a:prstGeom>
          <a:pattFill prst="pct90">
            <a:fgClr>
              <a:srgbClr val="F3EBF9"/>
            </a:fgClr>
            <a:bgClr>
              <a:schemeClr val="bg1"/>
            </a:bgClr>
          </a:pattFill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 flipH="1">
            <a:off x="3896753" y="3455995"/>
            <a:ext cx="4653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54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عددين كل منهما مكون من رقمين</a:t>
            </a:r>
            <a:endParaRPr lang="ar-SA" sz="54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387616" y="756587"/>
            <a:ext cx="1918001" cy="389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40593" y="2341636"/>
            <a:ext cx="1918001" cy="38907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Left Arrow Callout 1"/>
          <p:cNvSpPr/>
          <p:nvPr/>
        </p:nvSpPr>
        <p:spPr>
          <a:xfrm>
            <a:off x="2072583" y="2151727"/>
            <a:ext cx="3452884" cy="3047557"/>
          </a:xfrm>
          <a:prstGeom prst="leftArrowCallout">
            <a:avLst>
              <a:gd name="adj1" fmla="val 15159"/>
              <a:gd name="adj2" fmla="val 16393"/>
              <a:gd name="adj3" fmla="val 25000"/>
              <a:gd name="adj4" fmla="val 64977"/>
            </a:avLst>
          </a:prstGeom>
          <a:solidFill>
            <a:srgbClr val="C6DCF0"/>
          </a:solidFill>
          <a:ln>
            <a:solidFill>
              <a:srgbClr val="91B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Left Arrow Callout 11"/>
          <p:cNvSpPr/>
          <p:nvPr/>
        </p:nvSpPr>
        <p:spPr>
          <a:xfrm rot="10800000">
            <a:off x="6878470" y="756586"/>
            <a:ext cx="3487003" cy="3266774"/>
          </a:xfrm>
          <a:prstGeom prst="leftArrowCallout">
            <a:avLst>
              <a:gd name="adj1" fmla="val 12891"/>
              <a:gd name="adj2" fmla="val 13855"/>
              <a:gd name="adj3" fmla="val 25000"/>
              <a:gd name="adj4" fmla="val 64977"/>
            </a:avLst>
          </a:prstGeom>
          <a:solidFill>
            <a:srgbClr val="FFE1E1"/>
          </a:solidFill>
          <a:ln>
            <a:solidFill>
              <a:srgbClr val="FF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Rectangle 2"/>
          <p:cNvSpPr/>
          <p:nvPr/>
        </p:nvSpPr>
        <p:spPr>
          <a:xfrm>
            <a:off x="6878472" y="756587"/>
            <a:ext cx="229964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cap="none" spc="0" dirty="0">
                <a:ln w="18415" cmpd="sng">
                  <a:noFill/>
                  <a:prstDash val="solid"/>
                </a:ln>
                <a:solidFill>
                  <a:srgbClr val="C02280"/>
                </a:solidFill>
                <a:latin typeface="Sakkal Majalla" pitchFamily="2" charset="-78"/>
                <a:cs typeface="Sakkal Majalla" pitchFamily="2" charset="-78"/>
              </a:rPr>
              <a:t>ما هي المفردات التي سنستعملها لدرسنا اليوم يا أخي؟</a:t>
            </a:r>
            <a:endParaRPr lang="en-US" sz="4000" b="1" cap="none" spc="0" dirty="0">
              <a:ln w="18415" cmpd="sng">
                <a:noFill/>
                <a:prstDash val="solid"/>
              </a:ln>
              <a:solidFill>
                <a:srgbClr val="C0228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4586" y="2387356"/>
            <a:ext cx="227195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cap="none" spc="0" dirty="0">
                <a:ln w="18415" cmpd="sng">
                  <a:noFill/>
                  <a:prstDash val="solid"/>
                </a:ln>
                <a:solidFill>
                  <a:srgbClr val="C02280"/>
                </a:solidFill>
                <a:latin typeface="Sakkal Majalla" pitchFamily="2" charset="-78"/>
                <a:cs typeface="Sakkal Majalla" pitchFamily="2" charset="-78"/>
              </a:rPr>
              <a:t>سنستعمل اليوم يا </a:t>
            </a:r>
          </a:p>
          <a:p>
            <a:pPr algn="ctr"/>
            <a:r>
              <a:rPr lang="ar-BH" sz="4000" b="1" cap="none" spc="0" dirty="0">
                <a:ln w="18415" cmpd="sng">
                  <a:noFill/>
                  <a:prstDash val="solid"/>
                </a:ln>
                <a:solidFill>
                  <a:srgbClr val="C02280"/>
                </a:solidFill>
                <a:latin typeface="Sakkal Majalla" pitchFamily="2" charset="-78"/>
                <a:cs typeface="Sakkal Majalla" pitchFamily="2" charset="-78"/>
              </a:rPr>
              <a:t>أختي</a:t>
            </a:r>
            <a:endParaRPr lang="ar-SA" sz="4000" b="1" dirty="0">
              <a:ln w="18415" cmpd="sng">
                <a:noFill/>
                <a:prstDash val="solid"/>
              </a:ln>
              <a:solidFill>
                <a:srgbClr val="C0228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4000" b="1" cap="none" spc="0" dirty="0">
                <a:ln w="18415" cmpd="sng">
                  <a:noFill/>
                  <a:prstDash val="solid"/>
                </a:ln>
                <a:solidFill>
                  <a:srgbClr val="C02280"/>
                </a:solidFill>
                <a:latin typeface="Sakkal Majalla" pitchFamily="2" charset="-78"/>
                <a:cs typeface="Sakkal Majalla" pitchFamily="2" charset="-78"/>
              </a:rPr>
              <a:t>الفرق</a:t>
            </a:r>
          </a:p>
        </p:txBody>
      </p:sp>
      <p:grpSp>
        <p:nvGrpSpPr>
          <p:cNvPr id="11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1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0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30319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رقمين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73A59A-BC2B-4A99-A30F-E945D7EFCE34}"/>
              </a:ext>
            </a:extLst>
          </p:cNvPr>
          <p:cNvGrpSpPr/>
          <p:nvPr/>
        </p:nvGrpSpPr>
        <p:grpSpPr>
          <a:xfrm>
            <a:off x="9809823" y="141301"/>
            <a:ext cx="2231685" cy="700133"/>
            <a:chOff x="5013056" y="4895503"/>
            <a:chExt cx="2712121" cy="70013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أسْتَعِدُ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2" t="19983" r="58301" b="14750"/>
          <a:stretch/>
        </p:blipFill>
        <p:spPr>
          <a:xfrm>
            <a:off x="-1" y="0"/>
            <a:ext cx="2295033" cy="251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295033" y="77824"/>
            <a:ext cx="7230955" cy="80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يبين الجدول المجاور أن النمر ينام 16 ساعة في اليوم، بينما ينام القط 12 ساعة في اليوم. أجد الفرق بين عدد ساعات نوم كل من النمر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و القط.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37201" y="954954"/>
            <a:ext cx="6061588" cy="614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يمكنني استعمال الطرح لحل المسألة. </a:t>
            </a:r>
            <a:r>
              <a:rPr lang="ar-BH" sz="2400" b="1" dirty="0">
                <a:solidFill>
                  <a:srgbClr val="C00000"/>
                </a:solidFill>
                <a:highlight>
                  <a:srgbClr val="FFFF00"/>
                </a:highlight>
                <a:latin typeface="Sakkal Majalla" pitchFamily="2" charset="-78"/>
                <a:cs typeface="Sakkal Majalla" pitchFamily="2" charset="-78"/>
              </a:rPr>
              <a:t>الفرق</a:t>
            </a:r>
            <a:r>
              <a:rPr lang="ar-BH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هو جواب لمسألة الطرح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03276" y="954954"/>
            <a:ext cx="3647575" cy="614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كم ساعة ينام النمر أكثر مما ينام القط؟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2295033" y="1667436"/>
            <a:ext cx="9667438" cy="748618"/>
          </a:xfrm>
          <a:prstGeom prst="snip2DiagRect">
            <a:avLst>
              <a:gd name="adj1" fmla="val 0"/>
              <a:gd name="adj2" fmla="val 25648"/>
            </a:avLst>
          </a:prstGeom>
          <a:solidFill>
            <a:srgbClr val="E1FBFA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لمعرفة ذلك؛ أجد ناتج 6 1  -  2 1  . يمكنني أن أستعمل « قطع دينز » لعمل نموذج للمسألة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669" y="2562176"/>
            <a:ext cx="3126884" cy="2345341"/>
            <a:chOff x="163189" y="2562176"/>
            <a:chExt cx="3126884" cy="234534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5B43427-2EB5-44D1-8079-8959D83B71C4}"/>
                </a:ext>
              </a:extLst>
            </p:cNvPr>
            <p:cNvSpPr/>
            <p:nvPr/>
          </p:nvSpPr>
          <p:spPr>
            <a:xfrm>
              <a:off x="1726631" y="2562176"/>
              <a:ext cx="1563442" cy="2344799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 rtl="1"/>
              <a:r>
                <a:rPr lang="ar-BH" sz="3200" b="1" dirty="0">
                  <a:solidFill>
                    <a:schemeClr val="tx1"/>
                  </a:solidFill>
                </a:rPr>
                <a:t>الآحاد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E9C2C0-DFB6-4152-AA14-4CA5B7EFDE78}"/>
                </a:ext>
              </a:extLst>
            </p:cNvPr>
            <p:cNvSpPr/>
            <p:nvPr/>
          </p:nvSpPr>
          <p:spPr>
            <a:xfrm>
              <a:off x="163189" y="2562722"/>
              <a:ext cx="1563442" cy="2344795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 rtl="1"/>
              <a:r>
                <a:rPr lang="ar-BH" sz="3200" b="1" dirty="0">
                  <a:solidFill>
                    <a:schemeClr val="tx1"/>
                  </a:solidFill>
                </a:rPr>
                <a:t>العشرات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80354" y="2493952"/>
            <a:ext cx="4314542" cy="1753473"/>
            <a:chOff x="7680354" y="2493952"/>
            <a:chExt cx="4314542" cy="1753473"/>
          </a:xfrm>
        </p:grpSpPr>
        <p:sp>
          <p:nvSpPr>
            <p:cNvPr id="22" name="Rectangle 21"/>
            <p:cNvSpPr/>
            <p:nvPr/>
          </p:nvSpPr>
          <p:spPr>
            <a:xfrm>
              <a:off x="7680354" y="2493952"/>
              <a:ext cx="4314542" cy="1753473"/>
            </a:xfrm>
            <a:prstGeom prst="rect">
              <a:avLst/>
            </a:prstGeom>
            <a:solidFill>
              <a:srgbClr val="ECF5E7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الخطوة  1: </a:t>
              </a:r>
              <a:r>
                <a:rPr lang="ar-BH" sz="26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أطرح ا</a:t>
              </a:r>
              <a:r>
                <a:rPr lang="ar-SA" sz="26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لآ</a:t>
              </a:r>
              <a:r>
                <a:rPr lang="ar-BH" sz="26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حاد</a:t>
              </a: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596459" y="2877073"/>
              <a:ext cx="1340801" cy="954107"/>
              <a:chOff x="10359057" y="2978101"/>
              <a:chExt cx="1340801" cy="954107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0359057" y="3848342"/>
                <a:ext cx="1340801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10440231" y="2978101"/>
                <a:ext cx="1178451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  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6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1</a:t>
                </a:r>
              </a:p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- 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2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1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207028" y="2489722"/>
            <a:ext cx="4314542" cy="1753473"/>
            <a:chOff x="3207028" y="2489722"/>
            <a:chExt cx="4314542" cy="1753473"/>
          </a:xfrm>
        </p:grpSpPr>
        <p:sp>
          <p:nvSpPr>
            <p:cNvPr id="140" name="Rectangle 139"/>
            <p:cNvSpPr/>
            <p:nvPr/>
          </p:nvSpPr>
          <p:spPr>
            <a:xfrm>
              <a:off x="3207028" y="2489722"/>
              <a:ext cx="4314542" cy="1753473"/>
            </a:xfrm>
            <a:prstGeom prst="rect">
              <a:avLst/>
            </a:prstGeom>
            <a:solidFill>
              <a:srgbClr val="ECF5E7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الخطوة  2: </a:t>
              </a:r>
              <a:r>
                <a:rPr lang="ar-BH" sz="26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أطرح العشرات</a:t>
              </a:r>
            </a:p>
            <a:p>
              <a:pPr algn="ctr"/>
              <a:endParaRPr lang="ar-BH" sz="2600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sz="2600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sz="2600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142525" y="2877073"/>
              <a:ext cx="1340801" cy="954107"/>
              <a:chOff x="10359057" y="2978101"/>
              <a:chExt cx="1340801" cy="954107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0359057" y="3848342"/>
                <a:ext cx="1340801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10440231" y="2978101"/>
                <a:ext cx="1178451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  6  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1</a:t>
                </a:r>
              </a:p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- 2  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1</a:t>
                </a: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5344505" y="4296569"/>
            <a:ext cx="4916097" cy="2203822"/>
            <a:chOff x="5344505" y="4296569"/>
            <a:chExt cx="4916097" cy="2203822"/>
          </a:xfrm>
        </p:grpSpPr>
        <p:sp>
          <p:nvSpPr>
            <p:cNvPr id="141" name="Rectangle 140"/>
            <p:cNvSpPr/>
            <p:nvPr/>
          </p:nvSpPr>
          <p:spPr>
            <a:xfrm>
              <a:off x="5373101" y="4296569"/>
              <a:ext cx="4887501" cy="2118932"/>
            </a:xfrm>
            <a:prstGeom prst="rect">
              <a:avLst/>
            </a:prstGeom>
            <a:solidFill>
              <a:srgbClr val="ECF5E7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أتحقق:</a:t>
              </a:r>
            </a:p>
            <a:p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يمكنني أن أستعمل الجمع للتحقق من إجاباتي.</a:t>
              </a:r>
            </a:p>
            <a:p>
              <a:endParaRPr lang="ar-BH" sz="2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44505" y="5776950"/>
              <a:ext cx="17583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إذن إجابتي صحيحة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8968809" y="5216975"/>
              <a:ext cx="1178451" cy="1283416"/>
              <a:chOff x="10440231" y="2978101"/>
              <a:chExt cx="1178451" cy="1283416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0440231" y="2978101"/>
                <a:ext cx="117845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  6  1</a:t>
                </a:r>
              </a:p>
              <a:p>
                <a:pPr algn="ctr"/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- 2  1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0936537" y="3799852"/>
                <a:ext cx="3145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4</a:t>
                </a:r>
                <a:endParaRPr lang="ar-BH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" name="Half Frame 11"/>
            <p:cNvSpPr/>
            <p:nvPr/>
          </p:nvSpPr>
          <p:spPr>
            <a:xfrm rot="13741085">
              <a:off x="5572367" y="5992476"/>
              <a:ext cx="162648" cy="369168"/>
            </a:xfrm>
            <a:prstGeom prst="halfFrame">
              <a:avLst>
                <a:gd name="adj1" fmla="val 22227"/>
                <a:gd name="adj2" fmla="val 1886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7716632" y="6073964"/>
              <a:ext cx="92661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7582395" y="5216975"/>
              <a:ext cx="11784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4</a:t>
              </a:r>
            </a:p>
            <a:p>
              <a:pPr algn="ctr"/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+ 2  1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09396" y="6038726"/>
              <a:ext cx="583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6  1 </a:t>
              </a:r>
              <a:endParaRPr lang="ar-BH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8273944" y="5459896"/>
              <a:ext cx="1098407" cy="809662"/>
            </a:xfrm>
            <a:prstGeom prst="straightConnector1">
              <a:avLst/>
            </a:prstGeom>
            <a:ln>
              <a:solidFill>
                <a:srgbClr val="BC8F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9148022" y="6073964"/>
              <a:ext cx="92661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513731" y="5098140"/>
              <a:ext cx="0" cy="232492"/>
            </a:xfrm>
            <a:prstGeom prst="straightConnector1">
              <a:avLst/>
            </a:prstGeom>
            <a:ln w="28575">
              <a:solidFill>
                <a:srgbClr val="BC8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680354" y="5104491"/>
              <a:ext cx="1845634" cy="6352"/>
            </a:xfrm>
            <a:prstGeom prst="line">
              <a:avLst/>
            </a:prstGeom>
            <a:ln w="285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680354" y="5105496"/>
              <a:ext cx="0" cy="1158715"/>
            </a:xfrm>
            <a:prstGeom prst="line">
              <a:avLst/>
            </a:prstGeom>
            <a:ln w="285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7671378" y="6268100"/>
              <a:ext cx="292243" cy="0"/>
            </a:xfrm>
            <a:prstGeom prst="straightConnector1">
              <a:avLst/>
            </a:prstGeom>
            <a:ln w="28575">
              <a:solidFill>
                <a:srgbClr val="BC8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89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2" t="11512" r="50097" b="13952"/>
          <a:stretch/>
        </p:blipFill>
        <p:spPr bwMode="auto">
          <a:xfrm>
            <a:off x="4236915" y="4234335"/>
            <a:ext cx="1164775" cy="233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306" r="5609" b="14158"/>
          <a:stretch/>
        </p:blipFill>
        <p:spPr bwMode="auto">
          <a:xfrm>
            <a:off x="10276305" y="4234335"/>
            <a:ext cx="1164775" cy="23313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763108" y="3149764"/>
            <a:ext cx="157939" cy="1350229"/>
            <a:chOff x="763108" y="3149764"/>
            <a:chExt cx="157939" cy="1350229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2604C7F7-1E04-436B-9B09-F56990B51615}"/>
                </a:ext>
              </a:extLst>
            </p:cNvPr>
            <p:cNvSpPr/>
            <p:nvPr/>
          </p:nvSpPr>
          <p:spPr>
            <a:xfrm>
              <a:off x="763108" y="4325946"/>
              <a:ext cx="157939" cy="17404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EB0B146D-3E35-4C41-A40E-806E681C3C75}"/>
                </a:ext>
              </a:extLst>
            </p:cNvPr>
            <p:cNvSpPr/>
            <p:nvPr/>
          </p:nvSpPr>
          <p:spPr>
            <a:xfrm>
              <a:off x="763108" y="4196173"/>
              <a:ext cx="157939" cy="17404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FEE38A0C-F91B-4665-88F3-5A0E1C690BFA}"/>
                </a:ext>
              </a:extLst>
            </p:cNvPr>
            <p:cNvSpPr/>
            <p:nvPr/>
          </p:nvSpPr>
          <p:spPr>
            <a:xfrm>
              <a:off x="763108" y="4065520"/>
              <a:ext cx="157939" cy="17404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6FCA40C1-717A-4D32-AAC3-9BDF59AD0B3D}"/>
                </a:ext>
              </a:extLst>
            </p:cNvPr>
            <p:cNvSpPr/>
            <p:nvPr/>
          </p:nvSpPr>
          <p:spPr>
            <a:xfrm>
              <a:off x="763108" y="3934035"/>
              <a:ext cx="157939" cy="17404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50CC3480-A713-49D7-8341-483F855BD906}"/>
                </a:ext>
              </a:extLst>
            </p:cNvPr>
            <p:cNvSpPr/>
            <p:nvPr/>
          </p:nvSpPr>
          <p:spPr>
            <a:xfrm>
              <a:off x="763108" y="3804093"/>
              <a:ext cx="157939" cy="17404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C242EA6C-AD60-46AF-8490-7D55E8335854}"/>
                </a:ext>
              </a:extLst>
            </p:cNvPr>
            <p:cNvSpPr/>
            <p:nvPr/>
          </p:nvSpPr>
          <p:spPr>
            <a:xfrm>
              <a:off x="763108" y="3674295"/>
              <a:ext cx="157939" cy="17404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5514001F-5418-4A0C-9C4A-BD324D800CE6}"/>
                </a:ext>
              </a:extLst>
            </p:cNvPr>
            <p:cNvSpPr/>
            <p:nvPr/>
          </p:nvSpPr>
          <p:spPr>
            <a:xfrm>
              <a:off x="763108" y="3544354"/>
              <a:ext cx="157939" cy="17404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058906B0-34C0-474C-B5D9-08E0E6E44A7C}"/>
                </a:ext>
              </a:extLst>
            </p:cNvPr>
            <p:cNvSpPr/>
            <p:nvPr/>
          </p:nvSpPr>
          <p:spPr>
            <a:xfrm>
              <a:off x="763108" y="3413735"/>
              <a:ext cx="157939" cy="17404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68784B8F-42D0-4909-9FE1-CA9B22852726}"/>
                </a:ext>
              </a:extLst>
            </p:cNvPr>
            <p:cNvSpPr/>
            <p:nvPr/>
          </p:nvSpPr>
          <p:spPr>
            <a:xfrm>
              <a:off x="763108" y="3281108"/>
              <a:ext cx="157939" cy="17404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47CCA325-6CCE-47A5-88BA-FA1F7B28A16D}"/>
                </a:ext>
              </a:extLst>
            </p:cNvPr>
            <p:cNvSpPr/>
            <p:nvPr/>
          </p:nvSpPr>
          <p:spPr>
            <a:xfrm>
              <a:off x="763108" y="3149764"/>
              <a:ext cx="157939" cy="17404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9" name="Cube 98">
            <a:extLst>
              <a:ext uri="{FF2B5EF4-FFF2-40B4-BE49-F238E27FC236}">
                <a16:creationId xmlns:a16="http://schemas.microsoft.com/office/drawing/2014/main" id="{55B52FE4-C83E-46AB-9944-6FD1C960866C}"/>
              </a:ext>
            </a:extLst>
          </p:cNvPr>
          <p:cNvSpPr/>
          <p:nvPr/>
        </p:nvSpPr>
        <p:spPr>
          <a:xfrm>
            <a:off x="2169694" y="3210397"/>
            <a:ext cx="157939" cy="17404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Cube 99">
            <a:extLst>
              <a:ext uri="{FF2B5EF4-FFF2-40B4-BE49-F238E27FC236}">
                <a16:creationId xmlns:a16="http://schemas.microsoft.com/office/drawing/2014/main" id="{51E2556E-D10D-4044-8E37-F5C8349C7B86}"/>
              </a:ext>
            </a:extLst>
          </p:cNvPr>
          <p:cNvSpPr/>
          <p:nvPr/>
        </p:nvSpPr>
        <p:spPr>
          <a:xfrm>
            <a:off x="2169694" y="3500248"/>
            <a:ext cx="157939" cy="17404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Cube 100">
            <a:extLst>
              <a:ext uri="{FF2B5EF4-FFF2-40B4-BE49-F238E27FC236}">
                <a16:creationId xmlns:a16="http://schemas.microsoft.com/office/drawing/2014/main" id="{DA721628-C06C-42F2-A146-40ED3A52CB21}"/>
              </a:ext>
            </a:extLst>
          </p:cNvPr>
          <p:cNvSpPr/>
          <p:nvPr/>
        </p:nvSpPr>
        <p:spPr>
          <a:xfrm>
            <a:off x="2169694" y="3836149"/>
            <a:ext cx="157939" cy="17404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Cube 101">
            <a:extLst>
              <a:ext uri="{FF2B5EF4-FFF2-40B4-BE49-F238E27FC236}">
                <a16:creationId xmlns:a16="http://schemas.microsoft.com/office/drawing/2014/main" id="{F0A6F4DA-F0D5-4392-92E4-3E79F73D40D1}"/>
              </a:ext>
            </a:extLst>
          </p:cNvPr>
          <p:cNvSpPr/>
          <p:nvPr/>
        </p:nvSpPr>
        <p:spPr>
          <a:xfrm>
            <a:off x="2169694" y="4149025"/>
            <a:ext cx="157939" cy="17404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Cube 102">
            <a:extLst>
              <a:ext uri="{FF2B5EF4-FFF2-40B4-BE49-F238E27FC236}">
                <a16:creationId xmlns:a16="http://schemas.microsoft.com/office/drawing/2014/main" id="{F0A6F4DA-F0D5-4392-92E4-3E79F73D40D1}"/>
              </a:ext>
            </a:extLst>
          </p:cNvPr>
          <p:cNvSpPr/>
          <p:nvPr/>
        </p:nvSpPr>
        <p:spPr>
          <a:xfrm>
            <a:off x="2476693" y="4461901"/>
            <a:ext cx="157939" cy="17404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Cube 103">
            <a:extLst>
              <a:ext uri="{FF2B5EF4-FFF2-40B4-BE49-F238E27FC236}">
                <a16:creationId xmlns:a16="http://schemas.microsoft.com/office/drawing/2014/main" id="{F0A6F4DA-F0D5-4392-92E4-3E79F73D40D1}"/>
              </a:ext>
            </a:extLst>
          </p:cNvPr>
          <p:cNvSpPr/>
          <p:nvPr/>
        </p:nvSpPr>
        <p:spPr>
          <a:xfrm>
            <a:off x="2169694" y="4461902"/>
            <a:ext cx="157939" cy="17404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Multiply 72"/>
          <p:cNvSpPr/>
          <p:nvPr/>
        </p:nvSpPr>
        <p:spPr>
          <a:xfrm>
            <a:off x="2433083" y="4455126"/>
            <a:ext cx="207818" cy="222980"/>
          </a:xfrm>
          <a:prstGeom prst="mathMultiply">
            <a:avLst>
              <a:gd name="adj1" fmla="val 53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2" name="Multiply 71"/>
          <p:cNvSpPr/>
          <p:nvPr/>
        </p:nvSpPr>
        <p:spPr>
          <a:xfrm>
            <a:off x="2119816" y="4455126"/>
            <a:ext cx="207818" cy="222980"/>
          </a:xfrm>
          <a:prstGeom prst="mathMultiply">
            <a:avLst>
              <a:gd name="adj1" fmla="val 53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8" name="Multiply 77"/>
          <p:cNvSpPr/>
          <p:nvPr/>
        </p:nvSpPr>
        <p:spPr>
          <a:xfrm>
            <a:off x="501188" y="3515046"/>
            <a:ext cx="646327" cy="699889"/>
          </a:xfrm>
          <a:prstGeom prst="mathMultiply">
            <a:avLst>
              <a:gd name="adj1" fmla="val 53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5" name="Rectangle 104"/>
          <p:cNvSpPr/>
          <p:nvPr/>
        </p:nvSpPr>
        <p:spPr>
          <a:xfrm>
            <a:off x="11151497" y="3698824"/>
            <a:ext cx="336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endParaRPr lang="ar-BH" sz="2800" dirty="0">
              <a:solidFill>
                <a:srgbClr val="FF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046215" y="3421246"/>
            <a:ext cx="2612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6 </a:t>
            </a:r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  -   2 </a:t>
            </a:r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  = 4 </a:t>
            </a:r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697563" y="3698824"/>
            <a:ext cx="336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endParaRPr lang="ar-BH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157554" y="3284946"/>
            <a:ext cx="3066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 عشرات  -   1 عشرات  = 0 عشرات</a:t>
            </a:r>
          </a:p>
          <a:p>
            <a:pPr algn="ctr"/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الفرق 4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157554" y="3874158"/>
            <a:ext cx="3626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أي أن النمر ينام 4 ساعات أكثر مما ينام القط</a:t>
            </a:r>
          </a:p>
        </p:txBody>
      </p: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50" grpId="0" animBg="1"/>
      <p:bldP spid="6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3" grpId="1" animBg="1"/>
      <p:bldP spid="104" grpId="0" animBg="1"/>
      <p:bldP spid="104" grpId="1" animBg="1"/>
      <p:bldP spid="73" grpId="0" animBg="1"/>
      <p:bldP spid="73" grpId="1" animBg="1"/>
      <p:bldP spid="72" grpId="0" animBg="1"/>
      <p:bldP spid="72" grpId="1" animBg="1"/>
      <p:bldP spid="78" grpId="0" animBg="1"/>
      <p:bldP spid="78" grpId="1" animBg="1"/>
      <p:bldP spid="105" grpId="0"/>
      <p:bldP spid="106" grpId="0"/>
      <p:bldP spid="107" grpId="0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3CB5D951-FB09-458E-8AB0-3EEC28C5D8EA}"/>
              </a:ext>
            </a:extLst>
          </p:cNvPr>
          <p:cNvGrpSpPr/>
          <p:nvPr/>
        </p:nvGrpSpPr>
        <p:grpSpPr>
          <a:xfrm>
            <a:off x="8879188" y="94630"/>
            <a:ext cx="3226296" cy="753008"/>
            <a:chOff x="8022040" y="2587484"/>
            <a:chExt cx="3226296" cy="75300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9FE553B-06CE-40C4-AB52-E5D1B0864A1B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49" name="Rectangle: Rounded Corners 15">
                <a:extLst>
                  <a:ext uri="{FF2B5EF4-FFF2-40B4-BE49-F238E27FC236}">
                    <a16:creationId xmlns:a16="http://schemas.microsoft.com/office/drawing/2014/main" id="{952120F0-C676-4DD2-A313-2863FD8CABD5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13E22A-5F9C-45D3-8FD7-A6C2D04ED88C}"/>
                  </a:ext>
                </a:extLst>
              </p:cNvPr>
              <p:cNvSpPr txBox="1"/>
              <p:nvPr/>
            </p:nvSpPr>
            <p:spPr>
              <a:xfrm>
                <a:off x="6526344" y="5739106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F633E3F-0EDF-4811-935F-5AF6AA485864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rPr>
                  <a:t>مِن واقِعِ الحَياةِ </a:t>
                </a: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F7F294-CA54-457C-A996-CB0EA6FA3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sp>
        <p:nvSpPr>
          <p:cNvPr id="6" name="Snip Diagonal Corner Rectangle 5"/>
          <p:cNvSpPr/>
          <p:nvPr/>
        </p:nvSpPr>
        <p:spPr>
          <a:xfrm>
            <a:off x="2074459" y="173635"/>
            <a:ext cx="6668250" cy="781707"/>
          </a:xfrm>
          <a:prstGeom prst="snip2DiagRect">
            <a:avLst>
              <a:gd name="adj1" fmla="val 0"/>
              <a:gd name="adj2" fmla="val 43514"/>
            </a:avLst>
          </a:prstGeom>
          <a:solidFill>
            <a:srgbClr val="F3EBF9"/>
          </a:solidFill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في بعض مسائل الطرح، قد لا يكون عدد ا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لآ</a:t>
            </a:r>
            <a:r>
              <a:rPr lang="ar-BH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 كافيًا لكي أطرح منه.       و لذلك أحتاج إلى إعادة تجميع .</a:t>
            </a:r>
          </a:p>
        </p:txBody>
      </p:sp>
      <p:grpSp>
        <p:nvGrpSpPr>
          <p:cNvPr id="64" name="Group 4"/>
          <p:cNvGrpSpPr/>
          <p:nvPr/>
        </p:nvGrpSpPr>
        <p:grpSpPr>
          <a:xfrm>
            <a:off x="1130319" y="6465776"/>
            <a:ext cx="9936000" cy="400110"/>
            <a:chOff x="1108361" y="6522840"/>
            <a:chExt cx="9936000" cy="467737"/>
          </a:xfrm>
        </p:grpSpPr>
        <p:cxnSp>
          <p:nvCxnSpPr>
            <p:cNvPr id="6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رقمين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2" name="Snip Diagonal Corner Rectangle 71"/>
          <p:cNvSpPr/>
          <p:nvPr/>
        </p:nvSpPr>
        <p:spPr>
          <a:xfrm>
            <a:off x="5858041" y="1066796"/>
            <a:ext cx="6247443" cy="781707"/>
          </a:xfrm>
          <a:prstGeom prst="snip2DiagRect">
            <a:avLst>
              <a:gd name="adj1" fmla="val 0"/>
              <a:gd name="adj2" fmla="val 43514"/>
            </a:avLst>
          </a:prstGeom>
          <a:solidFill>
            <a:srgbClr val="F3EBF9"/>
          </a:solidFill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لدى أحمد 54 لعبة على شكل سيارة. فإذا أضاع منها 18 لعبة، فكم لعبة بقيت معه؟</a:t>
            </a:r>
          </a:p>
        </p:txBody>
      </p:sp>
      <p:sp>
        <p:nvSpPr>
          <p:cNvPr id="73" name="Snip Diagonal Corner Rectangle 72"/>
          <p:cNvSpPr/>
          <p:nvPr/>
        </p:nvSpPr>
        <p:spPr>
          <a:xfrm>
            <a:off x="600501" y="1066795"/>
            <a:ext cx="5022377" cy="781707"/>
          </a:xfrm>
          <a:prstGeom prst="snip2DiagRect">
            <a:avLst>
              <a:gd name="adj1" fmla="val 0"/>
              <a:gd name="adj2" fmla="val 43514"/>
            </a:avLst>
          </a:prstGeom>
          <a:solidFill>
            <a:srgbClr val="F3EBF9"/>
          </a:solidFill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لمعرفة عدد السيارت التي بقيت مع أحمد، أجد ناتج  </a:t>
            </a:r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4 5  -  8 1</a:t>
            </a:r>
            <a:endParaRPr lang="ar-BH" sz="2400" b="1" dirty="0">
              <a:solidFill>
                <a:schemeClr val="tx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A7D420-7CBD-47FD-8CA7-E261BAD6CF99}"/>
              </a:ext>
            </a:extLst>
          </p:cNvPr>
          <p:cNvGrpSpPr/>
          <p:nvPr/>
        </p:nvGrpSpPr>
        <p:grpSpPr>
          <a:xfrm>
            <a:off x="7670856" y="1992568"/>
            <a:ext cx="4324040" cy="1954601"/>
            <a:chOff x="7670856" y="1992568"/>
            <a:chExt cx="4324040" cy="1954601"/>
          </a:xfrm>
        </p:grpSpPr>
        <p:sp>
          <p:nvSpPr>
            <p:cNvPr id="79" name="Rectangle 78"/>
            <p:cNvSpPr/>
            <p:nvPr/>
          </p:nvSpPr>
          <p:spPr>
            <a:xfrm>
              <a:off x="7680354" y="1992568"/>
              <a:ext cx="4314542" cy="1954601"/>
            </a:xfrm>
            <a:prstGeom prst="rect">
              <a:avLst/>
            </a:prstGeom>
            <a:solidFill>
              <a:srgbClr val="FFE7FF"/>
            </a:solidFill>
            <a:ln>
              <a:solidFill>
                <a:srgbClr val="9A0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الخطوة  1: </a:t>
              </a:r>
              <a:r>
                <a:rPr lang="ar-BH" sz="2600" b="1" dirty="0">
                  <a:solidFill>
                    <a:srgbClr val="A400A4"/>
                  </a:solidFill>
                  <a:latin typeface="Sakkal Majalla" pitchFamily="2" charset="-78"/>
                  <a:cs typeface="Sakkal Majalla" pitchFamily="2" charset="-78"/>
                </a:rPr>
                <a:t>أطرح ا</a:t>
              </a:r>
              <a:r>
                <a:rPr lang="ar-SA" sz="2600" b="1" dirty="0">
                  <a:solidFill>
                    <a:srgbClr val="A400A4"/>
                  </a:solidFill>
                  <a:latin typeface="Sakkal Majalla" pitchFamily="2" charset="-78"/>
                  <a:cs typeface="Sakkal Majalla" pitchFamily="2" charset="-78"/>
                </a:rPr>
                <a:t>لآ</a:t>
              </a:r>
              <a:r>
                <a:rPr lang="ar-BH" sz="2600" b="1" dirty="0">
                  <a:solidFill>
                    <a:srgbClr val="A400A4"/>
                  </a:solidFill>
                  <a:latin typeface="Sakkal Majalla" pitchFamily="2" charset="-78"/>
                  <a:cs typeface="Sakkal Majalla" pitchFamily="2" charset="-78"/>
                </a:rPr>
                <a:t>حاد</a:t>
              </a: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0541867" y="2767889"/>
              <a:ext cx="1340801" cy="954107"/>
              <a:chOff x="10359057" y="2978101"/>
              <a:chExt cx="1340801" cy="954107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10359057" y="3848342"/>
                <a:ext cx="1340801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10440231" y="2978101"/>
                <a:ext cx="1178451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  4  5</a:t>
                </a:r>
              </a:p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- 8  1</a:t>
                </a:r>
              </a:p>
            </p:txBody>
          </p:sp>
        </p:grpSp>
        <p:sp>
          <p:nvSpPr>
            <p:cNvPr id="140" name="Rectangle 139"/>
            <p:cNvSpPr/>
            <p:nvPr/>
          </p:nvSpPr>
          <p:spPr>
            <a:xfrm>
              <a:off x="7670856" y="2424305"/>
              <a:ext cx="29624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لا أستطيع ان أطرح 8 </a:t>
              </a:r>
              <a:r>
                <a:rPr lang="ar-SA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حاد من 4 </a:t>
              </a:r>
              <a:r>
                <a:rPr lang="ar-SA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حاد . لذا ؛ أعيد تجميع عشرة واحدة إلى 10 </a:t>
              </a:r>
              <a:r>
                <a:rPr lang="ar-SA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حاد , فيصبح عدد ا</a:t>
              </a:r>
              <a:r>
                <a:rPr lang="ar-SA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لآ</a:t>
              </a:r>
              <a:r>
                <a:rPr lang="ar-BH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حاد = 4 </a:t>
              </a:r>
              <a:r>
                <a:rPr lang="ar-SA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حاد + 10 </a:t>
              </a:r>
              <a:r>
                <a:rPr lang="ar-SA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حاد = 14 </a:t>
              </a:r>
              <a:r>
                <a:rPr lang="ar-SA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b="1" dirty="0">
                  <a:solidFill>
                    <a:schemeClr val="tx2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حاد و الآن يمكنني الطرح: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C59572-2EAA-4361-AC04-C6E71714458C}"/>
                </a:ext>
              </a:extLst>
            </p:cNvPr>
            <p:cNvGrpSpPr/>
            <p:nvPr/>
          </p:nvGrpSpPr>
          <p:grpSpPr>
            <a:xfrm>
              <a:off x="10864687" y="2636030"/>
              <a:ext cx="542674" cy="438791"/>
              <a:chOff x="10864687" y="2636030"/>
              <a:chExt cx="542674" cy="438791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1170289" y="2877072"/>
                <a:ext cx="137217" cy="197749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10925666" y="2877072"/>
                <a:ext cx="137217" cy="197749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2" name="Rectangle 141"/>
              <p:cNvSpPr/>
              <p:nvPr/>
            </p:nvSpPr>
            <p:spPr>
              <a:xfrm>
                <a:off x="11049571" y="2636030"/>
                <a:ext cx="357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14</a:t>
                </a:r>
                <a:endParaRPr lang="ar-BH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0864687" y="2636030"/>
                <a:ext cx="271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4</a:t>
                </a:r>
                <a:endParaRPr lang="ar-BH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AC53AD-02E8-48C3-89FD-D283FE1B0D61}"/>
              </a:ext>
            </a:extLst>
          </p:cNvPr>
          <p:cNvGrpSpPr/>
          <p:nvPr/>
        </p:nvGrpSpPr>
        <p:grpSpPr>
          <a:xfrm>
            <a:off x="3255624" y="1988338"/>
            <a:ext cx="4265946" cy="2072880"/>
            <a:chOff x="3255624" y="1988338"/>
            <a:chExt cx="4265946" cy="20728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4916E6-996B-4FCC-A37C-5443272677DA}"/>
                </a:ext>
              </a:extLst>
            </p:cNvPr>
            <p:cNvGrpSpPr/>
            <p:nvPr/>
          </p:nvGrpSpPr>
          <p:grpSpPr>
            <a:xfrm>
              <a:off x="3255624" y="1988338"/>
              <a:ext cx="4265946" cy="2072880"/>
              <a:chOff x="3255624" y="1988338"/>
              <a:chExt cx="4265946" cy="207288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3255624" y="1988338"/>
                <a:ext cx="4265946" cy="1954601"/>
              </a:xfrm>
              <a:prstGeom prst="rect">
                <a:avLst/>
              </a:prstGeom>
              <a:solidFill>
                <a:srgbClr val="FFE7FF"/>
              </a:solidFill>
              <a:ln>
                <a:solidFill>
                  <a:srgbClr val="9A00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ar-BH" sz="26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الخطوة  2: </a:t>
                </a:r>
                <a:r>
                  <a:rPr lang="ar-BH" sz="2600" b="1" dirty="0">
                    <a:solidFill>
                      <a:srgbClr val="9A009A"/>
                    </a:solidFill>
                    <a:latin typeface="Sakkal Majalla" pitchFamily="2" charset="-78"/>
                    <a:cs typeface="Sakkal Majalla" pitchFamily="2" charset="-78"/>
                  </a:rPr>
                  <a:t>أطرح العشرات</a:t>
                </a:r>
                <a:endParaRPr lang="ar-BH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ctr"/>
                <a:endParaRPr lang="ar-BH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ctr"/>
                <a:endParaRPr lang="ar-BH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ctr"/>
                <a:endParaRPr lang="ar-BH" sz="2600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ctr"/>
                <a:endParaRPr lang="ar-BH" sz="2600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6063994" y="2716247"/>
                <a:ext cx="1340801" cy="1344971"/>
                <a:chOff x="10359057" y="2978101"/>
                <a:chExt cx="1340801" cy="1344971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0359057" y="3848342"/>
                  <a:ext cx="1340801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105"/>
                <p:cNvSpPr/>
                <p:nvPr/>
              </p:nvSpPr>
              <p:spPr>
                <a:xfrm>
                  <a:off x="10440231" y="2978101"/>
                  <a:ext cx="1178451" cy="9541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6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    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4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6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  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rgbClr val="FF0000"/>
                      </a:solidFill>
                      <a:latin typeface="Sakkal Majalla" pitchFamily="2" charset="-78"/>
                      <a:cs typeface="Sakkal Majalla" pitchFamily="2" charset="-78"/>
                    </a:rPr>
                    <a:t>5</a:t>
                  </a:r>
                </a:p>
                <a:p>
                  <a:pPr algn="ctr"/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- 8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6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  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rgbClr val="FF0000"/>
                      </a:solidFill>
                      <a:latin typeface="Sakkal Majalla" pitchFamily="2" charset="-78"/>
                      <a:cs typeface="Sakkal Majalla" pitchFamily="2" charset="-78"/>
                    </a:rPr>
                    <a:t>1</a:t>
                  </a: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10750588" y="3799852"/>
                  <a:ext cx="50045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6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6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  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rgbClr val="FF0000"/>
                      </a:solidFill>
                      <a:latin typeface="Sakkal Majalla" pitchFamily="2" charset="-78"/>
                      <a:cs typeface="Sakkal Majalla" pitchFamily="2" charset="-78"/>
                    </a:rPr>
                    <a:t> </a:t>
                  </a:r>
                  <a:endParaRPr lang="ar-BH" sz="28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96D145-B5FA-4A4C-81F4-B8839BB27129}"/>
                </a:ext>
              </a:extLst>
            </p:cNvPr>
            <p:cNvGrpSpPr/>
            <p:nvPr/>
          </p:nvGrpSpPr>
          <p:grpSpPr>
            <a:xfrm>
              <a:off x="6370614" y="2587564"/>
              <a:ext cx="542674" cy="438791"/>
              <a:chOff x="6370614" y="2587564"/>
              <a:chExt cx="542674" cy="438791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6676216" y="2828606"/>
                <a:ext cx="137217" cy="197749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6431593" y="2828606"/>
                <a:ext cx="137217" cy="19774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7" name="Rectangle 146"/>
              <p:cNvSpPr/>
              <p:nvPr/>
            </p:nvSpPr>
            <p:spPr>
              <a:xfrm>
                <a:off x="6555498" y="2587564"/>
                <a:ext cx="3577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14</a:t>
                </a:r>
                <a:endParaRPr lang="ar-BH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370614" y="2587564"/>
                <a:ext cx="271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4</a:t>
                </a:r>
                <a:endParaRPr lang="ar-BH" sz="1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68DD41-CF85-48FB-9C39-238E0DA3179A}"/>
              </a:ext>
            </a:extLst>
          </p:cNvPr>
          <p:cNvGrpSpPr/>
          <p:nvPr/>
        </p:nvGrpSpPr>
        <p:grpSpPr>
          <a:xfrm>
            <a:off x="4175727" y="4053522"/>
            <a:ext cx="6084875" cy="2512166"/>
            <a:chOff x="4175727" y="4053522"/>
            <a:chExt cx="6084875" cy="2512166"/>
          </a:xfrm>
        </p:grpSpPr>
        <p:sp>
          <p:nvSpPr>
            <p:cNvPr id="118" name="Rectangle 117"/>
            <p:cNvSpPr/>
            <p:nvPr/>
          </p:nvSpPr>
          <p:spPr>
            <a:xfrm>
              <a:off x="5373101" y="4053522"/>
              <a:ext cx="4887501" cy="2361979"/>
            </a:xfrm>
            <a:prstGeom prst="rect">
              <a:avLst/>
            </a:prstGeom>
            <a:solidFill>
              <a:srgbClr val="FFE7FF"/>
            </a:solidFill>
            <a:ln>
              <a:solidFill>
                <a:srgbClr val="9A0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6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أتحقق:</a:t>
              </a:r>
            </a:p>
            <a:p>
              <a:r>
                <a:rPr lang="ar-BH" sz="2400" b="1" dirty="0">
                  <a:solidFill>
                    <a:srgbClr val="9A009A"/>
                  </a:solidFill>
                  <a:latin typeface="Sakkal Majalla" pitchFamily="2" charset="-78"/>
                  <a:cs typeface="Sakkal Majalla" pitchFamily="2" charset="-78"/>
                </a:rPr>
                <a:t>يمكنني أن أستعمل الجمع للتحقق من إجاباتي</a:t>
              </a:r>
            </a:p>
            <a:p>
              <a:endParaRPr lang="ar-BH" sz="2400" b="1" dirty="0">
                <a:solidFill>
                  <a:srgbClr val="9A009A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344505" y="5776950"/>
              <a:ext cx="17583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إذن</a:t>
              </a:r>
              <a:r>
                <a:rPr lang="ar-SA" sz="2000" b="1" dirty="0"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، </a:t>
              </a:r>
              <a:r>
                <a:rPr lang="ar-BH" sz="2000" b="1" dirty="0"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إجابتي صحيحة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8968809" y="5216975"/>
              <a:ext cx="1178451" cy="1283416"/>
              <a:chOff x="10440231" y="2978101"/>
              <a:chExt cx="1178451" cy="128341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0440231" y="2978101"/>
                <a:ext cx="117845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  4  5</a:t>
                </a:r>
              </a:p>
              <a:p>
                <a:pPr algn="ctr"/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- 8  1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0718528" y="3799852"/>
                <a:ext cx="532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6  3</a:t>
                </a:r>
                <a:endParaRPr lang="ar-BH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6" name="Half Frame 125"/>
            <p:cNvSpPr/>
            <p:nvPr/>
          </p:nvSpPr>
          <p:spPr>
            <a:xfrm rot="13741085">
              <a:off x="5572367" y="5992476"/>
              <a:ext cx="162648" cy="369168"/>
            </a:xfrm>
            <a:prstGeom prst="halfFrame">
              <a:avLst>
                <a:gd name="adj1" fmla="val 22227"/>
                <a:gd name="adj2" fmla="val 1886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7716632" y="6073964"/>
              <a:ext cx="92661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7582395" y="5216975"/>
              <a:ext cx="11784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6  3</a:t>
              </a:r>
            </a:p>
            <a:p>
              <a:pPr algn="ctr"/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+ 8  1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809396" y="6038726"/>
              <a:ext cx="583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4  5 </a:t>
              </a:r>
              <a:endParaRPr lang="ar-BH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 flipH="1" flipV="1">
              <a:off x="8273944" y="5459896"/>
              <a:ext cx="1098407" cy="809662"/>
            </a:xfrm>
            <a:prstGeom prst="straightConnector1">
              <a:avLst/>
            </a:prstGeom>
            <a:ln>
              <a:solidFill>
                <a:srgbClr val="BC8F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9148022" y="6073964"/>
              <a:ext cx="926610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9513731" y="5111788"/>
              <a:ext cx="0" cy="232492"/>
            </a:xfrm>
            <a:prstGeom prst="straightConnector1">
              <a:avLst/>
            </a:prstGeom>
            <a:ln w="28575">
              <a:solidFill>
                <a:srgbClr val="BC8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7680354" y="5118139"/>
              <a:ext cx="1845634" cy="6352"/>
            </a:xfrm>
            <a:prstGeom prst="line">
              <a:avLst/>
            </a:prstGeom>
            <a:ln w="285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7680354" y="5105496"/>
              <a:ext cx="0" cy="1158715"/>
            </a:xfrm>
            <a:prstGeom prst="line">
              <a:avLst/>
            </a:prstGeom>
            <a:ln w="28575">
              <a:solidFill>
                <a:srgbClr val="BC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7671378" y="6268100"/>
              <a:ext cx="292243" cy="0"/>
            </a:xfrm>
            <a:prstGeom prst="straightConnector1">
              <a:avLst/>
            </a:prstGeom>
            <a:ln w="28575">
              <a:solidFill>
                <a:srgbClr val="BC8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0" name="Picture 149" descr="C:\Users\SAKEEN~1\AppData\Local\Temp\Rar$DIa20840.10391\hello.png">
              <a:extLst>
                <a:ext uri="{FF2B5EF4-FFF2-40B4-BE49-F238E27FC236}">
                  <a16:creationId xmlns:a16="http://schemas.microsoft.com/office/drawing/2014/main" id="{29013EF4-1E50-4532-AF5D-4881C1465E3D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2" t="11512" r="50097" b="13952"/>
            <a:stretch/>
          </p:blipFill>
          <p:spPr bwMode="auto">
            <a:xfrm>
              <a:off x="4175727" y="4234335"/>
              <a:ext cx="1164775" cy="23313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Picture 150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306" r="5609" b="14158"/>
          <a:stretch/>
        </p:blipFill>
        <p:spPr bwMode="auto">
          <a:xfrm>
            <a:off x="10276305" y="4234335"/>
            <a:ext cx="1164775" cy="23313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Table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09432"/>
              </p:ext>
            </p:extLst>
          </p:nvPr>
        </p:nvGraphicFramePr>
        <p:xfrm>
          <a:off x="49612" y="1988338"/>
          <a:ext cx="3107942" cy="280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71">
                  <a:extLst>
                    <a:ext uri="{9D8B030D-6E8A-4147-A177-3AD203B41FA5}">
                      <a16:colId xmlns:a16="http://schemas.microsoft.com/office/drawing/2014/main" val="1706038114"/>
                    </a:ext>
                  </a:extLst>
                </a:gridCol>
                <a:gridCol w="1553971">
                  <a:extLst>
                    <a:ext uri="{9D8B030D-6E8A-4147-A177-3AD203B41FA5}">
                      <a16:colId xmlns:a16="http://schemas.microsoft.com/office/drawing/2014/main" val="123939521"/>
                    </a:ext>
                  </a:extLst>
                </a:gridCol>
              </a:tblGrid>
              <a:tr h="542433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tx1"/>
                          </a:solidFill>
                        </a:rPr>
                        <a:t>العشرات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tx1"/>
                          </a:solidFill>
                        </a:rPr>
                        <a:t>الآحاد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23520"/>
                  </a:ext>
                </a:extLst>
              </a:tr>
              <a:tr h="2259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84018"/>
                  </a:ext>
                </a:extLst>
              </a:tr>
            </a:tbl>
          </a:graphicData>
        </a:graphic>
      </p:graphicFrame>
      <p:grpSp>
        <p:nvGrpSpPr>
          <p:cNvPr id="153" name="Group 1560">
            <a:extLst>
              <a:ext uri="{FF2B5EF4-FFF2-40B4-BE49-F238E27FC236}">
                <a16:creationId xmlns:a16="http://schemas.microsoft.com/office/drawing/2014/main" id="{97C61F0B-1614-4317-BC1E-CADDD7527FB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69255" y="3039554"/>
            <a:ext cx="180000" cy="1404000"/>
            <a:chOff x="6324567" y="664864"/>
            <a:chExt cx="274321" cy="2148932"/>
          </a:xfrm>
        </p:grpSpPr>
        <p:sp>
          <p:nvSpPr>
            <p:cNvPr id="234" name="Cube 233">
              <a:extLst>
                <a:ext uri="{FF2B5EF4-FFF2-40B4-BE49-F238E27FC236}">
                  <a16:creationId xmlns:a16="http://schemas.microsoft.com/office/drawing/2014/main" id="{AE30A575-3E93-4AB4-B84F-FA892104761E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36" name="Cube 235">
              <a:extLst>
                <a:ext uri="{FF2B5EF4-FFF2-40B4-BE49-F238E27FC236}">
                  <a16:creationId xmlns:a16="http://schemas.microsoft.com/office/drawing/2014/main" id="{700BC506-FF2A-4212-8EE7-7270AC4B7DF5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37" name="Cube 236">
              <a:extLst>
                <a:ext uri="{FF2B5EF4-FFF2-40B4-BE49-F238E27FC236}">
                  <a16:creationId xmlns:a16="http://schemas.microsoft.com/office/drawing/2014/main" id="{88BFC0AE-4366-4EF9-BC0B-EF26B06666B1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38" name="Cube 237">
              <a:extLst>
                <a:ext uri="{FF2B5EF4-FFF2-40B4-BE49-F238E27FC236}">
                  <a16:creationId xmlns:a16="http://schemas.microsoft.com/office/drawing/2014/main" id="{C4A97B09-C255-493E-9606-D3F9504F31E6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39" name="Cube 238">
              <a:extLst>
                <a:ext uri="{FF2B5EF4-FFF2-40B4-BE49-F238E27FC236}">
                  <a16:creationId xmlns:a16="http://schemas.microsoft.com/office/drawing/2014/main" id="{953142D0-E7A5-4A77-9339-20AECB90CDA7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41" name="Cube 240">
              <a:extLst>
                <a:ext uri="{FF2B5EF4-FFF2-40B4-BE49-F238E27FC236}">
                  <a16:creationId xmlns:a16="http://schemas.microsoft.com/office/drawing/2014/main" id="{1ACFA563-376E-44A8-9785-65A8D215A56B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42" name="Cube 241">
              <a:extLst>
                <a:ext uri="{FF2B5EF4-FFF2-40B4-BE49-F238E27FC236}">
                  <a16:creationId xmlns:a16="http://schemas.microsoft.com/office/drawing/2014/main" id="{D0D8B729-A0AE-47C2-99AB-7B6D8182292C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43" name="Cube 242">
              <a:extLst>
                <a:ext uri="{FF2B5EF4-FFF2-40B4-BE49-F238E27FC236}">
                  <a16:creationId xmlns:a16="http://schemas.microsoft.com/office/drawing/2014/main" id="{B9C9E30E-C45F-4AD2-848F-82CF4626C71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44" name="Cube 243">
              <a:extLst>
                <a:ext uri="{FF2B5EF4-FFF2-40B4-BE49-F238E27FC236}">
                  <a16:creationId xmlns:a16="http://schemas.microsoft.com/office/drawing/2014/main" id="{53E3B4AF-4414-4D8E-BDB3-DEB8402E57DE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45" name="Cube 244">
              <a:extLst>
                <a:ext uri="{FF2B5EF4-FFF2-40B4-BE49-F238E27FC236}">
                  <a16:creationId xmlns:a16="http://schemas.microsoft.com/office/drawing/2014/main" id="{4B7E3DEF-A815-4037-875A-EAD24FB93DE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sp>
        <p:nvSpPr>
          <p:cNvPr id="246" name="Rounded Rectangle 245"/>
          <p:cNvSpPr/>
          <p:nvPr/>
        </p:nvSpPr>
        <p:spPr>
          <a:xfrm>
            <a:off x="1099714" y="2932286"/>
            <a:ext cx="288000" cy="1574919"/>
          </a:xfrm>
          <a:prstGeom prst="roundRect">
            <a:avLst>
              <a:gd name="adj" fmla="val 45423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7" name="Cube 246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1785178" y="3408830"/>
            <a:ext cx="180000" cy="18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48" name="Cube 247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1785178" y="3666466"/>
            <a:ext cx="180000" cy="18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49" name="Cube 248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1785178" y="3924608"/>
            <a:ext cx="180000" cy="18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50" name="Cube 249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2454594" y="3389609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51" name="Cube 250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2454594" y="3644074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52" name="Cube 251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2454594" y="3908861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53" name="Cube 252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2454594" y="4167137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54" name="Cube 253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1785178" y="4174026"/>
            <a:ext cx="180000" cy="18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55" name="Cube 254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1785178" y="3150687"/>
            <a:ext cx="180000" cy="18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2440117" y="3906299"/>
            <a:ext cx="180000" cy="180000"/>
            <a:chOff x="2151358" y="1541415"/>
            <a:chExt cx="391486" cy="2395001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2444316" y="4191272"/>
            <a:ext cx="180000" cy="180000"/>
            <a:chOff x="2151358" y="1541415"/>
            <a:chExt cx="391486" cy="2395001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2" name="Group 261"/>
          <p:cNvGrpSpPr/>
          <p:nvPr/>
        </p:nvGrpSpPr>
        <p:grpSpPr>
          <a:xfrm>
            <a:off x="2447210" y="3388111"/>
            <a:ext cx="180000" cy="180000"/>
            <a:chOff x="2151358" y="1541415"/>
            <a:chExt cx="391486" cy="2395001"/>
          </a:xfrm>
        </p:grpSpPr>
        <p:cxnSp>
          <p:nvCxnSpPr>
            <p:cNvPr id="263" name="Straight Connector 262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2440117" y="3653316"/>
            <a:ext cx="180000" cy="180000"/>
            <a:chOff x="2151358" y="1541415"/>
            <a:chExt cx="391486" cy="2395001"/>
          </a:xfrm>
        </p:grpSpPr>
        <p:cxnSp>
          <p:nvCxnSpPr>
            <p:cNvPr id="266" name="Straight Connector 265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8" name="Cube 267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2076568" y="3407531"/>
            <a:ext cx="180000" cy="18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69" name="Cube 268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2076568" y="3660476"/>
            <a:ext cx="180000" cy="18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70" name="Cube 269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2076568" y="3913421"/>
            <a:ext cx="180000" cy="18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grpSp>
        <p:nvGrpSpPr>
          <p:cNvPr id="271" name="Group 270"/>
          <p:cNvGrpSpPr/>
          <p:nvPr/>
        </p:nvGrpSpPr>
        <p:grpSpPr>
          <a:xfrm>
            <a:off x="2060252" y="3917644"/>
            <a:ext cx="180000" cy="180000"/>
            <a:chOff x="2151358" y="1541415"/>
            <a:chExt cx="391486" cy="2395001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1770701" y="4197658"/>
            <a:ext cx="180000" cy="180000"/>
            <a:chOff x="2151358" y="1541415"/>
            <a:chExt cx="391486" cy="2395001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7" name="Cube 276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2076568" y="4177128"/>
            <a:ext cx="180000" cy="18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278" name="Cube 277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2076568" y="3130508"/>
            <a:ext cx="180000" cy="180000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grpSp>
        <p:nvGrpSpPr>
          <p:cNvPr id="279" name="Group 1560">
            <a:extLst>
              <a:ext uri="{FF2B5EF4-FFF2-40B4-BE49-F238E27FC236}">
                <a16:creationId xmlns:a16="http://schemas.microsoft.com/office/drawing/2014/main" id="{97C61F0B-1614-4317-BC1E-CADDD7527FB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92555" y="3042689"/>
            <a:ext cx="180000" cy="1404000"/>
            <a:chOff x="6324567" y="664864"/>
            <a:chExt cx="274321" cy="2148932"/>
          </a:xfrm>
        </p:grpSpPr>
        <p:sp>
          <p:nvSpPr>
            <p:cNvPr id="280" name="Cube 279">
              <a:extLst>
                <a:ext uri="{FF2B5EF4-FFF2-40B4-BE49-F238E27FC236}">
                  <a16:creationId xmlns:a16="http://schemas.microsoft.com/office/drawing/2014/main" id="{AE30A575-3E93-4AB4-B84F-FA892104761E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81" name="Cube 280">
              <a:extLst>
                <a:ext uri="{FF2B5EF4-FFF2-40B4-BE49-F238E27FC236}">
                  <a16:creationId xmlns:a16="http://schemas.microsoft.com/office/drawing/2014/main" id="{700BC506-FF2A-4212-8EE7-7270AC4B7DF5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82" name="Cube 281">
              <a:extLst>
                <a:ext uri="{FF2B5EF4-FFF2-40B4-BE49-F238E27FC236}">
                  <a16:creationId xmlns:a16="http://schemas.microsoft.com/office/drawing/2014/main" id="{88BFC0AE-4366-4EF9-BC0B-EF26B06666B1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83" name="Cube 282">
              <a:extLst>
                <a:ext uri="{FF2B5EF4-FFF2-40B4-BE49-F238E27FC236}">
                  <a16:creationId xmlns:a16="http://schemas.microsoft.com/office/drawing/2014/main" id="{C4A97B09-C255-493E-9606-D3F9504F31E6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84" name="Cube 283">
              <a:extLst>
                <a:ext uri="{FF2B5EF4-FFF2-40B4-BE49-F238E27FC236}">
                  <a16:creationId xmlns:a16="http://schemas.microsoft.com/office/drawing/2014/main" id="{953142D0-E7A5-4A77-9339-20AECB90CDA7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85" name="Cube 284">
              <a:extLst>
                <a:ext uri="{FF2B5EF4-FFF2-40B4-BE49-F238E27FC236}">
                  <a16:creationId xmlns:a16="http://schemas.microsoft.com/office/drawing/2014/main" id="{1ACFA563-376E-44A8-9785-65A8D215A56B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86" name="Cube 285">
              <a:extLst>
                <a:ext uri="{FF2B5EF4-FFF2-40B4-BE49-F238E27FC236}">
                  <a16:creationId xmlns:a16="http://schemas.microsoft.com/office/drawing/2014/main" id="{D0D8B729-A0AE-47C2-99AB-7B6D8182292C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87" name="Cube 286">
              <a:extLst>
                <a:ext uri="{FF2B5EF4-FFF2-40B4-BE49-F238E27FC236}">
                  <a16:creationId xmlns:a16="http://schemas.microsoft.com/office/drawing/2014/main" id="{B9C9E30E-C45F-4AD2-848F-82CF4626C71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88" name="Cube 287">
              <a:extLst>
                <a:ext uri="{FF2B5EF4-FFF2-40B4-BE49-F238E27FC236}">
                  <a16:creationId xmlns:a16="http://schemas.microsoft.com/office/drawing/2014/main" id="{53E3B4AF-4414-4D8E-BDB3-DEB8402E57DE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89" name="Cube 288">
              <a:extLst>
                <a:ext uri="{FF2B5EF4-FFF2-40B4-BE49-F238E27FC236}">
                  <a16:creationId xmlns:a16="http://schemas.microsoft.com/office/drawing/2014/main" id="{4B7E3DEF-A815-4037-875A-EAD24FB93DE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90" name="Group 1560">
            <a:extLst>
              <a:ext uri="{FF2B5EF4-FFF2-40B4-BE49-F238E27FC236}">
                <a16:creationId xmlns:a16="http://schemas.microsoft.com/office/drawing/2014/main" id="{97C61F0B-1614-4317-BC1E-CADDD7527FB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45654" y="3048677"/>
            <a:ext cx="180000" cy="1404000"/>
            <a:chOff x="6324567" y="664864"/>
            <a:chExt cx="274321" cy="2148932"/>
          </a:xfrm>
        </p:grpSpPr>
        <p:sp>
          <p:nvSpPr>
            <p:cNvPr id="291" name="Cube 290">
              <a:extLst>
                <a:ext uri="{FF2B5EF4-FFF2-40B4-BE49-F238E27FC236}">
                  <a16:creationId xmlns:a16="http://schemas.microsoft.com/office/drawing/2014/main" id="{AE30A575-3E93-4AB4-B84F-FA892104761E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92" name="Cube 291">
              <a:extLst>
                <a:ext uri="{FF2B5EF4-FFF2-40B4-BE49-F238E27FC236}">
                  <a16:creationId xmlns:a16="http://schemas.microsoft.com/office/drawing/2014/main" id="{700BC506-FF2A-4212-8EE7-7270AC4B7DF5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93" name="Cube 292">
              <a:extLst>
                <a:ext uri="{FF2B5EF4-FFF2-40B4-BE49-F238E27FC236}">
                  <a16:creationId xmlns:a16="http://schemas.microsoft.com/office/drawing/2014/main" id="{88BFC0AE-4366-4EF9-BC0B-EF26B06666B1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94" name="Cube 293">
              <a:extLst>
                <a:ext uri="{FF2B5EF4-FFF2-40B4-BE49-F238E27FC236}">
                  <a16:creationId xmlns:a16="http://schemas.microsoft.com/office/drawing/2014/main" id="{C4A97B09-C255-493E-9606-D3F9504F31E6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95" name="Cube 294">
              <a:extLst>
                <a:ext uri="{FF2B5EF4-FFF2-40B4-BE49-F238E27FC236}">
                  <a16:creationId xmlns:a16="http://schemas.microsoft.com/office/drawing/2014/main" id="{953142D0-E7A5-4A77-9339-20AECB90CDA7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96" name="Cube 295">
              <a:extLst>
                <a:ext uri="{FF2B5EF4-FFF2-40B4-BE49-F238E27FC236}">
                  <a16:creationId xmlns:a16="http://schemas.microsoft.com/office/drawing/2014/main" id="{1ACFA563-376E-44A8-9785-65A8D215A56B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97" name="Cube 296">
              <a:extLst>
                <a:ext uri="{FF2B5EF4-FFF2-40B4-BE49-F238E27FC236}">
                  <a16:creationId xmlns:a16="http://schemas.microsoft.com/office/drawing/2014/main" id="{D0D8B729-A0AE-47C2-99AB-7B6D8182292C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98" name="Cube 297">
              <a:extLst>
                <a:ext uri="{FF2B5EF4-FFF2-40B4-BE49-F238E27FC236}">
                  <a16:creationId xmlns:a16="http://schemas.microsoft.com/office/drawing/2014/main" id="{B9C9E30E-C45F-4AD2-848F-82CF4626C71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99" name="Cube 298">
              <a:extLst>
                <a:ext uri="{FF2B5EF4-FFF2-40B4-BE49-F238E27FC236}">
                  <a16:creationId xmlns:a16="http://schemas.microsoft.com/office/drawing/2014/main" id="{53E3B4AF-4414-4D8E-BDB3-DEB8402E57DE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00" name="Cube 299">
              <a:extLst>
                <a:ext uri="{FF2B5EF4-FFF2-40B4-BE49-F238E27FC236}">
                  <a16:creationId xmlns:a16="http://schemas.microsoft.com/office/drawing/2014/main" id="{4B7E3DEF-A815-4037-875A-EAD24FB93DE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301" name="Group 1560">
            <a:extLst>
              <a:ext uri="{FF2B5EF4-FFF2-40B4-BE49-F238E27FC236}">
                <a16:creationId xmlns:a16="http://schemas.microsoft.com/office/drawing/2014/main" id="{97C61F0B-1614-4317-BC1E-CADDD7527FB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22355" y="3048677"/>
            <a:ext cx="180000" cy="1404000"/>
            <a:chOff x="6324567" y="664864"/>
            <a:chExt cx="274321" cy="2148932"/>
          </a:xfrm>
        </p:grpSpPr>
        <p:sp>
          <p:nvSpPr>
            <p:cNvPr id="302" name="Cube 301">
              <a:extLst>
                <a:ext uri="{FF2B5EF4-FFF2-40B4-BE49-F238E27FC236}">
                  <a16:creationId xmlns:a16="http://schemas.microsoft.com/office/drawing/2014/main" id="{AE30A575-3E93-4AB4-B84F-FA892104761E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03" name="Cube 302">
              <a:extLst>
                <a:ext uri="{FF2B5EF4-FFF2-40B4-BE49-F238E27FC236}">
                  <a16:creationId xmlns:a16="http://schemas.microsoft.com/office/drawing/2014/main" id="{700BC506-FF2A-4212-8EE7-7270AC4B7DF5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04" name="Cube 303">
              <a:extLst>
                <a:ext uri="{FF2B5EF4-FFF2-40B4-BE49-F238E27FC236}">
                  <a16:creationId xmlns:a16="http://schemas.microsoft.com/office/drawing/2014/main" id="{88BFC0AE-4366-4EF9-BC0B-EF26B06666B1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05" name="Cube 304">
              <a:extLst>
                <a:ext uri="{FF2B5EF4-FFF2-40B4-BE49-F238E27FC236}">
                  <a16:creationId xmlns:a16="http://schemas.microsoft.com/office/drawing/2014/main" id="{C4A97B09-C255-493E-9606-D3F9504F31E6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06" name="Cube 305">
              <a:extLst>
                <a:ext uri="{FF2B5EF4-FFF2-40B4-BE49-F238E27FC236}">
                  <a16:creationId xmlns:a16="http://schemas.microsoft.com/office/drawing/2014/main" id="{953142D0-E7A5-4A77-9339-20AECB90CDA7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07" name="Cube 306">
              <a:extLst>
                <a:ext uri="{FF2B5EF4-FFF2-40B4-BE49-F238E27FC236}">
                  <a16:creationId xmlns:a16="http://schemas.microsoft.com/office/drawing/2014/main" id="{1ACFA563-376E-44A8-9785-65A8D215A56B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08" name="Cube 307">
              <a:extLst>
                <a:ext uri="{FF2B5EF4-FFF2-40B4-BE49-F238E27FC236}">
                  <a16:creationId xmlns:a16="http://schemas.microsoft.com/office/drawing/2014/main" id="{D0D8B729-A0AE-47C2-99AB-7B6D8182292C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09" name="Cube 308">
              <a:extLst>
                <a:ext uri="{FF2B5EF4-FFF2-40B4-BE49-F238E27FC236}">
                  <a16:creationId xmlns:a16="http://schemas.microsoft.com/office/drawing/2014/main" id="{B9C9E30E-C45F-4AD2-848F-82CF4626C71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10" name="Cube 309">
              <a:extLst>
                <a:ext uri="{FF2B5EF4-FFF2-40B4-BE49-F238E27FC236}">
                  <a16:creationId xmlns:a16="http://schemas.microsoft.com/office/drawing/2014/main" id="{53E3B4AF-4414-4D8E-BDB3-DEB8402E57DE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11" name="Cube 310">
              <a:extLst>
                <a:ext uri="{FF2B5EF4-FFF2-40B4-BE49-F238E27FC236}">
                  <a16:creationId xmlns:a16="http://schemas.microsoft.com/office/drawing/2014/main" id="{4B7E3DEF-A815-4037-875A-EAD24FB93DE6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sp>
        <p:nvSpPr>
          <p:cNvPr id="312" name="Cube 311">
            <a:extLst>
              <a:ext uri="{FF2B5EF4-FFF2-40B4-BE49-F238E27FC236}">
                <a16:creationId xmlns:a16="http://schemas.microsoft.com/office/drawing/2014/main" id="{AE30A575-3E93-4AB4-B84F-FA892104761E}"/>
              </a:ext>
            </a:extLst>
          </p:cNvPr>
          <p:cNvSpPr/>
          <p:nvPr/>
        </p:nvSpPr>
        <p:spPr bwMode="auto">
          <a:xfrm rot="16200000" flipV="1">
            <a:off x="1150754" y="4236302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313" name="Cube 312">
            <a:extLst>
              <a:ext uri="{FF2B5EF4-FFF2-40B4-BE49-F238E27FC236}">
                <a16:creationId xmlns:a16="http://schemas.microsoft.com/office/drawing/2014/main" id="{700BC506-FF2A-4212-8EE7-7270AC4B7DF5}"/>
              </a:ext>
            </a:extLst>
          </p:cNvPr>
          <p:cNvSpPr/>
          <p:nvPr/>
        </p:nvSpPr>
        <p:spPr bwMode="auto">
          <a:xfrm rot="16200000" flipV="1">
            <a:off x="1150754" y="4101273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314" name="Cube 313">
            <a:extLst>
              <a:ext uri="{FF2B5EF4-FFF2-40B4-BE49-F238E27FC236}">
                <a16:creationId xmlns:a16="http://schemas.microsoft.com/office/drawing/2014/main" id="{88BFC0AE-4366-4EF9-BC0B-EF26B06666B1}"/>
              </a:ext>
            </a:extLst>
          </p:cNvPr>
          <p:cNvSpPr/>
          <p:nvPr/>
        </p:nvSpPr>
        <p:spPr bwMode="auto">
          <a:xfrm rot="16200000" flipV="1">
            <a:off x="1150754" y="3966245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grpSp>
        <p:nvGrpSpPr>
          <p:cNvPr id="315" name="Group 314"/>
          <p:cNvGrpSpPr/>
          <p:nvPr/>
        </p:nvGrpSpPr>
        <p:grpSpPr>
          <a:xfrm>
            <a:off x="2089482" y="4182944"/>
            <a:ext cx="180000" cy="180000"/>
            <a:chOff x="2151358" y="1541415"/>
            <a:chExt cx="391486" cy="2395001"/>
          </a:xfrm>
        </p:grpSpPr>
        <p:cxnSp>
          <p:nvCxnSpPr>
            <p:cNvPr id="316" name="Straight Connector 315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8" name="Cube 317">
            <a:extLst>
              <a:ext uri="{FF2B5EF4-FFF2-40B4-BE49-F238E27FC236}">
                <a16:creationId xmlns:a16="http://schemas.microsoft.com/office/drawing/2014/main" id="{C4A97B09-C255-493E-9606-D3F9504F31E6}"/>
              </a:ext>
            </a:extLst>
          </p:cNvPr>
          <p:cNvSpPr/>
          <p:nvPr/>
        </p:nvSpPr>
        <p:spPr bwMode="auto">
          <a:xfrm rot="16200000" flipV="1">
            <a:off x="1150754" y="3831217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319" name="Cube 318">
            <a:extLst>
              <a:ext uri="{FF2B5EF4-FFF2-40B4-BE49-F238E27FC236}">
                <a16:creationId xmlns:a16="http://schemas.microsoft.com/office/drawing/2014/main" id="{953142D0-E7A5-4A77-9339-20AECB90CDA7}"/>
              </a:ext>
            </a:extLst>
          </p:cNvPr>
          <p:cNvSpPr/>
          <p:nvPr/>
        </p:nvSpPr>
        <p:spPr bwMode="auto">
          <a:xfrm rot="16200000" flipV="1">
            <a:off x="1150754" y="3696189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320" name="Cube 319">
            <a:extLst>
              <a:ext uri="{FF2B5EF4-FFF2-40B4-BE49-F238E27FC236}">
                <a16:creationId xmlns:a16="http://schemas.microsoft.com/office/drawing/2014/main" id="{1ACFA563-376E-44A8-9785-65A8D215A56B}"/>
              </a:ext>
            </a:extLst>
          </p:cNvPr>
          <p:cNvSpPr/>
          <p:nvPr/>
        </p:nvSpPr>
        <p:spPr bwMode="auto">
          <a:xfrm rot="16200000" flipV="1">
            <a:off x="1150754" y="3561161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321" name="Cube 320">
            <a:extLst>
              <a:ext uri="{FF2B5EF4-FFF2-40B4-BE49-F238E27FC236}">
                <a16:creationId xmlns:a16="http://schemas.microsoft.com/office/drawing/2014/main" id="{D0D8B729-A0AE-47C2-99AB-7B6D8182292C}"/>
              </a:ext>
            </a:extLst>
          </p:cNvPr>
          <p:cNvSpPr/>
          <p:nvPr/>
        </p:nvSpPr>
        <p:spPr bwMode="auto">
          <a:xfrm rot="16200000" flipV="1">
            <a:off x="1150754" y="3426133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322" name="Cube 321">
            <a:extLst>
              <a:ext uri="{FF2B5EF4-FFF2-40B4-BE49-F238E27FC236}">
                <a16:creationId xmlns:a16="http://schemas.microsoft.com/office/drawing/2014/main" id="{B9C9E30E-C45F-4AD2-848F-82CF4626C710}"/>
              </a:ext>
            </a:extLst>
          </p:cNvPr>
          <p:cNvSpPr/>
          <p:nvPr/>
        </p:nvSpPr>
        <p:spPr bwMode="auto">
          <a:xfrm rot="16200000" flipV="1">
            <a:off x="1150754" y="3291105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323" name="Cube 322">
            <a:extLst>
              <a:ext uri="{FF2B5EF4-FFF2-40B4-BE49-F238E27FC236}">
                <a16:creationId xmlns:a16="http://schemas.microsoft.com/office/drawing/2014/main" id="{53E3B4AF-4414-4D8E-BDB3-DEB8402E57DE}"/>
              </a:ext>
            </a:extLst>
          </p:cNvPr>
          <p:cNvSpPr/>
          <p:nvPr/>
        </p:nvSpPr>
        <p:spPr bwMode="auto">
          <a:xfrm rot="16200000" flipV="1">
            <a:off x="1150754" y="3156077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sp>
        <p:nvSpPr>
          <p:cNvPr id="324" name="Cube 323">
            <a:extLst>
              <a:ext uri="{FF2B5EF4-FFF2-40B4-BE49-F238E27FC236}">
                <a16:creationId xmlns:a16="http://schemas.microsoft.com/office/drawing/2014/main" id="{4B7E3DEF-A815-4037-875A-EAD24FB93DE6}"/>
              </a:ext>
            </a:extLst>
          </p:cNvPr>
          <p:cNvSpPr/>
          <p:nvPr/>
        </p:nvSpPr>
        <p:spPr bwMode="auto">
          <a:xfrm rot="16200000" flipV="1">
            <a:off x="1150754" y="3021049"/>
            <a:ext cx="180000" cy="180000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BH" sz="2400">
              <a:solidFill>
                <a:srgbClr val="FF0000"/>
              </a:solidFill>
              <a:latin typeface="Sakkal Majalla" panose="02000000000000000000" pitchFamily="2" charset="-78"/>
              <a:cs typeface="Sakkal Majalla" pitchFamily="2" charset="-78"/>
            </a:endParaRPr>
          </a:p>
        </p:txBody>
      </p:sp>
      <p:grpSp>
        <p:nvGrpSpPr>
          <p:cNvPr id="325" name="Group 324"/>
          <p:cNvGrpSpPr/>
          <p:nvPr/>
        </p:nvGrpSpPr>
        <p:grpSpPr>
          <a:xfrm>
            <a:off x="1765560" y="3939515"/>
            <a:ext cx="180000" cy="180000"/>
            <a:chOff x="2151358" y="1541415"/>
            <a:chExt cx="391486" cy="2395001"/>
          </a:xfrm>
        </p:grpSpPr>
        <p:cxnSp>
          <p:nvCxnSpPr>
            <p:cNvPr id="326" name="Straight Connector 325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8" name="Group 327"/>
          <p:cNvGrpSpPr/>
          <p:nvPr/>
        </p:nvGrpSpPr>
        <p:grpSpPr>
          <a:xfrm>
            <a:off x="862728" y="3696189"/>
            <a:ext cx="180000" cy="288000"/>
            <a:chOff x="2151358" y="1541415"/>
            <a:chExt cx="391486" cy="2395001"/>
          </a:xfrm>
        </p:grpSpPr>
        <p:cxnSp>
          <p:nvCxnSpPr>
            <p:cNvPr id="329" name="Straight Connector 328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3" name="Rectangle 332"/>
          <p:cNvSpPr/>
          <p:nvPr/>
        </p:nvSpPr>
        <p:spPr>
          <a:xfrm>
            <a:off x="6379638" y="3538881"/>
            <a:ext cx="494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BH" sz="28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endParaRPr lang="ar-BH" sz="2800" dirty="0">
              <a:solidFill>
                <a:srgbClr val="FF0000"/>
              </a:solidFill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3157554" y="3284946"/>
            <a:ext cx="3066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4 عشرات  -   1 عشرات  = 3 عشرات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11096905" y="3589640"/>
            <a:ext cx="336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endParaRPr lang="ar-BH" sz="2800" dirty="0">
              <a:solidFill>
                <a:srgbClr val="FF0000"/>
              </a:solidFill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7662523" y="3637342"/>
            <a:ext cx="2612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14 </a:t>
            </a:r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sz="20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  -   8 </a:t>
            </a:r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sz="20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  = 6 </a:t>
            </a:r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sz="20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</a:t>
            </a:r>
          </a:p>
        </p:txBody>
      </p:sp>
    </p:spTree>
    <p:extLst>
      <p:ext uri="{BB962C8B-B14F-4D97-AF65-F5344CB8AC3E}">
        <p14:creationId xmlns:p14="http://schemas.microsoft.com/office/powerpoint/2010/main" val="1982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4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500"/>
                            </p:stCondLst>
                            <p:childTnLst>
                              <p:par>
                                <p:cTn id="24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750"/>
                            </p:stCondLst>
                            <p:childTnLst>
                              <p:par>
                                <p:cTn id="25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25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500"/>
                            </p:stCondLst>
                            <p:childTnLst>
                              <p:par>
                                <p:cTn id="26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75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750"/>
                            </p:stCondLst>
                            <p:childTnLst>
                              <p:par>
                                <p:cTn id="27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2" grpId="0" animBg="1"/>
      <p:bldP spid="73" grpId="0" animBg="1"/>
      <p:bldP spid="246" grpId="0" animBg="1"/>
      <p:bldP spid="246" grpId="1" animBg="1"/>
      <p:bldP spid="247" grpId="0" animBg="1"/>
      <p:bldP spid="248" grpId="0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68" grpId="0" animBg="1"/>
      <p:bldP spid="269" grpId="0" animBg="1"/>
      <p:bldP spid="270" grpId="0" animBg="1"/>
      <p:bldP spid="270" grpId="1" animBg="1"/>
      <p:bldP spid="277" grpId="0" animBg="1"/>
      <p:bldP spid="277" grpId="1" animBg="1"/>
      <p:bldP spid="278" grpId="0" animBg="1"/>
      <p:bldP spid="312" grpId="0" animBg="1"/>
      <p:bldP spid="312" grpId="1" animBg="1"/>
      <p:bldP spid="313" grpId="0" animBg="1"/>
      <p:bldP spid="313" grpId="1" animBg="1"/>
      <p:bldP spid="314" grpId="0" animBg="1"/>
      <p:bldP spid="314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33" grpId="0"/>
      <p:bldP spid="334" grpId="0"/>
      <p:bldP spid="335" grpId="0"/>
      <p:bldP spid="3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3021490" y="380482"/>
            <a:ext cx="6309360" cy="1077219"/>
          </a:xfrm>
          <a:prstGeom prst="hexagon">
            <a:avLst/>
          </a:prstGeom>
          <a:pattFill prst="pct9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000" dirty="0"/>
          </a:p>
        </p:txBody>
      </p:sp>
      <p:sp>
        <p:nvSpPr>
          <p:cNvPr id="28" name="Rectangle 27"/>
          <p:cNvSpPr/>
          <p:nvPr/>
        </p:nvSpPr>
        <p:spPr>
          <a:xfrm>
            <a:off x="3188221" y="380483"/>
            <a:ext cx="59587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905"/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أجد ناتج الطرح، أستعمل قطع دينز إذا لزم الأمر، ثم أتحقق من إجاباتي :</a:t>
            </a:r>
            <a:endParaRPr lang="en-US" sz="3200" b="1" dirty="0">
              <a:ln w="1905"/>
              <a:solidFill>
                <a:schemeClr val="accent4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785540"/>
            <a:ext cx="2590558" cy="2423238"/>
            <a:chOff x="104505" y="1361041"/>
            <a:chExt cx="2590558" cy="2423238"/>
          </a:xfrm>
        </p:grpSpPr>
        <p:sp>
          <p:nvSpPr>
            <p:cNvPr id="11" name="Regular Pentagon 10"/>
            <p:cNvSpPr/>
            <p:nvPr/>
          </p:nvSpPr>
          <p:spPr>
            <a:xfrm>
              <a:off x="104505" y="1361041"/>
              <a:ext cx="2590558" cy="2309622"/>
            </a:xfrm>
            <a:prstGeom prst="pentagon">
              <a:avLst/>
            </a:prstGeom>
            <a:pattFill prst="pct90">
              <a:fgClr>
                <a:schemeClr val="accent4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5523" y="1722176"/>
              <a:ext cx="2133360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200" b="1" dirty="0">
                  <a:ln w="1905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خارجية. ثم تأكد من الإجابة</a:t>
              </a:r>
              <a:endParaRPr lang="en-US" sz="3200" b="1" dirty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708" b="12732"/>
          <a:stretch/>
        </p:blipFill>
        <p:spPr bwMode="auto">
          <a:xfrm>
            <a:off x="105754" y="3474720"/>
            <a:ext cx="2393363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Hexagon 14"/>
          <p:cNvSpPr/>
          <p:nvPr/>
        </p:nvSpPr>
        <p:spPr>
          <a:xfrm>
            <a:off x="2991388" y="2210381"/>
            <a:ext cx="4140926" cy="3122023"/>
          </a:xfrm>
          <a:prstGeom prst="hexagon">
            <a:avLst/>
          </a:prstGeom>
          <a:solidFill>
            <a:srgbClr val="E1FBFA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Hexagon 34"/>
          <p:cNvSpPr/>
          <p:nvPr/>
        </p:nvSpPr>
        <p:spPr>
          <a:xfrm>
            <a:off x="7215064" y="2210381"/>
            <a:ext cx="4140926" cy="3122023"/>
          </a:xfrm>
          <a:prstGeom prst="hexagon">
            <a:avLst/>
          </a:prstGeom>
          <a:solidFill>
            <a:srgbClr val="E1FBFA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22" name="Group 21"/>
          <p:cNvGrpSpPr/>
          <p:nvPr/>
        </p:nvGrpSpPr>
        <p:grpSpPr>
          <a:xfrm>
            <a:off x="7369572" y="2638219"/>
            <a:ext cx="3766022" cy="1446550"/>
            <a:chOff x="7369572" y="2640764"/>
            <a:chExt cx="3766022" cy="14465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656617" y="4087314"/>
              <a:ext cx="3348465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369572" y="2640764"/>
              <a:ext cx="37660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  9  3</a:t>
              </a:r>
            </a:p>
            <a:p>
              <a:pPr algn="ctr"/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- 4  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26293" y="2638219"/>
            <a:ext cx="3766022" cy="1446550"/>
            <a:chOff x="3126293" y="2635673"/>
            <a:chExt cx="3766022" cy="144655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413338" y="4082223"/>
              <a:ext cx="3348465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3126293" y="2635673"/>
              <a:ext cx="37660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  5  7</a:t>
              </a:r>
            </a:p>
            <a:p>
              <a:pPr algn="ctr"/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- 8  1</a:t>
              </a:r>
            </a:p>
          </p:txBody>
        </p:sp>
      </p:grpSp>
      <p:grpSp>
        <p:nvGrpSpPr>
          <p:cNvPr id="34" name="Group 4"/>
          <p:cNvGrpSpPr/>
          <p:nvPr/>
        </p:nvGrpSpPr>
        <p:grpSpPr>
          <a:xfrm>
            <a:off x="1130319" y="6465776"/>
            <a:ext cx="9936000" cy="400110"/>
            <a:chOff x="1108361" y="6522840"/>
            <a:chExt cx="9936000" cy="467737"/>
          </a:xfrm>
        </p:grpSpPr>
        <p:cxnSp>
          <p:nvCxnSpPr>
            <p:cNvPr id="3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رقمين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773B9FBF-05B0-4AB4-8B85-FC075245CD05}"/>
              </a:ext>
            </a:extLst>
          </p:cNvPr>
          <p:cNvSpPr/>
          <p:nvPr/>
        </p:nvSpPr>
        <p:spPr>
          <a:xfrm>
            <a:off x="5646436" y="5487870"/>
            <a:ext cx="2393363" cy="78530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ممتاز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83F6A-186B-49E2-A0E6-DE881A1F643A}"/>
              </a:ext>
            </a:extLst>
          </p:cNvPr>
          <p:cNvSpPr/>
          <p:nvPr/>
        </p:nvSpPr>
        <p:spPr>
          <a:xfrm>
            <a:off x="8564880" y="4221480"/>
            <a:ext cx="1274440" cy="93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5  2</a:t>
            </a:r>
            <a:endParaRPr lang="ar-BH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24AFB3-308B-4CC1-8C98-D7C71EA8F316}"/>
              </a:ext>
            </a:extLst>
          </p:cNvPr>
          <p:cNvSpPr/>
          <p:nvPr/>
        </p:nvSpPr>
        <p:spPr>
          <a:xfrm>
            <a:off x="4343400" y="4206240"/>
            <a:ext cx="1274440" cy="93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30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15" grpId="0" animBg="1"/>
      <p:bldP spid="35" grpId="0" animBg="1"/>
      <p:bldP spid="3" grpId="0" animBg="1"/>
      <p:bldP spid="4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21427" y="559902"/>
            <a:ext cx="6489494" cy="1925233"/>
            <a:chOff x="5426274" y="846505"/>
            <a:chExt cx="6489494" cy="1925233"/>
          </a:xfrm>
        </p:grpSpPr>
        <p:sp>
          <p:nvSpPr>
            <p:cNvPr id="2" name="Hexagon 1"/>
            <p:cNvSpPr/>
            <p:nvPr/>
          </p:nvSpPr>
          <p:spPr>
            <a:xfrm>
              <a:off x="5426274" y="846505"/>
              <a:ext cx="6489494" cy="1925233"/>
            </a:xfrm>
            <a:prstGeom prst="hexagon">
              <a:avLst/>
            </a:prstGeom>
            <a:pattFill prst="pct90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66174" y="1002670"/>
              <a:ext cx="5958745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600" b="1" dirty="0">
                  <a:ln w="1905"/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عند فاطمة 26 علبة عصير بنكهات مختلفة. فإذا كانت 8 علب منها بنكهة الليمون، فما عدد العلب بالنكهات الأخرى؟</a:t>
              </a:r>
              <a:endParaRPr lang="en-US" sz="3600" b="1" dirty="0">
                <a:ln w="1905"/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10662" y="1208638"/>
            <a:ext cx="2784143" cy="2523510"/>
            <a:chOff x="2555285" y="785540"/>
            <a:chExt cx="2784143" cy="2523510"/>
          </a:xfrm>
        </p:grpSpPr>
        <p:sp>
          <p:nvSpPr>
            <p:cNvPr id="11" name="Regular Pentagon 10"/>
            <p:cNvSpPr/>
            <p:nvPr/>
          </p:nvSpPr>
          <p:spPr>
            <a:xfrm>
              <a:off x="2555285" y="785540"/>
              <a:ext cx="2784143" cy="2521956"/>
            </a:xfrm>
            <a:prstGeom prst="pentagon">
              <a:avLst/>
            </a:prstGeom>
            <a:pattFill prst="pct90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80676" y="1246947"/>
              <a:ext cx="2133360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200" b="1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خارجية. ثم تأكد من الإجابة</a:t>
              </a:r>
              <a:endParaRPr lang="en-US" sz="3200" b="1" dirty="0">
                <a:ln w="190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297" b="12732"/>
          <a:stretch/>
        </p:blipFill>
        <p:spPr bwMode="auto">
          <a:xfrm>
            <a:off x="2489212" y="3395240"/>
            <a:ext cx="1196681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Hexagon 34"/>
          <p:cNvSpPr/>
          <p:nvPr/>
        </p:nvSpPr>
        <p:spPr>
          <a:xfrm>
            <a:off x="3695711" y="3069027"/>
            <a:ext cx="4140926" cy="3122023"/>
          </a:xfrm>
          <a:prstGeom prst="hexagon">
            <a:avLst/>
          </a:prstGeom>
          <a:pattFill prst="pct8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22" name="Group 21"/>
          <p:cNvGrpSpPr/>
          <p:nvPr/>
        </p:nvGrpSpPr>
        <p:grpSpPr>
          <a:xfrm>
            <a:off x="3993912" y="3496865"/>
            <a:ext cx="3766022" cy="1446550"/>
            <a:chOff x="7513265" y="2640764"/>
            <a:chExt cx="3766022" cy="144655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656617" y="4087314"/>
              <a:ext cx="3348465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513265" y="2640764"/>
              <a:ext cx="37660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     6  2  </a:t>
              </a:r>
            </a:p>
            <a:p>
              <a:pPr algn="ctr"/>
              <a:r>
                <a:rPr lang="ar-BH" sz="4400" b="1" dirty="0">
                  <a:ln w="18415" cmpd="sng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- 8</a:t>
              </a:r>
            </a:p>
          </p:txBody>
        </p:sp>
      </p:grpSp>
      <p:pic>
        <p:nvPicPr>
          <p:cNvPr id="27" name="Picture 26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03" t="12732" r="5708" b="12732"/>
          <a:stretch/>
        </p:blipFill>
        <p:spPr bwMode="auto">
          <a:xfrm>
            <a:off x="8039115" y="3464165"/>
            <a:ext cx="1196682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33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C3833C2-7606-49CF-BF70-1E36950018C5}"/>
              </a:ext>
            </a:extLst>
          </p:cNvPr>
          <p:cNvSpPr/>
          <p:nvPr/>
        </p:nvSpPr>
        <p:spPr>
          <a:xfrm>
            <a:off x="4968240" y="5074920"/>
            <a:ext cx="1310640" cy="853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9A00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8  1</a:t>
            </a:r>
            <a:endParaRPr lang="ar-BH" sz="4400" b="1" dirty="0">
              <a:solidFill>
                <a:srgbClr val="9A009A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Scroll: Horizontal 24">
            <a:extLst>
              <a:ext uri="{FF2B5EF4-FFF2-40B4-BE49-F238E27FC236}">
                <a16:creationId xmlns:a16="http://schemas.microsoft.com/office/drawing/2014/main" id="{36F9FDFB-5D7E-4299-AA2A-8FFE0481CA36}"/>
              </a:ext>
            </a:extLst>
          </p:cNvPr>
          <p:cNvSpPr/>
          <p:nvPr/>
        </p:nvSpPr>
        <p:spPr>
          <a:xfrm>
            <a:off x="447348" y="3207511"/>
            <a:ext cx="1908000" cy="1507673"/>
          </a:xfrm>
          <a:prstGeom prst="horizontalScroll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9A009A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أحسنت</a:t>
            </a:r>
            <a:endParaRPr lang="ar-BH" sz="4400" b="1" dirty="0">
              <a:solidFill>
                <a:srgbClr val="9A009A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2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55300" y="6317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18304" y="2755617"/>
            <a:ext cx="1933456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7-Point Star 1"/>
          <p:cNvSpPr/>
          <p:nvPr/>
        </p:nvSpPr>
        <p:spPr>
          <a:xfrm>
            <a:off x="6167594" y="42557"/>
            <a:ext cx="4491307" cy="4162568"/>
          </a:xfrm>
          <a:prstGeom prst="star7">
            <a:avLst/>
          </a:prstGeom>
          <a:solidFill>
            <a:srgbClr val="FEEEFE"/>
          </a:solidFill>
          <a:ln>
            <a:solidFill>
              <a:srgbClr val="CD1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/>
          <p:cNvSpPr/>
          <p:nvPr/>
        </p:nvSpPr>
        <p:spPr>
          <a:xfrm>
            <a:off x="6748218" y="1400566"/>
            <a:ext cx="33300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هل تذكر لي يا </a:t>
            </a:r>
            <a:r>
              <a:rPr lang="ar-BH" sz="44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أخي</a:t>
            </a:r>
            <a:r>
              <a:rPr lang="ar-SA" sz="44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endParaRPr lang="ar-BH" sz="4400" b="1" dirty="0">
              <a:solidFill>
                <a:srgbClr val="AA0EAA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44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 ماذا تعلمنا اليوم؟ </a:t>
            </a:r>
            <a:endParaRPr lang="ar-BH" sz="4400" b="1" dirty="0">
              <a:solidFill>
                <a:srgbClr val="AA0EAA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1453539" y="2206136"/>
            <a:ext cx="4491307" cy="4162568"/>
          </a:xfrm>
          <a:prstGeom prst="star7">
            <a:avLst/>
          </a:prstGeom>
          <a:solidFill>
            <a:srgbClr val="EDF3FD"/>
          </a:solidFill>
          <a:ln>
            <a:solidFill>
              <a:srgbClr val="155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/>
          <p:cNvSpPr/>
          <p:nvPr/>
        </p:nvSpPr>
        <p:spPr>
          <a:xfrm>
            <a:off x="1495068" y="3403401"/>
            <a:ext cx="4408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تعلمنا اليوم</a:t>
            </a:r>
          </a:p>
          <a:p>
            <a:pPr algn="ctr"/>
            <a:endParaRPr lang="ar-SA" sz="2400" b="1" dirty="0">
              <a:solidFill>
                <a:srgbClr val="1555C9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طرح عددين كل منهما مكون من رقمين</a:t>
            </a:r>
          </a:p>
        </p:txBody>
      </p: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عددين كل منهما مكون من رقمين 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0" y="950273"/>
            <a:ext cx="2388358" cy="54367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744501" y="950273"/>
            <a:ext cx="2384772" cy="54367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Left-Right Arrow Callout 1"/>
          <p:cNvSpPr/>
          <p:nvPr/>
        </p:nvSpPr>
        <p:spPr>
          <a:xfrm>
            <a:off x="2806496" y="196217"/>
            <a:ext cx="6722196" cy="5650402"/>
          </a:xfrm>
          <a:prstGeom prst="leftRightArrowCallout">
            <a:avLst>
              <a:gd name="adj1" fmla="val 16208"/>
              <a:gd name="adj2" fmla="val 17087"/>
              <a:gd name="adj3" fmla="val 18186"/>
              <a:gd name="adj4" fmla="val 60392"/>
            </a:avLst>
          </a:prstGeom>
          <a:solidFill>
            <a:srgbClr val="F3EBF9"/>
          </a:solidFill>
          <a:ln>
            <a:solidFill>
              <a:srgbClr val="61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Rectangle 10"/>
          <p:cNvSpPr/>
          <p:nvPr/>
        </p:nvSpPr>
        <p:spPr>
          <a:xfrm>
            <a:off x="4128248" y="279478"/>
            <a:ext cx="407445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4400" b="1" dirty="0">
                <a:ln w="0">
                  <a:noFill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عزيزي الطالب عزيزتي الطالبة</a:t>
            </a:r>
          </a:p>
          <a:p>
            <a:pPr lvl="0" algn="ctr"/>
            <a:endParaRPr lang="ar-BH" sz="2000" b="1" dirty="0">
              <a:ln w="0">
                <a:noFill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BH" sz="4400" b="1" dirty="0">
                <a:ln w="0">
                  <a:noFill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 ل</a:t>
            </a:r>
            <a:r>
              <a:rPr lang="ar-SA" sz="4400" b="1" dirty="0">
                <a:ln w="0">
                  <a:noFill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مزيد من الاستفادة يمكنك الرجوع لكتاب الطالب </a:t>
            </a:r>
          </a:p>
          <a:p>
            <a:pPr lvl="0" algn="ctr"/>
            <a:endParaRPr lang="ar-SA" sz="2000" b="1" dirty="0">
              <a:ln w="0">
                <a:noFill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4400" b="1" dirty="0">
                <a:ln w="0">
                  <a:noFill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لحل تمارين الدرس صفحة 64 - </a:t>
            </a:r>
            <a:r>
              <a:rPr lang="ar-BH" sz="4400" b="1" dirty="0">
                <a:ln w="0">
                  <a:noFill/>
                </a:ln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65</a:t>
            </a:r>
            <a:endParaRPr lang="ar-SA" sz="4400" b="1" dirty="0">
              <a:ln w="0">
                <a:noFill/>
              </a:ln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656</Words>
  <Application>Microsoft Office PowerPoint</Application>
  <PresentationFormat>Widescreen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838</cp:revision>
  <dcterms:created xsi:type="dcterms:W3CDTF">2020-03-03T06:21:53Z</dcterms:created>
  <dcterms:modified xsi:type="dcterms:W3CDTF">2020-07-26T08:06:07Z</dcterms:modified>
</cp:coreProperties>
</file>