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14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Default Extension="gif" ContentType="image/gif"/>
  <Override PartName="/ppt/tags/tag15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sldIdLst>
    <p:sldId id="282" r:id="rId3"/>
    <p:sldId id="281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22127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83363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53518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59049293"/>
      </p:ext>
    </p:extLst>
  </p:cSld>
  <p:clrMapOvr>
    <a:masterClrMapping/>
  </p:clrMapOvr>
  <p:transition spd="slow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شكل بيضاوي 9">
            <a:hlinkClick r:id="" action="ppaction://hlinkshowjump?jump=nextslide"/>
          </p:cNvPr>
          <p:cNvSpPr/>
          <p:nvPr userDrawn="1"/>
        </p:nvSpPr>
        <p:spPr>
          <a:xfrm>
            <a:off x="6865052" y="5517232"/>
            <a:ext cx="2278948" cy="122413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4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دخول</a:t>
            </a:r>
          </a:p>
        </p:txBody>
      </p:sp>
    </p:spTree>
    <p:extLst>
      <p:ext uri="{BB962C8B-B14F-4D97-AF65-F5344CB8AC3E}">
        <p14:creationId xmlns:p14="http://schemas.microsoft.com/office/powerpoint/2010/main" xmlns="" val="1555610872"/>
      </p:ext>
    </p:extLst>
  </p:cSld>
  <p:clrMapOvr>
    <a:masterClrMapping/>
  </p:clrMapOvr>
  <p:transition spd="slow"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CC940B-A705-41F2-9C2E-F2FF1FA54844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B3558E-53E2-4700-A1EF-54C7E4C9B99B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4264284"/>
      </p:ext>
    </p:extLst>
  </p:cSld>
  <p:clrMapOvr>
    <a:masterClrMapping/>
  </p:clrMapOvr>
  <p:transition spd="slow"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الفهرس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السابق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التالي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صورة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04"/>
          <a:stretch/>
        </p:blipFill>
        <p:spPr>
          <a:xfrm>
            <a:off x="-108520" y="-55860"/>
            <a:ext cx="9324528" cy="154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23157980"/>
      </p:ext>
    </p:extLst>
  </p:cSld>
  <p:clrMapOvr>
    <a:masterClrMapping/>
  </p:clrMapOvr>
  <p:transition spd="slow"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7EA747-23B9-4B77-BD76-8D6225EDDABC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DF437-2A62-4EFD-9891-F800DE2AA7EE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7958876"/>
      </p:ext>
    </p:extLst>
  </p:cSld>
  <p:clrMapOvr>
    <a:masterClrMapping/>
  </p:clrMapOvr>
  <p:transition spd="slow">
    <p:cover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39A95B-C627-4E5C-860F-91907ACC4BDF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00BF8B-0BF8-4FAB-876F-EF9EEF4B389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3603841"/>
      </p:ext>
    </p:extLst>
  </p:cSld>
  <p:clrMapOvr>
    <a:masterClrMapping/>
  </p:clrMapOvr>
  <p:transition spd="slow"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26E9F-4CDC-48BB-BDCB-54858415C095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49AC9-85D5-4CD7-B7CB-68EB4A03ACFF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1449549"/>
      </p:ext>
    </p:extLst>
  </p:cSld>
  <p:clrMapOvr>
    <a:masterClrMapping/>
  </p:clrMapOvr>
  <p:transition spd="slow"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السابق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التالي</a:t>
            </a:r>
            <a:endParaRPr lang="ar-SA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74904118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198381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 userDrawn="1"/>
        </p:nvSpPr>
        <p:spPr>
          <a:xfrm>
            <a:off x="1115616" y="-72008"/>
            <a:ext cx="8100392" cy="6237312"/>
          </a:xfrm>
          <a:prstGeom prst="rect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086421"/>
      </p:ext>
    </p:extLst>
  </p:cSld>
  <p:clrMapOvr>
    <a:masterClrMapping/>
  </p:clrMapOvr>
  <p:transition spd="slow"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B2815F-5EAE-4EE4-93F6-350B7680E0AB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981D7A-9E1C-4504-8842-6FAE2A7BA93C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7701693"/>
      </p:ext>
    </p:extLst>
  </p:cSld>
  <p:clrMapOvr>
    <a:masterClrMapping/>
  </p:clrMapOvr>
  <p:transition spd="slow"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4B8C5D-BB34-4724-8E56-A6A06EE04A0A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C17A39-A0B3-4C2A-8703-D36A2C8E5B7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2736935"/>
      </p:ext>
    </p:extLst>
  </p:cSld>
  <p:clrMapOvr>
    <a:masterClrMapping/>
  </p:clrMapOvr>
  <p:transition spd="slow"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8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9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1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0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0"/>
            <a:ext cx="3309803" cy="12606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5" y="1516829"/>
            <a:ext cx="2133600" cy="750981"/>
          </a:xfrm>
          <a:prstGeom prst="rect">
            <a:avLst/>
          </a:prstGeo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01/02/38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7"/>
            <a:ext cx="2831592" cy="3651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7FD13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7"/>
            <a:ext cx="64366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7FD13B"/>
                </a:solidFill>
              </a:rPr>
              <a:pPr/>
              <a:t>‹#›</a:t>
            </a:fld>
            <a:endParaRPr lang="ar-SA">
              <a:solidFill>
                <a:srgbClr val="7FD13B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260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84251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57094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71344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7896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79749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49088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00468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" Target="../slides/slide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25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خطط انسيابي: تحضير 6">
            <a:hlinkClick r:id="rId15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8" name="شارة رتبة 7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السابق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التالي</a:t>
            </a:r>
            <a:endParaRPr lang="ar-SA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8" descr="D:\Work2\exxit.png">
            <a:hlinkHover r:id="" action="ppaction://hlinkshowjump?jump=endshow" highlightClick="1">
              <a:snd r:embed="rId16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صورة 3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17" b="12152"/>
          <a:stretch/>
        </p:blipFill>
        <p:spPr>
          <a:xfrm>
            <a:off x="0" y="0"/>
            <a:ext cx="9121956" cy="111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1240836"/>
            <a:ext cx="1850596" cy="161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52937"/>
            <a:ext cx="1728192" cy="1468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 userDrawn="1"/>
        </p:nvSpPr>
        <p:spPr>
          <a:xfrm>
            <a:off x="1043608" y="836712"/>
            <a:ext cx="8208912" cy="5474142"/>
          </a:xfrm>
          <a:prstGeom prst="rect">
            <a:avLst/>
          </a:prstGeom>
          <a:solidFill>
            <a:schemeClr val="lt1"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9455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cover dir="r"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3.wav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8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20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NUL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21.png"/><Relationship Id="rId5" Type="http://schemas.openxmlformats.org/officeDocument/2006/relationships/image" Target="../media/image2.png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24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24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NUL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26.png"/><Relationship Id="rId5" Type="http://schemas.openxmlformats.org/officeDocument/2006/relationships/image" Target="../media/image2.png"/><Relationship Id="rId10" Type="http://schemas.openxmlformats.org/officeDocument/2006/relationships/audio" Target="../media/audio11.wav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hyperlink" Target="http://www.google.com.sa/url?sa=i&amp;rct=j&amp;q=%D8%A7%D9%84%D8%A3%D9%84%D9%88%D8%A7%D8%AD%20%D8%A7%D9%84%D8%B4%D9%85%D8%B3%D9%8A%D8%A9&amp;source=images&amp;cd=&amp;cad=rja&amp;docid=LJ5wg_6RkBkzlM&amp;tbnid=vgeAY74tpTIkeM:&amp;ved=0CAUQjRw&amp;url=http://amr-poma.blogspot.com/2012/05/blog-post_5132.html&amp;ei=dMIcUciTDI-TswbGx4GQBA&amp;psig=AFQjCNF2YWE9C-4iyFHt_yGg1cZW1pmE2A&amp;ust=1360925674735142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31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32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34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hyperlink" Target="http://www.google.com.sa/url?sa=i&amp;rct=j&amp;q=%D8%A7%D9%84%D8%B7%D9%8A%D9%81&amp;source=images&amp;cd=&amp;cad=rja&amp;docid=wKR16oFXbyFaOM&amp;tbnid=OezXdIol6PONTM:&amp;ved=0CAUQjRw&amp;url=http://2lex.info/%D9%83%D9%81%D8%B1-%D8%A7%D9%84%D9%88%D8%A7%D9%86-%D8%A7%D9%84%D8%B7%D9%8A%D9%81-%D9%84%D9%84%D9%81%D9%8A%D8%B3-%D8%A8%D9%88%D9%83-2/&amp;ei=xNAcUan5IM3mtQbZ84CQBQ&amp;psig=AFQjCNEu0aNYnaJ46CSfHhSWQ0STiZJ3Mg&amp;ust=1360929122191879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hyperlink" Target="http://www.google.com.sa/url?sa=i&amp;rct=j&amp;q=%D8%A7%D9%84%D8%B7%D9%8A%D9%81&amp;source=images&amp;cd=&amp;cad=rja&amp;docid=fpilfGem1bBo8M&amp;tbnid=iUfGyeKr8wFfJM:&amp;ved=0CAUQjRw&amp;url=http://photos.7be.com/photo-8333.html&amp;ei=1OEcUc2WF43bsgbD4oHoDA&amp;psig=AFQjCNEu0aNYnaJ46CSfHhSWQ0STiZJ3Mg&amp;ust=1360929122191879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hyperlink" Target="http://www.google.com.sa/url?sa=i&amp;rct=j&amp;q=%D8%A7%D9%84%D9%85%D8%B5%D8%A8%D8%A7%D8%AD%20%D8%A7%D9%84%D9%85%D8%AA%D9%88%D9%87%D8%AC&amp;source=images&amp;cd=&amp;cad=rja&amp;docid=s1Psvzhaut_caM&amp;tbnid=pe3dMZvRttBU3M:&amp;ved=0CAUQjRw&amp;url=http://forum.stop55.com/321489.html&amp;ei=kOIcUcSuA8qxtAbhrYHABg&amp;psig=AFQjCNFI7sD40FckIFPSXohr0lMv8eS-gg&amp;ust=1360933867138081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2"/>
          <p:cNvGrpSpPr/>
          <p:nvPr/>
        </p:nvGrpSpPr>
        <p:grpSpPr>
          <a:xfrm>
            <a:off x="1547664" y="-27384"/>
            <a:ext cx="4812028" cy="1121235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14" name="صورة 1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5" name="مستطيل 8"/>
            <p:cNvSpPr/>
            <p:nvPr/>
          </p:nvSpPr>
          <p:spPr>
            <a:xfrm>
              <a:off x="3234978" y="116632"/>
              <a:ext cx="2373276" cy="568810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none">
              <a:spAutoFit/>
            </a:bodyPr>
            <a:lstStyle>
              <a:defPPr>
                <a:defRPr lang="ar-EG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6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</a:t>
              </a:r>
              <a:r>
                <a:rPr lang="ar-SA" sz="2600" b="1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: التعلم التعاوني</a:t>
              </a:r>
              <a:endParaRPr lang="ar-EG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19" name="صورة 1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1403648" y="5981776"/>
            <a:ext cx="881484" cy="881484"/>
          </a:xfrm>
          <a:prstGeom prst="rect">
            <a:avLst/>
          </a:prstGeom>
        </p:spPr>
      </p:pic>
      <p:pic>
        <p:nvPicPr>
          <p:cNvPr id="29" name="صورة 28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2443"/>
            <a:ext cx="840817" cy="840817"/>
          </a:xfrm>
          <a:prstGeom prst="rect">
            <a:avLst/>
          </a:prstGeom>
        </p:spPr>
      </p:pic>
      <p:grpSp>
        <p:nvGrpSpPr>
          <p:cNvPr id="3" name="مجموعة 29"/>
          <p:cNvGrpSpPr/>
          <p:nvPr/>
        </p:nvGrpSpPr>
        <p:grpSpPr>
          <a:xfrm>
            <a:off x="401013" y="1015091"/>
            <a:ext cx="8563475" cy="5364550"/>
            <a:chOff x="936464" y="1322469"/>
            <a:chExt cx="9306780" cy="4932663"/>
          </a:xfrm>
        </p:grpSpPr>
        <p:grpSp>
          <p:nvGrpSpPr>
            <p:cNvPr id="4" name="مجموعة 30"/>
            <p:cNvGrpSpPr/>
            <p:nvPr/>
          </p:nvGrpSpPr>
          <p:grpSpPr>
            <a:xfrm>
              <a:off x="936464" y="1322469"/>
              <a:ext cx="9306780" cy="4932663"/>
              <a:chOff x="523875" y="1116452"/>
              <a:chExt cx="8096250" cy="5120860"/>
            </a:xfrm>
          </p:grpSpPr>
          <p:pic>
            <p:nvPicPr>
              <p:cNvPr id="33" name="صورة 32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="" xmlns:a14="http://schemas.microsoft.com/office/drawing/2010/main">
                      <a14:imgLayer r:embed="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23875" y="1116452"/>
                <a:ext cx="8096250" cy="5120860"/>
              </a:xfrm>
              <a:prstGeom prst="rect">
                <a:avLst/>
              </a:prstGeom>
            </p:spPr>
          </p:pic>
          <p:sp>
            <p:nvSpPr>
              <p:cNvPr id="34" name="مربع نص 26"/>
              <p:cNvSpPr txBox="1"/>
              <p:nvPr/>
            </p:nvSpPr>
            <p:spPr>
              <a:xfrm>
                <a:off x="4509263" y="1168232"/>
                <a:ext cx="3830189" cy="4583209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1">
                <a:spAutoFit/>
              </a:bodyPr>
              <a:lstStyle>
                <a:defPPr>
                  <a:defRPr lang="ar-EG"/>
                </a:defPPr>
                <a:lvl1pPr marL="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00552" indent="-300552">
                  <a:buBlip>
                    <a:blip r:embed="rId8"/>
                  </a:buBlip>
                </a:pPr>
                <a:r>
                  <a:rPr lang="ar-EG" b="1" dirty="0"/>
                  <a:t>تقسيم الطلاب إلي أربع مجموعات بحيث يكون الطلاب في كل مجموعة غير متجانسين من الناحية العلمية</a:t>
                </a:r>
              </a:p>
              <a:p>
                <a:pPr marL="300552" indent="-300552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002060"/>
                    </a:solidFill>
                  </a:rPr>
                  <a:t>يحدد لكل مجموعة قائد وكاتب وهكذا ( أي مهمة لكل فرد في المجموعة تناسب إمكانياته ) </a:t>
                </a:r>
              </a:p>
              <a:p>
                <a:pPr marL="300552" indent="-300552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C00000"/>
                    </a:solidFill>
                  </a:rPr>
                  <a:t>يتم عرض مختصر للمادة المعرفية من خلال المعلم بواسطة البوربوينت والسبورة والكتاب المدرسي .</a:t>
                </a:r>
              </a:p>
              <a:p>
                <a:pPr marL="300552" indent="-300552">
                  <a:buBlip>
                    <a:blip r:embed="rId8"/>
                  </a:buBlip>
                </a:pPr>
                <a:r>
                  <a:rPr lang="ar-EG" b="1" dirty="0">
                    <a:solidFill>
                      <a:schemeClr val="accent6">
                        <a:lumMod val="50000"/>
                      </a:schemeClr>
                    </a:solidFill>
                  </a:rPr>
                  <a:t>عرض الأنشطة سواء من الكتاب أو ورقة النشاط مرتبة ومتدرجة لموضع الدرس لتحقيق الخبرة المطلوبة .</a:t>
                </a:r>
              </a:p>
              <a:p>
                <a:pPr marL="300552" indent="-300552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002060"/>
                    </a:solidFill>
                  </a:rPr>
                  <a:t>يقوم المعلم بالمرور بين المجموعات أثناء تنفيذ النشاط وتقديم التوجيه المناسب للمجموعات </a:t>
                </a:r>
              </a:p>
              <a:p>
                <a:pPr marL="300552" indent="-300552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7030A0"/>
                    </a:solidFill>
                  </a:rPr>
                  <a:t>عرض عمل المجموعات حيث تعرض مجموعة ويستمع الجميع للعرض والمناقشة وتبادل وجهات النظر ودفاع كل منهم عن وجهة نظره ويتم التصويب من المعلم</a:t>
                </a:r>
                <a:endParaRPr lang="ar-SA" b="1" dirty="0">
                  <a:solidFill>
                    <a:srgbClr val="7030A0"/>
                  </a:solidFill>
                </a:endParaRPr>
              </a:p>
            </p:txBody>
          </p:sp>
        </p:grpSp>
        <p:pic>
          <p:nvPicPr>
            <p:cNvPr id="32" name="صورة 31"/>
            <p:cNvPicPr>
              <a:picLocks noChangeAspect="1"/>
            </p:cNvPicPr>
            <p:nvPr/>
          </p:nvPicPr>
          <p:blipFill>
            <a:blip r:embed="rId9" cstate="email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6750" y="1490174"/>
              <a:ext cx="3809950" cy="4676315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580552234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عنصر نائب للمحتوى 2"/>
          <p:cNvSpPr txBox="1">
            <a:spLocks/>
          </p:cNvSpPr>
          <p:nvPr/>
        </p:nvSpPr>
        <p:spPr>
          <a:xfrm>
            <a:off x="379473" y="1772816"/>
            <a:ext cx="8541480" cy="26642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طاقة الذرة المهتزة  تساوي حاصل ضرب عدد صحيح  في ثابت بلانك  وفي تردد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الاهتزاز.</a:t>
            </a:r>
          </a:p>
          <a:p>
            <a:pPr fontAlgn="auto">
              <a:spcAft>
                <a:spcPts val="0"/>
              </a:spcAft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حيث يمثل 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f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تردد اهتزاز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الذرة.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h 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 ثابت بلانك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ومقداره.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 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n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عدد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صحيح.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سهم إلى اليمين 15"/>
          <p:cNvSpPr/>
          <p:nvPr/>
        </p:nvSpPr>
        <p:spPr>
          <a:xfrm>
            <a:off x="1763688" y="260648"/>
            <a:ext cx="3024336" cy="1425277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ar-SA" sz="3200" b="1" dirty="0" smtClean="0">
                <a:solidFill>
                  <a:prstClr val="black"/>
                </a:solidFill>
              </a:rPr>
              <a:t>طاقة الاهتزاز</a:t>
            </a:r>
            <a:endParaRPr lang="ar-SA" sz="3200" b="1" dirty="0">
              <a:solidFill>
                <a:prstClr val="black"/>
              </a:solidFill>
            </a:endParaRPr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2120" y="565534"/>
            <a:ext cx="2376264" cy="830387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2785876"/>
            <a:ext cx="3780720" cy="638175"/>
          </a:xfrm>
          <a:prstGeom prst="rect">
            <a:avLst/>
          </a:prstGeom>
          <a:noFill/>
        </p:spPr>
      </p:pic>
      <p:sp>
        <p:nvSpPr>
          <p:cNvPr id="19" name="مربع نص 10"/>
          <p:cNvSpPr txBox="1"/>
          <p:nvPr/>
        </p:nvSpPr>
        <p:spPr>
          <a:xfrm>
            <a:off x="379473" y="4620963"/>
            <a:ext cx="8539335" cy="104028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ar-SA" sz="2800" b="1" u="sng" dirty="0">
                <a:solidFill>
                  <a:prstClr val="black"/>
                </a:solidFill>
                <a:latin typeface="Calibri"/>
                <a:cs typeface="Arial"/>
              </a:rPr>
              <a:t>الطاقة </a:t>
            </a:r>
            <a:r>
              <a:rPr lang="ar-SA" sz="2800" b="1" u="sng" dirty="0" err="1">
                <a:solidFill>
                  <a:prstClr val="black"/>
                </a:solidFill>
                <a:latin typeface="Calibri"/>
                <a:cs typeface="Arial"/>
              </a:rPr>
              <a:t>مكماة</a:t>
            </a:r>
            <a:r>
              <a:rPr lang="ar-SA" sz="2800" b="1" u="sng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ar-SA" sz="2800" dirty="0">
                <a:solidFill>
                  <a:prstClr val="black"/>
                </a:solidFill>
                <a:latin typeface="Calibri"/>
                <a:cs typeface="Arial"/>
              </a:rPr>
              <a:t>أي انها توجد فقط على شكل حزم  أو كميات معينة </a:t>
            </a:r>
            <a:r>
              <a:rPr lang="ar-SA" sz="2800" dirty="0" smtClean="0">
                <a:solidFill>
                  <a:prstClr val="black"/>
                </a:solidFill>
                <a:latin typeface="Calibri"/>
                <a:cs typeface="Arial"/>
              </a:rPr>
              <a:t>.</a:t>
            </a:r>
            <a:endParaRPr lang="ar-SA" sz="3600" b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904893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  <p:bldP spid="16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عنصر نائب للمحتوى 2"/>
          <p:cNvSpPr txBox="1">
            <a:spLocks/>
          </p:cNvSpPr>
          <p:nvPr/>
        </p:nvSpPr>
        <p:spPr>
          <a:xfrm>
            <a:off x="323528" y="1628800"/>
            <a:ext cx="8541480" cy="30243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4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الذرات لا تشع دائما  موجات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كهرومغناطيسية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عندما تكون في حالة اهتزاز كما توقع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ماكسويل.</a:t>
            </a:r>
          </a:p>
          <a:p>
            <a:pPr marL="342900" lvl="4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بدل من ذلك اقترح أن الذرات تبعث اشعاعًا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فقط عندما تتغير طاقة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اهتزازها والطاقة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المنبعثة = التغير في طاقة اهتزاز الذرة 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مربع نص 10"/>
          <p:cNvSpPr txBox="1"/>
          <p:nvPr/>
        </p:nvSpPr>
        <p:spPr>
          <a:xfrm>
            <a:off x="5835695" y="339734"/>
            <a:ext cx="3085258" cy="5539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اقترح بلانك أيضًا أن: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3819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عنصر نائب للمحتوى 2"/>
          <p:cNvSpPr txBox="1">
            <a:spLocks/>
          </p:cNvSpPr>
          <p:nvPr/>
        </p:nvSpPr>
        <p:spPr>
          <a:xfrm>
            <a:off x="3535415" y="756736"/>
            <a:ext cx="5429072" cy="30517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4" indent="-342900">
              <a:buFont typeface="Arial" pitchFamily="34" charset="0"/>
              <a:buChar char="•"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ان الضوء الساقط (ذو تردد معين مؤثر)  على سطوح معادن معينة  يسبب انبعاث الالكترونات من تلك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السطوح.</a:t>
            </a:r>
          </a:p>
          <a:p>
            <a:pPr marL="342900" lvl="4" indent="-342900">
              <a:buFont typeface="Arial" pitchFamily="34" charset="0"/>
              <a:buChar char="•"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هذه الظاهرة تعرف بالظاهرة الكهروضوئية والالكترونات المنبعثة تسمى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بالإلكترونات الضوئية.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مربع نص 10"/>
          <p:cNvSpPr txBox="1"/>
          <p:nvPr/>
        </p:nvSpPr>
        <p:spPr>
          <a:xfrm>
            <a:off x="5879230" y="116632"/>
            <a:ext cx="3085258" cy="5539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التأثير الكهروضوئي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 l="10235" t="32110" r="58773" b="25563"/>
          <a:stretch>
            <a:fillRect/>
          </a:stretch>
        </p:blipFill>
        <p:spPr bwMode="auto">
          <a:xfrm>
            <a:off x="111178" y="756736"/>
            <a:ext cx="3332329" cy="305173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6" name="مربع نص 10"/>
          <p:cNvSpPr txBox="1"/>
          <p:nvPr/>
        </p:nvSpPr>
        <p:spPr>
          <a:xfrm>
            <a:off x="5436096" y="4131936"/>
            <a:ext cx="3517306" cy="5539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الجهاز المستخدم لدراستها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عنصر نائب للمحتوى 2"/>
          <p:cNvSpPr txBox="1">
            <a:spLocks/>
          </p:cNvSpPr>
          <p:nvPr/>
        </p:nvSpPr>
        <p:spPr>
          <a:xfrm>
            <a:off x="3563888" y="4952978"/>
            <a:ext cx="5429072" cy="8522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4" indent="-342900">
              <a:buFont typeface="Arial" pitchFamily="34" charset="0"/>
              <a:buChar char="•"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الخلية الضوئية أو الخلية الكهروضوئية.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13326" t="27679" r="42844" b="26182"/>
          <a:stretch>
            <a:fillRect/>
          </a:stretch>
        </p:blipFill>
        <p:spPr bwMode="auto">
          <a:xfrm>
            <a:off x="135916" y="4005063"/>
            <a:ext cx="3283956" cy="2037227"/>
          </a:xfrm>
          <a:prstGeom prst="rect">
            <a:avLst/>
          </a:prstGeom>
          <a:noFill/>
          <a:ln w="9525">
            <a:solidFill>
              <a:srgbClr val="FF0000"/>
            </a:solidFill>
            <a:prstDash val="solid"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378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16" grpId="0" animBg="1"/>
      <p:bldP spid="17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عنصر نائب للمحتوى 2"/>
          <p:cNvSpPr txBox="1">
            <a:spLocks/>
          </p:cNvSpPr>
          <p:nvPr/>
        </p:nvSpPr>
        <p:spPr>
          <a:xfrm>
            <a:off x="323528" y="2780928"/>
            <a:ext cx="8640960" cy="30323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أنبوب من الكوارتز : مفرغ من الهواء محكم الاغلاق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المهبط : القطب الفلزي الأكبر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((السالب))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اللوح الباعث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للإلكترونات 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متصل بالقطب السالب لمصدر فولتية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المصعد : القطب الفلزي الأصغر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((الموجب))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ويصنع من سلك رفيع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(الذي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يتسلم الالكترونات الضوئية المنبعثة ويتصل بالقطب الموجب لمصدر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الفولتية.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marL="0" lvl="4" indent="0">
              <a:buNone/>
            </a:pP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مربع نص 10"/>
          <p:cNvSpPr txBox="1"/>
          <p:nvPr/>
        </p:nvSpPr>
        <p:spPr>
          <a:xfrm>
            <a:off x="5879230" y="116632"/>
            <a:ext cx="3085258" cy="5539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تركيب الخلية الضوئية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 l="13326" t="27679" r="42844" b="26182"/>
          <a:stretch>
            <a:fillRect/>
          </a:stretch>
        </p:blipFill>
        <p:spPr bwMode="auto">
          <a:xfrm>
            <a:off x="1030208" y="836712"/>
            <a:ext cx="7468403" cy="1789167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13582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عنصر نائب للمحتوى 2"/>
          <p:cNvSpPr txBox="1">
            <a:spLocks/>
          </p:cNvSpPr>
          <p:nvPr/>
        </p:nvSpPr>
        <p:spPr>
          <a:xfrm>
            <a:off x="323528" y="908720"/>
            <a:ext cx="8640960" cy="19442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ليس كل اشعاع يسقط على المهبط يولد تيارا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كهربائيا ؛ 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فالإلكترونات تنبعث من المهبط فقط عندما  يكون تردد الاشعاع الساقط اكبر من قيمة صغرى معينة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تسمى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((تردد العتبة       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))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مربع نص 10"/>
          <p:cNvSpPr txBox="1"/>
          <p:nvPr/>
        </p:nvSpPr>
        <p:spPr>
          <a:xfrm>
            <a:off x="6516216" y="116632"/>
            <a:ext cx="2448272" cy="5539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تردد العتبة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700808"/>
            <a:ext cx="428625" cy="819150"/>
          </a:xfrm>
          <a:prstGeom prst="rect">
            <a:avLst/>
          </a:prstGeom>
          <a:noFill/>
        </p:spPr>
      </p:pic>
      <p:sp>
        <p:nvSpPr>
          <p:cNvPr id="17" name="عنصر نائب للمحتوى 2"/>
          <p:cNvSpPr txBox="1">
            <a:spLocks/>
          </p:cNvSpPr>
          <p:nvPr/>
        </p:nvSpPr>
        <p:spPr>
          <a:xfrm>
            <a:off x="323528" y="3140968"/>
            <a:ext cx="8640960" cy="11521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هو أقل تردد للأشعة الساقطة يمكنها تحرير الكترونات من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العنصر ويتغير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تردد العتبة  بتغير نوع الفلز </a:t>
            </a:r>
          </a:p>
        </p:txBody>
      </p:sp>
      <p:sp>
        <p:nvSpPr>
          <p:cNvPr id="18" name="مربع نص 10"/>
          <p:cNvSpPr txBox="1"/>
          <p:nvPr/>
        </p:nvSpPr>
        <p:spPr>
          <a:xfrm>
            <a:off x="6804248" y="4459178"/>
            <a:ext cx="2160240" cy="5539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الفوتون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عنصر نائب للمحتوى 2"/>
          <p:cNvSpPr>
            <a:spLocks noGrp="1"/>
          </p:cNvSpPr>
          <p:nvPr>
            <p:ph idx="1"/>
          </p:nvPr>
        </p:nvSpPr>
        <p:spPr>
          <a:xfrm>
            <a:off x="313804" y="5135126"/>
            <a:ext cx="8650684" cy="670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جسيم أساسي يكوِّن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الضوء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وكل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أشكال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الإشعاع الكهرومغناطيسي الأخرى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510389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17" grpId="0" animBg="1"/>
      <p:bldP spid="18" grpId="0" animBg="1"/>
      <p:bldP spid="2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0" name="عنصر نائب للمحتوى 2"/>
          <p:cNvSpPr txBox="1">
            <a:spLocks/>
          </p:cNvSpPr>
          <p:nvPr/>
        </p:nvSpPr>
        <p:spPr>
          <a:xfrm>
            <a:off x="4860032" y="3140968"/>
            <a:ext cx="3990617" cy="20162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الضوء والأشكال الأخرى من الاشعاع الكهرومغناطيسي  مكون من حزم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مكماة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ومنفصلة من الطاقة تدعى </a:t>
            </a: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الفوتون. </a:t>
            </a:r>
            <a:endParaRPr lang="ar-SA" sz="30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2" name="عنصر نائب للمحتوى 2"/>
          <p:cNvSpPr txBox="1">
            <a:spLocks/>
          </p:cNvSpPr>
          <p:nvPr/>
        </p:nvSpPr>
        <p:spPr>
          <a:xfrm>
            <a:off x="395536" y="3645024"/>
            <a:ext cx="3990617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طاقة الفوتون تعتمد على تردده</a:t>
            </a:r>
            <a:endParaRPr lang="ar-SA" sz="30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4" name="مجموعة 23"/>
          <p:cNvGrpSpPr/>
          <p:nvPr/>
        </p:nvGrpSpPr>
        <p:grpSpPr>
          <a:xfrm>
            <a:off x="1554492" y="501864"/>
            <a:ext cx="6546183" cy="3215169"/>
            <a:chOff x="1554492" y="501864"/>
            <a:chExt cx="6546183" cy="3215169"/>
          </a:xfrm>
        </p:grpSpPr>
        <p:sp>
          <p:nvSpPr>
            <p:cNvPr id="19" name="مربع نص 10"/>
            <p:cNvSpPr txBox="1"/>
            <p:nvPr/>
          </p:nvSpPr>
          <p:spPr>
            <a:xfrm>
              <a:off x="1554492" y="501864"/>
              <a:ext cx="6546183" cy="1107996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1">
              <a:spAutoFit/>
            </a:bodyPr>
            <a:lstStyle/>
            <a:p>
              <a:pPr algn="ctr" fontAlgn="auto">
                <a:spcBef>
                  <a:spcPct val="20000"/>
                </a:spcBef>
                <a:spcAft>
                  <a:spcPts val="0"/>
                </a:spcAft>
              </a:pPr>
              <a:r>
                <a:rPr lang="ar-SA" sz="3000" b="1" dirty="0" smtClean="0">
                  <a:solidFill>
                    <a:srgbClr val="FFFF00"/>
                  </a:solidFill>
                  <a:latin typeface="Sakkal Majalla" pitchFamily="2" charset="-78"/>
                  <a:cs typeface="Sakkal Majalla" pitchFamily="2" charset="-78"/>
                </a:rPr>
                <a:t>في عام 1905 م</a:t>
              </a:r>
            </a:p>
            <a:p>
              <a:pPr algn="ctr" fontAlgn="auto">
                <a:spcBef>
                  <a:spcPct val="20000"/>
                </a:spcBef>
                <a:spcAft>
                  <a:spcPts val="0"/>
                </a:spcAft>
              </a:pPr>
              <a:r>
                <a:rPr lang="ar-SA" sz="3000" b="1" dirty="0" smtClean="0">
                  <a:solidFill>
                    <a:schemeClr val="bg1"/>
                  </a:solidFill>
                  <a:latin typeface="Sakkal Majalla" pitchFamily="2" charset="-78"/>
                  <a:cs typeface="Sakkal Majalla" pitchFamily="2" charset="-78"/>
                </a:rPr>
                <a:t>نشر العالم آينشتاين نظرية تفسير التأثير الكهروضوئي</a:t>
              </a:r>
              <a:endPara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grpSp>
          <p:nvGrpSpPr>
            <p:cNvPr id="9" name="مجموعة 8"/>
            <p:cNvGrpSpPr/>
            <p:nvPr/>
          </p:nvGrpSpPr>
          <p:grpSpPr>
            <a:xfrm>
              <a:off x="2390845" y="1609860"/>
              <a:ext cx="3261274" cy="2107173"/>
              <a:chOff x="2390845" y="1249820"/>
              <a:chExt cx="3261274" cy="2107173"/>
            </a:xfrm>
          </p:grpSpPr>
          <p:cxnSp>
            <p:nvCxnSpPr>
              <p:cNvPr id="4" name="رابط منحني 3"/>
              <p:cNvCxnSpPr/>
              <p:nvPr/>
            </p:nvCxnSpPr>
            <p:spPr>
              <a:xfrm rot="16200000" flipH="1">
                <a:off x="4474297" y="1603105"/>
                <a:ext cx="1531108" cy="824537"/>
              </a:xfrm>
              <a:prstGeom prst="curvedConnector3">
                <a:avLst>
                  <a:gd name="adj1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رابط منحني 5"/>
              <p:cNvCxnSpPr>
                <a:stCxn id="19" idx="2"/>
                <a:endCxn id="22" idx="0"/>
              </p:cNvCxnSpPr>
              <p:nvPr/>
            </p:nvCxnSpPr>
            <p:spPr>
              <a:xfrm rot="5400000">
                <a:off x="2591633" y="1121041"/>
                <a:ext cx="2035164" cy="2436739"/>
              </a:xfrm>
              <a:prstGeom prst="curvedConnector3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1807794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سهم إلى اليمين 14"/>
          <p:cNvSpPr/>
          <p:nvPr/>
        </p:nvSpPr>
        <p:spPr>
          <a:xfrm>
            <a:off x="1763688" y="59507"/>
            <a:ext cx="3024336" cy="1425277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طاقة الفوتون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360077"/>
            <a:ext cx="2088232" cy="824136"/>
          </a:xfrm>
          <a:prstGeom prst="rect">
            <a:avLst/>
          </a:prstGeom>
          <a:noFill/>
        </p:spPr>
      </p:pic>
      <p:sp>
        <p:nvSpPr>
          <p:cNvPr id="17" name="مربع نص 16"/>
          <p:cNvSpPr txBox="1"/>
          <p:nvPr/>
        </p:nvSpPr>
        <p:spPr>
          <a:xfrm>
            <a:off x="1187624" y="1578858"/>
            <a:ext cx="7709558" cy="5539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الوحدة الأكثر شيوعا للطاقة  هي وحدة الالكترون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فولت (</a:t>
            </a:r>
            <a:r>
              <a:rPr lang="en-US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eV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مربع نص 3"/>
          <p:cNvSpPr txBox="1"/>
          <p:nvPr/>
        </p:nvSpPr>
        <p:spPr>
          <a:xfrm>
            <a:off x="641446" y="2248996"/>
            <a:ext cx="8280920" cy="1107996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 rtlCol="1">
            <a:spAutoFit/>
          </a:bodyPr>
          <a:lstStyle/>
          <a:p>
            <a:pPr marL="0" lvl="1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الالكترون </a:t>
            </a: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فولت: </a:t>
            </a:r>
            <a:endParaRPr lang="ar-SA" sz="30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  <a:p>
            <a:pPr marL="0" lvl="1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هو 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طاقة الكترون يتسارع  عبر فرق جهد مقداره فولت واحد . </a:t>
            </a:r>
          </a:p>
        </p:txBody>
      </p:sp>
      <p:pic>
        <p:nvPicPr>
          <p:cNvPr id="21" name="Picture 2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4654" y="3466744"/>
            <a:ext cx="4752528" cy="720080"/>
          </a:xfrm>
          <a:prstGeom prst="rect">
            <a:avLst/>
          </a:prstGeom>
          <a:noFill/>
        </p:spPr>
      </p:pic>
      <p:sp>
        <p:nvSpPr>
          <p:cNvPr id="2" name="مستطيل 1"/>
          <p:cNvSpPr/>
          <p:nvPr/>
        </p:nvSpPr>
        <p:spPr>
          <a:xfrm>
            <a:off x="1030208" y="4294272"/>
            <a:ext cx="7866974" cy="5539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معادلة طاقة الفوتون باستخدام تعريف الالكترون فولت </a:t>
            </a:r>
          </a:p>
        </p:txBody>
      </p:sp>
      <p:pic>
        <p:nvPicPr>
          <p:cNvPr id="23" name="Picture 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6518" y="4866604"/>
            <a:ext cx="4638675" cy="112395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744796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9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9" name="مربع نص 10"/>
          <p:cNvSpPr txBox="1"/>
          <p:nvPr/>
        </p:nvSpPr>
        <p:spPr>
          <a:xfrm>
            <a:off x="4259944" y="138698"/>
            <a:ext cx="4560528" cy="5539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حسب نظرية آينشتاين الكهروضوئية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" name="عنصر نائب للمحتوى 2"/>
          <p:cNvSpPr>
            <a:spLocks noGrp="1"/>
          </p:cNvSpPr>
          <p:nvPr>
            <p:ph idx="1"/>
          </p:nvPr>
        </p:nvSpPr>
        <p:spPr>
          <a:xfrm>
            <a:off x="5796136" y="871734"/>
            <a:ext cx="3048359" cy="541042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تفسير وجود تردد العتبة: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395536" y="1601711"/>
            <a:ext cx="8424936" cy="5539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كل فوتون يتفاعل فقط مع الكترون واحد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ويعطيه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كامل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طاقته. 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395536" y="2442954"/>
            <a:ext cx="8413426" cy="626006"/>
            <a:chOff x="611560" y="2442954"/>
            <a:chExt cx="8413426" cy="626006"/>
          </a:xfrm>
        </p:grpSpPr>
        <p:sp>
          <p:nvSpPr>
            <p:cNvPr id="25" name="مستطيل 24"/>
            <p:cNvSpPr/>
            <p:nvPr/>
          </p:nvSpPr>
          <p:spPr>
            <a:xfrm>
              <a:off x="611560" y="2466761"/>
              <a:ext cx="8413426" cy="55399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lvl="1" fontAlgn="auto">
                <a:spcBef>
                  <a:spcPct val="20000"/>
                </a:spcBef>
                <a:spcAft>
                  <a:spcPts val="0"/>
                </a:spcAft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يلزم فوتون له أقل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تردد          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وأقل طاقة ليحرر الكترونا من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فلز.</a:t>
              </a:r>
              <a:endPara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pic>
          <p:nvPicPr>
            <p:cNvPr id="27" name="Picture 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80112" y="2442954"/>
              <a:ext cx="533400" cy="626006"/>
            </a:xfrm>
            <a:prstGeom prst="rect">
              <a:avLst/>
            </a:prstGeom>
            <a:noFill/>
          </p:spPr>
        </p:pic>
      </p:grpSp>
      <p:grpSp>
        <p:nvGrpSpPr>
          <p:cNvPr id="4" name="مجموعة 3"/>
          <p:cNvGrpSpPr/>
          <p:nvPr/>
        </p:nvGrpSpPr>
        <p:grpSpPr>
          <a:xfrm>
            <a:off x="395536" y="3212976"/>
            <a:ext cx="8424936" cy="1152128"/>
            <a:chOff x="611560" y="3212976"/>
            <a:chExt cx="8424936" cy="1152128"/>
          </a:xfrm>
        </p:grpSpPr>
        <p:sp>
          <p:nvSpPr>
            <p:cNvPr id="22" name="عنصر نائب للمحتوى 2"/>
            <p:cNvSpPr txBox="1">
              <a:spLocks/>
            </p:cNvSpPr>
            <p:nvPr/>
          </p:nvSpPr>
          <p:spPr>
            <a:xfrm>
              <a:off x="611560" y="3272686"/>
              <a:ext cx="8424936" cy="109241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lIns="91440" tIns="45720" rIns="91440" bIns="45720" rtlCol="1">
              <a:normAutofit/>
            </a:bodyPr>
            <a:lstStyle>
              <a:lvl1pPr marL="342900" indent="-3429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>
                <a:buNone/>
              </a:pPr>
              <a:r>
                <a:rPr lang="ar-SA" sz="3000" b="1" dirty="0" smtClean="0">
                  <a:latin typeface="Sakkal Majalla" pitchFamily="2" charset="-78"/>
                  <a:cs typeface="Sakkal Majalla" pitchFamily="2" charset="-78"/>
                </a:rPr>
                <a:t>اما اذا كان  تردد الفوتون الساقط  أقل من        فلن يكون له الطاقة الكافية  لتحرير  الالكترون.</a:t>
              </a:r>
              <a:endParaRPr lang="ar-SA" sz="3000" b="1" dirty="0">
                <a:latin typeface="Sakkal Majalla" pitchFamily="2" charset="-78"/>
                <a:cs typeface="Sakkal Majalla" pitchFamily="2" charset="-78"/>
              </a:endParaRPr>
            </a:p>
          </p:txBody>
        </p:sp>
        <p:pic>
          <p:nvPicPr>
            <p:cNvPr id="28" name="Picture 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34544" y="3212976"/>
              <a:ext cx="533400" cy="626006"/>
            </a:xfrm>
            <a:prstGeom prst="rect">
              <a:avLst/>
            </a:prstGeom>
            <a:noFill/>
          </p:spPr>
        </p:pic>
      </p:grpSp>
      <p:grpSp>
        <p:nvGrpSpPr>
          <p:cNvPr id="5" name="مجموعة 4"/>
          <p:cNvGrpSpPr/>
          <p:nvPr/>
        </p:nvGrpSpPr>
        <p:grpSpPr>
          <a:xfrm>
            <a:off x="395536" y="4509120"/>
            <a:ext cx="8445624" cy="1224136"/>
            <a:chOff x="611560" y="4509120"/>
            <a:chExt cx="8445624" cy="1224136"/>
          </a:xfrm>
        </p:grpSpPr>
        <p:sp>
          <p:nvSpPr>
            <p:cNvPr id="26" name="عنصر نائب للمحتوى 2"/>
            <p:cNvSpPr txBox="1">
              <a:spLocks/>
            </p:cNvSpPr>
            <p:nvPr/>
          </p:nvSpPr>
          <p:spPr>
            <a:xfrm>
              <a:off x="611560" y="4581129"/>
              <a:ext cx="8445624" cy="1152127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lIns="91440" tIns="45720" rIns="91440" bIns="45720" rtlCol="1">
              <a:normAutofit/>
            </a:bodyPr>
            <a:lstStyle>
              <a:lvl1pPr marL="342900" indent="-3429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 fontAlgn="auto">
                <a:spcAft>
                  <a:spcPts val="0"/>
                </a:spcAft>
                <a:buFont typeface="Arial" pitchFamily="34" charset="0"/>
                <a:buNone/>
              </a:pP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اذا كان تردد  الفوتون الساقط  يساوي          فان له الطاقة الكافية لتحرير الالكترون فقط  ولا يمتلك الالكترون طاقة حركية </a:t>
              </a:r>
            </a:p>
            <a:p>
              <a:pPr marL="342900" lvl="1" indent="-342900" fontAlgn="auto">
                <a:spcAft>
                  <a:spcPts val="0"/>
                </a:spcAft>
                <a:buFont typeface="Arial" pitchFamily="34" charset="0"/>
                <a:buChar char="•"/>
              </a:pPr>
              <a:endPara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fontAlgn="auto">
                <a:spcAft>
                  <a:spcPts val="0"/>
                </a:spcAft>
              </a:pPr>
              <a:endPara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fontAlgn="auto">
                <a:spcAft>
                  <a:spcPts val="0"/>
                </a:spcAft>
              </a:pPr>
              <a:endPara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pic>
          <p:nvPicPr>
            <p:cNvPr id="29" name="Picture 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95936" y="4509120"/>
              <a:ext cx="533400" cy="626006"/>
            </a:xfrm>
            <a:prstGeom prst="rect">
              <a:avLst/>
            </a:prstGeom>
            <a:noFill/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3585671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uiExpand="1" build="p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6" name="مجموعة 5"/>
          <p:cNvGrpSpPr/>
          <p:nvPr/>
        </p:nvGrpSpPr>
        <p:grpSpPr>
          <a:xfrm>
            <a:off x="395536" y="172756"/>
            <a:ext cx="8445624" cy="1672068"/>
            <a:chOff x="395536" y="172756"/>
            <a:chExt cx="8445624" cy="1672068"/>
          </a:xfrm>
        </p:grpSpPr>
        <p:sp>
          <p:nvSpPr>
            <p:cNvPr id="26" name="عنصر نائب للمحتوى 2"/>
            <p:cNvSpPr txBox="1">
              <a:spLocks/>
            </p:cNvSpPr>
            <p:nvPr/>
          </p:nvSpPr>
          <p:spPr>
            <a:xfrm>
              <a:off x="395536" y="188641"/>
              <a:ext cx="8445624" cy="1656183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lIns="91440" tIns="45720" rIns="91440" bIns="45720" rtlCol="1">
              <a:noAutofit/>
            </a:bodyPr>
            <a:lstStyle>
              <a:lvl1pPr marL="342900" indent="-3429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-400050" fontAlgn="auto">
                <a:spcAft>
                  <a:spcPts val="0"/>
                </a:spcAft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اذا كان تردد الفوتون  الساقط أكبر من  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         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فان له طاقة اكبر من الطاقة اللازمة  لتحرير الالكترون والطاقة الزائدة  تتحول الى طاقة حركية للإلكترون المتحرر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endPara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pic>
          <p:nvPicPr>
            <p:cNvPr id="21" name="Picture 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47864" y="172756"/>
              <a:ext cx="504056" cy="601383"/>
            </a:xfrm>
            <a:prstGeom prst="rect">
              <a:avLst/>
            </a:prstGeom>
            <a:noFill/>
          </p:spPr>
        </p:pic>
      </p:grpSp>
      <p:sp>
        <p:nvSpPr>
          <p:cNvPr id="23" name="عنصر نائب للمحتوى 2"/>
          <p:cNvSpPr>
            <a:spLocks noGrp="1"/>
          </p:cNvSpPr>
          <p:nvPr>
            <p:ph idx="1"/>
          </p:nvPr>
        </p:nvSpPr>
        <p:spPr>
          <a:xfrm>
            <a:off x="4355976" y="2125266"/>
            <a:ext cx="4485184" cy="6556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lvl="1" indent="0">
              <a:buNone/>
            </a:pP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الطاقة الحركية لإلكترون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كهروضوئي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3012792"/>
            <a:ext cx="4502217" cy="920264"/>
          </a:xfrm>
          <a:prstGeom prst="rect">
            <a:avLst/>
          </a:prstGeom>
          <a:noFill/>
        </p:spPr>
      </p:pic>
      <p:sp>
        <p:nvSpPr>
          <p:cNvPr id="31" name="مربع نص 30"/>
          <p:cNvSpPr txBox="1"/>
          <p:nvPr/>
        </p:nvSpPr>
        <p:spPr>
          <a:xfrm>
            <a:off x="395536" y="4116907"/>
            <a:ext cx="8445624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342900" lvl="1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تساوي الفرق بين طاقة الفوتون الساقط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hf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  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marL="342900" lvl="1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والطاقة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اللازمة لتحرير الالكترون من الفلز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hf</a:t>
            </a:r>
            <a:r>
              <a:rPr lang="en-US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000" b="1" baseline="-25000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o</a:t>
            </a:r>
            <a:endParaRPr lang="ar-SA" sz="3000" b="1" baseline="-250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617621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animBg="1"/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3" name="عنصر نائب للمحتوى 2"/>
          <p:cNvSpPr>
            <a:spLocks noGrp="1"/>
          </p:cNvSpPr>
          <p:nvPr>
            <p:ph idx="1"/>
          </p:nvPr>
        </p:nvSpPr>
        <p:spPr>
          <a:xfrm>
            <a:off x="4499992" y="181050"/>
            <a:ext cx="4485184" cy="6556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lvl="1" indent="0" algn="ctr">
              <a:buNone/>
            </a:pP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كيف يمكن اختيار نظرية آينشتاين؟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عنصر نائب للمحتوى 2"/>
          <p:cNvSpPr txBox="1">
            <a:spLocks/>
          </p:cNvSpPr>
          <p:nvPr/>
        </p:nvSpPr>
        <p:spPr>
          <a:xfrm>
            <a:off x="2800970" y="973138"/>
            <a:ext cx="3706764" cy="65566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Font typeface="Arial" pitchFamily="34" charset="0"/>
              <a:buNone/>
            </a:pP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جهاز اختبار نظرية آينشتاين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مربع نص 4"/>
          <p:cNvSpPr txBox="1"/>
          <p:nvPr/>
        </p:nvSpPr>
        <p:spPr>
          <a:xfrm>
            <a:off x="6993992" y="1628800"/>
            <a:ext cx="195336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ar-SA" sz="32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طريقة عمله</a:t>
            </a:r>
            <a:endParaRPr lang="ar-SA" sz="32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مربع نص 3"/>
          <p:cNvSpPr txBox="1"/>
          <p:nvPr/>
        </p:nvSpPr>
        <p:spPr>
          <a:xfrm>
            <a:off x="683568" y="2471176"/>
            <a:ext cx="828092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lvl="1" algn="just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نختار ضوء مناسب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لإضاءة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المهبط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تردده اعلى من تردد العتبه  لمادة المهبط)</a:t>
            </a:r>
          </a:p>
        </p:txBody>
      </p:sp>
      <p:sp>
        <p:nvSpPr>
          <p:cNvPr id="18" name="مربع نص 3"/>
          <p:cNvSpPr txBox="1"/>
          <p:nvPr/>
        </p:nvSpPr>
        <p:spPr>
          <a:xfrm>
            <a:off x="5181796" y="3986819"/>
            <a:ext cx="3782691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lvl="1" algn="just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2- باستخدام مجزئ الجهد  نزيد فرق الجهد المعاكس تدريجيا </a:t>
            </a:r>
          </a:p>
          <a:p>
            <a:pPr marL="0" lvl="1" algn="just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(أي يكون المهبط + والمصعد -)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008" t="27679" r="42844" b="26182"/>
          <a:stretch>
            <a:fillRect/>
          </a:stretch>
        </p:blipFill>
        <p:spPr bwMode="auto">
          <a:xfrm>
            <a:off x="108012" y="3645024"/>
            <a:ext cx="4824028" cy="2253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685154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animBg="1"/>
      <p:bldP spid="15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1"/>
          <p:cNvSpPr txBox="1"/>
          <p:nvPr/>
        </p:nvSpPr>
        <p:spPr>
          <a:xfrm>
            <a:off x="395536" y="294446"/>
            <a:ext cx="3672408" cy="769441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rgbClr val="C2AD8D">
                <a:shade val="25000"/>
                <a:satMod val="150000"/>
              </a:srgbClr>
            </a:contourClr>
          </a:sp3d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SA" sz="4400" b="1" kern="0" dirty="0">
                <a:solidFill>
                  <a:srgbClr val="FFFF00"/>
                </a:solidFill>
                <a:latin typeface="Franklin Gothic Book"/>
              </a:rPr>
              <a:t>الفصل  </a:t>
            </a:r>
            <a:r>
              <a:rPr lang="ar-SA" sz="4400" b="1" kern="0" dirty="0" smtClean="0">
                <a:solidFill>
                  <a:srgbClr val="FFFF00"/>
                </a:solidFill>
                <a:latin typeface="Franklin Gothic Book"/>
              </a:rPr>
              <a:t>الثامن </a:t>
            </a:r>
            <a:endParaRPr lang="ar-SA" sz="4400" b="1" kern="0" dirty="0">
              <a:solidFill>
                <a:srgbClr val="FFFF00"/>
              </a:solidFill>
              <a:latin typeface="Franklin Gothic Book"/>
            </a:endParaRPr>
          </a:p>
        </p:txBody>
      </p:sp>
      <p:sp>
        <p:nvSpPr>
          <p:cNvPr id="7" name="موجة مزدوجة 8"/>
          <p:cNvSpPr/>
          <p:nvPr/>
        </p:nvSpPr>
        <p:spPr>
          <a:xfrm>
            <a:off x="0" y="1312325"/>
            <a:ext cx="5040560" cy="776965"/>
          </a:xfrm>
          <a:prstGeom prst="doubleWave">
            <a:avLst/>
          </a:prstGeom>
          <a:noFill/>
          <a:ln w="9525" cap="flat" cmpd="sng" algn="ctr">
            <a:noFill/>
            <a:prstDash val="soli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rtlCol="1" anchor="ctr"/>
          <a:lstStyle/>
          <a:p>
            <a:pPr algn="ctr">
              <a:defRPr/>
            </a:pPr>
            <a:r>
              <a:rPr lang="ar-SA" altLang="ar-SA" sz="5400" b="1" kern="0" dirty="0" smtClean="0">
                <a:solidFill>
                  <a:prstClr val="black"/>
                </a:solidFill>
                <a:latin typeface="Franklin Gothic Book"/>
                <a:cs typeface="Times New Roman" pitchFamily="18" charset="0"/>
              </a:rPr>
              <a:t>نظرية الكم </a:t>
            </a:r>
            <a:endParaRPr lang="ar-SA" altLang="ar-SA" sz="5400" b="1" kern="0" dirty="0">
              <a:solidFill>
                <a:srgbClr val="00B0F0"/>
              </a:solidFill>
              <a:latin typeface="Franklin Gothic Book"/>
            </a:endParaRPr>
          </a:p>
        </p:txBody>
      </p:sp>
      <p:sp>
        <p:nvSpPr>
          <p:cNvPr id="8" name="مستطيل 10"/>
          <p:cNvSpPr>
            <a:spLocks noChangeArrowheads="1"/>
          </p:cNvSpPr>
          <p:nvPr/>
        </p:nvSpPr>
        <p:spPr bwMode="auto">
          <a:xfrm>
            <a:off x="425618" y="2597150"/>
            <a:ext cx="3612244" cy="1108075"/>
          </a:xfrm>
          <a:prstGeom prst="rect">
            <a:avLst/>
          </a:prstGeom>
          <a:gradFill rotWithShape="1">
            <a:gsLst>
              <a:gs pos="0">
                <a:srgbClr val="F96A1B">
                  <a:shade val="51000"/>
                  <a:satMod val="130000"/>
                </a:srgbClr>
              </a:gs>
              <a:gs pos="80000">
                <a:srgbClr val="F96A1B">
                  <a:shade val="93000"/>
                  <a:satMod val="130000"/>
                </a:srgbClr>
              </a:gs>
              <a:gs pos="100000">
                <a:srgbClr val="F96A1B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96A1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6600" b="1" kern="0" dirty="0">
                <a:solidFill>
                  <a:srgbClr val="FFFF00"/>
                </a:solidFill>
                <a:latin typeface="GEFlow-Bold"/>
              </a:rPr>
              <a:t>الدرس </a:t>
            </a:r>
            <a:r>
              <a:rPr lang="ar-SA" sz="6600" b="1" kern="0" dirty="0" smtClean="0">
                <a:solidFill>
                  <a:srgbClr val="FFFF00"/>
                </a:solidFill>
                <a:latin typeface="GEFlow-Bold"/>
              </a:rPr>
              <a:t>الأول </a:t>
            </a:r>
            <a:endParaRPr lang="ar-SA" sz="6600" kern="0" dirty="0">
              <a:solidFill>
                <a:srgbClr val="FFFF00"/>
              </a:solidFill>
              <a:latin typeface="Franklin Gothic Book"/>
            </a:endParaRPr>
          </a:p>
        </p:txBody>
      </p:sp>
      <p:sp>
        <p:nvSpPr>
          <p:cNvPr id="9" name="مستطيل مستدير الزوايا 10"/>
          <p:cNvSpPr/>
          <p:nvPr/>
        </p:nvSpPr>
        <p:spPr>
          <a:xfrm>
            <a:off x="-1218957" y="4437112"/>
            <a:ext cx="6264275" cy="825500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rtlCol="1" anchor="ctr"/>
          <a:lstStyle/>
          <a:p>
            <a:pPr algn="ctr">
              <a:defRPr/>
            </a:pPr>
            <a:r>
              <a:rPr lang="ar-SA" sz="4800" b="1" kern="0" dirty="0" smtClean="0">
                <a:solidFill>
                  <a:srgbClr val="FF0000"/>
                </a:solidFill>
                <a:latin typeface="Franklin Gothic Book"/>
              </a:rPr>
              <a:t>النموذج الجسيمي</a:t>
            </a:r>
          </a:p>
          <a:p>
            <a:pPr algn="ctr">
              <a:defRPr/>
            </a:pPr>
            <a:r>
              <a:rPr lang="ar-SA" sz="4800" b="1" kern="0" dirty="0" smtClean="0">
                <a:solidFill>
                  <a:srgbClr val="FF0000"/>
                </a:solidFill>
                <a:latin typeface="Franklin Gothic Book"/>
              </a:rPr>
              <a:t> للموجات</a:t>
            </a:r>
            <a:endParaRPr lang="ar-EG" sz="4800" b="1" kern="0" dirty="0">
              <a:solidFill>
                <a:srgbClr val="FF0000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3593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عنصر نائب للمحتوى 2"/>
          <p:cNvSpPr txBox="1">
            <a:spLocks/>
          </p:cNvSpPr>
          <p:nvPr/>
        </p:nvSpPr>
        <p:spPr>
          <a:xfrm>
            <a:off x="5518956" y="211622"/>
            <a:ext cx="3428402" cy="65566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Font typeface="Arial" pitchFamily="34" charset="0"/>
              <a:buNone/>
            </a:pP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في حالة عكس فرق الجهد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مربع نص 3"/>
          <p:cNvSpPr txBox="1"/>
          <p:nvPr/>
        </p:nvSpPr>
        <p:spPr>
          <a:xfrm>
            <a:off x="395536" y="1196752"/>
            <a:ext cx="8568952" cy="2862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يهبط التيار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تدريجيًا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الى قيم اقل لان معظم الالكترونات الضوئية  سوف تتنافر  مع  المصعد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السالب،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وتصل فقط الالكترونات الضوئية التي لها طاقة أكبر الى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المصعد، وعند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زيادة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سالبية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جهد المصعد تدريجيا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وعند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فرق جهد معين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يسمى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جهد الايقاف  أو القطع  نلاحظ توقف سريان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التيار.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نحسب الطاقة الحركية العظمى الممكنة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للإلكترونات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المتحررة والتي تساوي الشغل المبذول من المجال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لإيقافها.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26468" y="4088140"/>
            <a:ext cx="2914650" cy="720741"/>
          </a:xfrm>
          <a:prstGeom prst="rect">
            <a:avLst/>
          </a:prstGeom>
          <a:noFill/>
        </p:spPr>
      </p:pic>
      <p:grpSp>
        <p:nvGrpSpPr>
          <p:cNvPr id="3" name="مجموعة 2"/>
          <p:cNvGrpSpPr/>
          <p:nvPr/>
        </p:nvGrpSpPr>
        <p:grpSpPr>
          <a:xfrm>
            <a:off x="565212" y="4311197"/>
            <a:ext cx="8229600" cy="2081199"/>
            <a:chOff x="565212" y="4311197"/>
            <a:chExt cx="8229600" cy="2081199"/>
          </a:xfrm>
        </p:grpSpPr>
        <p:sp>
          <p:nvSpPr>
            <p:cNvPr id="21" name="عنصر نائب للمحتوى 2"/>
            <p:cNvSpPr txBox="1">
              <a:spLocks/>
            </p:cNvSpPr>
            <p:nvPr/>
          </p:nvSpPr>
          <p:spPr>
            <a:xfrm>
              <a:off x="565212" y="4311197"/>
              <a:ext cx="8229600" cy="2081199"/>
            </a:xfrm>
            <a:prstGeom prst="rect">
              <a:avLst/>
            </a:prstGeom>
          </p:spPr>
          <p:txBody>
            <a:bodyPr vert="horz" lIns="91440" tIns="45720" rIns="91440" bIns="45720" rtlCol="1">
              <a:normAutofit/>
            </a:bodyPr>
            <a:lstStyle>
              <a:lvl1pPr marL="342900" indent="-3429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Font typeface="Arial" pitchFamily="34" charset="0"/>
                <a:buNone/>
              </a:pPr>
              <a:r>
                <a:rPr lang="ar-SA" dirty="0" smtClean="0">
                  <a:solidFill>
                    <a:prstClr val="black"/>
                  </a:solidFill>
                </a:rPr>
                <a:t>حيث        </a:t>
              </a:r>
              <a:r>
                <a:rPr lang="ar-SA" sz="2600" dirty="0" smtClean="0">
                  <a:solidFill>
                    <a:prstClr val="black"/>
                  </a:solidFill>
                </a:rPr>
                <a:t>تمثل مقدار جهد الايقاف </a:t>
              </a:r>
            </a:p>
            <a:p>
              <a:pPr fontAlgn="auto">
                <a:spcAft>
                  <a:spcPts val="0"/>
                </a:spcAft>
              </a:pPr>
              <a:r>
                <a:rPr lang="ar-SA" sz="2600" dirty="0" smtClean="0">
                  <a:solidFill>
                    <a:prstClr val="black"/>
                  </a:solidFill>
                </a:rPr>
                <a:t>و                               شحنة الالكترون</a:t>
              </a:r>
            </a:p>
            <a:p>
              <a:pPr fontAlgn="auto">
                <a:spcAft>
                  <a:spcPts val="0"/>
                </a:spcAft>
                <a:buFont typeface="Arial" pitchFamily="34" charset="0"/>
                <a:buNone/>
              </a:pPr>
              <a:r>
                <a:rPr lang="ar-SA" sz="2600" dirty="0" smtClean="0">
                  <a:solidFill>
                    <a:prstClr val="black"/>
                  </a:solidFill>
                </a:rPr>
                <a:t> و       طاقة الالكترون المتحرر</a:t>
              </a:r>
              <a:endParaRPr lang="ar-SA" sz="2600" dirty="0">
                <a:solidFill>
                  <a:prstClr val="black"/>
                </a:solidFill>
              </a:endParaRPr>
            </a:p>
          </p:txBody>
        </p:sp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91164" y="4311198"/>
              <a:ext cx="486345" cy="497684"/>
            </a:xfrm>
            <a:prstGeom prst="rect">
              <a:avLst/>
            </a:prstGeom>
            <a:noFill/>
          </p:spPr>
        </p:pic>
        <p:pic>
          <p:nvPicPr>
            <p:cNvPr id="24" name="Picture 16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18956" y="4904257"/>
              <a:ext cx="2493130" cy="457200"/>
            </a:xfrm>
            <a:prstGeom prst="rect">
              <a:avLst/>
            </a:prstGeom>
            <a:noFill/>
          </p:spPr>
        </p:pic>
        <p:pic>
          <p:nvPicPr>
            <p:cNvPr id="25" name="Picture 10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938872" y="5361457"/>
              <a:ext cx="486345" cy="504056"/>
            </a:xfrm>
            <a:prstGeom prst="rect">
              <a:avLst/>
            </a:prstGeom>
            <a:noFill/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332197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10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عنصر نائب للمحتوى 2"/>
          <p:cNvSpPr txBox="1">
            <a:spLocks/>
          </p:cNvSpPr>
          <p:nvPr/>
        </p:nvSpPr>
        <p:spPr>
          <a:xfrm>
            <a:off x="4499992" y="211622"/>
            <a:ext cx="4447366" cy="65566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Font typeface="Arial" pitchFamily="34" charset="0"/>
              <a:buNone/>
            </a:pP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تطبيقات الظاهرة الكهروضوئية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مربع نص 3"/>
          <p:cNvSpPr txBox="1"/>
          <p:nvPr/>
        </p:nvSpPr>
        <p:spPr>
          <a:xfrm>
            <a:off x="395536" y="1196752"/>
            <a:ext cx="8568952" cy="42473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الألواح الشمسية:</a:t>
            </a:r>
          </a:p>
          <a:p>
            <a:pPr marL="457200" indent="-4572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تستخدم التأثير الكهروضوئي  لتحويل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ضوء الشمس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الى طاقة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كهربائية.</a:t>
            </a:r>
          </a:p>
          <a:p>
            <a:pPr marL="457200" indent="-4572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فاتحات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أبواب مواقف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السيارات.</a:t>
            </a:r>
          </a:p>
          <a:p>
            <a:pPr marL="457200" indent="-4572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تحوي حزمًا من الأشعة تحت الحمراء تنشئ تيارًا في المستقبل (من خلال التأثير الكهروضوئي).</a:t>
            </a:r>
          </a:p>
          <a:p>
            <a:pPr marL="457200" indent="-4572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فإذا قطعت حزمة الضوء بجسم أثناء إغلاق باب المواقف فإن التيار يتوقف في المستقبل مما يؤدي إلى فتح الباب.</a:t>
            </a:r>
          </a:p>
          <a:p>
            <a:pPr marL="457200" indent="-4572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التحكم في إضاءة المصابيح.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7" name="Picture 2" descr="http://3.bp.blogspot.com/-YbV2frtlago/T6TuhQ0n-EI/AAAAAAAAA9c/JA4Xv4Evk2I/s1600/الطاقه+الشمسيه2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3177208" cy="16288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579165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7" name="مربع نص 3"/>
          <p:cNvSpPr txBox="1"/>
          <p:nvPr/>
        </p:nvSpPr>
        <p:spPr>
          <a:xfrm>
            <a:off x="395536" y="260648"/>
            <a:ext cx="8568952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457200" indent="-4572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باستخدام التأثير الكهروضوئي يتم التحكم في إضاءة مصابيح الشوارع وإطفائها آليًا اعتمادًا على ما إذا كان الوقت ليلاً أو نهارًا.</a:t>
            </a:r>
          </a:p>
          <a:p>
            <a:pPr marL="457200" indent="-4572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الرسم البياني لطاقات حركة الإلكترونات التي تتحرر من فلز مقابل ترددات الفوتونات الساقطة.</a:t>
            </a:r>
          </a:p>
          <a:p>
            <a:pPr marL="457200" indent="-4572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كلما زاد تردد الإشعاع الساقط ازدادت الطاقة الحركية للإلكترونات المتحررة بشكل مناسب.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6" cstate="print"/>
          <a:srcRect l="10788" t="21691" r="43185" b="8829"/>
          <a:stretch>
            <a:fillRect/>
          </a:stretch>
        </p:blipFill>
        <p:spPr bwMode="auto">
          <a:xfrm>
            <a:off x="1547664" y="3501008"/>
            <a:ext cx="5976664" cy="2404629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49742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7" name="مربع نص 3"/>
          <p:cNvSpPr txBox="1"/>
          <p:nvPr/>
        </p:nvSpPr>
        <p:spPr>
          <a:xfrm>
            <a:off x="899592" y="151688"/>
            <a:ext cx="7934280" cy="29892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457200" indent="-4572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ميل الخط يمثل ثابت بلانك </a:t>
            </a:r>
            <a:r>
              <a:rPr lang="en-US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h</a:t>
            </a:r>
            <a:endParaRPr lang="ar-SA" sz="3000" b="1" dirty="0" smtClean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marL="457200" indent="-4572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نقطة تقاطعه مع محور ×</a:t>
            </a:r>
            <a:r>
              <a:rPr lang="en-US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تمثل تردد العتبة للفلز.</a:t>
            </a:r>
          </a:p>
          <a:p>
            <a:pPr marL="457200" indent="-4572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نلاحظ أن الرسوم البيانية للفلزات المختلفة تختلف فقط في تردد العتبة.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1840" y="215004"/>
            <a:ext cx="3320362" cy="901626"/>
          </a:xfrm>
          <a:prstGeom prst="rect">
            <a:avLst/>
          </a:prstGeom>
          <a:noFill/>
        </p:spPr>
      </p:pic>
      <p:sp>
        <p:nvSpPr>
          <p:cNvPr id="15" name="عنوان 1"/>
          <p:cNvSpPr txBox="1">
            <a:spLocks/>
          </p:cNvSpPr>
          <p:nvPr/>
        </p:nvSpPr>
        <p:spPr>
          <a:xfrm>
            <a:off x="5925312" y="3321424"/>
            <a:ext cx="2908560" cy="72880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اقتران الشغل لفلز 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عنصر نائب للمحتوى 2"/>
          <p:cNvSpPr>
            <a:spLocks noGrp="1"/>
          </p:cNvSpPr>
          <p:nvPr>
            <p:ph idx="1"/>
          </p:nvPr>
        </p:nvSpPr>
        <p:spPr>
          <a:xfrm>
            <a:off x="899592" y="4293096"/>
            <a:ext cx="7934280" cy="6046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ar-SA" sz="2800" dirty="0"/>
              <a:t>هو الطاقة اللازمة لتحرير الالكترون الأضعف ارتباطا من الفلز.</a:t>
            </a:r>
          </a:p>
        </p:txBody>
      </p:sp>
      <p:grpSp>
        <p:nvGrpSpPr>
          <p:cNvPr id="3" name="مجموعة 2"/>
          <p:cNvGrpSpPr/>
          <p:nvPr/>
        </p:nvGrpSpPr>
        <p:grpSpPr>
          <a:xfrm>
            <a:off x="3412452" y="5085184"/>
            <a:ext cx="2908560" cy="801687"/>
            <a:chOff x="3412452" y="5085184"/>
            <a:chExt cx="2908560" cy="801687"/>
          </a:xfrm>
        </p:grpSpPr>
        <p:sp>
          <p:nvSpPr>
            <p:cNvPr id="20" name="عنوان 1"/>
            <p:cNvSpPr txBox="1">
              <a:spLocks/>
            </p:cNvSpPr>
            <p:nvPr/>
          </p:nvSpPr>
          <p:spPr>
            <a:xfrm>
              <a:off x="3412452" y="5085184"/>
              <a:ext cx="2908560" cy="801687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1" anchor="ctr">
              <a:normAutofit/>
            </a:bodyPr>
            <a:lstStyle>
              <a:lvl1pPr algn="ctr" defTabSz="914400" rtl="1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fontAlgn="auto">
                <a:spcAft>
                  <a:spcPts val="0"/>
                </a:spcAft>
              </a:pPr>
              <a:endPara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34584" y="5085184"/>
              <a:ext cx="2664296" cy="801687"/>
            </a:xfrm>
            <a:prstGeom prst="rect">
              <a:avLst/>
            </a:prstGeom>
            <a:noFill/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798095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8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6" name="Rounded Rectangle 8"/>
          <p:cNvSpPr/>
          <p:nvPr/>
        </p:nvSpPr>
        <p:spPr>
          <a:xfrm>
            <a:off x="827585" y="116632"/>
            <a:ext cx="7803661" cy="15841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3000" b="1" dirty="0" smtClean="0">
                <a:latin typeface="Sakkal Majalla" pitchFamily="2" charset="-78"/>
                <a:cs typeface="Sakkal Majalla" pitchFamily="2" charset="-78"/>
              </a:rPr>
              <a:t>يبين </a:t>
            </a: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تأثير كومبتون أن للفوتون زخما كما توقع </a:t>
            </a:r>
            <a:r>
              <a:rPr lang="ar-EG" sz="3000" b="1" dirty="0" smtClean="0">
                <a:latin typeface="Sakkal Majalla" pitchFamily="2" charset="-78"/>
                <a:cs typeface="Sakkal Majalla" pitchFamily="2" charset="-78"/>
              </a:rPr>
              <a:t>أينشتاين.</a:t>
            </a:r>
            <a:endParaRPr lang="ar-EG" sz="3000" b="1" dirty="0">
              <a:latin typeface="Sakkal Majalla" pitchFamily="2" charset="-78"/>
              <a:cs typeface="Sakkal Majalla" pitchFamily="2" charset="-7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3000" b="1" dirty="0" smtClean="0">
                <a:latin typeface="Sakkal Majalla" pitchFamily="2" charset="-78"/>
                <a:cs typeface="Sakkal Majalla" pitchFamily="2" charset="-78"/>
              </a:rPr>
              <a:t>تسير </a:t>
            </a: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الفوتونات بسرعة الضوء . ورغم أنه ليس لها كتلة إلا أن لها طاقة </a:t>
            </a:r>
            <a:r>
              <a:rPr lang="ar-EG" sz="3000" b="1" dirty="0" smtClean="0">
                <a:latin typeface="Sakkal Majalla" pitchFamily="2" charset="-78"/>
                <a:cs typeface="Sakkal Majalla" pitchFamily="2" charset="-78"/>
              </a:rPr>
              <a:t>وزخما.</a:t>
            </a:r>
            <a:endParaRPr lang="ar-EG" sz="3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7584" y="1805102"/>
            <a:ext cx="7803662" cy="1191850"/>
          </a:xfrm>
          <a:prstGeom prst="rect">
            <a:avLst/>
          </a:prstGeom>
          <a:ln w="12700" cap="sq">
            <a:solidFill>
              <a:srgbClr val="FF0000"/>
            </a:solidFill>
            <a:prstDash val="dash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9511" y="3140968"/>
            <a:ext cx="8784977" cy="2880320"/>
          </a:xfrm>
          <a:prstGeom prst="rect">
            <a:avLst/>
          </a:prstGeom>
          <a:ln w="38100" cap="sq">
            <a:solidFill>
              <a:srgbClr val="0070C0"/>
            </a:solidFill>
            <a:prstDash val="dash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804239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>
        <p:sndAc>
          <p:stSnd>
            <p:snd r:embed="rId8" name="laser.wav"/>
          </p:stSnd>
        </p:sndAc>
      </p:transition>
    </mc:Choice>
    <mc:Fallback>
      <p:transition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4283968" y="116632"/>
            <a:ext cx="4680520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6" y="0"/>
              <a:ext cx="4320480" cy="76470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4716016" y="188640"/>
            <a:ext cx="412432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النموذج الجسيمي للموجات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885401" y="1124744"/>
            <a:ext cx="8051615" cy="5762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أشارت نظرية ماكسويل أن الضوء عبارة عن موجات كهرومغناطيسية.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5" name="مستطيل 5"/>
          <p:cNvSpPr/>
          <p:nvPr/>
        </p:nvSpPr>
        <p:spPr>
          <a:xfrm>
            <a:off x="5181797" y="1844824"/>
            <a:ext cx="3782691" cy="5539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الإشعاع من الأجسام المتوهجة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0" name="عنوان 1"/>
          <p:cNvSpPr txBox="1">
            <a:spLocks/>
          </p:cNvSpPr>
          <p:nvPr/>
        </p:nvSpPr>
        <p:spPr>
          <a:xfrm>
            <a:off x="1305034" y="2564904"/>
            <a:ext cx="4648797" cy="6837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الشمس  ـــ المصباح الكهربائي المتوهج </a:t>
            </a: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1050466" y="4452789"/>
            <a:ext cx="6912768" cy="16405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marL="457200" indent="-457200">
              <a:buFont typeface="Wingdings" pitchFamily="2" charset="2"/>
              <a:buChar char="v"/>
            </a:pP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الأشعة تحت الحمراء (( غير مرئي))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الأشعة فوق البنفسجية (( غير مرئي ))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الضوء المرئي </a:t>
            </a:r>
          </a:p>
        </p:txBody>
      </p:sp>
      <p:grpSp>
        <p:nvGrpSpPr>
          <p:cNvPr id="7" name="مجموعة 6"/>
          <p:cNvGrpSpPr/>
          <p:nvPr/>
        </p:nvGrpSpPr>
        <p:grpSpPr>
          <a:xfrm>
            <a:off x="6258664" y="2619554"/>
            <a:ext cx="2013554" cy="553998"/>
            <a:chOff x="6258664" y="2784706"/>
            <a:chExt cx="2013554" cy="553998"/>
          </a:xfrm>
        </p:grpSpPr>
        <p:sp>
          <p:nvSpPr>
            <p:cNvPr id="15" name="مستطيل 14"/>
            <p:cNvSpPr/>
            <p:nvPr/>
          </p:nvSpPr>
          <p:spPr>
            <a:xfrm>
              <a:off x="6804248" y="2784706"/>
              <a:ext cx="1467970" cy="553998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</a:pPr>
              <a:r>
                <a:rPr lang="ar-SA" sz="3000" b="1" dirty="0">
                  <a:solidFill>
                    <a:srgbClr val="FFFF00"/>
                  </a:solidFill>
                  <a:latin typeface="Sakkal Majalla" pitchFamily="2" charset="-78"/>
                  <a:cs typeface="Sakkal Majalla" pitchFamily="2" charset="-78"/>
                </a:rPr>
                <a:t>من امثلتها </a:t>
              </a:r>
            </a:p>
          </p:txBody>
        </p:sp>
        <p:sp>
          <p:nvSpPr>
            <p:cNvPr id="6" name="سهم إلى اليسار 5"/>
            <p:cNvSpPr/>
            <p:nvPr/>
          </p:nvSpPr>
          <p:spPr>
            <a:xfrm>
              <a:off x="6258664" y="2871124"/>
              <a:ext cx="545584" cy="341852"/>
            </a:xfrm>
            <a:prstGeom prst="lef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rgbClr val="FFFF00"/>
                </a:solidFill>
              </a:endParaRPr>
            </a:p>
          </p:txBody>
        </p:sp>
      </p:grpSp>
      <p:grpSp>
        <p:nvGrpSpPr>
          <p:cNvPr id="9" name="مجموعة 8"/>
          <p:cNvGrpSpPr/>
          <p:nvPr/>
        </p:nvGrpSpPr>
        <p:grpSpPr>
          <a:xfrm>
            <a:off x="6283144" y="3356992"/>
            <a:ext cx="2609336" cy="1042438"/>
            <a:chOff x="6283144" y="3650254"/>
            <a:chExt cx="2609336" cy="802535"/>
          </a:xfrm>
        </p:grpSpPr>
        <p:sp>
          <p:nvSpPr>
            <p:cNvPr id="16" name="مستطيل 15"/>
            <p:cNvSpPr/>
            <p:nvPr/>
          </p:nvSpPr>
          <p:spPr>
            <a:xfrm>
              <a:off x="6283144" y="3650254"/>
              <a:ext cx="2609336" cy="457849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</a:pPr>
              <a:r>
                <a:rPr lang="ar-SA" sz="3000" b="1" dirty="0" smtClean="0">
                  <a:solidFill>
                    <a:srgbClr val="FFFF00"/>
                  </a:solidFill>
                  <a:latin typeface="Sakkal Majalla" pitchFamily="2" charset="-78"/>
                  <a:cs typeface="Sakkal Majalla" pitchFamily="2" charset="-78"/>
                </a:rPr>
                <a:t>الإشعاع المنبعث منها:</a:t>
              </a:r>
              <a:endPara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8" name="سهم للأسفل 7"/>
            <p:cNvSpPr/>
            <p:nvPr/>
          </p:nvSpPr>
          <p:spPr>
            <a:xfrm>
              <a:off x="7380312" y="4052665"/>
              <a:ext cx="582922" cy="40012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166108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 animBg="1"/>
      <p:bldP spid="25" grpId="0" animBg="1"/>
      <p:bldP spid="30" grpId="0" animBg="1"/>
      <p:bldP spid="17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6876256" y="116632"/>
            <a:ext cx="2088232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6" y="0"/>
              <a:ext cx="4320480" cy="76470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7073142" y="188640"/>
            <a:ext cx="176719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الضوء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584157" y="1052736"/>
            <a:ext cx="8352859" cy="2952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هو ذلك الجزء من الطيف الكهرومغناطيسي الذي تدركه حاسة الابصار (العين)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 وهو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يقع بين (380 نانومتر -740 نانومتر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).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والضوء غير المرئي هو الجزء الباقي من كامل الطيف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الكهرومغناطيسي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طوال الوقت نحن محاطون بالطيف الغير مرئي ولكن لا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نبصره. 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نحن نرى الضوء ابيض اللون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لأنه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مزيج من سبعة 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الوان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هي الوان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الطيف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8" name="Picture 4" descr="http://2lex.info/wp-content/uploads/2013/01/ألوان-الطيف.jpe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l="992" t="4849" r="794"/>
          <a:stretch>
            <a:fillRect/>
          </a:stretch>
        </p:blipFill>
        <p:spPr bwMode="auto">
          <a:xfrm>
            <a:off x="584157" y="4149080"/>
            <a:ext cx="8352859" cy="18002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061711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3" name="عنوان 1"/>
          <p:cNvSpPr txBox="1">
            <a:spLocks/>
          </p:cNvSpPr>
          <p:nvPr/>
        </p:nvSpPr>
        <p:spPr>
          <a:xfrm>
            <a:off x="584157" y="404664"/>
            <a:ext cx="8352859" cy="22322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ينبعث إشعاع كهرومغناطيسي من كل الأجسام عند أية درجة حرارة يتواجد عندها ويسمى بالإشعاع الحراري. </a:t>
            </a:r>
          </a:p>
          <a:p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كمية هذا الإشعاع الحراري المنبعث من الجسم تزداد بزيادة درجة حرارة ويقل بنقصانها.</a:t>
            </a:r>
          </a:p>
        </p:txBody>
      </p:sp>
      <p:pic>
        <p:nvPicPr>
          <p:cNvPr id="15" name="Picture 2" descr="http://t2.gstatic.com/images?q=tbn:ANd9GcTP1ADefgaqru5rVbt2_WinCRrEf0gDCEWXyhYPK2dT7yjqoYfC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4157" y="2996952"/>
            <a:ext cx="3203848" cy="2883123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074461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1695108" y="116632"/>
            <a:ext cx="7269379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6" y="0"/>
              <a:ext cx="4320480" cy="76470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1984382" y="188640"/>
            <a:ext cx="685595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أثر زيادة الجهد المطبق على المصباح المتوهج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395537" y="1124744"/>
            <a:ext cx="8541480" cy="12961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بزيادة الجهد المطبق على المصباح تزداد درجة حرارة الفتيلة المتوهجة  فيتغير اللون من  الأحمر الداكن الى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البرتقالي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ثم الى الأصفر واخيرا الى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الأبيض.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عنوان 1"/>
          <p:cNvSpPr txBox="1">
            <a:spLocks/>
          </p:cNvSpPr>
          <p:nvPr/>
        </p:nvSpPr>
        <p:spPr>
          <a:xfrm>
            <a:off x="7740352" y="2641476"/>
            <a:ext cx="1207804" cy="71551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تعليل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عنوان 1"/>
          <p:cNvSpPr txBox="1">
            <a:spLocks/>
          </p:cNvSpPr>
          <p:nvPr/>
        </p:nvSpPr>
        <p:spPr>
          <a:xfrm>
            <a:off x="3705633" y="3746352"/>
            <a:ext cx="5277109" cy="19869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تغير اللون المنبعث من فتيلة المصباح المتوهج  عند زيادة درجة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حرارتها؛ </a:t>
            </a:r>
          </a:p>
          <a:p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لأن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الفتيلة ذات درجة  الحرارة  الأعلى تبعث اشعاعا بتردد أعلى .</a:t>
            </a:r>
          </a:p>
        </p:txBody>
      </p:sp>
      <p:pic>
        <p:nvPicPr>
          <p:cNvPr id="17" name="Picture 2" descr="http://t1.gstatic.com/images?q=tbn:ANd9GcTXuCWuBJv-tpw1K4fQ7ngBYqSclX2ezkAobuAT2q719ceTt31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2746559"/>
            <a:ext cx="3384375" cy="3295731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939536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076055" y="116632"/>
            <a:ext cx="3888431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6" y="0"/>
              <a:ext cx="4320480" cy="76470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173049" y="188640"/>
            <a:ext cx="3667288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ما هو محزوز الحيود؟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395537" y="1255668"/>
            <a:ext cx="8541480" cy="20293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عبارة عن شريحة من الزجاج عليها شقوق بكثافة تصل الى 600 شق لكل </a:t>
            </a:r>
            <a:r>
              <a:rPr lang="ar-SA" sz="3000" b="1" dirty="0" err="1">
                <a:latin typeface="Sakkal Majalla" pitchFamily="2" charset="-78"/>
                <a:cs typeface="Sakkal Majalla" pitchFamily="2" charset="-78"/>
              </a:rPr>
              <a:t>مم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ويمكن ان تصل إلى 1200 او حتى 2400 شق لكل </a:t>
            </a:r>
            <a:r>
              <a:rPr lang="ar-SA" sz="3000" b="1" dirty="0" err="1" smtClean="0">
                <a:latin typeface="Sakkal Majalla" pitchFamily="2" charset="-78"/>
                <a:cs typeface="Sakkal Majalla" pitchFamily="2" charset="-78"/>
              </a:rPr>
              <a:t>مم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 وتستخدم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لتحليل الضوء مثلها مثل المنشور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،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ولكن قدرة التحليل لمحزوز الحيود اكبر بكثير من المنشور وكلما زادت عدد الشقوق كلما كانت القدرة التحليلية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اكبر.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8" name="مجموعة 17"/>
          <p:cNvGrpSpPr/>
          <p:nvPr/>
        </p:nvGrpSpPr>
        <p:grpSpPr>
          <a:xfrm>
            <a:off x="5076056" y="3528392"/>
            <a:ext cx="3888431" cy="764704"/>
            <a:chOff x="2339752" y="0"/>
            <a:chExt cx="4536504" cy="764704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" name="مستطيل مستدير الزوايا 19"/>
            <p:cNvSpPr/>
            <p:nvPr/>
          </p:nvSpPr>
          <p:spPr>
            <a:xfrm>
              <a:off x="2555776" y="0"/>
              <a:ext cx="4320480" cy="76470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1" name="مربع نص 20"/>
          <p:cNvSpPr txBox="1"/>
          <p:nvPr/>
        </p:nvSpPr>
        <p:spPr>
          <a:xfrm>
            <a:off x="5173050" y="3600400"/>
            <a:ext cx="3667288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طيف الانبعاث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2" name="عنصر نائب للمحتوى 2"/>
          <p:cNvSpPr txBox="1">
            <a:spLocks/>
          </p:cNvSpPr>
          <p:nvPr/>
        </p:nvSpPr>
        <p:spPr>
          <a:xfrm>
            <a:off x="395537" y="4611346"/>
            <a:ext cx="8530008" cy="11939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هو ضوء ينبعث من الأجسام المتوهجة  في نطاق محدد من الترددات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ar-SA" sz="3000" b="1" u="sng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مداه: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طيف الاجسام المتوهجة  يغطي مدى واسع من الأطوال الموجية.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429687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 animBg="1"/>
      <p:bldP spid="21" grpId="0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3" name="عنوان 1"/>
          <p:cNvSpPr txBox="1">
            <a:spLocks/>
          </p:cNvSpPr>
          <p:nvPr/>
        </p:nvSpPr>
        <p:spPr>
          <a:xfrm>
            <a:off x="379473" y="391572"/>
            <a:ext cx="8541480" cy="20293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يمثل الشكل  اطياف الانبعاث لجسم متوهج  عند درجات  الحرارة</a:t>
            </a:r>
          </a:p>
          <a:p>
            <a:r>
              <a:rPr lang="en-US" sz="3000" b="1" dirty="0">
                <a:latin typeface="Sakkal Majalla" pitchFamily="2" charset="-78"/>
                <a:cs typeface="Sakkal Majalla" pitchFamily="2" charset="-78"/>
              </a:rPr>
              <a:t>4000k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 و </a:t>
            </a:r>
            <a:r>
              <a:rPr lang="en-US" sz="3000" b="1" dirty="0">
                <a:latin typeface="Sakkal Majalla" pitchFamily="2" charset="-78"/>
                <a:cs typeface="Sakkal Majalla" pitchFamily="2" charset="-78"/>
              </a:rPr>
              <a:t>5800 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 و </a:t>
            </a:r>
            <a:r>
              <a:rPr lang="en-US" sz="3000" b="1" dirty="0">
                <a:latin typeface="Sakkal Majalla" pitchFamily="2" charset="-78"/>
                <a:cs typeface="Sakkal Majalla" pitchFamily="2" charset="-78"/>
              </a:rPr>
              <a:t>8000k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  <a:p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نلاحظ انه  عند كل درجة حرارة  هناك تردد تنبعث عنده كمية عظمى من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الطاقة. 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7896" y="2711584"/>
            <a:ext cx="7576903" cy="3096345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600235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3" name="عنوان 1"/>
          <p:cNvSpPr txBox="1">
            <a:spLocks/>
          </p:cNvSpPr>
          <p:nvPr/>
        </p:nvSpPr>
        <p:spPr>
          <a:xfrm>
            <a:off x="379473" y="463580"/>
            <a:ext cx="8541480" cy="20293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القدرة الكلية المنبعثة من جسم ساخن تزداد بازدياد درجة الحرارة </a:t>
            </a:r>
          </a:p>
          <a:p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الأجسام الأسخن تشع قدرة أكبر  من الأجسام الأبرد.</a:t>
            </a:r>
          </a:p>
          <a:p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قدرة الموجات الكهرومغناطيسية تتناسب طرديا مع درجة حرارة الجسم الساخن بوحدة الكلفن  مرفوعة للقوة الرابعة 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6627" y="1862535"/>
            <a:ext cx="676275" cy="702369"/>
          </a:xfrm>
          <a:prstGeom prst="rect">
            <a:avLst/>
          </a:prstGeom>
          <a:noFill/>
        </p:spPr>
      </p:pic>
      <p:sp>
        <p:nvSpPr>
          <p:cNvPr id="15" name="عنصر نائب للمحتوى 2"/>
          <p:cNvSpPr txBox="1">
            <a:spLocks/>
          </p:cNvSpPr>
          <p:nvPr/>
        </p:nvSpPr>
        <p:spPr>
          <a:xfrm>
            <a:off x="379473" y="2924944"/>
            <a:ext cx="8541480" cy="26642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وجد الفيزيائي الالماني ماكس بلانك أن باستطاعته حساب الطيف اعتمادا على فرضية قدمها تنص على أن .....</a:t>
            </a:r>
          </a:p>
          <a:p>
            <a:pPr fontAlgn="auto">
              <a:spcAft>
                <a:spcPts val="0"/>
              </a:spcAft>
              <a:buFontTx/>
              <a:buChar char="-"/>
            </a:pPr>
            <a:r>
              <a:rPr lang="ar-SA" sz="3000" b="1" dirty="0" smtClean="0">
                <a:solidFill>
                  <a:srgbClr val="00B050"/>
                </a:solidFill>
                <a:latin typeface="Sakkal Majalla" pitchFamily="2" charset="-78"/>
                <a:cs typeface="Sakkal Majalla" pitchFamily="2" charset="-78"/>
              </a:rPr>
              <a:t>الذرات غير قادرة على تغيير طاقتها بشكل مستمر.</a:t>
            </a:r>
          </a:p>
          <a:p>
            <a:pPr fontAlgn="auto">
              <a:spcAft>
                <a:spcPts val="0"/>
              </a:spcAft>
              <a:buFontTx/>
              <a:buChar char="-"/>
            </a:pPr>
            <a:r>
              <a:rPr lang="ar-SA" sz="3000" b="1" dirty="0" smtClean="0">
                <a:solidFill>
                  <a:srgbClr val="00B050"/>
                </a:solidFill>
                <a:latin typeface="Sakkal Majalla" pitchFamily="2" charset="-78"/>
                <a:cs typeface="Sakkal Majalla" pitchFamily="2" charset="-78"/>
              </a:rPr>
              <a:t>وافترض بلانك أن طاقة اهتزاز الذرات في الجسم الصلب لها ترددات محددة فقط.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97488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352</TotalTime>
  <Words>1268</Words>
  <Application>Microsoft Office PowerPoint</Application>
  <PresentationFormat>عرض على الشاشة (3:4)‏</PresentationFormat>
  <Paragraphs>185</Paragraphs>
  <Slides>24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24</vt:i4>
      </vt:variant>
    </vt:vector>
  </HeadingPairs>
  <TitlesOfParts>
    <vt:vector size="26" baseType="lpstr">
      <vt:lpstr>سمة Office</vt:lpstr>
      <vt:lpstr>1_سمة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55</cp:revision>
  <dcterms:created xsi:type="dcterms:W3CDTF">2015-12-03T05:45:26Z</dcterms:created>
  <dcterms:modified xsi:type="dcterms:W3CDTF">2016-11-01T07:28:37Z</dcterms:modified>
</cp:coreProperties>
</file>