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slideLayouts/slideLayout15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tags/tag16.xml" ContentType="application/vnd.openxmlformats-officedocument.presentationml.tags+xml"/>
  <Override PartName="/ppt/tags/tag18.xml" ContentType="application/vnd.openxmlformats-officedocument.presentationml.tags+xml"/>
  <Override PartName="/ppt/tags/tag14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tags/tag1.xml" ContentType="application/vnd.openxmlformats-officedocument.presentationml.tags+xml"/>
  <Override PartName="/ppt/tags/tag19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tags/tag17.xml" ContentType="application/vnd.openxmlformats-officedocument.presentationml.tags+xml"/>
  <Override PartName="/ppt/slideLayouts/slideLayout10.xml" ContentType="application/vnd.openxmlformats-officedocument.presentationml.slideLayout+xml"/>
  <Default Extension="gif" ContentType="image/gif"/>
  <Override PartName="/ppt/tags/tag15.xml" ContentType="application/vnd.openxmlformats-officedocument.presentationml.tags+xml"/>
  <Override PartName="/ppt/tags/tag13.xml" ContentType="application/vnd.openxmlformats-officedocument.presentationml.tags+xml"/>
  <Override PartName="/ppt/tags/tag22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72" r:id="rId1"/>
    <p:sldMasterId id="2147483684" r:id="rId2"/>
  </p:sldMasterIdLst>
  <p:sldIdLst>
    <p:sldId id="282" r:id="rId3"/>
    <p:sldId id="281" r:id="rId4"/>
    <p:sldId id="257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50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" Target="../slides/slide3.xml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" Target="../slides/slide3.xml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01/02/38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39221279"/>
      </p:ext>
    </p:extLst>
  </p:cSld>
  <p:clrMapOvr>
    <a:masterClrMapping/>
  </p:clrMapOvr>
  <p:transition>
    <p:zoom/>
    <p:sndAc>
      <p:stSnd>
        <p:snd r:embed="rId1" name="laser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01/02/38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76833633"/>
      </p:ext>
    </p:extLst>
  </p:cSld>
  <p:clrMapOvr>
    <a:masterClrMapping/>
  </p:clrMapOvr>
  <p:transition>
    <p:zoom/>
    <p:sndAc>
      <p:stSnd>
        <p:snd r:embed="rId1" name="laser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01/02/38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42535188"/>
      </p:ext>
    </p:extLst>
  </p:cSld>
  <p:clrMapOvr>
    <a:masterClrMapping/>
  </p:clrMapOvr>
  <p:transition>
    <p:zoom/>
    <p:sndAc>
      <p:stSnd>
        <p:snd r:embed="rId1" name="laser.wav"/>
      </p:stSnd>
    </p:sndAc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859049293"/>
      </p:ext>
    </p:extLst>
  </p:cSld>
  <p:clrMapOvr>
    <a:masterClrMapping/>
  </p:clrMapOvr>
  <p:transition spd="slow">
    <p:cover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شكل بيضاوي 9">
            <a:hlinkClick r:id="" action="ppaction://hlinkshowjump?jump=nextslide"/>
          </p:cNvPr>
          <p:cNvSpPr/>
          <p:nvPr userDrawn="1"/>
        </p:nvSpPr>
        <p:spPr>
          <a:xfrm>
            <a:off x="6865052" y="5517232"/>
            <a:ext cx="2278948" cy="1224136"/>
          </a:xfrm>
          <a:prstGeom prst="ellips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4400" b="1" kern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/>
              </a:rPr>
              <a:t>دخول</a:t>
            </a:r>
          </a:p>
        </p:txBody>
      </p:sp>
    </p:spTree>
    <p:extLst>
      <p:ext uri="{BB962C8B-B14F-4D97-AF65-F5344CB8AC3E}">
        <p14:creationId xmlns:p14="http://schemas.microsoft.com/office/powerpoint/2010/main" xmlns="" val="1555610872"/>
      </p:ext>
    </p:extLst>
  </p:cSld>
  <p:clrMapOvr>
    <a:masterClrMapping/>
  </p:clrMapOvr>
  <p:transition spd="slow">
    <p:cover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3CC940B-A705-41F2-9C2E-F2FF1FA54844}" type="datetimeFigureOut">
              <a:rPr lang="ar-SA">
                <a:solidFill>
                  <a:prstClr val="black"/>
                </a:solidFill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01/02/38</a:t>
            </a:fld>
            <a:endParaRPr lang="ar-SA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ar-SA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7B3558E-53E2-4700-A1EF-54C7E4C9B99B}" type="slidenum">
              <a:rPr lang="ar-SA">
                <a:solidFill>
                  <a:prstClr val="black"/>
                </a:solidFill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ar-SA" dirty="0">
              <a:solidFill>
                <a:prstClr val="black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34264284"/>
      </p:ext>
    </p:extLst>
  </p:cSld>
  <p:clrMapOvr>
    <a:masterClrMapping/>
  </p:clrMapOvr>
  <p:transition spd="slow">
    <p:cover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مخطط انسيابي: تحضير 7">
            <a:hlinkClick r:id="rId2" action="ppaction://hlinksldjump"/>
          </p:cNvPr>
          <p:cNvSpPr/>
          <p:nvPr userDrawn="1"/>
        </p:nvSpPr>
        <p:spPr>
          <a:xfrm>
            <a:off x="3332964" y="6287466"/>
            <a:ext cx="3312368" cy="473576"/>
          </a:xfrm>
          <a:prstGeom prst="flowChartPreparation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ar-SA" sz="2400" b="1" dirty="0" smtClean="0">
                <a:solidFill>
                  <a:prstClr val="black"/>
                </a:solidFill>
              </a:rPr>
              <a:t>الفهرس</a:t>
            </a:r>
            <a:endParaRPr lang="ar-SA" sz="2400" b="1" dirty="0">
              <a:solidFill>
                <a:prstClr val="black"/>
              </a:solidFill>
            </a:endParaRPr>
          </a:p>
        </p:txBody>
      </p:sp>
      <p:sp>
        <p:nvSpPr>
          <p:cNvPr id="9" name="شارة رتبة 8">
            <a:hlinkClick r:id="" action="ppaction://hlinkshowjump?jump=previousslide"/>
          </p:cNvPr>
          <p:cNvSpPr/>
          <p:nvPr userDrawn="1"/>
        </p:nvSpPr>
        <p:spPr>
          <a:xfrm>
            <a:off x="5997260" y="6310854"/>
            <a:ext cx="1728192" cy="450188"/>
          </a:xfrm>
          <a:prstGeom prst="chevron">
            <a:avLst>
              <a:gd name="adj" fmla="val 90762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ar-SA" sz="2400" b="1" dirty="0" smtClean="0">
                <a:solidFill>
                  <a:prstClr val="black"/>
                </a:solidFill>
              </a:rPr>
              <a:t>السابق</a:t>
            </a:r>
            <a:endParaRPr lang="ar-SA" sz="2400" b="1" dirty="0">
              <a:solidFill>
                <a:prstClr val="black"/>
              </a:solidFill>
            </a:endParaRPr>
          </a:p>
        </p:txBody>
      </p:sp>
      <p:sp>
        <p:nvSpPr>
          <p:cNvPr id="10" name="شارة رتبة 9">
            <a:hlinkClick r:id="" action="ppaction://hlinkshowjump?jump=nextslide"/>
          </p:cNvPr>
          <p:cNvSpPr/>
          <p:nvPr userDrawn="1"/>
        </p:nvSpPr>
        <p:spPr>
          <a:xfrm flipH="1">
            <a:off x="2324852" y="6310854"/>
            <a:ext cx="1728192" cy="450188"/>
          </a:xfrm>
          <a:prstGeom prst="chevron">
            <a:avLst>
              <a:gd name="adj" fmla="val 90762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ar-SA" sz="2400" b="1" dirty="0" smtClean="0">
                <a:solidFill>
                  <a:prstClr val="black"/>
                </a:solidFill>
              </a:rPr>
              <a:t>التالي</a:t>
            </a:r>
            <a:endParaRPr lang="ar-SA" sz="2400" b="1" dirty="0">
              <a:solidFill>
                <a:prstClr val="black"/>
              </a:solidFill>
            </a:endParaRPr>
          </a:p>
        </p:txBody>
      </p:sp>
      <p:pic>
        <p:nvPicPr>
          <p:cNvPr id="11" name="Picture 8" descr="D:\Work2\exxit.png">
            <a:hlinkHover r:id="" action="ppaction://hlinkshowjump?jump=endshow" highlightClick="1">
              <a:snd r:embed="rId3" name="الترجمة من Google_2.wav"/>
            </a:hlinkHover>
          </p:cNvPr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08" y="5694689"/>
            <a:ext cx="1125538" cy="1125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صورة 1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6504"/>
          <a:stretch/>
        </p:blipFill>
        <p:spPr>
          <a:xfrm>
            <a:off x="-108520" y="-55860"/>
            <a:ext cx="9324528" cy="1540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523157980"/>
      </p:ext>
    </p:extLst>
  </p:cSld>
  <p:clrMapOvr>
    <a:masterClrMapping/>
  </p:clrMapOvr>
  <p:transition spd="slow">
    <p:cover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3"/>
          <p:cNvSpPr>
            <a:spLocks noGrp="1"/>
          </p:cNvSpPr>
          <p:nvPr>
            <p:ph type="dt" sz="half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07EA747-23B9-4B77-BD76-8D6225EDDABC}" type="datetimeFigureOut">
              <a:rPr lang="ar-SA">
                <a:solidFill>
                  <a:prstClr val="black"/>
                </a:solidFill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01/02/38</a:t>
            </a:fld>
            <a:endParaRPr lang="ar-SA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8" name="عنصر نائب للتذييل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ar-SA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9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74DF437-2A62-4EFD-9891-F800DE2AA7EE}" type="slidenum">
              <a:rPr lang="ar-SA">
                <a:solidFill>
                  <a:prstClr val="black"/>
                </a:solidFill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ar-SA" dirty="0">
              <a:solidFill>
                <a:prstClr val="black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27958876"/>
      </p:ext>
    </p:extLst>
  </p:cSld>
  <p:clrMapOvr>
    <a:masterClrMapping/>
  </p:clrMapOvr>
  <p:transition spd="slow">
    <p:cover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3"/>
          <p:cNvSpPr>
            <a:spLocks noGrp="1"/>
          </p:cNvSpPr>
          <p:nvPr>
            <p:ph type="dt" sz="half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939A95B-C627-4E5C-860F-91907ACC4BDF}" type="datetimeFigureOut">
              <a:rPr lang="ar-SA">
                <a:solidFill>
                  <a:prstClr val="black"/>
                </a:solidFill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01/02/38</a:t>
            </a:fld>
            <a:endParaRPr lang="ar-SA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4" name="عنصر نائب للتذييل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ar-SA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5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400BF8B-0BF8-4FAB-876F-EF9EEF4B3894}" type="slidenum">
              <a:rPr lang="ar-SA">
                <a:solidFill>
                  <a:prstClr val="black"/>
                </a:solidFill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ar-SA" dirty="0">
              <a:solidFill>
                <a:prstClr val="black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93603841"/>
      </p:ext>
    </p:extLst>
  </p:cSld>
  <p:clrMapOvr>
    <a:masterClrMapping/>
  </p:clrMapOvr>
  <p:transition spd="slow">
    <p:cover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3"/>
          <p:cNvSpPr>
            <a:spLocks noGrp="1"/>
          </p:cNvSpPr>
          <p:nvPr>
            <p:ph type="dt" sz="half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D126E9F-4CDC-48BB-BDCB-54858415C095}" type="datetimeFigureOut">
              <a:rPr lang="ar-SA">
                <a:solidFill>
                  <a:prstClr val="black"/>
                </a:solidFill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01/02/38</a:t>
            </a:fld>
            <a:endParaRPr lang="ar-SA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3" name="عنصر نائب للتذييل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ar-SA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4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CA49AC9-85D5-4CD7-B7CB-68EB4A03ACFF}" type="slidenum">
              <a:rPr lang="ar-SA">
                <a:solidFill>
                  <a:prstClr val="black"/>
                </a:solidFill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ar-SA" dirty="0">
              <a:solidFill>
                <a:prstClr val="black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21449549"/>
      </p:ext>
    </p:extLst>
  </p:cSld>
  <p:clrMapOvr>
    <a:masterClrMapping/>
  </p:clrMapOvr>
  <p:transition spd="slow">
    <p:cover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مخطط انسيابي: تحضير 7">
            <a:hlinkClick r:id="rId2" action="ppaction://hlinksldjump"/>
          </p:cNvPr>
          <p:cNvSpPr/>
          <p:nvPr userDrawn="1"/>
        </p:nvSpPr>
        <p:spPr>
          <a:xfrm>
            <a:off x="3332964" y="6287466"/>
            <a:ext cx="3312368" cy="473576"/>
          </a:xfrm>
          <a:prstGeom prst="flowChartPreparation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ar-SA" sz="2400" b="1" dirty="0" smtClean="0">
                <a:solidFill>
                  <a:srgbClr val="002060"/>
                </a:solidFill>
              </a:rPr>
              <a:t>الفهرس</a:t>
            </a:r>
            <a:endParaRPr lang="ar-SA" sz="2400" b="1" dirty="0">
              <a:solidFill>
                <a:srgbClr val="002060"/>
              </a:solidFill>
            </a:endParaRPr>
          </a:p>
        </p:txBody>
      </p:sp>
      <p:sp>
        <p:nvSpPr>
          <p:cNvPr id="9" name="شارة رتبة 8">
            <a:hlinkClick r:id="" action="ppaction://hlinkshowjump?jump=previousslide"/>
          </p:cNvPr>
          <p:cNvSpPr/>
          <p:nvPr userDrawn="1"/>
        </p:nvSpPr>
        <p:spPr>
          <a:xfrm>
            <a:off x="5997260" y="6310854"/>
            <a:ext cx="1728192" cy="450188"/>
          </a:xfrm>
          <a:prstGeom prst="chevron">
            <a:avLst>
              <a:gd name="adj" fmla="val 90762"/>
            </a:avLst>
          </a:prstGeom>
          <a:ln>
            <a:solidFill>
              <a:srgbClr val="0070C0"/>
            </a:solidFill>
          </a:ln>
        </p:spPr>
        <p:style>
          <a:lnRef idx="0">
            <a:schemeClr val="accent2"/>
          </a:lnRef>
          <a:fillRef idx="1002">
            <a:schemeClr val="dk1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ar-SA" sz="2400" b="1" dirty="0" smtClean="0">
                <a:solidFill>
                  <a:srgbClr val="C00000"/>
                </a:solidFill>
              </a:rPr>
              <a:t>السابق</a:t>
            </a:r>
            <a:endParaRPr lang="ar-SA" sz="2400" b="1" dirty="0">
              <a:solidFill>
                <a:srgbClr val="C00000"/>
              </a:solidFill>
            </a:endParaRPr>
          </a:p>
        </p:txBody>
      </p:sp>
      <p:sp>
        <p:nvSpPr>
          <p:cNvPr id="10" name="شارة رتبة 9">
            <a:hlinkClick r:id="" action="ppaction://hlinkshowjump?jump=nextslide"/>
          </p:cNvPr>
          <p:cNvSpPr/>
          <p:nvPr userDrawn="1"/>
        </p:nvSpPr>
        <p:spPr>
          <a:xfrm flipH="1">
            <a:off x="2324852" y="6310854"/>
            <a:ext cx="1728192" cy="450188"/>
          </a:xfrm>
          <a:prstGeom prst="chevron">
            <a:avLst>
              <a:gd name="adj" fmla="val 90762"/>
            </a:avLst>
          </a:prstGeom>
          <a:ln>
            <a:solidFill>
              <a:srgbClr val="0070C0"/>
            </a:solidFill>
          </a:ln>
        </p:spPr>
        <p:style>
          <a:lnRef idx="0">
            <a:schemeClr val="accent2"/>
          </a:lnRef>
          <a:fillRef idx="1002">
            <a:schemeClr val="dk1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ar-SA" sz="2400" b="1" dirty="0" smtClean="0">
                <a:solidFill>
                  <a:srgbClr val="C00000"/>
                </a:solidFill>
              </a:rPr>
              <a:t>التالي</a:t>
            </a:r>
            <a:endParaRPr lang="ar-SA" sz="2400" b="1" dirty="0">
              <a:solidFill>
                <a:srgbClr val="C00000"/>
              </a:solidFill>
            </a:endParaRPr>
          </a:p>
        </p:txBody>
      </p:sp>
      <p:pic>
        <p:nvPicPr>
          <p:cNvPr id="11" name="Picture 8" descr="D:\Work2\exxit.png">
            <a:hlinkHover r:id="" action="ppaction://hlinkshowjump?jump=endshow" highlightClick="1">
              <a:snd r:embed="rId3" name="الترجمة من Google_2.wav"/>
            </a:hlinkHover>
          </p:cNvPr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08" y="5694689"/>
            <a:ext cx="1125538" cy="1125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574904118"/>
      </p:ext>
    </p:extLst>
  </p:cSld>
  <p:clrMapOvr>
    <a:masterClrMapping/>
  </p:clrMapOvr>
  <p:transition spd="slow">
    <p:cover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01/02/38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31983817"/>
      </p:ext>
    </p:extLst>
  </p:cSld>
  <p:clrMapOvr>
    <a:masterClrMapping/>
  </p:clrMapOvr>
  <p:transition>
    <p:zoom/>
    <p:sndAc>
      <p:stSnd>
        <p:snd r:embed="rId1" name="laser.wav"/>
      </p:stSnd>
    </p:sndAc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مستطيل 7"/>
          <p:cNvSpPr/>
          <p:nvPr userDrawn="1"/>
        </p:nvSpPr>
        <p:spPr>
          <a:xfrm>
            <a:off x="1115616" y="-72008"/>
            <a:ext cx="8100392" cy="6237312"/>
          </a:xfrm>
          <a:prstGeom prst="rect">
            <a:avLst/>
          </a:prstGeom>
          <a:ln>
            <a:noFill/>
          </a:ln>
          <a:effectLst>
            <a:softEdge rad="6350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ar-S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0086421"/>
      </p:ext>
    </p:extLst>
  </p:cSld>
  <p:clrMapOvr>
    <a:masterClrMapping/>
  </p:clrMapOvr>
  <p:transition spd="slow">
    <p:cover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9B2815F-5EAE-4EE4-93F6-350B7680E0AB}" type="datetimeFigureOut">
              <a:rPr lang="ar-SA">
                <a:solidFill>
                  <a:prstClr val="black"/>
                </a:solidFill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01/02/38</a:t>
            </a:fld>
            <a:endParaRPr lang="ar-SA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ar-SA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A981D7A-9E1C-4504-8842-6FAE2A7BA93C}" type="slidenum">
              <a:rPr lang="ar-SA">
                <a:solidFill>
                  <a:prstClr val="black"/>
                </a:solidFill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ar-SA" dirty="0">
              <a:solidFill>
                <a:prstClr val="black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57701693"/>
      </p:ext>
    </p:extLst>
  </p:cSld>
  <p:clrMapOvr>
    <a:masterClrMapping/>
  </p:clrMapOvr>
  <p:transition spd="slow">
    <p:cover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14B8C5D-BB34-4724-8E56-A6A06EE04A0A}" type="datetimeFigureOut">
              <a:rPr lang="ar-SA">
                <a:solidFill>
                  <a:prstClr val="black"/>
                </a:solidFill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01/02/38</a:t>
            </a:fld>
            <a:endParaRPr lang="ar-SA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ar-SA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DC17A39-A0B3-4C2A-8703-D36A2C8E5B74}" type="slidenum">
              <a:rPr lang="ar-SA">
                <a:solidFill>
                  <a:prstClr val="black"/>
                </a:solidFill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ar-SA" dirty="0">
              <a:solidFill>
                <a:prstClr val="black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92736935"/>
      </p:ext>
    </p:extLst>
  </p:cSld>
  <p:clrMapOvr>
    <a:masterClrMapping/>
  </p:clrMapOvr>
  <p:transition spd="slow">
    <p:cover dir="r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8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9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70983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9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70983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9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70983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90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0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70983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9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70983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9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70983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90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1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70983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9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70983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9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70983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900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70983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900">
                  <a:solidFill>
                    <a:prstClr val="white"/>
                  </a:solidFill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70983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900">
                  <a:solidFill>
                    <a:prstClr val="white"/>
                  </a:solidFill>
                </a:endParaRPr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70983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90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70983" fontAlgn="auto">
                <a:spcBef>
                  <a:spcPts val="0"/>
                </a:spcBef>
                <a:spcAft>
                  <a:spcPts val="0"/>
                </a:spcAft>
              </a:pPr>
              <a:endParaRPr lang="en-US" sz="1900">
                <a:solidFill>
                  <a:prstClr val="black"/>
                </a:solidFill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70983" fontAlgn="auto">
                <a:spcBef>
                  <a:spcPts val="0"/>
                </a:spcBef>
                <a:spcAft>
                  <a:spcPts val="0"/>
                </a:spcAft>
              </a:pPr>
              <a:endParaRPr lang="en-US" sz="1900">
                <a:solidFill>
                  <a:prstClr val="black"/>
                </a:solidFill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70983" fontAlgn="auto">
                <a:spcBef>
                  <a:spcPts val="0"/>
                </a:spcBef>
                <a:spcAft>
                  <a:spcPts val="0"/>
                </a:spcAft>
              </a:pPr>
              <a:endParaRPr lang="en-US" sz="1900">
                <a:solidFill>
                  <a:prstClr val="black"/>
                </a:solidFill>
              </a:endParaRPr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70983" fontAlgn="auto">
                <a:spcBef>
                  <a:spcPts val="0"/>
                </a:spcBef>
                <a:spcAft>
                  <a:spcPts val="0"/>
                </a:spcAft>
              </a:pPr>
              <a:endParaRPr lang="en-US" sz="1900">
                <a:solidFill>
                  <a:prstClr val="black"/>
                </a:solidFill>
              </a:endParaRPr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70983" fontAlgn="auto">
                <a:spcBef>
                  <a:spcPts val="0"/>
                </a:spcBef>
                <a:spcAft>
                  <a:spcPts val="0"/>
                </a:spcAft>
              </a:pPr>
              <a:endParaRPr lang="en-US" sz="1900">
                <a:solidFill>
                  <a:prstClr val="black"/>
                </a:solidFill>
              </a:endParaRPr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70983" fontAlgn="auto">
                <a:spcBef>
                  <a:spcPts val="0"/>
                </a:spcBef>
                <a:spcAft>
                  <a:spcPts val="0"/>
                </a:spcAft>
              </a:pPr>
              <a:endParaRPr lang="en-US" sz="1900">
                <a:solidFill>
                  <a:prstClr val="white"/>
                </a:solidFill>
              </a:endParaRPr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70983" fontAlgn="auto">
                <a:spcBef>
                  <a:spcPts val="0"/>
                </a:spcBef>
                <a:spcAft>
                  <a:spcPts val="0"/>
                </a:spcAft>
              </a:pPr>
              <a:endParaRPr lang="en-US" sz="1900">
                <a:solidFill>
                  <a:prstClr val="white"/>
                </a:solidFill>
              </a:endParaRPr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70983" fontAlgn="auto">
                <a:spcBef>
                  <a:spcPts val="0"/>
                </a:spcBef>
                <a:spcAft>
                  <a:spcPts val="0"/>
                </a:spcAft>
              </a:pPr>
              <a:endParaRPr lang="en-US" sz="1900">
                <a:solidFill>
                  <a:prstClr val="white"/>
                </a:solidFill>
              </a:endParaRPr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70983" fontAlgn="auto">
                <a:spcBef>
                  <a:spcPts val="0"/>
                </a:spcBef>
                <a:spcAft>
                  <a:spcPts val="0"/>
                </a:spcAft>
              </a:pPr>
              <a:endParaRPr lang="en-US" sz="1900">
                <a:solidFill>
                  <a:prstClr val="white"/>
                </a:solidFill>
              </a:endParaRPr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70983" fontAlgn="auto">
                <a:spcBef>
                  <a:spcPts val="0"/>
                </a:spcBef>
                <a:spcAft>
                  <a:spcPts val="0"/>
                </a:spcAft>
              </a:pPr>
              <a:endParaRPr lang="en-US" sz="1900">
                <a:solidFill>
                  <a:prstClr val="white"/>
                </a:solidFill>
              </a:endParaRPr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70983" fontAlgn="auto">
                <a:spcBef>
                  <a:spcPts val="0"/>
                </a:spcBef>
                <a:spcAft>
                  <a:spcPts val="0"/>
                </a:spcAft>
              </a:pPr>
              <a:endParaRPr lang="en-US" sz="1900">
                <a:solidFill>
                  <a:prstClr val="white"/>
                </a:solidFill>
              </a:endParaRPr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70983" fontAlgn="auto">
                <a:spcBef>
                  <a:spcPts val="0"/>
                </a:spcBef>
                <a:spcAft>
                  <a:spcPts val="0"/>
                </a:spcAft>
              </a:pPr>
              <a:endParaRPr lang="en-US" sz="1900">
                <a:solidFill>
                  <a:prstClr val="white"/>
                </a:solidFill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70983" fontAlgn="auto">
                <a:spcBef>
                  <a:spcPts val="0"/>
                </a:spcBef>
                <a:spcAft>
                  <a:spcPts val="0"/>
                </a:spcAft>
              </a:pPr>
              <a:endParaRPr lang="en-US" sz="1900">
                <a:solidFill>
                  <a:prstClr val="white"/>
                </a:solidFill>
              </a:endParaRPr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70983" fontAlgn="auto">
                <a:spcBef>
                  <a:spcPts val="0"/>
                </a:spcBef>
                <a:spcAft>
                  <a:spcPts val="0"/>
                </a:spcAft>
              </a:pPr>
              <a:endParaRPr lang="en-US" sz="1900">
                <a:solidFill>
                  <a:prstClr val="white"/>
                </a:solidFill>
              </a:endParaRPr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70983" fontAlgn="auto">
                <a:spcBef>
                  <a:spcPts val="0"/>
                </a:spcBef>
                <a:spcAft>
                  <a:spcPts val="0"/>
                </a:spcAft>
              </a:pPr>
              <a:endParaRPr lang="en-US" sz="1900">
                <a:solidFill>
                  <a:prstClr val="white"/>
                </a:solidFill>
              </a:endParaRPr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70983" fontAlgn="auto">
                <a:spcBef>
                  <a:spcPts val="0"/>
                </a:spcBef>
                <a:spcAft>
                  <a:spcPts val="0"/>
                </a:spcAft>
              </a:pPr>
              <a:endParaRPr lang="en-US" sz="1900">
                <a:solidFill>
                  <a:prstClr val="white"/>
                </a:solidFill>
              </a:endParaRPr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70983" fontAlgn="auto">
                <a:spcBef>
                  <a:spcPts val="0"/>
                </a:spcBef>
                <a:spcAft>
                  <a:spcPts val="0"/>
                </a:spcAft>
              </a:pPr>
              <a:endParaRPr lang="en-US" sz="1900">
                <a:solidFill>
                  <a:prstClr val="white"/>
                </a:solidFill>
              </a:endParaRPr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70983" fontAlgn="auto">
                <a:spcBef>
                  <a:spcPts val="0"/>
                </a:spcBef>
                <a:spcAft>
                  <a:spcPts val="0"/>
                </a:spcAft>
              </a:pPr>
              <a:endParaRPr lang="en-US" sz="1900">
                <a:solidFill>
                  <a:prstClr val="white"/>
                </a:solidFill>
              </a:endParaRPr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70983" fontAlgn="auto">
                <a:spcBef>
                  <a:spcPts val="0"/>
                </a:spcBef>
                <a:spcAft>
                  <a:spcPts val="0"/>
                </a:spcAft>
              </a:pPr>
              <a:endParaRPr lang="en-US" sz="1900">
                <a:solidFill>
                  <a:prstClr val="white"/>
                </a:solidFill>
              </a:endParaRPr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70983" fontAlgn="auto">
                <a:spcBef>
                  <a:spcPts val="0"/>
                </a:spcBef>
                <a:spcAft>
                  <a:spcPts val="0"/>
                </a:spcAft>
              </a:pPr>
              <a:endParaRPr lang="en-US" sz="1900">
                <a:solidFill>
                  <a:prstClr val="white"/>
                </a:solidFill>
              </a:endParaRPr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70983" fontAlgn="auto">
                <a:spcBef>
                  <a:spcPts val="0"/>
                </a:spcBef>
                <a:spcAft>
                  <a:spcPts val="0"/>
                </a:spcAft>
              </a:pPr>
              <a:endParaRPr lang="en-US" sz="1900">
                <a:solidFill>
                  <a:prstClr val="white"/>
                </a:solidFill>
              </a:endParaRPr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70983" fontAlgn="auto">
                <a:spcBef>
                  <a:spcPts val="0"/>
                </a:spcBef>
                <a:spcAft>
                  <a:spcPts val="0"/>
                </a:spcAft>
              </a:pPr>
              <a:endParaRPr lang="en-US" sz="1900">
                <a:solidFill>
                  <a:prstClr val="white"/>
                </a:solidFill>
              </a:endParaRPr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 defTabSz="970983" fontAlgn="auto">
              <a:spcBef>
                <a:spcPts val="0"/>
              </a:spcBef>
              <a:spcAft>
                <a:spcPts val="0"/>
              </a:spcAft>
            </a:pPr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4649096" y="-21510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 defTabSz="970983" fontAlgn="auto">
              <a:spcBef>
                <a:spcPts val="0"/>
              </a:spcBef>
              <a:spcAft>
                <a:spcPts val="0"/>
              </a:spcAft>
            </a:pPr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6" y="2708476"/>
            <a:ext cx="3313355" cy="17021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6" y="4421080"/>
            <a:ext cx="3309803" cy="126062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1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5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5" y="1516829"/>
            <a:ext cx="2133600" cy="750981"/>
          </a:xfrm>
          <a:prstGeom prst="rect">
            <a:avLst/>
          </a:prstGeom>
        </p:spPr>
        <p:txBody>
          <a:bodyPr anchor="b"/>
          <a:lstStyle>
            <a:lvl1pPr algn="l">
              <a:defRPr sz="2400"/>
            </a:lvl1pPr>
          </a:lstStyle>
          <a:p>
            <a:fld id="{1B8ABB09-4A1D-463E-8065-109CC2B7EFAA}" type="datetimeFigureOut">
              <a:rPr lang="ar-SA" smtClean="0"/>
              <a:pPr/>
              <a:t>01/02/38</a:t>
            </a:fld>
            <a:endParaRPr lang="ar-SA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 defTabSz="970983" fontAlgn="auto">
              <a:spcBef>
                <a:spcPts val="0"/>
              </a:spcBef>
              <a:spcAft>
                <a:spcPts val="0"/>
              </a:spcAft>
            </a:pPr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7"/>
            <a:ext cx="2831592" cy="3651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ar-SA">
              <a:solidFill>
                <a:srgbClr val="7FD13B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7"/>
            <a:ext cx="643666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0B34F065-1154-456A-91E3-76DE8E75E17B}" type="slidenum">
              <a:rPr lang="ar-SA" smtClean="0">
                <a:solidFill>
                  <a:srgbClr val="7FD13B"/>
                </a:solidFill>
              </a:rPr>
              <a:pPr/>
              <a:t>‹#›</a:t>
            </a:fld>
            <a:endParaRPr lang="ar-SA">
              <a:solidFill>
                <a:srgbClr val="7FD13B"/>
              </a:solidFill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 defTabSz="970983" fontAlgn="auto">
              <a:spcBef>
                <a:spcPts val="0"/>
              </a:spcBef>
              <a:spcAft>
                <a:spcPts val="0"/>
              </a:spcAft>
            </a:pPr>
            <a:endParaRPr lang="en-US" sz="19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526023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01/02/38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41842516"/>
      </p:ext>
    </p:extLst>
  </p:cSld>
  <p:clrMapOvr>
    <a:masterClrMapping/>
  </p:clrMapOvr>
  <p:transition>
    <p:zoom/>
    <p:sndAc>
      <p:stSnd>
        <p:snd r:embed="rId1" name="laser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01/02/38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57570944"/>
      </p:ext>
    </p:extLst>
  </p:cSld>
  <p:clrMapOvr>
    <a:masterClrMapping/>
  </p:clrMapOvr>
  <p:transition>
    <p:zoom/>
    <p:sndAc>
      <p:stSnd>
        <p:snd r:embed="rId1" name="laser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01/02/38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22713449"/>
      </p:ext>
    </p:extLst>
  </p:cSld>
  <p:clrMapOvr>
    <a:masterClrMapping/>
  </p:clrMapOvr>
  <p:transition>
    <p:zoom/>
    <p:sndAc>
      <p:stSnd>
        <p:snd r:embed="rId1" name="laser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01/02/38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6678963"/>
      </p:ext>
    </p:extLst>
  </p:cSld>
  <p:clrMapOvr>
    <a:masterClrMapping/>
  </p:clrMapOvr>
  <p:transition>
    <p:zoom/>
    <p:sndAc>
      <p:stSnd>
        <p:snd r:embed="rId1" name="laser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01/02/38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29797491"/>
      </p:ext>
    </p:extLst>
  </p:cSld>
  <p:clrMapOvr>
    <a:masterClrMapping/>
  </p:clrMapOvr>
  <p:transition>
    <p:zoom/>
    <p:sndAc>
      <p:stSnd>
        <p:snd r:embed="rId1" name="laser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01/02/38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01490881"/>
      </p:ext>
    </p:extLst>
  </p:cSld>
  <p:clrMapOvr>
    <a:masterClrMapping/>
  </p:clrMapOvr>
  <p:transition>
    <p:zoom/>
    <p:sndAc>
      <p:stSnd>
        <p:snd r:embed="rId1" name="laser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01/02/38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60004684"/>
      </p:ext>
    </p:extLst>
  </p:cSld>
  <p:clrMapOvr>
    <a:masterClrMapping/>
  </p:clrMapOvr>
  <p:transition>
    <p:zoom/>
    <p:sndAc>
      <p:stSnd>
        <p:snd r:embed="rId1" name="laser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w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18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13.xml"/><Relationship Id="rId16" Type="http://schemas.openxmlformats.org/officeDocument/2006/relationships/audio" Target="../media/audio2.wav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" Target="../slides/slide3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>
            <a:lum/>
          </a:blip>
          <a:srcRect/>
          <a:stretch>
            <a:fillRect t="-28000" b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01/02/38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77251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zoom/>
    <p:sndAc>
      <p:stSnd>
        <p:snd r:embed="rId13" name="laser.wav"/>
      </p:stSnd>
    </p:sndAc>
  </p:transition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>
            <a:lum/>
          </a:blip>
          <a:srcRect/>
          <a:stretch>
            <a:fillRect t="-28000" b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خطط انسيابي: تحضير 6">
            <a:hlinkClick r:id="rId15" action="ppaction://hlinksldjump"/>
          </p:cNvPr>
          <p:cNvSpPr/>
          <p:nvPr userDrawn="1"/>
        </p:nvSpPr>
        <p:spPr>
          <a:xfrm>
            <a:off x="3332964" y="6287466"/>
            <a:ext cx="3312368" cy="473576"/>
          </a:xfrm>
          <a:prstGeom prst="flowChartPreparation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ar-SA" sz="2400" b="1" dirty="0" smtClean="0">
                <a:solidFill>
                  <a:srgbClr val="002060"/>
                </a:solidFill>
              </a:rPr>
              <a:t>الفهرس</a:t>
            </a:r>
            <a:endParaRPr lang="ar-SA" sz="2400" b="1" dirty="0">
              <a:solidFill>
                <a:srgbClr val="002060"/>
              </a:solidFill>
            </a:endParaRPr>
          </a:p>
        </p:txBody>
      </p:sp>
      <p:sp>
        <p:nvSpPr>
          <p:cNvPr id="8" name="شارة رتبة 7">
            <a:hlinkClick r:id="" action="ppaction://hlinkshowjump?jump=previousslide"/>
          </p:cNvPr>
          <p:cNvSpPr/>
          <p:nvPr userDrawn="1"/>
        </p:nvSpPr>
        <p:spPr>
          <a:xfrm>
            <a:off x="5997260" y="6310854"/>
            <a:ext cx="1728192" cy="450188"/>
          </a:xfrm>
          <a:prstGeom prst="chevron">
            <a:avLst>
              <a:gd name="adj" fmla="val 90762"/>
            </a:avLst>
          </a:prstGeom>
          <a:ln>
            <a:solidFill>
              <a:srgbClr val="0070C0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ar-SA" sz="2400" b="1" dirty="0" smtClean="0">
                <a:solidFill>
                  <a:srgbClr val="002060"/>
                </a:solidFill>
              </a:rPr>
              <a:t>السابق</a:t>
            </a:r>
            <a:endParaRPr lang="ar-SA" sz="2400" b="1" dirty="0">
              <a:solidFill>
                <a:srgbClr val="002060"/>
              </a:solidFill>
            </a:endParaRPr>
          </a:p>
        </p:txBody>
      </p:sp>
      <p:sp>
        <p:nvSpPr>
          <p:cNvPr id="9" name="شارة رتبة 8">
            <a:hlinkClick r:id="" action="ppaction://hlinkshowjump?jump=nextslide"/>
          </p:cNvPr>
          <p:cNvSpPr/>
          <p:nvPr userDrawn="1"/>
        </p:nvSpPr>
        <p:spPr>
          <a:xfrm flipH="1">
            <a:off x="2324852" y="6310854"/>
            <a:ext cx="1728192" cy="450188"/>
          </a:xfrm>
          <a:prstGeom prst="chevron">
            <a:avLst>
              <a:gd name="adj" fmla="val 90762"/>
            </a:avLst>
          </a:prstGeom>
          <a:ln>
            <a:solidFill>
              <a:srgbClr val="0070C0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ar-SA" sz="2400" b="1" dirty="0" smtClean="0">
                <a:solidFill>
                  <a:srgbClr val="002060"/>
                </a:solidFill>
              </a:rPr>
              <a:t>التالي</a:t>
            </a:r>
            <a:endParaRPr lang="ar-SA" sz="2400" b="1" dirty="0">
              <a:solidFill>
                <a:srgbClr val="002060"/>
              </a:solidFill>
            </a:endParaRPr>
          </a:p>
        </p:txBody>
      </p:sp>
      <p:pic>
        <p:nvPicPr>
          <p:cNvPr id="10" name="Picture 8" descr="D:\Work2\exxit.png">
            <a:hlinkHover r:id="" action="ppaction://hlinkshowjump?jump=endshow" highlightClick="1">
              <a:snd r:embed="rId16" name="الترجمة من Google_2.wav"/>
            </a:hlinkHover>
          </p:cNvPr>
          <p:cNvPicPr>
            <a:picLocks noChangeAspect="1" noChangeArrowheads="1"/>
          </p:cNvPicPr>
          <p:nvPr userDrawn="1"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57108" y="5694689"/>
            <a:ext cx="1125538" cy="1125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صورة 3"/>
          <p:cNvPicPr>
            <a:picLocks noChangeAspect="1"/>
          </p:cNvPicPr>
          <p:nvPr userDrawn="1"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0617" b="12152"/>
          <a:stretch/>
        </p:blipFill>
        <p:spPr>
          <a:xfrm>
            <a:off x="0" y="0"/>
            <a:ext cx="9121956" cy="1117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512" y="1240836"/>
            <a:ext cx="1850596" cy="16121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512" y="2752937"/>
            <a:ext cx="1728192" cy="14681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مستطيل 4"/>
          <p:cNvSpPr/>
          <p:nvPr userDrawn="1"/>
        </p:nvSpPr>
        <p:spPr>
          <a:xfrm>
            <a:off x="1043608" y="836712"/>
            <a:ext cx="8208912" cy="5474142"/>
          </a:xfrm>
          <a:prstGeom prst="rect">
            <a:avLst/>
          </a:prstGeom>
          <a:solidFill>
            <a:schemeClr val="lt1">
              <a:alpha val="85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ar-S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9455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ransition spd="slow">
    <p:cover dir="r"/>
  </p:transition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3" Type="http://schemas.openxmlformats.org/officeDocument/2006/relationships/audio" Target="../media/audio3.wav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23.xml"/><Relationship Id="rId1" Type="http://schemas.openxmlformats.org/officeDocument/2006/relationships/tags" Target="../tags/tag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audio" Target="../media/audio11.wav"/><Relationship Id="rId3" Type="http://schemas.openxmlformats.org/officeDocument/2006/relationships/audio" Target="NULL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../media/image16.png"/><Relationship Id="rId5" Type="http://schemas.openxmlformats.org/officeDocument/2006/relationships/image" Target="../media/image2.png"/><Relationship Id="rId4" Type="http://schemas.openxmlformats.org/officeDocument/2006/relationships/audio" Target="../media/audio2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NUL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audio" Target="../media/audio11.wav"/><Relationship Id="rId5" Type="http://schemas.openxmlformats.org/officeDocument/2006/relationships/image" Target="../media/image2.png"/><Relationship Id="rId4" Type="http://schemas.openxmlformats.org/officeDocument/2006/relationships/audio" Target="../media/audio2.wav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audio" Target="../media/audio11.wav"/><Relationship Id="rId3" Type="http://schemas.openxmlformats.org/officeDocument/2006/relationships/audio" Target="NULL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6" Type="http://schemas.openxmlformats.org/officeDocument/2006/relationships/image" Target="../media/image18.png"/><Relationship Id="rId5" Type="http://schemas.openxmlformats.org/officeDocument/2006/relationships/image" Target="../media/image2.png"/><Relationship Id="rId4" Type="http://schemas.openxmlformats.org/officeDocument/2006/relationships/audio" Target="../media/audio2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NULL"/><Relationship Id="rId7" Type="http://schemas.openxmlformats.org/officeDocument/2006/relationships/audio" Target="../media/audio11.wav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6" Type="http://schemas.openxmlformats.org/officeDocument/2006/relationships/image" Target="../media/image19.png"/><Relationship Id="rId5" Type="http://schemas.openxmlformats.org/officeDocument/2006/relationships/image" Target="../media/image2.png"/><Relationship Id="rId4" Type="http://schemas.openxmlformats.org/officeDocument/2006/relationships/audio" Target="../media/audio2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NULL"/><Relationship Id="rId7" Type="http://schemas.openxmlformats.org/officeDocument/2006/relationships/audio" Target="../media/audio11.wav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6" Type="http://schemas.openxmlformats.org/officeDocument/2006/relationships/image" Target="../media/image20.png"/><Relationship Id="rId5" Type="http://schemas.openxmlformats.org/officeDocument/2006/relationships/image" Target="../media/image2.png"/><Relationship Id="rId4" Type="http://schemas.openxmlformats.org/officeDocument/2006/relationships/audio" Target="../media/audio2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NUL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6" Type="http://schemas.openxmlformats.org/officeDocument/2006/relationships/audio" Target="../media/audio11.wav"/><Relationship Id="rId5" Type="http://schemas.openxmlformats.org/officeDocument/2006/relationships/image" Target="../media/image2.png"/><Relationship Id="rId4" Type="http://schemas.openxmlformats.org/officeDocument/2006/relationships/audio" Target="../media/audio2.wav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audio" Target="NULL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6" Type="http://schemas.openxmlformats.org/officeDocument/2006/relationships/image" Target="../media/image21.png"/><Relationship Id="rId5" Type="http://schemas.openxmlformats.org/officeDocument/2006/relationships/image" Target="../media/image2.png"/><Relationship Id="rId4" Type="http://schemas.openxmlformats.org/officeDocument/2006/relationships/audio" Target="../media/audio2.wav"/><Relationship Id="rId9" Type="http://schemas.openxmlformats.org/officeDocument/2006/relationships/audio" Target="../media/audio11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NULL"/><Relationship Id="rId7" Type="http://schemas.openxmlformats.org/officeDocument/2006/relationships/audio" Target="../media/audio11.wav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6" Type="http://schemas.openxmlformats.org/officeDocument/2006/relationships/image" Target="../media/image24.png"/><Relationship Id="rId5" Type="http://schemas.openxmlformats.org/officeDocument/2006/relationships/image" Target="../media/image2.png"/><Relationship Id="rId4" Type="http://schemas.openxmlformats.org/officeDocument/2006/relationships/audio" Target="../media/audio2.wav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audio" Target="../media/audio11.wav"/><Relationship Id="rId3" Type="http://schemas.openxmlformats.org/officeDocument/2006/relationships/audio" Target="NULL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6" Type="http://schemas.openxmlformats.org/officeDocument/2006/relationships/image" Target="../media/image24.png"/><Relationship Id="rId5" Type="http://schemas.openxmlformats.org/officeDocument/2006/relationships/image" Target="../media/image2.png"/><Relationship Id="rId4" Type="http://schemas.openxmlformats.org/officeDocument/2006/relationships/audio" Target="../media/audio2.wav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NULL"/><Relationship Id="rId7" Type="http://schemas.openxmlformats.org/officeDocument/2006/relationships/audio" Target="../media/audio11.wav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6" Type="http://schemas.openxmlformats.org/officeDocument/2006/relationships/image" Target="../media/image19.png"/><Relationship Id="rId5" Type="http://schemas.openxmlformats.org/officeDocument/2006/relationships/image" Target="../media/image2.png"/><Relationship Id="rId4" Type="http://schemas.openxmlformats.org/officeDocument/2006/relationships/audio" Target="../media/audio2.wav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audio" Target="NULL"/><Relationship Id="rId7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6" Type="http://schemas.openxmlformats.org/officeDocument/2006/relationships/image" Target="../media/image26.png"/><Relationship Id="rId5" Type="http://schemas.openxmlformats.org/officeDocument/2006/relationships/image" Target="../media/image2.png"/><Relationship Id="rId10" Type="http://schemas.openxmlformats.org/officeDocument/2006/relationships/audio" Target="../media/audio11.wav"/><Relationship Id="rId4" Type="http://schemas.openxmlformats.org/officeDocument/2006/relationships/audio" Target="../media/audio2.wav"/><Relationship Id="rId9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audio" Target="../media/audio11.wav"/><Relationship Id="rId3" Type="http://schemas.openxmlformats.org/officeDocument/2006/relationships/audio" Target="NULL"/><Relationship Id="rId7" Type="http://schemas.openxmlformats.org/officeDocument/2006/relationships/image" Target="../media/image3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6" Type="http://schemas.openxmlformats.org/officeDocument/2006/relationships/hyperlink" Target="http://www.google.com.sa/url?sa=i&amp;rct=j&amp;q=%D8%A7%D9%84%D8%A3%D9%84%D9%88%D8%A7%D8%AD%20%D8%A7%D9%84%D8%B4%D9%85%D8%B3%D9%8A%D8%A9&amp;source=images&amp;cd=&amp;cad=rja&amp;docid=LJ5wg_6RkBkzlM&amp;tbnid=vgeAY74tpTIkeM:&amp;ved=0CAUQjRw&amp;url=http://amr-poma.blogspot.com/2012/05/blog-post_5132.html&amp;ei=dMIcUciTDI-TswbGx4GQBA&amp;psig=AFQjCNF2YWE9C-4iyFHt_yGg1cZW1pmE2A&amp;ust=1360925674735142" TargetMode="External"/><Relationship Id="rId5" Type="http://schemas.openxmlformats.org/officeDocument/2006/relationships/image" Target="../media/image2.png"/><Relationship Id="rId4" Type="http://schemas.openxmlformats.org/officeDocument/2006/relationships/audio" Target="../media/audio2.wav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NULL"/><Relationship Id="rId7" Type="http://schemas.openxmlformats.org/officeDocument/2006/relationships/audio" Target="../media/audio11.wav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Relationship Id="rId6" Type="http://schemas.openxmlformats.org/officeDocument/2006/relationships/image" Target="../media/image31.png"/><Relationship Id="rId5" Type="http://schemas.openxmlformats.org/officeDocument/2006/relationships/image" Target="../media/image2.png"/><Relationship Id="rId4" Type="http://schemas.openxmlformats.org/officeDocument/2006/relationships/audio" Target="../media/audio2.wav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audio" Target="../media/audio11.wav"/><Relationship Id="rId3" Type="http://schemas.openxmlformats.org/officeDocument/2006/relationships/audio" Target="NULL"/><Relationship Id="rId7" Type="http://schemas.openxmlformats.org/officeDocument/2006/relationships/image" Target="../media/image3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Relationship Id="rId6" Type="http://schemas.openxmlformats.org/officeDocument/2006/relationships/image" Target="../media/image32.png"/><Relationship Id="rId5" Type="http://schemas.openxmlformats.org/officeDocument/2006/relationships/image" Target="../media/image2.png"/><Relationship Id="rId4" Type="http://schemas.openxmlformats.org/officeDocument/2006/relationships/audio" Target="../media/audio2.wav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audio" Target="../media/audio11.wav"/><Relationship Id="rId3" Type="http://schemas.openxmlformats.org/officeDocument/2006/relationships/audio" Target="../media/audio1.wav"/><Relationship Id="rId7" Type="http://schemas.openxmlformats.org/officeDocument/2006/relationships/image" Target="../media/image3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Relationship Id="rId6" Type="http://schemas.openxmlformats.org/officeDocument/2006/relationships/image" Target="../media/image34.png"/><Relationship Id="rId5" Type="http://schemas.openxmlformats.org/officeDocument/2006/relationships/image" Target="../media/image2.png"/><Relationship Id="rId4" Type="http://schemas.openxmlformats.org/officeDocument/2006/relationships/audio" Target="../media/audio2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NUL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audio" Target="../media/audio11.wav"/><Relationship Id="rId5" Type="http://schemas.openxmlformats.org/officeDocument/2006/relationships/image" Target="../media/image2.png"/><Relationship Id="rId4" Type="http://schemas.openxmlformats.org/officeDocument/2006/relationships/audio" Target="../media/audio2.wav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audio11.wav"/><Relationship Id="rId3" Type="http://schemas.openxmlformats.org/officeDocument/2006/relationships/audio" Target="NULL"/><Relationship Id="rId7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hyperlink" Target="http://www.google.com.sa/url?sa=i&amp;rct=j&amp;q=%D8%A7%D9%84%D8%B7%D9%8A%D9%81&amp;source=images&amp;cd=&amp;cad=rja&amp;docid=wKR16oFXbyFaOM&amp;tbnid=OezXdIol6PONTM:&amp;ved=0CAUQjRw&amp;url=http://2lex.info/%D9%83%D9%81%D8%B1-%D8%A7%D9%84%D9%88%D8%A7%D9%86-%D8%A7%D9%84%D8%B7%D9%8A%D9%81-%D9%84%D9%84%D9%81%D9%8A%D8%B3-%D8%A8%D9%88%D9%83-2/&amp;ei=xNAcUan5IM3mtQbZ84CQBQ&amp;psig=AFQjCNEu0aNYnaJ46CSfHhSWQ0STiZJ3Mg&amp;ust=1360929122191879" TargetMode="External"/><Relationship Id="rId5" Type="http://schemas.openxmlformats.org/officeDocument/2006/relationships/image" Target="../media/image2.png"/><Relationship Id="rId4" Type="http://schemas.openxmlformats.org/officeDocument/2006/relationships/audio" Target="../media/audio2.wav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audio11.wav"/><Relationship Id="rId3" Type="http://schemas.openxmlformats.org/officeDocument/2006/relationships/audio" Target="NULL"/><Relationship Id="rId7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hyperlink" Target="http://www.google.com.sa/url?sa=i&amp;rct=j&amp;q=%D8%A7%D9%84%D8%B7%D9%8A%D9%81&amp;source=images&amp;cd=&amp;cad=rja&amp;docid=fpilfGem1bBo8M&amp;tbnid=iUfGyeKr8wFfJM:&amp;ved=0CAUQjRw&amp;url=http://photos.7be.com/photo-8333.html&amp;ei=1OEcUc2WF43bsgbD4oHoDA&amp;psig=AFQjCNEu0aNYnaJ46CSfHhSWQ0STiZJ3Mg&amp;ust=1360929122191879" TargetMode="External"/><Relationship Id="rId5" Type="http://schemas.openxmlformats.org/officeDocument/2006/relationships/image" Target="../media/image2.png"/><Relationship Id="rId4" Type="http://schemas.openxmlformats.org/officeDocument/2006/relationships/audio" Target="../media/audio2.wav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audio11.wav"/><Relationship Id="rId3" Type="http://schemas.openxmlformats.org/officeDocument/2006/relationships/audio" Target="NULL"/><Relationship Id="rId7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hyperlink" Target="http://www.google.com.sa/url?sa=i&amp;rct=j&amp;q=%D8%A7%D9%84%D9%85%D8%B5%D8%A8%D8%A7%D8%AD%20%D8%A7%D9%84%D9%85%D8%AA%D9%88%D9%87%D8%AC&amp;source=images&amp;cd=&amp;cad=rja&amp;docid=s1Psvzhaut_caM&amp;tbnid=pe3dMZvRttBU3M:&amp;ved=0CAUQjRw&amp;url=http://forum.stop55.com/321489.html&amp;ei=kOIcUcSuA8qxtAbhrYHABg&amp;psig=AFQjCNFI7sD40FckIFPSXohr0lMv8eS-gg&amp;ust=1360933867138081" TargetMode="External"/><Relationship Id="rId5" Type="http://schemas.openxmlformats.org/officeDocument/2006/relationships/image" Target="../media/image2.png"/><Relationship Id="rId4" Type="http://schemas.openxmlformats.org/officeDocument/2006/relationships/audio" Target="../media/audio2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NUL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audio" Target="../media/audio11.wav"/><Relationship Id="rId5" Type="http://schemas.openxmlformats.org/officeDocument/2006/relationships/image" Target="../media/image2.png"/><Relationship Id="rId4" Type="http://schemas.openxmlformats.org/officeDocument/2006/relationships/audio" Target="../media/audio2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NULL"/><Relationship Id="rId7" Type="http://schemas.openxmlformats.org/officeDocument/2006/relationships/audio" Target="../media/audio11.wav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14.png"/><Relationship Id="rId5" Type="http://schemas.openxmlformats.org/officeDocument/2006/relationships/image" Target="../media/image2.png"/><Relationship Id="rId4" Type="http://schemas.openxmlformats.org/officeDocument/2006/relationships/audio" Target="../media/audio2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NULL"/><Relationship Id="rId7" Type="http://schemas.openxmlformats.org/officeDocument/2006/relationships/audio" Target="../media/audio11.wav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15.png"/><Relationship Id="rId5" Type="http://schemas.openxmlformats.org/officeDocument/2006/relationships/image" Target="../media/image2.png"/><Relationship Id="rId4" Type="http://schemas.openxmlformats.org/officeDocument/2006/relationships/audio" Target="../media/audio2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مجموعة 12"/>
          <p:cNvGrpSpPr/>
          <p:nvPr/>
        </p:nvGrpSpPr>
        <p:grpSpPr>
          <a:xfrm>
            <a:off x="1547664" y="-27384"/>
            <a:ext cx="4812028" cy="1121235"/>
            <a:chOff x="2274540" y="0"/>
            <a:chExt cx="4457700" cy="845423"/>
          </a:xfrm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</p:grpSpPr>
        <p:pic>
          <p:nvPicPr>
            <p:cNvPr id="14" name="صورة 13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="" xmlns:a14="http://schemas.microsoft.com/office/drawing/2010/main">
                    <a14:imgLayer r:embed="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74540" y="0"/>
              <a:ext cx="4457700" cy="845423"/>
            </a:xfrm>
            <a:prstGeom prst="downArrowCallout">
              <a:avLst/>
            </a:prstGeom>
            <a:ln>
              <a:noFill/>
            </a:ln>
            <a:effectLst/>
            <a:sp3d prstMaterial="softEdge">
              <a:bevelT w="127000" prst="artDeco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pic>
        <p:sp>
          <p:nvSpPr>
            <p:cNvPr id="15" name="مستطيل 8"/>
            <p:cNvSpPr/>
            <p:nvPr/>
          </p:nvSpPr>
          <p:spPr>
            <a:xfrm>
              <a:off x="3234978" y="116632"/>
              <a:ext cx="2373276" cy="568810"/>
            </a:xfrm>
            <a:prstGeom prst="downArrowCallout">
              <a:avLst/>
            </a:prstGeom>
            <a:ln>
              <a:noFill/>
            </a:ln>
            <a:effectLst/>
            <a:sp3d prstMaterial="softEdge">
              <a:bevelT w="127000" prst="artDeco"/>
            </a:sp3d>
          </p:spPr>
          <p:txBody>
            <a:bodyPr wrap="none">
              <a:spAutoFit/>
            </a:bodyPr>
            <a:lstStyle>
              <a:defPPr>
                <a:defRPr lang="ar-EG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ar-SA" sz="26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2060"/>
                  </a:solidFill>
                  <a:latin typeface="Traditional Arabic" panose="02020603050405020304" pitchFamily="18" charset="-78"/>
                  <a:cs typeface="Traditional Arabic" panose="02020603050405020304" pitchFamily="18" charset="-78"/>
                </a:rPr>
                <a:t>استراتيجية </a:t>
              </a:r>
              <a:r>
                <a:rPr lang="ar-SA" sz="2600" b="1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2060"/>
                  </a:solidFill>
                  <a:latin typeface="Traditional Arabic" panose="02020603050405020304" pitchFamily="18" charset="-78"/>
                  <a:cs typeface="Traditional Arabic" panose="02020603050405020304" pitchFamily="18" charset="-78"/>
                </a:rPr>
                <a:t>: التعلم التعاوني</a:t>
              </a:r>
              <a:endParaRPr lang="ar-EG" sz="2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endParaRPr>
            </a:p>
          </p:txBody>
        </p:sp>
      </p:grpSp>
      <p:pic>
        <p:nvPicPr>
          <p:cNvPr id="19" name="صورة 18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="" xmlns:a14="http://schemas.microsoft.com/office/drawing/2010/main">
                  <a14:imgLayer r:embed="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H="1" flipV="1">
            <a:off x="1403648" y="5981776"/>
            <a:ext cx="881484" cy="881484"/>
          </a:xfrm>
          <a:prstGeom prst="rect">
            <a:avLst/>
          </a:prstGeom>
        </p:spPr>
      </p:pic>
      <p:pic>
        <p:nvPicPr>
          <p:cNvPr id="29" name="صورة 28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022443"/>
            <a:ext cx="840817" cy="840817"/>
          </a:xfrm>
          <a:prstGeom prst="rect">
            <a:avLst/>
          </a:prstGeom>
        </p:spPr>
      </p:pic>
      <p:grpSp>
        <p:nvGrpSpPr>
          <p:cNvPr id="3" name="مجموعة 29"/>
          <p:cNvGrpSpPr/>
          <p:nvPr/>
        </p:nvGrpSpPr>
        <p:grpSpPr>
          <a:xfrm>
            <a:off x="401013" y="1015091"/>
            <a:ext cx="8563475" cy="5364550"/>
            <a:chOff x="936464" y="1322469"/>
            <a:chExt cx="9306780" cy="4932663"/>
          </a:xfrm>
        </p:grpSpPr>
        <p:grpSp>
          <p:nvGrpSpPr>
            <p:cNvPr id="4" name="مجموعة 30"/>
            <p:cNvGrpSpPr/>
            <p:nvPr/>
          </p:nvGrpSpPr>
          <p:grpSpPr>
            <a:xfrm>
              <a:off x="936464" y="1322469"/>
              <a:ext cx="9306780" cy="4932663"/>
              <a:chOff x="523875" y="1116452"/>
              <a:chExt cx="8096250" cy="5120860"/>
            </a:xfrm>
          </p:grpSpPr>
          <p:pic>
            <p:nvPicPr>
              <p:cNvPr id="33" name="صورة 32"/>
              <p:cNvPicPr>
                <a:picLocks noChangeAspect="1"/>
              </p:cNvPicPr>
              <p:nvPr/>
            </p:nvPicPr>
            <p:blipFill>
              <a:blip r:embed="rId7">
                <a:extLst>
                  <a:ext uri="{BEBA8EAE-BF5A-486C-A8C5-ECC9F3942E4B}">
                    <a14:imgProps xmlns="" xmlns:a14="http://schemas.microsoft.com/office/drawing/2010/main">
                      <a14:imgLayer r:embed="">
                        <a14:imgEffect>
                          <a14:sharpenSoften amount="50000"/>
                        </a14:imgEffect>
                        <a14:imgEffect>
                          <a14:brightnessContrast contrast="40000"/>
                        </a14:imgEffect>
                      </a14:imgLayer>
                    </a14:imgProps>
                  </a:ext>
                  <a:ext uri="{28A0092B-C50C-407E-A947-70E740481C1C}">
                    <a14:useLocalDpi xmlns=""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23875" y="1116452"/>
                <a:ext cx="8096250" cy="5120860"/>
              </a:xfrm>
              <a:prstGeom prst="rect">
                <a:avLst/>
              </a:prstGeom>
            </p:spPr>
          </p:pic>
          <p:sp>
            <p:nvSpPr>
              <p:cNvPr id="34" name="مربع نص 26"/>
              <p:cNvSpPr txBox="1"/>
              <p:nvPr/>
            </p:nvSpPr>
            <p:spPr>
              <a:xfrm>
                <a:off x="4509263" y="1168232"/>
                <a:ext cx="3830189" cy="4583209"/>
              </a:xfrm>
              <a:prstGeom prst="rect">
                <a:avLst/>
              </a:prstGeom>
              <a:noFill/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glow" dir="t">
                  <a:rot lat="0" lon="0" rev="14100000"/>
                </a:lightRig>
              </a:scene3d>
              <a:sp3d prstMaterial="softEdge">
                <a:bevelT w="127000" prst="artDeco"/>
              </a:sp3d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1">
                <a:spAutoFit/>
              </a:bodyPr>
              <a:lstStyle>
                <a:defPPr>
                  <a:defRPr lang="ar-EG"/>
                </a:defPPr>
                <a:lvl1pPr marL="0" algn="r" defTabSz="914400" rtl="1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r" defTabSz="914400" rtl="1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r" defTabSz="914400" rtl="1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r" defTabSz="914400" rtl="1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r" defTabSz="914400" rtl="1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300552" indent="-300552">
                  <a:buBlip>
                    <a:blip r:embed="rId8"/>
                  </a:buBlip>
                </a:pPr>
                <a:r>
                  <a:rPr lang="ar-EG" b="1" dirty="0"/>
                  <a:t>تقسيم الطلاب إلي أربع مجموعات بحيث يكون الطلاب في كل مجموعة غير متجانسين من الناحية العلمية</a:t>
                </a:r>
              </a:p>
              <a:p>
                <a:pPr marL="300552" indent="-300552">
                  <a:buBlip>
                    <a:blip r:embed="rId8"/>
                  </a:buBlip>
                </a:pPr>
                <a:r>
                  <a:rPr lang="ar-EG" b="1" dirty="0">
                    <a:solidFill>
                      <a:srgbClr val="002060"/>
                    </a:solidFill>
                  </a:rPr>
                  <a:t>يحدد لكل مجموعة قائد وكاتب وهكذا ( أي مهمة لكل فرد في المجموعة تناسب إمكانياته ) </a:t>
                </a:r>
              </a:p>
              <a:p>
                <a:pPr marL="300552" indent="-300552">
                  <a:buBlip>
                    <a:blip r:embed="rId8"/>
                  </a:buBlip>
                </a:pPr>
                <a:r>
                  <a:rPr lang="ar-EG" b="1" dirty="0">
                    <a:solidFill>
                      <a:srgbClr val="C00000"/>
                    </a:solidFill>
                  </a:rPr>
                  <a:t>يتم عرض مختصر للمادة المعرفية من خلال المعلم بواسطة البوربوينت والسبورة والكتاب المدرسي .</a:t>
                </a:r>
              </a:p>
              <a:p>
                <a:pPr marL="300552" indent="-300552">
                  <a:buBlip>
                    <a:blip r:embed="rId8"/>
                  </a:buBlip>
                </a:pPr>
                <a:r>
                  <a:rPr lang="ar-EG" b="1" dirty="0">
                    <a:solidFill>
                      <a:schemeClr val="accent6">
                        <a:lumMod val="50000"/>
                      </a:schemeClr>
                    </a:solidFill>
                  </a:rPr>
                  <a:t>عرض الأنشطة سواء من الكتاب أو ورقة النشاط مرتبة ومتدرجة لموضع الدرس لتحقيق الخبرة المطلوبة .</a:t>
                </a:r>
              </a:p>
              <a:p>
                <a:pPr marL="300552" indent="-300552">
                  <a:buBlip>
                    <a:blip r:embed="rId8"/>
                  </a:buBlip>
                </a:pPr>
                <a:r>
                  <a:rPr lang="ar-EG" b="1" dirty="0">
                    <a:solidFill>
                      <a:srgbClr val="002060"/>
                    </a:solidFill>
                  </a:rPr>
                  <a:t>يقوم المعلم بالمرور بين المجموعات أثناء تنفيذ النشاط وتقديم التوجيه المناسب للمجموعات </a:t>
                </a:r>
              </a:p>
              <a:p>
                <a:pPr marL="300552" indent="-300552">
                  <a:buBlip>
                    <a:blip r:embed="rId8"/>
                  </a:buBlip>
                </a:pPr>
                <a:r>
                  <a:rPr lang="ar-EG" b="1" dirty="0">
                    <a:solidFill>
                      <a:srgbClr val="7030A0"/>
                    </a:solidFill>
                  </a:rPr>
                  <a:t>عرض عمل المجموعات حيث تعرض مجموعة ويستمع الجميع للعرض والمناقشة وتبادل وجهات النظر ودفاع كل منهم عن وجهة نظره ويتم التصويب من المعلم</a:t>
                </a:r>
                <a:endParaRPr lang="ar-SA" b="1" dirty="0">
                  <a:solidFill>
                    <a:srgbClr val="7030A0"/>
                  </a:solidFill>
                </a:endParaRPr>
              </a:p>
            </p:txBody>
          </p:sp>
        </p:grpSp>
        <p:pic>
          <p:nvPicPr>
            <p:cNvPr id="32" name="صورة 31"/>
            <p:cNvPicPr>
              <a:picLocks noChangeAspect="1"/>
            </p:cNvPicPr>
            <p:nvPr/>
          </p:nvPicPr>
          <p:blipFill>
            <a:blip r:embed="rId9" cstate="email">
              <a:extLst>
                <a:ext uri="{BEBA8EAE-BF5A-486C-A8C5-ECC9F3942E4B}">
                  <a14:imgProps xmlns="" xmlns:a14="http://schemas.microsoft.com/office/drawing/2010/main">
                    <a14:imgLayer r:embed="">
                      <a14:imgEffect>
                        <a14:sharpenSoften amount="50000"/>
                      </a14:imgEffect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36750" y="1490174"/>
              <a:ext cx="3809950" cy="4676315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="" xmlns:p14="http://schemas.microsoft.com/office/powerpoint/2010/main" val="580552234"/>
      </p:ext>
    </p:extLst>
  </p:cSld>
  <p:clrMapOvr>
    <a:masterClrMapping/>
  </p:clrMapOvr>
  <p:transition spd="slow">
    <p:cover dir="r"/>
    <p:sndAc>
      <p:stSnd>
        <p:snd r:embed="rId3" name="arrow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8" descr="D:\Work2\exxit.png">
            <a:hlinkClick r:id="" action="ppaction://hlinkshowjump?jump=endshow"/>
            <a:hlinkHover r:id="" action="ppaction://noaction" highlightClick="1">
              <a:snd r:embed="rId4" name="الترجمة من Google_2.wav"/>
            </a:hlinkHover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4157" y="6042291"/>
            <a:ext cx="892103" cy="700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مجموعة 10"/>
          <p:cNvGrpSpPr/>
          <p:nvPr/>
        </p:nvGrpSpPr>
        <p:grpSpPr>
          <a:xfrm>
            <a:off x="1984382" y="6059330"/>
            <a:ext cx="6443601" cy="760831"/>
            <a:chOff x="1691680" y="5715517"/>
            <a:chExt cx="6443601" cy="1065706"/>
          </a:xfrm>
        </p:grpSpPr>
        <p:sp>
          <p:nvSpPr>
            <p:cNvPr id="12" name="سهم مسنن إلى اليمين 11">
              <a:hlinkClick r:id="" action="ppaction://hlinkshowjump?jump=previousslide"/>
            </p:cNvPr>
            <p:cNvSpPr/>
            <p:nvPr/>
          </p:nvSpPr>
          <p:spPr>
            <a:xfrm>
              <a:off x="5542993" y="5730239"/>
              <a:ext cx="2592288" cy="1050984"/>
            </a:xfrm>
            <a:prstGeom prst="notchedRightArrow">
              <a:avLst>
                <a:gd name="adj1" fmla="val 50000"/>
                <a:gd name="adj2" fmla="val 37571"/>
              </a:avLst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السابق</a:t>
              </a:r>
            </a:p>
          </p:txBody>
        </p:sp>
        <p:sp>
          <p:nvSpPr>
            <p:cNvPr id="13" name="سهم مسنن إلى اليمين 12">
              <a:hlinkClick r:id="" action="ppaction://hlinkshowjump?jump=nextslide"/>
            </p:cNvPr>
            <p:cNvSpPr/>
            <p:nvPr/>
          </p:nvSpPr>
          <p:spPr>
            <a:xfrm flipH="1">
              <a:off x="1691680" y="5715517"/>
              <a:ext cx="2721452" cy="1050984"/>
            </a:xfrm>
            <a:prstGeom prst="notchedRightArrow">
              <a:avLst>
                <a:gd name="adj1" fmla="val 50000"/>
                <a:gd name="adj2" fmla="val 41714"/>
              </a:avLst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0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التالي</a:t>
              </a:r>
            </a:p>
          </p:txBody>
        </p:sp>
        <p:sp>
          <p:nvSpPr>
            <p:cNvPr id="14" name="مخطط انسيابي: تحضير 13">
              <a:hlinkClick r:id="" action="ppaction://hlinkshowjump?jump=firstslide"/>
            </p:cNvPr>
            <p:cNvSpPr/>
            <p:nvPr/>
          </p:nvSpPr>
          <p:spPr>
            <a:xfrm>
              <a:off x="3412931" y="5792496"/>
              <a:ext cx="2952328" cy="926470"/>
            </a:xfrm>
            <a:prstGeom prst="flowChartPreparation">
              <a:avLst/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الرئــــيسية</a:t>
              </a:r>
            </a:p>
          </p:txBody>
        </p:sp>
      </p:grpSp>
      <p:sp>
        <p:nvSpPr>
          <p:cNvPr id="15" name="عنصر نائب للمحتوى 2"/>
          <p:cNvSpPr txBox="1">
            <a:spLocks/>
          </p:cNvSpPr>
          <p:nvPr/>
        </p:nvSpPr>
        <p:spPr>
          <a:xfrm>
            <a:off x="379473" y="1772816"/>
            <a:ext cx="8541480" cy="266429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SA" sz="3000" b="1" dirty="0">
                <a:latin typeface="Sakkal Majalla" pitchFamily="2" charset="-78"/>
                <a:cs typeface="Sakkal Majalla" pitchFamily="2" charset="-78"/>
              </a:rPr>
              <a:t>طاقة الذرة المهتزة  تساوي حاصل ضرب عدد صحيح  في ثابت بلانك  وفي تردد </a:t>
            </a:r>
            <a:r>
              <a:rPr lang="ar-SA" sz="3000" b="1" dirty="0" smtClean="0">
                <a:latin typeface="Sakkal Majalla" pitchFamily="2" charset="-78"/>
                <a:cs typeface="Sakkal Majalla" pitchFamily="2" charset="-78"/>
              </a:rPr>
              <a:t>الاهتزاز.</a:t>
            </a:r>
          </a:p>
          <a:p>
            <a:pPr fontAlgn="auto">
              <a:spcAft>
                <a:spcPts val="0"/>
              </a:spcAft>
            </a:pPr>
            <a:r>
              <a:rPr lang="ar-SA" sz="3000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حيث يمثل </a:t>
            </a:r>
            <a:r>
              <a:rPr lang="en-US" sz="3000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f </a:t>
            </a:r>
            <a:r>
              <a:rPr lang="ar-SA" sz="3000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 تردد اهتزاز </a:t>
            </a:r>
            <a:r>
              <a:rPr lang="ar-SA" sz="3000" b="1" dirty="0" smtClean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الذرة.</a:t>
            </a:r>
            <a:endParaRPr lang="ar-SA" sz="3000" b="1" dirty="0">
              <a:solidFill>
                <a:prstClr val="black"/>
              </a:solidFill>
              <a:latin typeface="Sakkal Majalla" pitchFamily="2" charset="-78"/>
              <a:cs typeface="Sakkal Majalla" pitchFamily="2" charset="-78"/>
            </a:endParaRPr>
          </a:p>
          <a:p>
            <a:pPr fontAlgn="auto">
              <a:spcAft>
                <a:spcPts val="0"/>
              </a:spcAft>
            </a:pPr>
            <a:r>
              <a:rPr lang="ar-SA" sz="3000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و</a:t>
            </a:r>
            <a:r>
              <a:rPr lang="en-US" sz="3000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h  </a:t>
            </a:r>
            <a:r>
              <a:rPr lang="ar-SA" sz="3000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  ثابت بلانك </a:t>
            </a:r>
            <a:r>
              <a:rPr lang="ar-SA" sz="3000" b="1" dirty="0" smtClean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ومقداره.</a:t>
            </a:r>
            <a:endParaRPr lang="ar-SA" sz="3000" b="1" dirty="0">
              <a:solidFill>
                <a:prstClr val="black"/>
              </a:solidFill>
              <a:latin typeface="Sakkal Majalla" pitchFamily="2" charset="-78"/>
              <a:cs typeface="Sakkal Majalla" pitchFamily="2" charset="-78"/>
            </a:endParaRPr>
          </a:p>
          <a:p>
            <a:pPr fontAlgn="auto">
              <a:spcAft>
                <a:spcPts val="0"/>
              </a:spcAft>
            </a:pPr>
            <a:r>
              <a:rPr lang="ar-SA" sz="3000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و </a:t>
            </a:r>
            <a:r>
              <a:rPr lang="en-US" sz="3000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n </a:t>
            </a:r>
            <a:r>
              <a:rPr lang="ar-SA" sz="3000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 عدد </a:t>
            </a:r>
            <a:r>
              <a:rPr lang="ar-SA" sz="3000" b="1" dirty="0" smtClean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صحيح.</a:t>
            </a:r>
            <a:endParaRPr lang="ar-SA" sz="3000" b="1" dirty="0"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6" name="سهم إلى اليمين 15"/>
          <p:cNvSpPr/>
          <p:nvPr/>
        </p:nvSpPr>
        <p:spPr>
          <a:xfrm>
            <a:off x="1763688" y="260648"/>
            <a:ext cx="3024336" cy="1425277"/>
          </a:xfrm>
          <a:prstGeom prst="rightArrow">
            <a:avLst/>
          </a:prstGeom>
          <a:ln>
            <a:solidFill>
              <a:srgbClr val="FF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ar-SA" sz="3200" b="1" dirty="0" smtClean="0">
                <a:solidFill>
                  <a:prstClr val="black"/>
                </a:solidFill>
              </a:rPr>
              <a:t>طاقة الاهتزاز</a:t>
            </a:r>
            <a:endParaRPr lang="ar-SA" sz="3200" b="1" dirty="0">
              <a:solidFill>
                <a:prstClr val="black"/>
              </a:solidFill>
            </a:endParaRPr>
          </a:p>
        </p:txBody>
      </p:sp>
      <p:pic>
        <p:nvPicPr>
          <p:cNvPr id="17" name="Picture 1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52120" y="565534"/>
            <a:ext cx="2376264" cy="830387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</a:ln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3568" y="2785876"/>
            <a:ext cx="3780720" cy="638175"/>
          </a:xfrm>
          <a:prstGeom prst="rect">
            <a:avLst/>
          </a:prstGeom>
          <a:noFill/>
        </p:spPr>
      </p:pic>
      <p:sp>
        <p:nvSpPr>
          <p:cNvPr id="19" name="مربع نص 10"/>
          <p:cNvSpPr txBox="1"/>
          <p:nvPr/>
        </p:nvSpPr>
        <p:spPr>
          <a:xfrm>
            <a:off x="379473" y="4620963"/>
            <a:ext cx="8539335" cy="104028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ar-SA" sz="2800" b="1" u="sng" dirty="0">
                <a:solidFill>
                  <a:prstClr val="black"/>
                </a:solidFill>
                <a:latin typeface="Calibri"/>
                <a:cs typeface="Arial"/>
              </a:rPr>
              <a:t>الطاقة </a:t>
            </a:r>
            <a:r>
              <a:rPr lang="ar-SA" sz="2800" b="1" u="sng" dirty="0" err="1">
                <a:solidFill>
                  <a:prstClr val="black"/>
                </a:solidFill>
                <a:latin typeface="Calibri"/>
                <a:cs typeface="Arial"/>
              </a:rPr>
              <a:t>مكماة</a:t>
            </a:r>
            <a:r>
              <a:rPr lang="ar-SA" sz="2800" b="1" u="sng" dirty="0">
                <a:solidFill>
                  <a:prstClr val="black"/>
                </a:solidFill>
                <a:latin typeface="Calibri"/>
                <a:cs typeface="Arial"/>
              </a:rPr>
              <a:t> 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ar-SA" sz="2800" dirty="0">
                <a:solidFill>
                  <a:prstClr val="black"/>
                </a:solidFill>
                <a:latin typeface="Calibri"/>
                <a:cs typeface="Arial"/>
              </a:rPr>
              <a:t>أي انها توجد فقط على شكل حزم  أو كميات معينة </a:t>
            </a:r>
            <a:r>
              <a:rPr lang="ar-SA" sz="2800" dirty="0" smtClean="0">
                <a:solidFill>
                  <a:prstClr val="black"/>
                </a:solidFill>
                <a:latin typeface="Calibri"/>
                <a:cs typeface="Arial"/>
              </a:rPr>
              <a:t>.</a:t>
            </a:r>
            <a:endParaRPr lang="ar-SA" sz="3600" b="1" dirty="0">
              <a:solidFill>
                <a:prstClr val="black"/>
              </a:solidFill>
              <a:latin typeface="Calibri"/>
              <a:cs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9048931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d"/>
        <p:sndAc>
          <p:stSnd>
            <p:snd r:embed="rId8" name="laser.wav"/>
          </p:stSnd>
        </p:sndAc>
      </p:transition>
    </mc:Choice>
    <mc:Fallback>
      <p:transition spd="slow">
        <p:fade/>
        <p:sndAc>
          <p:stSnd>
            <p:snd r:embed="rId3" name="las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 animBg="1"/>
      <p:bldP spid="16" grpId="0" animBg="1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8" descr="D:\Work2\exxit.png">
            <a:hlinkClick r:id="" action="ppaction://hlinkshowjump?jump=endshow"/>
            <a:hlinkHover r:id="" action="ppaction://noaction" highlightClick="1">
              <a:snd r:embed="rId4" name="الترجمة من Google_2.wav"/>
            </a:hlinkHover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4157" y="6042291"/>
            <a:ext cx="892103" cy="700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مجموعة 10"/>
          <p:cNvGrpSpPr/>
          <p:nvPr/>
        </p:nvGrpSpPr>
        <p:grpSpPr>
          <a:xfrm>
            <a:off x="1984382" y="6059330"/>
            <a:ext cx="6443601" cy="760831"/>
            <a:chOff x="1691680" y="5715517"/>
            <a:chExt cx="6443601" cy="1065706"/>
          </a:xfrm>
        </p:grpSpPr>
        <p:sp>
          <p:nvSpPr>
            <p:cNvPr id="12" name="سهم مسنن إلى اليمين 11">
              <a:hlinkClick r:id="" action="ppaction://hlinkshowjump?jump=previousslide"/>
            </p:cNvPr>
            <p:cNvSpPr/>
            <p:nvPr/>
          </p:nvSpPr>
          <p:spPr>
            <a:xfrm>
              <a:off x="5542993" y="5730239"/>
              <a:ext cx="2592288" cy="1050984"/>
            </a:xfrm>
            <a:prstGeom prst="notchedRightArrow">
              <a:avLst>
                <a:gd name="adj1" fmla="val 50000"/>
                <a:gd name="adj2" fmla="val 37571"/>
              </a:avLst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السابق</a:t>
              </a:r>
            </a:p>
          </p:txBody>
        </p:sp>
        <p:sp>
          <p:nvSpPr>
            <p:cNvPr id="13" name="سهم مسنن إلى اليمين 12">
              <a:hlinkClick r:id="" action="ppaction://hlinkshowjump?jump=nextslide"/>
            </p:cNvPr>
            <p:cNvSpPr/>
            <p:nvPr/>
          </p:nvSpPr>
          <p:spPr>
            <a:xfrm flipH="1">
              <a:off x="1691680" y="5715517"/>
              <a:ext cx="2721452" cy="1050984"/>
            </a:xfrm>
            <a:prstGeom prst="notchedRightArrow">
              <a:avLst>
                <a:gd name="adj1" fmla="val 50000"/>
                <a:gd name="adj2" fmla="val 41714"/>
              </a:avLst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0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التالي</a:t>
              </a:r>
            </a:p>
          </p:txBody>
        </p:sp>
        <p:sp>
          <p:nvSpPr>
            <p:cNvPr id="14" name="مخطط انسيابي: تحضير 13">
              <a:hlinkClick r:id="" action="ppaction://hlinkshowjump?jump=firstslide"/>
            </p:cNvPr>
            <p:cNvSpPr/>
            <p:nvPr/>
          </p:nvSpPr>
          <p:spPr>
            <a:xfrm>
              <a:off x="3412931" y="5792496"/>
              <a:ext cx="2952328" cy="926470"/>
            </a:xfrm>
            <a:prstGeom prst="flowChartPreparation">
              <a:avLst/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الرئــــيسية</a:t>
              </a:r>
            </a:p>
          </p:txBody>
        </p:sp>
      </p:grpSp>
      <p:sp>
        <p:nvSpPr>
          <p:cNvPr id="15" name="عنصر نائب للمحتوى 2"/>
          <p:cNvSpPr txBox="1">
            <a:spLocks/>
          </p:cNvSpPr>
          <p:nvPr/>
        </p:nvSpPr>
        <p:spPr>
          <a:xfrm>
            <a:off x="323528" y="1628800"/>
            <a:ext cx="8541480" cy="302433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4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ar-SA" sz="3000" b="1" dirty="0">
                <a:latin typeface="Sakkal Majalla" pitchFamily="2" charset="-78"/>
                <a:cs typeface="Sakkal Majalla" pitchFamily="2" charset="-78"/>
              </a:rPr>
              <a:t>الذرات لا تشع دائما  موجات </a:t>
            </a:r>
            <a:r>
              <a:rPr lang="ar-SA" sz="3000" b="1" dirty="0" smtClean="0">
                <a:latin typeface="Sakkal Majalla" pitchFamily="2" charset="-78"/>
                <a:cs typeface="Sakkal Majalla" pitchFamily="2" charset="-78"/>
              </a:rPr>
              <a:t>كهرومغناطيسية </a:t>
            </a:r>
            <a:r>
              <a:rPr lang="ar-SA" sz="3000" b="1" dirty="0">
                <a:latin typeface="Sakkal Majalla" pitchFamily="2" charset="-78"/>
                <a:cs typeface="Sakkal Majalla" pitchFamily="2" charset="-78"/>
              </a:rPr>
              <a:t>عندما تكون في حالة اهتزاز كما توقع </a:t>
            </a:r>
            <a:r>
              <a:rPr lang="ar-SA" sz="3000" b="1" dirty="0" smtClean="0">
                <a:latin typeface="Sakkal Majalla" pitchFamily="2" charset="-78"/>
                <a:cs typeface="Sakkal Majalla" pitchFamily="2" charset="-78"/>
              </a:rPr>
              <a:t>ماكسويل.</a:t>
            </a:r>
          </a:p>
          <a:p>
            <a:pPr marL="342900" lvl="4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ar-SA" sz="3000" b="1" dirty="0" smtClean="0">
                <a:latin typeface="Sakkal Majalla" pitchFamily="2" charset="-78"/>
                <a:cs typeface="Sakkal Majalla" pitchFamily="2" charset="-78"/>
              </a:rPr>
              <a:t>بدل من ذلك اقترح أن الذرات تبعث اشعاعًا </a:t>
            </a:r>
            <a:r>
              <a:rPr lang="ar-SA" sz="3000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فقط عندما تتغير طاقة </a:t>
            </a:r>
            <a:r>
              <a:rPr lang="ar-SA" sz="3000" b="1" dirty="0" smtClean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اهتزازها والطاقة </a:t>
            </a:r>
            <a:r>
              <a:rPr lang="ar-SA" sz="3000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المنبعثة = التغير في طاقة اهتزاز الذرة </a:t>
            </a:r>
            <a:endParaRPr lang="ar-SA" sz="3000" b="1" dirty="0"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9" name="مربع نص 10"/>
          <p:cNvSpPr txBox="1"/>
          <p:nvPr/>
        </p:nvSpPr>
        <p:spPr>
          <a:xfrm>
            <a:off x="5835695" y="339734"/>
            <a:ext cx="3085258" cy="55399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</a:pPr>
            <a:r>
              <a:rPr lang="ar-SA" sz="3000" b="1" dirty="0" smtClean="0">
                <a:solidFill>
                  <a:schemeClr val="bg1"/>
                </a:solidFill>
                <a:latin typeface="Sakkal Majalla" pitchFamily="2" charset="-78"/>
                <a:cs typeface="Sakkal Majalla" pitchFamily="2" charset="-78"/>
              </a:rPr>
              <a:t>اقترح بلانك أيضًا أن:</a:t>
            </a:r>
            <a:endParaRPr lang="ar-SA" sz="3000" b="1" dirty="0">
              <a:solidFill>
                <a:schemeClr val="bg1"/>
              </a:solidFill>
              <a:latin typeface="Sakkal Majalla" pitchFamily="2" charset="-78"/>
              <a:cs typeface="Sakkal Majalla" pitchFamily="2" charset="-7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17381934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d"/>
        <p:sndAc>
          <p:stSnd>
            <p:snd r:embed="rId6" name="laser.wav"/>
          </p:stSnd>
        </p:sndAc>
      </p:transition>
    </mc:Choice>
    <mc:Fallback>
      <p:transition spd="slow">
        <p:fade/>
        <p:sndAc>
          <p:stSnd>
            <p:snd r:embed="rId3" name="las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 animBg="1"/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8" descr="D:\Work2\exxit.png">
            <a:hlinkClick r:id="" action="ppaction://hlinkshowjump?jump=endshow"/>
            <a:hlinkHover r:id="" action="ppaction://noaction" highlightClick="1">
              <a:snd r:embed="rId4" name="الترجمة من Google_2.wav"/>
            </a:hlinkHover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4157" y="6042291"/>
            <a:ext cx="892103" cy="700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مجموعة 10"/>
          <p:cNvGrpSpPr/>
          <p:nvPr/>
        </p:nvGrpSpPr>
        <p:grpSpPr>
          <a:xfrm>
            <a:off x="1984382" y="6059330"/>
            <a:ext cx="6443601" cy="760831"/>
            <a:chOff x="1691680" y="5715517"/>
            <a:chExt cx="6443601" cy="1065706"/>
          </a:xfrm>
        </p:grpSpPr>
        <p:sp>
          <p:nvSpPr>
            <p:cNvPr id="12" name="سهم مسنن إلى اليمين 11">
              <a:hlinkClick r:id="" action="ppaction://hlinkshowjump?jump=previousslide"/>
            </p:cNvPr>
            <p:cNvSpPr/>
            <p:nvPr/>
          </p:nvSpPr>
          <p:spPr>
            <a:xfrm>
              <a:off x="5542993" y="5730239"/>
              <a:ext cx="2592288" cy="1050984"/>
            </a:xfrm>
            <a:prstGeom prst="notchedRightArrow">
              <a:avLst>
                <a:gd name="adj1" fmla="val 50000"/>
                <a:gd name="adj2" fmla="val 37571"/>
              </a:avLst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السابق</a:t>
              </a:r>
            </a:p>
          </p:txBody>
        </p:sp>
        <p:sp>
          <p:nvSpPr>
            <p:cNvPr id="13" name="سهم مسنن إلى اليمين 12">
              <a:hlinkClick r:id="" action="ppaction://hlinkshowjump?jump=nextslide"/>
            </p:cNvPr>
            <p:cNvSpPr/>
            <p:nvPr/>
          </p:nvSpPr>
          <p:spPr>
            <a:xfrm flipH="1">
              <a:off x="1691680" y="5715517"/>
              <a:ext cx="2721452" cy="1050984"/>
            </a:xfrm>
            <a:prstGeom prst="notchedRightArrow">
              <a:avLst>
                <a:gd name="adj1" fmla="val 50000"/>
                <a:gd name="adj2" fmla="val 41714"/>
              </a:avLst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0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التالي</a:t>
              </a:r>
            </a:p>
          </p:txBody>
        </p:sp>
        <p:sp>
          <p:nvSpPr>
            <p:cNvPr id="14" name="مخطط انسيابي: تحضير 13">
              <a:hlinkClick r:id="" action="ppaction://hlinkshowjump?jump=firstslide"/>
            </p:cNvPr>
            <p:cNvSpPr/>
            <p:nvPr/>
          </p:nvSpPr>
          <p:spPr>
            <a:xfrm>
              <a:off x="3412931" y="5792496"/>
              <a:ext cx="2952328" cy="926470"/>
            </a:xfrm>
            <a:prstGeom prst="flowChartPreparation">
              <a:avLst/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الرئــــيسية</a:t>
              </a:r>
            </a:p>
          </p:txBody>
        </p:sp>
      </p:grpSp>
      <p:sp>
        <p:nvSpPr>
          <p:cNvPr id="15" name="عنصر نائب للمحتوى 2"/>
          <p:cNvSpPr txBox="1">
            <a:spLocks/>
          </p:cNvSpPr>
          <p:nvPr/>
        </p:nvSpPr>
        <p:spPr>
          <a:xfrm>
            <a:off x="3535415" y="756736"/>
            <a:ext cx="5429072" cy="305173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4" indent="-342900">
              <a:buFont typeface="Arial" pitchFamily="34" charset="0"/>
              <a:buChar char="•"/>
            </a:pPr>
            <a:r>
              <a:rPr lang="ar-SA" sz="3000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ان الضوء الساقط (ذو تردد معين مؤثر)  على سطوح معادن معينة  يسبب انبعاث الالكترونات من تلك </a:t>
            </a:r>
            <a:r>
              <a:rPr lang="ar-SA" sz="3000" b="1" dirty="0" smtClean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السطوح.</a:t>
            </a:r>
          </a:p>
          <a:p>
            <a:pPr marL="342900" lvl="4" indent="-342900">
              <a:buFont typeface="Arial" pitchFamily="34" charset="0"/>
              <a:buChar char="•"/>
            </a:pPr>
            <a:r>
              <a:rPr lang="ar-SA" sz="3000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هذه الظاهرة تعرف بالظاهرة الكهروضوئية والالكترونات المنبعثة تسمى </a:t>
            </a:r>
            <a:r>
              <a:rPr lang="ar-SA" sz="3000" b="1" dirty="0" smtClean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بالإلكترونات الضوئية.</a:t>
            </a:r>
            <a:endParaRPr lang="ar-SA" sz="3000" b="1" dirty="0">
              <a:solidFill>
                <a:prstClr val="black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9" name="مربع نص 10"/>
          <p:cNvSpPr txBox="1"/>
          <p:nvPr/>
        </p:nvSpPr>
        <p:spPr>
          <a:xfrm>
            <a:off x="5879230" y="116632"/>
            <a:ext cx="3085258" cy="55399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</a:pPr>
            <a:r>
              <a:rPr lang="ar-SA" sz="3000" b="1" dirty="0" smtClean="0">
                <a:solidFill>
                  <a:schemeClr val="bg1"/>
                </a:solidFill>
                <a:latin typeface="Sakkal Majalla" pitchFamily="2" charset="-78"/>
                <a:cs typeface="Sakkal Majalla" pitchFamily="2" charset="-78"/>
              </a:rPr>
              <a:t>التأثير الكهروضوئي</a:t>
            </a:r>
            <a:endParaRPr lang="ar-SA" sz="3000" b="1" dirty="0">
              <a:solidFill>
                <a:schemeClr val="bg1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 cstate="print"/>
          <a:srcRect l="10235" t="32110" r="58773" b="25563"/>
          <a:stretch>
            <a:fillRect/>
          </a:stretch>
        </p:blipFill>
        <p:spPr bwMode="auto">
          <a:xfrm>
            <a:off x="111178" y="756736"/>
            <a:ext cx="3332329" cy="3051736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16" name="مربع نص 10"/>
          <p:cNvSpPr txBox="1"/>
          <p:nvPr/>
        </p:nvSpPr>
        <p:spPr>
          <a:xfrm>
            <a:off x="5436096" y="4131936"/>
            <a:ext cx="3517306" cy="55399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</a:pPr>
            <a:r>
              <a:rPr lang="ar-SA" sz="3000" b="1" dirty="0" smtClean="0">
                <a:solidFill>
                  <a:schemeClr val="bg1"/>
                </a:solidFill>
                <a:latin typeface="Sakkal Majalla" pitchFamily="2" charset="-78"/>
                <a:cs typeface="Sakkal Majalla" pitchFamily="2" charset="-78"/>
              </a:rPr>
              <a:t>الجهاز المستخدم لدراستها</a:t>
            </a:r>
            <a:endParaRPr lang="ar-SA" sz="3000" b="1" dirty="0">
              <a:solidFill>
                <a:schemeClr val="bg1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7" name="عنصر نائب للمحتوى 2"/>
          <p:cNvSpPr txBox="1">
            <a:spLocks/>
          </p:cNvSpPr>
          <p:nvPr/>
        </p:nvSpPr>
        <p:spPr>
          <a:xfrm>
            <a:off x="3563888" y="4952978"/>
            <a:ext cx="5429072" cy="8522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4" indent="-342900">
              <a:buFont typeface="Arial" pitchFamily="34" charset="0"/>
              <a:buChar char="•"/>
            </a:pPr>
            <a:r>
              <a:rPr lang="ar-SA" sz="3000" b="1" dirty="0" smtClean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الخلية الضوئية أو الخلية الكهروضوئية.</a:t>
            </a:r>
            <a:endParaRPr lang="ar-SA" sz="3000" b="1" dirty="0">
              <a:solidFill>
                <a:prstClr val="black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7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 l="13326" t="27679" r="42844" b="26182"/>
          <a:stretch>
            <a:fillRect/>
          </a:stretch>
        </p:blipFill>
        <p:spPr bwMode="auto">
          <a:xfrm>
            <a:off x="135916" y="4005063"/>
            <a:ext cx="3283956" cy="2037227"/>
          </a:xfrm>
          <a:prstGeom prst="rect">
            <a:avLst/>
          </a:prstGeom>
          <a:noFill/>
          <a:ln w="9525">
            <a:solidFill>
              <a:srgbClr val="FF0000"/>
            </a:solidFill>
            <a:prstDash val="solid"/>
            <a:miter lim="800000"/>
            <a:headEnd/>
            <a:tailEnd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13784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d"/>
        <p:sndAc>
          <p:stSnd>
            <p:snd r:embed="rId8" name="laser.wav"/>
          </p:stSnd>
        </p:sndAc>
      </p:transition>
    </mc:Choice>
    <mc:Fallback>
      <p:transition spd="slow">
        <p:fade/>
        <p:sndAc>
          <p:stSnd>
            <p:snd r:embed="rId3" name="las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9" grpId="0" animBg="1"/>
      <p:bldP spid="16" grpId="0" animBg="1"/>
      <p:bldP spid="17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8" descr="D:\Work2\exxit.png">
            <a:hlinkClick r:id="" action="ppaction://hlinkshowjump?jump=endshow"/>
            <a:hlinkHover r:id="" action="ppaction://noaction" highlightClick="1">
              <a:snd r:embed="rId4" name="الترجمة من Google_2.wav"/>
            </a:hlinkHover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4157" y="6042291"/>
            <a:ext cx="892103" cy="700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مجموعة 10"/>
          <p:cNvGrpSpPr/>
          <p:nvPr/>
        </p:nvGrpSpPr>
        <p:grpSpPr>
          <a:xfrm>
            <a:off x="1984382" y="6059330"/>
            <a:ext cx="6443601" cy="760831"/>
            <a:chOff x="1691680" y="5715517"/>
            <a:chExt cx="6443601" cy="1065706"/>
          </a:xfrm>
        </p:grpSpPr>
        <p:sp>
          <p:nvSpPr>
            <p:cNvPr id="12" name="سهم مسنن إلى اليمين 11">
              <a:hlinkClick r:id="" action="ppaction://hlinkshowjump?jump=previousslide"/>
            </p:cNvPr>
            <p:cNvSpPr/>
            <p:nvPr/>
          </p:nvSpPr>
          <p:spPr>
            <a:xfrm>
              <a:off x="5542993" y="5730239"/>
              <a:ext cx="2592288" cy="1050984"/>
            </a:xfrm>
            <a:prstGeom prst="notchedRightArrow">
              <a:avLst>
                <a:gd name="adj1" fmla="val 50000"/>
                <a:gd name="adj2" fmla="val 37571"/>
              </a:avLst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السابق</a:t>
              </a:r>
            </a:p>
          </p:txBody>
        </p:sp>
        <p:sp>
          <p:nvSpPr>
            <p:cNvPr id="13" name="سهم مسنن إلى اليمين 12">
              <a:hlinkClick r:id="" action="ppaction://hlinkshowjump?jump=nextslide"/>
            </p:cNvPr>
            <p:cNvSpPr/>
            <p:nvPr/>
          </p:nvSpPr>
          <p:spPr>
            <a:xfrm flipH="1">
              <a:off x="1691680" y="5715517"/>
              <a:ext cx="2721452" cy="1050984"/>
            </a:xfrm>
            <a:prstGeom prst="notchedRightArrow">
              <a:avLst>
                <a:gd name="adj1" fmla="val 50000"/>
                <a:gd name="adj2" fmla="val 41714"/>
              </a:avLst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0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التالي</a:t>
              </a:r>
            </a:p>
          </p:txBody>
        </p:sp>
        <p:sp>
          <p:nvSpPr>
            <p:cNvPr id="14" name="مخطط انسيابي: تحضير 13">
              <a:hlinkClick r:id="" action="ppaction://hlinkshowjump?jump=firstslide"/>
            </p:cNvPr>
            <p:cNvSpPr/>
            <p:nvPr/>
          </p:nvSpPr>
          <p:spPr>
            <a:xfrm>
              <a:off x="3412931" y="5792496"/>
              <a:ext cx="2952328" cy="926470"/>
            </a:xfrm>
            <a:prstGeom prst="flowChartPreparation">
              <a:avLst/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الرئــــيسية</a:t>
              </a:r>
            </a:p>
          </p:txBody>
        </p:sp>
      </p:grpSp>
      <p:sp>
        <p:nvSpPr>
          <p:cNvPr id="15" name="عنصر نائب للمحتوى 2"/>
          <p:cNvSpPr txBox="1">
            <a:spLocks/>
          </p:cNvSpPr>
          <p:nvPr/>
        </p:nvSpPr>
        <p:spPr>
          <a:xfrm>
            <a:off x="323528" y="2780928"/>
            <a:ext cx="8640960" cy="303230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ar-SA" sz="3000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أنبوب من الكوارتز : مفرغ من الهواء محكم الاغلاق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ar-SA" sz="3000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المهبط : القطب الفلزي الأكبر </a:t>
            </a:r>
            <a:r>
              <a:rPr lang="ar-SA" sz="3000" b="1" dirty="0" smtClean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((السالب)) </a:t>
            </a:r>
            <a:r>
              <a:rPr lang="ar-SA" sz="3000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اللوح الباعث </a:t>
            </a:r>
            <a:r>
              <a:rPr lang="ar-SA" sz="3000" b="1" dirty="0" smtClean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للإلكترونات  </a:t>
            </a:r>
            <a:r>
              <a:rPr lang="ar-SA" sz="3000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متصل بالقطب السالب لمصدر فولتية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ar-SA" sz="3000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المصعد : القطب الفلزي الأصغر </a:t>
            </a:r>
            <a:r>
              <a:rPr lang="ar-SA" sz="3000" b="1" dirty="0" smtClean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((الموجب)) </a:t>
            </a:r>
            <a:r>
              <a:rPr lang="ar-SA" sz="3000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ويصنع من سلك رفيع </a:t>
            </a:r>
            <a:r>
              <a:rPr lang="ar-SA" sz="3000" b="1" dirty="0" smtClean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(الذي </a:t>
            </a:r>
            <a:r>
              <a:rPr lang="ar-SA" sz="3000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يتسلم الالكترونات الضوئية المنبعثة ويتصل بالقطب الموجب لمصدر </a:t>
            </a:r>
            <a:r>
              <a:rPr lang="ar-SA" sz="3000" b="1" dirty="0" smtClean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الفولتية.</a:t>
            </a:r>
            <a:endParaRPr lang="ar-SA" sz="3000" b="1" dirty="0">
              <a:solidFill>
                <a:prstClr val="black"/>
              </a:solidFill>
              <a:latin typeface="Sakkal Majalla" pitchFamily="2" charset="-78"/>
              <a:cs typeface="Sakkal Majalla" pitchFamily="2" charset="-78"/>
            </a:endParaRPr>
          </a:p>
          <a:p>
            <a:pPr marL="0" lvl="4" indent="0">
              <a:buNone/>
            </a:pPr>
            <a:endParaRPr lang="ar-SA" sz="3000" b="1" dirty="0">
              <a:solidFill>
                <a:prstClr val="black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9" name="مربع نص 10"/>
          <p:cNvSpPr txBox="1"/>
          <p:nvPr/>
        </p:nvSpPr>
        <p:spPr>
          <a:xfrm>
            <a:off x="5879230" y="116632"/>
            <a:ext cx="3085258" cy="55399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</a:pPr>
            <a:r>
              <a:rPr lang="ar-SA" sz="3000" b="1" dirty="0" smtClean="0">
                <a:solidFill>
                  <a:schemeClr val="bg1"/>
                </a:solidFill>
                <a:latin typeface="Sakkal Majalla" pitchFamily="2" charset="-78"/>
                <a:cs typeface="Sakkal Majalla" pitchFamily="2" charset="-78"/>
              </a:rPr>
              <a:t>تركيب الخلية الضوئية</a:t>
            </a:r>
            <a:endParaRPr lang="ar-SA" sz="3000" b="1" dirty="0">
              <a:solidFill>
                <a:schemeClr val="bg1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pic>
        <p:nvPicPr>
          <p:cNvPr id="2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6" cstate="print"/>
          <a:srcRect l="13326" t="27679" r="42844" b="26182"/>
          <a:stretch>
            <a:fillRect/>
          </a:stretch>
        </p:blipFill>
        <p:spPr bwMode="auto">
          <a:xfrm>
            <a:off x="1030208" y="836712"/>
            <a:ext cx="7468403" cy="1789167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  <a:miter lim="800000"/>
            <a:headEnd/>
            <a:tailEnd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3135825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d"/>
        <p:sndAc>
          <p:stSnd>
            <p:snd r:embed="rId7" name="laser.wav"/>
          </p:stSnd>
        </p:sndAc>
      </p:transition>
    </mc:Choice>
    <mc:Fallback>
      <p:transition spd="slow">
        <p:fade/>
        <p:sndAc>
          <p:stSnd>
            <p:snd r:embed="rId3" name="las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8" descr="D:\Work2\exxit.png">
            <a:hlinkClick r:id="" action="ppaction://hlinkshowjump?jump=endshow"/>
            <a:hlinkHover r:id="" action="ppaction://noaction" highlightClick="1">
              <a:snd r:embed="rId4" name="الترجمة من Google_2.wav"/>
            </a:hlinkHover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4157" y="6042291"/>
            <a:ext cx="892103" cy="700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مجموعة 10"/>
          <p:cNvGrpSpPr/>
          <p:nvPr/>
        </p:nvGrpSpPr>
        <p:grpSpPr>
          <a:xfrm>
            <a:off x="1984382" y="6059330"/>
            <a:ext cx="6443601" cy="760831"/>
            <a:chOff x="1691680" y="5715517"/>
            <a:chExt cx="6443601" cy="1065706"/>
          </a:xfrm>
        </p:grpSpPr>
        <p:sp>
          <p:nvSpPr>
            <p:cNvPr id="12" name="سهم مسنن إلى اليمين 11">
              <a:hlinkClick r:id="" action="ppaction://hlinkshowjump?jump=previousslide"/>
            </p:cNvPr>
            <p:cNvSpPr/>
            <p:nvPr/>
          </p:nvSpPr>
          <p:spPr>
            <a:xfrm>
              <a:off x="5542993" y="5730239"/>
              <a:ext cx="2592288" cy="1050984"/>
            </a:xfrm>
            <a:prstGeom prst="notchedRightArrow">
              <a:avLst>
                <a:gd name="adj1" fmla="val 50000"/>
                <a:gd name="adj2" fmla="val 37571"/>
              </a:avLst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السابق</a:t>
              </a:r>
            </a:p>
          </p:txBody>
        </p:sp>
        <p:sp>
          <p:nvSpPr>
            <p:cNvPr id="13" name="سهم مسنن إلى اليمين 12">
              <a:hlinkClick r:id="" action="ppaction://hlinkshowjump?jump=nextslide"/>
            </p:cNvPr>
            <p:cNvSpPr/>
            <p:nvPr/>
          </p:nvSpPr>
          <p:spPr>
            <a:xfrm flipH="1">
              <a:off x="1691680" y="5715517"/>
              <a:ext cx="2721452" cy="1050984"/>
            </a:xfrm>
            <a:prstGeom prst="notchedRightArrow">
              <a:avLst>
                <a:gd name="adj1" fmla="val 50000"/>
                <a:gd name="adj2" fmla="val 41714"/>
              </a:avLst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0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التالي</a:t>
              </a:r>
            </a:p>
          </p:txBody>
        </p:sp>
        <p:sp>
          <p:nvSpPr>
            <p:cNvPr id="14" name="مخطط انسيابي: تحضير 13">
              <a:hlinkClick r:id="" action="ppaction://hlinkshowjump?jump=firstslide"/>
            </p:cNvPr>
            <p:cNvSpPr/>
            <p:nvPr/>
          </p:nvSpPr>
          <p:spPr>
            <a:xfrm>
              <a:off x="3412931" y="5792496"/>
              <a:ext cx="2952328" cy="926470"/>
            </a:xfrm>
            <a:prstGeom prst="flowChartPreparation">
              <a:avLst/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الرئــــيسية</a:t>
              </a:r>
            </a:p>
          </p:txBody>
        </p:sp>
      </p:grpSp>
      <p:sp>
        <p:nvSpPr>
          <p:cNvPr id="15" name="عنصر نائب للمحتوى 2"/>
          <p:cNvSpPr txBox="1">
            <a:spLocks/>
          </p:cNvSpPr>
          <p:nvPr/>
        </p:nvSpPr>
        <p:spPr>
          <a:xfrm>
            <a:off x="323528" y="908720"/>
            <a:ext cx="8640960" cy="194421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ar-SA" sz="3000" b="1" dirty="0">
                <a:latin typeface="Sakkal Majalla" pitchFamily="2" charset="-78"/>
                <a:cs typeface="Sakkal Majalla" pitchFamily="2" charset="-78"/>
              </a:rPr>
              <a:t>ليس كل اشعاع يسقط على المهبط يولد تيارا </a:t>
            </a:r>
            <a:r>
              <a:rPr lang="ar-SA" sz="3000" b="1" dirty="0" smtClean="0">
                <a:latin typeface="Sakkal Majalla" pitchFamily="2" charset="-78"/>
                <a:cs typeface="Sakkal Majalla" pitchFamily="2" charset="-78"/>
              </a:rPr>
              <a:t>كهربائيا ؛  </a:t>
            </a:r>
            <a:r>
              <a:rPr lang="ar-SA" sz="3000" b="1" dirty="0">
                <a:latin typeface="Sakkal Majalla" pitchFamily="2" charset="-78"/>
                <a:cs typeface="Sakkal Majalla" pitchFamily="2" charset="-78"/>
              </a:rPr>
              <a:t>فالإلكترونات تنبعث من المهبط فقط عندما  يكون تردد الاشعاع الساقط اكبر من قيمة صغرى معينة </a:t>
            </a:r>
            <a:r>
              <a:rPr lang="ar-SA" sz="3000" b="1" dirty="0" smtClean="0">
                <a:latin typeface="Sakkal Majalla" pitchFamily="2" charset="-78"/>
                <a:cs typeface="Sakkal Majalla" pitchFamily="2" charset="-78"/>
              </a:rPr>
              <a:t>تسمى </a:t>
            </a:r>
            <a:r>
              <a:rPr lang="ar-SA" sz="3000" b="1" dirty="0">
                <a:latin typeface="Sakkal Majalla" pitchFamily="2" charset="-78"/>
                <a:cs typeface="Sakkal Majalla" pitchFamily="2" charset="-78"/>
              </a:rPr>
              <a:t>((تردد العتبة        </a:t>
            </a:r>
            <a:r>
              <a:rPr lang="ar-SA" sz="3000" b="1" dirty="0" smtClean="0">
                <a:latin typeface="Sakkal Majalla" pitchFamily="2" charset="-78"/>
                <a:cs typeface="Sakkal Majalla" pitchFamily="2" charset="-78"/>
              </a:rPr>
              <a:t>))</a:t>
            </a:r>
            <a:endParaRPr lang="ar-SA" sz="3000" b="1" dirty="0"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9" name="مربع نص 10"/>
          <p:cNvSpPr txBox="1"/>
          <p:nvPr/>
        </p:nvSpPr>
        <p:spPr>
          <a:xfrm>
            <a:off x="6516216" y="116632"/>
            <a:ext cx="2448272" cy="55399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</a:pPr>
            <a:r>
              <a:rPr lang="ar-SA" sz="3000" b="1" dirty="0" smtClean="0">
                <a:solidFill>
                  <a:schemeClr val="bg1"/>
                </a:solidFill>
                <a:latin typeface="Sakkal Majalla" pitchFamily="2" charset="-78"/>
                <a:cs typeface="Sakkal Majalla" pitchFamily="2" charset="-78"/>
              </a:rPr>
              <a:t>تردد العتبة</a:t>
            </a:r>
            <a:endParaRPr lang="ar-SA" sz="3000" b="1" dirty="0">
              <a:solidFill>
                <a:schemeClr val="bg1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pic>
        <p:nvPicPr>
          <p:cNvPr id="16" name="Picture 1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0" y="1700808"/>
            <a:ext cx="428625" cy="819150"/>
          </a:xfrm>
          <a:prstGeom prst="rect">
            <a:avLst/>
          </a:prstGeom>
          <a:noFill/>
        </p:spPr>
      </p:pic>
      <p:sp>
        <p:nvSpPr>
          <p:cNvPr id="17" name="عنصر نائب للمحتوى 2"/>
          <p:cNvSpPr txBox="1">
            <a:spLocks/>
          </p:cNvSpPr>
          <p:nvPr/>
        </p:nvSpPr>
        <p:spPr>
          <a:xfrm>
            <a:off x="323528" y="3140968"/>
            <a:ext cx="8640960" cy="115212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ar-SA" sz="3000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هو أقل تردد للأشعة الساقطة يمكنها تحرير الكترونات من </a:t>
            </a:r>
            <a:r>
              <a:rPr lang="ar-SA" sz="3000" b="1" dirty="0" smtClean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العنصر ويتغير </a:t>
            </a:r>
            <a:r>
              <a:rPr lang="ar-SA" sz="3000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تردد العتبة  بتغير نوع الفلز </a:t>
            </a:r>
          </a:p>
        </p:txBody>
      </p:sp>
      <p:sp>
        <p:nvSpPr>
          <p:cNvPr id="18" name="مربع نص 10"/>
          <p:cNvSpPr txBox="1"/>
          <p:nvPr/>
        </p:nvSpPr>
        <p:spPr>
          <a:xfrm>
            <a:off x="6804248" y="4459178"/>
            <a:ext cx="2160240" cy="55399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</a:pPr>
            <a:r>
              <a:rPr lang="ar-SA" sz="3000" b="1" dirty="0" smtClean="0">
                <a:solidFill>
                  <a:schemeClr val="bg1"/>
                </a:solidFill>
                <a:latin typeface="Sakkal Majalla" pitchFamily="2" charset="-78"/>
                <a:cs typeface="Sakkal Majalla" pitchFamily="2" charset="-78"/>
              </a:rPr>
              <a:t>الفوتون</a:t>
            </a:r>
            <a:endParaRPr lang="ar-SA" sz="3000" b="1" dirty="0">
              <a:solidFill>
                <a:schemeClr val="bg1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21" name="عنصر نائب للمحتوى 2"/>
          <p:cNvSpPr>
            <a:spLocks noGrp="1"/>
          </p:cNvSpPr>
          <p:nvPr>
            <p:ph idx="1"/>
          </p:nvPr>
        </p:nvSpPr>
        <p:spPr>
          <a:xfrm>
            <a:off x="313804" y="5135126"/>
            <a:ext cx="8650684" cy="6701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ar-SA" sz="3000" b="1" dirty="0" smtClean="0">
                <a:latin typeface="Sakkal Majalla" pitchFamily="2" charset="-78"/>
                <a:cs typeface="Sakkal Majalla" pitchFamily="2" charset="-78"/>
              </a:rPr>
              <a:t>جسيم أساسي يكوِّن </a:t>
            </a:r>
            <a:r>
              <a:rPr lang="ar-SA" sz="3000" b="1" dirty="0">
                <a:latin typeface="Sakkal Majalla" pitchFamily="2" charset="-78"/>
                <a:cs typeface="Sakkal Majalla" pitchFamily="2" charset="-78"/>
              </a:rPr>
              <a:t>الضوء </a:t>
            </a:r>
            <a:r>
              <a:rPr lang="ar-SA" sz="3000" b="1" dirty="0" smtClean="0">
                <a:latin typeface="Sakkal Majalla" pitchFamily="2" charset="-78"/>
                <a:cs typeface="Sakkal Majalla" pitchFamily="2" charset="-78"/>
              </a:rPr>
              <a:t>وكل </a:t>
            </a:r>
            <a:r>
              <a:rPr lang="ar-SA" sz="3000" b="1" dirty="0">
                <a:latin typeface="Sakkal Majalla" pitchFamily="2" charset="-78"/>
                <a:cs typeface="Sakkal Majalla" pitchFamily="2" charset="-78"/>
              </a:rPr>
              <a:t>أشكال </a:t>
            </a:r>
            <a:r>
              <a:rPr lang="ar-SA" sz="3000" b="1" dirty="0" smtClean="0">
                <a:latin typeface="Sakkal Majalla" pitchFamily="2" charset="-78"/>
                <a:cs typeface="Sakkal Majalla" pitchFamily="2" charset="-78"/>
              </a:rPr>
              <a:t>الإشعاع الكهرومغناطيسي الأخرى</a:t>
            </a:r>
            <a:endParaRPr lang="ar-SA" sz="3000" b="1" dirty="0">
              <a:latin typeface="Sakkal Majalla" pitchFamily="2" charset="-78"/>
              <a:cs typeface="Sakkal Majalla" pitchFamily="2" charset="-7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5103893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d"/>
        <p:sndAc>
          <p:stSnd>
            <p:snd r:embed="rId7" name="laser.wav"/>
          </p:stSnd>
        </p:sndAc>
      </p:transition>
    </mc:Choice>
    <mc:Fallback>
      <p:transition spd="slow">
        <p:fade/>
        <p:sndAc>
          <p:stSnd>
            <p:snd r:embed="rId3" name="las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9" grpId="0" animBg="1"/>
      <p:bldP spid="17" grpId="0" animBg="1"/>
      <p:bldP spid="18" grpId="0" animBg="1"/>
      <p:bldP spid="21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8" descr="D:\Work2\exxit.png">
            <a:hlinkClick r:id="" action="ppaction://hlinkshowjump?jump=endshow"/>
            <a:hlinkHover r:id="" action="ppaction://noaction" highlightClick="1">
              <a:snd r:embed="rId4" name="الترجمة من Google_2.wav"/>
            </a:hlinkHover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4157" y="6042291"/>
            <a:ext cx="892103" cy="700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مجموعة 10"/>
          <p:cNvGrpSpPr/>
          <p:nvPr/>
        </p:nvGrpSpPr>
        <p:grpSpPr>
          <a:xfrm>
            <a:off x="1984382" y="6059330"/>
            <a:ext cx="6443601" cy="760831"/>
            <a:chOff x="1691680" y="5715517"/>
            <a:chExt cx="6443601" cy="1065706"/>
          </a:xfrm>
        </p:grpSpPr>
        <p:sp>
          <p:nvSpPr>
            <p:cNvPr id="12" name="سهم مسنن إلى اليمين 11">
              <a:hlinkClick r:id="" action="ppaction://hlinkshowjump?jump=previousslide"/>
            </p:cNvPr>
            <p:cNvSpPr/>
            <p:nvPr/>
          </p:nvSpPr>
          <p:spPr>
            <a:xfrm>
              <a:off x="5542993" y="5730239"/>
              <a:ext cx="2592288" cy="1050984"/>
            </a:xfrm>
            <a:prstGeom prst="notchedRightArrow">
              <a:avLst>
                <a:gd name="adj1" fmla="val 50000"/>
                <a:gd name="adj2" fmla="val 37571"/>
              </a:avLst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السابق</a:t>
              </a:r>
            </a:p>
          </p:txBody>
        </p:sp>
        <p:sp>
          <p:nvSpPr>
            <p:cNvPr id="13" name="سهم مسنن إلى اليمين 12">
              <a:hlinkClick r:id="" action="ppaction://hlinkshowjump?jump=nextslide"/>
            </p:cNvPr>
            <p:cNvSpPr/>
            <p:nvPr/>
          </p:nvSpPr>
          <p:spPr>
            <a:xfrm flipH="1">
              <a:off x="1691680" y="5715517"/>
              <a:ext cx="2721452" cy="1050984"/>
            </a:xfrm>
            <a:prstGeom prst="notchedRightArrow">
              <a:avLst>
                <a:gd name="adj1" fmla="val 50000"/>
                <a:gd name="adj2" fmla="val 41714"/>
              </a:avLst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0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التالي</a:t>
              </a:r>
            </a:p>
          </p:txBody>
        </p:sp>
        <p:sp>
          <p:nvSpPr>
            <p:cNvPr id="14" name="مخطط انسيابي: تحضير 13">
              <a:hlinkClick r:id="" action="ppaction://hlinkshowjump?jump=firstslide"/>
            </p:cNvPr>
            <p:cNvSpPr/>
            <p:nvPr/>
          </p:nvSpPr>
          <p:spPr>
            <a:xfrm>
              <a:off x="3412931" y="5792496"/>
              <a:ext cx="2952328" cy="926470"/>
            </a:xfrm>
            <a:prstGeom prst="flowChartPreparation">
              <a:avLst/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الرئــــيسية</a:t>
              </a:r>
            </a:p>
          </p:txBody>
        </p:sp>
      </p:grpSp>
      <p:sp>
        <p:nvSpPr>
          <p:cNvPr id="20" name="عنصر نائب للمحتوى 2"/>
          <p:cNvSpPr txBox="1">
            <a:spLocks/>
          </p:cNvSpPr>
          <p:nvPr/>
        </p:nvSpPr>
        <p:spPr>
          <a:xfrm>
            <a:off x="4860032" y="3140968"/>
            <a:ext cx="3990617" cy="201622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ar-SA" sz="3000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الضوء والأشكال الأخرى من الاشعاع الكهرومغناطيسي  مكون من حزم </a:t>
            </a:r>
            <a:r>
              <a:rPr lang="ar-SA" sz="3000" b="1" dirty="0" err="1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مكماة</a:t>
            </a:r>
            <a:r>
              <a:rPr lang="ar-SA" sz="3000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 ومنفصلة من الطاقة تدعى </a:t>
            </a:r>
            <a:r>
              <a:rPr lang="ar-SA" sz="30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الفوتون. </a:t>
            </a:r>
            <a:endParaRPr lang="ar-SA" sz="3000" b="1" dirty="0">
              <a:solidFill>
                <a:srgbClr val="FF00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22" name="عنصر نائب للمحتوى 2"/>
          <p:cNvSpPr txBox="1">
            <a:spLocks/>
          </p:cNvSpPr>
          <p:nvPr/>
        </p:nvSpPr>
        <p:spPr>
          <a:xfrm>
            <a:off x="395536" y="3645024"/>
            <a:ext cx="3990617" cy="72008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ar-SA" sz="3000" b="1" dirty="0" smtClean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طاقة الفوتون تعتمد على تردده</a:t>
            </a:r>
            <a:endParaRPr lang="ar-SA" sz="3000" b="1" dirty="0">
              <a:solidFill>
                <a:srgbClr val="FF00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grpSp>
        <p:nvGrpSpPr>
          <p:cNvPr id="24" name="مجموعة 23"/>
          <p:cNvGrpSpPr/>
          <p:nvPr/>
        </p:nvGrpSpPr>
        <p:grpSpPr>
          <a:xfrm>
            <a:off x="1554492" y="501864"/>
            <a:ext cx="6546183" cy="3215169"/>
            <a:chOff x="1554492" y="501864"/>
            <a:chExt cx="6546183" cy="3215169"/>
          </a:xfrm>
        </p:grpSpPr>
        <p:sp>
          <p:nvSpPr>
            <p:cNvPr id="19" name="مربع نص 10"/>
            <p:cNvSpPr txBox="1"/>
            <p:nvPr/>
          </p:nvSpPr>
          <p:spPr>
            <a:xfrm>
              <a:off x="1554492" y="501864"/>
              <a:ext cx="6546183" cy="1107996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square" rtlCol="1">
              <a:spAutoFit/>
            </a:bodyPr>
            <a:lstStyle/>
            <a:p>
              <a:pPr algn="ctr" fontAlgn="auto">
                <a:spcBef>
                  <a:spcPct val="20000"/>
                </a:spcBef>
                <a:spcAft>
                  <a:spcPts val="0"/>
                </a:spcAft>
              </a:pPr>
              <a:r>
                <a:rPr lang="ar-SA" sz="3000" b="1" dirty="0" smtClean="0">
                  <a:solidFill>
                    <a:srgbClr val="FFFF00"/>
                  </a:solidFill>
                  <a:latin typeface="Sakkal Majalla" pitchFamily="2" charset="-78"/>
                  <a:cs typeface="Sakkal Majalla" pitchFamily="2" charset="-78"/>
                </a:rPr>
                <a:t>في عام 1905 م</a:t>
              </a:r>
            </a:p>
            <a:p>
              <a:pPr algn="ctr" fontAlgn="auto">
                <a:spcBef>
                  <a:spcPct val="20000"/>
                </a:spcBef>
                <a:spcAft>
                  <a:spcPts val="0"/>
                </a:spcAft>
              </a:pPr>
              <a:r>
                <a:rPr lang="ar-SA" sz="3000" b="1" dirty="0" smtClean="0">
                  <a:solidFill>
                    <a:schemeClr val="bg1"/>
                  </a:solidFill>
                  <a:latin typeface="Sakkal Majalla" pitchFamily="2" charset="-78"/>
                  <a:cs typeface="Sakkal Majalla" pitchFamily="2" charset="-78"/>
                </a:rPr>
                <a:t>نشر العالم آينشتاين نظرية تفسير التأثير الكهروضوئي</a:t>
              </a:r>
              <a:endParaRPr lang="ar-SA" sz="3000" b="1" dirty="0">
                <a:solidFill>
                  <a:schemeClr val="bg1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grpSp>
          <p:nvGrpSpPr>
            <p:cNvPr id="9" name="مجموعة 8"/>
            <p:cNvGrpSpPr/>
            <p:nvPr/>
          </p:nvGrpSpPr>
          <p:grpSpPr>
            <a:xfrm>
              <a:off x="2390845" y="1609860"/>
              <a:ext cx="3261274" cy="2107173"/>
              <a:chOff x="2390845" y="1249820"/>
              <a:chExt cx="3261274" cy="2107173"/>
            </a:xfrm>
          </p:grpSpPr>
          <p:cxnSp>
            <p:nvCxnSpPr>
              <p:cNvPr id="4" name="رابط منحني 3"/>
              <p:cNvCxnSpPr/>
              <p:nvPr/>
            </p:nvCxnSpPr>
            <p:spPr>
              <a:xfrm rot="16200000" flipH="1">
                <a:off x="4474297" y="1603105"/>
                <a:ext cx="1531108" cy="824537"/>
              </a:xfrm>
              <a:prstGeom prst="curvedConnector3">
                <a:avLst>
                  <a:gd name="adj1" fmla="val 50000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رابط منحني 5"/>
              <p:cNvCxnSpPr>
                <a:stCxn id="19" idx="2"/>
                <a:endCxn id="22" idx="0"/>
              </p:cNvCxnSpPr>
              <p:nvPr/>
            </p:nvCxnSpPr>
            <p:spPr>
              <a:xfrm rot="5400000">
                <a:off x="2591633" y="1121041"/>
                <a:ext cx="2035164" cy="2436739"/>
              </a:xfrm>
              <a:prstGeom prst="curvedConnector3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xmlns="" val="18077945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d"/>
        <p:sndAc>
          <p:stSnd>
            <p:snd r:embed="rId6" name="laser.wav"/>
          </p:stSnd>
        </p:sndAc>
      </p:transition>
    </mc:Choice>
    <mc:Fallback>
      <p:transition spd="slow">
        <p:fade/>
        <p:sndAc>
          <p:stSnd>
            <p:snd r:embed="rId3" name="las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8" descr="D:\Work2\exxit.png">
            <a:hlinkClick r:id="" action="ppaction://hlinkshowjump?jump=endshow"/>
            <a:hlinkHover r:id="" action="ppaction://noaction" highlightClick="1">
              <a:snd r:embed="rId4" name="الترجمة من Google_2.wav"/>
            </a:hlinkHover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4157" y="6042291"/>
            <a:ext cx="892103" cy="700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مجموعة 10"/>
          <p:cNvGrpSpPr/>
          <p:nvPr/>
        </p:nvGrpSpPr>
        <p:grpSpPr>
          <a:xfrm>
            <a:off x="1984382" y="6059330"/>
            <a:ext cx="6443601" cy="760831"/>
            <a:chOff x="1691680" y="5715517"/>
            <a:chExt cx="6443601" cy="1065706"/>
          </a:xfrm>
        </p:grpSpPr>
        <p:sp>
          <p:nvSpPr>
            <p:cNvPr id="12" name="سهم مسنن إلى اليمين 11">
              <a:hlinkClick r:id="" action="ppaction://hlinkshowjump?jump=previousslide"/>
            </p:cNvPr>
            <p:cNvSpPr/>
            <p:nvPr/>
          </p:nvSpPr>
          <p:spPr>
            <a:xfrm>
              <a:off x="5542993" y="5730239"/>
              <a:ext cx="2592288" cy="1050984"/>
            </a:xfrm>
            <a:prstGeom prst="notchedRightArrow">
              <a:avLst>
                <a:gd name="adj1" fmla="val 50000"/>
                <a:gd name="adj2" fmla="val 37571"/>
              </a:avLst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السابق</a:t>
              </a:r>
            </a:p>
          </p:txBody>
        </p:sp>
        <p:sp>
          <p:nvSpPr>
            <p:cNvPr id="13" name="سهم مسنن إلى اليمين 12">
              <a:hlinkClick r:id="" action="ppaction://hlinkshowjump?jump=nextslide"/>
            </p:cNvPr>
            <p:cNvSpPr/>
            <p:nvPr/>
          </p:nvSpPr>
          <p:spPr>
            <a:xfrm flipH="1">
              <a:off x="1691680" y="5715517"/>
              <a:ext cx="2721452" cy="1050984"/>
            </a:xfrm>
            <a:prstGeom prst="notchedRightArrow">
              <a:avLst>
                <a:gd name="adj1" fmla="val 50000"/>
                <a:gd name="adj2" fmla="val 41714"/>
              </a:avLst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0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التالي</a:t>
              </a:r>
            </a:p>
          </p:txBody>
        </p:sp>
        <p:sp>
          <p:nvSpPr>
            <p:cNvPr id="14" name="مخطط انسيابي: تحضير 13">
              <a:hlinkClick r:id="" action="ppaction://hlinkshowjump?jump=firstslide"/>
            </p:cNvPr>
            <p:cNvSpPr/>
            <p:nvPr/>
          </p:nvSpPr>
          <p:spPr>
            <a:xfrm>
              <a:off x="3412931" y="5792496"/>
              <a:ext cx="2952328" cy="926470"/>
            </a:xfrm>
            <a:prstGeom prst="flowChartPreparation">
              <a:avLst/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الرئــــيسية</a:t>
              </a:r>
            </a:p>
          </p:txBody>
        </p:sp>
      </p:grpSp>
      <p:sp>
        <p:nvSpPr>
          <p:cNvPr id="15" name="سهم إلى اليمين 14"/>
          <p:cNvSpPr/>
          <p:nvPr/>
        </p:nvSpPr>
        <p:spPr>
          <a:xfrm>
            <a:off x="1763688" y="59507"/>
            <a:ext cx="3024336" cy="1425277"/>
          </a:xfrm>
          <a:prstGeom prst="rightArrow">
            <a:avLst/>
          </a:prstGeom>
          <a:ln>
            <a:solidFill>
              <a:srgbClr val="FF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ar-SA" sz="3000" b="1" dirty="0" smtClean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طاقة الفوتون</a:t>
            </a:r>
            <a:endParaRPr lang="ar-SA" sz="3000" b="1" dirty="0">
              <a:solidFill>
                <a:prstClr val="black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pic>
        <p:nvPicPr>
          <p:cNvPr id="16" name="Picture 1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36096" y="360077"/>
            <a:ext cx="2088232" cy="824136"/>
          </a:xfrm>
          <a:prstGeom prst="rect">
            <a:avLst/>
          </a:prstGeom>
          <a:noFill/>
        </p:spPr>
      </p:pic>
      <p:sp>
        <p:nvSpPr>
          <p:cNvPr id="17" name="مربع نص 16"/>
          <p:cNvSpPr txBox="1"/>
          <p:nvPr/>
        </p:nvSpPr>
        <p:spPr>
          <a:xfrm>
            <a:off x="1187624" y="1578858"/>
            <a:ext cx="7709558" cy="55399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ar-SA" sz="3000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الوحدة الأكثر شيوعا للطاقة  هي وحدة الالكترون </a:t>
            </a:r>
            <a:r>
              <a:rPr lang="ar-SA" sz="3000" b="1" dirty="0" err="1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فولت (</a:t>
            </a:r>
            <a:r>
              <a:rPr lang="en-US" sz="3000" b="1" dirty="0" err="1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eV</a:t>
            </a:r>
            <a:r>
              <a:rPr lang="ar-SA" sz="3000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SA" sz="3000" b="1" dirty="0" smtClean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).</a:t>
            </a:r>
            <a:endParaRPr lang="ar-SA" sz="3000" b="1" dirty="0">
              <a:solidFill>
                <a:prstClr val="black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8" name="مربع نص 3"/>
          <p:cNvSpPr txBox="1"/>
          <p:nvPr/>
        </p:nvSpPr>
        <p:spPr>
          <a:xfrm>
            <a:off x="641446" y="2248996"/>
            <a:ext cx="8280920" cy="1107996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txBody>
          <a:bodyPr wrap="square" rtlCol="1">
            <a:spAutoFit/>
          </a:bodyPr>
          <a:lstStyle/>
          <a:p>
            <a:pPr marL="0" lvl="1" fontAlgn="auto">
              <a:spcBef>
                <a:spcPct val="20000"/>
              </a:spcBef>
              <a:spcAft>
                <a:spcPts val="0"/>
              </a:spcAft>
            </a:pPr>
            <a:r>
              <a:rPr lang="ar-SA" sz="3000" b="1" dirty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الالكترون </a:t>
            </a:r>
            <a:r>
              <a:rPr lang="ar-SA" sz="30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فولت: </a:t>
            </a:r>
            <a:endParaRPr lang="ar-SA" sz="3000" b="1" dirty="0">
              <a:solidFill>
                <a:srgbClr val="FF0000"/>
              </a:solidFill>
              <a:latin typeface="Sakkal Majalla" pitchFamily="2" charset="-78"/>
              <a:cs typeface="Sakkal Majalla" pitchFamily="2" charset="-78"/>
            </a:endParaRPr>
          </a:p>
          <a:p>
            <a:pPr marL="0" lvl="1" fontAlgn="auto">
              <a:spcBef>
                <a:spcPct val="20000"/>
              </a:spcBef>
              <a:spcAft>
                <a:spcPts val="0"/>
              </a:spcAft>
            </a:pPr>
            <a:r>
              <a:rPr lang="ar-SA" sz="3000" b="1" dirty="0" smtClean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هو  </a:t>
            </a:r>
            <a:r>
              <a:rPr lang="ar-SA" sz="3000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طاقة الكترون يتسارع  عبر فرق جهد مقداره فولت واحد . </a:t>
            </a:r>
          </a:p>
        </p:txBody>
      </p:sp>
      <p:pic>
        <p:nvPicPr>
          <p:cNvPr id="21" name="Picture 22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44654" y="3466744"/>
            <a:ext cx="4752528" cy="720080"/>
          </a:xfrm>
          <a:prstGeom prst="rect">
            <a:avLst/>
          </a:prstGeom>
          <a:noFill/>
        </p:spPr>
      </p:pic>
      <p:sp>
        <p:nvSpPr>
          <p:cNvPr id="2" name="مستطيل 1"/>
          <p:cNvSpPr/>
          <p:nvPr/>
        </p:nvSpPr>
        <p:spPr>
          <a:xfrm>
            <a:off x="1030208" y="4294272"/>
            <a:ext cx="7866974" cy="55399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ar-SA" sz="3000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معادلة طاقة الفوتون باستخدام تعريف الالكترون فولت </a:t>
            </a:r>
          </a:p>
        </p:txBody>
      </p:sp>
      <p:pic>
        <p:nvPicPr>
          <p:cNvPr id="23" name="Picture 1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56518" y="4866604"/>
            <a:ext cx="4638675" cy="1123950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7447966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d"/>
        <p:sndAc>
          <p:stSnd>
            <p:snd r:embed="rId9" name="laser.wav"/>
          </p:stSnd>
        </p:sndAc>
      </p:transition>
    </mc:Choice>
    <mc:Fallback>
      <p:transition spd="slow">
        <p:fade/>
        <p:sndAc>
          <p:stSnd>
            <p:snd r:embed="rId3" name="las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18" grpId="0" animBg="1"/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8" descr="D:\Work2\exxit.png">
            <a:hlinkClick r:id="" action="ppaction://hlinkshowjump?jump=endshow"/>
            <a:hlinkHover r:id="" action="ppaction://noaction" highlightClick="1">
              <a:snd r:embed="rId4" name="الترجمة من Google_2.wav"/>
            </a:hlinkHover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4157" y="6042291"/>
            <a:ext cx="892103" cy="700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مجموعة 10"/>
          <p:cNvGrpSpPr/>
          <p:nvPr/>
        </p:nvGrpSpPr>
        <p:grpSpPr>
          <a:xfrm>
            <a:off x="1984382" y="6059330"/>
            <a:ext cx="6443601" cy="760831"/>
            <a:chOff x="1691680" y="5715517"/>
            <a:chExt cx="6443601" cy="1065706"/>
          </a:xfrm>
        </p:grpSpPr>
        <p:sp>
          <p:nvSpPr>
            <p:cNvPr id="12" name="سهم مسنن إلى اليمين 11">
              <a:hlinkClick r:id="" action="ppaction://hlinkshowjump?jump=previousslide"/>
            </p:cNvPr>
            <p:cNvSpPr/>
            <p:nvPr/>
          </p:nvSpPr>
          <p:spPr>
            <a:xfrm>
              <a:off x="5542993" y="5730239"/>
              <a:ext cx="2592288" cy="1050984"/>
            </a:xfrm>
            <a:prstGeom prst="notchedRightArrow">
              <a:avLst>
                <a:gd name="adj1" fmla="val 50000"/>
                <a:gd name="adj2" fmla="val 37571"/>
              </a:avLst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السابق</a:t>
              </a:r>
            </a:p>
          </p:txBody>
        </p:sp>
        <p:sp>
          <p:nvSpPr>
            <p:cNvPr id="13" name="سهم مسنن إلى اليمين 12">
              <a:hlinkClick r:id="" action="ppaction://hlinkshowjump?jump=nextslide"/>
            </p:cNvPr>
            <p:cNvSpPr/>
            <p:nvPr/>
          </p:nvSpPr>
          <p:spPr>
            <a:xfrm flipH="1">
              <a:off x="1691680" y="5715517"/>
              <a:ext cx="2721452" cy="1050984"/>
            </a:xfrm>
            <a:prstGeom prst="notchedRightArrow">
              <a:avLst>
                <a:gd name="adj1" fmla="val 50000"/>
                <a:gd name="adj2" fmla="val 41714"/>
              </a:avLst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0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التالي</a:t>
              </a:r>
            </a:p>
          </p:txBody>
        </p:sp>
        <p:sp>
          <p:nvSpPr>
            <p:cNvPr id="14" name="مخطط انسيابي: تحضير 13">
              <a:hlinkClick r:id="" action="ppaction://hlinkshowjump?jump=firstslide"/>
            </p:cNvPr>
            <p:cNvSpPr/>
            <p:nvPr/>
          </p:nvSpPr>
          <p:spPr>
            <a:xfrm>
              <a:off x="3412931" y="5792496"/>
              <a:ext cx="2952328" cy="926470"/>
            </a:xfrm>
            <a:prstGeom prst="flowChartPreparation">
              <a:avLst/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الرئــــيسية</a:t>
              </a:r>
            </a:p>
          </p:txBody>
        </p:sp>
      </p:grpSp>
      <p:sp>
        <p:nvSpPr>
          <p:cNvPr id="19" name="مربع نص 10"/>
          <p:cNvSpPr txBox="1"/>
          <p:nvPr/>
        </p:nvSpPr>
        <p:spPr>
          <a:xfrm>
            <a:off x="4259944" y="138698"/>
            <a:ext cx="4560528" cy="55399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</a:pPr>
            <a:r>
              <a:rPr lang="ar-SA" sz="3000" b="1" dirty="0" smtClean="0">
                <a:solidFill>
                  <a:schemeClr val="bg1"/>
                </a:solidFill>
                <a:latin typeface="Sakkal Majalla" pitchFamily="2" charset="-78"/>
                <a:cs typeface="Sakkal Majalla" pitchFamily="2" charset="-78"/>
              </a:rPr>
              <a:t>حسب نظرية آينشتاين الكهروضوئية</a:t>
            </a:r>
            <a:endParaRPr lang="ar-SA" sz="3000" b="1" dirty="0">
              <a:solidFill>
                <a:schemeClr val="bg1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20" name="عنصر نائب للمحتوى 2"/>
          <p:cNvSpPr>
            <a:spLocks noGrp="1"/>
          </p:cNvSpPr>
          <p:nvPr>
            <p:ph idx="1"/>
          </p:nvPr>
        </p:nvSpPr>
        <p:spPr>
          <a:xfrm>
            <a:off x="5796136" y="871734"/>
            <a:ext cx="3048359" cy="541042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ar-SA" sz="3000" b="1" dirty="0" smtClean="0">
                <a:latin typeface="Sakkal Majalla" pitchFamily="2" charset="-78"/>
                <a:cs typeface="Sakkal Majalla" pitchFamily="2" charset="-78"/>
              </a:rPr>
              <a:t>تفسير وجود تردد العتبة:</a:t>
            </a:r>
            <a:endParaRPr lang="ar-SA" sz="3000" b="1" dirty="0"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24" name="مستطيل 23"/>
          <p:cNvSpPr/>
          <p:nvPr/>
        </p:nvSpPr>
        <p:spPr>
          <a:xfrm>
            <a:off x="395536" y="1601711"/>
            <a:ext cx="8424936" cy="55399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lvl="1" fontAlgn="auto">
              <a:spcBef>
                <a:spcPct val="20000"/>
              </a:spcBef>
              <a:spcAft>
                <a:spcPts val="0"/>
              </a:spcAft>
            </a:pPr>
            <a:r>
              <a:rPr lang="ar-SA" sz="3000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كل فوتون يتفاعل فقط مع الكترون واحد </a:t>
            </a:r>
            <a:r>
              <a:rPr lang="ar-SA" sz="3000" b="1" dirty="0" smtClean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ويعطيه </a:t>
            </a:r>
            <a:r>
              <a:rPr lang="ar-SA" sz="3000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كامل </a:t>
            </a:r>
            <a:r>
              <a:rPr lang="ar-SA" sz="3000" b="1" dirty="0" smtClean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طاقته. </a:t>
            </a:r>
            <a:endParaRPr lang="ar-SA" sz="3000" b="1" dirty="0">
              <a:solidFill>
                <a:prstClr val="black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grpSp>
        <p:nvGrpSpPr>
          <p:cNvPr id="3" name="مجموعة 2"/>
          <p:cNvGrpSpPr/>
          <p:nvPr/>
        </p:nvGrpSpPr>
        <p:grpSpPr>
          <a:xfrm>
            <a:off x="395536" y="2442954"/>
            <a:ext cx="8413426" cy="626006"/>
            <a:chOff x="611560" y="2442954"/>
            <a:chExt cx="8413426" cy="626006"/>
          </a:xfrm>
        </p:grpSpPr>
        <p:sp>
          <p:nvSpPr>
            <p:cNvPr id="25" name="مستطيل 24"/>
            <p:cNvSpPr/>
            <p:nvPr/>
          </p:nvSpPr>
          <p:spPr>
            <a:xfrm>
              <a:off x="611560" y="2466761"/>
              <a:ext cx="8413426" cy="553998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marL="0" lvl="1" fontAlgn="auto">
                <a:spcBef>
                  <a:spcPct val="20000"/>
                </a:spcBef>
                <a:spcAft>
                  <a:spcPts val="0"/>
                </a:spcAft>
              </a:pPr>
              <a:r>
                <a:rPr lang="ar-SA" sz="3000" b="1" dirty="0">
                  <a:solidFill>
                    <a:prstClr val="black"/>
                  </a:solidFill>
                  <a:latin typeface="Sakkal Majalla" pitchFamily="2" charset="-78"/>
                  <a:cs typeface="Sakkal Majalla" pitchFamily="2" charset="-78"/>
                </a:rPr>
                <a:t>يلزم فوتون له أقل </a:t>
              </a:r>
              <a:r>
                <a:rPr lang="ar-SA" sz="3000" b="1" dirty="0" smtClean="0">
                  <a:solidFill>
                    <a:prstClr val="black"/>
                  </a:solidFill>
                  <a:latin typeface="Sakkal Majalla" pitchFamily="2" charset="-78"/>
                  <a:cs typeface="Sakkal Majalla" pitchFamily="2" charset="-78"/>
                </a:rPr>
                <a:t>تردد          </a:t>
              </a:r>
              <a:r>
                <a:rPr lang="ar-SA" sz="3000" b="1" dirty="0">
                  <a:solidFill>
                    <a:prstClr val="black"/>
                  </a:solidFill>
                  <a:latin typeface="Sakkal Majalla" pitchFamily="2" charset="-78"/>
                  <a:cs typeface="Sakkal Majalla" pitchFamily="2" charset="-78"/>
                </a:rPr>
                <a:t>وأقل طاقة ليحرر الكترونا من </a:t>
              </a:r>
              <a:r>
                <a:rPr lang="ar-SA" sz="3000" b="1" dirty="0" smtClean="0">
                  <a:solidFill>
                    <a:prstClr val="black"/>
                  </a:solidFill>
                  <a:latin typeface="Sakkal Majalla" pitchFamily="2" charset="-78"/>
                  <a:cs typeface="Sakkal Majalla" pitchFamily="2" charset="-78"/>
                </a:rPr>
                <a:t>فلز.</a:t>
              </a:r>
              <a:endParaRPr lang="ar-SA" sz="3000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pic>
          <p:nvPicPr>
            <p:cNvPr id="27" name="Picture 1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580112" y="2442954"/>
              <a:ext cx="533400" cy="626006"/>
            </a:xfrm>
            <a:prstGeom prst="rect">
              <a:avLst/>
            </a:prstGeom>
            <a:noFill/>
          </p:spPr>
        </p:pic>
      </p:grpSp>
      <p:grpSp>
        <p:nvGrpSpPr>
          <p:cNvPr id="4" name="مجموعة 3"/>
          <p:cNvGrpSpPr/>
          <p:nvPr/>
        </p:nvGrpSpPr>
        <p:grpSpPr>
          <a:xfrm>
            <a:off x="395536" y="3212976"/>
            <a:ext cx="8424936" cy="1152128"/>
            <a:chOff x="611560" y="3212976"/>
            <a:chExt cx="8424936" cy="1152128"/>
          </a:xfrm>
        </p:grpSpPr>
        <p:sp>
          <p:nvSpPr>
            <p:cNvPr id="22" name="عنصر نائب للمحتوى 2"/>
            <p:cNvSpPr txBox="1">
              <a:spLocks/>
            </p:cNvSpPr>
            <p:nvPr/>
          </p:nvSpPr>
          <p:spPr>
            <a:xfrm>
              <a:off x="611560" y="3272686"/>
              <a:ext cx="8424936" cy="1092418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vert="horz" lIns="91440" tIns="45720" rIns="91440" bIns="45720" rtlCol="1">
              <a:normAutofit/>
            </a:bodyPr>
            <a:lstStyle>
              <a:lvl1pPr marL="342900" indent="-342900" algn="r" defTabSz="914400" rtl="1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r" defTabSz="914400" rtl="1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r" defTabSz="914400" rtl="1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r" defTabSz="914400" rtl="1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r" defTabSz="914400" rtl="1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r" defTabSz="914400" rtl="1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r" defTabSz="914400" rtl="1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r" defTabSz="914400" rtl="1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r" defTabSz="914400" rtl="1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1" indent="0">
                <a:buNone/>
              </a:pPr>
              <a:r>
                <a:rPr lang="ar-SA" sz="3000" b="1" dirty="0" smtClean="0">
                  <a:latin typeface="Sakkal Majalla" pitchFamily="2" charset="-78"/>
                  <a:cs typeface="Sakkal Majalla" pitchFamily="2" charset="-78"/>
                </a:rPr>
                <a:t>اما اذا كان  تردد الفوتون الساقط  أقل من        فلن يكون له الطاقة الكافية  لتحرير  الالكترون.</a:t>
              </a:r>
              <a:endParaRPr lang="ar-SA" sz="3000" b="1" dirty="0">
                <a:latin typeface="Sakkal Majalla" pitchFamily="2" charset="-78"/>
                <a:cs typeface="Sakkal Majalla" pitchFamily="2" charset="-78"/>
              </a:endParaRPr>
            </a:p>
          </p:txBody>
        </p:sp>
        <p:pic>
          <p:nvPicPr>
            <p:cNvPr id="28" name="Picture 1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534544" y="3212976"/>
              <a:ext cx="533400" cy="626006"/>
            </a:xfrm>
            <a:prstGeom prst="rect">
              <a:avLst/>
            </a:prstGeom>
            <a:noFill/>
          </p:spPr>
        </p:pic>
      </p:grpSp>
      <p:grpSp>
        <p:nvGrpSpPr>
          <p:cNvPr id="5" name="مجموعة 4"/>
          <p:cNvGrpSpPr/>
          <p:nvPr/>
        </p:nvGrpSpPr>
        <p:grpSpPr>
          <a:xfrm>
            <a:off x="395536" y="4509120"/>
            <a:ext cx="8445624" cy="1224136"/>
            <a:chOff x="611560" y="4509120"/>
            <a:chExt cx="8445624" cy="1224136"/>
          </a:xfrm>
        </p:grpSpPr>
        <p:sp>
          <p:nvSpPr>
            <p:cNvPr id="26" name="عنصر نائب للمحتوى 2"/>
            <p:cNvSpPr txBox="1">
              <a:spLocks/>
            </p:cNvSpPr>
            <p:nvPr/>
          </p:nvSpPr>
          <p:spPr>
            <a:xfrm>
              <a:off x="611560" y="4581129"/>
              <a:ext cx="8445624" cy="1152127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vert="horz" lIns="91440" tIns="45720" rIns="91440" bIns="45720" rtlCol="1">
              <a:normAutofit/>
            </a:bodyPr>
            <a:lstStyle>
              <a:lvl1pPr marL="342900" indent="-342900" algn="r" defTabSz="914400" rtl="1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r" defTabSz="914400" rtl="1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r" defTabSz="914400" rtl="1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r" defTabSz="914400" rtl="1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r" defTabSz="914400" rtl="1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r" defTabSz="914400" rtl="1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r" defTabSz="914400" rtl="1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r" defTabSz="914400" rtl="1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r" defTabSz="914400" rtl="1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1" indent="0" fontAlgn="auto">
                <a:spcAft>
                  <a:spcPts val="0"/>
                </a:spcAft>
                <a:buFont typeface="Arial" pitchFamily="34" charset="0"/>
                <a:buNone/>
              </a:pPr>
              <a:r>
                <a:rPr lang="ar-SA" sz="3000" b="1" dirty="0" smtClean="0">
                  <a:solidFill>
                    <a:prstClr val="black"/>
                  </a:solidFill>
                  <a:latin typeface="Sakkal Majalla" pitchFamily="2" charset="-78"/>
                  <a:cs typeface="Sakkal Majalla" pitchFamily="2" charset="-78"/>
                </a:rPr>
                <a:t>اذا كان تردد  الفوتون الساقط  يساوي          فان له الطاقة الكافية لتحرير الالكترون فقط  ولا يمتلك الالكترون طاقة حركية </a:t>
              </a:r>
            </a:p>
            <a:p>
              <a:pPr marL="342900" lvl="1" indent="-342900" fontAlgn="auto">
                <a:spcAft>
                  <a:spcPts val="0"/>
                </a:spcAft>
                <a:buFont typeface="Arial" pitchFamily="34" charset="0"/>
                <a:buChar char="•"/>
              </a:pPr>
              <a:endParaRPr lang="ar-SA" sz="3000" b="1" dirty="0" smtClean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endParaRPr>
            </a:p>
            <a:p>
              <a:pPr fontAlgn="auto">
                <a:spcAft>
                  <a:spcPts val="0"/>
                </a:spcAft>
              </a:pPr>
              <a:endParaRPr lang="ar-SA" sz="3000" b="1" dirty="0" smtClean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endParaRPr>
            </a:p>
            <a:p>
              <a:pPr fontAlgn="auto">
                <a:spcAft>
                  <a:spcPts val="0"/>
                </a:spcAft>
              </a:pPr>
              <a:endParaRPr lang="ar-SA" sz="3000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pic>
          <p:nvPicPr>
            <p:cNvPr id="29" name="Picture 1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995936" y="4509120"/>
              <a:ext cx="533400" cy="626006"/>
            </a:xfrm>
            <a:prstGeom prst="rect">
              <a:avLst/>
            </a:prstGeom>
            <a:noFill/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xmlns="" val="35856714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d"/>
        <p:sndAc>
          <p:stSnd>
            <p:snd r:embed="rId7" name="laser.wav"/>
          </p:stSnd>
        </p:sndAc>
      </p:transition>
    </mc:Choice>
    <mc:Fallback>
      <p:transition spd="slow">
        <p:fade/>
        <p:sndAc>
          <p:stSnd>
            <p:snd r:embed="rId3" name="las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uiExpand="1" build="p" animBg="1"/>
      <p:bldP spid="2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8" descr="D:\Work2\exxit.png">
            <a:hlinkClick r:id="" action="ppaction://hlinkshowjump?jump=endshow"/>
            <a:hlinkHover r:id="" action="ppaction://noaction" highlightClick="1">
              <a:snd r:embed="rId4" name="الترجمة من Google_2.wav"/>
            </a:hlinkHover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4157" y="6042291"/>
            <a:ext cx="892103" cy="700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مجموعة 10"/>
          <p:cNvGrpSpPr/>
          <p:nvPr/>
        </p:nvGrpSpPr>
        <p:grpSpPr>
          <a:xfrm>
            <a:off x="1984382" y="6059330"/>
            <a:ext cx="6443601" cy="760831"/>
            <a:chOff x="1691680" y="5715517"/>
            <a:chExt cx="6443601" cy="1065706"/>
          </a:xfrm>
        </p:grpSpPr>
        <p:sp>
          <p:nvSpPr>
            <p:cNvPr id="12" name="سهم مسنن إلى اليمين 11">
              <a:hlinkClick r:id="" action="ppaction://hlinkshowjump?jump=previousslide"/>
            </p:cNvPr>
            <p:cNvSpPr/>
            <p:nvPr/>
          </p:nvSpPr>
          <p:spPr>
            <a:xfrm>
              <a:off x="5542993" y="5730239"/>
              <a:ext cx="2592288" cy="1050984"/>
            </a:xfrm>
            <a:prstGeom prst="notchedRightArrow">
              <a:avLst>
                <a:gd name="adj1" fmla="val 50000"/>
                <a:gd name="adj2" fmla="val 37571"/>
              </a:avLst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السابق</a:t>
              </a:r>
            </a:p>
          </p:txBody>
        </p:sp>
        <p:sp>
          <p:nvSpPr>
            <p:cNvPr id="13" name="سهم مسنن إلى اليمين 12">
              <a:hlinkClick r:id="" action="ppaction://hlinkshowjump?jump=nextslide"/>
            </p:cNvPr>
            <p:cNvSpPr/>
            <p:nvPr/>
          </p:nvSpPr>
          <p:spPr>
            <a:xfrm flipH="1">
              <a:off x="1691680" y="5715517"/>
              <a:ext cx="2721452" cy="1050984"/>
            </a:xfrm>
            <a:prstGeom prst="notchedRightArrow">
              <a:avLst>
                <a:gd name="adj1" fmla="val 50000"/>
                <a:gd name="adj2" fmla="val 41714"/>
              </a:avLst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0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التالي</a:t>
              </a:r>
            </a:p>
          </p:txBody>
        </p:sp>
        <p:sp>
          <p:nvSpPr>
            <p:cNvPr id="14" name="مخطط انسيابي: تحضير 13">
              <a:hlinkClick r:id="" action="ppaction://hlinkshowjump?jump=firstslide"/>
            </p:cNvPr>
            <p:cNvSpPr/>
            <p:nvPr/>
          </p:nvSpPr>
          <p:spPr>
            <a:xfrm>
              <a:off x="3412931" y="5792496"/>
              <a:ext cx="2952328" cy="926470"/>
            </a:xfrm>
            <a:prstGeom prst="flowChartPreparation">
              <a:avLst/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الرئــــيسية</a:t>
              </a:r>
            </a:p>
          </p:txBody>
        </p:sp>
      </p:grpSp>
      <p:grpSp>
        <p:nvGrpSpPr>
          <p:cNvPr id="6" name="مجموعة 5"/>
          <p:cNvGrpSpPr/>
          <p:nvPr/>
        </p:nvGrpSpPr>
        <p:grpSpPr>
          <a:xfrm>
            <a:off x="395536" y="172756"/>
            <a:ext cx="8445624" cy="1672068"/>
            <a:chOff x="395536" y="172756"/>
            <a:chExt cx="8445624" cy="1672068"/>
          </a:xfrm>
        </p:grpSpPr>
        <p:sp>
          <p:nvSpPr>
            <p:cNvPr id="26" name="عنصر نائب للمحتوى 2"/>
            <p:cNvSpPr txBox="1">
              <a:spLocks/>
            </p:cNvSpPr>
            <p:nvPr/>
          </p:nvSpPr>
          <p:spPr>
            <a:xfrm>
              <a:off x="395536" y="188641"/>
              <a:ext cx="8445624" cy="1656183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vert="horz" lIns="91440" tIns="45720" rIns="91440" bIns="45720" rtlCol="1">
              <a:noAutofit/>
            </a:bodyPr>
            <a:lstStyle>
              <a:lvl1pPr marL="342900" indent="-342900" algn="r" defTabSz="914400" rtl="1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r" defTabSz="914400" rtl="1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r" defTabSz="914400" rtl="1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r" defTabSz="914400" rtl="1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r" defTabSz="914400" rtl="1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r" defTabSz="914400" rtl="1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r" defTabSz="914400" rtl="1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r" defTabSz="914400" rtl="1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r" defTabSz="914400" rtl="1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-400050" fontAlgn="auto">
                <a:spcAft>
                  <a:spcPts val="0"/>
                </a:spcAft>
              </a:pPr>
              <a:r>
                <a:rPr lang="ar-SA" sz="3000" b="1" dirty="0">
                  <a:solidFill>
                    <a:prstClr val="black"/>
                  </a:solidFill>
                  <a:latin typeface="Sakkal Majalla" pitchFamily="2" charset="-78"/>
                  <a:cs typeface="Sakkal Majalla" pitchFamily="2" charset="-78"/>
                </a:rPr>
                <a:t>اذا كان تردد الفوتون  الساقط أكبر من   </a:t>
              </a:r>
              <a:r>
                <a:rPr lang="ar-SA" sz="3000" b="1" dirty="0" smtClean="0">
                  <a:solidFill>
                    <a:prstClr val="black"/>
                  </a:solidFill>
                  <a:latin typeface="Sakkal Majalla" pitchFamily="2" charset="-78"/>
                  <a:cs typeface="Sakkal Majalla" pitchFamily="2" charset="-78"/>
                </a:rPr>
                <a:t>         </a:t>
              </a:r>
              <a:r>
                <a:rPr lang="ar-SA" sz="3000" b="1" dirty="0">
                  <a:solidFill>
                    <a:prstClr val="black"/>
                  </a:solidFill>
                  <a:latin typeface="Sakkal Majalla" pitchFamily="2" charset="-78"/>
                  <a:cs typeface="Sakkal Majalla" pitchFamily="2" charset="-78"/>
                </a:rPr>
                <a:t>فان له طاقة اكبر من الطاقة اللازمة  لتحرير الالكترون والطاقة الزائدة  تتحول الى طاقة حركية للإلكترون المتحرر </a:t>
              </a:r>
              <a:r>
                <a:rPr lang="ar-SA" sz="3000" b="1" dirty="0" smtClean="0">
                  <a:solidFill>
                    <a:prstClr val="black"/>
                  </a:solidFill>
                  <a:latin typeface="Sakkal Majalla" pitchFamily="2" charset="-78"/>
                  <a:cs typeface="Sakkal Majalla" pitchFamily="2" charset="-78"/>
                </a:rPr>
                <a:t>.</a:t>
              </a:r>
              <a:endParaRPr lang="ar-SA" sz="3000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pic>
          <p:nvPicPr>
            <p:cNvPr id="21" name="Picture 1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347864" y="172756"/>
              <a:ext cx="504056" cy="601383"/>
            </a:xfrm>
            <a:prstGeom prst="rect">
              <a:avLst/>
            </a:prstGeom>
            <a:noFill/>
          </p:spPr>
        </p:pic>
      </p:grpSp>
      <p:sp>
        <p:nvSpPr>
          <p:cNvPr id="23" name="عنصر نائب للمحتوى 2"/>
          <p:cNvSpPr>
            <a:spLocks noGrp="1"/>
          </p:cNvSpPr>
          <p:nvPr>
            <p:ph idx="1"/>
          </p:nvPr>
        </p:nvSpPr>
        <p:spPr>
          <a:xfrm>
            <a:off x="4355976" y="2125266"/>
            <a:ext cx="4485184" cy="655662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lvl="1" indent="0">
              <a:buNone/>
            </a:pPr>
            <a:r>
              <a:rPr lang="ar-SA" sz="3000" b="1" dirty="0">
                <a:latin typeface="Sakkal Majalla" pitchFamily="2" charset="-78"/>
                <a:cs typeface="Sakkal Majalla" pitchFamily="2" charset="-78"/>
              </a:rPr>
              <a:t>الطاقة الحركية لإلكترون </a:t>
            </a:r>
            <a:r>
              <a:rPr lang="ar-SA" sz="3000" b="1" dirty="0" smtClean="0">
                <a:latin typeface="Sakkal Majalla" pitchFamily="2" charset="-78"/>
                <a:cs typeface="Sakkal Majalla" pitchFamily="2" charset="-78"/>
              </a:rPr>
              <a:t>كهروضوئي</a:t>
            </a:r>
            <a:endParaRPr lang="ar-SA" sz="3000" b="1" dirty="0">
              <a:latin typeface="Sakkal Majalla" pitchFamily="2" charset="-78"/>
              <a:cs typeface="Sakkal Majalla" pitchFamily="2" charset="-78"/>
            </a:endParaRPr>
          </a:p>
        </p:txBody>
      </p:sp>
      <p:pic>
        <p:nvPicPr>
          <p:cNvPr id="30" name="Picture 7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11760" y="3012792"/>
            <a:ext cx="4502217" cy="920264"/>
          </a:xfrm>
          <a:prstGeom prst="rect">
            <a:avLst/>
          </a:prstGeom>
          <a:noFill/>
        </p:spPr>
      </p:pic>
      <p:sp>
        <p:nvSpPr>
          <p:cNvPr id="31" name="مربع نص 30"/>
          <p:cNvSpPr txBox="1"/>
          <p:nvPr/>
        </p:nvSpPr>
        <p:spPr>
          <a:xfrm>
            <a:off x="395536" y="4116907"/>
            <a:ext cx="8445624" cy="156966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342900" lvl="1" indent="-342900" fontAlgn="auto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ar-SA" sz="3000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تساوي الفرق بين طاقة الفوتون الساقط </a:t>
            </a:r>
            <a:r>
              <a:rPr lang="ar-SA" sz="3000" b="1" dirty="0" smtClean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 </a:t>
            </a:r>
            <a:r>
              <a:rPr lang="en-US" sz="3000" b="1" dirty="0" err="1" smtClean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hf</a:t>
            </a:r>
            <a:r>
              <a:rPr lang="ar-SA" sz="3000" b="1" dirty="0" smtClean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   </a:t>
            </a:r>
            <a:endParaRPr lang="ar-SA" sz="3000" b="1" dirty="0">
              <a:solidFill>
                <a:prstClr val="black"/>
              </a:solidFill>
              <a:latin typeface="Sakkal Majalla" pitchFamily="2" charset="-78"/>
              <a:cs typeface="Sakkal Majalla" pitchFamily="2" charset="-78"/>
            </a:endParaRPr>
          </a:p>
          <a:p>
            <a:pPr marL="342900" lvl="1" indent="-342900" fontAlgn="auto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ar-SA" sz="3000" b="1" dirty="0" smtClean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والطاقة </a:t>
            </a:r>
            <a:r>
              <a:rPr lang="ar-SA" sz="3000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اللازمة لتحرير الالكترون من الفلز </a:t>
            </a:r>
            <a:r>
              <a:rPr lang="ar-SA" sz="3000" b="1" dirty="0" smtClean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 </a:t>
            </a:r>
            <a:r>
              <a:rPr lang="en-US" sz="3000" b="1" dirty="0" err="1" smtClean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hf</a:t>
            </a:r>
            <a:r>
              <a:rPr lang="en-US" sz="3000" b="1" dirty="0" smtClean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 </a:t>
            </a:r>
            <a:r>
              <a:rPr lang="en-US" sz="3000" b="1" baseline="-25000" dirty="0" smtClean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o</a:t>
            </a:r>
            <a:endParaRPr lang="ar-SA" sz="3000" b="1" baseline="-25000" dirty="0">
              <a:solidFill>
                <a:prstClr val="black"/>
              </a:solidFill>
              <a:latin typeface="Sakkal Majalla" pitchFamily="2" charset="-78"/>
              <a:cs typeface="Sakkal Majalla" pitchFamily="2" charset="-7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6176211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d"/>
        <p:sndAc>
          <p:stSnd>
            <p:snd r:embed="rId8" name="laser.wav"/>
          </p:stSnd>
        </p:sndAc>
      </p:transition>
    </mc:Choice>
    <mc:Fallback>
      <p:transition spd="slow">
        <p:fade/>
        <p:sndAc>
          <p:stSnd>
            <p:snd r:embed="rId3" name="las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uild="p" animBg="1"/>
      <p:bldP spid="3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8" descr="D:\Work2\exxit.png">
            <a:hlinkClick r:id="" action="ppaction://hlinkshowjump?jump=endshow"/>
            <a:hlinkHover r:id="" action="ppaction://noaction" highlightClick="1">
              <a:snd r:embed="rId4" name="الترجمة من Google_2.wav"/>
            </a:hlinkHover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4157" y="6042291"/>
            <a:ext cx="892103" cy="700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مجموعة 10"/>
          <p:cNvGrpSpPr/>
          <p:nvPr/>
        </p:nvGrpSpPr>
        <p:grpSpPr>
          <a:xfrm>
            <a:off x="1984382" y="6059330"/>
            <a:ext cx="6443601" cy="760831"/>
            <a:chOff x="1691680" y="5715517"/>
            <a:chExt cx="6443601" cy="1065706"/>
          </a:xfrm>
        </p:grpSpPr>
        <p:sp>
          <p:nvSpPr>
            <p:cNvPr id="12" name="سهم مسنن إلى اليمين 11">
              <a:hlinkClick r:id="" action="ppaction://hlinkshowjump?jump=previousslide"/>
            </p:cNvPr>
            <p:cNvSpPr/>
            <p:nvPr/>
          </p:nvSpPr>
          <p:spPr>
            <a:xfrm>
              <a:off x="5542993" y="5730239"/>
              <a:ext cx="2592288" cy="1050984"/>
            </a:xfrm>
            <a:prstGeom prst="notchedRightArrow">
              <a:avLst>
                <a:gd name="adj1" fmla="val 50000"/>
                <a:gd name="adj2" fmla="val 37571"/>
              </a:avLst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السابق</a:t>
              </a:r>
            </a:p>
          </p:txBody>
        </p:sp>
        <p:sp>
          <p:nvSpPr>
            <p:cNvPr id="13" name="سهم مسنن إلى اليمين 12">
              <a:hlinkClick r:id="" action="ppaction://hlinkshowjump?jump=nextslide"/>
            </p:cNvPr>
            <p:cNvSpPr/>
            <p:nvPr/>
          </p:nvSpPr>
          <p:spPr>
            <a:xfrm flipH="1">
              <a:off x="1691680" y="5715517"/>
              <a:ext cx="2721452" cy="1050984"/>
            </a:xfrm>
            <a:prstGeom prst="notchedRightArrow">
              <a:avLst>
                <a:gd name="adj1" fmla="val 50000"/>
                <a:gd name="adj2" fmla="val 41714"/>
              </a:avLst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0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التالي</a:t>
              </a:r>
            </a:p>
          </p:txBody>
        </p:sp>
        <p:sp>
          <p:nvSpPr>
            <p:cNvPr id="14" name="مخطط انسيابي: تحضير 13">
              <a:hlinkClick r:id="" action="ppaction://hlinkshowjump?jump=firstslide"/>
            </p:cNvPr>
            <p:cNvSpPr/>
            <p:nvPr/>
          </p:nvSpPr>
          <p:spPr>
            <a:xfrm>
              <a:off x="3412931" y="5792496"/>
              <a:ext cx="2952328" cy="926470"/>
            </a:xfrm>
            <a:prstGeom prst="flowChartPreparation">
              <a:avLst/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الرئــــيسية</a:t>
              </a:r>
            </a:p>
          </p:txBody>
        </p:sp>
      </p:grpSp>
      <p:sp>
        <p:nvSpPr>
          <p:cNvPr id="23" name="عنصر نائب للمحتوى 2"/>
          <p:cNvSpPr>
            <a:spLocks noGrp="1"/>
          </p:cNvSpPr>
          <p:nvPr>
            <p:ph idx="1"/>
          </p:nvPr>
        </p:nvSpPr>
        <p:spPr>
          <a:xfrm>
            <a:off x="4499992" y="181050"/>
            <a:ext cx="4485184" cy="655662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lvl="1" indent="0" algn="ctr">
              <a:buNone/>
            </a:pPr>
            <a:r>
              <a:rPr lang="ar-SA" sz="3000" b="1" dirty="0" smtClean="0">
                <a:latin typeface="Sakkal Majalla" pitchFamily="2" charset="-78"/>
                <a:cs typeface="Sakkal Majalla" pitchFamily="2" charset="-78"/>
              </a:rPr>
              <a:t>كيف يمكن اختيار نظرية آينشتاين؟</a:t>
            </a:r>
            <a:endParaRPr lang="ar-SA" sz="3000" b="1" dirty="0"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5" name="عنصر نائب للمحتوى 2"/>
          <p:cNvSpPr txBox="1">
            <a:spLocks/>
          </p:cNvSpPr>
          <p:nvPr/>
        </p:nvSpPr>
        <p:spPr>
          <a:xfrm>
            <a:off x="2800970" y="973138"/>
            <a:ext cx="3706764" cy="65566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1">
            <a:norm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>
              <a:buFont typeface="Arial" pitchFamily="34" charset="0"/>
              <a:buNone/>
            </a:pPr>
            <a:r>
              <a:rPr lang="ar-SA" sz="3000" b="1" dirty="0" smtClean="0">
                <a:latin typeface="Sakkal Majalla" pitchFamily="2" charset="-78"/>
                <a:cs typeface="Sakkal Majalla" pitchFamily="2" charset="-78"/>
              </a:rPr>
              <a:t>جهاز اختبار نظرية آينشتاين</a:t>
            </a:r>
            <a:endParaRPr lang="ar-SA" sz="3000" b="1" dirty="0"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6" name="مربع نص 4"/>
          <p:cNvSpPr txBox="1"/>
          <p:nvPr/>
        </p:nvSpPr>
        <p:spPr>
          <a:xfrm>
            <a:off x="6993992" y="1628800"/>
            <a:ext cx="1953366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ar-SA" sz="32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طريقة عمله</a:t>
            </a:r>
            <a:endParaRPr lang="ar-SA" sz="3200" b="1" dirty="0">
              <a:solidFill>
                <a:schemeClr val="tx1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7" name="مربع نص 3"/>
          <p:cNvSpPr txBox="1"/>
          <p:nvPr/>
        </p:nvSpPr>
        <p:spPr>
          <a:xfrm>
            <a:off x="683568" y="2471176"/>
            <a:ext cx="8280920" cy="10156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0" lvl="1" algn="just" fontAlgn="auto">
              <a:spcBef>
                <a:spcPct val="20000"/>
              </a:spcBef>
              <a:spcAft>
                <a:spcPts val="0"/>
              </a:spcAft>
            </a:pPr>
            <a:r>
              <a:rPr lang="ar-SA" sz="3000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1</a:t>
            </a:r>
            <a:r>
              <a:rPr lang="ar-SA" sz="3000" b="1" dirty="0" smtClean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- </a:t>
            </a:r>
            <a:r>
              <a:rPr lang="ar-SA" sz="3000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نختار ضوء مناسب </a:t>
            </a:r>
            <a:r>
              <a:rPr lang="ar-SA" sz="3000" b="1" dirty="0" smtClean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لإضاءة </a:t>
            </a:r>
            <a:r>
              <a:rPr lang="ar-SA" sz="3000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المهبط </a:t>
            </a:r>
            <a:r>
              <a:rPr lang="ar-SA" sz="3000" b="1" dirty="0" smtClean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 (</a:t>
            </a:r>
            <a:r>
              <a:rPr lang="ar-SA" sz="3000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تردده اعلى من تردد العتبه  لمادة المهبط)</a:t>
            </a:r>
          </a:p>
        </p:txBody>
      </p:sp>
      <p:sp>
        <p:nvSpPr>
          <p:cNvPr id="18" name="مربع نص 3"/>
          <p:cNvSpPr txBox="1"/>
          <p:nvPr/>
        </p:nvSpPr>
        <p:spPr>
          <a:xfrm>
            <a:off x="5181796" y="3986819"/>
            <a:ext cx="3782691" cy="15696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0" lvl="1" algn="just" fontAlgn="auto">
              <a:spcBef>
                <a:spcPct val="20000"/>
              </a:spcBef>
              <a:spcAft>
                <a:spcPts val="0"/>
              </a:spcAft>
            </a:pPr>
            <a:r>
              <a:rPr lang="ar-SA" sz="3000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2- باستخدام مجزئ الجهد  نزيد فرق الجهد المعاكس تدريجيا </a:t>
            </a:r>
          </a:p>
          <a:p>
            <a:pPr marL="0" lvl="1" algn="just" fontAlgn="auto">
              <a:spcBef>
                <a:spcPct val="20000"/>
              </a:spcBef>
              <a:spcAft>
                <a:spcPts val="0"/>
              </a:spcAft>
            </a:pPr>
            <a:r>
              <a:rPr lang="ar-SA" sz="3000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 (أي يكون المهبط + والمصعد -)</a:t>
            </a: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l="15008" t="27679" r="42844" b="26182"/>
          <a:stretch>
            <a:fillRect/>
          </a:stretch>
        </p:blipFill>
        <p:spPr bwMode="auto">
          <a:xfrm>
            <a:off x="108012" y="3645024"/>
            <a:ext cx="4824028" cy="2253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36851542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d"/>
        <p:sndAc>
          <p:stSnd>
            <p:snd r:embed="rId7" name="laser.wav"/>
          </p:stSnd>
        </p:sndAc>
      </p:transition>
    </mc:Choice>
    <mc:Fallback>
      <p:transition spd="slow">
        <p:fade/>
        <p:sndAc>
          <p:stSnd>
            <p:snd r:embed="rId3" name="las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uild="p" animBg="1"/>
      <p:bldP spid="15" grpId="0" animBg="1"/>
      <p:bldP spid="16" grpId="0" animBg="1"/>
      <p:bldP spid="17" grpId="0" animBg="1"/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ربع نص 1"/>
          <p:cNvSpPr txBox="1"/>
          <p:nvPr/>
        </p:nvSpPr>
        <p:spPr>
          <a:xfrm>
            <a:off x="395536" y="294446"/>
            <a:ext cx="3672408" cy="769441"/>
          </a:xfrm>
          <a:prstGeom prst="rect">
            <a:avLst/>
          </a:prstGeom>
          <a:noFill/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rgbClr val="C2AD8D">
                <a:shade val="25000"/>
                <a:satMod val="150000"/>
              </a:srgbClr>
            </a:contourClr>
          </a:sp3d>
        </p:spPr>
        <p:txBody>
          <a:bodyPr rtlCol="1">
            <a:spAutoFit/>
          </a:bodyPr>
          <a:lstStyle/>
          <a:p>
            <a:pPr algn="ctr">
              <a:defRPr/>
            </a:pPr>
            <a:r>
              <a:rPr lang="ar-SA" sz="4400" b="1" kern="0" dirty="0">
                <a:solidFill>
                  <a:srgbClr val="FFFF00"/>
                </a:solidFill>
                <a:latin typeface="Franklin Gothic Book"/>
              </a:rPr>
              <a:t>الفصل  </a:t>
            </a:r>
            <a:r>
              <a:rPr lang="ar-SA" sz="4400" b="1" kern="0" dirty="0" smtClean="0">
                <a:solidFill>
                  <a:srgbClr val="FFFF00"/>
                </a:solidFill>
                <a:latin typeface="Franklin Gothic Book"/>
              </a:rPr>
              <a:t>الثامن </a:t>
            </a:r>
            <a:endParaRPr lang="ar-SA" sz="4400" b="1" kern="0" dirty="0">
              <a:solidFill>
                <a:srgbClr val="FFFF00"/>
              </a:solidFill>
              <a:latin typeface="Franklin Gothic Book"/>
            </a:endParaRPr>
          </a:p>
        </p:txBody>
      </p:sp>
      <p:sp>
        <p:nvSpPr>
          <p:cNvPr id="7" name="موجة مزدوجة 8"/>
          <p:cNvSpPr/>
          <p:nvPr/>
        </p:nvSpPr>
        <p:spPr>
          <a:xfrm>
            <a:off x="0" y="1312325"/>
            <a:ext cx="5040560" cy="776965"/>
          </a:xfrm>
          <a:prstGeom prst="doubleWave">
            <a:avLst/>
          </a:prstGeom>
          <a:noFill/>
          <a:ln w="9525" cap="flat" cmpd="sng" algn="ctr">
            <a:noFill/>
            <a:prstDash val="solid"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 rtlCol="1" anchor="ctr"/>
          <a:lstStyle/>
          <a:p>
            <a:pPr algn="ctr">
              <a:defRPr/>
            </a:pPr>
            <a:r>
              <a:rPr lang="ar-SA" altLang="ar-SA" sz="5400" b="1" kern="0" dirty="0" smtClean="0">
                <a:solidFill>
                  <a:prstClr val="black"/>
                </a:solidFill>
                <a:latin typeface="Franklin Gothic Book"/>
                <a:cs typeface="Times New Roman" pitchFamily="18" charset="0"/>
              </a:rPr>
              <a:t>نظرية الكم </a:t>
            </a:r>
            <a:endParaRPr lang="ar-SA" altLang="ar-SA" sz="5400" b="1" kern="0" dirty="0">
              <a:solidFill>
                <a:srgbClr val="00B0F0"/>
              </a:solidFill>
              <a:latin typeface="Franklin Gothic Book"/>
            </a:endParaRPr>
          </a:p>
        </p:txBody>
      </p:sp>
      <p:sp>
        <p:nvSpPr>
          <p:cNvPr id="8" name="مستطيل 10"/>
          <p:cNvSpPr>
            <a:spLocks noChangeArrowheads="1"/>
          </p:cNvSpPr>
          <p:nvPr/>
        </p:nvSpPr>
        <p:spPr bwMode="auto">
          <a:xfrm>
            <a:off x="425618" y="2597150"/>
            <a:ext cx="3612244" cy="1108075"/>
          </a:xfrm>
          <a:prstGeom prst="rect">
            <a:avLst/>
          </a:prstGeom>
          <a:gradFill rotWithShape="1">
            <a:gsLst>
              <a:gs pos="0">
                <a:srgbClr val="F96A1B">
                  <a:shade val="51000"/>
                  <a:satMod val="130000"/>
                </a:srgbClr>
              </a:gs>
              <a:gs pos="80000">
                <a:srgbClr val="F96A1B">
                  <a:shade val="93000"/>
                  <a:satMod val="130000"/>
                </a:srgbClr>
              </a:gs>
              <a:gs pos="100000">
                <a:srgbClr val="F96A1B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F96A1B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ex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ar-SA" sz="6600" b="1" kern="0" dirty="0">
                <a:solidFill>
                  <a:srgbClr val="FFFF00"/>
                </a:solidFill>
                <a:latin typeface="GEFlow-Bold"/>
              </a:rPr>
              <a:t>الدرس </a:t>
            </a:r>
            <a:r>
              <a:rPr lang="ar-SA" sz="6600" b="1" kern="0" dirty="0" smtClean="0">
                <a:solidFill>
                  <a:srgbClr val="FFFF00"/>
                </a:solidFill>
                <a:latin typeface="GEFlow-Bold"/>
              </a:rPr>
              <a:t>الأول </a:t>
            </a:r>
            <a:endParaRPr lang="ar-SA" sz="6600" kern="0" dirty="0">
              <a:solidFill>
                <a:srgbClr val="FFFF00"/>
              </a:solidFill>
              <a:latin typeface="Franklin Gothic Book"/>
            </a:endParaRPr>
          </a:p>
        </p:txBody>
      </p:sp>
      <p:sp>
        <p:nvSpPr>
          <p:cNvPr id="9" name="مستطيل مستدير الزوايا 10"/>
          <p:cNvSpPr/>
          <p:nvPr/>
        </p:nvSpPr>
        <p:spPr>
          <a:xfrm>
            <a:off x="-1218957" y="4437112"/>
            <a:ext cx="6264275" cy="825500"/>
          </a:xfrm>
          <a:prstGeom prst="roundRect">
            <a:avLst>
              <a:gd name="adj" fmla="val 0"/>
            </a:avLst>
          </a:prstGeom>
          <a:noFill/>
          <a:ln w="25400" cap="flat" cmpd="sng" algn="ctr">
            <a:noFill/>
            <a:prstDash val="solid"/>
          </a:ln>
          <a:effectLst/>
        </p:spPr>
        <p:txBody>
          <a:bodyPr rtlCol="1" anchor="ctr"/>
          <a:lstStyle/>
          <a:p>
            <a:pPr algn="ctr">
              <a:defRPr/>
            </a:pPr>
            <a:r>
              <a:rPr lang="ar-SA" sz="4800" b="1" kern="0" dirty="0" smtClean="0">
                <a:solidFill>
                  <a:srgbClr val="FF0000"/>
                </a:solidFill>
                <a:latin typeface="Franklin Gothic Book"/>
              </a:rPr>
              <a:t>النموذج الجسيمي</a:t>
            </a:r>
          </a:p>
          <a:p>
            <a:pPr algn="ctr">
              <a:defRPr/>
            </a:pPr>
            <a:r>
              <a:rPr lang="ar-SA" sz="4800" b="1" kern="0" dirty="0" smtClean="0">
                <a:solidFill>
                  <a:srgbClr val="FF0000"/>
                </a:solidFill>
                <a:latin typeface="Franklin Gothic Book"/>
              </a:rPr>
              <a:t> للموجات</a:t>
            </a:r>
            <a:endParaRPr lang="ar-EG" sz="4800" b="1" kern="0" dirty="0">
              <a:solidFill>
                <a:srgbClr val="FF0000"/>
              </a:solidFill>
              <a:latin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035938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8" descr="D:\Work2\exxit.png">
            <a:hlinkClick r:id="" action="ppaction://hlinkshowjump?jump=endshow"/>
            <a:hlinkHover r:id="" action="ppaction://noaction" highlightClick="1">
              <a:snd r:embed="rId4" name="الترجمة من Google_2.wav"/>
            </a:hlinkHover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4157" y="6042291"/>
            <a:ext cx="892103" cy="700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مجموعة 10"/>
          <p:cNvGrpSpPr/>
          <p:nvPr/>
        </p:nvGrpSpPr>
        <p:grpSpPr>
          <a:xfrm>
            <a:off x="1984382" y="6059330"/>
            <a:ext cx="6443601" cy="760831"/>
            <a:chOff x="1691680" y="5715517"/>
            <a:chExt cx="6443601" cy="1065706"/>
          </a:xfrm>
        </p:grpSpPr>
        <p:sp>
          <p:nvSpPr>
            <p:cNvPr id="12" name="سهم مسنن إلى اليمين 11">
              <a:hlinkClick r:id="" action="ppaction://hlinkshowjump?jump=previousslide"/>
            </p:cNvPr>
            <p:cNvSpPr/>
            <p:nvPr/>
          </p:nvSpPr>
          <p:spPr>
            <a:xfrm>
              <a:off x="5542993" y="5730239"/>
              <a:ext cx="2592288" cy="1050984"/>
            </a:xfrm>
            <a:prstGeom prst="notchedRightArrow">
              <a:avLst>
                <a:gd name="adj1" fmla="val 50000"/>
                <a:gd name="adj2" fmla="val 37571"/>
              </a:avLst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السابق</a:t>
              </a:r>
            </a:p>
          </p:txBody>
        </p:sp>
        <p:sp>
          <p:nvSpPr>
            <p:cNvPr id="13" name="سهم مسنن إلى اليمين 12">
              <a:hlinkClick r:id="" action="ppaction://hlinkshowjump?jump=nextslide"/>
            </p:cNvPr>
            <p:cNvSpPr/>
            <p:nvPr/>
          </p:nvSpPr>
          <p:spPr>
            <a:xfrm flipH="1">
              <a:off x="1691680" y="5715517"/>
              <a:ext cx="2721452" cy="1050984"/>
            </a:xfrm>
            <a:prstGeom prst="notchedRightArrow">
              <a:avLst>
                <a:gd name="adj1" fmla="val 50000"/>
                <a:gd name="adj2" fmla="val 41714"/>
              </a:avLst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0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التالي</a:t>
              </a:r>
            </a:p>
          </p:txBody>
        </p:sp>
        <p:sp>
          <p:nvSpPr>
            <p:cNvPr id="14" name="مخطط انسيابي: تحضير 13">
              <a:hlinkClick r:id="" action="ppaction://hlinkshowjump?jump=firstslide"/>
            </p:cNvPr>
            <p:cNvSpPr/>
            <p:nvPr/>
          </p:nvSpPr>
          <p:spPr>
            <a:xfrm>
              <a:off x="3412931" y="5792496"/>
              <a:ext cx="2952328" cy="926470"/>
            </a:xfrm>
            <a:prstGeom prst="flowChartPreparation">
              <a:avLst/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الرئــــيسية</a:t>
              </a:r>
            </a:p>
          </p:txBody>
        </p:sp>
      </p:grpSp>
      <p:sp>
        <p:nvSpPr>
          <p:cNvPr id="15" name="عنصر نائب للمحتوى 2"/>
          <p:cNvSpPr txBox="1">
            <a:spLocks/>
          </p:cNvSpPr>
          <p:nvPr/>
        </p:nvSpPr>
        <p:spPr>
          <a:xfrm>
            <a:off x="5518956" y="211622"/>
            <a:ext cx="3428402" cy="65566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1">
            <a:norm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>
              <a:buFont typeface="Arial" pitchFamily="34" charset="0"/>
              <a:buNone/>
            </a:pPr>
            <a:r>
              <a:rPr lang="ar-SA" sz="3000" b="1" dirty="0" smtClean="0">
                <a:latin typeface="Sakkal Majalla" pitchFamily="2" charset="-78"/>
                <a:cs typeface="Sakkal Majalla" pitchFamily="2" charset="-78"/>
              </a:rPr>
              <a:t>في حالة عكس فرق الجهد</a:t>
            </a:r>
            <a:endParaRPr lang="ar-SA" sz="3000" b="1" dirty="0"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7" name="مربع نص 3"/>
          <p:cNvSpPr txBox="1"/>
          <p:nvPr/>
        </p:nvSpPr>
        <p:spPr>
          <a:xfrm>
            <a:off x="395536" y="1196752"/>
            <a:ext cx="8568952" cy="286232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</a:pPr>
            <a:r>
              <a:rPr lang="ar-SA" sz="3000" b="1" dirty="0">
                <a:latin typeface="Sakkal Majalla" pitchFamily="2" charset="-78"/>
                <a:cs typeface="Sakkal Majalla" pitchFamily="2" charset="-78"/>
              </a:rPr>
              <a:t> يهبط التيار </a:t>
            </a:r>
            <a:r>
              <a:rPr lang="ar-SA" sz="3000" b="1" dirty="0" smtClean="0">
                <a:latin typeface="Sakkal Majalla" pitchFamily="2" charset="-78"/>
                <a:cs typeface="Sakkal Majalla" pitchFamily="2" charset="-78"/>
              </a:rPr>
              <a:t>تدريجيًا </a:t>
            </a:r>
            <a:r>
              <a:rPr lang="ar-SA" sz="3000" b="1" dirty="0">
                <a:latin typeface="Sakkal Majalla" pitchFamily="2" charset="-78"/>
                <a:cs typeface="Sakkal Majalla" pitchFamily="2" charset="-78"/>
              </a:rPr>
              <a:t>الى قيم اقل لان معظم الالكترونات الضوئية  سوف تتنافر  مع  المصعد </a:t>
            </a:r>
            <a:r>
              <a:rPr lang="ar-SA" sz="3000" b="1" dirty="0" smtClean="0">
                <a:latin typeface="Sakkal Majalla" pitchFamily="2" charset="-78"/>
                <a:cs typeface="Sakkal Majalla" pitchFamily="2" charset="-78"/>
              </a:rPr>
              <a:t>السالب، </a:t>
            </a:r>
            <a:r>
              <a:rPr lang="ar-SA" sz="3000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وتصل فقط الالكترونات الضوئية التي لها طاقة أكبر الى </a:t>
            </a:r>
            <a:r>
              <a:rPr lang="ar-SA" sz="3000" b="1" dirty="0" smtClean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المصعد، وعند </a:t>
            </a:r>
            <a:r>
              <a:rPr lang="ar-SA" sz="3000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زيادة </a:t>
            </a:r>
            <a:r>
              <a:rPr lang="ar-SA" sz="3000" b="1" dirty="0" err="1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سالبية</a:t>
            </a:r>
            <a:r>
              <a:rPr lang="ar-SA" sz="3000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 جهد المصعد تدريجيا </a:t>
            </a:r>
            <a:r>
              <a:rPr lang="ar-SA" sz="3000" b="1" dirty="0" smtClean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وعند </a:t>
            </a:r>
            <a:r>
              <a:rPr lang="ar-SA" sz="3000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فرق جهد معين </a:t>
            </a:r>
            <a:r>
              <a:rPr lang="ar-SA" sz="3000" b="1" dirty="0" smtClean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يسمى </a:t>
            </a:r>
            <a:r>
              <a:rPr lang="ar-SA" sz="3000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جهد الايقاف  أو القطع  نلاحظ توقف سريان </a:t>
            </a:r>
            <a:r>
              <a:rPr lang="ar-SA" sz="3000" b="1" dirty="0" smtClean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التيار.</a:t>
            </a:r>
            <a:endParaRPr lang="ar-SA" sz="3000" b="1" dirty="0">
              <a:solidFill>
                <a:prstClr val="black"/>
              </a:solidFill>
              <a:latin typeface="Sakkal Majalla" pitchFamily="2" charset="-78"/>
              <a:cs typeface="Sakkal Majalla" pitchFamily="2" charset="-78"/>
            </a:endParaRPr>
          </a:p>
          <a:p>
            <a:r>
              <a:rPr lang="ar-SA" sz="3000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نحسب الطاقة الحركية العظمى الممكنة </a:t>
            </a:r>
            <a:r>
              <a:rPr lang="ar-SA" sz="3000" b="1" dirty="0" smtClean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للإلكترونات </a:t>
            </a:r>
            <a:r>
              <a:rPr lang="ar-SA" sz="3000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المتحررة والتي تساوي الشغل المبذول من المجال </a:t>
            </a:r>
            <a:r>
              <a:rPr lang="ar-SA" sz="3000" b="1" dirty="0" smtClean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لإيقافها.</a:t>
            </a:r>
            <a:endParaRPr lang="ar-SA" sz="3000" b="1" dirty="0">
              <a:latin typeface="Sakkal Majalla" pitchFamily="2" charset="-78"/>
              <a:cs typeface="Sakkal Majalla" pitchFamily="2" charset="-78"/>
            </a:endParaRPr>
          </a:p>
        </p:txBody>
      </p:sp>
      <p:pic>
        <p:nvPicPr>
          <p:cNvPr id="20" name="Picture 1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26468" y="4088140"/>
            <a:ext cx="2914650" cy="720741"/>
          </a:xfrm>
          <a:prstGeom prst="rect">
            <a:avLst/>
          </a:prstGeom>
          <a:noFill/>
        </p:spPr>
      </p:pic>
      <p:grpSp>
        <p:nvGrpSpPr>
          <p:cNvPr id="3" name="مجموعة 2"/>
          <p:cNvGrpSpPr/>
          <p:nvPr/>
        </p:nvGrpSpPr>
        <p:grpSpPr>
          <a:xfrm>
            <a:off x="565212" y="4311197"/>
            <a:ext cx="8229600" cy="2081199"/>
            <a:chOff x="565212" y="4311197"/>
            <a:chExt cx="8229600" cy="2081199"/>
          </a:xfrm>
        </p:grpSpPr>
        <p:sp>
          <p:nvSpPr>
            <p:cNvPr id="21" name="عنصر نائب للمحتوى 2"/>
            <p:cNvSpPr txBox="1">
              <a:spLocks/>
            </p:cNvSpPr>
            <p:nvPr/>
          </p:nvSpPr>
          <p:spPr>
            <a:xfrm>
              <a:off x="565212" y="4311197"/>
              <a:ext cx="8229600" cy="2081199"/>
            </a:xfrm>
            <a:prstGeom prst="rect">
              <a:avLst/>
            </a:prstGeom>
          </p:spPr>
          <p:txBody>
            <a:bodyPr vert="horz" lIns="91440" tIns="45720" rIns="91440" bIns="45720" rtlCol="1">
              <a:normAutofit/>
            </a:bodyPr>
            <a:lstStyle>
              <a:lvl1pPr marL="342900" indent="-342900" algn="r" defTabSz="914400" rtl="1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r" defTabSz="914400" rtl="1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r" defTabSz="914400" rtl="1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r" defTabSz="914400" rtl="1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r" defTabSz="914400" rtl="1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r" defTabSz="914400" rtl="1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r" defTabSz="914400" rtl="1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r" defTabSz="914400" rtl="1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r" defTabSz="914400" rtl="1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fontAlgn="auto">
                <a:spcAft>
                  <a:spcPts val="0"/>
                </a:spcAft>
                <a:buFont typeface="Arial" pitchFamily="34" charset="0"/>
                <a:buNone/>
              </a:pPr>
              <a:r>
                <a:rPr lang="ar-SA" dirty="0" smtClean="0">
                  <a:solidFill>
                    <a:prstClr val="black"/>
                  </a:solidFill>
                </a:rPr>
                <a:t>حيث        </a:t>
              </a:r>
              <a:r>
                <a:rPr lang="ar-SA" sz="2600" dirty="0" smtClean="0">
                  <a:solidFill>
                    <a:prstClr val="black"/>
                  </a:solidFill>
                </a:rPr>
                <a:t>تمثل مقدار جهد الايقاف </a:t>
              </a:r>
            </a:p>
            <a:p>
              <a:pPr fontAlgn="auto">
                <a:spcAft>
                  <a:spcPts val="0"/>
                </a:spcAft>
              </a:pPr>
              <a:r>
                <a:rPr lang="ar-SA" sz="2600" dirty="0" smtClean="0">
                  <a:solidFill>
                    <a:prstClr val="black"/>
                  </a:solidFill>
                </a:rPr>
                <a:t>و                               شحنة الالكترون</a:t>
              </a:r>
            </a:p>
            <a:p>
              <a:pPr fontAlgn="auto">
                <a:spcAft>
                  <a:spcPts val="0"/>
                </a:spcAft>
                <a:buFont typeface="Arial" pitchFamily="34" charset="0"/>
                <a:buNone/>
              </a:pPr>
              <a:r>
                <a:rPr lang="ar-SA" sz="2600" dirty="0" smtClean="0">
                  <a:solidFill>
                    <a:prstClr val="black"/>
                  </a:solidFill>
                </a:rPr>
                <a:t> و       طاقة الالكترون المتحرر</a:t>
              </a:r>
              <a:endParaRPr lang="ar-SA" sz="2600" dirty="0">
                <a:solidFill>
                  <a:prstClr val="black"/>
                </a:solidFill>
              </a:endParaRPr>
            </a:p>
          </p:txBody>
        </p:sp>
        <p:pic>
          <p:nvPicPr>
            <p:cNvPr id="22" name="Picture 4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391164" y="4311198"/>
              <a:ext cx="486345" cy="497684"/>
            </a:xfrm>
            <a:prstGeom prst="rect">
              <a:avLst/>
            </a:prstGeom>
            <a:noFill/>
          </p:spPr>
        </p:pic>
        <p:pic>
          <p:nvPicPr>
            <p:cNvPr id="24" name="Picture 16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518956" y="4904257"/>
              <a:ext cx="2493130" cy="457200"/>
            </a:xfrm>
            <a:prstGeom prst="rect">
              <a:avLst/>
            </a:prstGeom>
            <a:noFill/>
          </p:spPr>
        </p:pic>
        <p:pic>
          <p:nvPicPr>
            <p:cNvPr id="25" name="Picture 10"/>
            <p:cNvPicPr>
              <a:picLocks noChangeAspect="1" noChangeArrowheads="1"/>
            </p:cNvPicPr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938872" y="5361457"/>
              <a:ext cx="486345" cy="504056"/>
            </a:xfrm>
            <a:prstGeom prst="rect">
              <a:avLst/>
            </a:prstGeom>
            <a:noFill/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xmlns="" val="3321975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d"/>
        <p:sndAc>
          <p:stSnd>
            <p:snd r:embed="rId10" name="laser.wav"/>
          </p:stSnd>
        </p:sndAc>
      </p:transition>
    </mc:Choice>
    <mc:Fallback>
      <p:transition spd="slow">
        <p:fade/>
        <p:sndAc>
          <p:stSnd>
            <p:snd r:embed="rId3" name="las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8" descr="D:\Work2\exxit.png">
            <a:hlinkClick r:id="" action="ppaction://hlinkshowjump?jump=endshow"/>
            <a:hlinkHover r:id="" action="ppaction://noaction" highlightClick="1">
              <a:snd r:embed="rId4" name="الترجمة من Google_2.wav"/>
            </a:hlinkHover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4157" y="6042291"/>
            <a:ext cx="892103" cy="700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مجموعة 10"/>
          <p:cNvGrpSpPr/>
          <p:nvPr/>
        </p:nvGrpSpPr>
        <p:grpSpPr>
          <a:xfrm>
            <a:off x="1984382" y="6059330"/>
            <a:ext cx="6443601" cy="760831"/>
            <a:chOff x="1691680" y="5715517"/>
            <a:chExt cx="6443601" cy="1065706"/>
          </a:xfrm>
        </p:grpSpPr>
        <p:sp>
          <p:nvSpPr>
            <p:cNvPr id="12" name="سهم مسنن إلى اليمين 11">
              <a:hlinkClick r:id="" action="ppaction://hlinkshowjump?jump=previousslide"/>
            </p:cNvPr>
            <p:cNvSpPr/>
            <p:nvPr/>
          </p:nvSpPr>
          <p:spPr>
            <a:xfrm>
              <a:off x="5542993" y="5730239"/>
              <a:ext cx="2592288" cy="1050984"/>
            </a:xfrm>
            <a:prstGeom prst="notchedRightArrow">
              <a:avLst>
                <a:gd name="adj1" fmla="val 50000"/>
                <a:gd name="adj2" fmla="val 37571"/>
              </a:avLst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السابق</a:t>
              </a:r>
            </a:p>
          </p:txBody>
        </p:sp>
        <p:sp>
          <p:nvSpPr>
            <p:cNvPr id="13" name="سهم مسنن إلى اليمين 12">
              <a:hlinkClick r:id="" action="ppaction://hlinkshowjump?jump=nextslide"/>
            </p:cNvPr>
            <p:cNvSpPr/>
            <p:nvPr/>
          </p:nvSpPr>
          <p:spPr>
            <a:xfrm flipH="1">
              <a:off x="1691680" y="5715517"/>
              <a:ext cx="2721452" cy="1050984"/>
            </a:xfrm>
            <a:prstGeom prst="notchedRightArrow">
              <a:avLst>
                <a:gd name="adj1" fmla="val 50000"/>
                <a:gd name="adj2" fmla="val 41714"/>
              </a:avLst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0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التالي</a:t>
              </a:r>
            </a:p>
          </p:txBody>
        </p:sp>
        <p:sp>
          <p:nvSpPr>
            <p:cNvPr id="14" name="مخطط انسيابي: تحضير 13">
              <a:hlinkClick r:id="" action="ppaction://hlinkshowjump?jump=firstslide"/>
            </p:cNvPr>
            <p:cNvSpPr/>
            <p:nvPr/>
          </p:nvSpPr>
          <p:spPr>
            <a:xfrm>
              <a:off x="3412931" y="5792496"/>
              <a:ext cx="2952328" cy="926470"/>
            </a:xfrm>
            <a:prstGeom prst="flowChartPreparation">
              <a:avLst/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الرئــــيسية</a:t>
              </a:r>
            </a:p>
          </p:txBody>
        </p:sp>
      </p:grpSp>
      <p:sp>
        <p:nvSpPr>
          <p:cNvPr id="15" name="عنصر نائب للمحتوى 2"/>
          <p:cNvSpPr txBox="1">
            <a:spLocks/>
          </p:cNvSpPr>
          <p:nvPr/>
        </p:nvSpPr>
        <p:spPr>
          <a:xfrm>
            <a:off x="4499992" y="211622"/>
            <a:ext cx="4447366" cy="65566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1">
            <a:norm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>
              <a:buFont typeface="Arial" pitchFamily="34" charset="0"/>
              <a:buNone/>
            </a:pPr>
            <a:r>
              <a:rPr lang="ar-SA" sz="3000" b="1" dirty="0" smtClean="0">
                <a:latin typeface="Sakkal Majalla" pitchFamily="2" charset="-78"/>
                <a:cs typeface="Sakkal Majalla" pitchFamily="2" charset="-78"/>
              </a:rPr>
              <a:t>تطبيقات الظاهرة الكهروضوئية</a:t>
            </a:r>
            <a:endParaRPr lang="ar-SA" sz="3000" b="1" dirty="0"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7" name="مربع نص 3"/>
          <p:cNvSpPr txBox="1"/>
          <p:nvPr/>
        </p:nvSpPr>
        <p:spPr>
          <a:xfrm>
            <a:off x="395536" y="1196752"/>
            <a:ext cx="8568952" cy="424731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</a:pPr>
            <a:r>
              <a:rPr lang="ar-SA" sz="30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الألواح الشمسية:</a:t>
            </a:r>
          </a:p>
          <a:p>
            <a:pPr marL="457200" indent="-4572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v"/>
            </a:pPr>
            <a:r>
              <a:rPr lang="ar-SA" sz="3000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تستخدم التأثير الكهروضوئي  لتحويل </a:t>
            </a:r>
            <a:r>
              <a:rPr lang="ar-SA" sz="3000" b="1" dirty="0" smtClean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ضوء الشمس </a:t>
            </a:r>
            <a:r>
              <a:rPr lang="ar-SA" sz="3000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الى طاقة </a:t>
            </a:r>
            <a:r>
              <a:rPr lang="ar-SA" sz="3000" b="1" dirty="0" smtClean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كهربائية.</a:t>
            </a:r>
          </a:p>
          <a:p>
            <a:pPr marL="457200" indent="-4572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v"/>
            </a:pPr>
            <a:r>
              <a:rPr lang="ar-SA" sz="3000" b="1" dirty="0" smtClean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فاتحات </a:t>
            </a:r>
            <a:r>
              <a:rPr lang="ar-SA" sz="3000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أبواب مواقف </a:t>
            </a:r>
            <a:r>
              <a:rPr lang="ar-SA" sz="3000" b="1" dirty="0" smtClean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السيارات.</a:t>
            </a:r>
          </a:p>
          <a:p>
            <a:pPr marL="457200" indent="-4572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v"/>
            </a:pPr>
            <a:r>
              <a:rPr lang="ar-SA" sz="3000" b="1" dirty="0" smtClean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تحوي حزمًا من الأشعة تحت الحمراء تنشئ تيارًا في المستقبل (من خلال التأثير الكهروضوئي).</a:t>
            </a:r>
          </a:p>
          <a:p>
            <a:pPr marL="457200" indent="-4572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v"/>
            </a:pPr>
            <a:r>
              <a:rPr lang="ar-SA" sz="3000" b="1" dirty="0" smtClean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فإذا قطعت حزمة الضوء بجسم أثناء إغلاق باب المواقف فإن التيار يتوقف في المستقبل مما يؤدي إلى فتح الباب.</a:t>
            </a:r>
          </a:p>
          <a:p>
            <a:pPr marL="457200" indent="-4572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v"/>
            </a:pPr>
            <a:r>
              <a:rPr lang="ar-SA" sz="3000" b="1" dirty="0" smtClean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التحكم في إضاءة المصابيح.</a:t>
            </a:r>
            <a:endParaRPr lang="ar-SA" sz="3000" b="1" dirty="0">
              <a:latin typeface="Sakkal Majalla" pitchFamily="2" charset="-78"/>
              <a:cs typeface="Sakkal Majalla" pitchFamily="2" charset="-78"/>
            </a:endParaRPr>
          </a:p>
        </p:txBody>
      </p:sp>
      <p:pic>
        <p:nvPicPr>
          <p:cNvPr id="27" name="Picture 2" descr="http://3.bp.blogspot.com/-YbV2frtlago/T6TuhQ0n-EI/AAAAAAAAA9c/JA4Xv4Evk2I/s1600/الطاقه+الشمسيه2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3177208" cy="1628800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15791651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d"/>
        <p:sndAc>
          <p:stSnd>
            <p:snd r:embed="rId8" name="laser.wav"/>
          </p:stSnd>
        </p:sndAc>
      </p:transition>
    </mc:Choice>
    <mc:Fallback>
      <p:transition spd="slow">
        <p:fade/>
        <p:sndAc>
          <p:stSnd>
            <p:snd r:embed="rId3" name="las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1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1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1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1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1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8" descr="D:\Work2\exxit.png">
            <a:hlinkClick r:id="" action="ppaction://hlinkshowjump?jump=endshow"/>
            <a:hlinkHover r:id="" action="ppaction://noaction" highlightClick="1">
              <a:snd r:embed="rId4" name="الترجمة من Google_2.wav"/>
            </a:hlinkHover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4157" y="6042291"/>
            <a:ext cx="892103" cy="700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مجموعة 10"/>
          <p:cNvGrpSpPr/>
          <p:nvPr/>
        </p:nvGrpSpPr>
        <p:grpSpPr>
          <a:xfrm>
            <a:off x="1984382" y="6059330"/>
            <a:ext cx="6443601" cy="760831"/>
            <a:chOff x="1691680" y="5715517"/>
            <a:chExt cx="6443601" cy="1065706"/>
          </a:xfrm>
        </p:grpSpPr>
        <p:sp>
          <p:nvSpPr>
            <p:cNvPr id="12" name="سهم مسنن إلى اليمين 11">
              <a:hlinkClick r:id="" action="ppaction://hlinkshowjump?jump=previousslide"/>
            </p:cNvPr>
            <p:cNvSpPr/>
            <p:nvPr/>
          </p:nvSpPr>
          <p:spPr>
            <a:xfrm>
              <a:off x="5542993" y="5730239"/>
              <a:ext cx="2592288" cy="1050984"/>
            </a:xfrm>
            <a:prstGeom prst="notchedRightArrow">
              <a:avLst>
                <a:gd name="adj1" fmla="val 50000"/>
                <a:gd name="adj2" fmla="val 37571"/>
              </a:avLst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السابق</a:t>
              </a:r>
            </a:p>
          </p:txBody>
        </p:sp>
        <p:sp>
          <p:nvSpPr>
            <p:cNvPr id="13" name="سهم مسنن إلى اليمين 12">
              <a:hlinkClick r:id="" action="ppaction://hlinkshowjump?jump=nextslide"/>
            </p:cNvPr>
            <p:cNvSpPr/>
            <p:nvPr/>
          </p:nvSpPr>
          <p:spPr>
            <a:xfrm flipH="1">
              <a:off x="1691680" y="5715517"/>
              <a:ext cx="2721452" cy="1050984"/>
            </a:xfrm>
            <a:prstGeom prst="notchedRightArrow">
              <a:avLst>
                <a:gd name="adj1" fmla="val 50000"/>
                <a:gd name="adj2" fmla="val 41714"/>
              </a:avLst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0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التالي</a:t>
              </a:r>
            </a:p>
          </p:txBody>
        </p:sp>
        <p:sp>
          <p:nvSpPr>
            <p:cNvPr id="14" name="مخطط انسيابي: تحضير 13">
              <a:hlinkClick r:id="" action="ppaction://hlinkshowjump?jump=firstslide"/>
            </p:cNvPr>
            <p:cNvSpPr/>
            <p:nvPr/>
          </p:nvSpPr>
          <p:spPr>
            <a:xfrm>
              <a:off x="3412931" y="5792496"/>
              <a:ext cx="2952328" cy="926470"/>
            </a:xfrm>
            <a:prstGeom prst="flowChartPreparation">
              <a:avLst/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الرئــــيسية</a:t>
              </a:r>
            </a:p>
          </p:txBody>
        </p:sp>
      </p:grpSp>
      <p:sp>
        <p:nvSpPr>
          <p:cNvPr id="17" name="مربع نص 3"/>
          <p:cNvSpPr txBox="1"/>
          <p:nvPr/>
        </p:nvSpPr>
        <p:spPr>
          <a:xfrm>
            <a:off x="395536" y="260648"/>
            <a:ext cx="8568952" cy="304698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457200" indent="-4572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v"/>
            </a:pPr>
            <a:r>
              <a:rPr lang="ar-SA" sz="3000" b="1" dirty="0" smtClean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باستخدام التأثير الكهروضوئي يتم التحكم في إضاءة مصابيح الشوارع وإطفائها آليًا اعتمادًا على ما إذا كان الوقت ليلاً أو نهارًا.</a:t>
            </a:r>
          </a:p>
          <a:p>
            <a:pPr marL="457200" indent="-4572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v"/>
            </a:pPr>
            <a:r>
              <a:rPr lang="ar-SA" sz="3000" b="1" dirty="0" smtClean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الرسم البياني لطاقات حركة الإلكترونات التي تتحرر من فلز مقابل ترددات الفوتونات الساقطة.</a:t>
            </a:r>
          </a:p>
          <a:p>
            <a:pPr marL="457200" indent="-4572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v"/>
            </a:pPr>
            <a:r>
              <a:rPr lang="ar-SA" sz="3000" b="1" dirty="0" smtClean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كلما زاد تردد الإشعاع الساقط ازدادت الطاقة الحركية للإلكترونات المتحررة بشكل مناسب.</a:t>
            </a:r>
            <a:endParaRPr lang="ar-SA" sz="3000" b="1" dirty="0">
              <a:latin typeface="Sakkal Majalla" pitchFamily="2" charset="-78"/>
              <a:cs typeface="Sakkal Majalla" pitchFamily="2" charset="-78"/>
            </a:endParaRPr>
          </a:p>
        </p:txBody>
      </p:sp>
      <p:pic>
        <p:nvPicPr>
          <p:cNvPr id="16" name="Picture 1"/>
          <p:cNvPicPr>
            <a:picLocks noChangeAspect="1" noChangeArrowheads="1"/>
          </p:cNvPicPr>
          <p:nvPr/>
        </p:nvPicPr>
        <p:blipFill>
          <a:blip r:embed="rId6" cstate="print"/>
          <a:srcRect l="10788" t="21691" r="43185" b="8829"/>
          <a:stretch>
            <a:fillRect/>
          </a:stretch>
        </p:blipFill>
        <p:spPr bwMode="auto">
          <a:xfrm>
            <a:off x="1547664" y="3501008"/>
            <a:ext cx="5976664" cy="2404629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  <a:miter lim="800000"/>
            <a:headEnd/>
            <a:tailEnd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2497427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d"/>
        <p:sndAc>
          <p:stSnd>
            <p:snd r:embed="rId7" name="laser.wav"/>
          </p:stSnd>
        </p:sndAc>
      </p:transition>
    </mc:Choice>
    <mc:Fallback>
      <p:transition spd="slow">
        <p:fade/>
        <p:sndAc>
          <p:stSnd>
            <p:snd r:embed="rId3" name="las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8" descr="D:\Work2\exxit.png">
            <a:hlinkClick r:id="" action="ppaction://hlinkshowjump?jump=endshow"/>
            <a:hlinkHover r:id="" action="ppaction://noaction" highlightClick="1">
              <a:snd r:embed="rId4" name="الترجمة من Google_2.wav"/>
            </a:hlinkHover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4157" y="6042291"/>
            <a:ext cx="892103" cy="700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مجموعة 10"/>
          <p:cNvGrpSpPr/>
          <p:nvPr/>
        </p:nvGrpSpPr>
        <p:grpSpPr>
          <a:xfrm>
            <a:off x="1984382" y="6059330"/>
            <a:ext cx="6443601" cy="760831"/>
            <a:chOff x="1691680" y="5715517"/>
            <a:chExt cx="6443601" cy="1065706"/>
          </a:xfrm>
        </p:grpSpPr>
        <p:sp>
          <p:nvSpPr>
            <p:cNvPr id="12" name="سهم مسنن إلى اليمين 11">
              <a:hlinkClick r:id="" action="ppaction://hlinkshowjump?jump=previousslide"/>
            </p:cNvPr>
            <p:cNvSpPr/>
            <p:nvPr/>
          </p:nvSpPr>
          <p:spPr>
            <a:xfrm>
              <a:off x="5542993" y="5730239"/>
              <a:ext cx="2592288" cy="1050984"/>
            </a:xfrm>
            <a:prstGeom prst="notchedRightArrow">
              <a:avLst>
                <a:gd name="adj1" fmla="val 50000"/>
                <a:gd name="adj2" fmla="val 37571"/>
              </a:avLst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السابق</a:t>
              </a:r>
            </a:p>
          </p:txBody>
        </p:sp>
        <p:sp>
          <p:nvSpPr>
            <p:cNvPr id="13" name="سهم مسنن إلى اليمين 12">
              <a:hlinkClick r:id="" action="ppaction://hlinkshowjump?jump=nextslide"/>
            </p:cNvPr>
            <p:cNvSpPr/>
            <p:nvPr/>
          </p:nvSpPr>
          <p:spPr>
            <a:xfrm flipH="1">
              <a:off x="1691680" y="5715517"/>
              <a:ext cx="2721452" cy="1050984"/>
            </a:xfrm>
            <a:prstGeom prst="notchedRightArrow">
              <a:avLst>
                <a:gd name="adj1" fmla="val 50000"/>
                <a:gd name="adj2" fmla="val 41714"/>
              </a:avLst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0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التالي</a:t>
              </a:r>
            </a:p>
          </p:txBody>
        </p:sp>
        <p:sp>
          <p:nvSpPr>
            <p:cNvPr id="14" name="مخطط انسيابي: تحضير 13">
              <a:hlinkClick r:id="" action="ppaction://hlinkshowjump?jump=firstslide"/>
            </p:cNvPr>
            <p:cNvSpPr/>
            <p:nvPr/>
          </p:nvSpPr>
          <p:spPr>
            <a:xfrm>
              <a:off x="3412931" y="5792496"/>
              <a:ext cx="2952328" cy="926470"/>
            </a:xfrm>
            <a:prstGeom prst="flowChartPreparation">
              <a:avLst/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الرئــــيسية</a:t>
              </a:r>
            </a:p>
          </p:txBody>
        </p:sp>
      </p:grpSp>
      <p:sp>
        <p:nvSpPr>
          <p:cNvPr id="17" name="مربع نص 3"/>
          <p:cNvSpPr txBox="1"/>
          <p:nvPr/>
        </p:nvSpPr>
        <p:spPr>
          <a:xfrm>
            <a:off x="899592" y="151688"/>
            <a:ext cx="7934280" cy="298928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457200" indent="-457200" fontAlgn="auto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v"/>
            </a:pPr>
            <a:r>
              <a:rPr lang="ar-SA" sz="3000" b="1" dirty="0" smtClean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ميل الخط يمثل ثابت بلانك </a:t>
            </a:r>
            <a:r>
              <a:rPr lang="en-US" sz="3000" b="1" dirty="0" smtClean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h</a:t>
            </a:r>
            <a:endParaRPr lang="ar-SA" sz="3000" b="1" dirty="0" smtClean="0">
              <a:solidFill>
                <a:prstClr val="black"/>
              </a:solidFill>
              <a:latin typeface="Sakkal Majalla" pitchFamily="2" charset="-78"/>
              <a:cs typeface="Sakkal Majalla" pitchFamily="2" charset="-78"/>
            </a:endParaRPr>
          </a:p>
          <a:p>
            <a:pPr marL="457200" indent="-457200" fontAlgn="auto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v"/>
            </a:pPr>
            <a:r>
              <a:rPr lang="ar-SA" sz="3000" b="1" dirty="0" smtClean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نقطة تقاطعه مع محور ×</a:t>
            </a:r>
            <a:r>
              <a:rPr lang="en-US" sz="3000" b="1" dirty="0" smtClean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SA" sz="3000" b="1" dirty="0" smtClean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 تمثل تردد العتبة للفلز.</a:t>
            </a:r>
          </a:p>
          <a:p>
            <a:pPr marL="457200" indent="-457200" fontAlgn="auto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v"/>
            </a:pPr>
            <a:r>
              <a:rPr lang="ar-SA" sz="3000" b="1" dirty="0" smtClean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نلاحظ أن الرسوم البيانية للفلزات المختلفة تختلف فقط في تردد العتبة.</a:t>
            </a:r>
            <a:endParaRPr lang="ar-SA" sz="3000" b="1" dirty="0">
              <a:latin typeface="Sakkal Majalla" pitchFamily="2" charset="-78"/>
              <a:cs typeface="Sakkal Majalla" pitchFamily="2" charset="-78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11840" y="215004"/>
            <a:ext cx="3320362" cy="901626"/>
          </a:xfrm>
          <a:prstGeom prst="rect">
            <a:avLst/>
          </a:prstGeom>
          <a:noFill/>
        </p:spPr>
      </p:pic>
      <p:sp>
        <p:nvSpPr>
          <p:cNvPr id="15" name="عنوان 1"/>
          <p:cNvSpPr txBox="1">
            <a:spLocks/>
          </p:cNvSpPr>
          <p:nvPr/>
        </p:nvSpPr>
        <p:spPr>
          <a:xfrm>
            <a:off x="5925312" y="3321424"/>
            <a:ext cx="2908560" cy="72880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1"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ar-SA" sz="3000" b="1" dirty="0" smtClean="0">
                <a:solidFill>
                  <a:schemeClr val="bg1"/>
                </a:solidFill>
                <a:latin typeface="Sakkal Majalla" pitchFamily="2" charset="-78"/>
                <a:cs typeface="Sakkal Majalla" pitchFamily="2" charset="-78"/>
              </a:rPr>
              <a:t>اقتران الشغل لفلز </a:t>
            </a:r>
            <a:endParaRPr lang="ar-SA" sz="3000" b="1" dirty="0">
              <a:solidFill>
                <a:schemeClr val="bg1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8" name="عنصر نائب للمحتوى 2"/>
          <p:cNvSpPr>
            <a:spLocks noGrp="1"/>
          </p:cNvSpPr>
          <p:nvPr>
            <p:ph idx="1"/>
          </p:nvPr>
        </p:nvSpPr>
        <p:spPr>
          <a:xfrm>
            <a:off x="899592" y="4293096"/>
            <a:ext cx="7934280" cy="604664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ar-SA" sz="2800" dirty="0"/>
              <a:t>هو الطاقة اللازمة لتحرير الالكترون الأضعف ارتباطا من الفلز.</a:t>
            </a:r>
          </a:p>
        </p:txBody>
      </p:sp>
      <p:grpSp>
        <p:nvGrpSpPr>
          <p:cNvPr id="3" name="مجموعة 2"/>
          <p:cNvGrpSpPr/>
          <p:nvPr/>
        </p:nvGrpSpPr>
        <p:grpSpPr>
          <a:xfrm>
            <a:off x="3412452" y="5085184"/>
            <a:ext cx="2908560" cy="801687"/>
            <a:chOff x="3412452" y="5085184"/>
            <a:chExt cx="2908560" cy="801687"/>
          </a:xfrm>
        </p:grpSpPr>
        <p:sp>
          <p:nvSpPr>
            <p:cNvPr id="20" name="عنوان 1"/>
            <p:cNvSpPr txBox="1">
              <a:spLocks/>
            </p:cNvSpPr>
            <p:nvPr/>
          </p:nvSpPr>
          <p:spPr>
            <a:xfrm>
              <a:off x="3412452" y="5085184"/>
              <a:ext cx="2908560" cy="801687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vert="horz" lIns="91440" tIns="45720" rIns="91440" bIns="45720" rtlCol="1" anchor="ctr">
              <a:normAutofit/>
            </a:bodyPr>
            <a:lstStyle>
              <a:lvl1pPr algn="ctr" defTabSz="914400" rtl="1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fontAlgn="auto">
                <a:spcAft>
                  <a:spcPts val="0"/>
                </a:spcAft>
              </a:pPr>
              <a:endParaRPr lang="ar-SA" sz="3000" b="1" dirty="0">
                <a:solidFill>
                  <a:schemeClr val="bg1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pic>
          <p:nvPicPr>
            <p:cNvPr id="21" name="Picture 3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534584" y="5085184"/>
              <a:ext cx="2664296" cy="801687"/>
            </a:xfrm>
            <a:prstGeom prst="rect">
              <a:avLst/>
            </a:prstGeom>
            <a:noFill/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xmlns="" val="7980955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d"/>
        <p:sndAc>
          <p:stSnd>
            <p:snd r:embed="rId8" name="laser.wav"/>
          </p:stSnd>
        </p:sndAc>
      </p:transition>
    </mc:Choice>
    <mc:Fallback>
      <p:transition spd="slow">
        <p:fade/>
        <p:sndAc>
          <p:stSnd>
            <p:snd r:embed="rId3" name="las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5" grpId="0" animBg="1"/>
      <p:bldP spid="18" grpId="0" uiExpand="1" build="p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8" descr="D:\Work2\exxit.png">
            <a:hlinkClick r:id="" action="ppaction://hlinkshowjump?jump=endshow"/>
            <a:hlinkHover r:id="" action="ppaction://noaction" highlightClick="1">
              <a:snd r:embed="rId4" name="الترجمة من Google_2.wav"/>
            </a:hlinkHover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4157" y="6042291"/>
            <a:ext cx="892103" cy="700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مجموعة 10"/>
          <p:cNvGrpSpPr/>
          <p:nvPr/>
        </p:nvGrpSpPr>
        <p:grpSpPr>
          <a:xfrm>
            <a:off x="1984382" y="6059330"/>
            <a:ext cx="6443601" cy="760831"/>
            <a:chOff x="1691680" y="5715517"/>
            <a:chExt cx="6443601" cy="1065706"/>
          </a:xfrm>
        </p:grpSpPr>
        <p:sp>
          <p:nvSpPr>
            <p:cNvPr id="12" name="سهم مسنن إلى اليمين 11">
              <a:hlinkClick r:id="" action="ppaction://hlinkshowjump?jump=previousslide"/>
            </p:cNvPr>
            <p:cNvSpPr/>
            <p:nvPr/>
          </p:nvSpPr>
          <p:spPr>
            <a:xfrm>
              <a:off x="5542993" y="5730239"/>
              <a:ext cx="2592288" cy="1050984"/>
            </a:xfrm>
            <a:prstGeom prst="notchedRightArrow">
              <a:avLst>
                <a:gd name="adj1" fmla="val 50000"/>
                <a:gd name="adj2" fmla="val 37571"/>
              </a:avLst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السابق</a:t>
              </a:r>
            </a:p>
          </p:txBody>
        </p:sp>
        <p:sp>
          <p:nvSpPr>
            <p:cNvPr id="13" name="سهم مسنن إلى اليمين 12">
              <a:hlinkClick r:id="" action="ppaction://hlinkshowjump?jump=nextslide"/>
            </p:cNvPr>
            <p:cNvSpPr/>
            <p:nvPr/>
          </p:nvSpPr>
          <p:spPr>
            <a:xfrm flipH="1">
              <a:off x="1691680" y="5715517"/>
              <a:ext cx="2721452" cy="1050984"/>
            </a:xfrm>
            <a:prstGeom prst="notchedRightArrow">
              <a:avLst>
                <a:gd name="adj1" fmla="val 50000"/>
                <a:gd name="adj2" fmla="val 41714"/>
              </a:avLst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0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التالي</a:t>
              </a:r>
            </a:p>
          </p:txBody>
        </p:sp>
        <p:sp>
          <p:nvSpPr>
            <p:cNvPr id="14" name="مخطط انسيابي: تحضير 13">
              <a:hlinkClick r:id="" action="ppaction://hlinkshowjump?jump=firstslide"/>
            </p:cNvPr>
            <p:cNvSpPr/>
            <p:nvPr/>
          </p:nvSpPr>
          <p:spPr>
            <a:xfrm>
              <a:off x="3412931" y="5792496"/>
              <a:ext cx="2952328" cy="926470"/>
            </a:xfrm>
            <a:prstGeom prst="flowChartPreparation">
              <a:avLst/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الرئــــيسية</a:t>
              </a:r>
            </a:p>
          </p:txBody>
        </p:sp>
      </p:grpSp>
      <p:sp>
        <p:nvSpPr>
          <p:cNvPr id="16" name="Rounded Rectangle 8"/>
          <p:cNvSpPr/>
          <p:nvPr/>
        </p:nvSpPr>
        <p:spPr>
          <a:xfrm>
            <a:off x="827585" y="116632"/>
            <a:ext cx="7803661" cy="1584176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EG" sz="3000" b="1" dirty="0" smtClean="0">
                <a:latin typeface="Sakkal Majalla" pitchFamily="2" charset="-78"/>
                <a:cs typeface="Sakkal Majalla" pitchFamily="2" charset="-78"/>
              </a:rPr>
              <a:t>يبين </a:t>
            </a:r>
            <a:r>
              <a:rPr lang="ar-EG" sz="3000" b="1" dirty="0">
                <a:latin typeface="Sakkal Majalla" pitchFamily="2" charset="-78"/>
                <a:cs typeface="Sakkal Majalla" pitchFamily="2" charset="-78"/>
              </a:rPr>
              <a:t>تأثير كومبتون أن للفوتون زخما كما توقع </a:t>
            </a:r>
            <a:r>
              <a:rPr lang="ar-EG" sz="3000" b="1" dirty="0" smtClean="0">
                <a:latin typeface="Sakkal Majalla" pitchFamily="2" charset="-78"/>
                <a:cs typeface="Sakkal Majalla" pitchFamily="2" charset="-78"/>
              </a:rPr>
              <a:t>أينشتاين.</a:t>
            </a:r>
            <a:endParaRPr lang="ar-EG" sz="3000" b="1" dirty="0">
              <a:latin typeface="Sakkal Majalla" pitchFamily="2" charset="-78"/>
              <a:cs typeface="Sakkal Majalla" pitchFamily="2" charset="-78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EG" sz="3000" b="1" dirty="0" smtClean="0">
                <a:latin typeface="Sakkal Majalla" pitchFamily="2" charset="-78"/>
                <a:cs typeface="Sakkal Majalla" pitchFamily="2" charset="-78"/>
              </a:rPr>
              <a:t>تسير </a:t>
            </a:r>
            <a:r>
              <a:rPr lang="ar-EG" sz="3000" b="1" dirty="0">
                <a:latin typeface="Sakkal Majalla" pitchFamily="2" charset="-78"/>
                <a:cs typeface="Sakkal Majalla" pitchFamily="2" charset="-78"/>
              </a:rPr>
              <a:t>الفوتونات بسرعة الضوء . ورغم أنه ليس لها كتلة إلا أن لها طاقة </a:t>
            </a:r>
            <a:r>
              <a:rPr lang="ar-EG" sz="3000" b="1" dirty="0" smtClean="0">
                <a:latin typeface="Sakkal Majalla" pitchFamily="2" charset="-78"/>
                <a:cs typeface="Sakkal Majalla" pitchFamily="2" charset="-78"/>
              </a:rPr>
              <a:t>وزخما.</a:t>
            </a:r>
            <a:endParaRPr lang="ar-EG" sz="3000" b="1" dirty="0">
              <a:latin typeface="Sakkal Majalla" pitchFamily="2" charset="-78"/>
              <a:cs typeface="Sakkal Majalla" pitchFamily="2" charset="-78"/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27584" y="1805102"/>
            <a:ext cx="7803662" cy="1191850"/>
          </a:xfrm>
          <a:prstGeom prst="rect">
            <a:avLst/>
          </a:prstGeom>
          <a:ln w="12700" cap="sq">
            <a:solidFill>
              <a:srgbClr val="FF0000"/>
            </a:solidFill>
            <a:prstDash val="dash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79511" y="3140968"/>
            <a:ext cx="8784977" cy="2880320"/>
          </a:xfrm>
          <a:prstGeom prst="rect">
            <a:avLst/>
          </a:prstGeom>
          <a:ln w="38100" cap="sq">
            <a:solidFill>
              <a:srgbClr val="0070C0"/>
            </a:solidFill>
            <a:prstDash val="dash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18042393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>
        <p:sndAc>
          <p:stSnd>
            <p:snd r:embed="rId8" name="laser.wav"/>
          </p:stSnd>
        </p:sndAc>
      </p:transition>
    </mc:Choice>
    <mc:Fallback>
      <p:transition>
        <p:sndAc>
          <p:stSnd>
            <p:snd r:embed="rId3" name="las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8" descr="D:\Work2\exxit.png">
            <a:hlinkClick r:id="" action="ppaction://hlinkshowjump?jump=endshow"/>
            <a:hlinkHover r:id="" action="ppaction://noaction" highlightClick="1">
              <a:snd r:embed="rId4" name="الترجمة من Google_2.wav"/>
            </a:hlinkHover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4157" y="6042291"/>
            <a:ext cx="892103" cy="700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مجموعة 10"/>
          <p:cNvGrpSpPr/>
          <p:nvPr/>
        </p:nvGrpSpPr>
        <p:grpSpPr>
          <a:xfrm>
            <a:off x="1984382" y="6059330"/>
            <a:ext cx="6443601" cy="760831"/>
            <a:chOff x="1691680" y="5715517"/>
            <a:chExt cx="6443601" cy="1065706"/>
          </a:xfrm>
        </p:grpSpPr>
        <p:sp>
          <p:nvSpPr>
            <p:cNvPr id="12" name="سهم مسنن إلى اليمين 11">
              <a:hlinkClick r:id="" action="ppaction://hlinkshowjump?jump=previousslide"/>
            </p:cNvPr>
            <p:cNvSpPr/>
            <p:nvPr/>
          </p:nvSpPr>
          <p:spPr>
            <a:xfrm>
              <a:off x="5542993" y="5730239"/>
              <a:ext cx="2592288" cy="1050984"/>
            </a:xfrm>
            <a:prstGeom prst="notchedRightArrow">
              <a:avLst>
                <a:gd name="adj1" fmla="val 50000"/>
                <a:gd name="adj2" fmla="val 37571"/>
              </a:avLst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السابق</a:t>
              </a:r>
            </a:p>
          </p:txBody>
        </p:sp>
        <p:sp>
          <p:nvSpPr>
            <p:cNvPr id="13" name="سهم مسنن إلى اليمين 12">
              <a:hlinkClick r:id="" action="ppaction://hlinkshowjump?jump=nextslide"/>
            </p:cNvPr>
            <p:cNvSpPr/>
            <p:nvPr/>
          </p:nvSpPr>
          <p:spPr>
            <a:xfrm flipH="1">
              <a:off x="1691680" y="5715517"/>
              <a:ext cx="2721452" cy="1050984"/>
            </a:xfrm>
            <a:prstGeom prst="notchedRightArrow">
              <a:avLst>
                <a:gd name="adj1" fmla="val 50000"/>
                <a:gd name="adj2" fmla="val 41714"/>
              </a:avLst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0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التالي</a:t>
              </a:r>
            </a:p>
          </p:txBody>
        </p:sp>
        <p:sp>
          <p:nvSpPr>
            <p:cNvPr id="14" name="مخطط انسيابي: تحضير 13">
              <a:hlinkClick r:id="" action="ppaction://hlinkshowjump?jump=firstslide"/>
            </p:cNvPr>
            <p:cNvSpPr/>
            <p:nvPr/>
          </p:nvSpPr>
          <p:spPr>
            <a:xfrm>
              <a:off x="3412931" y="5792496"/>
              <a:ext cx="2952328" cy="926470"/>
            </a:xfrm>
            <a:prstGeom prst="flowChartPreparation">
              <a:avLst/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الرئــــيسية</a:t>
              </a:r>
            </a:p>
          </p:txBody>
        </p:sp>
      </p:grpSp>
      <p:grpSp>
        <p:nvGrpSpPr>
          <p:cNvPr id="4" name="مجموعة 3"/>
          <p:cNvGrpSpPr/>
          <p:nvPr/>
        </p:nvGrpSpPr>
        <p:grpSpPr>
          <a:xfrm>
            <a:off x="4283968" y="116632"/>
            <a:ext cx="4680520" cy="764704"/>
            <a:chOff x="2339752" y="0"/>
            <a:chExt cx="4536504" cy="764704"/>
          </a:xfrm>
        </p:grpSpPr>
        <p:sp>
          <p:nvSpPr>
            <p:cNvPr id="2" name="مستطيل مستدير الزوايا 1"/>
            <p:cNvSpPr/>
            <p:nvPr/>
          </p:nvSpPr>
          <p:spPr>
            <a:xfrm>
              <a:off x="2339752" y="0"/>
              <a:ext cx="4536504" cy="764704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white"/>
                </a:solidFill>
              </a:endParaRPr>
            </a:p>
          </p:txBody>
        </p:sp>
        <p:sp>
          <p:nvSpPr>
            <p:cNvPr id="3" name="مستطيل مستدير الزوايا 2"/>
            <p:cNvSpPr/>
            <p:nvPr/>
          </p:nvSpPr>
          <p:spPr>
            <a:xfrm>
              <a:off x="2555776" y="0"/>
              <a:ext cx="4320480" cy="764704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black"/>
                </a:solidFill>
              </a:endParaRPr>
            </a:p>
          </p:txBody>
        </p:sp>
      </p:grpSp>
      <p:sp>
        <p:nvSpPr>
          <p:cNvPr id="5" name="مربع نص 4"/>
          <p:cNvSpPr txBox="1"/>
          <p:nvPr/>
        </p:nvSpPr>
        <p:spPr>
          <a:xfrm>
            <a:off x="4716016" y="188640"/>
            <a:ext cx="4124322" cy="63094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500" b="1" spc="50" dirty="0" smtClean="0">
                <a:ln w="12700" cmpd="sng">
                  <a:solidFill>
                    <a:srgbClr val="F79646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glow rad="53100">
                    <a:srgbClr val="F79646">
                      <a:satMod val="180000"/>
                      <a:alpha val="30000"/>
                    </a:srgbClr>
                  </a:glow>
                </a:effectLst>
                <a:latin typeface="Sakkal Majalla" pitchFamily="2" charset="-78"/>
                <a:cs typeface="Sakkal Majalla" pitchFamily="2" charset="-78"/>
              </a:rPr>
              <a:t>النموذج الجسيمي للموجات</a:t>
            </a:r>
            <a:endParaRPr lang="ar-SA" sz="3500" b="1" spc="50" dirty="0">
              <a:ln w="12700" cmpd="sng">
                <a:solidFill>
                  <a:srgbClr val="F79646">
                    <a:satMod val="120000"/>
                    <a:shade val="80000"/>
                  </a:srgbClr>
                </a:solidFill>
                <a:prstDash val="solid"/>
              </a:ln>
              <a:solidFill>
                <a:prstClr val="black"/>
              </a:solidFill>
              <a:effectLst>
                <a:glow rad="53100">
                  <a:srgbClr val="F79646">
                    <a:satMod val="180000"/>
                    <a:alpha val="30000"/>
                  </a:srgbClr>
                </a:glow>
              </a:effectLst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23" name="عنوان 1"/>
          <p:cNvSpPr txBox="1">
            <a:spLocks/>
          </p:cNvSpPr>
          <p:nvPr/>
        </p:nvSpPr>
        <p:spPr>
          <a:xfrm>
            <a:off x="885401" y="1124744"/>
            <a:ext cx="8051615" cy="57626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45720" rIns="4572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3000" b="1" dirty="0" smtClean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أشارت نظرية ماكسويل أن الضوء عبارة عن موجات كهرومغناطيسية.</a:t>
            </a:r>
            <a:endParaRPr lang="ar-SA" sz="3000" b="1" dirty="0">
              <a:solidFill>
                <a:prstClr val="black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25" name="مستطيل 5"/>
          <p:cNvSpPr/>
          <p:nvPr/>
        </p:nvSpPr>
        <p:spPr>
          <a:xfrm>
            <a:off x="5181797" y="1844824"/>
            <a:ext cx="3782691" cy="55399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ar-SA" sz="3000" b="1" dirty="0" smtClean="0">
                <a:solidFill>
                  <a:schemeClr val="bg1"/>
                </a:solidFill>
                <a:latin typeface="Sakkal Majalla" pitchFamily="2" charset="-78"/>
                <a:cs typeface="Sakkal Majalla" pitchFamily="2" charset="-78"/>
              </a:rPr>
              <a:t>الإشعاع من الأجسام المتوهجة</a:t>
            </a:r>
            <a:endParaRPr lang="ar-SA" sz="3000" b="1" dirty="0">
              <a:solidFill>
                <a:schemeClr val="bg1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30" name="عنوان 1"/>
          <p:cNvSpPr txBox="1">
            <a:spLocks/>
          </p:cNvSpPr>
          <p:nvPr/>
        </p:nvSpPr>
        <p:spPr>
          <a:xfrm>
            <a:off x="1305034" y="2564904"/>
            <a:ext cx="4648797" cy="68370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45720" rIns="45720" anchor="ctr"/>
          <a:lstStyle/>
          <a:p>
            <a:pPr algn="ctr" fontAlgn="auto">
              <a:spcBef>
                <a:spcPct val="20000"/>
              </a:spcBef>
              <a:spcAft>
                <a:spcPts val="0"/>
              </a:spcAft>
            </a:pPr>
            <a:r>
              <a:rPr lang="ar-SA" sz="3000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الشمس  ـــ المصباح الكهربائي المتوهج </a:t>
            </a:r>
          </a:p>
        </p:txBody>
      </p:sp>
      <p:sp>
        <p:nvSpPr>
          <p:cNvPr id="17" name="عنوان 1"/>
          <p:cNvSpPr txBox="1">
            <a:spLocks/>
          </p:cNvSpPr>
          <p:nvPr/>
        </p:nvSpPr>
        <p:spPr>
          <a:xfrm>
            <a:off x="1050466" y="4452789"/>
            <a:ext cx="6912768" cy="164050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45720" rIns="45720" anchor="ctr"/>
          <a:lstStyle/>
          <a:p>
            <a:pPr marL="457200" indent="-457200">
              <a:buFont typeface="Wingdings" pitchFamily="2" charset="2"/>
              <a:buChar char="v"/>
            </a:pPr>
            <a:r>
              <a:rPr lang="ar-SA" sz="3000" b="1" dirty="0">
                <a:latin typeface="Sakkal Majalla" pitchFamily="2" charset="-78"/>
                <a:cs typeface="Sakkal Majalla" pitchFamily="2" charset="-78"/>
              </a:rPr>
              <a:t>الأشعة تحت الحمراء (( غير مرئي))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ar-SA" sz="3000" b="1" dirty="0">
                <a:latin typeface="Sakkal Majalla" pitchFamily="2" charset="-78"/>
                <a:cs typeface="Sakkal Majalla" pitchFamily="2" charset="-78"/>
              </a:rPr>
              <a:t>الأشعة فوق البنفسجية (( غير مرئي ))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ar-SA" sz="3000" b="1" dirty="0">
                <a:latin typeface="Sakkal Majalla" pitchFamily="2" charset="-78"/>
                <a:cs typeface="Sakkal Majalla" pitchFamily="2" charset="-78"/>
              </a:rPr>
              <a:t>الضوء المرئي </a:t>
            </a:r>
          </a:p>
        </p:txBody>
      </p:sp>
      <p:grpSp>
        <p:nvGrpSpPr>
          <p:cNvPr id="7" name="مجموعة 6"/>
          <p:cNvGrpSpPr/>
          <p:nvPr/>
        </p:nvGrpSpPr>
        <p:grpSpPr>
          <a:xfrm>
            <a:off x="6258664" y="2619554"/>
            <a:ext cx="2013554" cy="553998"/>
            <a:chOff x="6258664" y="2784706"/>
            <a:chExt cx="2013554" cy="553998"/>
          </a:xfrm>
        </p:grpSpPr>
        <p:sp>
          <p:nvSpPr>
            <p:cNvPr id="15" name="مستطيل 14"/>
            <p:cNvSpPr/>
            <p:nvPr/>
          </p:nvSpPr>
          <p:spPr>
            <a:xfrm>
              <a:off x="6804248" y="2784706"/>
              <a:ext cx="1467970" cy="553998"/>
            </a:xfrm>
            <a:prstGeom prst="rect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fontAlgn="auto">
                <a:spcBef>
                  <a:spcPct val="20000"/>
                </a:spcBef>
                <a:spcAft>
                  <a:spcPts val="0"/>
                </a:spcAft>
              </a:pPr>
              <a:r>
                <a:rPr lang="ar-SA" sz="3000" b="1" dirty="0">
                  <a:solidFill>
                    <a:srgbClr val="FFFF00"/>
                  </a:solidFill>
                  <a:latin typeface="Sakkal Majalla" pitchFamily="2" charset="-78"/>
                  <a:cs typeface="Sakkal Majalla" pitchFamily="2" charset="-78"/>
                </a:rPr>
                <a:t>من امثلتها </a:t>
              </a:r>
            </a:p>
          </p:txBody>
        </p:sp>
        <p:sp>
          <p:nvSpPr>
            <p:cNvPr id="6" name="سهم إلى اليسار 5"/>
            <p:cNvSpPr/>
            <p:nvPr/>
          </p:nvSpPr>
          <p:spPr>
            <a:xfrm>
              <a:off x="6258664" y="2871124"/>
              <a:ext cx="545584" cy="341852"/>
            </a:xfrm>
            <a:prstGeom prst="leftArrow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srgbClr val="FFFF00"/>
                </a:solidFill>
              </a:endParaRPr>
            </a:p>
          </p:txBody>
        </p:sp>
      </p:grpSp>
      <p:grpSp>
        <p:nvGrpSpPr>
          <p:cNvPr id="9" name="مجموعة 8"/>
          <p:cNvGrpSpPr/>
          <p:nvPr/>
        </p:nvGrpSpPr>
        <p:grpSpPr>
          <a:xfrm>
            <a:off x="6283144" y="3356992"/>
            <a:ext cx="2609336" cy="1042438"/>
            <a:chOff x="6283144" y="3650254"/>
            <a:chExt cx="2609336" cy="802535"/>
          </a:xfrm>
        </p:grpSpPr>
        <p:sp>
          <p:nvSpPr>
            <p:cNvPr id="16" name="مستطيل 15"/>
            <p:cNvSpPr/>
            <p:nvPr/>
          </p:nvSpPr>
          <p:spPr>
            <a:xfrm>
              <a:off x="6283144" y="3650254"/>
              <a:ext cx="2609336" cy="457849"/>
            </a:xfrm>
            <a:prstGeom prst="rect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fontAlgn="auto">
                <a:spcBef>
                  <a:spcPct val="20000"/>
                </a:spcBef>
                <a:spcAft>
                  <a:spcPts val="0"/>
                </a:spcAft>
              </a:pPr>
              <a:r>
                <a:rPr lang="ar-SA" sz="3000" b="1" dirty="0" smtClean="0">
                  <a:solidFill>
                    <a:srgbClr val="FFFF00"/>
                  </a:solidFill>
                  <a:latin typeface="Sakkal Majalla" pitchFamily="2" charset="-78"/>
                  <a:cs typeface="Sakkal Majalla" pitchFamily="2" charset="-78"/>
                </a:rPr>
                <a:t>الإشعاع المنبعث منها:</a:t>
              </a:r>
              <a:endParaRPr lang="ar-SA" sz="3000" b="1" dirty="0">
                <a:solidFill>
                  <a:srgbClr val="FFFF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8" name="سهم للأسفل 7"/>
            <p:cNvSpPr/>
            <p:nvPr/>
          </p:nvSpPr>
          <p:spPr>
            <a:xfrm>
              <a:off x="7380312" y="4052665"/>
              <a:ext cx="582922" cy="400124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xmlns="" val="16610847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d"/>
        <p:sndAc>
          <p:stSnd>
            <p:snd r:embed="rId6" name="laser.wav"/>
          </p:stSnd>
        </p:sndAc>
      </p:transition>
    </mc:Choice>
    <mc:Fallback>
      <p:transition spd="slow">
        <p:fade/>
        <p:sndAc>
          <p:stSnd>
            <p:snd r:embed="rId3" name="las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3" grpId="0" animBg="1"/>
      <p:bldP spid="25" grpId="0" animBg="1"/>
      <p:bldP spid="30" grpId="0" animBg="1"/>
      <p:bldP spid="17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8" descr="D:\Work2\exxit.png">
            <a:hlinkClick r:id="" action="ppaction://hlinkshowjump?jump=endshow"/>
            <a:hlinkHover r:id="" action="ppaction://noaction" highlightClick="1">
              <a:snd r:embed="rId4" name="الترجمة من Google_2.wav"/>
            </a:hlinkHover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4157" y="6042291"/>
            <a:ext cx="892103" cy="700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مجموعة 10"/>
          <p:cNvGrpSpPr/>
          <p:nvPr/>
        </p:nvGrpSpPr>
        <p:grpSpPr>
          <a:xfrm>
            <a:off x="1984382" y="6059330"/>
            <a:ext cx="6443601" cy="760831"/>
            <a:chOff x="1691680" y="5715517"/>
            <a:chExt cx="6443601" cy="1065706"/>
          </a:xfrm>
        </p:grpSpPr>
        <p:sp>
          <p:nvSpPr>
            <p:cNvPr id="12" name="سهم مسنن إلى اليمين 11">
              <a:hlinkClick r:id="" action="ppaction://hlinkshowjump?jump=previousslide"/>
            </p:cNvPr>
            <p:cNvSpPr/>
            <p:nvPr/>
          </p:nvSpPr>
          <p:spPr>
            <a:xfrm>
              <a:off x="5542993" y="5730239"/>
              <a:ext cx="2592288" cy="1050984"/>
            </a:xfrm>
            <a:prstGeom prst="notchedRightArrow">
              <a:avLst>
                <a:gd name="adj1" fmla="val 50000"/>
                <a:gd name="adj2" fmla="val 37571"/>
              </a:avLst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السابق</a:t>
              </a:r>
            </a:p>
          </p:txBody>
        </p:sp>
        <p:sp>
          <p:nvSpPr>
            <p:cNvPr id="13" name="سهم مسنن إلى اليمين 12">
              <a:hlinkClick r:id="" action="ppaction://hlinkshowjump?jump=nextslide"/>
            </p:cNvPr>
            <p:cNvSpPr/>
            <p:nvPr/>
          </p:nvSpPr>
          <p:spPr>
            <a:xfrm flipH="1">
              <a:off x="1691680" y="5715517"/>
              <a:ext cx="2721452" cy="1050984"/>
            </a:xfrm>
            <a:prstGeom prst="notchedRightArrow">
              <a:avLst>
                <a:gd name="adj1" fmla="val 50000"/>
                <a:gd name="adj2" fmla="val 41714"/>
              </a:avLst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0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التالي</a:t>
              </a:r>
            </a:p>
          </p:txBody>
        </p:sp>
        <p:sp>
          <p:nvSpPr>
            <p:cNvPr id="14" name="مخطط انسيابي: تحضير 13">
              <a:hlinkClick r:id="" action="ppaction://hlinkshowjump?jump=firstslide"/>
            </p:cNvPr>
            <p:cNvSpPr/>
            <p:nvPr/>
          </p:nvSpPr>
          <p:spPr>
            <a:xfrm>
              <a:off x="3412931" y="5792496"/>
              <a:ext cx="2952328" cy="926470"/>
            </a:xfrm>
            <a:prstGeom prst="flowChartPreparation">
              <a:avLst/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الرئــــيسية</a:t>
              </a:r>
            </a:p>
          </p:txBody>
        </p:sp>
      </p:grpSp>
      <p:grpSp>
        <p:nvGrpSpPr>
          <p:cNvPr id="4" name="مجموعة 3"/>
          <p:cNvGrpSpPr/>
          <p:nvPr/>
        </p:nvGrpSpPr>
        <p:grpSpPr>
          <a:xfrm>
            <a:off x="6876256" y="116632"/>
            <a:ext cx="2088232" cy="764704"/>
            <a:chOff x="2339752" y="0"/>
            <a:chExt cx="4536504" cy="764704"/>
          </a:xfrm>
        </p:grpSpPr>
        <p:sp>
          <p:nvSpPr>
            <p:cNvPr id="2" name="مستطيل مستدير الزوايا 1"/>
            <p:cNvSpPr/>
            <p:nvPr/>
          </p:nvSpPr>
          <p:spPr>
            <a:xfrm>
              <a:off x="2339752" y="0"/>
              <a:ext cx="4536504" cy="764704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white"/>
                </a:solidFill>
              </a:endParaRPr>
            </a:p>
          </p:txBody>
        </p:sp>
        <p:sp>
          <p:nvSpPr>
            <p:cNvPr id="3" name="مستطيل مستدير الزوايا 2"/>
            <p:cNvSpPr/>
            <p:nvPr/>
          </p:nvSpPr>
          <p:spPr>
            <a:xfrm>
              <a:off x="2555776" y="0"/>
              <a:ext cx="4320480" cy="764704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black"/>
                </a:solidFill>
              </a:endParaRPr>
            </a:p>
          </p:txBody>
        </p:sp>
      </p:grpSp>
      <p:sp>
        <p:nvSpPr>
          <p:cNvPr id="5" name="مربع نص 4"/>
          <p:cNvSpPr txBox="1"/>
          <p:nvPr/>
        </p:nvSpPr>
        <p:spPr>
          <a:xfrm>
            <a:off x="7073142" y="188640"/>
            <a:ext cx="1767195" cy="63094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500" b="1" spc="50" dirty="0" smtClean="0">
                <a:ln w="12700" cmpd="sng">
                  <a:solidFill>
                    <a:srgbClr val="F79646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glow rad="53100">
                    <a:srgbClr val="F79646">
                      <a:satMod val="180000"/>
                      <a:alpha val="30000"/>
                    </a:srgbClr>
                  </a:glow>
                </a:effectLst>
                <a:latin typeface="Sakkal Majalla" pitchFamily="2" charset="-78"/>
                <a:cs typeface="Sakkal Majalla" pitchFamily="2" charset="-78"/>
              </a:rPr>
              <a:t>الضوء</a:t>
            </a:r>
            <a:endParaRPr lang="ar-SA" sz="3500" b="1" spc="50" dirty="0">
              <a:ln w="12700" cmpd="sng">
                <a:solidFill>
                  <a:srgbClr val="F79646">
                    <a:satMod val="120000"/>
                    <a:shade val="80000"/>
                  </a:srgbClr>
                </a:solidFill>
                <a:prstDash val="solid"/>
              </a:ln>
              <a:solidFill>
                <a:prstClr val="black"/>
              </a:solidFill>
              <a:effectLst>
                <a:glow rad="53100">
                  <a:srgbClr val="F79646">
                    <a:satMod val="180000"/>
                    <a:alpha val="30000"/>
                  </a:srgbClr>
                </a:glow>
              </a:effectLst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23" name="عنوان 1"/>
          <p:cNvSpPr txBox="1">
            <a:spLocks/>
          </p:cNvSpPr>
          <p:nvPr/>
        </p:nvSpPr>
        <p:spPr>
          <a:xfrm>
            <a:off x="584157" y="1052736"/>
            <a:ext cx="8352859" cy="295232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45720" rIns="45720" anchor="ctr"/>
          <a:lstStyle/>
          <a:p>
            <a:r>
              <a:rPr lang="ar-SA" sz="3000" b="1" dirty="0">
                <a:latin typeface="Sakkal Majalla" pitchFamily="2" charset="-78"/>
                <a:cs typeface="Sakkal Majalla" pitchFamily="2" charset="-78"/>
              </a:rPr>
              <a:t>هو ذلك الجزء من الطيف الكهرومغناطيسي الذي تدركه حاسة الابصار (العين) </a:t>
            </a:r>
            <a:r>
              <a:rPr lang="ar-SA" sz="3000" b="1" dirty="0" smtClean="0">
                <a:latin typeface="Sakkal Majalla" pitchFamily="2" charset="-78"/>
                <a:cs typeface="Sakkal Majalla" pitchFamily="2" charset="-78"/>
              </a:rPr>
              <a:t> وهو </a:t>
            </a:r>
            <a:r>
              <a:rPr lang="ar-SA" sz="3000" b="1" dirty="0">
                <a:latin typeface="Sakkal Majalla" pitchFamily="2" charset="-78"/>
                <a:cs typeface="Sakkal Majalla" pitchFamily="2" charset="-78"/>
              </a:rPr>
              <a:t>يقع بين (380 نانومتر -740 نانومتر</a:t>
            </a:r>
            <a:r>
              <a:rPr lang="ar-SA" sz="3000" b="1" dirty="0" smtClean="0">
                <a:latin typeface="Sakkal Majalla" pitchFamily="2" charset="-78"/>
                <a:cs typeface="Sakkal Majalla" pitchFamily="2" charset="-78"/>
              </a:rPr>
              <a:t>).</a:t>
            </a:r>
            <a:endParaRPr lang="ar-SA" sz="3000" b="1" dirty="0">
              <a:latin typeface="Sakkal Majalla" pitchFamily="2" charset="-78"/>
              <a:cs typeface="Sakkal Majalla" pitchFamily="2" charset="-78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</a:pPr>
            <a:r>
              <a:rPr lang="ar-SA" sz="3000" b="1" dirty="0">
                <a:latin typeface="Sakkal Majalla" pitchFamily="2" charset="-78"/>
                <a:cs typeface="Sakkal Majalla" pitchFamily="2" charset="-78"/>
              </a:rPr>
              <a:t>والضوء غير المرئي هو الجزء الباقي من كامل الطيف </a:t>
            </a:r>
            <a:r>
              <a:rPr lang="ar-SA" sz="3000" b="1" dirty="0" smtClean="0">
                <a:latin typeface="Sakkal Majalla" pitchFamily="2" charset="-78"/>
                <a:cs typeface="Sakkal Majalla" pitchFamily="2" charset="-78"/>
              </a:rPr>
              <a:t>الكهرومغناطيسي </a:t>
            </a:r>
            <a:r>
              <a:rPr lang="ar-SA" sz="3000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طوال الوقت نحن محاطون بالطيف الغير مرئي ولكن لا </a:t>
            </a:r>
            <a:r>
              <a:rPr lang="ar-SA" sz="3000" b="1" dirty="0" smtClean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نبصره. </a:t>
            </a:r>
            <a:endParaRPr lang="ar-SA" sz="3000" b="1" dirty="0">
              <a:solidFill>
                <a:prstClr val="black"/>
              </a:solidFill>
              <a:latin typeface="Sakkal Majalla" pitchFamily="2" charset="-78"/>
              <a:cs typeface="Sakkal Majalla" pitchFamily="2" charset="-78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</a:pPr>
            <a:r>
              <a:rPr lang="ar-SA" sz="3000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نحن نرى الضوء ابيض اللون </a:t>
            </a:r>
            <a:r>
              <a:rPr lang="ar-SA" sz="3000" b="1" dirty="0" smtClean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لأنه </a:t>
            </a:r>
            <a:r>
              <a:rPr lang="ar-SA" sz="3000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مزيج من سبعة  </a:t>
            </a:r>
            <a:r>
              <a:rPr lang="ar-SA" sz="3000" b="1" dirty="0" smtClean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الوان </a:t>
            </a:r>
            <a:r>
              <a:rPr lang="ar-SA" sz="3000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هي الوان </a:t>
            </a:r>
            <a:r>
              <a:rPr lang="ar-SA" sz="3000" b="1" dirty="0" smtClean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الطيف</a:t>
            </a:r>
            <a:endParaRPr lang="ar-SA" sz="3000" b="1" dirty="0">
              <a:latin typeface="Sakkal Majalla" pitchFamily="2" charset="-78"/>
              <a:cs typeface="Sakkal Majalla" pitchFamily="2" charset="-78"/>
            </a:endParaRPr>
          </a:p>
        </p:txBody>
      </p:sp>
      <p:pic>
        <p:nvPicPr>
          <p:cNvPr id="18" name="Picture 4" descr="http://2lex.info/wp-content/uploads/2013/01/ألوان-الطيف.jpe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 l="992" t="4849" r="794"/>
          <a:stretch>
            <a:fillRect/>
          </a:stretch>
        </p:blipFill>
        <p:spPr bwMode="auto">
          <a:xfrm>
            <a:off x="584157" y="4149080"/>
            <a:ext cx="8352859" cy="1800200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20617117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d"/>
        <p:sndAc>
          <p:stSnd>
            <p:snd r:embed="rId8" name="laser.wav"/>
          </p:stSnd>
        </p:sndAc>
      </p:transition>
    </mc:Choice>
    <mc:Fallback>
      <p:transition spd="slow">
        <p:fade/>
        <p:sndAc>
          <p:stSnd>
            <p:snd r:embed="rId3" name="las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8" descr="D:\Work2\exxit.png">
            <a:hlinkClick r:id="" action="ppaction://hlinkshowjump?jump=endshow"/>
            <a:hlinkHover r:id="" action="ppaction://noaction" highlightClick="1">
              <a:snd r:embed="rId4" name="الترجمة من Google_2.wav"/>
            </a:hlinkHover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4157" y="6042291"/>
            <a:ext cx="892103" cy="700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مجموعة 10"/>
          <p:cNvGrpSpPr/>
          <p:nvPr/>
        </p:nvGrpSpPr>
        <p:grpSpPr>
          <a:xfrm>
            <a:off x="1984382" y="6059330"/>
            <a:ext cx="6443601" cy="760831"/>
            <a:chOff x="1691680" y="5715517"/>
            <a:chExt cx="6443601" cy="1065706"/>
          </a:xfrm>
        </p:grpSpPr>
        <p:sp>
          <p:nvSpPr>
            <p:cNvPr id="12" name="سهم مسنن إلى اليمين 11">
              <a:hlinkClick r:id="" action="ppaction://hlinkshowjump?jump=previousslide"/>
            </p:cNvPr>
            <p:cNvSpPr/>
            <p:nvPr/>
          </p:nvSpPr>
          <p:spPr>
            <a:xfrm>
              <a:off x="5542993" y="5730239"/>
              <a:ext cx="2592288" cy="1050984"/>
            </a:xfrm>
            <a:prstGeom prst="notchedRightArrow">
              <a:avLst>
                <a:gd name="adj1" fmla="val 50000"/>
                <a:gd name="adj2" fmla="val 37571"/>
              </a:avLst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السابق</a:t>
              </a:r>
            </a:p>
          </p:txBody>
        </p:sp>
        <p:sp>
          <p:nvSpPr>
            <p:cNvPr id="13" name="سهم مسنن إلى اليمين 12">
              <a:hlinkClick r:id="" action="ppaction://hlinkshowjump?jump=nextslide"/>
            </p:cNvPr>
            <p:cNvSpPr/>
            <p:nvPr/>
          </p:nvSpPr>
          <p:spPr>
            <a:xfrm flipH="1">
              <a:off x="1691680" y="5715517"/>
              <a:ext cx="2721452" cy="1050984"/>
            </a:xfrm>
            <a:prstGeom prst="notchedRightArrow">
              <a:avLst>
                <a:gd name="adj1" fmla="val 50000"/>
                <a:gd name="adj2" fmla="val 41714"/>
              </a:avLst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0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التالي</a:t>
              </a:r>
            </a:p>
          </p:txBody>
        </p:sp>
        <p:sp>
          <p:nvSpPr>
            <p:cNvPr id="14" name="مخطط انسيابي: تحضير 13">
              <a:hlinkClick r:id="" action="ppaction://hlinkshowjump?jump=firstslide"/>
            </p:cNvPr>
            <p:cNvSpPr/>
            <p:nvPr/>
          </p:nvSpPr>
          <p:spPr>
            <a:xfrm>
              <a:off x="3412931" y="5792496"/>
              <a:ext cx="2952328" cy="926470"/>
            </a:xfrm>
            <a:prstGeom prst="flowChartPreparation">
              <a:avLst/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الرئــــيسية</a:t>
              </a:r>
            </a:p>
          </p:txBody>
        </p:sp>
      </p:grpSp>
      <p:sp>
        <p:nvSpPr>
          <p:cNvPr id="23" name="عنوان 1"/>
          <p:cNvSpPr txBox="1">
            <a:spLocks/>
          </p:cNvSpPr>
          <p:nvPr/>
        </p:nvSpPr>
        <p:spPr>
          <a:xfrm>
            <a:off x="584157" y="404664"/>
            <a:ext cx="8352859" cy="223224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45720" rIns="45720" anchor="ctr"/>
          <a:lstStyle/>
          <a:p>
            <a:r>
              <a:rPr lang="ar-SA" sz="3000" b="1" dirty="0">
                <a:latin typeface="Sakkal Majalla" pitchFamily="2" charset="-78"/>
                <a:cs typeface="Sakkal Majalla" pitchFamily="2" charset="-78"/>
              </a:rPr>
              <a:t>ينبعث إشعاع كهرومغناطيسي من كل الأجسام عند أية درجة حرارة يتواجد عندها ويسمى بالإشعاع الحراري. </a:t>
            </a:r>
          </a:p>
          <a:p>
            <a:r>
              <a:rPr lang="ar-SA" sz="3000" b="1" dirty="0">
                <a:latin typeface="Sakkal Majalla" pitchFamily="2" charset="-78"/>
                <a:cs typeface="Sakkal Majalla" pitchFamily="2" charset="-78"/>
              </a:rPr>
              <a:t>كمية هذا الإشعاع الحراري المنبعث من الجسم تزداد بزيادة درجة حرارة ويقل بنقصانها.</a:t>
            </a:r>
          </a:p>
        </p:txBody>
      </p:sp>
      <p:pic>
        <p:nvPicPr>
          <p:cNvPr id="15" name="Picture 2" descr="http://t2.gstatic.com/images?q=tbn:ANd9GcTP1ADefgaqru5rVbt2_WinCRrEf0gDCEWXyhYPK2dT7yjqoYfC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4157" y="2996952"/>
            <a:ext cx="3203848" cy="2883123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10744617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d"/>
        <p:sndAc>
          <p:stSnd>
            <p:snd r:embed="rId8" name="laser.wav"/>
          </p:stSnd>
        </p:sndAc>
      </p:transition>
    </mc:Choice>
    <mc:Fallback>
      <p:transition spd="slow">
        <p:fade/>
        <p:sndAc>
          <p:stSnd>
            <p:snd r:embed="rId3" name="las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8" descr="D:\Work2\exxit.png">
            <a:hlinkClick r:id="" action="ppaction://hlinkshowjump?jump=endshow"/>
            <a:hlinkHover r:id="" action="ppaction://noaction" highlightClick="1">
              <a:snd r:embed="rId4" name="الترجمة من Google_2.wav"/>
            </a:hlinkHover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4157" y="6042291"/>
            <a:ext cx="892103" cy="700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مجموعة 10"/>
          <p:cNvGrpSpPr/>
          <p:nvPr/>
        </p:nvGrpSpPr>
        <p:grpSpPr>
          <a:xfrm>
            <a:off x="1984382" y="6059330"/>
            <a:ext cx="6443601" cy="760831"/>
            <a:chOff x="1691680" y="5715517"/>
            <a:chExt cx="6443601" cy="1065706"/>
          </a:xfrm>
        </p:grpSpPr>
        <p:sp>
          <p:nvSpPr>
            <p:cNvPr id="12" name="سهم مسنن إلى اليمين 11">
              <a:hlinkClick r:id="" action="ppaction://hlinkshowjump?jump=previousslide"/>
            </p:cNvPr>
            <p:cNvSpPr/>
            <p:nvPr/>
          </p:nvSpPr>
          <p:spPr>
            <a:xfrm>
              <a:off x="5542993" y="5730239"/>
              <a:ext cx="2592288" cy="1050984"/>
            </a:xfrm>
            <a:prstGeom prst="notchedRightArrow">
              <a:avLst>
                <a:gd name="adj1" fmla="val 50000"/>
                <a:gd name="adj2" fmla="val 37571"/>
              </a:avLst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السابق</a:t>
              </a:r>
            </a:p>
          </p:txBody>
        </p:sp>
        <p:sp>
          <p:nvSpPr>
            <p:cNvPr id="13" name="سهم مسنن إلى اليمين 12">
              <a:hlinkClick r:id="" action="ppaction://hlinkshowjump?jump=nextslide"/>
            </p:cNvPr>
            <p:cNvSpPr/>
            <p:nvPr/>
          </p:nvSpPr>
          <p:spPr>
            <a:xfrm flipH="1">
              <a:off x="1691680" y="5715517"/>
              <a:ext cx="2721452" cy="1050984"/>
            </a:xfrm>
            <a:prstGeom prst="notchedRightArrow">
              <a:avLst>
                <a:gd name="adj1" fmla="val 50000"/>
                <a:gd name="adj2" fmla="val 41714"/>
              </a:avLst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0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التالي</a:t>
              </a:r>
            </a:p>
          </p:txBody>
        </p:sp>
        <p:sp>
          <p:nvSpPr>
            <p:cNvPr id="14" name="مخطط انسيابي: تحضير 13">
              <a:hlinkClick r:id="" action="ppaction://hlinkshowjump?jump=firstslide"/>
            </p:cNvPr>
            <p:cNvSpPr/>
            <p:nvPr/>
          </p:nvSpPr>
          <p:spPr>
            <a:xfrm>
              <a:off x="3412931" y="5792496"/>
              <a:ext cx="2952328" cy="926470"/>
            </a:xfrm>
            <a:prstGeom prst="flowChartPreparation">
              <a:avLst/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الرئــــيسية</a:t>
              </a:r>
            </a:p>
          </p:txBody>
        </p:sp>
      </p:grpSp>
      <p:grpSp>
        <p:nvGrpSpPr>
          <p:cNvPr id="4" name="مجموعة 3"/>
          <p:cNvGrpSpPr/>
          <p:nvPr/>
        </p:nvGrpSpPr>
        <p:grpSpPr>
          <a:xfrm>
            <a:off x="1695108" y="116632"/>
            <a:ext cx="7269379" cy="764704"/>
            <a:chOff x="2339752" y="0"/>
            <a:chExt cx="4536504" cy="764704"/>
          </a:xfrm>
        </p:grpSpPr>
        <p:sp>
          <p:nvSpPr>
            <p:cNvPr id="2" name="مستطيل مستدير الزوايا 1"/>
            <p:cNvSpPr/>
            <p:nvPr/>
          </p:nvSpPr>
          <p:spPr>
            <a:xfrm>
              <a:off x="2339752" y="0"/>
              <a:ext cx="4536504" cy="764704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white"/>
                </a:solidFill>
              </a:endParaRPr>
            </a:p>
          </p:txBody>
        </p:sp>
        <p:sp>
          <p:nvSpPr>
            <p:cNvPr id="3" name="مستطيل مستدير الزوايا 2"/>
            <p:cNvSpPr/>
            <p:nvPr/>
          </p:nvSpPr>
          <p:spPr>
            <a:xfrm>
              <a:off x="2555776" y="0"/>
              <a:ext cx="4320480" cy="764704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black"/>
                </a:solidFill>
              </a:endParaRPr>
            </a:p>
          </p:txBody>
        </p:sp>
      </p:grpSp>
      <p:sp>
        <p:nvSpPr>
          <p:cNvPr id="5" name="مربع نص 4"/>
          <p:cNvSpPr txBox="1"/>
          <p:nvPr/>
        </p:nvSpPr>
        <p:spPr>
          <a:xfrm>
            <a:off x="1984382" y="188640"/>
            <a:ext cx="6855955" cy="63094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500" b="1" spc="50" dirty="0" smtClean="0">
                <a:ln w="12700" cmpd="sng">
                  <a:solidFill>
                    <a:srgbClr val="F79646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glow rad="53100">
                    <a:srgbClr val="F79646">
                      <a:satMod val="180000"/>
                      <a:alpha val="30000"/>
                    </a:srgbClr>
                  </a:glow>
                </a:effectLst>
                <a:latin typeface="Sakkal Majalla" pitchFamily="2" charset="-78"/>
                <a:cs typeface="Sakkal Majalla" pitchFamily="2" charset="-78"/>
              </a:rPr>
              <a:t>أثر زيادة الجهد المطبق على المصباح المتوهج</a:t>
            </a:r>
            <a:endParaRPr lang="ar-SA" sz="3500" b="1" spc="50" dirty="0">
              <a:ln w="12700" cmpd="sng">
                <a:solidFill>
                  <a:srgbClr val="F79646">
                    <a:satMod val="120000"/>
                    <a:shade val="80000"/>
                  </a:srgbClr>
                </a:solidFill>
                <a:prstDash val="solid"/>
              </a:ln>
              <a:solidFill>
                <a:prstClr val="black"/>
              </a:solidFill>
              <a:effectLst>
                <a:glow rad="53100">
                  <a:srgbClr val="F79646">
                    <a:satMod val="180000"/>
                    <a:alpha val="30000"/>
                  </a:srgbClr>
                </a:glow>
              </a:effectLst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23" name="عنوان 1"/>
          <p:cNvSpPr txBox="1">
            <a:spLocks/>
          </p:cNvSpPr>
          <p:nvPr/>
        </p:nvSpPr>
        <p:spPr>
          <a:xfrm>
            <a:off x="395537" y="1124744"/>
            <a:ext cx="8541480" cy="129614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45720" rIns="45720" anchor="ctr"/>
          <a:lstStyle/>
          <a:p>
            <a:r>
              <a:rPr lang="ar-SA" sz="3000" b="1" dirty="0">
                <a:latin typeface="Sakkal Majalla" pitchFamily="2" charset="-78"/>
                <a:cs typeface="Sakkal Majalla" pitchFamily="2" charset="-78"/>
              </a:rPr>
              <a:t>بزيادة الجهد المطبق على المصباح تزداد درجة حرارة الفتيلة المتوهجة  فيتغير اللون من  الأحمر الداكن الى </a:t>
            </a:r>
            <a:r>
              <a:rPr lang="ar-SA" sz="3000" b="1" dirty="0" smtClean="0">
                <a:latin typeface="Sakkal Majalla" pitchFamily="2" charset="-78"/>
                <a:cs typeface="Sakkal Majalla" pitchFamily="2" charset="-78"/>
              </a:rPr>
              <a:t>البرتقالي </a:t>
            </a:r>
            <a:r>
              <a:rPr lang="ar-SA" sz="3000" b="1" dirty="0">
                <a:latin typeface="Sakkal Majalla" pitchFamily="2" charset="-78"/>
                <a:cs typeface="Sakkal Majalla" pitchFamily="2" charset="-78"/>
              </a:rPr>
              <a:t>ثم الى الأصفر واخيرا الى </a:t>
            </a:r>
            <a:r>
              <a:rPr lang="ar-SA" sz="3000" b="1" dirty="0" smtClean="0">
                <a:latin typeface="Sakkal Majalla" pitchFamily="2" charset="-78"/>
                <a:cs typeface="Sakkal Majalla" pitchFamily="2" charset="-78"/>
              </a:rPr>
              <a:t>الأبيض.</a:t>
            </a:r>
            <a:endParaRPr lang="ar-SA" sz="3000" b="1" dirty="0"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5" name="عنوان 1"/>
          <p:cNvSpPr txBox="1">
            <a:spLocks/>
          </p:cNvSpPr>
          <p:nvPr/>
        </p:nvSpPr>
        <p:spPr>
          <a:xfrm>
            <a:off x="7740352" y="2641476"/>
            <a:ext cx="1207804" cy="71551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1"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ar-SA" sz="3000" b="1" dirty="0" smtClean="0">
                <a:solidFill>
                  <a:srgbClr val="FFFF00"/>
                </a:solidFill>
                <a:latin typeface="Sakkal Majalla" pitchFamily="2" charset="-78"/>
                <a:cs typeface="Sakkal Majalla" pitchFamily="2" charset="-78"/>
              </a:rPr>
              <a:t>تعليل</a:t>
            </a:r>
            <a:endParaRPr lang="ar-SA" sz="3000" b="1" dirty="0">
              <a:solidFill>
                <a:srgbClr val="FFFF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6" name="عنوان 1"/>
          <p:cNvSpPr txBox="1">
            <a:spLocks/>
          </p:cNvSpPr>
          <p:nvPr/>
        </p:nvSpPr>
        <p:spPr>
          <a:xfrm>
            <a:off x="3705633" y="3746352"/>
            <a:ext cx="5277109" cy="198690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45720" rIns="45720" anchor="ctr"/>
          <a:lstStyle/>
          <a:p>
            <a:r>
              <a:rPr lang="ar-SA" sz="3000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تغير اللون المنبعث من فتيلة المصباح المتوهج  عند زيادة درجة </a:t>
            </a:r>
            <a:r>
              <a:rPr lang="ar-SA" sz="3000" b="1" dirty="0" smtClean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حرارتها؛ </a:t>
            </a:r>
          </a:p>
          <a:p>
            <a:r>
              <a:rPr lang="ar-SA" sz="3000" b="1" dirty="0" smtClean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لأن </a:t>
            </a:r>
            <a:r>
              <a:rPr lang="ar-SA" sz="3000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الفتيلة ذات درجة  الحرارة  الأعلى تبعث اشعاعا بتردد أعلى .</a:t>
            </a:r>
          </a:p>
        </p:txBody>
      </p:sp>
      <p:pic>
        <p:nvPicPr>
          <p:cNvPr id="17" name="Picture 2" descr="http://t1.gstatic.com/images?q=tbn:ANd9GcTXuCWuBJv-tpw1K4fQ7ngBYqSclX2ezkAobuAT2q719ceTt31S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9512" y="2746559"/>
            <a:ext cx="3384375" cy="3295731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19395366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d"/>
        <p:sndAc>
          <p:stSnd>
            <p:snd r:embed="rId8" name="laser.wav"/>
          </p:stSnd>
        </p:sndAc>
      </p:transition>
    </mc:Choice>
    <mc:Fallback>
      <p:transition spd="slow">
        <p:fade/>
        <p:sndAc>
          <p:stSnd>
            <p:snd r:embed="rId3" name="las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3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3" grpId="0" animBg="1"/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8" descr="D:\Work2\exxit.png">
            <a:hlinkClick r:id="" action="ppaction://hlinkshowjump?jump=endshow"/>
            <a:hlinkHover r:id="" action="ppaction://noaction" highlightClick="1">
              <a:snd r:embed="rId4" name="الترجمة من Google_2.wav"/>
            </a:hlinkHover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4157" y="6042291"/>
            <a:ext cx="892103" cy="700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مجموعة 10"/>
          <p:cNvGrpSpPr/>
          <p:nvPr/>
        </p:nvGrpSpPr>
        <p:grpSpPr>
          <a:xfrm>
            <a:off x="1984382" y="6059330"/>
            <a:ext cx="6443601" cy="760831"/>
            <a:chOff x="1691680" y="5715517"/>
            <a:chExt cx="6443601" cy="1065706"/>
          </a:xfrm>
        </p:grpSpPr>
        <p:sp>
          <p:nvSpPr>
            <p:cNvPr id="12" name="سهم مسنن إلى اليمين 11">
              <a:hlinkClick r:id="" action="ppaction://hlinkshowjump?jump=previousslide"/>
            </p:cNvPr>
            <p:cNvSpPr/>
            <p:nvPr/>
          </p:nvSpPr>
          <p:spPr>
            <a:xfrm>
              <a:off x="5542993" y="5730239"/>
              <a:ext cx="2592288" cy="1050984"/>
            </a:xfrm>
            <a:prstGeom prst="notchedRightArrow">
              <a:avLst>
                <a:gd name="adj1" fmla="val 50000"/>
                <a:gd name="adj2" fmla="val 37571"/>
              </a:avLst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السابق</a:t>
              </a:r>
            </a:p>
          </p:txBody>
        </p:sp>
        <p:sp>
          <p:nvSpPr>
            <p:cNvPr id="13" name="سهم مسنن إلى اليمين 12">
              <a:hlinkClick r:id="" action="ppaction://hlinkshowjump?jump=nextslide"/>
            </p:cNvPr>
            <p:cNvSpPr/>
            <p:nvPr/>
          </p:nvSpPr>
          <p:spPr>
            <a:xfrm flipH="1">
              <a:off x="1691680" y="5715517"/>
              <a:ext cx="2721452" cy="1050984"/>
            </a:xfrm>
            <a:prstGeom prst="notchedRightArrow">
              <a:avLst>
                <a:gd name="adj1" fmla="val 50000"/>
                <a:gd name="adj2" fmla="val 41714"/>
              </a:avLst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0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التالي</a:t>
              </a:r>
            </a:p>
          </p:txBody>
        </p:sp>
        <p:sp>
          <p:nvSpPr>
            <p:cNvPr id="14" name="مخطط انسيابي: تحضير 13">
              <a:hlinkClick r:id="" action="ppaction://hlinkshowjump?jump=firstslide"/>
            </p:cNvPr>
            <p:cNvSpPr/>
            <p:nvPr/>
          </p:nvSpPr>
          <p:spPr>
            <a:xfrm>
              <a:off x="3412931" y="5792496"/>
              <a:ext cx="2952328" cy="926470"/>
            </a:xfrm>
            <a:prstGeom prst="flowChartPreparation">
              <a:avLst/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الرئــــيسية</a:t>
              </a:r>
            </a:p>
          </p:txBody>
        </p:sp>
      </p:grpSp>
      <p:grpSp>
        <p:nvGrpSpPr>
          <p:cNvPr id="4" name="مجموعة 3"/>
          <p:cNvGrpSpPr/>
          <p:nvPr/>
        </p:nvGrpSpPr>
        <p:grpSpPr>
          <a:xfrm>
            <a:off x="5076055" y="116632"/>
            <a:ext cx="3888431" cy="764704"/>
            <a:chOff x="2339752" y="0"/>
            <a:chExt cx="4536504" cy="764704"/>
          </a:xfrm>
        </p:grpSpPr>
        <p:sp>
          <p:nvSpPr>
            <p:cNvPr id="2" name="مستطيل مستدير الزوايا 1"/>
            <p:cNvSpPr/>
            <p:nvPr/>
          </p:nvSpPr>
          <p:spPr>
            <a:xfrm>
              <a:off x="2339752" y="0"/>
              <a:ext cx="4536504" cy="764704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white"/>
                </a:solidFill>
              </a:endParaRPr>
            </a:p>
          </p:txBody>
        </p:sp>
        <p:sp>
          <p:nvSpPr>
            <p:cNvPr id="3" name="مستطيل مستدير الزوايا 2"/>
            <p:cNvSpPr/>
            <p:nvPr/>
          </p:nvSpPr>
          <p:spPr>
            <a:xfrm>
              <a:off x="2555776" y="0"/>
              <a:ext cx="4320480" cy="764704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black"/>
                </a:solidFill>
              </a:endParaRPr>
            </a:p>
          </p:txBody>
        </p:sp>
      </p:grpSp>
      <p:sp>
        <p:nvSpPr>
          <p:cNvPr id="5" name="مربع نص 4"/>
          <p:cNvSpPr txBox="1"/>
          <p:nvPr/>
        </p:nvSpPr>
        <p:spPr>
          <a:xfrm>
            <a:off x="5173049" y="188640"/>
            <a:ext cx="3667288" cy="63094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500" b="1" spc="50" dirty="0" smtClean="0">
                <a:ln w="12700" cmpd="sng">
                  <a:solidFill>
                    <a:srgbClr val="F79646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glow rad="53100">
                    <a:srgbClr val="F79646">
                      <a:satMod val="180000"/>
                      <a:alpha val="30000"/>
                    </a:srgbClr>
                  </a:glow>
                </a:effectLst>
                <a:latin typeface="Sakkal Majalla" pitchFamily="2" charset="-78"/>
                <a:cs typeface="Sakkal Majalla" pitchFamily="2" charset="-78"/>
              </a:rPr>
              <a:t>ما هو محزوز الحيود؟</a:t>
            </a:r>
            <a:endParaRPr lang="ar-SA" sz="3500" b="1" spc="50" dirty="0">
              <a:ln w="12700" cmpd="sng">
                <a:solidFill>
                  <a:srgbClr val="F79646">
                    <a:satMod val="120000"/>
                    <a:shade val="80000"/>
                  </a:srgbClr>
                </a:solidFill>
                <a:prstDash val="solid"/>
              </a:ln>
              <a:solidFill>
                <a:prstClr val="black"/>
              </a:solidFill>
              <a:effectLst>
                <a:glow rad="53100">
                  <a:srgbClr val="F79646">
                    <a:satMod val="180000"/>
                    <a:alpha val="30000"/>
                  </a:srgbClr>
                </a:glow>
              </a:effectLst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23" name="عنوان 1"/>
          <p:cNvSpPr txBox="1">
            <a:spLocks/>
          </p:cNvSpPr>
          <p:nvPr/>
        </p:nvSpPr>
        <p:spPr>
          <a:xfrm>
            <a:off x="395537" y="1255668"/>
            <a:ext cx="8541480" cy="202931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45720" rIns="45720" anchor="ctr"/>
          <a:lstStyle/>
          <a:p>
            <a:r>
              <a:rPr lang="ar-SA" sz="3000" b="1" dirty="0">
                <a:latin typeface="Sakkal Majalla" pitchFamily="2" charset="-78"/>
                <a:cs typeface="Sakkal Majalla" pitchFamily="2" charset="-78"/>
              </a:rPr>
              <a:t>عبارة عن شريحة من الزجاج عليها شقوق بكثافة تصل الى 600 شق لكل </a:t>
            </a:r>
            <a:r>
              <a:rPr lang="ar-SA" sz="3000" b="1" dirty="0" err="1">
                <a:latin typeface="Sakkal Majalla" pitchFamily="2" charset="-78"/>
                <a:cs typeface="Sakkal Majalla" pitchFamily="2" charset="-78"/>
              </a:rPr>
              <a:t>مم</a:t>
            </a:r>
            <a:r>
              <a:rPr lang="ar-SA" sz="3000" b="1" dirty="0">
                <a:latin typeface="Sakkal Majalla" pitchFamily="2" charset="-78"/>
                <a:cs typeface="Sakkal Majalla" pitchFamily="2" charset="-78"/>
              </a:rPr>
              <a:t> ويمكن ان تصل إلى 1200 او حتى 2400 شق لكل </a:t>
            </a:r>
            <a:r>
              <a:rPr lang="ar-SA" sz="3000" b="1" dirty="0" err="1" smtClean="0">
                <a:latin typeface="Sakkal Majalla" pitchFamily="2" charset="-78"/>
                <a:cs typeface="Sakkal Majalla" pitchFamily="2" charset="-78"/>
              </a:rPr>
              <a:t>مم</a:t>
            </a:r>
            <a:r>
              <a:rPr lang="ar-SA" sz="3000" b="1" dirty="0" smtClean="0">
                <a:latin typeface="Sakkal Majalla" pitchFamily="2" charset="-78"/>
                <a:cs typeface="Sakkal Majalla" pitchFamily="2" charset="-78"/>
              </a:rPr>
              <a:t> وتستخدم </a:t>
            </a:r>
            <a:r>
              <a:rPr lang="ar-SA" sz="3000" b="1" dirty="0">
                <a:latin typeface="Sakkal Majalla" pitchFamily="2" charset="-78"/>
                <a:cs typeface="Sakkal Majalla" pitchFamily="2" charset="-78"/>
              </a:rPr>
              <a:t>لتحليل الضوء مثلها مثل المنشور </a:t>
            </a:r>
            <a:r>
              <a:rPr lang="ar-SA" sz="3000" b="1" dirty="0" smtClean="0">
                <a:latin typeface="Sakkal Majalla" pitchFamily="2" charset="-78"/>
                <a:cs typeface="Sakkal Majalla" pitchFamily="2" charset="-78"/>
              </a:rPr>
              <a:t>، </a:t>
            </a:r>
            <a:r>
              <a:rPr lang="ar-SA" sz="3000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ولكن قدرة التحليل لمحزوز الحيود اكبر بكثير من المنشور وكلما زادت عدد الشقوق كلما كانت القدرة التحليلية </a:t>
            </a:r>
            <a:r>
              <a:rPr lang="ar-SA" sz="3000" b="1" dirty="0" smtClean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اكبر.</a:t>
            </a:r>
            <a:endParaRPr lang="ar-SA" sz="3000" b="1" dirty="0">
              <a:latin typeface="Sakkal Majalla" pitchFamily="2" charset="-78"/>
              <a:cs typeface="Sakkal Majalla" pitchFamily="2" charset="-78"/>
            </a:endParaRPr>
          </a:p>
        </p:txBody>
      </p:sp>
      <p:grpSp>
        <p:nvGrpSpPr>
          <p:cNvPr id="18" name="مجموعة 17"/>
          <p:cNvGrpSpPr/>
          <p:nvPr/>
        </p:nvGrpSpPr>
        <p:grpSpPr>
          <a:xfrm>
            <a:off x="5076056" y="3528392"/>
            <a:ext cx="3888431" cy="764704"/>
            <a:chOff x="2339752" y="0"/>
            <a:chExt cx="4536504" cy="764704"/>
          </a:xfrm>
        </p:grpSpPr>
        <p:sp>
          <p:nvSpPr>
            <p:cNvPr id="19" name="مستطيل مستدير الزوايا 18"/>
            <p:cNvSpPr/>
            <p:nvPr/>
          </p:nvSpPr>
          <p:spPr>
            <a:xfrm>
              <a:off x="2339752" y="0"/>
              <a:ext cx="4536504" cy="764704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white"/>
                </a:solidFill>
              </a:endParaRPr>
            </a:p>
          </p:txBody>
        </p:sp>
        <p:sp>
          <p:nvSpPr>
            <p:cNvPr id="20" name="مستطيل مستدير الزوايا 19"/>
            <p:cNvSpPr/>
            <p:nvPr/>
          </p:nvSpPr>
          <p:spPr>
            <a:xfrm>
              <a:off x="2555776" y="0"/>
              <a:ext cx="4320480" cy="764704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black"/>
                </a:solidFill>
              </a:endParaRPr>
            </a:p>
          </p:txBody>
        </p:sp>
      </p:grpSp>
      <p:sp>
        <p:nvSpPr>
          <p:cNvPr id="21" name="مربع نص 20"/>
          <p:cNvSpPr txBox="1"/>
          <p:nvPr/>
        </p:nvSpPr>
        <p:spPr>
          <a:xfrm>
            <a:off x="5173050" y="3600400"/>
            <a:ext cx="3667288" cy="63094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500" b="1" spc="50" dirty="0" smtClean="0">
                <a:ln w="12700" cmpd="sng">
                  <a:solidFill>
                    <a:srgbClr val="F79646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glow rad="53100">
                    <a:srgbClr val="F79646">
                      <a:satMod val="180000"/>
                      <a:alpha val="30000"/>
                    </a:srgbClr>
                  </a:glow>
                </a:effectLst>
                <a:latin typeface="Sakkal Majalla" pitchFamily="2" charset="-78"/>
                <a:cs typeface="Sakkal Majalla" pitchFamily="2" charset="-78"/>
              </a:rPr>
              <a:t>طيف الانبعاث</a:t>
            </a:r>
            <a:endParaRPr lang="ar-SA" sz="3500" b="1" spc="50" dirty="0">
              <a:ln w="12700" cmpd="sng">
                <a:solidFill>
                  <a:srgbClr val="F79646">
                    <a:satMod val="120000"/>
                    <a:shade val="80000"/>
                  </a:srgbClr>
                </a:solidFill>
                <a:prstDash val="solid"/>
              </a:ln>
              <a:solidFill>
                <a:prstClr val="black"/>
              </a:solidFill>
              <a:effectLst>
                <a:glow rad="53100">
                  <a:srgbClr val="F79646">
                    <a:satMod val="180000"/>
                    <a:alpha val="30000"/>
                  </a:srgbClr>
                </a:glow>
              </a:effectLst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22" name="عنصر نائب للمحتوى 2"/>
          <p:cNvSpPr txBox="1">
            <a:spLocks/>
          </p:cNvSpPr>
          <p:nvPr/>
        </p:nvSpPr>
        <p:spPr>
          <a:xfrm>
            <a:off x="395537" y="4611346"/>
            <a:ext cx="8530008" cy="119391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1">
            <a:norm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r>
              <a:rPr lang="ar-SA" sz="3000" b="1" dirty="0" smtClean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هو ضوء ينبعث من الأجسام المتوهجة  في نطاق محدد من الترددات 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r>
              <a:rPr lang="ar-SA" sz="3000" b="1" u="sng" dirty="0" smtClean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مداه: </a:t>
            </a:r>
            <a:r>
              <a:rPr lang="ar-SA" sz="3000" b="1" dirty="0" smtClean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طيف الاجسام المتوهجة  يغطي مدى واسع من الأطوال الموجية.</a:t>
            </a:r>
            <a:endParaRPr lang="ar-SA" sz="3000" b="1" dirty="0">
              <a:solidFill>
                <a:prstClr val="black"/>
              </a:solidFill>
              <a:latin typeface="Sakkal Majalla" pitchFamily="2" charset="-78"/>
              <a:cs typeface="Sakkal Majalla" pitchFamily="2" charset="-7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4296871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d"/>
        <p:sndAc>
          <p:stSnd>
            <p:snd r:embed="rId6" name="laser.wav"/>
          </p:stSnd>
        </p:sndAc>
      </p:transition>
    </mc:Choice>
    <mc:Fallback>
      <p:transition spd="slow">
        <p:fade/>
        <p:sndAc>
          <p:stSnd>
            <p:snd r:embed="rId3" name="las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3" grpId="0" animBg="1"/>
      <p:bldP spid="21" grpId="0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8" descr="D:\Work2\exxit.png">
            <a:hlinkClick r:id="" action="ppaction://hlinkshowjump?jump=endshow"/>
            <a:hlinkHover r:id="" action="ppaction://noaction" highlightClick="1">
              <a:snd r:embed="rId4" name="الترجمة من Google_2.wav"/>
            </a:hlinkHover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4157" y="6042291"/>
            <a:ext cx="892103" cy="700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مجموعة 10"/>
          <p:cNvGrpSpPr/>
          <p:nvPr/>
        </p:nvGrpSpPr>
        <p:grpSpPr>
          <a:xfrm>
            <a:off x="1984382" y="6059330"/>
            <a:ext cx="6443601" cy="760831"/>
            <a:chOff x="1691680" y="5715517"/>
            <a:chExt cx="6443601" cy="1065706"/>
          </a:xfrm>
        </p:grpSpPr>
        <p:sp>
          <p:nvSpPr>
            <p:cNvPr id="12" name="سهم مسنن إلى اليمين 11">
              <a:hlinkClick r:id="" action="ppaction://hlinkshowjump?jump=previousslide"/>
            </p:cNvPr>
            <p:cNvSpPr/>
            <p:nvPr/>
          </p:nvSpPr>
          <p:spPr>
            <a:xfrm>
              <a:off x="5542993" y="5730239"/>
              <a:ext cx="2592288" cy="1050984"/>
            </a:xfrm>
            <a:prstGeom prst="notchedRightArrow">
              <a:avLst>
                <a:gd name="adj1" fmla="val 50000"/>
                <a:gd name="adj2" fmla="val 37571"/>
              </a:avLst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السابق</a:t>
              </a:r>
            </a:p>
          </p:txBody>
        </p:sp>
        <p:sp>
          <p:nvSpPr>
            <p:cNvPr id="13" name="سهم مسنن إلى اليمين 12">
              <a:hlinkClick r:id="" action="ppaction://hlinkshowjump?jump=nextslide"/>
            </p:cNvPr>
            <p:cNvSpPr/>
            <p:nvPr/>
          </p:nvSpPr>
          <p:spPr>
            <a:xfrm flipH="1">
              <a:off x="1691680" y="5715517"/>
              <a:ext cx="2721452" cy="1050984"/>
            </a:xfrm>
            <a:prstGeom prst="notchedRightArrow">
              <a:avLst>
                <a:gd name="adj1" fmla="val 50000"/>
                <a:gd name="adj2" fmla="val 41714"/>
              </a:avLst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0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التالي</a:t>
              </a:r>
            </a:p>
          </p:txBody>
        </p:sp>
        <p:sp>
          <p:nvSpPr>
            <p:cNvPr id="14" name="مخطط انسيابي: تحضير 13">
              <a:hlinkClick r:id="" action="ppaction://hlinkshowjump?jump=firstslide"/>
            </p:cNvPr>
            <p:cNvSpPr/>
            <p:nvPr/>
          </p:nvSpPr>
          <p:spPr>
            <a:xfrm>
              <a:off x="3412931" y="5792496"/>
              <a:ext cx="2952328" cy="926470"/>
            </a:xfrm>
            <a:prstGeom prst="flowChartPreparation">
              <a:avLst/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الرئــــيسية</a:t>
              </a:r>
            </a:p>
          </p:txBody>
        </p:sp>
      </p:grpSp>
      <p:sp>
        <p:nvSpPr>
          <p:cNvPr id="23" name="عنوان 1"/>
          <p:cNvSpPr txBox="1">
            <a:spLocks/>
          </p:cNvSpPr>
          <p:nvPr/>
        </p:nvSpPr>
        <p:spPr>
          <a:xfrm>
            <a:off x="379473" y="391572"/>
            <a:ext cx="8541480" cy="202931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45720" rIns="45720" anchor="ctr"/>
          <a:lstStyle/>
          <a:p>
            <a:r>
              <a:rPr lang="ar-SA" sz="3000" b="1" dirty="0">
                <a:latin typeface="Sakkal Majalla" pitchFamily="2" charset="-78"/>
                <a:cs typeface="Sakkal Majalla" pitchFamily="2" charset="-78"/>
              </a:rPr>
              <a:t>يمثل الشكل  اطياف الانبعاث لجسم متوهج  عند درجات  الحرارة</a:t>
            </a:r>
          </a:p>
          <a:p>
            <a:r>
              <a:rPr lang="en-US" sz="3000" b="1" dirty="0">
                <a:latin typeface="Sakkal Majalla" pitchFamily="2" charset="-78"/>
                <a:cs typeface="Sakkal Majalla" pitchFamily="2" charset="-78"/>
              </a:rPr>
              <a:t>4000k</a:t>
            </a:r>
            <a:r>
              <a:rPr lang="ar-SA" sz="3000" b="1" dirty="0">
                <a:latin typeface="Sakkal Majalla" pitchFamily="2" charset="-78"/>
                <a:cs typeface="Sakkal Majalla" pitchFamily="2" charset="-78"/>
              </a:rPr>
              <a:t>  و </a:t>
            </a:r>
            <a:r>
              <a:rPr lang="en-US" sz="3000" b="1" dirty="0">
                <a:latin typeface="Sakkal Majalla" pitchFamily="2" charset="-78"/>
                <a:cs typeface="Sakkal Majalla" pitchFamily="2" charset="-78"/>
              </a:rPr>
              <a:t>5800  </a:t>
            </a:r>
            <a:r>
              <a:rPr lang="ar-SA" sz="3000" b="1" dirty="0">
                <a:latin typeface="Sakkal Majalla" pitchFamily="2" charset="-78"/>
                <a:cs typeface="Sakkal Majalla" pitchFamily="2" charset="-78"/>
              </a:rPr>
              <a:t>  و </a:t>
            </a:r>
            <a:r>
              <a:rPr lang="en-US" sz="3000" b="1" dirty="0">
                <a:latin typeface="Sakkal Majalla" pitchFamily="2" charset="-78"/>
                <a:cs typeface="Sakkal Majalla" pitchFamily="2" charset="-78"/>
              </a:rPr>
              <a:t>8000k</a:t>
            </a:r>
            <a:endParaRPr lang="ar-SA" sz="3000" b="1" dirty="0">
              <a:latin typeface="Sakkal Majalla" pitchFamily="2" charset="-78"/>
              <a:cs typeface="Sakkal Majalla" pitchFamily="2" charset="-78"/>
            </a:endParaRPr>
          </a:p>
          <a:p>
            <a:r>
              <a:rPr lang="ar-SA" sz="3000" b="1" dirty="0">
                <a:latin typeface="Sakkal Majalla" pitchFamily="2" charset="-78"/>
                <a:cs typeface="Sakkal Majalla" pitchFamily="2" charset="-78"/>
              </a:rPr>
              <a:t>نلاحظ انه  عند كل درجة حرارة  هناك تردد تنبعث عنده كمية عظمى من </a:t>
            </a:r>
            <a:r>
              <a:rPr lang="ar-SA" sz="3000" b="1" dirty="0" smtClean="0">
                <a:latin typeface="Sakkal Majalla" pitchFamily="2" charset="-78"/>
                <a:cs typeface="Sakkal Majalla" pitchFamily="2" charset="-78"/>
              </a:rPr>
              <a:t>الطاقة. </a:t>
            </a:r>
            <a:endParaRPr lang="ar-SA" sz="3000" b="1" dirty="0">
              <a:latin typeface="Sakkal Majalla" pitchFamily="2" charset="-78"/>
              <a:cs typeface="Sakkal Majalla" pitchFamily="2" charset="-78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27896" y="2711584"/>
            <a:ext cx="7576903" cy="3096345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16002350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d"/>
        <p:sndAc>
          <p:stSnd>
            <p:snd r:embed="rId7" name="laser.wav"/>
          </p:stSnd>
        </p:sndAc>
      </p:transition>
    </mc:Choice>
    <mc:Fallback>
      <p:transition spd="slow">
        <p:fade/>
        <p:sndAc>
          <p:stSnd>
            <p:snd r:embed="rId3" name="las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8" descr="D:\Work2\exxit.png">
            <a:hlinkClick r:id="" action="ppaction://hlinkshowjump?jump=endshow"/>
            <a:hlinkHover r:id="" action="ppaction://noaction" highlightClick="1">
              <a:snd r:embed="rId4" name="الترجمة من Google_2.wav"/>
            </a:hlinkHover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4157" y="6042291"/>
            <a:ext cx="892103" cy="700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مجموعة 10"/>
          <p:cNvGrpSpPr/>
          <p:nvPr/>
        </p:nvGrpSpPr>
        <p:grpSpPr>
          <a:xfrm>
            <a:off x="1984382" y="6059330"/>
            <a:ext cx="6443601" cy="760831"/>
            <a:chOff x="1691680" y="5715517"/>
            <a:chExt cx="6443601" cy="1065706"/>
          </a:xfrm>
        </p:grpSpPr>
        <p:sp>
          <p:nvSpPr>
            <p:cNvPr id="12" name="سهم مسنن إلى اليمين 11">
              <a:hlinkClick r:id="" action="ppaction://hlinkshowjump?jump=previousslide"/>
            </p:cNvPr>
            <p:cNvSpPr/>
            <p:nvPr/>
          </p:nvSpPr>
          <p:spPr>
            <a:xfrm>
              <a:off x="5542993" y="5730239"/>
              <a:ext cx="2592288" cy="1050984"/>
            </a:xfrm>
            <a:prstGeom prst="notchedRightArrow">
              <a:avLst>
                <a:gd name="adj1" fmla="val 50000"/>
                <a:gd name="adj2" fmla="val 37571"/>
              </a:avLst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السابق</a:t>
              </a:r>
            </a:p>
          </p:txBody>
        </p:sp>
        <p:sp>
          <p:nvSpPr>
            <p:cNvPr id="13" name="سهم مسنن إلى اليمين 12">
              <a:hlinkClick r:id="" action="ppaction://hlinkshowjump?jump=nextslide"/>
            </p:cNvPr>
            <p:cNvSpPr/>
            <p:nvPr/>
          </p:nvSpPr>
          <p:spPr>
            <a:xfrm flipH="1">
              <a:off x="1691680" y="5715517"/>
              <a:ext cx="2721452" cy="1050984"/>
            </a:xfrm>
            <a:prstGeom prst="notchedRightArrow">
              <a:avLst>
                <a:gd name="adj1" fmla="val 50000"/>
                <a:gd name="adj2" fmla="val 41714"/>
              </a:avLst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0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التالي</a:t>
              </a:r>
            </a:p>
          </p:txBody>
        </p:sp>
        <p:sp>
          <p:nvSpPr>
            <p:cNvPr id="14" name="مخطط انسيابي: تحضير 13">
              <a:hlinkClick r:id="" action="ppaction://hlinkshowjump?jump=firstslide"/>
            </p:cNvPr>
            <p:cNvSpPr/>
            <p:nvPr/>
          </p:nvSpPr>
          <p:spPr>
            <a:xfrm>
              <a:off x="3412931" y="5792496"/>
              <a:ext cx="2952328" cy="926470"/>
            </a:xfrm>
            <a:prstGeom prst="flowChartPreparation">
              <a:avLst/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الرئــــيسية</a:t>
              </a:r>
            </a:p>
          </p:txBody>
        </p:sp>
      </p:grpSp>
      <p:sp>
        <p:nvSpPr>
          <p:cNvPr id="23" name="عنوان 1"/>
          <p:cNvSpPr txBox="1">
            <a:spLocks/>
          </p:cNvSpPr>
          <p:nvPr/>
        </p:nvSpPr>
        <p:spPr>
          <a:xfrm>
            <a:off x="379473" y="463580"/>
            <a:ext cx="8541480" cy="202931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45720" rIns="45720" anchor="ctr"/>
          <a:lstStyle/>
          <a:p>
            <a:r>
              <a:rPr lang="ar-SA" sz="3000" b="1" dirty="0">
                <a:latin typeface="Sakkal Majalla" pitchFamily="2" charset="-78"/>
                <a:cs typeface="Sakkal Majalla" pitchFamily="2" charset="-78"/>
              </a:rPr>
              <a:t>القدرة الكلية المنبعثة من جسم ساخن تزداد بازدياد درجة الحرارة </a:t>
            </a:r>
          </a:p>
          <a:p>
            <a:r>
              <a:rPr lang="ar-SA" sz="3000" b="1" dirty="0">
                <a:latin typeface="Sakkal Majalla" pitchFamily="2" charset="-78"/>
                <a:cs typeface="Sakkal Majalla" pitchFamily="2" charset="-78"/>
              </a:rPr>
              <a:t>الأجسام الأسخن تشع قدرة أكبر  من الأجسام الأبرد.</a:t>
            </a:r>
          </a:p>
          <a:p>
            <a:r>
              <a:rPr lang="ar-SA" sz="3000" b="1" dirty="0">
                <a:latin typeface="Sakkal Majalla" pitchFamily="2" charset="-78"/>
                <a:cs typeface="Sakkal Majalla" pitchFamily="2" charset="-78"/>
              </a:rPr>
              <a:t> قدرة الموجات الكهرومغناطيسية تتناسب طرديا مع درجة حرارة الجسم الساخن بوحدة الكلفن  مرفوعة للقوة الرابعة </a:t>
            </a:r>
          </a:p>
        </p:txBody>
      </p:sp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26627" y="1862535"/>
            <a:ext cx="676275" cy="702369"/>
          </a:xfrm>
          <a:prstGeom prst="rect">
            <a:avLst/>
          </a:prstGeom>
          <a:noFill/>
        </p:spPr>
      </p:pic>
      <p:sp>
        <p:nvSpPr>
          <p:cNvPr id="15" name="عنصر نائب للمحتوى 2"/>
          <p:cNvSpPr txBox="1">
            <a:spLocks/>
          </p:cNvSpPr>
          <p:nvPr/>
        </p:nvSpPr>
        <p:spPr>
          <a:xfrm>
            <a:off x="379473" y="2924944"/>
            <a:ext cx="8541480" cy="266429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r>
              <a:rPr lang="ar-SA" sz="3000" b="1" dirty="0" smtClean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وجد الفيزيائي الالماني ماكس بلانك أن باستطاعته حساب الطيف اعتمادا على فرضية قدمها تنص على أن .....</a:t>
            </a:r>
          </a:p>
          <a:p>
            <a:pPr fontAlgn="auto">
              <a:spcAft>
                <a:spcPts val="0"/>
              </a:spcAft>
              <a:buFontTx/>
              <a:buChar char="-"/>
            </a:pPr>
            <a:r>
              <a:rPr lang="ar-SA" sz="3000" b="1" dirty="0" smtClean="0">
                <a:solidFill>
                  <a:srgbClr val="00B050"/>
                </a:solidFill>
                <a:latin typeface="Sakkal Majalla" pitchFamily="2" charset="-78"/>
                <a:cs typeface="Sakkal Majalla" pitchFamily="2" charset="-78"/>
              </a:rPr>
              <a:t>الذرات غير قادرة على تغيير طاقتها بشكل مستمر.</a:t>
            </a:r>
          </a:p>
          <a:p>
            <a:pPr fontAlgn="auto">
              <a:spcAft>
                <a:spcPts val="0"/>
              </a:spcAft>
              <a:buFontTx/>
              <a:buChar char="-"/>
            </a:pPr>
            <a:r>
              <a:rPr lang="ar-SA" sz="3000" b="1" dirty="0" smtClean="0">
                <a:solidFill>
                  <a:srgbClr val="00B050"/>
                </a:solidFill>
                <a:latin typeface="Sakkal Majalla" pitchFamily="2" charset="-78"/>
                <a:cs typeface="Sakkal Majalla" pitchFamily="2" charset="-78"/>
              </a:rPr>
              <a:t>وافترض بلانك أن طاقة اهتزاز الذرات في الجسم الصلب لها ترددات محددة فقط.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1974882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d"/>
        <p:sndAc>
          <p:stSnd>
            <p:snd r:embed="rId7" name="laser.wav"/>
          </p:stSnd>
        </p:sndAc>
      </p:transition>
    </mc:Choice>
    <mc:Fallback>
      <p:transition spd="slow">
        <p:fade/>
        <p:sndAc>
          <p:stSnd>
            <p:snd r:embed="rId3" name="las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1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352</TotalTime>
  <Words>1268</Words>
  <Application>Microsoft Office PowerPoint</Application>
  <PresentationFormat>عرض على الشاشة (3:4)‏</PresentationFormat>
  <Paragraphs>185</Paragraphs>
  <Slides>24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2</vt:i4>
      </vt:variant>
      <vt:variant>
        <vt:lpstr>عناوين الشرائح</vt:lpstr>
      </vt:variant>
      <vt:variant>
        <vt:i4>24</vt:i4>
      </vt:variant>
    </vt:vector>
  </HeadingPairs>
  <TitlesOfParts>
    <vt:vector size="26" baseType="lpstr">
      <vt:lpstr>سمة Office</vt:lpstr>
      <vt:lpstr>1_سمة Office</vt:lpstr>
      <vt:lpstr>الشريحة 1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  <vt:lpstr>الشريحة 9</vt:lpstr>
      <vt:lpstr>الشريحة 10</vt:lpstr>
      <vt:lpstr>الشريحة 11</vt:lpstr>
      <vt:lpstr>الشريحة 12</vt:lpstr>
      <vt:lpstr>الشريحة 13</vt:lpstr>
      <vt:lpstr>الشريحة 14</vt:lpstr>
      <vt:lpstr>الشريحة 15</vt:lpstr>
      <vt:lpstr>الشريحة 16</vt:lpstr>
      <vt:lpstr>الشريحة 17</vt:lpstr>
      <vt:lpstr>الشريحة 18</vt:lpstr>
      <vt:lpstr>الشريحة 19</vt:lpstr>
      <vt:lpstr>الشريحة 20</vt:lpstr>
      <vt:lpstr>الشريحة 21</vt:lpstr>
      <vt:lpstr>الشريحة 22</vt:lpstr>
      <vt:lpstr>الشريحة 23</vt:lpstr>
      <vt:lpstr>الشريحة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0</dc:creator>
  <cp:lastModifiedBy>TSC</cp:lastModifiedBy>
  <cp:revision>55</cp:revision>
  <dcterms:created xsi:type="dcterms:W3CDTF">2015-12-03T05:45:26Z</dcterms:created>
  <dcterms:modified xsi:type="dcterms:W3CDTF">2016-11-01T07:28:37Z</dcterms:modified>
</cp:coreProperties>
</file>