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07" r:id="rId1"/>
  </p:sldMasterIdLst>
  <p:notesMasterIdLst>
    <p:notesMasterId r:id="rId27"/>
  </p:notesMasterIdLst>
  <p:sldIdLst>
    <p:sldId id="282"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4" r:id="rId20"/>
    <p:sldId id="275" r:id="rId21"/>
    <p:sldId id="276" r:id="rId22"/>
    <p:sldId id="277" r:id="rId23"/>
    <p:sldId id="279" r:id="rId24"/>
    <p:sldId id="280" r:id="rId25"/>
    <p:sldId id="281" r:id="rId2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3300"/>
    <a:srgbClr val="FF6600"/>
    <a:srgbClr val="006800"/>
    <a:srgbClr val="4BFF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autoAdjust="0"/>
    <p:restoredTop sz="94576" autoAdjust="0"/>
  </p:normalViewPr>
  <p:slideViewPr>
    <p:cSldViewPr>
      <p:cViewPr varScale="1">
        <p:scale>
          <a:sx n="87" d="100"/>
          <a:sy n="87" d="100"/>
        </p:scale>
        <p:origin x="146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D03076A5-2239-4CB4-88CB-B93C2FDDCCD3}" type="datetimeFigureOut">
              <a:rPr lang="ar-SA" smtClean="0"/>
              <a:pPr/>
              <a:t>13/03/1441</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1AFE5A6-86FD-4ECA-846C-8C4DEFCD7DEA}" type="slidenum">
              <a:rPr lang="ar-SA" smtClean="0"/>
              <a:pPr/>
              <a:t>‹#›</a:t>
            </a:fld>
            <a:endParaRPr lang="ar-SA"/>
          </a:p>
        </p:txBody>
      </p:sp>
    </p:spTree>
    <p:extLst>
      <p:ext uri="{BB962C8B-B14F-4D97-AF65-F5344CB8AC3E}">
        <p14:creationId xmlns:p14="http://schemas.microsoft.com/office/powerpoint/2010/main" val="313711983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491F82-FEBF-4B54-A9F0-9FD10C84D492}" type="slidenum">
              <a:rPr lang="ar-SA" smtClean="0"/>
              <a:pPr/>
              <a:t>1</a:t>
            </a:fld>
            <a:endParaRPr lang="ar-SA" dirty="0"/>
          </a:p>
        </p:txBody>
      </p:sp>
    </p:spTree>
    <p:extLst>
      <p:ext uri="{BB962C8B-B14F-4D97-AF65-F5344CB8AC3E}">
        <p14:creationId xmlns:p14="http://schemas.microsoft.com/office/powerpoint/2010/main" val="39078536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1AFE5A6-86FD-4ECA-846C-8C4DEFCD7DEA}" type="slidenum">
              <a:rPr lang="ar-SA" smtClean="0"/>
              <a:pPr/>
              <a:t>2</a:t>
            </a:fld>
            <a:endParaRPr lang="ar-SA"/>
          </a:p>
        </p:txBody>
      </p:sp>
    </p:spTree>
    <p:extLst>
      <p:ext uri="{BB962C8B-B14F-4D97-AF65-F5344CB8AC3E}">
        <p14:creationId xmlns:p14="http://schemas.microsoft.com/office/powerpoint/2010/main" val="1547168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B82136A-71C3-443E-B215-95BFFE09E9BC}" type="datetime1">
              <a:rPr lang="ar-SA" smtClean="0"/>
              <a:t>13/03/1441</a:t>
            </a:fld>
            <a:endParaRPr lang="ar-SA"/>
          </a:p>
        </p:txBody>
      </p:sp>
      <p:sp>
        <p:nvSpPr>
          <p:cNvPr id="17" name="Footer Placeholder 16"/>
          <p:cNvSpPr>
            <a:spLocks noGrp="1"/>
          </p:cNvSpPr>
          <p:nvPr>
            <p:ph type="ftr" sz="quarter" idx="11"/>
          </p:nvPr>
        </p:nvSpPr>
        <p:spPr/>
        <p:txBody>
          <a:bodyPr/>
          <a:lstStyle/>
          <a:p>
            <a:endParaRPr lang="ar-SA"/>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339CD7F-6548-46A8-9F66-5B44D68E6E3C}" type="slidenum">
              <a:rPr lang="ar-SA" smtClean="0"/>
              <a:pPr/>
              <a:t>‹#›</a:t>
            </a:fld>
            <a:endParaRPr lang="ar-SA"/>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7C8A351-E9CB-4368-B483-4D1CF01616D6}" type="datetime1">
              <a:rPr lang="ar-SA" smtClean="0"/>
              <a:t>13/03/1441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F359792-D06B-4E1F-A6C0-855A52812C40}" type="datetime1">
              <a:rPr lang="ar-SA" smtClean="0"/>
              <a:t>13/03/1441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55A73DC-B062-44D6-B671-6F0967C6E8BE}" type="datetime1">
              <a:rPr lang="ar-SA" smtClean="0"/>
              <a:t>13/03/1441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6339CD7F-6548-46A8-9F66-5B44D68E6E3C}" type="slidenum">
              <a:rPr lang="ar-SA" smtClean="0"/>
              <a:pPr/>
              <a:t>‹#›</a:t>
            </a:fld>
            <a:endParaRPr lang="ar-SA"/>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D7EDF9E-8883-4BED-931F-9A54F7258E49}" type="datetime1">
              <a:rPr lang="ar-SA" smtClean="0"/>
              <a:t>13/03/1441</a:t>
            </a:fld>
            <a:endParaRPr lang="ar-SA"/>
          </a:p>
        </p:txBody>
      </p:sp>
      <p:sp>
        <p:nvSpPr>
          <p:cNvPr id="5" name="Footer Placeholder 4"/>
          <p:cNvSpPr>
            <a:spLocks noGrp="1"/>
          </p:cNvSpPr>
          <p:nvPr>
            <p:ph type="ftr" sz="quarter" idx="11"/>
          </p:nvPr>
        </p:nvSpPr>
        <p:spPr>
          <a:xfrm>
            <a:off x="800100" y="6172200"/>
            <a:ext cx="4000500" cy="457200"/>
          </a:xfrm>
        </p:spPr>
        <p:txBody>
          <a:bodyPr/>
          <a:lstStyle/>
          <a:p>
            <a:endParaRPr lang="ar-SA"/>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339CD7F-6548-46A8-9F66-5B44D68E6E3C}"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AFB450E-688E-4E91-9FDB-E30A0EDD0774}" type="datetime1">
              <a:rPr lang="ar-SA" smtClean="0"/>
              <a:t>13/03/1441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6339CD7F-6548-46A8-9F66-5B44D68E6E3C}" type="slidenum">
              <a:rPr lang="ar-SA" smtClean="0"/>
              <a:pPr/>
              <a:t>‹#›</a:t>
            </a:fld>
            <a:endParaRPr lang="ar-SA"/>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323013B-2E40-4079-A628-511DA237EBC1}" type="datetime1">
              <a:rPr lang="ar-SA" smtClean="0"/>
              <a:t>13/03/1441</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6339CD7F-6548-46A8-9F66-5B44D68E6E3C}" type="slidenum">
              <a:rPr lang="ar-SA" smtClean="0"/>
              <a:pPr/>
              <a:t>‹#›</a:t>
            </a:fld>
            <a:endParaRPr lang="ar-SA"/>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3C7FF24-5BC3-416F-A2FA-5944494012C2}" type="datetime1">
              <a:rPr lang="ar-SA" smtClean="0"/>
              <a:t>13/03/1441</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3B5AEA-418B-4350-86EB-FEDD153078F0}" type="datetime1">
              <a:rPr lang="ar-SA" smtClean="0"/>
              <a:t>13/03/1441</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089BF3F-784F-4986-9A6A-32AEE97BC533}" type="datetime1">
              <a:rPr lang="ar-SA" smtClean="0"/>
              <a:t>13/03/1441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6339CD7F-6548-46A8-9F66-5B44D68E6E3C}" type="slidenum">
              <a:rPr lang="ar-SA" smtClean="0"/>
              <a:pPr/>
              <a:t>‹#›</a:t>
            </a:fld>
            <a:endParaRPr lang="ar-SA"/>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9472501-3493-480A-8927-49FD983B4E75}" type="datetime1">
              <a:rPr lang="ar-SA" smtClean="0"/>
              <a:t>13/03/1441</a:t>
            </a:fld>
            <a:endParaRPr lang="ar-SA"/>
          </a:p>
        </p:txBody>
      </p:sp>
      <p:sp>
        <p:nvSpPr>
          <p:cNvPr id="6" name="Footer Placeholder 5"/>
          <p:cNvSpPr>
            <a:spLocks noGrp="1"/>
          </p:cNvSpPr>
          <p:nvPr>
            <p:ph type="ftr" sz="quarter" idx="11"/>
          </p:nvPr>
        </p:nvSpPr>
        <p:spPr>
          <a:xfrm>
            <a:off x="914400" y="6172200"/>
            <a:ext cx="3886200" cy="457200"/>
          </a:xfrm>
        </p:spPr>
        <p:txBody>
          <a:bodyPr/>
          <a:lstStyle/>
          <a:p>
            <a:endParaRPr lang="ar-SA"/>
          </a:p>
        </p:txBody>
      </p:sp>
      <p:sp>
        <p:nvSpPr>
          <p:cNvPr id="7" name="Slide Number Placeholder 6"/>
          <p:cNvSpPr>
            <a:spLocks noGrp="1"/>
          </p:cNvSpPr>
          <p:nvPr>
            <p:ph type="sldNum" sz="quarter" idx="12"/>
          </p:nvPr>
        </p:nvSpPr>
        <p:spPr>
          <a:xfrm>
            <a:off x="146304" y="6208776"/>
            <a:ext cx="457200" cy="457200"/>
          </a:xfrm>
        </p:spPr>
        <p:txBody>
          <a:bodyPr/>
          <a:lstStyle/>
          <a:p>
            <a:fld id="{6339CD7F-6548-46A8-9F66-5B44D68E6E3C}" type="slidenum">
              <a:rPr lang="ar-SA" smtClean="0"/>
              <a:pPr/>
              <a:t>‹#›</a:t>
            </a:fld>
            <a:endParaRPr lang="ar-SA"/>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52471DB-52AC-4BAA-ACED-7516DD1FCA41}" type="datetime1">
              <a:rPr lang="ar-SA" smtClean="0"/>
              <a:t>13/03/1441</a:t>
            </a:fld>
            <a:endParaRPr lang="ar-SA"/>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ar-SA"/>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339CD7F-6548-46A8-9F66-5B44D68E6E3C}"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hf hdr="0" ftr="0" dt="0"/>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a4119@hotmail.co.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1600" y="3200400"/>
            <a:ext cx="6724600" cy="2028800"/>
          </a:xfrm>
        </p:spPr>
        <p:txBody>
          <a:bodyPr>
            <a:normAutofit fontScale="25000" lnSpcReduction="20000"/>
          </a:bodyPr>
          <a:lstStyle/>
          <a:p>
            <a:r>
              <a:rPr lang="ar-SA" dirty="0" smtClean="0">
                <a:solidFill>
                  <a:srgbClr val="FF0000"/>
                </a:solidFill>
              </a:rPr>
              <a:t> </a:t>
            </a:r>
          </a:p>
          <a:p>
            <a:r>
              <a:rPr lang="ar-SY" sz="11200" dirty="0" smtClean="0">
                <a:solidFill>
                  <a:srgbClr val="FF0000"/>
                </a:solidFill>
              </a:rPr>
              <a:t>د. هيثم الحجية</a:t>
            </a:r>
          </a:p>
          <a:p>
            <a:r>
              <a:rPr lang="en-GB" sz="11200" dirty="0" smtClean="0">
                <a:solidFill>
                  <a:srgbClr val="FF0000"/>
                </a:solidFill>
                <a:hlinkClick r:id="rId3"/>
              </a:rPr>
              <a:t>aa4119@hotmail.co.uk</a:t>
            </a:r>
            <a:endParaRPr lang="en-GB" sz="11200" dirty="0" smtClean="0">
              <a:solidFill>
                <a:srgbClr val="FF0000"/>
              </a:solidFill>
            </a:endParaRPr>
          </a:p>
          <a:p>
            <a:endParaRPr lang="ar-SY" sz="11200" dirty="0">
              <a:solidFill>
                <a:srgbClr val="FF0000"/>
              </a:solidFill>
            </a:endParaRPr>
          </a:p>
          <a:p>
            <a:r>
              <a:rPr lang="ar-SA" sz="11200" dirty="0" smtClean="0">
                <a:solidFill>
                  <a:srgbClr val="FF0000"/>
                </a:solidFill>
              </a:rPr>
              <a:t>الفصل </a:t>
            </a:r>
            <a:r>
              <a:rPr lang="ar-SY" sz="11200" dirty="0" smtClean="0">
                <a:solidFill>
                  <a:srgbClr val="FF0000"/>
                </a:solidFill>
              </a:rPr>
              <a:t>السابع</a:t>
            </a:r>
            <a:endParaRPr lang="ar-SA" sz="11200" dirty="0">
              <a:solidFill>
                <a:srgbClr val="FF0000"/>
              </a:solidFill>
            </a:endParaRPr>
          </a:p>
        </p:txBody>
      </p:sp>
      <p:sp>
        <p:nvSpPr>
          <p:cNvPr id="2" name="Slide Number Placeholder 1"/>
          <p:cNvSpPr>
            <a:spLocks noGrp="1"/>
          </p:cNvSpPr>
          <p:nvPr>
            <p:ph type="sldNum" sz="quarter" idx="12"/>
          </p:nvPr>
        </p:nvSpPr>
        <p:spPr/>
        <p:txBody>
          <a:bodyPr/>
          <a:lstStyle/>
          <a:p>
            <a:fld id="{6339CD7F-6548-46A8-9F66-5B44D68E6E3C}" type="slidenum">
              <a:rPr lang="ar-SA" smtClean="0"/>
              <a:pPr/>
              <a:t>1</a:t>
            </a:fld>
            <a:endParaRPr lang="ar-SA" dirty="0"/>
          </a:p>
        </p:txBody>
      </p:sp>
      <p:sp>
        <p:nvSpPr>
          <p:cNvPr id="21" name="Title 20"/>
          <p:cNvSpPr>
            <a:spLocks noGrp="1"/>
          </p:cNvSpPr>
          <p:nvPr>
            <p:ph type="ctrTitle"/>
          </p:nvPr>
        </p:nvSpPr>
        <p:spPr/>
        <p:txBody>
          <a:bodyPr/>
          <a:lstStyle/>
          <a:p>
            <a:r>
              <a:rPr lang="ar-SY" dirty="0"/>
              <a:t>مقدمة في الادارة المالية</a:t>
            </a:r>
            <a:endParaRPr lang="ar-SA" dirty="0"/>
          </a:p>
        </p:txBody>
      </p:sp>
      <p:sp>
        <p:nvSpPr>
          <p:cNvPr id="13" name="Rectangle 12"/>
          <p:cNvSpPr/>
          <p:nvPr/>
        </p:nvSpPr>
        <p:spPr>
          <a:xfrm>
            <a:off x="2267927" y="6357958"/>
            <a:ext cx="184731" cy="369332"/>
          </a:xfrm>
          <a:prstGeom prst="rect">
            <a:avLst/>
          </a:prstGeom>
        </p:spPr>
        <p:txBody>
          <a:bodyPr wrap="none">
            <a:spAutoFit/>
          </a:bodyPr>
          <a:lstStyle/>
          <a:p>
            <a:endParaRPr lang="ar-SA" dirty="0">
              <a:solidFill>
                <a:schemeClr val="bg1"/>
              </a:solidFill>
            </a:endParaRPr>
          </a:p>
        </p:txBody>
      </p:sp>
    </p:spTree>
    <p:extLst>
      <p:ext uri="{BB962C8B-B14F-4D97-AF65-F5344CB8AC3E}">
        <p14:creationId xmlns:p14="http://schemas.microsoft.com/office/powerpoint/2010/main" val="15732390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10</a:t>
            </a:fld>
            <a:endParaRPr lang="ar-SA"/>
          </a:p>
        </p:txBody>
      </p:sp>
      <p:sp>
        <p:nvSpPr>
          <p:cNvPr id="12" name="Content Placeholder 11"/>
          <p:cNvSpPr>
            <a:spLocks noGrp="1"/>
          </p:cNvSpPr>
          <p:nvPr>
            <p:ph sz="quarter" idx="1"/>
          </p:nvPr>
        </p:nvSpPr>
        <p:spPr>
          <a:xfrm>
            <a:off x="457200" y="2276872"/>
            <a:ext cx="8229600" cy="3849291"/>
          </a:xfrm>
        </p:spPr>
        <p:txBody>
          <a:bodyPr>
            <a:normAutofit/>
          </a:bodyPr>
          <a:lstStyle/>
          <a:p>
            <a:pPr marL="514350" indent="-514350" algn="just">
              <a:buNone/>
            </a:pPr>
            <a:r>
              <a:rPr lang="ar-SA" dirty="0" smtClean="0">
                <a:solidFill>
                  <a:srgbClr val="FF0000"/>
                </a:solidFill>
              </a:rPr>
              <a:t>هي ال</a:t>
            </a:r>
            <a:r>
              <a:rPr lang="ar-JO" dirty="0" smtClean="0">
                <a:solidFill>
                  <a:srgbClr val="FF0000"/>
                </a:solidFill>
              </a:rPr>
              <a:t>أ</a:t>
            </a:r>
            <a:r>
              <a:rPr lang="ar-SA" dirty="0" smtClean="0">
                <a:solidFill>
                  <a:srgbClr val="FF0000"/>
                </a:solidFill>
              </a:rPr>
              <a:t>سهم التي تربط توزيعات </a:t>
            </a:r>
            <a:r>
              <a:rPr lang="ar-JO" dirty="0" smtClean="0">
                <a:solidFill>
                  <a:srgbClr val="FF0000"/>
                </a:solidFill>
              </a:rPr>
              <a:t>أ</a:t>
            </a:r>
            <a:r>
              <a:rPr lang="ar-SA" dirty="0" smtClean="0">
                <a:solidFill>
                  <a:srgbClr val="FF0000"/>
                </a:solidFill>
              </a:rPr>
              <a:t>رباحها على </a:t>
            </a:r>
            <a:r>
              <a:rPr lang="ar-JO" dirty="0" smtClean="0">
                <a:solidFill>
                  <a:srgbClr val="FF0000"/>
                </a:solidFill>
              </a:rPr>
              <a:t>أ</a:t>
            </a:r>
            <a:r>
              <a:rPr lang="ar-SA" dirty="0" smtClean="0">
                <a:solidFill>
                  <a:srgbClr val="FF0000"/>
                </a:solidFill>
              </a:rPr>
              <a:t>رباح يحققها قسم </a:t>
            </a:r>
            <a:r>
              <a:rPr lang="ar-JO" dirty="0" smtClean="0">
                <a:solidFill>
                  <a:srgbClr val="FF0000"/>
                </a:solidFill>
              </a:rPr>
              <a:t>إ</a:t>
            </a:r>
            <a:r>
              <a:rPr lang="ar-SA" dirty="0" smtClean="0">
                <a:solidFill>
                  <a:srgbClr val="FF0000"/>
                </a:solidFill>
              </a:rPr>
              <a:t>نتاج معين في الشرك</a:t>
            </a:r>
            <a:r>
              <a:rPr lang="ar-JO" dirty="0" smtClean="0">
                <a:solidFill>
                  <a:srgbClr val="FF0000"/>
                </a:solidFill>
              </a:rPr>
              <a:t>ة</a:t>
            </a:r>
            <a:r>
              <a:rPr lang="ar-SA" dirty="0" smtClean="0">
                <a:solidFill>
                  <a:srgbClr val="FF0000"/>
                </a:solidFill>
              </a:rPr>
              <a:t> مثلما </a:t>
            </a:r>
            <a:r>
              <a:rPr lang="ar-JO" dirty="0" smtClean="0">
                <a:solidFill>
                  <a:srgbClr val="FF0000"/>
                </a:solidFill>
              </a:rPr>
              <a:t>أ</a:t>
            </a:r>
            <a:r>
              <a:rPr lang="ar-SA" dirty="0" smtClean="0">
                <a:solidFill>
                  <a:srgbClr val="FF0000"/>
                </a:solidFill>
              </a:rPr>
              <a:t>صدرته شرك</a:t>
            </a:r>
            <a:r>
              <a:rPr lang="ar-JO" dirty="0" smtClean="0">
                <a:solidFill>
                  <a:srgbClr val="FF0000"/>
                </a:solidFill>
              </a:rPr>
              <a:t>ة</a:t>
            </a:r>
            <a:r>
              <a:rPr lang="ar-SA" dirty="0" smtClean="0">
                <a:solidFill>
                  <a:srgbClr val="FF0000"/>
                </a:solidFill>
              </a:rPr>
              <a:t> جنرال متورز على مجموع</a:t>
            </a:r>
            <a:r>
              <a:rPr lang="ar-JO" dirty="0" smtClean="0">
                <a:solidFill>
                  <a:srgbClr val="FF0000"/>
                </a:solidFill>
              </a:rPr>
              <a:t>ة</a:t>
            </a:r>
            <a:r>
              <a:rPr lang="ar-SA" dirty="0" smtClean="0">
                <a:solidFill>
                  <a:srgbClr val="FF0000"/>
                </a:solidFill>
              </a:rPr>
              <a:t> من ال</a:t>
            </a:r>
            <a:r>
              <a:rPr lang="ar-JO" dirty="0" smtClean="0">
                <a:solidFill>
                  <a:srgbClr val="FF0000"/>
                </a:solidFill>
              </a:rPr>
              <a:t>أ</a:t>
            </a:r>
            <a:r>
              <a:rPr lang="ar-SA" dirty="0" smtClean="0">
                <a:solidFill>
                  <a:srgbClr val="FF0000"/>
                </a:solidFill>
              </a:rPr>
              <a:t>سهم</a:t>
            </a:r>
            <a:r>
              <a:rPr lang="ar-JO" dirty="0" smtClean="0"/>
              <a:t>،</a:t>
            </a:r>
            <a:r>
              <a:rPr lang="ar-SA" dirty="0" smtClean="0"/>
              <a:t> حيث ربطت توزيعات </a:t>
            </a:r>
            <a:r>
              <a:rPr lang="ar-JO" dirty="0" smtClean="0"/>
              <a:t>أ</a:t>
            </a:r>
            <a:r>
              <a:rPr lang="ar-SA" dirty="0" smtClean="0"/>
              <a:t>رباح هذه ال</a:t>
            </a:r>
            <a:r>
              <a:rPr lang="ar-JO" dirty="0" smtClean="0"/>
              <a:t>أ</a:t>
            </a:r>
            <a:r>
              <a:rPr lang="ar-SA" dirty="0" smtClean="0"/>
              <a:t>سهم بال</a:t>
            </a:r>
            <a:r>
              <a:rPr lang="ar-JO" dirty="0" smtClean="0"/>
              <a:t>أ</a:t>
            </a:r>
            <a:r>
              <a:rPr lang="ar-SA" dirty="0" smtClean="0"/>
              <a:t>رباح التي يحققها قسم </a:t>
            </a:r>
            <a:r>
              <a:rPr lang="ar-JO" dirty="0" smtClean="0"/>
              <a:t>إ</a:t>
            </a:r>
            <a:r>
              <a:rPr lang="ar-SA" dirty="0" smtClean="0"/>
              <a:t>نتاج </a:t>
            </a:r>
            <a:r>
              <a:rPr lang="ar-JO" dirty="0" smtClean="0"/>
              <a:t>أ</a:t>
            </a:r>
            <a:r>
              <a:rPr lang="ar-SA" dirty="0" smtClean="0"/>
              <a:t>نظم</a:t>
            </a:r>
            <a:r>
              <a:rPr lang="ar-JO" dirty="0" smtClean="0"/>
              <a:t>ة</a:t>
            </a:r>
            <a:r>
              <a:rPr lang="ar-SA" dirty="0" smtClean="0"/>
              <a:t> المعلومات ال</a:t>
            </a:r>
            <a:r>
              <a:rPr lang="ar-JO" dirty="0" smtClean="0"/>
              <a:t>إ</a:t>
            </a:r>
            <a:r>
              <a:rPr lang="ar-SA" dirty="0" smtClean="0"/>
              <a:t>لكتروني</a:t>
            </a:r>
            <a:r>
              <a:rPr lang="ar-JO" dirty="0" smtClean="0"/>
              <a:t>ة</a:t>
            </a:r>
            <a:r>
              <a:rPr lang="ar-SA" dirty="0" smtClean="0"/>
              <a:t> </a:t>
            </a:r>
            <a:endParaRPr lang="ar-SA" dirty="0"/>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FF0000"/>
                  </a:solidFill>
                </a:rPr>
                <a:t>أسهم ال</a:t>
              </a:r>
              <a:r>
                <a:rPr lang="ar-JO" sz="4800" dirty="0" smtClean="0">
                  <a:solidFill>
                    <a:srgbClr val="FF0000"/>
                  </a:solidFill>
                </a:rPr>
                <a:t>أ</a:t>
              </a:r>
              <a:r>
                <a:rPr lang="ar-SA" sz="4800" dirty="0" smtClean="0">
                  <a:solidFill>
                    <a:srgbClr val="FF0000"/>
                  </a:solidFill>
                </a:rPr>
                <a:t>قساط ال</a:t>
              </a:r>
              <a:r>
                <a:rPr lang="ar-JO" sz="4800" dirty="0" smtClean="0">
                  <a:solidFill>
                    <a:srgbClr val="FF0000"/>
                  </a:solidFill>
                </a:rPr>
                <a:t>إ</a:t>
              </a:r>
              <a:r>
                <a:rPr lang="ar-SA" sz="4800" dirty="0" smtClean="0">
                  <a:solidFill>
                    <a:srgbClr val="FF0000"/>
                  </a:solidFill>
                </a:rPr>
                <a:t>نتاجيه </a:t>
              </a:r>
              <a:endParaRPr lang="ar-SA" sz="4800"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11</a:t>
            </a:fld>
            <a:endParaRPr lang="ar-SA"/>
          </a:p>
        </p:txBody>
      </p:sp>
      <p:sp>
        <p:nvSpPr>
          <p:cNvPr id="12" name="Content Placeholder 11"/>
          <p:cNvSpPr>
            <a:spLocks noGrp="1"/>
          </p:cNvSpPr>
          <p:nvPr>
            <p:ph sz="quarter" idx="1"/>
          </p:nvPr>
        </p:nvSpPr>
        <p:spPr>
          <a:xfrm>
            <a:off x="457200" y="2276872"/>
            <a:ext cx="8229600" cy="3849291"/>
          </a:xfrm>
        </p:spPr>
        <p:txBody>
          <a:bodyPr>
            <a:normAutofit/>
          </a:bodyPr>
          <a:lstStyle/>
          <a:p>
            <a:pPr marL="514350" indent="-514350" algn="just">
              <a:buNone/>
            </a:pPr>
            <a:r>
              <a:rPr lang="ar-SA" dirty="0" smtClean="0">
                <a:solidFill>
                  <a:srgbClr val="FF0000"/>
                </a:solidFill>
              </a:rPr>
              <a:t>هي </a:t>
            </a:r>
            <a:r>
              <a:rPr lang="ar-JO" dirty="0" smtClean="0">
                <a:solidFill>
                  <a:srgbClr val="FF0000"/>
                </a:solidFill>
              </a:rPr>
              <a:t>أ</a:t>
            </a:r>
            <a:r>
              <a:rPr lang="ar-SA" dirty="0" smtClean="0">
                <a:solidFill>
                  <a:srgbClr val="FF0000"/>
                </a:solidFill>
              </a:rPr>
              <a:t>ن تبيع الشرك</a:t>
            </a:r>
            <a:r>
              <a:rPr lang="ar-JO" dirty="0" smtClean="0">
                <a:solidFill>
                  <a:srgbClr val="FF0000"/>
                </a:solidFill>
              </a:rPr>
              <a:t>ة</a:t>
            </a:r>
            <a:r>
              <a:rPr lang="ar-SA" dirty="0" smtClean="0">
                <a:solidFill>
                  <a:srgbClr val="FF0000"/>
                </a:solidFill>
              </a:rPr>
              <a:t> حص</a:t>
            </a:r>
            <a:r>
              <a:rPr lang="ar-JO" dirty="0" smtClean="0">
                <a:solidFill>
                  <a:srgbClr val="FF0000"/>
                </a:solidFill>
              </a:rPr>
              <a:t>ة</a:t>
            </a:r>
            <a:r>
              <a:rPr lang="ar-SA" dirty="0" smtClean="0">
                <a:solidFill>
                  <a:srgbClr val="FF0000"/>
                </a:solidFill>
              </a:rPr>
              <a:t> من </a:t>
            </a:r>
            <a:r>
              <a:rPr lang="ar-JO" dirty="0" smtClean="0">
                <a:solidFill>
                  <a:srgbClr val="FF0000"/>
                </a:solidFill>
              </a:rPr>
              <a:t>أ</a:t>
            </a:r>
            <a:r>
              <a:rPr lang="ar-SA" dirty="0" smtClean="0">
                <a:solidFill>
                  <a:srgbClr val="FF0000"/>
                </a:solidFill>
              </a:rPr>
              <a:t>سهمها للعاملين </a:t>
            </a:r>
          </a:p>
          <a:p>
            <a:pPr marL="514350" indent="-514350" algn="just">
              <a:buNone/>
            </a:pPr>
            <a:r>
              <a:rPr lang="ar-SA" dirty="0" smtClean="0"/>
              <a:t>فخلال الثمانينات صدر تشريع ضريبي في الولايات المتحد</a:t>
            </a:r>
            <a:r>
              <a:rPr lang="ar-JO" dirty="0" smtClean="0"/>
              <a:t>ة</a:t>
            </a:r>
            <a:r>
              <a:rPr lang="ar-SA" dirty="0" smtClean="0"/>
              <a:t>  </a:t>
            </a:r>
            <a:r>
              <a:rPr lang="ar-SA" dirty="0" smtClean="0">
                <a:solidFill>
                  <a:srgbClr val="FF0000"/>
                </a:solidFill>
              </a:rPr>
              <a:t>يسمح للشركات التي تبيع حص</a:t>
            </a:r>
            <a:r>
              <a:rPr lang="ar-JO" dirty="0" smtClean="0">
                <a:solidFill>
                  <a:srgbClr val="FF0000"/>
                </a:solidFill>
              </a:rPr>
              <a:t>ة</a:t>
            </a:r>
            <a:r>
              <a:rPr lang="ar-SA" dirty="0" smtClean="0">
                <a:solidFill>
                  <a:srgbClr val="FF0000"/>
                </a:solidFill>
              </a:rPr>
              <a:t> من </a:t>
            </a:r>
            <a:r>
              <a:rPr lang="ar-JO" dirty="0" smtClean="0">
                <a:solidFill>
                  <a:srgbClr val="FF0000"/>
                </a:solidFill>
              </a:rPr>
              <a:t>أ</a:t>
            </a:r>
            <a:r>
              <a:rPr lang="ar-SA" dirty="0" smtClean="0">
                <a:solidFill>
                  <a:srgbClr val="FF0000"/>
                </a:solidFill>
              </a:rPr>
              <a:t>سهمها للعاملين بخصم التوزيعات على تلك ال</a:t>
            </a:r>
            <a:r>
              <a:rPr lang="ar-JO" dirty="0" smtClean="0">
                <a:solidFill>
                  <a:srgbClr val="FF0000"/>
                </a:solidFill>
              </a:rPr>
              <a:t>أ</a:t>
            </a:r>
            <a:r>
              <a:rPr lang="ar-SA" dirty="0" smtClean="0">
                <a:solidFill>
                  <a:srgbClr val="FF0000"/>
                </a:solidFill>
              </a:rPr>
              <a:t>سهم من صافي الربح قبل حساب الضرائب </a:t>
            </a:r>
            <a:endParaRPr lang="ar-SA" dirty="0">
              <a:solidFill>
                <a:srgbClr val="FF0000"/>
              </a:solidFill>
            </a:endParaRPr>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FF0000"/>
                  </a:solidFill>
                </a:rPr>
                <a:t>أسهم مشارك</a:t>
              </a:r>
              <a:r>
                <a:rPr lang="ar-JO" sz="4800" dirty="0" smtClean="0">
                  <a:solidFill>
                    <a:srgbClr val="FF0000"/>
                  </a:solidFill>
                </a:rPr>
                <a:t>ة</a:t>
              </a:r>
              <a:r>
                <a:rPr lang="ar-SA" sz="4800" dirty="0" smtClean="0">
                  <a:solidFill>
                    <a:srgbClr val="FF0000"/>
                  </a:solidFill>
                </a:rPr>
                <a:t> العاملين</a:t>
              </a:r>
              <a:endParaRPr lang="ar-SA" sz="4800"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12</a:t>
            </a:fld>
            <a:endParaRPr lang="ar-SA"/>
          </a:p>
        </p:txBody>
      </p:sp>
      <p:sp>
        <p:nvSpPr>
          <p:cNvPr id="12" name="Content Placeholder 11"/>
          <p:cNvSpPr>
            <a:spLocks noGrp="1"/>
          </p:cNvSpPr>
          <p:nvPr>
            <p:ph sz="quarter" idx="1"/>
          </p:nvPr>
        </p:nvSpPr>
        <p:spPr>
          <a:xfrm>
            <a:off x="457200" y="2276872"/>
            <a:ext cx="8229600" cy="3849291"/>
          </a:xfrm>
        </p:spPr>
        <p:txBody>
          <a:bodyPr>
            <a:normAutofit/>
          </a:bodyPr>
          <a:lstStyle/>
          <a:p>
            <a:pPr marL="514350" indent="-514350" algn="just">
              <a:buNone/>
            </a:pPr>
            <a:r>
              <a:rPr lang="ar-SA" dirty="0" smtClean="0"/>
              <a:t> </a:t>
            </a:r>
            <a:r>
              <a:rPr lang="ar-SA" dirty="0" smtClean="0">
                <a:solidFill>
                  <a:srgbClr val="FF0000"/>
                </a:solidFill>
              </a:rPr>
              <a:t>يعطى لحامل هذه ال</a:t>
            </a:r>
            <a:r>
              <a:rPr lang="ar-JO" dirty="0" smtClean="0">
                <a:solidFill>
                  <a:srgbClr val="FF0000"/>
                </a:solidFill>
              </a:rPr>
              <a:t>أ</a:t>
            </a:r>
            <a:r>
              <a:rPr lang="ar-SA" dirty="0" smtClean="0">
                <a:solidFill>
                  <a:srgbClr val="FF0000"/>
                </a:solidFill>
              </a:rPr>
              <a:t>سهم الحق في مطالبة الشرك</a:t>
            </a:r>
            <a:r>
              <a:rPr lang="ar-JO" dirty="0" smtClean="0">
                <a:solidFill>
                  <a:srgbClr val="FF0000"/>
                </a:solidFill>
              </a:rPr>
              <a:t>ة</a:t>
            </a:r>
            <a:r>
              <a:rPr lang="ar-SA" dirty="0" smtClean="0">
                <a:solidFill>
                  <a:srgbClr val="FF0000"/>
                </a:solidFill>
              </a:rPr>
              <a:t> المصدرة بالتعويض </a:t>
            </a:r>
            <a:r>
              <a:rPr lang="ar-JO" dirty="0" smtClean="0">
                <a:solidFill>
                  <a:srgbClr val="FF0000"/>
                </a:solidFill>
              </a:rPr>
              <a:t>إ</a:t>
            </a:r>
            <a:r>
              <a:rPr lang="ar-SA" dirty="0" smtClean="0">
                <a:solidFill>
                  <a:srgbClr val="FF0000"/>
                </a:solidFill>
              </a:rPr>
              <a:t>ذا انخفضت القيم</a:t>
            </a:r>
            <a:r>
              <a:rPr lang="ar-JO" dirty="0" smtClean="0">
                <a:solidFill>
                  <a:srgbClr val="FF0000"/>
                </a:solidFill>
              </a:rPr>
              <a:t>ة</a:t>
            </a:r>
            <a:r>
              <a:rPr lang="ar-SA" dirty="0" smtClean="0">
                <a:solidFill>
                  <a:srgbClr val="FF0000"/>
                </a:solidFill>
              </a:rPr>
              <a:t> السوقي</a:t>
            </a:r>
            <a:r>
              <a:rPr lang="ar-JO" dirty="0" smtClean="0">
                <a:solidFill>
                  <a:srgbClr val="FF0000"/>
                </a:solidFill>
              </a:rPr>
              <a:t>ة</a:t>
            </a:r>
            <a:r>
              <a:rPr lang="ar-SA" dirty="0" smtClean="0">
                <a:solidFill>
                  <a:srgbClr val="FF0000"/>
                </a:solidFill>
              </a:rPr>
              <a:t> للسهم </a:t>
            </a:r>
            <a:r>
              <a:rPr lang="ar-JO" dirty="0" smtClean="0">
                <a:solidFill>
                  <a:srgbClr val="FF0000"/>
                </a:solidFill>
              </a:rPr>
              <a:t>إ</a:t>
            </a:r>
            <a:r>
              <a:rPr lang="ar-SA" dirty="0" smtClean="0">
                <a:solidFill>
                  <a:srgbClr val="FF0000"/>
                </a:solidFill>
              </a:rPr>
              <a:t>لى حد معين خلال فتر</a:t>
            </a:r>
            <a:r>
              <a:rPr lang="ar-JO" dirty="0" smtClean="0">
                <a:solidFill>
                  <a:srgbClr val="FF0000"/>
                </a:solidFill>
              </a:rPr>
              <a:t>ة</a:t>
            </a:r>
            <a:r>
              <a:rPr lang="ar-SA" dirty="0" smtClean="0">
                <a:solidFill>
                  <a:srgbClr val="FF0000"/>
                </a:solidFill>
              </a:rPr>
              <a:t> محدودة ،</a:t>
            </a:r>
            <a:r>
              <a:rPr lang="ar-SA" dirty="0" smtClean="0"/>
              <a:t> قد يكون من خلال </a:t>
            </a:r>
            <a:r>
              <a:rPr lang="ar-JO" dirty="0" smtClean="0"/>
              <a:t>إ</a:t>
            </a:r>
            <a:r>
              <a:rPr lang="ar-SA" dirty="0" smtClean="0"/>
              <a:t>صدار </a:t>
            </a:r>
            <a:r>
              <a:rPr lang="ar-JO" dirty="0" smtClean="0"/>
              <a:t>أ</a:t>
            </a:r>
            <a:r>
              <a:rPr lang="ar-SA" dirty="0" smtClean="0"/>
              <a:t>سهم </a:t>
            </a:r>
            <a:r>
              <a:rPr lang="ar-JO" dirty="0" smtClean="0"/>
              <a:t>إ</a:t>
            </a:r>
            <a:r>
              <a:rPr lang="ar-SA" u="sng" dirty="0" smtClean="0"/>
              <a:t>ضافية</a:t>
            </a:r>
            <a:r>
              <a:rPr lang="ar-SA" dirty="0" smtClean="0"/>
              <a:t> </a:t>
            </a:r>
            <a:r>
              <a:rPr lang="ar-JO" dirty="0" smtClean="0"/>
              <a:t>أ</a:t>
            </a:r>
            <a:r>
              <a:rPr lang="ar-SA" dirty="0" smtClean="0"/>
              <a:t>و </a:t>
            </a:r>
            <a:r>
              <a:rPr lang="ar-SA" u="sng" dirty="0" smtClean="0"/>
              <a:t>دفع التعويض نقدا</a:t>
            </a:r>
            <a:r>
              <a:rPr lang="ar-JO" u="sng" dirty="0" smtClean="0"/>
              <a:t>ً</a:t>
            </a:r>
            <a:r>
              <a:rPr lang="ar-SA" u="sng" dirty="0" smtClean="0"/>
              <a:t> </a:t>
            </a:r>
            <a:r>
              <a:rPr lang="ar-JO" dirty="0" smtClean="0"/>
              <a:t>أ</a:t>
            </a:r>
            <a:r>
              <a:rPr lang="ar-SA" dirty="0" smtClean="0"/>
              <a:t>و </a:t>
            </a:r>
            <a:r>
              <a:rPr lang="ar-JO" u="sng" dirty="0" smtClean="0"/>
              <a:t>أ</a:t>
            </a:r>
            <a:r>
              <a:rPr lang="ar-SA" u="sng" dirty="0" smtClean="0"/>
              <a:t>سهم ممتاز</a:t>
            </a:r>
            <a:r>
              <a:rPr lang="ar-JO" u="sng" dirty="0" smtClean="0"/>
              <a:t>ة</a:t>
            </a:r>
            <a:r>
              <a:rPr lang="ar-SA" u="sng" dirty="0" smtClean="0"/>
              <a:t> </a:t>
            </a:r>
            <a:r>
              <a:rPr lang="ar-JO" dirty="0" smtClean="0"/>
              <a:t>أ</a:t>
            </a:r>
            <a:r>
              <a:rPr lang="ar-SA" dirty="0" smtClean="0"/>
              <a:t>و </a:t>
            </a:r>
            <a:r>
              <a:rPr lang="ar-JO" u="sng" dirty="0" smtClean="0"/>
              <a:t>أ</a:t>
            </a:r>
            <a:r>
              <a:rPr lang="ar-SA" u="sng" dirty="0" smtClean="0"/>
              <a:t>وراق تجاري</a:t>
            </a:r>
            <a:r>
              <a:rPr lang="ar-JO" u="sng" dirty="0" smtClean="0"/>
              <a:t>ة</a:t>
            </a:r>
            <a:r>
              <a:rPr lang="ar-SA" u="sng" dirty="0" smtClean="0"/>
              <a:t> مثل مديوني</a:t>
            </a:r>
            <a:r>
              <a:rPr lang="ar-JO" u="sng" dirty="0" smtClean="0"/>
              <a:t>ة</a:t>
            </a:r>
            <a:r>
              <a:rPr lang="ar-SA" u="sng" dirty="0" smtClean="0"/>
              <a:t> قصيرة ال</a:t>
            </a:r>
            <a:r>
              <a:rPr lang="ar-JO" u="sng" dirty="0" smtClean="0"/>
              <a:t>أ</a:t>
            </a:r>
            <a:r>
              <a:rPr lang="ar-SA" u="sng" dirty="0" smtClean="0"/>
              <a:t>جل </a:t>
            </a:r>
            <a:r>
              <a:rPr lang="ar-SA" dirty="0" smtClean="0"/>
              <a:t>وتحمل سعر فائد</a:t>
            </a:r>
            <a:r>
              <a:rPr lang="ar-JO" dirty="0" smtClean="0"/>
              <a:t>ة</a:t>
            </a:r>
            <a:r>
              <a:rPr lang="ar-SA" dirty="0" smtClean="0"/>
              <a:t> متحرك وتصدر هذه ال</a:t>
            </a:r>
            <a:r>
              <a:rPr lang="ar-JO" dirty="0" smtClean="0"/>
              <a:t>أ</a:t>
            </a:r>
            <a:r>
              <a:rPr lang="ar-SA" dirty="0" smtClean="0"/>
              <a:t>وراق بقيم</a:t>
            </a:r>
            <a:r>
              <a:rPr lang="ar-JO" dirty="0" smtClean="0"/>
              <a:t>ة</a:t>
            </a:r>
            <a:r>
              <a:rPr lang="ar-SA" dirty="0" smtClean="0"/>
              <a:t> </a:t>
            </a:r>
            <a:r>
              <a:rPr lang="ar-JO" dirty="0" smtClean="0"/>
              <a:t>إ</a:t>
            </a:r>
            <a:r>
              <a:rPr lang="ar-SA" dirty="0" smtClean="0"/>
              <a:t>سمية وتاريخ استحقاق محددين مقدما</a:t>
            </a:r>
            <a:r>
              <a:rPr lang="ar-JO" dirty="0" smtClean="0"/>
              <a:t>ً</a:t>
            </a:r>
            <a:r>
              <a:rPr lang="ar-SA" dirty="0" smtClean="0"/>
              <a:t> </a:t>
            </a:r>
            <a:endParaRPr lang="ar-SA" dirty="0"/>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FF0000"/>
                  </a:solidFill>
                </a:rPr>
                <a:t>ال</a:t>
              </a:r>
              <a:r>
                <a:rPr lang="ar-JO" sz="4800" dirty="0" smtClean="0">
                  <a:solidFill>
                    <a:srgbClr val="FF0000"/>
                  </a:solidFill>
                </a:rPr>
                <a:t>أ</a:t>
              </a:r>
              <a:r>
                <a:rPr lang="ar-SA" sz="4800" dirty="0" smtClean="0">
                  <a:solidFill>
                    <a:srgbClr val="FF0000"/>
                  </a:solidFill>
                </a:rPr>
                <a:t>سهم المضمون</a:t>
              </a:r>
              <a:r>
                <a:rPr lang="ar-JO" sz="4800" dirty="0" smtClean="0">
                  <a:solidFill>
                    <a:srgbClr val="FF0000"/>
                  </a:solidFill>
                </a:rPr>
                <a:t>ة</a:t>
              </a:r>
              <a:r>
                <a:rPr lang="ar-SA" sz="4800" dirty="0" smtClean="0">
                  <a:solidFill>
                    <a:srgbClr val="FF0000"/>
                  </a:solidFill>
                </a:rPr>
                <a:t> القيم</a:t>
              </a:r>
              <a:r>
                <a:rPr lang="ar-JO" sz="4800" dirty="0" smtClean="0">
                  <a:solidFill>
                    <a:srgbClr val="FF0000"/>
                  </a:solidFill>
                </a:rPr>
                <a:t>ة</a:t>
              </a:r>
              <a:r>
                <a:rPr lang="ar-SA" sz="4800" dirty="0" smtClean="0">
                  <a:solidFill>
                    <a:srgbClr val="FF0000"/>
                  </a:solidFill>
                </a:rPr>
                <a:t> </a:t>
              </a:r>
              <a:endParaRPr lang="ar-SA" sz="4800"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13</a:t>
            </a:fld>
            <a:endParaRPr lang="ar-SA"/>
          </a:p>
        </p:txBody>
      </p:sp>
      <p:sp>
        <p:nvSpPr>
          <p:cNvPr id="12" name="Content Placeholder 11"/>
          <p:cNvSpPr>
            <a:spLocks noGrp="1"/>
          </p:cNvSpPr>
          <p:nvPr>
            <p:ph sz="quarter" idx="1"/>
          </p:nvPr>
        </p:nvSpPr>
        <p:spPr>
          <a:xfrm>
            <a:off x="457200" y="2276872"/>
            <a:ext cx="8229600" cy="3849291"/>
          </a:xfrm>
        </p:spPr>
        <p:txBody>
          <a:bodyPr>
            <a:normAutofit lnSpcReduction="10000"/>
          </a:bodyPr>
          <a:lstStyle/>
          <a:p>
            <a:pPr marL="514350" indent="-514350" algn="just">
              <a:buNone/>
            </a:pPr>
            <a:r>
              <a:rPr lang="ar-SA" dirty="0" smtClean="0"/>
              <a:t>قسمت </a:t>
            </a:r>
            <a:r>
              <a:rPr lang="ar-JO" dirty="0" smtClean="0"/>
              <a:t>إ</a:t>
            </a:r>
            <a:r>
              <a:rPr lang="ar-SA" dirty="0" smtClean="0"/>
              <a:t>لى نوعين </a:t>
            </a:r>
          </a:p>
          <a:p>
            <a:pPr marL="514350" indent="-514350" algn="just">
              <a:buFont typeface="+mj-lt"/>
              <a:buAutoNum type="arabicPeriod"/>
            </a:pPr>
            <a:r>
              <a:rPr lang="ar-SA" dirty="0" smtClean="0">
                <a:solidFill>
                  <a:srgbClr val="FF0000"/>
                </a:solidFill>
              </a:rPr>
              <a:t>يكون ل</a:t>
            </a:r>
            <a:r>
              <a:rPr lang="ar-JO" dirty="0" smtClean="0">
                <a:solidFill>
                  <a:srgbClr val="FF0000"/>
                </a:solidFill>
              </a:rPr>
              <a:t>أ</a:t>
            </a:r>
            <a:r>
              <a:rPr lang="ar-SA" dirty="0" smtClean="0">
                <a:solidFill>
                  <a:srgbClr val="FF0000"/>
                </a:solidFill>
              </a:rPr>
              <a:t>صحابه الحق في الحصول على ال</a:t>
            </a:r>
            <a:r>
              <a:rPr lang="ar-JO" dirty="0" smtClean="0">
                <a:solidFill>
                  <a:srgbClr val="FF0000"/>
                </a:solidFill>
              </a:rPr>
              <a:t>أ</a:t>
            </a:r>
            <a:r>
              <a:rPr lang="ar-SA" dirty="0" smtClean="0">
                <a:solidFill>
                  <a:srgbClr val="FF0000"/>
                </a:solidFill>
              </a:rPr>
              <a:t>رباح وليس له الحق في التصويت في الجمعي</a:t>
            </a:r>
            <a:r>
              <a:rPr lang="ar-JO" dirty="0" smtClean="0">
                <a:solidFill>
                  <a:srgbClr val="FF0000"/>
                </a:solidFill>
              </a:rPr>
              <a:t>ة</a:t>
            </a:r>
            <a:r>
              <a:rPr lang="ar-SA" dirty="0" smtClean="0">
                <a:solidFill>
                  <a:srgbClr val="FF0000"/>
                </a:solidFill>
              </a:rPr>
              <a:t> العمومي</a:t>
            </a:r>
            <a:r>
              <a:rPr lang="ar-JO" dirty="0" smtClean="0">
                <a:solidFill>
                  <a:srgbClr val="FF0000"/>
                </a:solidFill>
              </a:rPr>
              <a:t>ة</a:t>
            </a:r>
            <a:r>
              <a:rPr lang="ar-SA" dirty="0" smtClean="0">
                <a:solidFill>
                  <a:srgbClr val="FF0000"/>
                </a:solidFill>
              </a:rPr>
              <a:t> للمساهمين </a:t>
            </a:r>
          </a:p>
          <a:p>
            <a:pPr marL="514350" indent="-514350" algn="just">
              <a:buFont typeface="+mj-lt"/>
              <a:buAutoNum type="arabicPeriod"/>
            </a:pPr>
            <a:r>
              <a:rPr lang="ar-SA" dirty="0" smtClean="0">
                <a:solidFill>
                  <a:srgbClr val="FF0000"/>
                </a:solidFill>
              </a:rPr>
              <a:t>يكون ل</a:t>
            </a:r>
            <a:r>
              <a:rPr lang="ar-JO" dirty="0" smtClean="0">
                <a:solidFill>
                  <a:srgbClr val="FF0000"/>
                </a:solidFill>
              </a:rPr>
              <a:t>أ</a:t>
            </a:r>
            <a:r>
              <a:rPr lang="ar-SA" dirty="0" smtClean="0">
                <a:solidFill>
                  <a:srgbClr val="FF0000"/>
                </a:solidFill>
              </a:rPr>
              <a:t>صحابها الحق في التصويت ولكن يضحي بال</a:t>
            </a:r>
            <a:r>
              <a:rPr lang="ar-JO" dirty="0" smtClean="0">
                <a:solidFill>
                  <a:srgbClr val="FF0000"/>
                </a:solidFill>
              </a:rPr>
              <a:t>أ</a:t>
            </a:r>
            <a:r>
              <a:rPr lang="ar-SA" dirty="0" smtClean="0">
                <a:solidFill>
                  <a:srgbClr val="FF0000"/>
                </a:solidFill>
              </a:rPr>
              <a:t>رباح لعدة سنوات لكي تحتجزها الشرك</a:t>
            </a:r>
            <a:r>
              <a:rPr lang="ar-JO" dirty="0" smtClean="0">
                <a:solidFill>
                  <a:srgbClr val="FF0000"/>
                </a:solidFill>
              </a:rPr>
              <a:t>ة</a:t>
            </a:r>
            <a:r>
              <a:rPr lang="ar-SA" dirty="0" smtClean="0">
                <a:solidFill>
                  <a:srgbClr val="FF0000"/>
                </a:solidFill>
              </a:rPr>
              <a:t> وتستخدمها في علميات التوسع ، وهذا النوع يحظى بنوع كبير في الترويج خاص</a:t>
            </a:r>
            <a:r>
              <a:rPr lang="ar-JO" dirty="0" smtClean="0">
                <a:solidFill>
                  <a:srgbClr val="FF0000"/>
                </a:solidFill>
              </a:rPr>
              <a:t>ة</a:t>
            </a:r>
            <a:r>
              <a:rPr lang="ar-SA" dirty="0" smtClean="0">
                <a:solidFill>
                  <a:srgbClr val="FF0000"/>
                </a:solidFill>
              </a:rPr>
              <a:t> للشركات الصغير</a:t>
            </a:r>
            <a:r>
              <a:rPr lang="ar-JO" dirty="0" smtClean="0">
                <a:solidFill>
                  <a:srgbClr val="FF0000"/>
                </a:solidFill>
              </a:rPr>
              <a:t>ة</a:t>
            </a:r>
            <a:r>
              <a:rPr lang="ar-SA" dirty="0" smtClean="0">
                <a:solidFill>
                  <a:srgbClr val="FF0000"/>
                </a:solidFill>
              </a:rPr>
              <a:t> والشركات الجديد</a:t>
            </a:r>
            <a:r>
              <a:rPr lang="ar-JO" dirty="0" smtClean="0">
                <a:solidFill>
                  <a:srgbClr val="FF0000"/>
                </a:solidFill>
              </a:rPr>
              <a:t>ة</a:t>
            </a:r>
            <a:r>
              <a:rPr lang="ar-SA" dirty="0" smtClean="0">
                <a:solidFill>
                  <a:srgbClr val="FF0000"/>
                </a:solidFill>
              </a:rPr>
              <a:t> التي تبحث عن </a:t>
            </a:r>
            <a:r>
              <a:rPr lang="ar-JO" dirty="0" smtClean="0">
                <a:solidFill>
                  <a:srgbClr val="FF0000"/>
                </a:solidFill>
              </a:rPr>
              <a:t>أ</a:t>
            </a:r>
            <a:r>
              <a:rPr lang="ar-SA" dirty="0" smtClean="0">
                <a:solidFill>
                  <a:srgbClr val="FF0000"/>
                </a:solidFill>
              </a:rPr>
              <a:t>موال </a:t>
            </a:r>
          </a:p>
          <a:p>
            <a:pPr marL="514350" indent="-514350" algn="just">
              <a:buNone/>
            </a:pPr>
            <a:r>
              <a:rPr lang="ar-JO" dirty="0" smtClean="0">
                <a:solidFill>
                  <a:srgbClr val="FF0000"/>
                </a:solidFill>
              </a:rPr>
              <a:t>      أ</a:t>
            </a:r>
            <a:r>
              <a:rPr lang="ar-SA" dirty="0" smtClean="0">
                <a:solidFill>
                  <a:srgbClr val="FF0000"/>
                </a:solidFill>
              </a:rPr>
              <a:t>سهم المؤسسين : يكون لهم حق التصويت وليس لهم حق في توزيعات ال</a:t>
            </a:r>
            <a:r>
              <a:rPr lang="ar-JO" dirty="0" smtClean="0">
                <a:solidFill>
                  <a:srgbClr val="FF0000"/>
                </a:solidFill>
              </a:rPr>
              <a:t>أ</a:t>
            </a:r>
            <a:r>
              <a:rPr lang="ar-SA" dirty="0" smtClean="0">
                <a:solidFill>
                  <a:srgbClr val="FF0000"/>
                </a:solidFill>
              </a:rPr>
              <a:t>رباح لعدد من السنوات </a:t>
            </a:r>
            <a:endParaRPr lang="ar-SA" dirty="0">
              <a:solidFill>
                <a:srgbClr val="FF0000"/>
              </a:solidFill>
            </a:endParaRPr>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FF0000"/>
                  </a:solidFill>
                </a:rPr>
                <a:t>ال</a:t>
              </a:r>
              <a:r>
                <a:rPr lang="ar-JO" sz="4800" dirty="0" smtClean="0">
                  <a:solidFill>
                    <a:srgbClr val="FF0000"/>
                  </a:solidFill>
                </a:rPr>
                <a:t>أ</a:t>
              </a:r>
              <a:r>
                <a:rPr lang="ar-SA" sz="4800" dirty="0" smtClean="0">
                  <a:solidFill>
                    <a:srgbClr val="FF0000"/>
                  </a:solidFill>
                </a:rPr>
                <a:t>سهم العاديه </a:t>
              </a:r>
              <a:endParaRPr lang="ar-SA" sz="4800"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14</a:t>
            </a:fld>
            <a:endParaRPr lang="ar-SA"/>
          </a:p>
        </p:txBody>
      </p:sp>
      <p:sp>
        <p:nvSpPr>
          <p:cNvPr id="12" name="Content Placeholder 11"/>
          <p:cNvSpPr>
            <a:spLocks noGrp="1"/>
          </p:cNvSpPr>
          <p:nvPr>
            <p:ph sz="quarter" idx="1"/>
          </p:nvPr>
        </p:nvSpPr>
        <p:spPr>
          <a:xfrm>
            <a:off x="457200" y="2276872"/>
            <a:ext cx="8229600" cy="3849291"/>
          </a:xfrm>
        </p:spPr>
        <p:txBody>
          <a:bodyPr>
            <a:normAutofit/>
          </a:bodyPr>
          <a:lstStyle/>
          <a:p>
            <a:pPr marL="514350" indent="-514350" algn="just">
              <a:buFont typeface="+mj-lt"/>
              <a:buAutoNum type="arabicPeriod"/>
            </a:pPr>
            <a:r>
              <a:rPr lang="ar-SA" dirty="0" smtClean="0">
                <a:solidFill>
                  <a:srgbClr val="FF0000"/>
                </a:solidFill>
              </a:rPr>
              <a:t>حق التصويت : يحق لحامل السهم </a:t>
            </a:r>
            <a:r>
              <a:rPr lang="ar-JO" dirty="0" smtClean="0">
                <a:solidFill>
                  <a:srgbClr val="FF0000"/>
                </a:solidFill>
              </a:rPr>
              <a:t>أ</a:t>
            </a:r>
            <a:r>
              <a:rPr lang="ar-SA" dirty="0" smtClean="0">
                <a:solidFill>
                  <a:srgbClr val="FF0000"/>
                </a:solidFill>
              </a:rPr>
              <a:t>ن يدلي بصوته في كل </a:t>
            </a:r>
            <a:r>
              <a:rPr lang="ar-JO" dirty="0" smtClean="0">
                <a:solidFill>
                  <a:srgbClr val="FF0000"/>
                </a:solidFill>
              </a:rPr>
              <a:t>إج</a:t>
            </a:r>
            <a:r>
              <a:rPr lang="ar-SA" dirty="0" smtClean="0">
                <a:solidFill>
                  <a:srgbClr val="FF0000"/>
                </a:solidFill>
              </a:rPr>
              <a:t>تماع يعقد لحمل</a:t>
            </a:r>
            <a:r>
              <a:rPr lang="ar-JO" dirty="0" smtClean="0">
                <a:solidFill>
                  <a:srgbClr val="FF0000"/>
                </a:solidFill>
              </a:rPr>
              <a:t>ة</a:t>
            </a:r>
            <a:r>
              <a:rPr lang="ar-SA" dirty="0" smtClean="0">
                <a:solidFill>
                  <a:srgbClr val="FF0000"/>
                </a:solidFill>
              </a:rPr>
              <a:t> ال</a:t>
            </a:r>
            <a:r>
              <a:rPr lang="ar-JO" dirty="0" smtClean="0">
                <a:solidFill>
                  <a:srgbClr val="FF0000"/>
                </a:solidFill>
              </a:rPr>
              <a:t>أ</a:t>
            </a:r>
            <a:r>
              <a:rPr lang="ar-SA" dirty="0" smtClean="0">
                <a:solidFill>
                  <a:srgbClr val="FF0000"/>
                </a:solidFill>
              </a:rPr>
              <a:t>سهم </a:t>
            </a:r>
          </a:p>
          <a:p>
            <a:pPr marL="514350" indent="-514350" algn="just">
              <a:buFont typeface="+mj-lt"/>
              <a:buAutoNum type="arabicPeriod"/>
            </a:pPr>
            <a:r>
              <a:rPr lang="ar-SA" dirty="0" smtClean="0">
                <a:solidFill>
                  <a:srgbClr val="FF0000"/>
                </a:solidFill>
              </a:rPr>
              <a:t>حق الرقاب</a:t>
            </a:r>
            <a:r>
              <a:rPr lang="ar-JO" dirty="0" smtClean="0">
                <a:solidFill>
                  <a:srgbClr val="FF0000"/>
                </a:solidFill>
              </a:rPr>
              <a:t>ة</a:t>
            </a:r>
            <a:r>
              <a:rPr lang="ar-SA" dirty="0" smtClean="0">
                <a:solidFill>
                  <a:srgbClr val="FF0000"/>
                </a:solidFill>
              </a:rPr>
              <a:t> على المشروع </a:t>
            </a:r>
          </a:p>
          <a:p>
            <a:pPr marL="514350" indent="-514350" algn="just">
              <a:buFont typeface="+mj-lt"/>
              <a:buAutoNum type="arabicPeriod"/>
            </a:pPr>
            <a:r>
              <a:rPr lang="ar-SA" dirty="0" smtClean="0">
                <a:solidFill>
                  <a:srgbClr val="FF0000"/>
                </a:solidFill>
              </a:rPr>
              <a:t>حق </a:t>
            </a:r>
            <a:r>
              <a:rPr lang="ar-JO" dirty="0" smtClean="0">
                <a:solidFill>
                  <a:srgbClr val="FF0000"/>
                </a:solidFill>
              </a:rPr>
              <a:t>أ</a:t>
            </a:r>
            <a:r>
              <a:rPr lang="ar-SA" dirty="0" smtClean="0">
                <a:solidFill>
                  <a:srgbClr val="FF0000"/>
                </a:solidFill>
              </a:rPr>
              <a:t>ولوي</a:t>
            </a:r>
            <a:r>
              <a:rPr lang="ar-JO" dirty="0" smtClean="0">
                <a:solidFill>
                  <a:srgbClr val="FF0000"/>
                </a:solidFill>
              </a:rPr>
              <a:t>ة</a:t>
            </a:r>
            <a:r>
              <a:rPr lang="ar-SA" dirty="0" smtClean="0">
                <a:solidFill>
                  <a:srgbClr val="FF0000"/>
                </a:solidFill>
              </a:rPr>
              <a:t> الشراء لل</a:t>
            </a:r>
            <a:r>
              <a:rPr lang="ar-JO" dirty="0" smtClean="0">
                <a:solidFill>
                  <a:srgbClr val="FF0000"/>
                </a:solidFill>
              </a:rPr>
              <a:t>أ</a:t>
            </a:r>
            <a:r>
              <a:rPr lang="ar-SA" dirty="0" smtClean="0">
                <a:solidFill>
                  <a:srgbClr val="FF0000"/>
                </a:solidFill>
              </a:rPr>
              <a:t>سهم الجديد</a:t>
            </a:r>
            <a:r>
              <a:rPr lang="ar-JO" dirty="0" smtClean="0">
                <a:solidFill>
                  <a:srgbClr val="FF0000"/>
                </a:solidFill>
              </a:rPr>
              <a:t>ة</a:t>
            </a:r>
            <a:r>
              <a:rPr lang="ar-SA" dirty="0" smtClean="0">
                <a:solidFill>
                  <a:srgbClr val="FF0000"/>
                </a:solidFill>
              </a:rPr>
              <a:t> </a:t>
            </a:r>
          </a:p>
          <a:p>
            <a:pPr marL="514350" indent="-514350" algn="just">
              <a:buFont typeface="+mj-lt"/>
              <a:buAutoNum type="arabicPeriod"/>
            </a:pPr>
            <a:r>
              <a:rPr lang="ar-SA" dirty="0" smtClean="0">
                <a:solidFill>
                  <a:srgbClr val="FF0000"/>
                </a:solidFill>
              </a:rPr>
              <a:t>الحق في توزيعات ال</a:t>
            </a:r>
            <a:r>
              <a:rPr lang="ar-JO" dirty="0" smtClean="0">
                <a:solidFill>
                  <a:srgbClr val="FF0000"/>
                </a:solidFill>
              </a:rPr>
              <a:t>أ</a:t>
            </a:r>
            <a:r>
              <a:rPr lang="ar-SA" dirty="0" smtClean="0">
                <a:solidFill>
                  <a:srgbClr val="FF0000"/>
                </a:solidFill>
              </a:rPr>
              <a:t>رباح بعد حمل</a:t>
            </a:r>
            <a:r>
              <a:rPr lang="ar-JO" dirty="0" smtClean="0">
                <a:solidFill>
                  <a:srgbClr val="FF0000"/>
                </a:solidFill>
              </a:rPr>
              <a:t>ة</a:t>
            </a:r>
            <a:r>
              <a:rPr lang="ar-SA" dirty="0" smtClean="0">
                <a:solidFill>
                  <a:srgbClr val="FF0000"/>
                </a:solidFill>
              </a:rPr>
              <a:t> ال</a:t>
            </a:r>
            <a:r>
              <a:rPr lang="ar-JO" dirty="0" smtClean="0">
                <a:solidFill>
                  <a:srgbClr val="FF0000"/>
                </a:solidFill>
              </a:rPr>
              <a:t>أ</a:t>
            </a:r>
            <a:r>
              <a:rPr lang="ar-SA" dirty="0" smtClean="0">
                <a:solidFill>
                  <a:srgbClr val="FF0000"/>
                </a:solidFill>
              </a:rPr>
              <a:t>سهم الممتازه </a:t>
            </a:r>
            <a:endParaRPr lang="ar-SA" dirty="0">
              <a:solidFill>
                <a:srgbClr val="FF0000"/>
              </a:solidFill>
            </a:endParaRPr>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0000FF"/>
                  </a:solidFill>
                </a:rPr>
                <a:t>حقوق حمل</a:t>
              </a:r>
              <a:r>
                <a:rPr lang="ar-JO" sz="4800" dirty="0" smtClean="0">
                  <a:solidFill>
                    <a:srgbClr val="0000FF"/>
                  </a:solidFill>
                </a:rPr>
                <a:t>ة</a:t>
              </a:r>
              <a:r>
                <a:rPr lang="ar-SA" sz="4800" dirty="0" smtClean="0">
                  <a:solidFill>
                    <a:srgbClr val="0000FF"/>
                  </a:solidFill>
                </a:rPr>
                <a:t> ال</a:t>
              </a:r>
              <a:r>
                <a:rPr lang="ar-JO" sz="4800" dirty="0" smtClean="0">
                  <a:solidFill>
                    <a:srgbClr val="0000FF"/>
                  </a:solidFill>
                </a:rPr>
                <a:t>أ</a:t>
              </a:r>
              <a:r>
                <a:rPr lang="ar-SA" sz="4800" dirty="0" smtClean="0">
                  <a:solidFill>
                    <a:srgbClr val="0000FF"/>
                  </a:solidFill>
                </a:rPr>
                <a:t>سهم العاديه </a:t>
              </a:r>
              <a:endParaRPr lang="ar-SA" sz="4800" dirty="0">
                <a:solidFill>
                  <a:srgbClr val="0000FF"/>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15</a:t>
            </a:fld>
            <a:endParaRPr lang="ar-SA"/>
          </a:p>
        </p:txBody>
      </p:sp>
      <p:sp>
        <p:nvSpPr>
          <p:cNvPr id="12" name="Content Placeholder 11"/>
          <p:cNvSpPr>
            <a:spLocks noGrp="1"/>
          </p:cNvSpPr>
          <p:nvPr>
            <p:ph sz="quarter" idx="1"/>
          </p:nvPr>
        </p:nvSpPr>
        <p:spPr>
          <a:xfrm>
            <a:off x="457200" y="2276872"/>
            <a:ext cx="8229600" cy="3849291"/>
          </a:xfrm>
        </p:spPr>
        <p:txBody>
          <a:bodyPr>
            <a:normAutofit/>
          </a:bodyPr>
          <a:lstStyle/>
          <a:p>
            <a:pPr marL="514350" indent="-514350" algn="just">
              <a:buNone/>
            </a:pPr>
            <a:r>
              <a:rPr lang="ar-SA" dirty="0" smtClean="0">
                <a:solidFill>
                  <a:srgbClr val="FF0000"/>
                </a:solidFill>
              </a:rPr>
              <a:t>السندات بمثاب</a:t>
            </a:r>
            <a:r>
              <a:rPr lang="ar-JO" dirty="0" smtClean="0">
                <a:solidFill>
                  <a:srgbClr val="FF0000"/>
                </a:solidFill>
              </a:rPr>
              <a:t>ة</a:t>
            </a:r>
            <a:r>
              <a:rPr lang="ar-SA" dirty="0" smtClean="0">
                <a:solidFill>
                  <a:srgbClr val="FF0000"/>
                </a:solidFill>
              </a:rPr>
              <a:t> عقد </a:t>
            </a:r>
            <a:r>
              <a:rPr lang="ar-JO" dirty="0" smtClean="0">
                <a:solidFill>
                  <a:srgbClr val="FF0000"/>
                </a:solidFill>
              </a:rPr>
              <a:t>أ</a:t>
            </a:r>
            <a:r>
              <a:rPr lang="ar-SA" dirty="0" smtClean="0">
                <a:solidFill>
                  <a:srgbClr val="FF0000"/>
                </a:solidFill>
              </a:rPr>
              <a:t>و اتفاق بين الجه</a:t>
            </a:r>
            <a:r>
              <a:rPr lang="ar-JO" dirty="0" smtClean="0">
                <a:solidFill>
                  <a:srgbClr val="FF0000"/>
                </a:solidFill>
              </a:rPr>
              <a:t>ة</a:t>
            </a:r>
            <a:r>
              <a:rPr lang="ar-SA" dirty="0" smtClean="0">
                <a:solidFill>
                  <a:srgbClr val="FF0000"/>
                </a:solidFill>
              </a:rPr>
              <a:t> المصدر</a:t>
            </a:r>
            <a:r>
              <a:rPr lang="ar-JO" dirty="0" smtClean="0">
                <a:solidFill>
                  <a:srgbClr val="FF0000"/>
                </a:solidFill>
              </a:rPr>
              <a:t>ة</a:t>
            </a:r>
            <a:r>
              <a:rPr lang="ar-SA" dirty="0" smtClean="0">
                <a:solidFill>
                  <a:srgbClr val="FF0000"/>
                </a:solidFill>
              </a:rPr>
              <a:t> والمستثمر</a:t>
            </a:r>
            <a:r>
              <a:rPr lang="ar-JO" dirty="0" smtClean="0">
                <a:solidFill>
                  <a:srgbClr val="FF0000"/>
                </a:solidFill>
              </a:rPr>
              <a:t>ة</a:t>
            </a:r>
            <a:r>
              <a:rPr lang="ar-SA" dirty="0" smtClean="0">
                <a:solidFill>
                  <a:srgbClr val="FF0000"/>
                </a:solidFill>
              </a:rPr>
              <a:t> ويقضي ب</a:t>
            </a:r>
            <a:r>
              <a:rPr lang="ar-JO" dirty="0" smtClean="0">
                <a:solidFill>
                  <a:srgbClr val="FF0000"/>
                </a:solidFill>
              </a:rPr>
              <a:t>أ</a:t>
            </a:r>
            <a:r>
              <a:rPr lang="ar-SA" dirty="0" smtClean="0">
                <a:solidFill>
                  <a:srgbClr val="FF0000"/>
                </a:solidFill>
              </a:rPr>
              <a:t>ن يقرض المستثمر الجهه المصدرة مبلغا</a:t>
            </a:r>
            <a:r>
              <a:rPr lang="ar-JO" dirty="0" smtClean="0">
                <a:solidFill>
                  <a:srgbClr val="FF0000"/>
                </a:solidFill>
              </a:rPr>
              <a:t>ً</a:t>
            </a:r>
            <a:r>
              <a:rPr lang="ar-SA" dirty="0" smtClean="0">
                <a:solidFill>
                  <a:srgbClr val="FF0000"/>
                </a:solidFill>
              </a:rPr>
              <a:t> لمدة محدود</a:t>
            </a:r>
            <a:r>
              <a:rPr lang="ar-JO" dirty="0" smtClean="0">
                <a:solidFill>
                  <a:srgbClr val="FF0000"/>
                </a:solidFill>
              </a:rPr>
              <a:t>ة</a:t>
            </a:r>
            <a:r>
              <a:rPr lang="ar-SA" dirty="0" smtClean="0">
                <a:solidFill>
                  <a:srgbClr val="FF0000"/>
                </a:solidFill>
              </a:rPr>
              <a:t> وسعر فائد</a:t>
            </a:r>
            <a:r>
              <a:rPr lang="ar-JO" dirty="0" smtClean="0">
                <a:solidFill>
                  <a:srgbClr val="FF0000"/>
                </a:solidFill>
              </a:rPr>
              <a:t>ة</a:t>
            </a:r>
            <a:r>
              <a:rPr lang="ar-SA" dirty="0" smtClean="0">
                <a:solidFill>
                  <a:srgbClr val="FF0000"/>
                </a:solidFill>
              </a:rPr>
              <a:t> معين ولكن السند يختلف عن القرض حيث </a:t>
            </a:r>
            <a:r>
              <a:rPr lang="ar-JO" dirty="0" smtClean="0">
                <a:solidFill>
                  <a:srgbClr val="FF0000"/>
                </a:solidFill>
              </a:rPr>
              <a:t>أ</a:t>
            </a:r>
            <a:r>
              <a:rPr lang="ar-SA" dirty="0" smtClean="0">
                <a:solidFill>
                  <a:srgbClr val="FF0000"/>
                </a:solidFill>
              </a:rPr>
              <a:t>نه قابل للتداول </a:t>
            </a:r>
            <a:endParaRPr lang="ar-SA" dirty="0">
              <a:solidFill>
                <a:srgbClr val="FF0000"/>
              </a:solidFill>
            </a:endParaRPr>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0000FF"/>
                  </a:solidFill>
                </a:rPr>
                <a:t>السندات </a:t>
              </a:r>
              <a:endParaRPr lang="ar-SA" sz="4800" dirty="0">
                <a:solidFill>
                  <a:srgbClr val="0000FF"/>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16</a:t>
            </a:fld>
            <a:endParaRPr lang="ar-SA"/>
          </a:p>
        </p:txBody>
      </p:sp>
      <p:sp>
        <p:nvSpPr>
          <p:cNvPr id="12" name="Content Placeholder 11"/>
          <p:cNvSpPr>
            <a:spLocks noGrp="1"/>
          </p:cNvSpPr>
          <p:nvPr>
            <p:ph sz="quarter" idx="1"/>
          </p:nvPr>
        </p:nvSpPr>
        <p:spPr>
          <a:xfrm>
            <a:off x="457200" y="2276872"/>
            <a:ext cx="8229600" cy="3849291"/>
          </a:xfrm>
        </p:spPr>
        <p:txBody>
          <a:bodyPr>
            <a:normAutofit/>
          </a:bodyPr>
          <a:lstStyle/>
          <a:p>
            <a:pPr marL="514350" indent="-514350" algn="just">
              <a:buFont typeface="+mj-lt"/>
              <a:buAutoNum type="arabicPeriod"/>
            </a:pPr>
            <a:r>
              <a:rPr lang="ar-SA" dirty="0" smtClean="0">
                <a:solidFill>
                  <a:srgbClr val="FF0000"/>
                </a:solidFill>
              </a:rPr>
              <a:t>السندات الحكومي</a:t>
            </a:r>
            <a:r>
              <a:rPr lang="ar-JO" dirty="0" smtClean="0">
                <a:solidFill>
                  <a:srgbClr val="FF0000"/>
                </a:solidFill>
              </a:rPr>
              <a:t>ة</a:t>
            </a:r>
            <a:r>
              <a:rPr lang="ar-SA" dirty="0" smtClean="0">
                <a:solidFill>
                  <a:srgbClr val="FF0000"/>
                </a:solidFill>
              </a:rPr>
              <a:t> : سندات تصدرها الدول</a:t>
            </a:r>
            <a:r>
              <a:rPr lang="ar-JO" dirty="0" smtClean="0">
                <a:solidFill>
                  <a:srgbClr val="FF0000"/>
                </a:solidFill>
              </a:rPr>
              <a:t>ة</a:t>
            </a:r>
            <a:r>
              <a:rPr lang="ar-SA" dirty="0" smtClean="0">
                <a:solidFill>
                  <a:srgbClr val="FF0000"/>
                </a:solidFill>
              </a:rPr>
              <a:t> لمواجهة العجز في موازنتها </a:t>
            </a:r>
            <a:r>
              <a:rPr lang="ar-JO" dirty="0" smtClean="0">
                <a:solidFill>
                  <a:srgbClr val="FF0000"/>
                </a:solidFill>
              </a:rPr>
              <a:t>أ</a:t>
            </a:r>
            <a:r>
              <a:rPr lang="ar-SA" dirty="0" smtClean="0">
                <a:solidFill>
                  <a:srgbClr val="FF0000"/>
                </a:solidFill>
              </a:rPr>
              <a:t>و بهدف مواجه</a:t>
            </a:r>
            <a:r>
              <a:rPr lang="ar-JO" dirty="0" smtClean="0">
                <a:solidFill>
                  <a:srgbClr val="FF0000"/>
                </a:solidFill>
              </a:rPr>
              <a:t>ة</a:t>
            </a:r>
            <a:r>
              <a:rPr lang="ar-SA" dirty="0" smtClean="0">
                <a:solidFill>
                  <a:srgbClr val="FF0000"/>
                </a:solidFill>
              </a:rPr>
              <a:t> التضخم وهي </a:t>
            </a:r>
            <a:r>
              <a:rPr lang="ar-JO" dirty="0" smtClean="0">
                <a:solidFill>
                  <a:srgbClr val="FF0000"/>
                </a:solidFill>
              </a:rPr>
              <a:t>إ</a:t>
            </a:r>
            <a:r>
              <a:rPr lang="ar-SA" dirty="0" smtClean="0">
                <a:solidFill>
                  <a:srgbClr val="FF0000"/>
                </a:solidFill>
              </a:rPr>
              <a:t>ما</a:t>
            </a:r>
            <a:r>
              <a:rPr lang="ar-JO" dirty="0" smtClean="0">
                <a:solidFill>
                  <a:srgbClr val="FF0000"/>
                </a:solidFill>
              </a:rPr>
              <a:t> أ</a:t>
            </a:r>
            <a:r>
              <a:rPr lang="ar-SA" dirty="0" smtClean="0">
                <a:solidFill>
                  <a:srgbClr val="FF0000"/>
                </a:solidFill>
              </a:rPr>
              <a:t>ن تكون</a:t>
            </a:r>
            <a:r>
              <a:rPr lang="ar-JO" dirty="0" smtClean="0">
                <a:solidFill>
                  <a:srgbClr val="FF0000"/>
                </a:solidFill>
              </a:rPr>
              <a:t> :</a:t>
            </a:r>
            <a:r>
              <a:rPr lang="ar-SA" dirty="0" smtClean="0">
                <a:solidFill>
                  <a:srgbClr val="FF0000"/>
                </a:solidFill>
              </a:rPr>
              <a:t> </a:t>
            </a:r>
          </a:p>
          <a:p>
            <a:pPr marL="514350" indent="-514350" algn="just">
              <a:buFont typeface="+mj-cs"/>
              <a:buAutoNum type="arabic1Minus"/>
            </a:pPr>
            <a:r>
              <a:rPr lang="ar-SA" dirty="0" smtClean="0">
                <a:solidFill>
                  <a:srgbClr val="FF0000"/>
                </a:solidFill>
              </a:rPr>
              <a:t>دائمه</a:t>
            </a:r>
            <a:r>
              <a:rPr lang="ar-SA" dirty="0" smtClean="0"/>
              <a:t> : </a:t>
            </a:r>
            <a:r>
              <a:rPr lang="ar-SA" dirty="0" smtClean="0">
                <a:solidFill>
                  <a:srgbClr val="0000FF"/>
                </a:solidFill>
              </a:rPr>
              <a:t>فلا تحدد الدول</a:t>
            </a:r>
            <a:r>
              <a:rPr lang="ar-JO" dirty="0" smtClean="0">
                <a:solidFill>
                  <a:srgbClr val="0000FF"/>
                </a:solidFill>
              </a:rPr>
              <a:t>ة</a:t>
            </a:r>
            <a:r>
              <a:rPr lang="ar-SA" dirty="0" smtClean="0">
                <a:solidFill>
                  <a:srgbClr val="0000FF"/>
                </a:solidFill>
              </a:rPr>
              <a:t> التاريخ الذي ستسدد فيه قيم</a:t>
            </a:r>
            <a:r>
              <a:rPr lang="ar-JO" dirty="0" smtClean="0">
                <a:solidFill>
                  <a:srgbClr val="0000FF"/>
                </a:solidFill>
              </a:rPr>
              <a:t>ة</a:t>
            </a:r>
            <a:r>
              <a:rPr lang="ar-SA" dirty="0" smtClean="0">
                <a:solidFill>
                  <a:srgbClr val="0000FF"/>
                </a:solidFill>
              </a:rPr>
              <a:t> السند ولكنها تتعهد ب</a:t>
            </a:r>
            <a:r>
              <a:rPr lang="ar-JO" dirty="0" smtClean="0">
                <a:solidFill>
                  <a:srgbClr val="0000FF"/>
                </a:solidFill>
              </a:rPr>
              <a:t>أ</a:t>
            </a:r>
            <a:r>
              <a:rPr lang="ar-SA" dirty="0" smtClean="0">
                <a:solidFill>
                  <a:srgbClr val="0000FF"/>
                </a:solidFill>
              </a:rPr>
              <a:t>ن تدفع لحامله فائد</a:t>
            </a:r>
            <a:r>
              <a:rPr lang="ar-JO" dirty="0" smtClean="0">
                <a:solidFill>
                  <a:srgbClr val="0000FF"/>
                </a:solidFill>
              </a:rPr>
              <a:t>ة</a:t>
            </a:r>
            <a:r>
              <a:rPr lang="ar-SA" dirty="0" smtClean="0">
                <a:solidFill>
                  <a:srgbClr val="0000FF"/>
                </a:solidFill>
              </a:rPr>
              <a:t> محدد</a:t>
            </a:r>
            <a:r>
              <a:rPr lang="ar-JO" dirty="0" smtClean="0">
                <a:solidFill>
                  <a:srgbClr val="0000FF"/>
                </a:solidFill>
              </a:rPr>
              <a:t>ة</a:t>
            </a:r>
            <a:r>
              <a:rPr lang="ar-SA" dirty="0" smtClean="0">
                <a:solidFill>
                  <a:srgbClr val="0000FF"/>
                </a:solidFill>
              </a:rPr>
              <a:t> كل سن</a:t>
            </a:r>
            <a:r>
              <a:rPr lang="ar-JO" dirty="0" smtClean="0">
                <a:solidFill>
                  <a:srgbClr val="0000FF"/>
                </a:solidFill>
              </a:rPr>
              <a:t>ة</a:t>
            </a:r>
            <a:r>
              <a:rPr lang="ar-SA" dirty="0" smtClean="0">
                <a:solidFill>
                  <a:srgbClr val="0000FF"/>
                </a:solidFill>
              </a:rPr>
              <a:t> </a:t>
            </a:r>
            <a:r>
              <a:rPr lang="ar-JO" dirty="0" smtClean="0">
                <a:solidFill>
                  <a:srgbClr val="0000FF"/>
                </a:solidFill>
              </a:rPr>
              <a:t>أ</a:t>
            </a:r>
            <a:r>
              <a:rPr lang="ar-SA" dirty="0" smtClean="0">
                <a:solidFill>
                  <a:srgbClr val="0000FF"/>
                </a:solidFill>
              </a:rPr>
              <a:t>و ست</a:t>
            </a:r>
            <a:r>
              <a:rPr lang="ar-JO" dirty="0" smtClean="0">
                <a:solidFill>
                  <a:srgbClr val="0000FF"/>
                </a:solidFill>
              </a:rPr>
              <a:t>ة</a:t>
            </a:r>
            <a:r>
              <a:rPr lang="ar-SA" dirty="0" smtClean="0">
                <a:solidFill>
                  <a:srgbClr val="0000FF"/>
                </a:solidFill>
              </a:rPr>
              <a:t> </a:t>
            </a:r>
            <a:r>
              <a:rPr lang="ar-JO" dirty="0" smtClean="0">
                <a:solidFill>
                  <a:srgbClr val="0000FF"/>
                </a:solidFill>
              </a:rPr>
              <a:t>أ</a:t>
            </a:r>
            <a:r>
              <a:rPr lang="ar-SA" dirty="0" smtClean="0">
                <a:solidFill>
                  <a:srgbClr val="0000FF"/>
                </a:solidFill>
              </a:rPr>
              <a:t>شهر</a:t>
            </a:r>
            <a:r>
              <a:rPr lang="ar-SA" dirty="0" smtClean="0"/>
              <a:t> </a:t>
            </a:r>
          </a:p>
          <a:p>
            <a:pPr marL="514350" indent="-514350" algn="just">
              <a:buFont typeface="+mj-cs"/>
              <a:buAutoNum type="arabic1Minus"/>
            </a:pPr>
            <a:r>
              <a:rPr lang="ar-SA" dirty="0" smtClean="0"/>
              <a:t> </a:t>
            </a:r>
            <a:r>
              <a:rPr lang="ar-JO" dirty="0" smtClean="0"/>
              <a:t>أ</a:t>
            </a:r>
            <a:r>
              <a:rPr lang="ar-SA" dirty="0" smtClean="0"/>
              <a:t>و </a:t>
            </a:r>
            <a:r>
              <a:rPr lang="ar-SA" dirty="0" smtClean="0">
                <a:solidFill>
                  <a:srgbClr val="FF0000"/>
                </a:solidFill>
              </a:rPr>
              <a:t>قابل</a:t>
            </a:r>
            <a:r>
              <a:rPr lang="ar-JO" dirty="0" smtClean="0">
                <a:solidFill>
                  <a:srgbClr val="FF0000"/>
                </a:solidFill>
              </a:rPr>
              <a:t>ة</a:t>
            </a:r>
            <a:r>
              <a:rPr lang="ar-SA" dirty="0" smtClean="0">
                <a:solidFill>
                  <a:srgbClr val="FF0000"/>
                </a:solidFill>
              </a:rPr>
              <a:t> لل</a:t>
            </a:r>
            <a:r>
              <a:rPr lang="ar-JO" dirty="0" smtClean="0">
                <a:solidFill>
                  <a:srgbClr val="FF0000"/>
                </a:solidFill>
              </a:rPr>
              <a:t>إ</a:t>
            </a:r>
            <a:r>
              <a:rPr lang="ar-SA" dirty="0" smtClean="0">
                <a:solidFill>
                  <a:srgbClr val="FF0000"/>
                </a:solidFill>
              </a:rPr>
              <a:t>ستهلاك </a:t>
            </a:r>
            <a:r>
              <a:rPr lang="ar-SA" dirty="0" smtClean="0"/>
              <a:t>: </a:t>
            </a:r>
            <a:r>
              <a:rPr lang="ar-SA" dirty="0" smtClean="0">
                <a:solidFill>
                  <a:srgbClr val="0000FF"/>
                </a:solidFill>
              </a:rPr>
              <a:t>تتعهد الدول</a:t>
            </a:r>
            <a:r>
              <a:rPr lang="ar-JO" dirty="0" smtClean="0">
                <a:solidFill>
                  <a:srgbClr val="0000FF"/>
                </a:solidFill>
              </a:rPr>
              <a:t>ة</a:t>
            </a:r>
            <a:r>
              <a:rPr lang="ar-SA" dirty="0" smtClean="0">
                <a:solidFill>
                  <a:srgbClr val="0000FF"/>
                </a:solidFill>
              </a:rPr>
              <a:t> ب</a:t>
            </a:r>
            <a:r>
              <a:rPr lang="ar-JO" dirty="0" smtClean="0">
                <a:solidFill>
                  <a:srgbClr val="0000FF"/>
                </a:solidFill>
              </a:rPr>
              <a:t>أ</a:t>
            </a:r>
            <a:r>
              <a:rPr lang="ar-SA" dirty="0" smtClean="0">
                <a:solidFill>
                  <a:srgbClr val="0000FF"/>
                </a:solidFill>
              </a:rPr>
              <a:t>ن تسدد ق</a:t>
            </a:r>
            <a:r>
              <a:rPr lang="ar-JO" dirty="0" smtClean="0">
                <a:solidFill>
                  <a:srgbClr val="0000FF"/>
                </a:solidFill>
              </a:rPr>
              <a:t>ي</a:t>
            </a:r>
            <a:r>
              <a:rPr lang="ar-SA" dirty="0" smtClean="0">
                <a:solidFill>
                  <a:srgbClr val="0000FF"/>
                </a:solidFill>
              </a:rPr>
              <a:t>م</a:t>
            </a:r>
            <a:r>
              <a:rPr lang="ar-JO" dirty="0" smtClean="0">
                <a:solidFill>
                  <a:srgbClr val="0000FF"/>
                </a:solidFill>
              </a:rPr>
              <a:t>ة</a:t>
            </a:r>
            <a:r>
              <a:rPr lang="ar-SA" dirty="0" smtClean="0">
                <a:solidFill>
                  <a:srgbClr val="0000FF"/>
                </a:solidFill>
              </a:rPr>
              <a:t> السند </a:t>
            </a:r>
            <a:r>
              <a:rPr lang="ar-JO" dirty="0" smtClean="0">
                <a:solidFill>
                  <a:srgbClr val="0000FF"/>
                </a:solidFill>
              </a:rPr>
              <a:t>في أ</a:t>
            </a:r>
            <a:r>
              <a:rPr lang="ar-SA" dirty="0" smtClean="0">
                <a:solidFill>
                  <a:srgbClr val="0000FF"/>
                </a:solidFill>
              </a:rPr>
              <a:t>جل محدد وغالبا</a:t>
            </a:r>
            <a:r>
              <a:rPr lang="ar-JO" dirty="0" smtClean="0">
                <a:solidFill>
                  <a:srgbClr val="0000FF"/>
                </a:solidFill>
              </a:rPr>
              <a:t>ً</a:t>
            </a:r>
            <a:r>
              <a:rPr lang="ar-SA" dirty="0" smtClean="0">
                <a:solidFill>
                  <a:srgbClr val="0000FF"/>
                </a:solidFill>
              </a:rPr>
              <a:t> ما يكون على </a:t>
            </a:r>
            <a:r>
              <a:rPr lang="ar-JO" dirty="0" smtClean="0">
                <a:solidFill>
                  <a:srgbClr val="0000FF"/>
                </a:solidFill>
              </a:rPr>
              <a:t>أ</a:t>
            </a:r>
            <a:r>
              <a:rPr lang="ar-SA" dirty="0" smtClean="0">
                <a:solidFill>
                  <a:srgbClr val="0000FF"/>
                </a:solidFill>
              </a:rPr>
              <a:t>قساط سنوي</a:t>
            </a:r>
            <a:r>
              <a:rPr lang="ar-JO" dirty="0" smtClean="0">
                <a:solidFill>
                  <a:srgbClr val="0000FF"/>
                </a:solidFill>
              </a:rPr>
              <a:t>ة</a:t>
            </a:r>
            <a:r>
              <a:rPr lang="ar-SA" dirty="0" smtClean="0">
                <a:solidFill>
                  <a:srgbClr val="0000FF"/>
                </a:solidFill>
              </a:rPr>
              <a:t> وتتميز هذه السندات ب</a:t>
            </a:r>
            <a:r>
              <a:rPr lang="ar-JO" dirty="0" smtClean="0">
                <a:solidFill>
                  <a:srgbClr val="0000FF"/>
                </a:solidFill>
              </a:rPr>
              <a:t>أ</a:t>
            </a:r>
            <a:r>
              <a:rPr lang="ar-SA" dirty="0" smtClean="0">
                <a:solidFill>
                  <a:srgbClr val="0000FF"/>
                </a:solidFill>
              </a:rPr>
              <a:t>نها خالي</a:t>
            </a:r>
            <a:r>
              <a:rPr lang="ar-JO" dirty="0" smtClean="0">
                <a:solidFill>
                  <a:srgbClr val="0000FF"/>
                </a:solidFill>
              </a:rPr>
              <a:t>ة</a:t>
            </a:r>
            <a:r>
              <a:rPr lang="ar-SA" dirty="0" smtClean="0">
                <a:solidFill>
                  <a:srgbClr val="0000FF"/>
                </a:solidFill>
              </a:rPr>
              <a:t> من الخطر والسبب </a:t>
            </a:r>
            <a:r>
              <a:rPr lang="ar-JO" dirty="0" smtClean="0">
                <a:solidFill>
                  <a:srgbClr val="0000FF"/>
                </a:solidFill>
              </a:rPr>
              <a:t>أ</a:t>
            </a:r>
            <a:r>
              <a:rPr lang="ar-SA" dirty="0" smtClean="0">
                <a:solidFill>
                  <a:srgbClr val="0000FF"/>
                </a:solidFill>
              </a:rPr>
              <a:t>نها مضمون</a:t>
            </a:r>
            <a:r>
              <a:rPr lang="ar-JO" dirty="0" smtClean="0">
                <a:solidFill>
                  <a:srgbClr val="0000FF"/>
                </a:solidFill>
              </a:rPr>
              <a:t>ة</a:t>
            </a:r>
            <a:r>
              <a:rPr lang="ar-SA" dirty="0" smtClean="0">
                <a:solidFill>
                  <a:srgbClr val="0000FF"/>
                </a:solidFill>
              </a:rPr>
              <a:t> من الحكوم</a:t>
            </a:r>
            <a:r>
              <a:rPr lang="ar-JO" dirty="0" smtClean="0">
                <a:solidFill>
                  <a:srgbClr val="0000FF"/>
                </a:solidFill>
              </a:rPr>
              <a:t>ة</a:t>
            </a:r>
            <a:r>
              <a:rPr lang="ar-SA" dirty="0" smtClean="0">
                <a:solidFill>
                  <a:srgbClr val="0000FF"/>
                </a:solidFill>
              </a:rPr>
              <a:t> وتتمتع بدرج</a:t>
            </a:r>
            <a:r>
              <a:rPr lang="ar-JO" dirty="0" smtClean="0">
                <a:solidFill>
                  <a:srgbClr val="0000FF"/>
                </a:solidFill>
              </a:rPr>
              <a:t>ة</a:t>
            </a:r>
            <a:r>
              <a:rPr lang="ar-SA" dirty="0" smtClean="0">
                <a:solidFill>
                  <a:srgbClr val="0000FF"/>
                </a:solidFill>
              </a:rPr>
              <a:t> عالي</a:t>
            </a:r>
            <a:r>
              <a:rPr lang="ar-JO" dirty="0" smtClean="0">
                <a:solidFill>
                  <a:srgbClr val="0000FF"/>
                </a:solidFill>
              </a:rPr>
              <a:t>ة</a:t>
            </a:r>
            <a:r>
              <a:rPr lang="ar-SA" dirty="0" smtClean="0">
                <a:solidFill>
                  <a:srgbClr val="0000FF"/>
                </a:solidFill>
              </a:rPr>
              <a:t> من السيول</a:t>
            </a:r>
            <a:r>
              <a:rPr lang="ar-JO" dirty="0" smtClean="0">
                <a:solidFill>
                  <a:srgbClr val="0000FF"/>
                </a:solidFill>
              </a:rPr>
              <a:t>ة</a:t>
            </a:r>
            <a:r>
              <a:rPr lang="ar-SA" dirty="0" smtClean="0">
                <a:solidFill>
                  <a:srgbClr val="0000FF"/>
                </a:solidFill>
              </a:rPr>
              <a:t> .</a:t>
            </a:r>
            <a:endParaRPr lang="ar-SA" dirty="0">
              <a:solidFill>
                <a:srgbClr val="0000FF"/>
              </a:solidFill>
            </a:endParaRPr>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0000FF"/>
                  </a:solidFill>
                </a:rPr>
                <a:t>أنواع السندات </a:t>
              </a:r>
              <a:endParaRPr lang="ar-SA" sz="4800" dirty="0">
                <a:solidFill>
                  <a:srgbClr val="0000FF"/>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17</a:t>
            </a:fld>
            <a:endParaRPr lang="ar-SA"/>
          </a:p>
        </p:txBody>
      </p:sp>
      <p:sp>
        <p:nvSpPr>
          <p:cNvPr id="12" name="Content Placeholder 11"/>
          <p:cNvSpPr>
            <a:spLocks noGrp="1"/>
          </p:cNvSpPr>
          <p:nvPr>
            <p:ph sz="quarter" idx="1"/>
          </p:nvPr>
        </p:nvSpPr>
        <p:spPr>
          <a:xfrm>
            <a:off x="457200" y="1500174"/>
            <a:ext cx="8229600" cy="4625989"/>
          </a:xfrm>
        </p:spPr>
        <p:txBody>
          <a:bodyPr>
            <a:normAutofit fontScale="92500"/>
          </a:bodyPr>
          <a:lstStyle/>
          <a:p>
            <a:pPr marL="514350" indent="-514350" algn="just">
              <a:buAutoNum type="arabicPeriod" startAt="2"/>
            </a:pPr>
            <a:r>
              <a:rPr lang="ar-SA" dirty="0" smtClean="0">
                <a:solidFill>
                  <a:srgbClr val="FF0000"/>
                </a:solidFill>
              </a:rPr>
              <a:t>سندات الشركات : تصدره</a:t>
            </a:r>
            <a:r>
              <a:rPr lang="ar-JO" dirty="0" smtClean="0">
                <a:solidFill>
                  <a:srgbClr val="FF0000"/>
                </a:solidFill>
              </a:rPr>
              <a:t>ذه</a:t>
            </a:r>
            <a:r>
              <a:rPr lang="ar-SA" dirty="0" smtClean="0">
                <a:solidFill>
                  <a:srgbClr val="FF0000"/>
                </a:solidFill>
              </a:rPr>
              <a:t> السندات </a:t>
            </a:r>
            <a:r>
              <a:rPr lang="ar-JO" dirty="0" smtClean="0">
                <a:solidFill>
                  <a:srgbClr val="FF0000"/>
                </a:solidFill>
              </a:rPr>
              <a:t>الشركات </a:t>
            </a:r>
            <a:r>
              <a:rPr lang="ar-SA" dirty="0" smtClean="0">
                <a:solidFill>
                  <a:srgbClr val="FF0000"/>
                </a:solidFill>
              </a:rPr>
              <a:t>المساهم</a:t>
            </a:r>
            <a:r>
              <a:rPr lang="ar-JO" dirty="0" smtClean="0">
                <a:solidFill>
                  <a:srgbClr val="FF0000"/>
                </a:solidFill>
              </a:rPr>
              <a:t>ة</a:t>
            </a:r>
            <a:r>
              <a:rPr lang="ar-SA" dirty="0" smtClean="0">
                <a:solidFill>
                  <a:srgbClr val="FF0000"/>
                </a:solidFill>
              </a:rPr>
              <a:t> لل</a:t>
            </a:r>
            <a:r>
              <a:rPr lang="ar-JO" dirty="0" smtClean="0">
                <a:solidFill>
                  <a:srgbClr val="FF0000"/>
                </a:solidFill>
              </a:rPr>
              <a:t>إ</a:t>
            </a:r>
            <a:r>
              <a:rPr lang="ar-SA" dirty="0" smtClean="0">
                <a:solidFill>
                  <a:srgbClr val="FF0000"/>
                </a:solidFill>
              </a:rPr>
              <a:t>قتراض من الجمهور من </a:t>
            </a:r>
            <a:r>
              <a:rPr lang="ar-JO" dirty="0" smtClean="0">
                <a:solidFill>
                  <a:srgbClr val="FF0000"/>
                </a:solidFill>
              </a:rPr>
              <a:t>أ</a:t>
            </a:r>
            <a:r>
              <a:rPr lang="ar-SA" dirty="0" smtClean="0">
                <a:solidFill>
                  <a:srgbClr val="FF0000"/>
                </a:solidFill>
              </a:rPr>
              <a:t>نواعها</a:t>
            </a:r>
            <a:r>
              <a:rPr lang="ar-JO" dirty="0" smtClean="0">
                <a:solidFill>
                  <a:srgbClr val="FF0000"/>
                </a:solidFill>
              </a:rPr>
              <a:t> : </a:t>
            </a:r>
            <a:endParaRPr lang="ar-SA" dirty="0" smtClean="0">
              <a:solidFill>
                <a:srgbClr val="FF0000"/>
              </a:solidFill>
            </a:endParaRPr>
          </a:p>
          <a:p>
            <a:pPr marL="514350" indent="-514350" algn="just">
              <a:buFont typeface="+mj-cs"/>
              <a:buAutoNum type="arabic1Minus"/>
            </a:pPr>
            <a:r>
              <a:rPr lang="ar-SA" dirty="0" smtClean="0">
                <a:solidFill>
                  <a:srgbClr val="FF0000"/>
                </a:solidFill>
              </a:rPr>
              <a:t>سندات مضمون</a:t>
            </a:r>
            <a:r>
              <a:rPr lang="ar-JO" dirty="0" smtClean="0">
                <a:solidFill>
                  <a:srgbClr val="FF0000"/>
                </a:solidFill>
              </a:rPr>
              <a:t>ة</a:t>
            </a:r>
            <a:r>
              <a:rPr lang="ar-SA" dirty="0" smtClean="0"/>
              <a:t> : </a:t>
            </a:r>
            <a:r>
              <a:rPr lang="ar-SA" dirty="0" smtClean="0">
                <a:solidFill>
                  <a:srgbClr val="0000FF"/>
                </a:solidFill>
              </a:rPr>
              <a:t>هي السندات المضمون</a:t>
            </a:r>
            <a:r>
              <a:rPr lang="ar-JO" dirty="0" smtClean="0">
                <a:solidFill>
                  <a:srgbClr val="0000FF"/>
                </a:solidFill>
              </a:rPr>
              <a:t>ة</a:t>
            </a:r>
            <a:r>
              <a:rPr lang="ar-SA" dirty="0" smtClean="0">
                <a:solidFill>
                  <a:srgbClr val="0000FF"/>
                </a:solidFill>
              </a:rPr>
              <a:t> برهن ثابت كالأرض </a:t>
            </a:r>
            <a:r>
              <a:rPr lang="ar-JO" dirty="0" smtClean="0">
                <a:solidFill>
                  <a:srgbClr val="0000FF"/>
                </a:solidFill>
              </a:rPr>
              <a:t>أ</a:t>
            </a:r>
            <a:r>
              <a:rPr lang="ar-SA" dirty="0" smtClean="0">
                <a:solidFill>
                  <a:srgbClr val="0000FF"/>
                </a:solidFill>
              </a:rPr>
              <a:t>و العقار </a:t>
            </a:r>
            <a:r>
              <a:rPr lang="ar-JO" dirty="0" smtClean="0">
                <a:solidFill>
                  <a:srgbClr val="0000FF"/>
                </a:solidFill>
              </a:rPr>
              <a:t>أ</a:t>
            </a:r>
            <a:r>
              <a:rPr lang="ar-SA" dirty="0" smtClean="0">
                <a:solidFill>
                  <a:srgbClr val="0000FF"/>
                </a:solidFill>
              </a:rPr>
              <a:t>والالات </a:t>
            </a:r>
            <a:r>
              <a:rPr lang="ar-JO" dirty="0" smtClean="0">
                <a:solidFill>
                  <a:srgbClr val="0000FF"/>
                </a:solidFill>
              </a:rPr>
              <a:t>أ</a:t>
            </a:r>
            <a:r>
              <a:rPr lang="ar-SA" dirty="0" smtClean="0">
                <a:solidFill>
                  <a:srgbClr val="0000FF"/>
                </a:solidFill>
              </a:rPr>
              <a:t>و برهن </a:t>
            </a:r>
            <a:r>
              <a:rPr lang="ar-JO" dirty="0" smtClean="0">
                <a:solidFill>
                  <a:srgbClr val="0000FF"/>
                </a:solidFill>
              </a:rPr>
              <a:t>أ</a:t>
            </a:r>
            <a:r>
              <a:rPr lang="ar-SA" dirty="0" smtClean="0">
                <a:solidFill>
                  <a:srgbClr val="0000FF"/>
                </a:solidFill>
              </a:rPr>
              <a:t>وراق مالي</a:t>
            </a:r>
            <a:r>
              <a:rPr lang="ar-JO" dirty="0" smtClean="0">
                <a:solidFill>
                  <a:srgbClr val="0000FF"/>
                </a:solidFill>
              </a:rPr>
              <a:t>ة</a:t>
            </a:r>
            <a:r>
              <a:rPr lang="ar-SA" dirty="0" smtClean="0">
                <a:solidFill>
                  <a:srgbClr val="0000FF"/>
                </a:solidFill>
              </a:rPr>
              <a:t> لشرك</a:t>
            </a:r>
            <a:r>
              <a:rPr lang="ar-JO" dirty="0" smtClean="0">
                <a:solidFill>
                  <a:srgbClr val="0000FF"/>
                </a:solidFill>
              </a:rPr>
              <a:t>ة</a:t>
            </a:r>
            <a:r>
              <a:rPr lang="ar-SA" dirty="0" smtClean="0">
                <a:solidFill>
                  <a:srgbClr val="0000FF"/>
                </a:solidFill>
              </a:rPr>
              <a:t> </a:t>
            </a:r>
            <a:r>
              <a:rPr lang="ar-JO" dirty="0" smtClean="0">
                <a:solidFill>
                  <a:srgbClr val="0000FF"/>
                </a:solidFill>
              </a:rPr>
              <a:t>أ</a:t>
            </a:r>
            <a:r>
              <a:rPr lang="ar-SA" dirty="0" smtClean="0">
                <a:solidFill>
                  <a:srgbClr val="0000FF"/>
                </a:solidFill>
              </a:rPr>
              <a:t>خرى </a:t>
            </a:r>
          </a:p>
          <a:p>
            <a:pPr marL="514350" indent="-514350" algn="just">
              <a:buFont typeface="+mj-cs"/>
              <a:buAutoNum type="arabic1Minus"/>
            </a:pPr>
            <a:r>
              <a:rPr lang="ar-SA" dirty="0" smtClean="0">
                <a:solidFill>
                  <a:srgbClr val="FF0000"/>
                </a:solidFill>
              </a:rPr>
              <a:t>سندات غير مضمون</a:t>
            </a:r>
            <a:r>
              <a:rPr lang="ar-JO" dirty="0" smtClean="0">
                <a:solidFill>
                  <a:srgbClr val="FF0000"/>
                </a:solidFill>
              </a:rPr>
              <a:t>ة</a:t>
            </a:r>
            <a:r>
              <a:rPr lang="ar-SA" dirty="0" smtClean="0"/>
              <a:t> :</a:t>
            </a:r>
            <a:r>
              <a:rPr lang="ar-SA" dirty="0" smtClean="0">
                <a:solidFill>
                  <a:srgbClr val="0000FF"/>
                </a:solidFill>
              </a:rPr>
              <a:t> غير مضمون</a:t>
            </a:r>
            <a:r>
              <a:rPr lang="ar-JO" dirty="0" smtClean="0">
                <a:solidFill>
                  <a:srgbClr val="0000FF"/>
                </a:solidFill>
              </a:rPr>
              <a:t>ة</a:t>
            </a:r>
            <a:r>
              <a:rPr lang="ar-SA" dirty="0" smtClean="0">
                <a:solidFill>
                  <a:srgbClr val="0000FF"/>
                </a:solidFill>
              </a:rPr>
              <a:t> ب</a:t>
            </a:r>
            <a:r>
              <a:rPr lang="ar-JO" dirty="0" smtClean="0">
                <a:solidFill>
                  <a:srgbClr val="0000FF"/>
                </a:solidFill>
              </a:rPr>
              <a:t>أ</a:t>
            </a:r>
            <a:r>
              <a:rPr lang="ar-SA" dirty="0" smtClean="0">
                <a:solidFill>
                  <a:srgbClr val="0000FF"/>
                </a:solidFill>
              </a:rPr>
              <a:t>صل ثابت معين </a:t>
            </a:r>
            <a:r>
              <a:rPr lang="ar-JO" dirty="0" smtClean="0">
                <a:solidFill>
                  <a:srgbClr val="0000FF"/>
                </a:solidFill>
              </a:rPr>
              <a:t>إ</a:t>
            </a:r>
            <a:r>
              <a:rPr lang="ar-SA" dirty="0" smtClean="0">
                <a:solidFill>
                  <a:srgbClr val="0000FF"/>
                </a:solidFill>
              </a:rPr>
              <a:t>ذا لم تتمكن الشرك</a:t>
            </a:r>
            <a:r>
              <a:rPr lang="ar-JO" dirty="0" smtClean="0">
                <a:solidFill>
                  <a:srgbClr val="0000FF"/>
                </a:solidFill>
              </a:rPr>
              <a:t>ة</a:t>
            </a:r>
            <a:r>
              <a:rPr lang="ar-SA" dirty="0" smtClean="0">
                <a:solidFill>
                  <a:srgbClr val="0000FF"/>
                </a:solidFill>
              </a:rPr>
              <a:t> المصدر</a:t>
            </a:r>
            <a:r>
              <a:rPr lang="ar-JO" dirty="0" smtClean="0">
                <a:solidFill>
                  <a:srgbClr val="0000FF"/>
                </a:solidFill>
              </a:rPr>
              <a:t>ة</a:t>
            </a:r>
            <a:r>
              <a:rPr lang="ar-SA" dirty="0" smtClean="0">
                <a:solidFill>
                  <a:srgbClr val="0000FF"/>
                </a:solidFill>
              </a:rPr>
              <a:t> من سداد قيم</a:t>
            </a:r>
            <a:r>
              <a:rPr lang="ar-JO" dirty="0" smtClean="0">
                <a:solidFill>
                  <a:srgbClr val="0000FF"/>
                </a:solidFill>
              </a:rPr>
              <a:t>ة</a:t>
            </a:r>
            <a:r>
              <a:rPr lang="ar-SA" dirty="0" smtClean="0">
                <a:solidFill>
                  <a:srgbClr val="0000FF"/>
                </a:solidFill>
              </a:rPr>
              <a:t> القرض</a:t>
            </a:r>
            <a:r>
              <a:rPr lang="ar-SA" dirty="0" smtClean="0"/>
              <a:t> </a:t>
            </a:r>
          </a:p>
          <a:p>
            <a:pPr marL="514350" indent="-514350" algn="just">
              <a:buFont typeface="+mj-cs"/>
              <a:buAutoNum type="arabic1Minus"/>
            </a:pPr>
            <a:r>
              <a:rPr lang="ar-SA" dirty="0" smtClean="0">
                <a:solidFill>
                  <a:srgbClr val="FF0000"/>
                </a:solidFill>
              </a:rPr>
              <a:t>السند لحا</a:t>
            </a:r>
            <a:r>
              <a:rPr lang="ar-JO" dirty="0" smtClean="0">
                <a:solidFill>
                  <a:srgbClr val="FF0000"/>
                </a:solidFill>
              </a:rPr>
              <a:t>مل</a:t>
            </a:r>
            <a:r>
              <a:rPr lang="ar-SA" dirty="0" smtClean="0">
                <a:solidFill>
                  <a:srgbClr val="FF0000"/>
                </a:solidFill>
              </a:rPr>
              <a:t>ه</a:t>
            </a:r>
            <a:r>
              <a:rPr lang="ar-SA" dirty="0" smtClean="0"/>
              <a:t> : </a:t>
            </a:r>
            <a:r>
              <a:rPr lang="ar-SA" dirty="0" smtClean="0">
                <a:solidFill>
                  <a:srgbClr val="0000FF"/>
                </a:solidFill>
              </a:rPr>
              <a:t>عباره عن ورق</a:t>
            </a:r>
            <a:r>
              <a:rPr lang="ar-JO" dirty="0" smtClean="0">
                <a:solidFill>
                  <a:srgbClr val="0000FF"/>
                </a:solidFill>
              </a:rPr>
              <a:t>ة</a:t>
            </a:r>
            <a:r>
              <a:rPr lang="ar-SA" dirty="0" smtClean="0">
                <a:solidFill>
                  <a:srgbClr val="0000FF"/>
                </a:solidFill>
              </a:rPr>
              <a:t> مالي</a:t>
            </a:r>
            <a:r>
              <a:rPr lang="ar-JO" dirty="0" smtClean="0">
                <a:solidFill>
                  <a:srgbClr val="0000FF"/>
                </a:solidFill>
              </a:rPr>
              <a:t>ة</a:t>
            </a:r>
            <a:r>
              <a:rPr lang="ar-SA" dirty="0" smtClean="0">
                <a:solidFill>
                  <a:srgbClr val="0000FF"/>
                </a:solidFill>
              </a:rPr>
              <a:t> قابل</a:t>
            </a:r>
            <a:r>
              <a:rPr lang="ar-JO" dirty="0" smtClean="0">
                <a:solidFill>
                  <a:srgbClr val="0000FF"/>
                </a:solidFill>
              </a:rPr>
              <a:t>ة</a:t>
            </a:r>
            <a:r>
              <a:rPr lang="ar-SA" dirty="0" smtClean="0">
                <a:solidFill>
                  <a:srgbClr val="0000FF"/>
                </a:solidFill>
              </a:rPr>
              <a:t> للتداول بالبيع </a:t>
            </a:r>
            <a:r>
              <a:rPr lang="ar-JO" dirty="0" smtClean="0">
                <a:solidFill>
                  <a:srgbClr val="0000FF"/>
                </a:solidFill>
              </a:rPr>
              <a:t>أ</a:t>
            </a:r>
            <a:r>
              <a:rPr lang="ar-SA" dirty="0" smtClean="0">
                <a:solidFill>
                  <a:srgbClr val="0000FF"/>
                </a:solidFill>
              </a:rPr>
              <a:t>و الشراء </a:t>
            </a:r>
            <a:r>
              <a:rPr lang="ar-JO" dirty="0" smtClean="0">
                <a:solidFill>
                  <a:srgbClr val="0000FF"/>
                </a:solidFill>
              </a:rPr>
              <a:t>أ</a:t>
            </a:r>
            <a:r>
              <a:rPr lang="ar-SA" dirty="0" smtClean="0">
                <a:solidFill>
                  <a:srgbClr val="0000FF"/>
                </a:solidFill>
              </a:rPr>
              <a:t>و التنازل ، في تاريخ استحقاق الفائد</a:t>
            </a:r>
            <a:r>
              <a:rPr lang="ar-JO" dirty="0" smtClean="0">
                <a:solidFill>
                  <a:srgbClr val="0000FF"/>
                </a:solidFill>
              </a:rPr>
              <a:t>ة</a:t>
            </a:r>
            <a:r>
              <a:rPr lang="ar-SA" dirty="0" smtClean="0">
                <a:solidFill>
                  <a:srgbClr val="0000FF"/>
                </a:solidFill>
              </a:rPr>
              <a:t> يتقدم حامل السند بالكوبون المرفق لتحصيل قيم</a:t>
            </a:r>
            <a:r>
              <a:rPr lang="ar-JO" dirty="0" smtClean="0">
                <a:solidFill>
                  <a:srgbClr val="0000FF"/>
                </a:solidFill>
              </a:rPr>
              <a:t>ة</a:t>
            </a:r>
            <a:r>
              <a:rPr lang="ar-SA" dirty="0" smtClean="0">
                <a:solidFill>
                  <a:srgbClr val="0000FF"/>
                </a:solidFill>
              </a:rPr>
              <a:t> الفائد</a:t>
            </a:r>
            <a:r>
              <a:rPr lang="ar-JO" dirty="0" smtClean="0">
                <a:solidFill>
                  <a:srgbClr val="0000FF"/>
                </a:solidFill>
              </a:rPr>
              <a:t>ة</a:t>
            </a:r>
            <a:r>
              <a:rPr lang="ar-SA" dirty="0" smtClean="0">
                <a:solidFill>
                  <a:srgbClr val="0000FF"/>
                </a:solidFill>
              </a:rPr>
              <a:t> ويطلق </a:t>
            </a:r>
            <a:r>
              <a:rPr lang="ar-JO" dirty="0" smtClean="0">
                <a:solidFill>
                  <a:srgbClr val="0000FF"/>
                </a:solidFill>
              </a:rPr>
              <a:t>أ</a:t>
            </a:r>
            <a:r>
              <a:rPr lang="ar-SA" dirty="0" smtClean="0">
                <a:solidFill>
                  <a:srgbClr val="0000FF"/>
                </a:solidFill>
              </a:rPr>
              <a:t>يضا على هذه السندات سندات التكوين</a:t>
            </a:r>
            <a:r>
              <a:rPr lang="ar-SA" dirty="0" smtClean="0">
                <a:solidFill>
                  <a:srgbClr val="FF0000"/>
                </a:solidFill>
              </a:rPr>
              <a:t> </a:t>
            </a:r>
          </a:p>
          <a:p>
            <a:pPr marL="514350" indent="-514350" algn="just">
              <a:buFont typeface="+mj-cs"/>
              <a:buAutoNum type="arabic1Minus"/>
            </a:pPr>
            <a:r>
              <a:rPr lang="ar-SA" dirty="0" smtClean="0">
                <a:solidFill>
                  <a:srgbClr val="FF0000"/>
                </a:solidFill>
              </a:rPr>
              <a:t>السند المسجل </a:t>
            </a:r>
            <a:r>
              <a:rPr lang="ar-SA" dirty="0" smtClean="0"/>
              <a:t>: </a:t>
            </a:r>
            <a:r>
              <a:rPr lang="ar-SA" dirty="0" smtClean="0">
                <a:solidFill>
                  <a:srgbClr val="0000FF"/>
                </a:solidFill>
              </a:rPr>
              <a:t>سند مسجل ب</a:t>
            </a:r>
            <a:r>
              <a:rPr lang="ar-JO" dirty="0" smtClean="0">
                <a:solidFill>
                  <a:srgbClr val="0000FF"/>
                </a:solidFill>
              </a:rPr>
              <a:t>إ</a:t>
            </a:r>
            <a:r>
              <a:rPr lang="ar-SA" dirty="0" smtClean="0">
                <a:solidFill>
                  <a:srgbClr val="0000FF"/>
                </a:solidFill>
              </a:rPr>
              <a:t>سم شخص معين ولا تدفع الفوائد </a:t>
            </a:r>
            <a:r>
              <a:rPr lang="ar-JO" dirty="0" smtClean="0">
                <a:solidFill>
                  <a:srgbClr val="0000FF"/>
                </a:solidFill>
              </a:rPr>
              <a:t>إ</a:t>
            </a:r>
            <a:r>
              <a:rPr lang="ar-SA" dirty="0" smtClean="0">
                <a:solidFill>
                  <a:srgbClr val="0000FF"/>
                </a:solidFill>
              </a:rPr>
              <a:t>لا لهذا الشخص ويحقق هذا النوع لصاحبه</a:t>
            </a:r>
            <a:r>
              <a:rPr lang="ar-JO" dirty="0" smtClean="0">
                <a:solidFill>
                  <a:srgbClr val="0000FF"/>
                </a:solidFill>
              </a:rPr>
              <a:t> فوائد</a:t>
            </a:r>
            <a:r>
              <a:rPr lang="ar-SA" dirty="0" smtClean="0">
                <a:solidFill>
                  <a:srgbClr val="0000FF"/>
                </a:solidFill>
              </a:rPr>
              <a:t> ضد السرق</a:t>
            </a:r>
            <a:r>
              <a:rPr lang="ar-JO" dirty="0" smtClean="0">
                <a:solidFill>
                  <a:srgbClr val="0000FF"/>
                </a:solidFill>
              </a:rPr>
              <a:t>ة</a:t>
            </a:r>
            <a:r>
              <a:rPr lang="ar-SA" dirty="0" smtClean="0">
                <a:solidFill>
                  <a:srgbClr val="0000FF"/>
                </a:solidFill>
              </a:rPr>
              <a:t> </a:t>
            </a:r>
            <a:r>
              <a:rPr lang="ar-JO" dirty="0" smtClean="0">
                <a:solidFill>
                  <a:srgbClr val="0000FF"/>
                </a:solidFill>
              </a:rPr>
              <a:t>أ</a:t>
            </a:r>
            <a:r>
              <a:rPr lang="ar-SA" dirty="0" smtClean="0">
                <a:solidFill>
                  <a:srgbClr val="0000FF"/>
                </a:solidFill>
              </a:rPr>
              <a:t>و التلف </a:t>
            </a:r>
            <a:r>
              <a:rPr lang="ar-JO" dirty="0" smtClean="0">
                <a:solidFill>
                  <a:srgbClr val="0000FF"/>
                </a:solidFill>
              </a:rPr>
              <a:t>أ</a:t>
            </a:r>
            <a:r>
              <a:rPr lang="ar-SA" dirty="0" smtClean="0">
                <a:solidFill>
                  <a:srgbClr val="0000FF"/>
                </a:solidFill>
              </a:rPr>
              <a:t>و ما شابه ذلك</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339CD7F-6548-46A8-9F66-5B44D68E6E3C}" type="slidenum">
              <a:rPr lang="ar-SA" smtClean="0"/>
              <a:pPr/>
              <a:t>18</a:t>
            </a:fld>
            <a:endParaRPr lang="ar-SA"/>
          </a:p>
        </p:txBody>
      </p:sp>
      <p:sp>
        <p:nvSpPr>
          <p:cNvPr id="3" name="Content Placeholder 2"/>
          <p:cNvSpPr>
            <a:spLocks noGrp="1"/>
          </p:cNvSpPr>
          <p:nvPr>
            <p:ph sz="quarter" idx="1"/>
          </p:nvPr>
        </p:nvSpPr>
        <p:spPr>
          <a:xfrm>
            <a:off x="457200" y="1571612"/>
            <a:ext cx="8229600" cy="4554551"/>
          </a:xfrm>
        </p:spPr>
        <p:txBody>
          <a:bodyPr>
            <a:normAutofit lnSpcReduction="10000"/>
          </a:bodyPr>
          <a:lstStyle/>
          <a:p>
            <a:pPr marL="514350" indent="-514350" algn="just">
              <a:buNone/>
            </a:pPr>
            <a:r>
              <a:rPr lang="ar-SA" dirty="0" smtClean="0"/>
              <a:t>جـ- </a:t>
            </a:r>
            <a:r>
              <a:rPr lang="ar-SA" dirty="0" smtClean="0">
                <a:solidFill>
                  <a:srgbClr val="FF0000"/>
                </a:solidFill>
              </a:rPr>
              <a:t>السندات التي لا تحمل معدلا</a:t>
            </a:r>
            <a:r>
              <a:rPr lang="ar-JO" dirty="0" smtClean="0">
                <a:solidFill>
                  <a:srgbClr val="FF0000"/>
                </a:solidFill>
              </a:rPr>
              <a:t>ً</a:t>
            </a:r>
            <a:r>
              <a:rPr lang="ar-SA" dirty="0" smtClean="0">
                <a:solidFill>
                  <a:srgbClr val="FF0000"/>
                </a:solidFill>
              </a:rPr>
              <a:t> للفائد</a:t>
            </a:r>
            <a:r>
              <a:rPr lang="ar-JO" dirty="0" smtClean="0">
                <a:solidFill>
                  <a:srgbClr val="FF0000"/>
                </a:solidFill>
              </a:rPr>
              <a:t>ة</a:t>
            </a:r>
            <a:r>
              <a:rPr lang="ar-SA" dirty="0" smtClean="0"/>
              <a:t> : </a:t>
            </a:r>
            <a:r>
              <a:rPr lang="ar-SA" dirty="0" smtClean="0">
                <a:solidFill>
                  <a:srgbClr val="0000FF"/>
                </a:solidFill>
              </a:rPr>
              <a:t>هي سندات تباع بخصم على القيم</a:t>
            </a:r>
            <a:r>
              <a:rPr lang="ar-JO" dirty="0" smtClean="0">
                <a:solidFill>
                  <a:srgbClr val="0000FF"/>
                </a:solidFill>
              </a:rPr>
              <a:t>ة</a:t>
            </a:r>
            <a:r>
              <a:rPr lang="ar-SA" dirty="0" smtClean="0">
                <a:solidFill>
                  <a:srgbClr val="0000FF"/>
                </a:solidFill>
              </a:rPr>
              <a:t> ال</a:t>
            </a:r>
            <a:r>
              <a:rPr lang="ar-JO" dirty="0" smtClean="0">
                <a:solidFill>
                  <a:srgbClr val="0000FF"/>
                </a:solidFill>
              </a:rPr>
              <a:t>إ</a:t>
            </a:r>
            <a:r>
              <a:rPr lang="ar-SA" dirty="0" smtClean="0">
                <a:solidFill>
                  <a:srgbClr val="0000FF"/>
                </a:solidFill>
              </a:rPr>
              <a:t>سميه على </a:t>
            </a:r>
            <a:r>
              <a:rPr lang="ar-JO" dirty="0" smtClean="0">
                <a:solidFill>
                  <a:srgbClr val="0000FF"/>
                </a:solidFill>
              </a:rPr>
              <a:t>أ</a:t>
            </a:r>
            <a:r>
              <a:rPr lang="ar-SA" dirty="0" smtClean="0">
                <a:solidFill>
                  <a:srgbClr val="0000FF"/>
                </a:solidFill>
              </a:rPr>
              <a:t>ن يسترد المستثمر القيم</a:t>
            </a:r>
            <a:r>
              <a:rPr lang="ar-JO" dirty="0" smtClean="0">
                <a:solidFill>
                  <a:srgbClr val="0000FF"/>
                </a:solidFill>
              </a:rPr>
              <a:t>ة</a:t>
            </a:r>
            <a:r>
              <a:rPr lang="ar-SA" dirty="0" smtClean="0">
                <a:solidFill>
                  <a:srgbClr val="0000FF"/>
                </a:solidFill>
              </a:rPr>
              <a:t> ال</a:t>
            </a:r>
            <a:r>
              <a:rPr lang="ar-JO" dirty="0">
                <a:solidFill>
                  <a:srgbClr val="0000FF"/>
                </a:solidFill>
              </a:rPr>
              <a:t>إ</a:t>
            </a:r>
            <a:r>
              <a:rPr lang="ar-SA" dirty="0" smtClean="0">
                <a:solidFill>
                  <a:srgbClr val="0000FF"/>
                </a:solidFill>
              </a:rPr>
              <a:t>سمي</a:t>
            </a:r>
            <a:r>
              <a:rPr lang="ar-JO" dirty="0" smtClean="0">
                <a:solidFill>
                  <a:srgbClr val="0000FF"/>
                </a:solidFill>
              </a:rPr>
              <a:t>ة</a:t>
            </a:r>
            <a:r>
              <a:rPr lang="ar-SA" dirty="0" smtClean="0">
                <a:solidFill>
                  <a:srgbClr val="0000FF"/>
                </a:solidFill>
              </a:rPr>
              <a:t> عند تاريخ ال</a:t>
            </a:r>
            <a:r>
              <a:rPr lang="ar-JO" dirty="0" smtClean="0">
                <a:solidFill>
                  <a:srgbClr val="0000FF"/>
                </a:solidFill>
              </a:rPr>
              <a:t>إ</a:t>
            </a:r>
            <a:r>
              <a:rPr lang="ar-SA" dirty="0" smtClean="0">
                <a:solidFill>
                  <a:srgbClr val="0000FF"/>
                </a:solidFill>
              </a:rPr>
              <a:t>ستحقاق كما يمكن بيع هذه السندات في السوق بالسعر السائد قبل تاريخ ال</a:t>
            </a:r>
            <a:r>
              <a:rPr lang="ar-JO" dirty="0" smtClean="0">
                <a:solidFill>
                  <a:srgbClr val="0000FF"/>
                </a:solidFill>
              </a:rPr>
              <a:t>إ</a:t>
            </a:r>
            <a:r>
              <a:rPr lang="ar-SA" dirty="0" smtClean="0">
                <a:solidFill>
                  <a:srgbClr val="0000FF"/>
                </a:solidFill>
              </a:rPr>
              <a:t>ستحقاق </a:t>
            </a:r>
          </a:p>
          <a:p>
            <a:pPr marL="514350" indent="-514350" algn="just">
              <a:buNone/>
            </a:pPr>
            <a:r>
              <a:rPr lang="ar-SA" dirty="0" smtClean="0"/>
              <a:t>حـ- </a:t>
            </a:r>
            <a:r>
              <a:rPr lang="ar-SA" dirty="0" smtClean="0">
                <a:solidFill>
                  <a:srgbClr val="FF0000"/>
                </a:solidFill>
              </a:rPr>
              <a:t>السندات ذات سعر الفائد</a:t>
            </a:r>
            <a:r>
              <a:rPr lang="ar-JO" dirty="0" smtClean="0">
                <a:solidFill>
                  <a:srgbClr val="FF0000"/>
                </a:solidFill>
              </a:rPr>
              <a:t>ة</a:t>
            </a:r>
            <a:r>
              <a:rPr lang="ar-SA" dirty="0" smtClean="0">
                <a:solidFill>
                  <a:srgbClr val="FF0000"/>
                </a:solidFill>
              </a:rPr>
              <a:t> المتحرك</a:t>
            </a:r>
            <a:r>
              <a:rPr lang="ar-SA" dirty="0" smtClean="0"/>
              <a:t> : </a:t>
            </a:r>
            <a:r>
              <a:rPr lang="ar-SA" dirty="0" smtClean="0">
                <a:solidFill>
                  <a:srgbClr val="0000FF"/>
                </a:solidFill>
              </a:rPr>
              <a:t>استحدث هذا النوع من السندات لمواجهة التضخم ا</a:t>
            </a:r>
            <a:r>
              <a:rPr lang="ar-JO" dirty="0" smtClean="0">
                <a:solidFill>
                  <a:srgbClr val="0000FF"/>
                </a:solidFill>
              </a:rPr>
              <a:t>لذي</a:t>
            </a:r>
            <a:r>
              <a:rPr lang="ar-SA" dirty="0" smtClean="0">
                <a:solidFill>
                  <a:srgbClr val="0000FF"/>
                </a:solidFill>
              </a:rPr>
              <a:t> </a:t>
            </a:r>
            <a:r>
              <a:rPr lang="ar-JO" dirty="0" smtClean="0">
                <a:solidFill>
                  <a:srgbClr val="0000FF"/>
                </a:solidFill>
              </a:rPr>
              <a:t>أ</a:t>
            </a:r>
            <a:r>
              <a:rPr lang="ar-SA" dirty="0" smtClean="0">
                <a:solidFill>
                  <a:srgbClr val="0000FF"/>
                </a:solidFill>
              </a:rPr>
              <a:t>د</a:t>
            </a:r>
            <a:r>
              <a:rPr lang="ar-JO" dirty="0" smtClean="0">
                <a:solidFill>
                  <a:srgbClr val="0000FF"/>
                </a:solidFill>
              </a:rPr>
              <a:t>ى</a:t>
            </a:r>
            <a:r>
              <a:rPr lang="ar-SA" dirty="0" smtClean="0">
                <a:solidFill>
                  <a:srgbClr val="0000FF"/>
                </a:solidFill>
              </a:rPr>
              <a:t> </a:t>
            </a:r>
            <a:r>
              <a:rPr lang="ar-JO" dirty="0" smtClean="0">
                <a:solidFill>
                  <a:srgbClr val="0000FF"/>
                </a:solidFill>
              </a:rPr>
              <a:t>إ</a:t>
            </a:r>
            <a:r>
              <a:rPr lang="ar-SA" dirty="0" smtClean="0">
                <a:solidFill>
                  <a:srgbClr val="0000FF"/>
                </a:solidFill>
              </a:rPr>
              <a:t>لى رفع معدلات الفائد</a:t>
            </a:r>
            <a:r>
              <a:rPr lang="ar-JO" dirty="0" smtClean="0">
                <a:solidFill>
                  <a:srgbClr val="0000FF"/>
                </a:solidFill>
              </a:rPr>
              <a:t>ة</a:t>
            </a:r>
            <a:r>
              <a:rPr lang="ar-SA" dirty="0" smtClean="0">
                <a:solidFill>
                  <a:srgbClr val="0000FF"/>
                </a:solidFill>
              </a:rPr>
              <a:t> مما ترتب عليه انخفاض القيم</a:t>
            </a:r>
            <a:r>
              <a:rPr lang="ar-JO" dirty="0" smtClean="0">
                <a:solidFill>
                  <a:srgbClr val="0000FF"/>
                </a:solidFill>
              </a:rPr>
              <a:t>ة</a:t>
            </a:r>
            <a:r>
              <a:rPr lang="ar-SA" dirty="0" smtClean="0">
                <a:solidFill>
                  <a:srgbClr val="0000FF"/>
                </a:solidFill>
              </a:rPr>
              <a:t> السوقي</a:t>
            </a:r>
            <a:r>
              <a:rPr lang="ar-JO" dirty="0" smtClean="0">
                <a:solidFill>
                  <a:srgbClr val="0000FF"/>
                </a:solidFill>
              </a:rPr>
              <a:t>ة</a:t>
            </a:r>
            <a:r>
              <a:rPr lang="ar-SA" dirty="0" smtClean="0">
                <a:solidFill>
                  <a:srgbClr val="0000FF"/>
                </a:solidFill>
              </a:rPr>
              <a:t> خاص</a:t>
            </a:r>
            <a:r>
              <a:rPr lang="ar-JO" dirty="0" smtClean="0">
                <a:solidFill>
                  <a:srgbClr val="0000FF"/>
                </a:solidFill>
              </a:rPr>
              <a:t>ة</a:t>
            </a:r>
            <a:r>
              <a:rPr lang="ar-SA" dirty="0" smtClean="0">
                <a:solidFill>
                  <a:srgbClr val="0000FF"/>
                </a:solidFill>
              </a:rPr>
              <a:t> للسندات طويل</a:t>
            </a:r>
            <a:r>
              <a:rPr lang="ar-JO" dirty="0" smtClean="0">
                <a:solidFill>
                  <a:srgbClr val="0000FF"/>
                </a:solidFill>
              </a:rPr>
              <a:t>ة</a:t>
            </a:r>
            <a:r>
              <a:rPr lang="ar-SA" dirty="0" smtClean="0">
                <a:solidFill>
                  <a:srgbClr val="0000FF"/>
                </a:solidFill>
              </a:rPr>
              <a:t> ال</a:t>
            </a:r>
            <a:r>
              <a:rPr lang="ar-JO" dirty="0" smtClean="0">
                <a:solidFill>
                  <a:srgbClr val="0000FF"/>
                </a:solidFill>
              </a:rPr>
              <a:t>أ</a:t>
            </a:r>
            <a:r>
              <a:rPr lang="ar-SA" dirty="0" smtClean="0">
                <a:solidFill>
                  <a:srgbClr val="0000FF"/>
                </a:solidFill>
              </a:rPr>
              <a:t>جل بشكل لحق بحملتها خسائر رأسمالي</a:t>
            </a:r>
            <a:r>
              <a:rPr lang="ar-JO" dirty="0" smtClean="0">
                <a:solidFill>
                  <a:srgbClr val="0000FF"/>
                </a:solidFill>
              </a:rPr>
              <a:t>ة</a:t>
            </a:r>
            <a:r>
              <a:rPr lang="ar-SA" dirty="0" smtClean="0">
                <a:solidFill>
                  <a:srgbClr val="0000FF"/>
                </a:solidFill>
              </a:rPr>
              <a:t> كبيره وعاد</a:t>
            </a:r>
            <a:r>
              <a:rPr lang="ar-JO" dirty="0" smtClean="0">
                <a:solidFill>
                  <a:srgbClr val="0000FF"/>
                </a:solidFill>
              </a:rPr>
              <a:t>ة</a:t>
            </a:r>
            <a:r>
              <a:rPr lang="ar-SA" dirty="0" smtClean="0">
                <a:solidFill>
                  <a:srgbClr val="0000FF"/>
                </a:solidFill>
              </a:rPr>
              <a:t> يحدد سعر فائد</a:t>
            </a:r>
            <a:r>
              <a:rPr lang="ar-JO" dirty="0" smtClean="0">
                <a:solidFill>
                  <a:srgbClr val="0000FF"/>
                </a:solidFill>
              </a:rPr>
              <a:t>ة</a:t>
            </a:r>
            <a:r>
              <a:rPr lang="ar-SA" dirty="0" smtClean="0">
                <a:solidFill>
                  <a:srgbClr val="0000FF"/>
                </a:solidFill>
              </a:rPr>
              <a:t> مبدئي يستمر العمل به لمدة ست</a:t>
            </a:r>
            <a:r>
              <a:rPr lang="ar-JO" dirty="0" smtClean="0">
                <a:solidFill>
                  <a:srgbClr val="0000FF"/>
                </a:solidFill>
              </a:rPr>
              <a:t>ة</a:t>
            </a:r>
            <a:r>
              <a:rPr lang="ar-SA" dirty="0" smtClean="0">
                <a:solidFill>
                  <a:srgbClr val="0000FF"/>
                </a:solidFill>
              </a:rPr>
              <a:t> </a:t>
            </a:r>
            <a:r>
              <a:rPr lang="ar-JO" dirty="0" smtClean="0">
                <a:solidFill>
                  <a:srgbClr val="0000FF"/>
                </a:solidFill>
              </a:rPr>
              <a:t>أ</a:t>
            </a:r>
            <a:r>
              <a:rPr lang="ar-SA" dirty="0" smtClean="0">
                <a:solidFill>
                  <a:srgbClr val="0000FF"/>
                </a:solidFill>
              </a:rPr>
              <a:t>شهر ثم يعاد النظر فيه دوريا</a:t>
            </a:r>
            <a:r>
              <a:rPr lang="ar-JO" dirty="0" smtClean="0">
                <a:solidFill>
                  <a:srgbClr val="0000FF"/>
                </a:solidFill>
              </a:rPr>
              <a:t>ً</a:t>
            </a:r>
            <a:r>
              <a:rPr lang="ar-SA" dirty="0" smtClean="0">
                <a:solidFill>
                  <a:srgbClr val="0000FF"/>
                </a:solidFill>
              </a:rPr>
              <a:t> كل نصف سن</a:t>
            </a:r>
            <a:r>
              <a:rPr lang="ar-JO" dirty="0" smtClean="0">
                <a:solidFill>
                  <a:srgbClr val="0000FF"/>
                </a:solidFill>
              </a:rPr>
              <a:t>ة</a:t>
            </a:r>
            <a:r>
              <a:rPr lang="ar-SA" dirty="0" smtClean="0">
                <a:solidFill>
                  <a:srgbClr val="0000FF"/>
                </a:solidFill>
              </a:rPr>
              <a:t> بهدف تعديله ليتلائم مع معدلات الفائد</a:t>
            </a:r>
            <a:r>
              <a:rPr lang="ar-JO" dirty="0" smtClean="0">
                <a:solidFill>
                  <a:srgbClr val="0000FF"/>
                </a:solidFill>
              </a:rPr>
              <a:t>ة</a:t>
            </a:r>
            <a:r>
              <a:rPr lang="ar-SA" dirty="0" smtClean="0">
                <a:solidFill>
                  <a:srgbClr val="0000FF"/>
                </a:solidFill>
              </a:rPr>
              <a:t> الساري</a:t>
            </a:r>
            <a:r>
              <a:rPr lang="ar-JO" dirty="0" smtClean="0">
                <a:solidFill>
                  <a:srgbClr val="0000FF"/>
                </a:solidFill>
              </a:rPr>
              <a:t>ة</a:t>
            </a:r>
            <a:r>
              <a:rPr lang="ar-SA" dirty="0" smtClean="0">
                <a:solidFill>
                  <a:srgbClr val="0000FF"/>
                </a:solidFill>
              </a:rPr>
              <a:t> في السوق</a:t>
            </a:r>
            <a:r>
              <a:rPr lang="ar-SA" dirty="0" smtClean="0"/>
              <a:t> </a:t>
            </a:r>
          </a:p>
          <a:p>
            <a:pPr marL="514350" indent="-514350" algn="just">
              <a:buNone/>
            </a:pPr>
            <a:r>
              <a:rPr lang="ar-SA" dirty="0" smtClean="0"/>
              <a:t>د- </a:t>
            </a:r>
            <a:r>
              <a:rPr lang="ar-SA" dirty="0" smtClean="0">
                <a:solidFill>
                  <a:srgbClr val="FF0000"/>
                </a:solidFill>
              </a:rPr>
              <a:t>سندات الدخل</a:t>
            </a:r>
            <a:r>
              <a:rPr lang="ar-SA" dirty="0" smtClean="0"/>
              <a:t> : </a:t>
            </a:r>
            <a:r>
              <a:rPr lang="ar-SA" dirty="0" smtClean="0">
                <a:solidFill>
                  <a:srgbClr val="0000FF"/>
                </a:solidFill>
              </a:rPr>
              <a:t>لا يجوز لحمل</a:t>
            </a:r>
            <a:r>
              <a:rPr lang="ar-JO" dirty="0" smtClean="0">
                <a:solidFill>
                  <a:srgbClr val="0000FF"/>
                </a:solidFill>
              </a:rPr>
              <a:t>ة</a:t>
            </a:r>
            <a:r>
              <a:rPr lang="ar-SA" dirty="0" smtClean="0">
                <a:solidFill>
                  <a:srgbClr val="0000FF"/>
                </a:solidFill>
              </a:rPr>
              <a:t> هذه السندات المطالب</a:t>
            </a:r>
            <a:r>
              <a:rPr lang="ar-JO" dirty="0" smtClean="0">
                <a:solidFill>
                  <a:srgbClr val="0000FF"/>
                </a:solidFill>
              </a:rPr>
              <a:t>ة</a:t>
            </a:r>
            <a:r>
              <a:rPr lang="ar-SA" dirty="0" smtClean="0">
                <a:solidFill>
                  <a:srgbClr val="0000FF"/>
                </a:solidFill>
              </a:rPr>
              <a:t> بالفوائد في السنوات التي لم تحقق فيها المنشأة </a:t>
            </a:r>
            <a:r>
              <a:rPr lang="ar-JO" dirty="0" smtClean="0">
                <a:solidFill>
                  <a:srgbClr val="0000FF"/>
                </a:solidFill>
              </a:rPr>
              <a:t>أ</a:t>
            </a:r>
            <a:r>
              <a:rPr lang="ar-SA" dirty="0" smtClean="0">
                <a:solidFill>
                  <a:srgbClr val="0000FF"/>
                </a:solidFill>
              </a:rPr>
              <a:t>رباحا</a:t>
            </a:r>
            <a:r>
              <a:rPr lang="ar-JO" dirty="0" smtClean="0">
                <a:solidFill>
                  <a:srgbClr val="0000FF"/>
                </a:solidFill>
              </a:rPr>
              <a:t>ً</a:t>
            </a:r>
            <a:r>
              <a:rPr lang="ar-SA" dirty="0" smtClean="0">
                <a:solidFill>
                  <a:srgbClr val="0000FF"/>
                </a:solidFill>
              </a:rPr>
              <a:t> ولكن بعض العقود قد تنص على خلاف ذلك </a:t>
            </a:r>
          </a:p>
          <a:p>
            <a:pPr>
              <a:buNone/>
            </a:pPr>
            <a:endParaRPr lang="ar-SA" dirty="0"/>
          </a:p>
        </p:txBody>
      </p:sp>
      <p:grpSp>
        <p:nvGrpSpPr>
          <p:cNvPr id="7" name="Group 7"/>
          <p:cNvGrpSpPr/>
          <p:nvPr/>
        </p:nvGrpSpPr>
        <p:grpSpPr>
          <a:xfrm>
            <a:off x="7643832" y="0"/>
            <a:ext cx="1500168" cy="1292609"/>
            <a:chOff x="7643834" y="0"/>
            <a:chExt cx="1500166" cy="1357298"/>
          </a:xfrm>
        </p:grpSpPr>
        <p:sp>
          <p:nvSpPr>
            <p:cNvPr id="8" name="Teardrop 7"/>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339CD7F-6548-46A8-9F66-5B44D68E6E3C}" type="slidenum">
              <a:rPr lang="ar-SA" smtClean="0"/>
              <a:pPr/>
              <a:t>19</a:t>
            </a:fld>
            <a:endParaRPr lang="ar-SA"/>
          </a:p>
        </p:txBody>
      </p:sp>
      <p:sp>
        <p:nvSpPr>
          <p:cNvPr id="3" name="Content Placeholder 2"/>
          <p:cNvSpPr>
            <a:spLocks noGrp="1"/>
          </p:cNvSpPr>
          <p:nvPr>
            <p:ph sz="quarter" idx="1"/>
          </p:nvPr>
        </p:nvSpPr>
        <p:spPr>
          <a:xfrm>
            <a:off x="457199" y="1708448"/>
            <a:ext cx="8229600" cy="4137323"/>
          </a:xfrm>
        </p:spPr>
        <p:txBody>
          <a:bodyPr>
            <a:noAutofit/>
          </a:bodyPr>
          <a:lstStyle/>
          <a:p>
            <a:pPr marL="514350" indent="-514350" algn="just">
              <a:buNone/>
            </a:pPr>
            <a:r>
              <a:rPr lang="ar-SA" sz="2400" b="1" dirty="0">
                <a:solidFill>
                  <a:srgbClr val="FF0000"/>
                </a:solidFill>
              </a:rPr>
              <a:t>ال</a:t>
            </a:r>
            <a:r>
              <a:rPr lang="ar-JO" sz="2400" b="1" dirty="0">
                <a:solidFill>
                  <a:srgbClr val="FF0000"/>
                </a:solidFill>
              </a:rPr>
              <a:t>أ</a:t>
            </a:r>
            <a:r>
              <a:rPr lang="ar-SA" sz="2400" b="1" dirty="0">
                <a:solidFill>
                  <a:srgbClr val="FF0000"/>
                </a:solidFill>
              </a:rPr>
              <a:t>سهم الممتاز</a:t>
            </a:r>
            <a:r>
              <a:rPr lang="ar-JO" sz="2400" b="1" dirty="0">
                <a:solidFill>
                  <a:srgbClr val="FF0000"/>
                </a:solidFill>
              </a:rPr>
              <a:t>ة </a:t>
            </a:r>
            <a:r>
              <a:rPr lang="ar-SY" sz="2400" dirty="0" smtClean="0">
                <a:solidFill>
                  <a:srgbClr val="0000FF"/>
                </a:solidFill>
              </a:rPr>
              <a:t>: </a:t>
            </a:r>
            <a:r>
              <a:rPr lang="ar-SA" sz="2400" dirty="0" smtClean="0">
                <a:solidFill>
                  <a:srgbClr val="FF0000"/>
                </a:solidFill>
              </a:rPr>
              <a:t>هي في شكل صكوك يقر كل منها بملكية حامله لجزء من رأسمال الشركة ويعادل القيمة المدونه عليها ويعطي الحق لحامله في الحصول على قدر من الربح </a:t>
            </a:r>
            <a:r>
              <a:rPr lang="ar-JO" sz="2400" dirty="0" smtClean="0">
                <a:solidFill>
                  <a:srgbClr val="FF0000"/>
                </a:solidFill>
              </a:rPr>
              <a:t>إ</a:t>
            </a:r>
            <a:r>
              <a:rPr lang="ar-SA" sz="2400" dirty="0" smtClean="0">
                <a:solidFill>
                  <a:srgbClr val="FF0000"/>
                </a:solidFill>
              </a:rPr>
              <a:t>ذا تحققت </a:t>
            </a:r>
            <a:r>
              <a:rPr lang="ar-JO" sz="2400" dirty="0" smtClean="0">
                <a:solidFill>
                  <a:srgbClr val="FF0000"/>
                </a:solidFill>
              </a:rPr>
              <a:t>أ</a:t>
            </a:r>
            <a:r>
              <a:rPr lang="ar-SA" sz="2400" dirty="0" smtClean="0">
                <a:solidFill>
                  <a:srgbClr val="FF0000"/>
                </a:solidFill>
              </a:rPr>
              <a:t>رباح </a:t>
            </a:r>
          </a:p>
          <a:p>
            <a:pPr marL="514350" indent="-514350" algn="just">
              <a:buFontTx/>
              <a:buChar char="-"/>
            </a:pPr>
            <a:r>
              <a:rPr lang="ar-SA" sz="2400" b="1" dirty="0">
                <a:solidFill>
                  <a:srgbClr val="FF0000"/>
                </a:solidFill>
              </a:rPr>
              <a:t>ال</a:t>
            </a:r>
            <a:r>
              <a:rPr lang="ar-JO" sz="2400" b="1" dirty="0">
                <a:solidFill>
                  <a:srgbClr val="FF0000"/>
                </a:solidFill>
              </a:rPr>
              <a:t>أ</a:t>
            </a:r>
            <a:r>
              <a:rPr lang="ar-SA" sz="2400" b="1" dirty="0">
                <a:solidFill>
                  <a:srgbClr val="FF0000"/>
                </a:solidFill>
              </a:rPr>
              <a:t>سهم الممتاز</a:t>
            </a:r>
            <a:r>
              <a:rPr lang="ar-JO" sz="2400" b="1" dirty="0">
                <a:solidFill>
                  <a:srgbClr val="FF0000"/>
                </a:solidFill>
              </a:rPr>
              <a:t>ة </a:t>
            </a:r>
            <a:r>
              <a:rPr lang="ar-SA" sz="2400" dirty="0" smtClean="0">
                <a:solidFill>
                  <a:srgbClr val="FF0000"/>
                </a:solidFill>
              </a:rPr>
              <a:t>نوع من </a:t>
            </a:r>
            <a:r>
              <a:rPr lang="ar-JO" sz="2400" dirty="0" smtClean="0">
                <a:solidFill>
                  <a:srgbClr val="FF0000"/>
                </a:solidFill>
              </a:rPr>
              <a:t>أ</a:t>
            </a:r>
            <a:r>
              <a:rPr lang="ar-SA" sz="2400" dirty="0" smtClean="0">
                <a:solidFill>
                  <a:srgbClr val="FF0000"/>
                </a:solidFill>
              </a:rPr>
              <a:t>نواع ال</a:t>
            </a:r>
            <a:r>
              <a:rPr lang="ar-JO" sz="2400" dirty="0" smtClean="0">
                <a:solidFill>
                  <a:srgbClr val="FF0000"/>
                </a:solidFill>
              </a:rPr>
              <a:t>أ</a:t>
            </a:r>
            <a:r>
              <a:rPr lang="ar-SA" sz="2400" dirty="0" smtClean="0">
                <a:solidFill>
                  <a:srgbClr val="FF0000"/>
                </a:solidFill>
              </a:rPr>
              <a:t>سهم ولكن تقدم ضمانات لنوعي</a:t>
            </a:r>
            <a:r>
              <a:rPr lang="ar-JO" sz="2400" dirty="0" smtClean="0">
                <a:solidFill>
                  <a:srgbClr val="FF0000"/>
                </a:solidFill>
              </a:rPr>
              <a:t>ة</a:t>
            </a:r>
            <a:r>
              <a:rPr lang="ar-SA" sz="2400" dirty="0" smtClean="0">
                <a:solidFill>
                  <a:srgbClr val="FF0000"/>
                </a:solidFill>
              </a:rPr>
              <a:t> معين</a:t>
            </a:r>
            <a:r>
              <a:rPr lang="ar-JO" sz="2400" dirty="0" smtClean="0">
                <a:solidFill>
                  <a:srgbClr val="FF0000"/>
                </a:solidFill>
              </a:rPr>
              <a:t>ة</a:t>
            </a:r>
            <a:r>
              <a:rPr lang="ar-SA" sz="2400" dirty="0" smtClean="0">
                <a:solidFill>
                  <a:srgbClr val="FF0000"/>
                </a:solidFill>
              </a:rPr>
              <a:t> من المستثمرين وتقلل المخاطر التي يتعرض لها حمل</a:t>
            </a:r>
            <a:r>
              <a:rPr lang="ar-JO" sz="2400" dirty="0" smtClean="0">
                <a:solidFill>
                  <a:srgbClr val="FF0000"/>
                </a:solidFill>
              </a:rPr>
              <a:t>ة</a:t>
            </a:r>
            <a:r>
              <a:rPr lang="ar-SA" sz="2400" dirty="0" smtClean="0">
                <a:solidFill>
                  <a:srgbClr val="FF0000"/>
                </a:solidFill>
              </a:rPr>
              <a:t> ال</a:t>
            </a:r>
            <a:r>
              <a:rPr lang="ar-JO" sz="2400" dirty="0" smtClean="0">
                <a:solidFill>
                  <a:srgbClr val="FF0000"/>
                </a:solidFill>
              </a:rPr>
              <a:t>أ</a:t>
            </a:r>
            <a:r>
              <a:rPr lang="ar-SA" sz="2400" dirty="0" smtClean="0">
                <a:solidFill>
                  <a:srgbClr val="FF0000"/>
                </a:solidFill>
              </a:rPr>
              <a:t>سهم العادي</a:t>
            </a:r>
            <a:r>
              <a:rPr lang="ar-JO" sz="2400" dirty="0" smtClean="0">
                <a:solidFill>
                  <a:srgbClr val="FF0000"/>
                </a:solidFill>
              </a:rPr>
              <a:t>ة</a:t>
            </a:r>
            <a:r>
              <a:rPr lang="ar-SA" sz="2400" dirty="0" smtClean="0">
                <a:solidFill>
                  <a:srgbClr val="FF0000"/>
                </a:solidFill>
              </a:rPr>
              <a:t> </a:t>
            </a:r>
          </a:p>
          <a:p>
            <a:pPr marL="514350" indent="-514350" algn="just">
              <a:buFontTx/>
              <a:buChar char="-"/>
            </a:pPr>
            <a:r>
              <a:rPr lang="ar-SA" sz="2400" dirty="0" smtClean="0"/>
              <a:t>السهم الممتاز يمثل مستند ملكي</a:t>
            </a:r>
            <a:r>
              <a:rPr lang="ar-JO" sz="2400" dirty="0" smtClean="0"/>
              <a:t>ة</a:t>
            </a:r>
            <a:r>
              <a:rPr lang="ar-SA" sz="2400" dirty="0" smtClean="0"/>
              <a:t> و</a:t>
            </a:r>
            <a:r>
              <a:rPr lang="ar-JO" sz="2400" dirty="0" smtClean="0"/>
              <a:t>إ</a:t>
            </a:r>
            <a:r>
              <a:rPr lang="ar-SA" sz="2400" dirty="0" smtClean="0"/>
              <a:t>ن كان يختلف عن الملكي</a:t>
            </a:r>
            <a:r>
              <a:rPr lang="ar-JO" sz="2400" dirty="0" smtClean="0"/>
              <a:t>ة</a:t>
            </a:r>
            <a:r>
              <a:rPr lang="ar-SA" sz="2400" dirty="0" smtClean="0"/>
              <a:t> التي تنشأ عن السهم العادي </a:t>
            </a:r>
          </a:p>
          <a:p>
            <a:pPr marL="514350" indent="-514350" algn="just">
              <a:buFontTx/>
              <a:buChar char="-"/>
            </a:pPr>
            <a:r>
              <a:rPr lang="ar-SA" sz="2400" dirty="0" smtClean="0"/>
              <a:t>يشبه السهم العادي في بعض ال</a:t>
            </a:r>
            <a:r>
              <a:rPr lang="ar-JO" sz="2400" dirty="0" smtClean="0"/>
              <a:t>أ</a:t>
            </a:r>
            <a:r>
              <a:rPr lang="ar-SA" sz="2400" dirty="0" smtClean="0"/>
              <a:t>مور ويشبه السندات في بعض </a:t>
            </a:r>
            <a:r>
              <a:rPr lang="ar-JO" sz="2400" dirty="0" smtClean="0"/>
              <a:t>آ</a:t>
            </a:r>
            <a:r>
              <a:rPr lang="ar-SA" sz="2400" dirty="0" smtClean="0"/>
              <a:t>خر . </a:t>
            </a:r>
          </a:p>
          <a:p>
            <a:pPr marL="514350" indent="-514350" algn="just">
              <a:buFontTx/>
              <a:buChar char="-"/>
            </a:pPr>
            <a:r>
              <a:rPr lang="ar-SA" sz="2400" dirty="0" smtClean="0"/>
              <a:t>له قيم</a:t>
            </a:r>
            <a:r>
              <a:rPr lang="ar-JO" sz="2400" dirty="0" smtClean="0"/>
              <a:t>ة</a:t>
            </a:r>
            <a:r>
              <a:rPr lang="ar-SA" sz="2400" dirty="0" smtClean="0"/>
              <a:t> </a:t>
            </a:r>
            <a:r>
              <a:rPr lang="ar-JO" sz="2400" dirty="0" smtClean="0"/>
              <a:t>إ</a:t>
            </a:r>
            <a:r>
              <a:rPr lang="ar-SA" sz="2400" dirty="0" smtClean="0"/>
              <a:t>سمي</a:t>
            </a:r>
            <a:r>
              <a:rPr lang="ar-JO" sz="2400" dirty="0" smtClean="0"/>
              <a:t>ة</a:t>
            </a:r>
            <a:r>
              <a:rPr lang="ar-SA" sz="2400" dirty="0" smtClean="0"/>
              <a:t> وقيم</a:t>
            </a:r>
            <a:r>
              <a:rPr lang="ar-JO" sz="2400" dirty="0" smtClean="0"/>
              <a:t>ة</a:t>
            </a:r>
            <a:r>
              <a:rPr lang="ar-SA" sz="2400" dirty="0" smtClean="0"/>
              <a:t> سوقيه شأن ال</a:t>
            </a:r>
            <a:r>
              <a:rPr lang="ar-JO" sz="2400" dirty="0"/>
              <a:t>أ</a:t>
            </a:r>
            <a:r>
              <a:rPr lang="ar-SA" sz="2400" dirty="0" smtClean="0"/>
              <a:t>سهم العادي</a:t>
            </a:r>
            <a:r>
              <a:rPr lang="ar-JO" sz="2400" dirty="0" smtClean="0"/>
              <a:t>ة</a:t>
            </a:r>
            <a:r>
              <a:rPr lang="ar-SA" sz="2400" dirty="0" smtClean="0"/>
              <a:t> </a:t>
            </a:r>
          </a:p>
          <a:p>
            <a:pPr marL="514350" indent="-514350" algn="just">
              <a:buFontTx/>
              <a:buChar char="-"/>
            </a:pPr>
            <a:r>
              <a:rPr lang="ar-SA" sz="2400" dirty="0" smtClean="0"/>
              <a:t>ليس له تاريخ استحقاق </a:t>
            </a:r>
            <a:r>
              <a:rPr lang="ar-JO" sz="2400" dirty="0" smtClean="0"/>
              <a:t>إ</a:t>
            </a:r>
            <a:r>
              <a:rPr lang="ar-SA" sz="2400" dirty="0" smtClean="0"/>
              <a:t>لا </a:t>
            </a:r>
            <a:r>
              <a:rPr lang="ar-JO" sz="2400" dirty="0" smtClean="0"/>
              <a:t>أ</a:t>
            </a:r>
            <a:r>
              <a:rPr lang="ar-SA" sz="2400" dirty="0" smtClean="0"/>
              <a:t>نه قد ينص على استدعاؤه في توقيت لاحق وذلك على نحو مشابه للسندات </a:t>
            </a:r>
          </a:p>
          <a:p>
            <a:pPr algn="just">
              <a:buNone/>
            </a:pPr>
            <a:endParaRPr lang="ar-SA" sz="2400" dirty="0"/>
          </a:p>
        </p:txBody>
      </p:sp>
      <p:grpSp>
        <p:nvGrpSpPr>
          <p:cNvPr id="2" name="Group 8"/>
          <p:cNvGrpSpPr>
            <a:grpSpLocks noGrp="1"/>
          </p:cNvGrpSpPr>
          <p:nvPr/>
        </p:nvGrpSpPr>
        <p:grpSpPr>
          <a:xfrm>
            <a:off x="0" y="0"/>
            <a:ext cx="9144000" cy="1700808"/>
            <a:chOff x="14" y="0"/>
            <a:chExt cx="9143986" cy="1785926"/>
          </a:xfrm>
        </p:grpSpPr>
        <p:sp>
          <p:nvSpPr>
            <p:cNvPr id="6" name="Flowchart: Document 5"/>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0000FF"/>
                  </a:solidFill>
                </a:rPr>
                <a:t>أنواع ال</a:t>
              </a:r>
              <a:r>
                <a:rPr lang="ar-JO" sz="4800" dirty="0" smtClean="0">
                  <a:solidFill>
                    <a:srgbClr val="0000FF"/>
                  </a:solidFill>
                </a:rPr>
                <a:t>أ</a:t>
              </a:r>
              <a:r>
                <a:rPr lang="ar-SA" sz="4800" dirty="0" smtClean="0">
                  <a:solidFill>
                    <a:srgbClr val="0000FF"/>
                  </a:solidFill>
                </a:rPr>
                <a:t>سهم الممتاز</a:t>
              </a:r>
              <a:r>
                <a:rPr lang="ar-JO" sz="4800" dirty="0" smtClean="0">
                  <a:solidFill>
                    <a:srgbClr val="0000FF"/>
                  </a:solidFill>
                </a:rPr>
                <a:t>ة</a:t>
              </a:r>
              <a:r>
                <a:rPr lang="ar-SA" sz="4800" dirty="0" smtClean="0">
                  <a:solidFill>
                    <a:srgbClr val="0000FF"/>
                  </a:solidFill>
                </a:rPr>
                <a:t> </a:t>
              </a:r>
              <a:endParaRPr lang="ar-SA" sz="4800" dirty="0">
                <a:solidFill>
                  <a:srgbClr val="0000FF"/>
                </a:solidFill>
              </a:endParaRPr>
            </a:p>
          </p:txBody>
        </p:sp>
        <p:grpSp>
          <p:nvGrpSpPr>
            <p:cNvPr id="5" name="Group 7"/>
            <p:cNvGrpSpPr/>
            <p:nvPr/>
          </p:nvGrpSpPr>
          <p:grpSpPr>
            <a:xfrm>
              <a:off x="7643834" y="0"/>
              <a:ext cx="1500166" cy="1357298"/>
              <a:chOff x="7643834" y="0"/>
              <a:chExt cx="1500166" cy="1357298"/>
            </a:xfrm>
          </p:grpSpPr>
          <p:sp>
            <p:nvSpPr>
              <p:cNvPr id="8" name="Teardrop 7"/>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4805" y="4005064"/>
            <a:ext cx="6400800" cy="1600200"/>
          </a:xfrm>
        </p:spPr>
        <p:txBody>
          <a:bodyPr/>
          <a:lstStyle/>
          <a:p>
            <a:r>
              <a:rPr lang="ar-SA" dirty="0" smtClean="0"/>
              <a:t> </a:t>
            </a:r>
          </a:p>
          <a:p>
            <a:r>
              <a:rPr lang="ar-SA" dirty="0" smtClean="0"/>
              <a:t>الفصل </a:t>
            </a:r>
            <a:r>
              <a:rPr lang="ar-SY" dirty="0" smtClean="0"/>
              <a:t>السابع</a:t>
            </a:r>
          </a:p>
          <a:p>
            <a:endParaRPr lang="ar-SA" dirty="0"/>
          </a:p>
        </p:txBody>
      </p:sp>
      <p:sp>
        <p:nvSpPr>
          <p:cNvPr id="2" name="Slide Number Placeholder 1"/>
          <p:cNvSpPr>
            <a:spLocks noGrp="1"/>
          </p:cNvSpPr>
          <p:nvPr>
            <p:ph type="sldNum" sz="quarter" idx="12"/>
          </p:nvPr>
        </p:nvSpPr>
        <p:spPr/>
        <p:txBody>
          <a:bodyPr/>
          <a:lstStyle/>
          <a:p>
            <a:fld id="{6339CD7F-6548-46A8-9F66-5B44D68E6E3C}" type="slidenum">
              <a:rPr lang="ar-SA" smtClean="0"/>
              <a:pPr/>
              <a:t>2</a:t>
            </a:fld>
            <a:endParaRPr lang="ar-SA"/>
          </a:p>
        </p:txBody>
      </p:sp>
      <p:sp>
        <p:nvSpPr>
          <p:cNvPr id="21" name="Title 20"/>
          <p:cNvSpPr>
            <a:spLocks noGrp="1"/>
          </p:cNvSpPr>
          <p:nvPr>
            <p:ph type="ctrTitle"/>
          </p:nvPr>
        </p:nvSpPr>
        <p:spPr/>
        <p:txBody>
          <a:bodyPr/>
          <a:lstStyle/>
          <a:p>
            <a:endParaRPr lang="ar-SA"/>
          </a:p>
        </p:txBody>
      </p:sp>
      <p:grpSp>
        <p:nvGrpSpPr>
          <p:cNvPr id="8" name="Group 7"/>
          <p:cNvGrpSpPr/>
          <p:nvPr/>
        </p:nvGrpSpPr>
        <p:grpSpPr>
          <a:xfrm>
            <a:off x="0" y="0"/>
            <a:ext cx="9144000" cy="3775360"/>
            <a:chOff x="0" y="0"/>
            <a:chExt cx="9144000" cy="3775360"/>
          </a:xfrm>
        </p:grpSpPr>
        <p:sp>
          <p:nvSpPr>
            <p:cNvPr id="9" name="Rectangle 8"/>
            <p:cNvSpPr/>
            <p:nvPr/>
          </p:nvSpPr>
          <p:spPr>
            <a:xfrm>
              <a:off x="0" y="2060848"/>
              <a:ext cx="9144000" cy="1714512"/>
            </a:xfrm>
            <a:prstGeom prst="rect">
              <a:avLst/>
            </a:prstGeom>
            <a:solidFill>
              <a:schemeClr val="bg1"/>
            </a:solidFill>
            <a:ln>
              <a:solidFill>
                <a:schemeClr val="bg1"/>
              </a:solidFill>
            </a:ln>
            <a:scene3d>
              <a:camera prst="orthographicFront"/>
              <a:lightRig rig="threePt" dir="t"/>
            </a:scene3d>
            <a:sp3d contourW="6350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الاستثمار في ال</a:t>
              </a:r>
              <a:r>
                <a:rPr lang="ar-JO" sz="3200" dirty="0" smtClean="0">
                  <a:solidFill>
                    <a:schemeClr val="tx1"/>
                  </a:solidFill>
                </a:rPr>
                <a:t>أ</a:t>
              </a:r>
              <a:r>
                <a:rPr lang="ar-SA" sz="3200" dirty="0" smtClean="0">
                  <a:solidFill>
                    <a:schemeClr val="tx1"/>
                  </a:solidFill>
                </a:rPr>
                <a:t>وارق المالي</a:t>
              </a:r>
              <a:r>
                <a:rPr lang="ar-JO" sz="3200" dirty="0" smtClean="0">
                  <a:solidFill>
                    <a:schemeClr val="tx1"/>
                  </a:solidFill>
                </a:rPr>
                <a:t>ة</a:t>
              </a:r>
              <a:r>
                <a:rPr lang="ar-SA" sz="3200" dirty="0" smtClean="0">
                  <a:solidFill>
                    <a:schemeClr val="tx1"/>
                  </a:solidFill>
                </a:rPr>
                <a:t> </a:t>
              </a:r>
              <a:endParaRPr lang="ar-SA" sz="3200" dirty="0">
                <a:solidFill>
                  <a:schemeClr val="tx1"/>
                </a:solidFill>
              </a:endParaRPr>
            </a:p>
          </p:txBody>
        </p:sp>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3" cstate="print"/>
            <a:srcRect/>
            <a:stretch>
              <a:fillRect/>
            </a:stretch>
          </p:blipFill>
          <p:spPr bwMode="auto">
            <a:xfrm>
              <a:off x="7929586" y="214291"/>
              <a:ext cx="965842" cy="928694"/>
            </a:xfrm>
            <a:prstGeom prst="rect">
              <a:avLst/>
            </a:prstGeom>
            <a:noFill/>
          </p:spPr>
        </p:pic>
      </p:grpSp>
      <p:sp>
        <p:nvSpPr>
          <p:cNvPr id="19" name="TextBox 18"/>
          <p:cNvSpPr txBox="1"/>
          <p:nvPr/>
        </p:nvSpPr>
        <p:spPr>
          <a:xfrm>
            <a:off x="0" y="2571744"/>
            <a:ext cx="9144000" cy="769441"/>
          </a:xfrm>
          <a:prstGeom prst="rect">
            <a:avLst/>
          </a:prstGeom>
          <a:noFill/>
        </p:spPr>
        <p:txBody>
          <a:bodyPr wrap="square" rtlCol="1">
            <a:spAutoFit/>
          </a:bodyPr>
          <a:lstStyle/>
          <a:p>
            <a:pPr algn="ctr"/>
            <a:endParaRPr lang="ar-SA" sz="4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339CD7F-6548-46A8-9F66-5B44D68E6E3C}" type="slidenum">
              <a:rPr lang="ar-SA" smtClean="0"/>
              <a:pPr/>
              <a:t>20</a:t>
            </a:fld>
            <a:endParaRPr lang="ar-SA"/>
          </a:p>
        </p:txBody>
      </p:sp>
      <p:sp>
        <p:nvSpPr>
          <p:cNvPr id="3" name="Content Placeholder 2"/>
          <p:cNvSpPr>
            <a:spLocks noGrp="1"/>
          </p:cNvSpPr>
          <p:nvPr>
            <p:ph sz="quarter" idx="1"/>
          </p:nvPr>
        </p:nvSpPr>
        <p:spPr>
          <a:xfrm>
            <a:off x="457200" y="1988840"/>
            <a:ext cx="8229600" cy="4137323"/>
          </a:xfrm>
        </p:spPr>
        <p:txBody>
          <a:bodyPr>
            <a:normAutofit/>
          </a:bodyPr>
          <a:lstStyle/>
          <a:p>
            <a:pPr marL="514350" indent="-514350" algn="just">
              <a:buFont typeface="+mj-lt"/>
              <a:buAutoNum type="arabicPeriod"/>
            </a:pPr>
            <a:r>
              <a:rPr lang="ar-SA" dirty="0" smtClean="0">
                <a:solidFill>
                  <a:srgbClr val="FF0000"/>
                </a:solidFill>
              </a:rPr>
              <a:t>أسهم ممتاز</a:t>
            </a:r>
            <a:r>
              <a:rPr lang="ar-JO" dirty="0" smtClean="0">
                <a:solidFill>
                  <a:srgbClr val="FF0000"/>
                </a:solidFill>
              </a:rPr>
              <a:t>ة</a:t>
            </a:r>
            <a:r>
              <a:rPr lang="ar-SA" dirty="0" smtClean="0">
                <a:solidFill>
                  <a:srgbClr val="FF0000"/>
                </a:solidFill>
              </a:rPr>
              <a:t> من ناحية الدخل : يتمتع حملة هذه </a:t>
            </a:r>
            <a:r>
              <a:rPr lang="ar-JO" dirty="0" err="1" smtClean="0">
                <a:solidFill>
                  <a:srgbClr val="FF0000"/>
                </a:solidFill>
              </a:rPr>
              <a:t>الأ</a:t>
            </a:r>
            <a:r>
              <a:rPr lang="ar-SA" dirty="0" smtClean="0">
                <a:solidFill>
                  <a:srgbClr val="FF0000"/>
                </a:solidFill>
              </a:rPr>
              <a:t>سهم بأولوي</a:t>
            </a:r>
            <a:r>
              <a:rPr lang="ar-JO" dirty="0" smtClean="0">
                <a:solidFill>
                  <a:srgbClr val="FF0000"/>
                </a:solidFill>
              </a:rPr>
              <a:t>ة</a:t>
            </a:r>
            <a:r>
              <a:rPr lang="ar-SA" dirty="0" smtClean="0">
                <a:solidFill>
                  <a:srgbClr val="FF0000"/>
                </a:solidFill>
              </a:rPr>
              <a:t> الحصول على توزيعات ال</a:t>
            </a:r>
            <a:r>
              <a:rPr lang="ar-JO" dirty="0" smtClean="0">
                <a:solidFill>
                  <a:srgbClr val="FF0000"/>
                </a:solidFill>
              </a:rPr>
              <a:t>أ</a:t>
            </a:r>
            <a:r>
              <a:rPr lang="ar-SA" dirty="0" smtClean="0">
                <a:solidFill>
                  <a:srgbClr val="FF0000"/>
                </a:solidFill>
              </a:rPr>
              <a:t>رباح التي تحققها الشركة </a:t>
            </a:r>
            <a:endParaRPr lang="ar-JO" dirty="0" smtClean="0">
              <a:solidFill>
                <a:srgbClr val="FF0000"/>
              </a:solidFill>
            </a:endParaRPr>
          </a:p>
          <a:p>
            <a:pPr marL="0" indent="0" algn="just">
              <a:buNone/>
            </a:pPr>
            <a:r>
              <a:rPr lang="ar-SA" dirty="0" smtClean="0"/>
              <a:t>أنواعها </a:t>
            </a:r>
            <a:r>
              <a:rPr lang="ar-JO" dirty="0" smtClean="0"/>
              <a:t>:</a:t>
            </a:r>
            <a:endParaRPr lang="ar-SA" dirty="0" smtClean="0"/>
          </a:p>
          <a:p>
            <a:pPr marL="514350" indent="-514350" algn="just">
              <a:buFont typeface="+mj-cs"/>
              <a:buAutoNum type="arabic1Minus"/>
            </a:pPr>
            <a:r>
              <a:rPr lang="ar-SA" dirty="0" smtClean="0">
                <a:solidFill>
                  <a:srgbClr val="0000FF"/>
                </a:solidFill>
              </a:rPr>
              <a:t>مجمع</a:t>
            </a:r>
            <a:r>
              <a:rPr lang="ar-JO" dirty="0" smtClean="0">
                <a:solidFill>
                  <a:srgbClr val="0000FF"/>
                </a:solidFill>
              </a:rPr>
              <a:t>ة</a:t>
            </a:r>
            <a:r>
              <a:rPr lang="ar-SA" dirty="0" smtClean="0">
                <a:solidFill>
                  <a:srgbClr val="0000FF"/>
                </a:solidFill>
              </a:rPr>
              <a:t> لل</a:t>
            </a:r>
            <a:r>
              <a:rPr lang="ar-JO" dirty="0" smtClean="0">
                <a:solidFill>
                  <a:srgbClr val="0000FF"/>
                </a:solidFill>
              </a:rPr>
              <a:t>أ</a:t>
            </a:r>
            <a:r>
              <a:rPr lang="ar-SA" dirty="0" smtClean="0">
                <a:solidFill>
                  <a:srgbClr val="0000FF"/>
                </a:solidFill>
              </a:rPr>
              <a:t>رباح : </a:t>
            </a:r>
            <a:r>
              <a:rPr lang="ar-JO" dirty="0" smtClean="0">
                <a:solidFill>
                  <a:srgbClr val="0000FF"/>
                </a:solidFill>
              </a:rPr>
              <a:t>إ</a:t>
            </a:r>
            <a:r>
              <a:rPr lang="ar-SA" dirty="0" smtClean="0">
                <a:solidFill>
                  <a:srgbClr val="0000FF"/>
                </a:solidFill>
              </a:rPr>
              <a:t>ذا لم تكتفي </a:t>
            </a:r>
            <a:r>
              <a:rPr lang="ar-JO" dirty="0" smtClean="0">
                <a:solidFill>
                  <a:srgbClr val="0000FF"/>
                </a:solidFill>
              </a:rPr>
              <a:t>أ</a:t>
            </a:r>
            <a:r>
              <a:rPr lang="ar-SA" dirty="0" smtClean="0">
                <a:solidFill>
                  <a:srgbClr val="0000FF"/>
                </a:solidFill>
              </a:rPr>
              <a:t>رباح الشرك</a:t>
            </a:r>
            <a:r>
              <a:rPr lang="ar-JO" dirty="0" smtClean="0">
                <a:solidFill>
                  <a:srgbClr val="0000FF"/>
                </a:solidFill>
              </a:rPr>
              <a:t>ة</a:t>
            </a:r>
            <a:r>
              <a:rPr lang="ar-SA" dirty="0" smtClean="0">
                <a:solidFill>
                  <a:srgbClr val="0000FF"/>
                </a:solidFill>
              </a:rPr>
              <a:t> لدفع النسبة المتفق عليها يدفع الفرق في السنوات التي تليها عندما تتوفر ال</a:t>
            </a:r>
            <a:r>
              <a:rPr lang="ar-JO" dirty="0" smtClean="0">
                <a:solidFill>
                  <a:srgbClr val="0000FF"/>
                </a:solidFill>
              </a:rPr>
              <a:t>أ</a:t>
            </a:r>
            <a:r>
              <a:rPr lang="ar-SA" dirty="0" smtClean="0">
                <a:solidFill>
                  <a:srgbClr val="0000FF"/>
                </a:solidFill>
              </a:rPr>
              <a:t>رباح </a:t>
            </a:r>
          </a:p>
          <a:p>
            <a:pPr marL="514350" indent="-514350" algn="just">
              <a:buFont typeface="+mj-cs"/>
              <a:buAutoNum type="arabic1Minus"/>
            </a:pPr>
            <a:r>
              <a:rPr lang="ar-SA" dirty="0" smtClean="0">
                <a:solidFill>
                  <a:srgbClr val="0000FF"/>
                </a:solidFill>
              </a:rPr>
              <a:t>الغير مجمع</a:t>
            </a:r>
            <a:r>
              <a:rPr lang="ar-JO" dirty="0" smtClean="0">
                <a:solidFill>
                  <a:srgbClr val="0000FF"/>
                </a:solidFill>
              </a:rPr>
              <a:t>ة</a:t>
            </a:r>
            <a:r>
              <a:rPr lang="ar-SA" dirty="0" smtClean="0">
                <a:solidFill>
                  <a:srgbClr val="0000FF"/>
                </a:solidFill>
              </a:rPr>
              <a:t> </a:t>
            </a:r>
            <a:r>
              <a:rPr lang="ar-SA" dirty="0">
                <a:solidFill>
                  <a:srgbClr val="0000FF"/>
                </a:solidFill>
              </a:rPr>
              <a:t>لل</a:t>
            </a:r>
            <a:r>
              <a:rPr lang="ar-JO" dirty="0">
                <a:solidFill>
                  <a:srgbClr val="0000FF"/>
                </a:solidFill>
              </a:rPr>
              <a:t>أ</a:t>
            </a:r>
            <a:r>
              <a:rPr lang="ar-SA" dirty="0">
                <a:solidFill>
                  <a:srgbClr val="0000FF"/>
                </a:solidFill>
              </a:rPr>
              <a:t>رباح : </a:t>
            </a:r>
            <a:r>
              <a:rPr lang="ar-JO" dirty="0" smtClean="0">
                <a:solidFill>
                  <a:srgbClr val="0000FF"/>
                </a:solidFill>
              </a:rPr>
              <a:t>إ</a:t>
            </a:r>
            <a:r>
              <a:rPr lang="ar-SA" dirty="0" smtClean="0">
                <a:solidFill>
                  <a:srgbClr val="0000FF"/>
                </a:solidFill>
              </a:rPr>
              <a:t>ذا كانت ال</a:t>
            </a:r>
            <a:r>
              <a:rPr lang="ar-JO" dirty="0" smtClean="0">
                <a:solidFill>
                  <a:srgbClr val="0000FF"/>
                </a:solidFill>
              </a:rPr>
              <a:t>أ</a:t>
            </a:r>
            <a:r>
              <a:rPr lang="ar-SA" dirty="0" smtClean="0">
                <a:solidFill>
                  <a:srgbClr val="0000FF"/>
                </a:solidFill>
              </a:rPr>
              <a:t>رباح الموزعه غير كافيه لحص</a:t>
            </a:r>
            <a:r>
              <a:rPr lang="ar-JO" dirty="0" smtClean="0">
                <a:solidFill>
                  <a:srgbClr val="0000FF"/>
                </a:solidFill>
              </a:rPr>
              <a:t>ة</a:t>
            </a:r>
            <a:r>
              <a:rPr lang="ar-SA" dirty="0" smtClean="0">
                <a:solidFill>
                  <a:srgbClr val="0000FF"/>
                </a:solidFill>
              </a:rPr>
              <a:t> ال</a:t>
            </a:r>
            <a:r>
              <a:rPr lang="ar-JO" dirty="0" smtClean="0">
                <a:solidFill>
                  <a:srgbClr val="0000FF"/>
                </a:solidFill>
              </a:rPr>
              <a:t>أ</a:t>
            </a:r>
            <a:r>
              <a:rPr lang="ar-SA" dirty="0" smtClean="0">
                <a:solidFill>
                  <a:srgbClr val="0000FF"/>
                </a:solidFill>
              </a:rPr>
              <a:t>سهم فليس من حق ح</a:t>
            </a:r>
            <a:r>
              <a:rPr lang="ar-JO" dirty="0" smtClean="0">
                <a:solidFill>
                  <a:srgbClr val="0000FF"/>
                </a:solidFill>
              </a:rPr>
              <a:t>ملة</a:t>
            </a:r>
            <a:r>
              <a:rPr lang="ar-SA" dirty="0" smtClean="0">
                <a:solidFill>
                  <a:srgbClr val="0000FF"/>
                </a:solidFill>
              </a:rPr>
              <a:t> هذه ال</a:t>
            </a:r>
            <a:r>
              <a:rPr lang="ar-JO" dirty="0" smtClean="0">
                <a:solidFill>
                  <a:srgbClr val="0000FF"/>
                </a:solidFill>
              </a:rPr>
              <a:t>أ</a:t>
            </a:r>
            <a:r>
              <a:rPr lang="ar-SA" dirty="0" smtClean="0">
                <a:solidFill>
                  <a:srgbClr val="0000FF"/>
                </a:solidFill>
              </a:rPr>
              <a:t>سهم المطالب</a:t>
            </a:r>
            <a:r>
              <a:rPr lang="ar-JO" dirty="0" smtClean="0">
                <a:solidFill>
                  <a:srgbClr val="0000FF"/>
                </a:solidFill>
              </a:rPr>
              <a:t>ة</a:t>
            </a:r>
            <a:r>
              <a:rPr lang="ar-SA" dirty="0" smtClean="0">
                <a:solidFill>
                  <a:srgbClr val="0000FF"/>
                </a:solidFill>
              </a:rPr>
              <a:t> بالفرق في المستقبل </a:t>
            </a:r>
            <a:endParaRPr lang="ar-SA" dirty="0">
              <a:solidFill>
                <a:srgbClr val="0000FF"/>
              </a:solidFill>
            </a:endParaRPr>
          </a:p>
        </p:txBody>
      </p:sp>
      <p:grpSp>
        <p:nvGrpSpPr>
          <p:cNvPr id="2" name="Group 8"/>
          <p:cNvGrpSpPr>
            <a:grpSpLocks noGrp="1"/>
          </p:cNvGrpSpPr>
          <p:nvPr/>
        </p:nvGrpSpPr>
        <p:grpSpPr>
          <a:xfrm>
            <a:off x="0" y="0"/>
            <a:ext cx="9144000" cy="1700808"/>
            <a:chOff x="14" y="0"/>
            <a:chExt cx="9143986" cy="1785926"/>
          </a:xfrm>
        </p:grpSpPr>
        <p:sp>
          <p:nvSpPr>
            <p:cNvPr id="6" name="Flowchart: Document 5"/>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FF0000"/>
                  </a:solidFill>
                </a:rPr>
                <a:t>أنواع ال</a:t>
              </a:r>
              <a:r>
                <a:rPr lang="ar-JO" sz="4800" dirty="0" smtClean="0">
                  <a:solidFill>
                    <a:srgbClr val="FF0000"/>
                  </a:solidFill>
                </a:rPr>
                <a:t>أ</a:t>
              </a:r>
              <a:r>
                <a:rPr lang="ar-SA" sz="4800" dirty="0" smtClean="0">
                  <a:solidFill>
                    <a:srgbClr val="FF0000"/>
                  </a:solidFill>
                </a:rPr>
                <a:t>سهم الممتاز</a:t>
              </a:r>
              <a:r>
                <a:rPr lang="ar-JO" sz="4800" dirty="0" smtClean="0">
                  <a:solidFill>
                    <a:srgbClr val="FF0000"/>
                  </a:solidFill>
                </a:rPr>
                <a:t>ة</a:t>
              </a:r>
              <a:r>
                <a:rPr lang="ar-SA" sz="4800" dirty="0" smtClean="0">
                  <a:solidFill>
                    <a:srgbClr val="FF0000"/>
                  </a:solidFill>
                </a:rPr>
                <a:t> </a:t>
              </a:r>
              <a:endParaRPr lang="ar-SA" sz="4800" dirty="0">
                <a:solidFill>
                  <a:srgbClr val="FF0000"/>
                </a:solidFill>
              </a:endParaRPr>
            </a:p>
          </p:txBody>
        </p:sp>
        <p:grpSp>
          <p:nvGrpSpPr>
            <p:cNvPr id="5" name="Group 7"/>
            <p:cNvGrpSpPr/>
            <p:nvPr/>
          </p:nvGrpSpPr>
          <p:grpSpPr>
            <a:xfrm>
              <a:off x="7643834" y="0"/>
              <a:ext cx="1500166" cy="1357298"/>
              <a:chOff x="7643834" y="0"/>
              <a:chExt cx="1500166" cy="1357298"/>
            </a:xfrm>
          </p:grpSpPr>
          <p:sp>
            <p:nvSpPr>
              <p:cNvPr id="8" name="Teardrop 7"/>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339CD7F-6548-46A8-9F66-5B44D68E6E3C}" type="slidenum">
              <a:rPr lang="ar-SA" smtClean="0"/>
              <a:pPr/>
              <a:t>21</a:t>
            </a:fld>
            <a:endParaRPr lang="ar-SA"/>
          </a:p>
        </p:txBody>
      </p:sp>
      <p:sp>
        <p:nvSpPr>
          <p:cNvPr id="3" name="Content Placeholder 2"/>
          <p:cNvSpPr>
            <a:spLocks noGrp="1"/>
          </p:cNvSpPr>
          <p:nvPr>
            <p:ph sz="quarter" idx="1"/>
          </p:nvPr>
        </p:nvSpPr>
        <p:spPr>
          <a:xfrm>
            <a:off x="457200" y="1643050"/>
            <a:ext cx="8229600" cy="4483113"/>
          </a:xfrm>
        </p:spPr>
        <p:txBody>
          <a:bodyPr>
            <a:normAutofit/>
          </a:bodyPr>
          <a:lstStyle/>
          <a:p>
            <a:pPr marL="514350" indent="-514350" algn="just">
              <a:buNone/>
            </a:pPr>
            <a:r>
              <a:rPr lang="ar-SA" dirty="0" smtClean="0"/>
              <a:t>2. </a:t>
            </a:r>
            <a:r>
              <a:rPr lang="ar-JO" dirty="0" smtClean="0">
                <a:solidFill>
                  <a:srgbClr val="FF0000"/>
                </a:solidFill>
              </a:rPr>
              <a:t>أ</a:t>
            </a:r>
            <a:r>
              <a:rPr lang="ar-SA" dirty="0" smtClean="0">
                <a:solidFill>
                  <a:srgbClr val="FF0000"/>
                </a:solidFill>
              </a:rPr>
              <a:t>سهم ممتاز</a:t>
            </a:r>
            <a:r>
              <a:rPr lang="ar-JO" dirty="0" smtClean="0">
                <a:solidFill>
                  <a:srgbClr val="FF0000"/>
                </a:solidFill>
              </a:rPr>
              <a:t>ة</a:t>
            </a:r>
            <a:r>
              <a:rPr lang="ar-SA" dirty="0" smtClean="0">
                <a:solidFill>
                  <a:srgbClr val="FF0000"/>
                </a:solidFill>
              </a:rPr>
              <a:t> من ناحي</a:t>
            </a:r>
            <a:r>
              <a:rPr lang="ar-JO" dirty="0" smtClean="0">
                <a:solidFill>
                  <a:srgbClr val="FF0000"/>
                </a:solidFill>
              </a:rPr>
              <a:t>ة</a:t>
            </a:r>
            <a:r>
              <a:rPr lang="ar-SA" dirty="0" smtClean="0">
                <a:solidFill>
                  <a:srgbClr val="FF0000"/>
                </a:solidFill>
              </a:rPr>
              <a:t> ال</a:t>
            </a:r>
            <a:r>
              <a:rPr lang="ar-JO" dirty="0" smtClean="0">
                <a:solidFill>
                  <a:srgbClr val="FF0000"/>
                </a:solidFill>
              </a:rPr>
              <a:t>أ</a:t>
            </a:r>
            <a:r>
              <a:rPr lang="ar-SA" dirty="0" smtClean="0">
                <a:solidFill>
                  <a:srgbClr val="FF0000"/>
                </a:solidFill>
              </a:rPr>
              <a:t>صول</a:t>
            </a:r>
            <a:r>
              <a:rPr lang="ar-SA" dirty="0" smtClean="0">
                <a:solidFill>
                  <a:srgbClr val="0000FF"/>
                </a:solidFill>
              </a:rPr>
              <a:t>: لحمل</a:t>
            </a:r>
            <a:r>
              <a:rPr lang="ar-JO" dirty="0" smtClean="0">
                <a:solidFill>
                  <a:srgbClr val="0000FF"/>
                </a:solidFill>
              </a:rPr>
              <a:t>ة</a:t>
            </a:r>
            <a:r>
              <a:rPr lang="ar-SA" dirty="0" smtClean="0">
                <a:solidFill>
                  <a:srgbClr val="0000FF"/>
                </a:solidFill>
              </a:rPr>
              <a:t> هذه ال</a:t>
            </a:r>
            <a:r>
              <a:rPr lang="ar-JO" dirty="0" smtClean="0">
                <a:solidFill>
                  <a:srgbClr val="0000FF"/>
                </a:solidFill>
              </a:rPr>
              <a:t>أ</a:t>
            </a:r>
            <a:r>
              <a:rPr lang="ar-SA" dirty="0" smtClean="0">
                <a:solidFill>
                  <a:srgbClr val="0000FF"/>
                </a:solidFill>
              </a:rPr>
              <a:t>سهم ال</a:t>
            </a:r>
            <a:r>
              <a:rPr lang="ar-JO" dirty="0" smtClean="0">
                <a:solidFill>
                  <a:srgbClr val="0000FF"/>
                </a:solidFill>
              </a:rPr>
              <a:t>أ</a:t>
            </a:r>
            <a:r>
              <a:rPr lang="ar-SA" dirty="0" smtClean="0">
                <a:solidFill>
                  <a:srgbClr val="0000FF"/>
                </a:solidFill>
              </a:rPr>
              <a:t>ولوي</a:t>
            </a:r>
            <a:r>
              <a:rPr lang="ar-JO" dirty="0" smtClean="0">
                <a:solidFill>
                  <a:srgbClr val="0000FF"/>
                </a:solidFill>
              </a:rPr>
              <a:t>ة</a:t>
            </a:r>
            <a:r>
              <a:rPr lang="ar-SA" dirty="0" smtClean="0">
                <a:solidFill>
                  <a:srgbClr val="0000FF"/>
                </a:solidFill>
              </a:rPr>
              <a:t> في اقتسام موجودات الشرك</a:t>
            </a:r>
            <a:r>
              <a:rPr lang="ar-JO" dirty="0" smtClean="0">
                <a:solidFill>
                  <a:srgbClr val="0000FF"/>
                </a:solidFill>
              </a:rPr>
              <a:t>ة</a:t>
            </a:r>
            <a:r>
              <a:rPr lang="ar-SA" dirty="0" smtClean="0">
                <a:solidFill>
                  <a:srgbClr val="0000FF"/>
                </a:solidFill>
              </a:rPr>
              <a:t> في حال</a:t>
            </a:r>
            <a:r>
              <a:rPr lang="ar-JO" dirty="0" smtClean="0">
                <a:solidFill>
                  <a:srgbClr val="0000FF"/>
                </a:solidFill>
              </a:rPr>
              <a:t>ة</a:t>
            </a:r>
            <a:r>
              <a:rPr lang="ar-SA" dirty="0" smtClean="0">
                <a:solidFill>
                  <a:srgbClr val="0000FF"/>
                </a:solidFill>
              </a:rPr>
              <a:t> التصفي</a:t>
            </a:r>
            <a:r>
              <a:rPr lang="ar-JO" dirty="0" smtClean="0">
                <a:solidFill>
                  <a:srgbClr val="0000FF"/>
                </a:solidFill>
              </a:rPr>
              <a:t>ة</a:t>
            </a:r>
            <a:r>
              <a:rPr lang="ar-SA" dirty="0" smtClean="0">
                <a:solidFill>
                  <a:srgbClr val="0000FF"/>
                </a:solidFill>
              </a:rPr>
              <a:t> </a:t>
            </a:r>
          </a:p>
          <a:p>
            <a:pPr marL="514350" indent="-514350" algn="just">
              <a:buNone/>
            </a:pPr>
            <a:r>
              <a:rPr lang="ar-SA" dirty="0" smtClean="0">
                <a:solidFill>
                  <a:srgbClr val="0000FF"/>
                </a:solidFill>
              </a:rPr>
              <a:t>3. </a:t>
            </a:r>
            <a:r>
              <a:rPr lang="ar-JO" dirty="0" smtClean="0">
                <a:solidFill>
                  <a:srgbClr val="FF0000"/>
                </a:solidFill>
              </a:rPr>
              <a:t>أ</a:t>
            </a:r>
            <a:r>
              <a:rPr lang="ar-SA" dirty="0" smtClean="0">
                <a:solidFill>
                  <a:srgbClr val="FF0000"/>
                </a:solidFill>
              </a:rPr>
              <a:t>سهم ممتاز</a:t>
            </a:r>
            <a:r>
              <a:rPr lang="ar-JO" dirty="0" smtClean="0">
                <a:solidFill>
                  <a:srgbClr val="FF0000"/>
                </a:solidFill>
              </a:rPr>
              <a:t>ة</a:t>
            </a:r>
            <a:r>
              <a:rPr lang="ar-SA" dirty="0" smtClean="0">
                <a:solidFill>
                  <a:srgbClr val="FF0000"/>
                </a:solidFill>
              </a:rPr>
              <a:t> من ناحي</a:t>
            </a:r>
            <a:r>
              <a:rPr lang="ar-JO" dirty="0" smtClean="0">
                <a:solidFill>
                  <a:srgbClr val="FF0000"/>
                </a:solidFill>
              </a:rPr>
              <a:t>ة</a:t>
            </a:r>
            <a:r>
              <a:rPr lang="ar-SA" dirty="0" smtClean="0">
                <a:solidFill>
                  <a:srgbClr val="FF0000"/>
                </a:solidFill>
              </a:rPr>
              <a:t> حق التصويت</a:t>
            </a:r>
            <a:r>
              <a:rPr lang="ar-SA" dirty="0" smtClean="0">
                <a:solidFill>
                  <a:srgbClr val="0000FF"/>
                </a:solidFill>
              </a:rPr>
              <a:t> : ليس ل</a:t>
            </a:r>
            <a:r>
              <a:rPr lang="ar-JO" dirty="0" smtClean="0">
                <a:solidFill>
                  <a:srgbClr val="0000FF"/>
                </a:solidFill>
              </a:rPr>
              <a:t>أ</a:t>
            </a:r>
            <a:r>
              <a:rPr lang="ar-SA" dirty="0" smtClean="0">
                <a:solidFill>
                  <a:srgbClr val="0000FF"/>
                </a:solidFill>
              </a:rPr>
              <a:t>صحاب ال</a:t>
            </a:r>
            <a:r>
              <a:rPr lang="ar-JO" dirty="0" smtClean="0">
                <a:solidFill>
                  <a:srgbClr val="0000FF"/>
                </a:solidFill>
              </a:rPr>
              <a:t>أ</a:t>
            </a:r>
            <a:r>
              <a:rPr lang="ar-SA" dirty="0" smtClean="0">
                <a:solidFill>
                  <a:srgbClr val="0000FF"/>
                </a:solidFill>
              </a:rPr>
              <a:t>سهم الممتاز</a:t>
            </a:r>
            <a:r>
              <a:rPr lang="ar-JO" dirty="0" smtClean="0">
                <a:solidFill>
                  <a:srgbClr val="0000FF"/>
                </a:solidFill>
              </a:rPr>
              <a:t>ة</a:t>
            </a:r>
            <a:r>
              <a:rPr lang="ar-SA" dirty="0" smtClean="0">
                <a:solidFill>
                  <a:srgbClr val="0000FF"/>
                </a:solidFill>
              </a:rPr>
              <a:t> حق التصويت في الجمعيات العمومي</a:t>
            </a:r>
            <a:r>
              <a:rPr lang="ar-JO" dirty="0" smtClean="0">
                <a:solidFill>
                  <a:srgbClr val="0000FF"/>
                </a:solidFill>
              </a:rPr>
              <a:t>ة</a:t>
            </a:r>
            <a:r>
              <a:rPr lang="ar-SA" dirty="0" smtClean="0">
                <a:solidFill>
                  <a:srgbClr val="0000FF"/>
                </a:solidFill>
              </a:rPr>
              <a:t> غير </a:t>
            </a:r>
            <a:r>
              <a:rPr lang="ar-JO" dirty="0" smtClean="0">
                <a:solidFill>
                  <a:srgbClr val="0000FF"/>
                </a:solidFill>
              </a:rPr>
              <a:t>أ</a:t>
            </a:r>
            <a:r>
              <a:rPr lang="ar-SA" dirty="0" smtClean="0">
                <a:solidFill>
                  <a:srgbClr val="0000FF"/>
                </a:solidFill>
              </a:rPr>
              <a:t>نه قد يحدث </a:t>
            </a:r>
            <a:r>
              <a:rPr lang="ar-JO" dirty="0" smtClean="0">
                <a:solidFill>
                  <a:srgbClr val="0000FF"/>
                </a:solidFill>
              </a:rPr>
              <a:t>أ</a:t>
            </a:r>
            <a:r>
              <a:rPr lang="ar-SA" dirty="0" smtClean="0">
                <a:solidFill>
                  <a:srgbClr val="0000FF"/>
                </a:solidFill>
              </a:rPr>
              <a:t>ن يعطى حمل</a:t>
            </a:r>
            <a:r>
              <a:rPr lang="ar-JO" dirty="0" smtClean="0">
                <a:solidFill>
                  <a:srgbClr val="0000FF"/>
                </a:solidFill>
              </a:rPr>
              <a:t>ة</a:t>
            </a:r>
            <a:r>
              <a:rPr lang="ar-SA" dirty="0" smtClean="0">
                <a:solidFill>
                  <a:srgbClr val="0000FF"/>
                </a:solidFill>
              </a:rPr>
              <a:t> ال</a:t>
            </a:r>
            <a:r>
              <a:rPr lang="ar-JO" dirty="0" smtClean="0">
                <a:solidFill>
                  <a:srgbClr val="0000FF"/>
                </a:solidFill>
              </a:rPr>
              <a:t>أ</a:t>
            </a:r>
            <a:r>
              <a:rPr lang="ar-SA" dirty="0" smtClean="0">
                <a:solidFill>
                  <a:srgbClr val="0000FF"/>
                </a:solidFill>
              </a:rPr>
              <a:t>سهم الحق في الحضور وحق انتخاب </a:t>
            </a:r>
            <a:r>
              <a:rPr lang="ar-JO" dirty="0" smtClean="0">
                <a:solidFill>
                  <a:srgbClr val="0000FF"/>
                </a:solidFill>
              </a:rPr>
              <a:t>أ</a:t>
            </a:r>
            <a:r>
              <a:rPr lang="ar-SA" dirty="0" smtClean="0">
                <a:solidFill>
                  <a:srgbClr val="0000FF"/>
                </a:solidFill>
              </a:rPr>
              <a:t>عضاء مجلس ال</a:t>
            </a:r>
            <a:r>
              <a:rPr lang="ar-JO" dirty="0" smtClean="0">
                <a:solidFill>
                  <a:srgbClr val="0000FF"/>
                </a:solidFill>
              </a:rPr>
              <a:t>إ</a:t>
            </a:r>
            <a:r>
              <a:rPr lang="ar-SA" dirty="0" smtClean="0">
                <a:solidFill>
                  <a:srgbClr val="0000FF"/>
                </a:solidFill>
              </a:rPr>
              <a:t>دار</a:t>
            </a:r>
            <a:r>
              <a:rPr lang="ar-JO" dirty="0" smtClean="0">
                <a:solidFill>
                  <a:srgbClr val="0000FF"/>
                </a:solidFill>
              </a:rPr>
              <a:t>ة</a:t>
            </a:r>
            <a:r>
              <a:rPr lang="ar-SA" dirty="0" smtClean="0">
                <a:solidFill>
                  <a:srgbClr val="0000FF"/>
                </a:solidFill>
              </a:rPr>
              <a:t> </a:t>
            </a:r>
          </a:p>
          <a:p>
            <a:pPr marL="514350" indent="-514350" algn="just">
              <a:buNone/>
            </a:pPr>
            <a:r>
              <a:rPr lang="ar-SA" dirty="0" smtClean="0">
                <a:solidFill>
                  <a:srgbClr val="0000FF"/>
                </a:solidFill>
              </a:rPr>
              <a:t>4. </a:t>
            </a:r>
            <a:r>
              <a:rPr lang="ar-JO" dirty="0" smtClean="0">
                <a:solidFill>
                  <a:srgbClr val="FF0000"/>
                </a:solidFill>
              </a:rPr>
              <a:t>أ</a:t>
            </a:r>
            <a:r>
              <a:rPr lang="ar-SA" dirty="0" smtClean="0">
                <a:solidFill>
                  <a:srgbClr val="FF0000"/>
                </a:solidFill>
              </a:rPr>
              <a:t>سهم ممتاز</a:t>
            </a:r>
            <a:r>
              <a:rPr lang="ar-JO" dirty="0" smtClean="0">
                <a:solidFill>
                  <a:srgbClr val="FF0000"/>
                </a:solidFill>
              </a:rPr>
              <a:t>ة</a:t>
            </a:r>
            <a:r>
              <a:rPr lang="ar-SA" dirty="0" smtClean="0">
                <a:solidFill>
                  <a:srgbClr val="FF0000"/>
                </a:solidFill>
              </a:rPr>
              <a:t> من ناحي</a:t>
            </a:r>
            <a:r>
              <a:rPr lang="ar-JO" dirty="0" smtClean="0">
                <a:solidFill>
                  <a:srgbClr val="FF0000"/>
                </a:solidFill>
              </a:rPr>
              <a:t>ة</a:t>
            </a:r>
            <a:r>
              <a:rPr lang="ar-SA" dirty="0" smtClean="0">
                <a:solidFill>
                  <a:srgbClr val="FF0000"/>
                </a:solidFill>
              </a:rPr>
              <a:t> حق التحويل </a:t>
            </a:r>
            <a:r>
              <a:rPr lang="ar-SA" dirty="0" smtClean="0">
                <a:solidFill>
                  <a:srgbClr val="0000FF"/>
                </a:solidFill>
              </a:rPr>
              <a:t>: </a:t>
            </a:r>
            <a:r>
              <a:rPr lang="ar-JO" dirty="0" smtClean="0">
                <a:solidFill>
                  <a:srgbClr val="0000FF"/>
                </a:solidFill>
              </a:rPr>
              <a:t>لأصحابها </a:t>
            </a:r>
            <a:r>
              <a:rPr lang="ar-SA" dirty="0" smtClean="0">
                <a:solidFill>
                  <a:srgbClr val="0000FF"/>
                </a:solidFill>
              </a:rPr>
              <a:t>حق تحويل </a:t>
            </a:r>
            <a:r>
              <a:rPr lang="ar-JO" dirty="0" smtClean="0">
                <a:solidFill>
                  <a:srgbClr val="0000FF"/>
                </a:solidFill>
              </a:rPr>
              <a:t>أ</a:t>
            </a:r>
            <a:r>
              <a:rPr lang="ar-SA" dirty="0" smtClean="0">
                <a:solidFill>
                  <a:srgbClr val="0000FF"/>
                </a:solidFill>
              </a:rPr>
              <a:t>سهمهم </a:t>
            </a:r>
            <a:r>
              <a:rPr lang="ar-JO" dirty="0" smtClean="0">
                <a:solidFill>
                  <a:srgbClr val="0000FF"/>
                </a:solidFill>
              </a:rPr>
              <a:t>إ</a:t>
            </a:r>
            <a:r>
              <a:rPr lang="ar-SA" dirty="0" smtClean="0">
                <a:solidFill>
                  <a:srgbClr val="0000FF"/>
                </a:solidFill>
              </a:rPr>
              <a:t>لى </a:t>
            </a:r>
            <a:r>
              <a:rPr lang="ar-JO" dirty="0" smtClean="0">
                <a:solidFill>
                  <a:srgbClr val="0000FF"/>
                </a:solidFill>
              </a:rPr>
              <a:t>أ</a:t>
            </a:r>
            <a:r>
              <a:rPr lang="ar-SA" dirty="0" smtClean="0">
                <a:solidFill>
                  <a:srgbClr val="0000FF"/>
                </a:solidFill>
              </a:rPr>
              <a:t>وراق مالي</a:t>
            </a:r>
            <a:r>
              <a:rPr lang="ar-JO" dirty="0" smtClean="0">
                <a:solidFill>
                  <a:srgbClr val="0000FF"/>
                </a:solidFill>
              </a:rPr>
              <a:t>ة</a:t>
            </a:r>
            <a:r>
              <a:rPr lang="ar-SA" dirty="0" smtClean="0">
                <a:solidFill>
                  <a:srgbClr val="0000FF"/>
                </a:solidFill>
              </a:rPr>
              <a:t> من نوع </a:t>
            </a:r>
            <a:r>
              <a:rPr lang="ar-JO" dirty="0" smtClean="0">
                <a:solidFill>
                  <a:srgbClr val="0000FF"/>
                </a:solidFill>
              </a:rPr>
              <a:t>آ</a:t>
            </a:r>
            <a:r>
              <a:rPr lang="ar-SA" dirty="0" smtClean="0">
                <a:solidFill>
                  <a:srgbClr val="0000FF"/>
                </a:solidFill>
              </a:rPr>
              <a:t>خر .</a:t>
            </a:r>
            <a:endParaRPr lang="ar-SA" dirty="0">
              <a:solidFill>
                <a:srgbClr val="0000FF"/>
              </a:solidFill>
            </a:endParaRPr>
          </a:p>
        </p:txBody>
      </p:sp>
      <p:grpSp>
        <p:nvGrpSpPr>
          <p:cNvPr id="5" name="Group 7"/>
          <p:cNvGrpSpPr/>
          <p:nvPr/>
        </p:nvGrpSpPr>
        <p:grpSpPr>
          <a:xfrm>
            <a:off x="7643832" y="0"/>
            <a:ext cx="1500168" cy="1292609"/>
            <a:chOff x="7643834" y="0"/>
            <a:chExt cx="1500166" cy="1357298"/>
          </a:xfrm>
        </p:grpSpPr>
        <p:sp>
          <p:nvSpPr>
            <p:cNvPr id="8" name="Teardrop 7"/>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339CD7F-6548-46A8-9F66-5B44D68E6E3C}" type="slidenum">
              <a:rPr lang="ar-SA" smtClean="0"/>
              <a:pPr/>
              <a:t>22</a:t>
            </a:fld>
            <a:endParaRPr lang="ar-SA"/>
          </a:p>
        </p:txBody>
      </p:sp>
      <p:sp>
        <p:nvSpPr>
          <p:cNvPr id="3" name="Content Placeholder 2"/>
          <p:cNvSpPr>
            <a:spLocks noGrp="1"/>
          </p:cNvSpPr>
          <p:nvPr>
            <p:ph sz="quarter" idx="1"/>
          </p:nvPr>
        </p:nvSpPr>
        <p:spPr>
          <a:xfrm>
            <a:off x="457200" y="1988840"/>
            <a:ext cx="8229600" cy="4137323"/>
          </a:xfrm>
        </p:spPr>
        <p:txBody>
          <a:bodyPr>
            <a:normAutofit/>
          </a:bodyPr>
          <a:lstStyle/>
          <a:p>
            <a:pPr marL="514350" indent="-514350" algn="just">
              <a:buNone/>
            </a:pPr>
            <a:r>
              <a:rPr lang="ar-JO" dirty="0" smtClean="0">
                <a:solidFill>
                  <a:srgbClr val="0000FF"/>
                </a:solidFill>
              </a:rPr>
              <a:t>هي السندات التي يمكن تحويلها إلى أسهم عادي</a:t>
            </a:r>
            <a:r>
              <a:rPr lang="ar-SA" dirty="0" smtClean="0">
                <a:solidFill>
                  <a:srgbClr val="0000FF"/>
                </a:solidFill>
              </a:rPr>
              <a:t>ة</a:t>
            </a:r>
            <a:r>
              <a:rPr lang="ar-JO" dirty="0" smtClean="0">
                <a:solidFill>
                  <a:srgbClr val="0000FF"/>
                </a:solidFill>
              </a:rPr>
              <a:t> وعادة ما تكون الأوراق قابلة للإستدعاء وذلك بهدف إجبار حاملها على تحويلها إلى أسهم عادي</a:t>
            </a:r>
            <a:r>
              <a:rPr lang="ar-SA" dirty="0" smtClean="0">
                <a:solidFill>
                  <a:srgbClr val="0000FF"/>
                </a:solidFill>
              </a:rPr>
              <a:t>ة.</a:t>
            </a:r>
          </a:p>
          <a:p>
            <a:pPr marL="514350" indent="-514350" algn="just">
              <a:buNone/>
            </a:pPr>
            <a:r>
              <a:rPr lang="ar-JO" dirty="0" smtClean="0"/>
              <a:t>ومن المتوقع أن يترتب على تحويل تلك الأوراق زيادة في عدد الأسهم العادية مما يعرض الملاك القدامى (حملة الأسهم العادية الأصلية) لمخاطر انخفاض الربحية والقيمة السوقية للأسهم العادية التي يمتلكونها </a:t>
            </a:r>
            <a:endParaRPr lang="ar-SA" dirty="0" smtClean="0"/>
          </a:p>
          <a:p>
            <a:pPr marL="514350" indent="-514350" algn="just">
              <a:buNone/>
            </a:pPr>
            <a:endParaRPr lang="ar-SA" dirty="0"/>
          </a:p>
        </p:txBody>
      </p:sp>
      <p:grpSp>
        <p:nvGrpSpPr>
          <p:cNvPr id="2" name="Group 8"/>
          <p:cNvGrpSpPr>
            <a:grpSpLocks noGrp="1"/>
          </p:cNvGrpSpPr>
          <p:nvPr/>
        </p:nvGrpSpPr>
        <p:grpSpPr>
          <a:xfrm>
            <a:off x="0" y="0"/>
            <a:ext cx="9144000" cy="1700808"/>
            <a:chOff x="14" y="0"/>
            <a:chExt cx="9143986" cy="1785926"/>
          </a:xfrm>
        </p:grpSpPr>
        <p:sp>
          <p:nvSpPr>
            <p:cNvPr id="6" name="Flowchart: Document 5"/>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4800" dirty="0" smtClean="0">
                  <a:solidFill>
                    <a:srgbClr val="FF0000"/>
                  </a:solidFill>
                </a:rPr>
                <a:t>الأوراق المالية القابلة للتحويل</a:t>
              </a:r>
              <a:endParaRPr lang="ar-SA" sz="4800" dirty="0">
                <a:solidFill>
                  <a:srgbClr val="FF0000"/>
                </a:solidFill>
              </a:endParaRPr>
            </a:p>
          </p:txBody>
        </p:sp>
        <p:grpSp>
          <p:nvGrpSpPr>
            <p:cNvPr id="5" name="Group 7"/>
            <p:cNvGrpSpPr/>
            <p:nvPr/>
          </p:nvGrpSpPr>
          <p:grpSpPr>
            <a:xfrm>
              <a:off x="7643834" y="0"/>
              <a:ext cx="1500166" cy="1357298"/>
              <a:chOff x="7643834" y="0"/>
              <a:chExt cx="1500166" cy="1357298"/>
            </a:xfrm>
          </p:grpSpPr>
          <p:sp>
            <p:nvSpPr>
              <p:cNvPr id="8" name="Teardrop 7"/>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339CD7F-6548-46A8-9F66-5B44D68E6E3C}" type="slidenum">
              <a:rPr lang="ar-SA" smtClean="0"/>
              <a:pPr/>
              <a:t>23</a:t>
            </a:fld>
            <a:endParaRPr lang="ar-SA"/>
          </a:p>
        </p:txBody>
      </p:sp>
      <p:sp>
        <p:nvSpPr>
          <p:cNvPr id="3" name="Content Placeholder 2"/>
          <p:cNvSpPr>
            <a:spLocks noGrp="1"/>
          </p:cNvSpPr>
          <p:nvPr>
            <p:ph sz="quarter" idx="1"/>
          </p:nvPr>
        </p:nvSpPr>
        <p:spPr>
          <a:xfrm>
            <a:off x="457200" y="1500174"/>
            <a:ext cx="8229600" cy="4625989"/>
          </a:xfrm>
        </p:spPr>
        <p:txBody>
          <a:bodyPr>
            <a:normAutofit/>
          </a:bodyPr>
          <a:lstStyle/>
          <a:p>
            <a:pPr marL="514350" indent="-514350" algn="just">
              <a:buNone/>
            </a:pPr>
            <a:r>
              <a:rPr lang="ar-JO" dirty="0">
                <a:solidFill>
                  <a:srgbClr val="0000FF"/>
                </a:solidFill>
              </a:rPr>
              <a:t>إ</a:t>
            </a:r>
            <a:r>
              <a:rPr lang="ar-JO" dirty="0" smtClean="0">
                <a:solidFill>
                  <a:srgbClr val="0000FF"/>
                </a:solidFill>
              </a:rPr>
              <a:t>ن التخلص من الأوراق الماليه ذات الدخل الثابت (الأسهم الممتازة أو السندات) التي تحولت إلى أسهم عادية</a:t>
            </a:r>
            <a:r>
              <a:rPr lang="ar-SA" dirty="0" smtClean="0">
                <a:solidFill>
                  <a:srgbClr val="0000FF"/>
                </a:solidFill>
              </a:rPr>
              <a:t> من الممكن أن </a:t>
            </a:r>
            <a:r>
              <a:rPr lang="ar-JO" dirty="0" smtClean="0">
                <a:solidFill>
                  <a:srgbClr val="0000FF"/>
                </a:solidFill>
              </a:rPr>
              <a:t>يترتب عليه انخفاض المخاطر المالية التي يتعرض لها عائد الأسهم العادية ويؤدي إلى تحسين القيمة السوقية للسهم</a:t>
            </a:r>
            <a:r>
              <a:rPr lang="ar-JO" dirty="0" smtClean="0"/>
              <a:t> فيعوض الملاك القدامى ولو جزئياً عن الإنخفاض الذي طرأ على تلك القيمة </a:t>
            </a:r>
            <a:endParaRPr lang="ar-SA" dirty="0"/>
          </a:p>
        </p:txBody>
      </p:sp>
      <p:grpSp>
        <p:nvGrpSpPr>
          <p:cNvPr id="5" name="Group 7"/>
          <p:cNvGrpSpPr/>
          <p:nvPr/>
        </p:nvGrpSpPr>
        <p:grpSpPr>
          <a:xfrm>
            <a:off x="7643832" y="0"/>
            <a:ext cx="1500168" cy="1292609"/>
            <a:chOff x="7643834" y="0"/>
            <a:chExt cx="1500166" cy="1357298"/>
          </a:xfrm>
        </p:grpSpPr>
        <p:sp>
          <p:nvSpPr>
            <p:cNvPr id="8" name="Teardrop 7"/>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339CD7F-6548-46A8-9F66-5B44D68E6E3C}" type="slidenum">
              <a:rPr lang="ar-SA" smtClean="0"/>
              <a:pPr/>
              <a:t>24</a:t>
            </a:fld>
            <a:endParaRPr lang="ar-SA"/>
          </a:p>
        </p:txBody>
      </p:sp>
      <p:sp>
        <p:nvSpPr>
          <p:cNvPr id="3" name="Content Placeholder 2"/>
          <p:cNvSpPr>
            <a:spLocks noGrp="1"/>
          </p:cNvSpPr>
          <p:nvPr>
            <p:ph sz="quarter" idx="1"/>
          </p:nvPr>
        </p:nvSpPr>
        <p:spPr>
          <a:xfrm>
            <a:off x="457200" y="1571612"/>
            <a:ext cx="8229600" cy="4554551"/>
          </a:xfrm>
        </p:spPr>
        <p:txBody>
          <a:bodyPr>
            <a:normAutofit/>
          </a:bodyPr>
          <a:lstStyle/>
          <a:p>
            <a:pPr marL="514350" indent="-514350" algn="just">
              <a:buNone/>
            </a:pPr>
            <a:r>
              <a:rPr lang="ar-JO" dirty="0" smtClean="0">
                <a:solidFill>
                  <a:srgbClr val="0000FF"/>
                </a:solidFill>
              </a:rPr>
              <a:t>عيوب الأوراق المالية القابلة للتحويل </a:t>
            </a:r>
          </a:p>
          <a:p>
            <a:pPr marL="514350" indent="-514350" algn="just">
              <a:buFontTx/>
              <a:buChar char="-"/>
            </a:pPr>
            <a:r>
              <a:rPr lang="ar-JO" dirty="0" smtClean="0">
                <a:solidFill>
                  <a:srgbClr val="FF0000"/>
                </a:solidFill>
              </a:rPr>
              <a:t>مخاطر انخفاض الربحية والقيمة السوقية للأسهم العادية للملاك القدامى </a:t>
            </a:r>
          </a:p>
          <a:p>
            <a:pPr marL="514350" indent="-514350" algn="just">
              <a:buFontTx/>
              <a:buChar char="-"/>
            </a:pPr>
            <a:r>
              <a:rPr lang="ar-JO" dirty="0" smtClean="0">
                <a:solidFill>
                  <a:srgbClr val="FF0000"/>
                </a:solidFill>
              </a:rPr>
              <a:t>المخاطر التمويلية فإحتمال عدم إرتفاع القيمة الأسميه للسهم العادي لمستوى يشجع المستثمرين على التحويل خلال الفترة المتوقعة، قد يفهم من قبل المتعاملين في السوق على أنه مؤشر على انخفاض مستوى أداء المنشأة عما كان متوقعاً </a:t>
            </a:r>
          </a:p>
          <a:p>
            <a:pPr marL="514350" indent="-514350" algn="just">
              <a:buFontTx/>
              <a:buChar char="-"/>
            </a:pPr>
            <a:endParaRPr lang="ar-SA" dirty="0"/>
          </a:p>
        </p:txBody>
      </p:sp>
      <p:grpSp>
        <p:nvGrpSpPr>
          <p:cNvPr id="5" name="Group 7"/>
          <p:cNvGrpSpPr/>
          <p:nvPr/>
        </p:nvGrpSpPr>
        <p:grpSpPr>
          <a:xfrm>
            <a:off x="7643832" y="0"/>
            <a:ext cx="1500168" cy="1292609"/>
            <a:chOff x="7643834" y="0"/>
            <a:chExt cx="1500166" cy="1357298"/>
          </a:xfrm>
        </p:grpSpPr>
        <p:sp>
          <p:nvSpPr>
            <p:cNvPr id="8" name="Teardrop 7"/>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339CD7F-6548-46A8-9F66-5B44D68E6E3C}" type="slidenum">
              <a:rPr lang="ar-SA" smtClean="0"/>
              <a:pPr/>
              <a:t>25</a:t>
            </a:fld>
            <a:endParaRPr lang="ar-SA"/>
          </a:p>
        </p:txBody>
      </p:sp>
      <p:sp>
        <p:nvSpPr>
          <p:cNvPr id="3" name="Content Placeholder 2"/>
          <p:cNvSpPr>
            <a:spLocks noGrp="1"/>
          </p:cNvSpPr>
          <p:nvPr>
            <p:ph sz="quarter" idx="1"/>
          </p:nvPr>
        </p:nvSpPr>
        <p:spPr>
          <a:xfrm>
            <a:off x="457200" y="1357298"/>
            <a:ext cx="8229600" cy="4768865"/>
          </a:xfrm>
        </p:spPr>
        <p:txBody>
          <a:bodyPr>
            <a:normAutofit fontScale="85000" lnSpcReduction="20000"/>
          </a:bodyPr>
          <a:lstStyle/>
          <a:p>
            <a:pPr algn="just"/>
            <a:r>
              <a:rPr lang="ar-JO" dirty="0" smtClean="0"/>
              <a:t>مراجع الملزمة :</a:t>
            </a:r>
            <a:endParaRPr lang="ar-SA" dirty="0" smtClean="0"/>
          </a:p>
          <a:p>
            <a:pPr algn="just">
              <a:buNone/>
            </a:pPr>
            <a:r>
              <a:rPr lang="ar-SA" dirty="0" smtClean="0"/>
              <a:t>المرجع الأساسي - </a:t>
            </a:r>
            <a:r>
              <a:rPr lang="ar-JO" dirty="0" smtClean="0"/>
              <a:t>الأستاذ </a:t>
            </a:r>
            <a:r>
              <a:rPr lang="ar-JO" dirty="0"/>
              <a:t>الدكتور محمد سعيد عبد الهادي </a:t>
            </a:r>
            <a:r>
              <a:rPr lang="ar-JO" dirty="0" smtClean="0"/>
              <a:t>: الادارة المالية (الاستثمار والتمويل، التحليل المالي، الاسواق المالية الدولية )، دار الحامد للنشر والتوزيع، الطبعة الأولى 2008 </a:t>
            </a:r>
            <a:endParaRPr lang="ar-SA" dirty="0" smtClean="0"/>
          </a:p>
          <a:p>
            <a:pPr algn="just">
              <a:buNone/>
            </a:pPr>
            <a:r>
              <a:rPr lang="ar-SA" dirty="0" smtClean="0"/>
              <a:t>المراجع المساعدة :-</a:t>
            </a:r>
            <a:endParaRPr lang="ar-JO" dirty="0" smtClean="0"/>
          </a:p>
          <a:p>
            <a:pPr algn="just"/>
            <a:r>
              <a:rPr lang="ar-JO" dirty="0"/>
              <a:t>الدكتورة عهود </a:t>
            </a:r>
            <a:r>
              <a:rPr lang="ar-JO" dirty="0" smtClean="0"/>
              <a:t>الخصاونة : مبادئ الإدارة المالية، دار الحامد للنشر والتوزيع، الطبعة الأولى 2010</a:t>
            </a:r>
          </a:p>
          <a:p>
            <a:pPr algn="just"/>
            <a:r>
              <a:rPr lang="ar-JO" dirty="0"/>
              <a:t>الدكتور مؤيد خنفر والدكتور غسان </a:t>
            </a:r>
            <a:r>
              <a:rPr lang="ar-JO" dirty="0" smtClean="0"/>
              <a:t>المطارنة : </a:t>
            </a:r>
            <a:r>
              <a:rPr lang="ar-JO" dirty="0"/>
              <a:t>تحليل </a:t>
            </a:r>
            <a:r>
              <a:rPr lang="ar-JO" dirty="0" smtClean="0"/>
              <a:t>القوائم المالية، مدخل نظري وتطبيقي، دار الحامد للنشر والتوزيع، الطبعة الأولى 2006</a:t>
            </a:r>
          </a:p>
          <a:p>
            <a:pPr algn="just"/>
            <a:r>
              <a:rPr lang="ar-JO" dirty="0"/>
              <a:t>د. فايز حداد، </a:t>
            </a:r>
            <a:r>
              <a:rPr lang="ar-JO" dirty="0" smtClean="0"/>
              <a:t>الإدارة المالية، الطبعة الثالثة 2010</a:t>
            </a:r>
            <a:endParaRPr lang="ar-SA" smtClean="0"/>
          </a:p>
          <a:p>
            <a:pPr algn="just">
              <a:buNone/>
            </a:pPr>
            <a:endParaRPr lang="ar-JO" dirty="0" smtClean="0"/>
          </a:p>
          <a:p>
            <a:pPr algn="l" rtl="0"/>
            <a:r>
              <a:rPr lang="en-US" dirty="0"/>
              <a:t>Ross </a:t>
            </a:r>
            <a:r>
              <a:rPr lang="en-US" dirty="0" smtClean="0"/>
              <a:t>: Fundamentals </a:t>
            </a:r>
            <a:r>
              <a:rPr lang="en-US" dirty="0"/>
              <a:t>of Corporate Finance </a:t>
            </a:r>
            <a:r>
              <a:rPr lang="en-US" dirty="0" smtClean="0"/>
              <a:t>, Westerfield Jordan</a:t>
            </a:r>
            <a:r>
              <a:rPr lang="en-US" dirty="0"/>
              <a:t>, , </a:t>
            </a:r>
            <a:r>
              <a:rPr lang="en-US" dirty="0" smtClean="0"/>
              <a:t>9 Edition</a:t>
            </a:r>
            <a:r>
              <a:rPr lang="en-US" dirty="0"/>
              <a:t>, </a:t>
            </a:r>
            <a:r>
              <a:rPr lang="en-US" dirty="0" smtClean="0"/>
              <a:t>2010</a:t>
            </a:r>
          </a:p>
          <a:p>
            <a:pPr algn="l" rtl="0"/>
            <a:r>
              <a:rPr lang="en-US" dirty="0"/>
              <a:t>Keown , Martin , Petty , </a:t>
            </a:r>
            <a:r>
              <a:rPr lang="en-US" dirty="0" smtClean="0"/>
              <a:t>David : Financial Management, Pearson Hall,,10 Edition, 2005</a:t>
            </a:r>
            <a:endParaRPr lang="ar-SA" dirty="0"/>
          </a:p>
          <a:p>
            <a:pPr algn="l" rtl="0"/>
            <a:endParaRPr lang="ar-SA" dirty="0"/>
          </a:p>
        </p:txBody>
      </p:sp>
      <p:grpSp>
        <p:nvGrpSpPr>
          <p:cNvPr id="5" name="Group 7"/>
          <p:cNvGrpSpPr/>
          <p:nvPr/>
        </p:nvGrpSpPr>
        <p:grpSpPr>
          <a:xfrm>
            <a:off x="7643832" y="0"/>
            <a:ext cx="1500168" cy="1292609"/>
            <a:chOff x="7643834" y="0"/>
            <a:chExt cx="1500166" cy="1357298"/>
          </a:xfrm>
        </p:grpSpPr>
        <p:sp>
          <p:nvSpPr>
            <p:cNvPr id="8" name="Teardrop 7"/>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3968206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2" name="Slide Number Placeholder 1"/>
          <p:cNvSpPr>
            <a:spLocks noGrp="1"/>
          </p:cNvSpPr>
          <p:nvPr>
            <p:ph type="sldNum" sz="quarter" idx="12"/>
          </p:nvPr>
        </p:nvSpPr>
        <p:spPr/>
        <p:txBody>
          <a:bodyPr/>
          <a:lstStyle/>
          <a:p>
            <a:fld id="{6339CD7F-6548-46A8-9F66-5B44D68E6E3C}" type="slidenum">
              <a:rPr lang="ar-SA" smtClean="0"/>
              <a:pPr/>
              <a:t>3</a:t>
            </a:fld>
            <a:endParaRPr lang="ar-SA" dirty="0"/>
          </a:p>
        </p:txBody>
      </p:sp>
      <p:sp>
        <p:nvSpPr>
          <p:cNvPr id="12" name="Content Placeholder 11"/>
          <p:cNvSpPr>
            <a:spLocks noGrp="1"/>
          </p:cNvSpPr>
          <p:nvPr>
            <p:ph sz="quarter" idx="1"/>
          </p:nvPr>
        </p:nvSpPr>
        <p:spPr>
          <a:xfrm>
            <a:off x="457200" y="1643050"/>
            <a:ext cx="8229600" cy="4483113"/>
          </a:xfrm>
        </p:spPr>
        <p:txBody>
          <a:bodyPr/>
          <a:lstStyle/>
          <a:p>
            <a:pPr algn="just">
              <a:buNone/>
            </a:pPr>
            <a:r>
              <a:rPr lang="ar-SA" b="1" dirty="0" smtClean="0"/>
              <a:t>موضوعات الفصل :</a:t>
            </a:r>
            <a:endParaRPr lang="en-US" b="1" dirty="0" smtClean="0"/>
          </a:p>
          <a:p>
            <a:pPr algn="just">
              <a:buNone/>
            </a:pPr>
            <a:endParaRPr lang="ar-SA" sz="1800" b="1" dirty="0" smtClean="0"/>
          </a:p>
          <a:p>
            <a:pPr algn="just"/>
            <a:r>
              <a:rPr lang="ar-SA" dirty="0" smtClean="0"/>
              <a:t>ال</a:t>
            </a:r>
            <a:r>
              <a:rPr lang="ar-JO" dirty="0" smtClean="0"/>
              <a:t>أ</a:t>
            </a:r>
            <a:r>
              <a:rPr lang="ar-SA" dirty="0" smtClean="0"/>
              <a:t>وراق المالي</a:t>
            </a:r>
            <a:r>
              <a:rPr lang="ar-JO" dirty="0" smtClean="0"/>
              <a:t>ة</a:t>
            </a:r>
            <a:r>
              <a:rPr lang="ar-SA" dirty="0" smtClean="0"/>
              <a:t> وسائل التمويل طويل</a:t>
            </a:r>
            <a:r>
              <a:rPr lang="ar-JO" dirty="0" smtClean="0"/>
              <a:t>ة</a:t>
            </a:r>
            <a:r>
              <a:rPr lang="ar-SA" dirty="0" smtClean="0"/>
              <a:t> الأجل</a:t>
            </a:r>
          </a:p>
          <a:p>
            <a:pPr algn="just"/>
            <a:r>
              <a:rPr lang="ar-SA" dirty="0" smtClean="0"/>
              <a:t>الأسهم العادية </a:t>
            </a:r>
          </a:p>
          <a:p>
            <a:pPr algn="just"/>
            <a:r>
              <a:rPr lang="ar-SA" dirty="0" smtClean="0"/>
              <a:t>السندات</a:t>
            </a:r>
          </a:p>
          <a:p>
            <a:pPr algn="just"/>
            <a:r>
              <a:rPr lang="ar-SA" dirty="0" smtClean="0"/>
              <a:t>الأسهم الممتازة </a:t>
            </a:r>
          </a:p>
          <a:p>
            <a:pPr algn="just"/>
            <a:r>
              <a:rPr lang="ar-SA" dirty="0" smtClean="0"/>
              <a:t>ال</a:t>
            </a:r>
            <a:r>
              <a:rPr lang="ar-JO" dirty="0" smtClean="0"/>
              <a:t>أ</a:t>
            </a:r>
            <a:r>
              <a:rPr lang="ar-SA" dirty="0" smtClean="0"/>
              <a:t>وراق المالي</a:t>
            </a:r>
            <a:r>
              <a:rPr lang="ar-JO" dirty="0" smtClean="0"/>
              <a:t>ة</a:t>
            </a:r>
            <a:r>
              <a:rPr lang="ar-SA" dirty="0" smtClean="0"/>
              <a:t> القابل</a:t>
            </a:r>
            <a:r>
              <a:rPr lang="ar-JO" dirty="0" smtClean="0"/>
              <a:t>ة</a:t>
            </a:r>
            <a:r>
              <a:rPr lang="ar-SA" dirty="0" smtClean="0"/>
              <a:t> للتحويل </a:t>
            </a:r>
            <a:endParaRPr lang="ar-S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4</a:t>
            </a:fld>
            <a:endParaRPr lang="ar-SA"/>
          </a:p>
        </p:txBody>
      </p:sp>
      <p:sp>
        <p:nvSpPr>
          <p:cNvPr id="12" name="Content Placeholder 11"/>
          <p:cNvSpPr>
            <a:spLocks noGrp="1"/>
          </p:cNvSpPr>
          <p:nvPr>
            <p:ph sz="quarter" idx="1"/>
          </p:nvPr>
        </p:nvSpPr>
        <p:spPr>
          <a:xfrm>
            <a:off x="457200" y="1285860"/>
            <a:ext cx="8229600" cy="4840303"/>
          </a:xfrm>
        </p:spPr>
        <p:txBody>
          <a:bodyPr>
            <a:noAutofit/>
          </a:bodyPr>
          <a:lstStyle/>
          <a:p>
            <a:pPr algn="just">
              <a:buNone/>
            </a:pPr>
            <a:r>
              <a:rPr lang="ar-SA" sz="2200" dirty="0" smtClean="0"/>
              <a:t>هو تخصيص جزء من الأموال لتوظيفه</a:t>
            </a:r>
            <a:r>
              <a:rPr lang="ar-JO" sz="2200" dirty="0" smtClean="0"/>
              <a:t>ا</a:t>
            </a:r>
            <a:r>
              <a:rPr lang="ar-SA" sz="2200" dirty="0" smtClean="0"/>
              <a:t> في الأصول المالي</a:t>
            </a:r>
            <a:r>
              <a:rPr lang="ar-JO" sz="2200" dirty="0" smtClean="0"/>
              <a:t>ة</a:t>
            </a:r>
            <a:r>
              <a:rPr lang="ar-SA" sz="2200" dirty="0" smtClean="0"/>
              <a:t> لفتر</a:t>
            </a:r>
            <a:r>
              <a:rPr lang="ar-JO" sz="2200" dirty="0" smtClean="0"/>
              <a:t>ة</a:t>
            </a:r>
            <a:r>
              <a:rPr lang="ar-SA" sz="2200" dirty="0" smtClean="0"/>
              <a:t> من الزمن بهدف الحصول على </a:t>
            </a:r>
            <a:r>
              <a:rPr lang="ar-SA" sz="2200" dirty="0" smtClean="0">
                <a:solidFill>
                  <a:srgbClr val="FF0000"/>
                </a:solidFill>
              </a:rPr>
              <a:t>تدفقات نقدي</a:t>
            </a:r>
            <a:r>
              <a:rPr lang="ar-JO" sz="2200" dirty="0" smtClean="0">
                <a:solidFill>
                  <a:srgbClr val="FF0000"/>
                </a:solidFill>
              </a:rPr>
              <a:t>ة</a:t>
            </a:r>
            <a:r>
              <a:rPr lang="ar-SA" sz="2200" dirty="0" smtClean="0">
                <a:solidFill>
                  <a:srgbClr val="FF0000"/>
                </a:solidFill>
              </a:rPr>
              <a:t> في المستقبل لمواجهة </a:t>
            </a:r>
            <a:r>
              <a:rPr lang="ar-SA" sz="2200" dirty="0" smtClean="0"/>
              <a:t>الزياد</a:t>
            </a:r>
            <a:r>
              <a:rPr lang="ar-JO" sz="2200" dirty="0" smtClean="0"/>
              <a:t>ة</a:t>
            </a:r>
            <a:r>
              <a:rPr lang="ar-SA" sz="2200" dirty="0" smtClean="0"/>
              <a:t> في معدل التضخم وتغطي</a:t>
            </a:r>
            <a:r>
              <a:rPr lang="ar-JO" sz="2200" dirty="0" smtClean="0"/>
              <a:t>ة</a:t>
            </a:r>
            <a:r>
              <a:rPr lang="ar-SA" sz="2200" dirty="0" smtClean="0"/>
              <a:t> المخاطر المصاحب</a:t>
            </a:r>
            <a:r>
              <a:rPr lang="ar-JO" sz="2200" dirty="0" smtClean="0"/>
              <a:t>ة</a:t>
            </a:r>
            <a:r>
              <a:rPr lang="ar-SA" sz="2200" dirty="0" smtClean="0"/>
              <a:t> لتدفقات الأموال</a:t>
            </a:r>
          </a:p>
          <a:p>
            <a:pPr algn="just">
              <a:buNone/>
            </a:pPr>
            <a:r>
              <a:rPr lang="ar-SA" sz="2200" dirty="0" smtClean="0"/>
              <a:t>أي </a:t>
            </a:r>
            <a:r>
              <a:rPr lang="ar-JO" sz="2200" dirty="0" smtClean="0"/>
              <a:t>أ</a:t>
            </a:r>
            <a:r>
              <a:rPr lang="ar-SA" sz="2200" dirty="0" smtClean="0"/>
              <a:t>ن المستثمر يخصص جزءا</a:t>
            </a:r>
            <a:r>
              <a:rPr lang="ar-JO" sz="2200" dirty="0" smtClean="0"/>
              <a:t>ً</a:t>
            </a:r>
            <a:r>
              <a:rPr lang="ar-SA" sz="2200" dirty="0" smtClean="0"/>
              <a:t> من المال يتاجر به على أمل الحصول على عائد في المستقبل أو زيادة في ثروته تعوضه عن التغير</a:t>
            </a:r>
            <a:r>
              <a:rPr lang="ar-JO" sz="2200" dirty="0" smtClean="0"/>
              <a:t>ات </a:t>
            </a:r>
            <a:r>
              <a:rPr lang="ar-SA" sz="2200" dirty="0" smtClean="0"/>
              <a:t>المتوقع</a:t>
            </a:r>
            <a:r>
              <a:rPr lang="ar-JO" sz="2200" dirty="0" smtClean="0"/>
              <a:t>ه</a:t>
            </a:r>
            <a:r>
              <a:rPr lang="ar-SA" sz="2200" dirty="0" smtClean="0"/>
              <a:t> في الأسعار خلال فترة الاستثمار. الاستثمار </a:t>
            </a:r>
            <a:r>
              <a:rPr lang="ar-JO" sz="2200" dirty="0" smtClean="0"/>
              <a:t>إ</a:t>
            </a:r>
            <a:r>
              <a:rPr lang="ar-SA" sz="2200" dirty="0" smtClean="0"/>
              <a:t>ما فردي </a:t>
            </a:r>
            <a:r>
              <a:rPr lang="ar-JO" sz="2200" dirty="0" smtClean="0"/>
              <a:t>أ</a:t>
            </a:r>
            <a:r>
              <a:rPr lang="ar-SA" sz="2200" dirty="0" smtClean="0"/>
              <a:t>و متعدد</a:t>
            </a:r>
          </a:p>
          <a:p>
            <a:pPr algn="just">
              <a:buNone/>
            </a:pPr>
            <a:r>
              <a:rPr lang="ar-SA" sz="2200" dirty="0" smtClean="0">
                <a:solidFill>
                  <a:srgbClr val="FF0000"/>
                </a:solidFill>
              </a:rPr>
              <a:t>الاسثمار الفردي هو شراء أصل واحد فقط حتى لو تكررت الوحدات المشتراه من هذه ال</a:t>
            </a:r>
            <a:r>
              <a:rPr lang="ar-JO" sz="2200" dirty="0" smtClean="0">
                <a:solidFill>
                  <a:srgbClr val="FF0000"/>
                </a:solidFill>
              </a:rPr>
              <a:t>أ</a:t>
            </a:r>
            <a:r>
              <a:rPr lang="ar-SA" sz="2200" dirty="0" smtClean="0">
                <a:solidFill>
                  <a:srgbClr val="FF0000"/>
                </a:solidFill>
              </a:rPr>
              <a:t>صول </a:t>
            </a:r>
          </a:p>
          <a:p>
            <a:pPr algn="just">
              <a:buNone/>
            </a:pPr>
            <a:r>
              <a:rPr lang="ar-SA" sz="2200" dirty="0" smtClean="0">
                <a:solidFill>
                  <a:srgbClr val="FF0000"/>
                </a:solidFill>
              </a:rPr>
              <a:t>الاستثمار المتعدد هو </a:t>
            </a:r>
            <a:r>
              <a:rPr lang="ar-JO" sz="2200" dirty="0" smtClean="0">
                <a:solidFill>
                  <a:srgbClr val="FF0000"/>
                </a:solidFill>
              </a:rPr>
              <a:t>إ</a:t>
            </a:r>
            <a:r>
              <a:rPr lang="ar-SA" sz="2200" dirty="0" smtClean="0">
                <a:solidFill>
                  <a:srgbClr val="FF0000"/>
                </a:solidFill>
              </a:rPr>
              <a:t>ذا شمل نوعين من ال</a:t>
            </a:r>
            <a:r>
              <a:rPr lang="ar-JO" sz="2200" dirty="0" smtClean="0">
                <a:solidFill>
                  <a:srgbClr val="FF0000"/>
                </a:solidFill>
              </a:rPr>
              <a:t>أ</a:t>
            </a:r>
            <a:r>
              <a:rPr lang="ar-SA" sz="2200" dirty="0" smtClean="0">
                <a:solidFill>
                  <a:srgbClr val="FF0000"/>
                </a:solidFill>
              </a:rPr>
              <a:t>صول (محفظة استثمار)</a:t>
            </a:r>
            <a:r>
              <a:rPr lang="en-US" sz="2200" dirty="0" smtClean="0">
                <a:solidFill>
                  <a:srgbClr val="FF0000"/>
                </a:solidFill>
              </a:rPr>
              <a:t>  </a:t>
            </a:r>
            <a:r>
              <a:rPr lang="ar-JO" sz="2200" dirty="0" smtClean="0">
                <a:solidFill>
                  <a:srgbClr val="FF0000"/>
                </a:solidFill>
              </a:rPr>
              <a:t>-  كشراء أسهم وسندات</a:t>
            </a:r>
          </a:p>
          <a:p>
            <a:pPr algn="just">
              <a:buNone/>
            </a:pPr>
            <a:r>
              <a:rPr lang="ar-SA" sz="2200" dirty="0" smtClean="0">
                <a:solidFill>
                  <a:srgbClr val="FF0000"/>
                </a:solidFill>
              </a:rPr>
              <a:t>المحفظة تعبير يطلق على مجموعة ما يمكله المستثمر من أصول بشرط أن يكون الهدف من هذا ال</a:t>
            </a:r>
            <a:r>
              <a:rPr lang="ar-JO" sz="2200" dirty="0" smtClean="0">
                <a:solidFill>
                  <a:srgbClr val="FF0000"/>
                </a:solidFill>
              </a:rPr>
              <a:t>إ</a:t>
            </a:r>
            <a:r>
              <a:rPr lang="ar-SA" sz="2200" dirty="0" smtClean="0">
                <a:solidFill>
                  <a:srgbClr val="FF0000"/>
                </a:solidFill>
              </a:rPr>
              <a:t>متلاك هو تنمية القيمة السوقية لها وتحقيق التوظيف الأمثل لما تمثله هذه الأصول من أموال، والاسهم والسندات</a:t>
            </a:r>
            <a:r>
              <a:rPr lang="en-US" sz="2200" dirty="0" smtClean="0">
                <a:solidFill>
                  <a:srgbClr val="FF0000"/>
                </a:solidFill>
              </a:rPr>
              <a:t> </a:t>
            </a:r>
            <a:r>
              <a:rPr lang="ar-SA" sz="2200" dirty="0" smtClean="0">
                <a:solidFill>
                  <a:srgbClr val="FF0000"/>
                </a:solidFill>
              </a:rPr>
              <a:t>تعتبر جزءا</a:t>
            </a:r>
            <a:r>
              <a:rPr lang="ar-JO" sz="2200" dirty="0" smtClean="0">
                <a:solidFill>
                  <a:srgbClr val="FF0000"/>
                </a:solidFill>
              </a:rPr>
              <a:t>ً</a:t>
            </a:r>
            <a:r>
              <a:rPr lang="ar-SA" sz="2200" dirty="0" smtClean="0">
                <a:solidFill>
                  <a:srgbClr val="FF0000"/>
                </a:solidFill>
              </a:rPr>
              <a:t> هاما من أي</a:t>
            </a:r>
            <a:r>
              <a:rPr lang="ar-JO" sz="2200" dirty="0" smtClean="0">
                <a:solidFill>
                  <a:srgbClr val="FF0000"/>
                </a:solidFill>
              </a:rPr>
              <a:t>ة</a:t>
            </a:r>
            <a:r>
              <a:rPr lang="ar-SA" sz="2200" dirty="0" smtClean="0">
                <a:solidFill>
                  <a:srgbClr val="FF0000"/>
                </a:solidFill>
              </a:rPr>
              <a:t> محفظ</a:t>
            </a:r>
            <a:r>
              <a:rPr lang="ar-JO" sz="2200" dirty="0" smtClean="0">
                <a:solidFill>
                  <a:srgbClr val="FF0000"/>
                </a:solidFill>
              </a:rPr>
              <a:t>ة</a:t>
            </a:r>
            <a:r>
              <a:rPr lang="ar-SA" sz="2200" dirty="0" smtClean="0">
                <a:solidFill>
                  <a:srgbClr val="FF0000"/>
                </a:solidFill>
              </a:rPr>
              <a:t> استثمارية</a:t>
            </a:r>
            <a:endParaRPr lang="ar-SA" sz="2200" dirty="0">
              <a:solidFill>
                <a:srgbClr val="FF0000"/>
              </a:solidFill>
            </a:endParaRPr>
          </a:p>
        </p:txBody>
      </p:sp>
      <p:grpSp>
        <p:nvGrpSpPr>
          <p:cNvPr id="2" name="Group 8"/>
          <p:cNvGrpSpPr/>
          <p:nvPr/>
        </p:nvGrpSpPr>
        <p:grpSpPr>
          <a:xfrm>
            <a:off x="14" y="0"/>
            <a:ext cx="9143986" cy="1285860"/>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ال</a:t>
              </a:r>
              <a:r>
                <a:rPr lang="ar-JO" sz="3200" dirty="0" smtClean="0">
                  <a:solidFill>
                    <a:schemeClr val="tx1"/>
                  </a:solidFill>
                </a:rPr>
                <a:t>ا</a:t>
              </a:r>
              <a:r>
                <a:rPr lang="ar-SA" sz="3200" dirty="0" smtClean="0">
                  <a:solidFill>
                    <a:schemeClr val="tx1"/>
                  </a:solidFill>
                </a:rPr>
                <a:t>ستثمار في ال</a:t>
              </a:r>
              <a:r>
                <a:rPr lang="ar-JO" sz="3200" dirty="0" smtClean="0">
                  <a:solidFill>
                    <a:schemeClr val="tx1"/>
                  </a:solidFill>
                </a:rPr>
                <a:t>أ</a:t>
              </a:r>
              <a:r>
                <a:rPr lang="ar-SA" sz="3200" dirty="0" smtClean="0">
                  <a:solidFill>
                    <a:schemeClr val="tx1"/>
                  </a:solidFill>
                </a:rPr>
                <a:t>وراق المالي</a:t>
              </a:r>
              <a:r>
                <a:rPr lang="ar-JO" sz="3200" dirty="0" smtClean="0">
                  <a:solidFill>
                    <a:schemeClr val="tx1"/>
                  </a:solidFill>
                </a:rPr>
                <a:t>ة</a:t>
              </a:r>
              <a:r>
                <a:rPr lang="ar-SA" sz="3200" dirty="0" smtClean="0">
                  <a:solidFill>
                    <a:schemeClr val="tx1"/>
                  </a:solidFill>
                </a:rPr>
                <a:t> </a:t>
              </a:r>
              <a:endParaRPr lang="ar-SA" sz="32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5</a:t>
            </a:fld>
            <a:endParaRPr lang="ar-SA"/>
          </a:p>
        </p:txBody>
      </p:sp>
      <p:sp>
        <p:nvSpPr>
          <p:cNvPr id="12" name="Content Placeholder 11"/>
          <p:cNvSpPr>
            <a:spLocks noGrp="1"/>
          </p:cNvSpPr>
          <p:nvPr>
            <p:ph sz="quarter" idx="1"/>
          </p:nvPr>
        </p:nvSpPr>
        <p:spPr>
          <a:xfrm>
            <a:off x="457200" y="2276872"/>
            <a:ext cx="8229600" cy="3849291"/>
          </a:xfrm>
        </p:spPr>
        <p:txBody>
          <a:bodyPr>
            <a:normAutofit/>
          </a:bodyPr>
          <a:lstStyle/>
          <a:p>
            <a:pPr algn="just">
              <a:buNone/>
            </a:pPr>
            <a:r>
              <a:rPr lang="ar-SA" dirty="0" smtClean="0"/>
              <a:t>هناك عدة طرق لتصنيف ال</a:t>
            </a:r>
            <a:r>
              <a:rPr lang="ar-JO" dirty="0" smtClean="0"/>
              <a:t>أ</a:t>
            </a:r>
            <a:r>
              <a:rPr lang="ar-SA" dirty="0" smtClean="0"/>
              <a:t>صول الماليه ولكن جرى العرف على تصنيفها </a:t>
            </a:r>
          </a:p>
          <a:p>
            <a:pPr algn="just">
              <a:buFont typeface="Wingdings" pitchFamily="2" charset="2"/>
              <a:buChar char="v"/>
            </a:pPr>
            <a:r>
              <a:rPr lang="ar-SA" dirty="0" smtClean="0"/>
              <a:t>من حيث ماهيتها </a:t>
            </a:r>
            <a:r>
              <a:rPr lang="en-US" dirty="0" smtClean="0"/>
              <a:t>: </a:t>
            </a:r>
            <a:r>
              <a:rPr lang="ar-SA" dirty="0" smtClean="0"/>
              <a:t>إلى </a:t>
            </a:r>
            <a:r>
              <a:rPr lang="ar-JO" dirty="0" smtClean="0"/>
              <a:t>أ</a:t>
            </a:r>
            <a:r>
              <a:rPr lang="ar-SA" dirty="0" smtClean="0"/>
              <a:t>وراق مالية تمثل </a:t>
            </a:r>
            <a:r>
              <a:rPr lang="ar-SA" dirty="0" smtClean="0">
                <a:solidFill>
                  <a:srgbClr val="FF0000"/>
                </a:solidFill>
              </a:rPr>
              <a:t>ملكي</a:t>
            </a:r>
            <a:r>
              <a:rPr lang="ar-JO" dirty="0" smtClean="0"/>
              <a:t>ة</a:t>
            </a:r>
            <a:r>
              <a:rPr lang="ar-SA" dirty="0" smtClean="0"/>
              <a:t> وهي ال</a:t>
            </a:r>
            <a:r>
              <a:rPr lang="ar-JO" dirty="0" smtClean="0"/>
              <a:t>أ</a:t>
            </a:r>
            <a:r>
              <a:rPr lang="ar-SA" dirty="0" smtClean="0"/>
              <a:t>سهم و</a:t>
            </a:r>
            <a:r>
              <a:rPr lang="ar-JO" dirty="0" smtClean="0"/>
              <a:t>أ</a:t>
            </a:r>
            <a:r>
              <a:rPr lang="ar-SA" dirty="0" smtClean="0"/>
              <a:t>وراق مالية تمثل </a:t>
            </a:r>
            <a:r>
              <a:rPr lang="ar-SA" dirty="0" smtClean="0">
                <a:solidFill>
                  <a:srgbClr val="FF0000"/>
                </a:solidFill>
              </a:rPr>
              <a:t>مديوني</a:t>
            </a:r>
            <a:r>
              <a:rPr lang="ar-JO" dirty="0" smtClean="0"/>
              <a:t>ة</a:t>
            </a:r>
            <a:r>
              <a:rPr lang="ar-SA" dirty="0" smtClean="0"/>
              <a:t> وهي السندات </a:t>
            </a:r>
          </a:p>
          <a:p>
            <a:pPr algn="just">
              <a:buFont typeface="Wingdings" pitchFamily="2" charset="2"/>
              <a:buChar char="v"/>
            </a:pPr>
            <a:r>
              <a:rPr lang="ar-SA" dirty="0" smtClean="0">
                <a:solidFill>
                  <a:srgbClr val="FF0000"/>
                </a:solidFill>
              </a:rPr>
              <a:t>ومن حيث العائد </a:t>
            </a:r>
            <a:r>
              <a:rPr lang="ar-JO" dirty="0" smtClean="0">
                <a:solidFill>
                  <a:srgbClr val="FF0000"/>
                </a:solidFill>
              </a:rPr>
              <a:t>إ</a:t>
            </a:r>
            <a:r>
              <a:rPr lang="ar-SA" dirty="0" smtClean="0">
                <a:solidFill>
                  <a:srgbClr val="FF0000"/>
                </a:solidFill>
              </a:rPr>
              <a:t>لى </a:t>
            </a:r>
            <a:r>
              <a:rPr lang="ar-JO" dirty="0" smtClean="0">
                <a:solidFill>
                  <a:srgbClr val="FF0000"/>
                </a:solidFill>
              </a:rPr>
              <a:t>أ</a:t>
            </a:r>
            <a:r>
              <a:rPr lang="ar-SA" dirty="0" smtClean="0">
                <a:solidFill>
                  <a:srgbClr val="FF0000"/>
                </a:solidFill>
              </a:rPr>
              <a:t>وراق مالية ذات دخل متغير و</a:t>
            </a:r>
            <a:r>
              <a:rPr lang="ar-JO" dirty="0" smtClean="0">
                <a:solidFill>
                  <a:srgbClr val="FF0000"/>
                </a:solidFill>
              </a:rPr>
              <a:t>أ</a:t>
            </a:r>
            <a:r>
              <a:rPr lang="ar-SA" dirty="0" smtClean="0">
                <a:solidFill>
                  <a:srgbClr val="FF0000"/>
                </a:solidFill>
              </a:rPr>
              <a:t>خرى ذات دخل ثابت </a:t>
            </a:r>
            <a:endParaRPr lang="ar-SA" dirty="0">
              <a:solidFill>
                <a:srgbClr val="FF0000"/>
              </a:solidFill>
            </a:endParaRPr>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أنواع الأصول الماليه</a:t>
              </a:r>
              <a:endParaRPr lang="ar-SA" sz="32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6</a:t>
            </a:fld>
            <a:endParaRPr lang="ar-SA"/>
          </a:p>
        </p:txBody>
      </p:sp>
      <p:sp>
        <p:nvSpPr>
          <p:cNvPr id="12" name="Content Placeholder 11"/>
          <p:cNvSpPr>
            <a:spLocks noGrp="1"/>
          </p:cNvSpPr>
          <p:nvPr>
            <p:ph sz="quarter" idx="1"/>
          </p:nvPr>
        </p:nvSpPr>
        <p:spPr>
          <a:xfrm>
            <a:off x="457200" y="2276872"/>
            <a:ext cx="8229600" cy="3849291"/>
          </a:xfrm>
        </p:spPr>
        <p:txBody>
          <a:bodyPr>
            <a:normAutofit fontScale="92500" lnSpcReduction="20000"/>
          </a:bodyPr>
          <a:lstStyle/>
          <a:p>
            <a:pPr algn="just">
              <a:buNone/>
            </a:pPr>
            <a:r>
              <a:rPr lang="ar-SA" dirty="0" smtClean="0">
                <a:solidFill>
                  <a:srgbClr val="FF0000"/>
                </a:solidFill>
              </a:rPr>
              <a:t>يتكون رأس مال الشركات المساهمة من عدد من الحصص المتساوي</a:t>
            </a:r>
            <a:r>
              <a:rPr lang="ar-JO" dirty="0" smtClean="0">
                <a:solidFill>
                  <a:srgbClr val="FF0000"/>
                </a:solidFill>
              </a:rPr>
              <a:t>ة</a:t>
            </a:r>
            <a:r>
              <a:rPr lang="ar-SA" dirty="0" smtClean="0">
                <a:solidFill>
                  <a:srgbClr val="FF0000"/>
                </a:solidFill>
              </a:rPr>
              <a:t> يسمى كل منها سهما</a:t>
            </a:r>
            <a:r>
              <a:rPr lang="ar-JO" dirty="0" smtClean="0">
                <a:solidFill>
                  <a:srgbClr val="FF0000"/>
                </a:solidFill>
              </a:rPr>
              <a:t>ً</a:t>
            </a:r>
            <a:r>
              <a:rPr lang="ar-SA" dirty="0" smtClean="0">
                <a:solidFill>
                  <a:srgbClr val="FF0000"/>
                </a:solidFill>
              </a:rPr>
              <a:t> </a:t>
            </a:r>
          </a:p>
          <a:p>
            <a:pPr algn="just">
              <a:buFontTx/>
              <a:buChar char="-"/>
            </a:pPr>
            <a:r>
              <a:rPr lang="ar-SA" dirty="0" smtClean="0">
                <a:solidFill>
                  <a:srgbClr val="FF0000"/>
                </a:solidFill>
              </a:rPr>
              <a:t>والسهم عبار</a:t>
            </a:r>
            <a:r>
              <a:rPr lang="ar-JO" dirty="0" smtClean="0">
                <a:solidFill>
                  <a:srgbClr val="FF0000"/>
                </a:solidFill>
              </a:rPr>
              <a:t>ة</a:t>
            </a:r>
            <a:r>
              <a:rPr lang="ar-SA" dirty="0" smtClean="0">
                <a:solidFill>
                  <a:srgbClr val="FF0000"/>
                </a:solidFill>
              </a:rPr>
              <a:t> عن صك يؤكد لحامله ملكية حص</a:t>
            </a:r>
            <a:r>
              <a:rPr lang="ar-JO" dirty="0" smtClean="0">
                <a:solidFill>
                  <a:srgbClr val="FF0000"/>
                </a:solidFill>
              </a:rPr>
              <a:t>ته</a:t>
            </a:r>
            <a:r>
              <a:rPr lang="ar-SA" dirty="0" smtClean="0">
                <a:solidFill>
                  <a:srgbClr val="FF0000"/>
                </a:solidFill>
              </a:rPr>
              <a:t> في رأسمال الشركة تعادل المبلغ الذي دفعه</a:t>
            </a:r>
          </a:p>
          <a:p>
            <a:pPr algn="just">
              <a:buFontTx/>
              <a:buChar char="-"/>
            </a:pPr>
            <a:r>
              <a:rPr lang="ar-SA" dirty="0" smtClean="0">
                <a:solidFill>
                  <a:srgbClr val="0000FF"/>
                </a:solidFill>
              </a:rPr>
              <a:t> وهذا الصك يبين حق لحامل</a:t>
            </a:r>
            <a:r>
              <a:rPr lang="ar-SY" dirty="0" smtClean="0">
                <a:solidFill>
                  <a:srgbClr val="0000FF"/>
                </a:solidFill>
              </a:rPr>
              <a:t> السهم </a:t>
            </a:r>
            <a:r>
              <a:rPr lang="ar-SA" dirty="0" smtClean="0">
                <a:solidFill>
                  <a:srgbClr val="0000FF"/>
                </a:solidFill>
              </a:rPr>
              <a:t>في ال</a:t>
            </a:r>
            <a:r>
              <a:rPr lang="ar-JO" dirty="0" smtClean="0">
                <a:solidFill>
                  <a:srgbClr val="0000FF"/>
                </a:solidFill>
              </a:rPr>
              <a:t>إ</a:t>
            </a:r>
            <a:r>
              <a:rPr lang="ar-SA" dirty="0" smtClean="0">
                <a:solidFill>
                  <a:srgbClr val="0000FF"/>
                </a:solidFill>
              </a:rPr>
              <a:t>شراك في توجيه سياسة الشرك</a:t>
            </a:r>
            <a:r>
              <a:rPr lang="ar-JO" dirty="0" smtClean="0">
                <a:solidFill>
                  <a:srgbClr val="0000FF"/>
                </a:solidFill>
              </a:rPr>
              <a:t>ة</a:t>
            </a:r>
            <a:r>
              <a:rPr lang="ar-SA" dirty="0" smtClean="0">
                <a:solidFill>
                  <a:srgbClr val="0000FF"/>
                </a:solidFill>
              </a:rPr>
              <a:t> من خلال ال</a:t>
            </a:r>
            <a:r>
              <a:rPr lang="ar-JO" dirty="0" smtClean="0">
                <a:solidFill>
                  <a:srgbClr val="0000FF"/>
                </a:solidFill>
              </a:rPr>
              <a:t>أ</a:t>
            </a:r>
            <a:r>
              <a:rPr lang="ar-SA" dirty="0" smtClean="0">
                <a:solidFill>
                  <a:srgbClr val="0000FF"/>
                </a:solidFill>
              </a:rPr>
              <a:t>راء التي يطرحها في ا</a:t>
            </a:r>
            <a:r>
              <a:rPr lang="ar-JO" dirty="0" smtClean="0">
                <a:solidFill>
                  <a:srgbClr val="0000FF"/>
                </a:solidFill>
              </a:rPr>
              <a:t>لإ</a:t>
            </a:r>
            <a:r>
              <a:rPr lang="ar-SA" dirty="0" smtClean="0">
                <a:solidFill>
                  <a:srgbClr val="0000FF"/>
                </a:solidFill>
              </a:rPr>
              <a:t>جتماعات التي تعقد للمساهمين </a:t>
            </a:r>
            <a:r>
              <a:rPr lang="ar-JO" dirty="0" smtClean="0">
                <a:solidFill>
                  <a:srgbClr val="0000FF"/>
                </a:solidFill>
              </a:rPr>
              <a:t>أ</a:t>
            </a:r>
            <a:r>
              <a:rPr lang="ar-SA" dirty="0" smtClean="0">
                <a:solidFill>
                  <a:srgbClr val="0000FF"/>
                </a:solidFill>
              </a:rPr>
              <a:t>و من خلال حق انتخاب أعضاء مجلس ال</a:t>
            </a:r>
            <a:r>
              <a:rPr lang="ar-JO" dirty="0" smtClean="0">
                <a:solidFill>
                  <a:srgbClr val="0000FF"/>
                </a:solidFill>
              </a:rPr>
              <a:t>إ</a:t>
            </a:r>
            <a:r>
              <a:rPr lang="ar-SA" dirty="0" smtClean="0">
                <a:solidFill>
                  <a:srgbClr val="0000FF"/>
                </a:solidFill>
              </a:rPr>
              <a:t>دارة </a:t>
            </a:r>
          </a:p>
          <a:p>
            <a:pPr algn="just">
              <a:buFontTx/>
              <a:buChar char="-"/>
            </a:pPr>
            <a:r>
              <a:rPr lang="ar-SA" dirty="0" smtClean="0"/>
              <a:t>وعند </a:t>
            </a:r>
            <a:r>
              <a:rPr lang="ar-JO" dirty="0" smtClean="0"/>
              <a:t>إ</a:t>
            </a:r>
            <a:r>
              <a:rPr lang="ar-SA" dirty="0" smtClean="0"/>
              <a:t>صدار </a:t>
            </a:r>
            <a:r>
              <a:rPr lang="ar-JO" dirty="0" smtClean="0"/>
              <a:t>أ</a:t>
            </a:r>
            <a:r>
              <a:rPr lang="ar-SA" dirty="0" smtClean="0"/>
              <a:t>سهم لزيادة رأسمال شرك</a:t>
            </a:r>
            <a:r>
              <a:rPr lang="ar-JO" dirty="0" smtClean="0"/>
              <a:t>ة</a:t>
            </a:r>
            <a:r>
              <a:rPr lang="ar-SA" dirty="0" smtClean="0"/>
              <a:t> قائم</a:t>
            </a:r>
            <a:r>
              <a:rPr lang="ar-JO" dirty="0" smtClean="0"/>
              <a:t>ة</a:t>
            </a:r>
            <a:r>
              <a:rPr lang="ar-SA" dirty="0" smtClean="0"/>
              <a:t> بالفعل تحدد القيم</a:t>
            </a:r>
            <a:r>
              <a:rPr lang="ar-JO" dirty="0" smtClean="0"/>
              <a:t>ة</a:t>
            </a:r>
            <a:r>
              <a:rPr lang="ar-SA" dirty="0" smtClean="0"/>
              <a:t> ال</a:t>
            </a:r>
            <a:r>
              <a:rPr lang="ar-JO" dirty="0" smtClean="0"/>
              <a:t>إ</a:t>
            </a:r>
            <a:r>
              <a:rPr lang="ar-SA" dirty="0" smtClean="0"/>
              <a:t>سمي</a:t>
            </a:r>
            <a:r>
              <a:rPr lang="ar-JO" dirty="0" smtClean="0"/>
              <a:t>ة</a:t>
            </a:r>
            <a:r>
              <a:rPr lang="ar-SA" dirty="0" smtClean="0"/>
              <a:t> للسهم وتدرج على وجه الصك وتسجل في دفاتر الشرك</a:t>
            </a:r>
            <a:r>
              <a:rPr lang="ar-JO" dirty="0" smtClean="0"/>
              <a:t>ة</a:t>
            </a:r>
            <a:r>
              <a:rPr lang="ar-SA" dirty="0" smtClean="0"/>
              <a:t> وعلى هذا ف</a:t>
            </a:r>
            <a:r>
              <a:rPr lang="ar-JO" dirty="0" smtClean="0"/>
              <a:t>إ</a:t>
            </a:r>
            <a:r>
              <a:rPr lang="ar-SA" dirty="0" smtClean="0"/>
              <a:t>ن القيم</a:t>
            </a:r>
            <a:r>
              <a:rPr lang="ar-JO" dirty="0" smtClean="0"/>
              <a:t>ة</a:t>
            </a:r>
            <a:r>
              <a:rPr lang="ar-SA" dirty="0" smtClean="0"/>
              <a:t> الدفتري</a:t>
            </a:r>
            <a:r>
              <a:rPr lang="ar-JO" dirty="0" smtClean="0"/>
              <a:t>ة</a:t>
            </a:r>
            <a:r>
              <a:rPr lang="ar-SA" dirty="0" smtClean="0"/>
              <a:t> للسهم تتغير في المدى الطويل </a:t>
            </a:r>
            <a:r>
              <a:rPr lang="ar-JO" dirty="0" smtClean="0"/>
              <a:t>إ</a:t>
            </a:r>
            <a:r>
              <a:rPr lang="ar-SA" dirty="0" smtClean="0"/>
              <a:t>ذ تعادل القيم</a:t>
            </a:r>
            <a:r>
              <a:rPr lang="ar-JO" dirty="0" smtClean="0"/>
              <a:t>ة</a:t>
            </a:r>
            <a:r>
              <a:rPr lang="ar-SA" dirty="0" smtClean="0"/>
              <a:t> ال</a:t>
            </a:r>
            <a:r>
              <a:rPr lang="ar-JO" dirty="0" smtClean="0"/>
              <a:t>إ</a:t>
            </a:r>
            <a:r>
              <a:rPr lang="ar-SA" dirty="0" smtClean="0"/>
              <a:t>سمي</a:t>
            </a:r>
            <a:r>
              <a:rPr lang="ar-JO" dirty="0" smtClean="0"/>
              <a:t>ة</a:t>
            </a:r>
            <a:r>
              <a:rPr lang="ar-SA" dirty="0" smtClean="0"/>
              <a:t> للسهم مضافا</a:t>
            </a:r>
            <a:r>
              <a:rPr lang="ar-JO" dirty="0" smtClean="0"/>
              <a:t>ً</a:t>
            </a:r>
            <a:r>
              <a:rPr lang="ar-SA" dirty="0" smtClean="0"/>
              <a:t> </a:t>
            </a:r>
            <a:r>
              <a:rPr lang="ar-JO" dirty="0" smtClean="0"/>
              <a:t>إ</a:t>
            </a:r>
            <a:r>
              <a:rPr lang="ar-SA" dirty="0" smtClean="0"/>
              <a:t>ليها ال</a:t>
            </a:r>
            <a:r>
              <a:rPr lang="ar-JO" dirty="0" smtClean="0"/>
              <a:t>أ</a:t>
            </a:r>
            <a:r>
              <a:rPr lang="ar-SA" dirty="0" smtClean="0"/>
              <a:t>رباح المحتجز</a:t>
            </a:r>
            <a:r>
              <a:rPr lang="ar-JO" dirty="0" smtClean="0"/>
              <a:t>ة</a:t>
            </a:r>
            <a:r>
              <a:rPr lang="ar-SA" dirty="0" smtClean="0"/>
              <a:t> </a:t>
            </a:r>
            <a:r>
              <a:rPr lang="ar-JO" dirty="0" smtClean="0"/>
              <a:t>أ</a:t>
            </a:r>
            <a:r>
              <a:rPr lang="ar-SA" dirty="0" smtClean="0"/>
              <a:t>ثناء حياة الشرك</a:t>
            </a:r>
            <a:r>
              <a:rPr lang="ar-JO" dirty="0" smtClean="0"/>
              <a:t>ة</a:t>
            </a:r>
            <a:r>
              <a:rPr lang="ar-SA" dirty="0" smtClean="0"/>
              <a:t> .</a:t>
            </a:r>
            <a:endParaRPr lang="ar-SA" dirty="0"/>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FF0000"/>
                  </a:solidFill>
                </a:rPr>
                <a:t>ال</a:t>
              </a:r>
              <a:r>
                <a:rPr lang="ar-JO" sz="4800" dirty="0" smtClean="0">
                  <a:solidFill>
                    <a:srgbClr val="FF0000"/>
                  </a:solidFill>
                </a:rPr>
                <a:t>أ</a:t>
              </a:r>
              <a:r>
                <a:rPr lang="ar-SA" sz="4800" dirty="0" smtClean="0">
                  <a:solidFill>
                    <a:srgbClr val="FF0000"/>
                  </a:solidFill>
                </a:rPr>
                <a:t>ســــهم </a:t>
              </a:r>
              <a:endParaRPr lang="ar-SA" sz="4800"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7</a:t>
            </a:fld>
            <a:endParaRPr lang="ar-SA"/>
          </a:p>
        </p:txBody>
      </p:sp>
      <p:sp>
        <p:nvSpPr>
          <p:cNvPr id="12" name="Content Placeholder 11"/>
          <p:cNvSpPr>
            <a:spLocks noGrp="1"/>
          </p:cNvSpPr>
          <p:nvPr>
            <p:ph sz="quarter" idx="1"/>
          </p:nvPr>
        </p:nvSpPr>
        <p:spPr>
          <a:xfrm>
            <a:off x="457200" y="1714488"/>
            <a:ext cx="8229600" cy="4411675"/>
          </a:xfrm>
        </p:spPr>
        <p:txBody>
          <a:bodyPr>
            <a:normAutofit/>
          </a:bodyPr>
          <a:lstStyle/>
          <a:p>
            <a:pPr algn="just">
              <a:buFontTx/>
              <a:buChar char="-"/>
            </a:pPr>
            <a:r>
              <a:rPr lang="ar-SA" dirty="0" smtClean="0"/>
              <a:t>عند تداول ال</a:t>
            </a:r>
            <a:r>
              <a:rPr lang="ar-JO" dirty="0" smtClean="0"/>
              <a:t>أ</a:t>
            </a:r>
            <a:r>
              <a:rPr lang="ar-SA" dirty="0" smtClean="0"/>
              <a:t>سهم العادي</a:t>
            </a:r>
            <a:r>
              <a:rPr lang="ar-JO" dirty="0" smtClean="0"/>
              <a:t>ة</a:t>
            </a:r>
            <a:r>
              <a:rPr lang="ar-SA" dirty="0" smtClean="0"/>
              <a:t> في البورص</a:t>
            </a:r>
            <a:r>
              <a:rPr lang="ar-JO" dirty="0" smtClean="0"/>
              <a:t>ة</a:t>
            </a:r>
            <a:r>
              <a:rPr lang="ar-SA" dirty="0" smtClean="0"/>
              <a:t> قد تباع وتشترى بقيم</a:t>
            </a:r>
            <a:r>
              <a:rPr lang="ar-JO" dirty="0" smtClean="0"/>
              <a:t>ة</a:t>
            </a:r>
            <a:r>
              <a:rPr lang="ar-SA" dirty="0" smtClean="0"/>
              <a:t> مخالف</a:t>
            </a:r>
            <a:r>
              <a:rPr lang="ar-JO" dirty="0" smtClean="0"/>
              <a:t>ة</a:t>
            </a:r>
            <a:r>
              <a:rPr lang="ar-SA" dirty="0" smtClean="0"/>
              <a:t> عن القيم</a:t>
            </a:r>
            <a:r>
              <a:rPr lang="ar-JO" dirty="0" smtClean="0"/>
              <a:t>ة</a:t>
            </a:r>
            <a:r>
              <a:rPr lang="ar-SA" dirty="0" smtClean="0"/>
              <a:t> ال</a:t>
            </a:r>
            <a:r>
              <a:rPr lang="ar-JO" dirty="0" smtClean="0"/>
              <a:t>أ</a:t>
            </a:r>
            <a:r>
              <a:rPr lang="ar-SA" dirty="0" smtClean="0"/>
              <a:t>سم</a:t>
            </a:r>
            <a:r>
              <a:rPr lang="ar-JO" dirty="0" smtClean="0"/>
              <a:t>ية</a:t>
            </a:r>
            <a:r>
              <a:rPr lang="ar-SA" dirty="0" smtClean="0"/>
              <a:t> </a:t>
            </a:r>
            <a:r>
              <a:rPr lang="ar-JO" dirty="0" smtClean="0"/>
              <a:t>أ</a:t>
            </a:r>
            <a:r>
              <a:rPr lang="ar-SA" dirty="0" smtClean="0"/>
              <a:t>و الدفتري</a:t>
            </a:r>
            <a:r>
              <a:rPr lang="ar-JO" dirty="0" smtClean="0"/>
              <a:t>ة</a:t>
            </a:r>
            <a:r>
              <a:rPr lang="ar-SA" dirty="0" smtClean="0"/>
              <a:t>، أي قيم</a:t>
            </a:r>
            <a:r>
              <a:rPr lang="ar-JO" dirty="0" smtClean="0"/>
              <a:t>ة</a:t>
            </a:r>
            <a:r>
              <a:rPr lang="ar-SA" dirty="0" smtClean="0"/>
              <a:t> ثالثه تعرف ب</a:t>
            </a:r>
            <a:r>
              <a:rPr lang="ar-JO" dirty="0" smtClean="0"/>
              <a:t>إ</a:t>
            </a:r>
            <a:r>
              <a:rPr lang="ar-SA" dirty="0" smtClean="0"/>
              <a:t>سم القيم</a:t>
            </a:r>
            <a:r>
              <a:rPr lang="ar-JO" dirty="0" smtClean="0"/>
              <a:t>ة</a:t>
            </a:r>
            <a:r>
              <a:rPr lang="ar-SA" dirty="0" smtClean="0"/>
              <a:t> السوقي</a:t>
            </a:r>
            <a:r>
              <a:rPr lang="ar-JO" dirty="0" smtClean="0"/>
              <a:t>ة</a:t>
            </a:r>
            <a:r>
              <a:rPr lang="ar-SA" dirty="0" smtClean="0"/>
              <a:t> وهي القيم</a:t>
            </a:r>
            <a:r>
              <a:rPr lang="ar-JO" dirty="0" smtClean="0"/>
              <a:t>ة</a:t>
            </a:r>
            <a:r>
              <a:rPr lang="ar-SA" dirty="0" smtClean="0"/>
              <a:t> الحقيقي</a:t>
            </a:r>
            <a:r>
              <a:rPr lang="ar-JO" dirty="0" smtClean="0"/>
              <a:t>ة</a:t>
            </a:r>
            <a:r>
              <a:rPr lang="ar-SA" dirty="0" smtClean="0"/>
              <a:t> للسهم ل</a:t>
            </a:r>
            <a:r>
              <a:rPr lang="ar-JO" dirty="0" smtClean="0"/>
              <a:t>أ</a:t>
            </a:r>
            <a:r>
              <a:rPr lang="ar-SA" dirty="0" smtClean="0"/>
              <a:t>نها تتغير </a:t>
            </a:r>
          </a:p>
          <a:p>
            <a:pPr marL="514350" indent="-514350" algn="just">
              <a:buAutoNum type="arabic1Minus"/>
            </a:pPr>
            <a:r>
              <a:rPr lang="ar-SA" dirty="0" smtClean="0">
                <a:solidFill>
                  <a:srgbClr val="FF0000"/>
                </a:solidFill>
              </a:rPr>
              <a:t>طبقا لمعدلات ال</a:t>
            </a:r>
            <a:r>
              <a:rPr lang="ar-JO" dirty="0" smtClean="0">
                <a:solidFill>
                  <a:srgbClr val="FF0000"/>
                </a:solidFill>
              </a:rPr>
              <a:t>أ</a:t>
            </a:r>
            <a:r>
              <a:rPr lang="ar-SA" dirty="0" smtClean="0">
                <a:solidFill>
                  <a:srgbClr val="FF0000"/>
                </a:solidFill>
              </a:rPr>
              <a:t>رباح التي تحققها الشرك</a:t>
            </a:r>
            <a:r>
              <a:rPr lang="ar-JO" dirty="0" smtClean="0">
                <a:solidFill>
                  <a:srgbClr val="FF0000"/>
                </a:solidFill>
              </a:rPr>
              <a:t>ة</a:t>
            </a:r>
            <a:endParaRPr lang="ar-SA" dirty="0" smtClean="0">
              <a:solidFill>
                <a:srgbClr val="FF0000"/>
              </a:solidFill>
            </a:endParaRPr>
          </a:p>
          <a:p>
            <a:pPr marL="514350" indent="-514350" algn="just">
              <a:buAutoNum type="arabic1Minus"/>
            </a:pPr>
            <a:r>
              <a:rPr lang="ar-SA" dirty="0" smtClean="0">
                <a:solidFill>
                  <a:srgbClr val="FF0000"/>
                </a:solidFill>
              </a:rPr>
              <a:t>وظروف العرض والطلب </a:t>
            </a:r>
          </a:p>
          <a:p>
            <a:pPr marL="514350" indent="-514350" algn="just">
              <a:buAutoNum type="arabic1Minus"/>
            </a:pPr>
            <a:r>
              <a:rPr lang="ar-SA" dirty="0" smtClean="0">
                <a:solidFill>
                  <a:srgbClr val="FF0000"/>
                </a:solidFill>
              </a:rPr>
              <a:t>ونمط تداول ال</a:t>
            </a:r>
            <a:r>
              <a:rPr lang="ar-JO" dirty="0" smtClean="0">
                <a:solidFill>
                  <a:srgbClr val="FF0000"/>
                </a:solidFill>
              </a:rPr>
              <a:t>أ</a:t>
            </a:r>
            <a:r>
              <a:rPr lang="ar-SA" dirty="0" smtClean="0">
                <a:solidFill>
                  <a:srgbClr val="FF0000"/>
                </a:solidFill>
              </a:rPr>
              <a:t>وراق المالي</a:t>
            </a:r>
            <a:r>
              <a:rPr lang="ar-JO" dirty="0" smtClean="0">
                <a:solidFill>
                  <a:srgbClr val="FF0000"/>
                </a:solidFill>
              </a:rPr>
              <a:t>ة</a:t>
            </a:r>
            <a:r>
              <a:rPr lang="ar-SA" dirty="0" smtClean="0">
                <a:solidFill>
                  <a:srgbClr val="FF0000"/>
                </a:solidFill>
              </a:rPr>
              <a:t> في البورص</a:t>
            </a:r>
            <a:r>
              <a:rPr lang="ar-JO" dirty="0" smtClean="0">
                <a:solidFill>
                  <a:srgbClr val="FF0000"/>
                </a:solidFill>
              </a:rPr>
              <a:t>ة</a:t>
            </a:r>
            <a:r>
              <a:rPr lang="ar-SA" dirty="0" smtClean="0">
                <a:solidFill>
                  <a:srgbClr val="FF0000"/>
                </a:solidFill>
              </a:rPr>
              <a:t> </a:t>
            </a:r>
            <a:endParaRPr lang="ar-SA"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8</a:t>
            </a:fld>
            <a:endParaRPr lang="ar-SA"/>
          </a:p>
        </p:txBody>
      </p:sp>
      <p:sp>
        <p:nvSpPr>
          <p:cNvPr id="12" name="Content Placeholder 11"/>
          <p:cNvSpPr>
            <a:spLocks noGrp="1"/>
          </p:cNvSpPr>
          <p:nvPr>
            <p:ph sz="quarter" idx="1"/>
          </p:nvPr>
        </p:nvSpPr>
        <p:spPr>
          <a:xfrm>
            <a:off x="457200" y="2276872"/>
            <a:ext cx="8229600" cy="3849291"/>
          </a:xfrm>
        </p:spPr>
        <p:txBody>
          <a:bodyPr>
            <a:normAutofit/>
          </a:bodyPr>
          <a:lstStyle/>
          <a:p>
            <a:pPr marL="514350" indent="-514350" algn="just">
              <a:buAutoNum type="arabic1Minus"/>
            </a:pPr>
            <a:r>
              <a:rPr lang="ar-SA" dirty="0" smtClean="0"/>
              <a:t>أنواع ال</a:t>
            </a:r>
            <a:r>
              <a:rPr lang="ar-JO" dirty="0" smtClean="0"/>
              <a:t>أ</a:t>
            </a:r>
            <a:r>
              <a:rPr lang="ar-SA" dirty="0" smtClean="0"/>
              <a:t>سهم من حيث الشكل</a:t>
            </a:r>
          </a:p>
          <a:p>
            <a:pPr marL="514350" indent="-514350" algn="just">
              <a:buFont typeface="+mj-lt"/>
              <a:buAutoNum type="arabicPeriod"/>
            </a:pPr>
            <a:r>
              <a:rPr lang="ar-SA" b="1" dirty="0" smtClean="0">
                <a:solidFill>
                  <a:srgbClr val="FF0000"/>
                </a:solidFill>
              </a:rPr>
              <a:t>ال</a:t>
            </a:r>
            <a:r>
              <a:rPr lang="ar-JO" b="1" dirty="0" smtClean="0">
                <a:solidFill>
                  <a:srgbClr val="FF0000"/>
                </a:solidFill>
              </a:rPr>
              <a:t>أ</a:t>
            </a:r>
            <a:r>
              <a:rPr lang="ar-SA" b="1" dirty="0" smtClean="0">
                <a:solidFill>
                  <a:srgbClr val="FF0000"/>
                </a:solidFill>
              </a:rPr>
              <a:t>سهم ال</a:t>
            </a:r>
            <a:r>
              <a:rPr lang="ar-JO" b="1" dirty="0" smtClean="0">
                <a:solidFill>
                  <a:srgbClr val="FF0000"/>
                </a:solidFill>
              </a:rPr>
              <a:t>أ</a:t>
            </a:r>
            <a:r>
              <a:rPr lang="ar-SA" b="1" dirty="0" smtClean="0">
                <a:solidFill>
                  <a:srgbClr val="FF0000"/>
                </a:solidFill>
              </a:rPr>
              <a:t>سمي</a:t>
            </a:r>
            <a:r>
              <a:rPr lang="ar-JO" b="1" dirty="0" smtClean="0">
                <a:solidFill>
                  <a:srgbClr val="FF0000"/>
                </a:solidFill>
              </a:rPr>
              <a:t>ة</a:t>
            </a:r>
            <a:r>
              <a:rPr lang="ar-SA" dirty="0" smtClean="0"/>
              <a:t> : التي </a:t>
            </a:r>
            <a:r>
              <a:rPr lang="ar-SA" dirty="0" smtClean="0">
                <a:solidFill>
                  <a:srgbClr val="FF0000"/>
                </a:solidFill>
              </a:rPr>
              <a:t>يسجل</a:t>
            </a:r>
            <a:r>
              <a:rPr lang="ar-SA" dirty="0" smtClean="0"/>
              <a:t> </a:t>
            </a:r>
            <a:r>
              <a:rPr lang="ar-JO" dirty="0" smtClean="0">
                <a:solidFill>
                  <a:srgbClr val="FF0000"/>
                </a:solidFill>
              </a:rPr>
              <a:t>إ</a:t>
            </a:r>
            <a:r>
              <a:rPr lang="ar-SA" dirty="0" smtClean="0">
                <a:solidFill>
                  <a:srgbClr val="FF0000"/>
                </a:solidFill>
              </a:rPr>
              <a:t>سم حاملها </a:t>
            </a:r>
            <a:r>
              <a:rPr lang="ar-SA" dirty="0" smtClean="0"/>
              <a:t>على وجه الصك ويمكن لمالك السهم أن يبيعه فيسجل </a:t>
            </a:r>
            <a:r>
              <a:rPr lang="ar-JO" dirty="0" smtClean="0"/>
              <a:t>إ</a:t>
            </a:r>
            <a:r>
              <a:rPr lang="ar-SA" dirty="0" smtClean="0"/>
              <a:t>سم الحامل الجديد على ظهر الصك في جدول خاص يسمى جدول التنازلات وفي نفس الوقت يسجل </a:t>
            </a:r>
            <a:r>
              <a:rPr lang="ar-JO" dirty="0" smtClean="0"/>
              <a:t>إ</a:t>
            </a:r>
            <a:r>
              <a:rPr lang="ar-SA" dirty="0" smtClean="0"/>
              <a:t>سم المشتري الجديد في دفاتر الشرك</a:t>
            </a:r>
            <a:r>
              <a:rPr lang="ar-JO" dirty="0" smtClean="0"/>
              <a:t>ة</a:t>
            </a:r>
            <a:r>
              <a:rPr lang="ar-SA" dirty="0" smtClean="0"/>
              <a:t> </a:t>
            </a:r>
          </a:p>
          <a:p>
            <a:pPr marL="514350" indent="-514350" algn="just">
              <a:buFont typeface="+mj-lt"/>
              <a:buAutoNum type="arabicPeriod"/>
            </a:pPr>
            <a:r>
              <a:rPr lang="ar-SA" b="1" dirty="0" smtClean="0">
                <a:solidFill>
                  <a:srgbClr val="FF0000"/>
                </a:solidFill>
              </a:rPr>
              <a:t>ال</a:t>
            </a:r>
            <a:r>
              <a:rPr lang="ar-JO" b="1" dirty="0" smtClean="0">
                <a:solidFill>
                  <a:srgbClr val="FF0000"/>
                </a:solidFill>
              </a:rPr>
              <a:t>أ</a:t>
            </a:r>
            <a:r>
              <a:rPr lang="ar-SA" b="1" dirty="0" smtClean="0">
                <a:solidFill>
                  <a:srgbClr val="FF0000"/>
                </a:solidFill>
              </a:rPr>
              <a:t>سهم لحامله</a:t>
            </a:r>
            <a:r>
              <a:rPr lang="ar-SA" dirty="0" smtClean="0"/>
              <a:t> : تصدره الشرك</a:t>
            </a:r>
            <a:r>
              <a:rPr lang="ar-JO" dirty="0" smtClean="0"/>
              <a:t>ة</a:t>
            </a:r>
            <a:r>
              <a:rPr lang="ar-SA" dirty="0" smtClean="0"/>
              <a:t> ويتداول بين المستثمرين </a:t>
            </a:r>
            <a:r>
              <a:rPr lang="ar-SA" dirty="0" smtClean="0">
                <a:solidFill>
                  <a:srgbClr val="FF0000"/>
                </a:solidFill>
              </a:rPr>
              <a:t>بدون كتاب</a:t>
            </a:r>
            <a:r>
              <a:rPr lang="ar-JO" dirty="0" smtClean="0">
                <a:solidFill>
                  <a:srgbClr val="FF0000"/>
                </a:solidFill>
              </a:rPr>
              <a:t>ة</a:t>
            </a:r>
            <a:r>
              <a:rPr lang="ar-SA" dirty="0" smtClean="0">
                <a:solidFill>
                  <a:srgbClr val="FF0000"/>
                </a:solidFill>
              </a:rPr>
              <a:t> </a:t>
            </a:r>
            <a:r>
              <a:rPr lang="ar-JO" dirty="0" smtClean="0">
                <a:solidFill>
                  <a:srgbClr val="FF0000"/>
                </a:solidFill>
              </a:rPr>
              <a:t>إ</a:t>
            </a:r>
            <a:r>
              <a:rPr lang="ar-SA" dirty="0" smtClean="0">
                <a:solidFill>
                  <a:srgbClr val="FF0000"/>
                </a:solidFill>
              </a:rPr>
              <a:t>سم المالك </a:t>
            </a:r>
            <a:r>
              <a:rPr lang="ar-SA" dirty="0" smtClean="0"/>
              <a:t>بل تنقل المكلية بمجرد الحياز</a:t>
            </a:r>
            <a:r>
              <a:rPr lang="ar-JO" dirty="0" smtClean="0"/>
              <a:t>ة</a:t>
            </a:r>
            <a:r>
              <a:rPr lang="ar-SA" dirty="0" smtClean="0"/>
              <a:t> الفعلي</a:t>
            </a:r>
            <a:r>
              <a:rPr lang="ar-JO" dirty="0" smtClean="0"/>
              <a:t>ة</a:t>
            </a:r>
            <a:r>
              <a:rPr lang="ar-SA" dirty="0" smtClean="0"/>
              <a:t> للسهم ولا يجوز </a:t>
            </a:r>
            <a:r>
              <a:rPr lang="ar-JO" dirty="0" smtClean="0"/>
              <a:t>إ</a:t>
            </a:r>
            <a:r>
              <a:rPr lang="ar-SA" dirty="0" smtClean="0"/>
              <a:t>صدار مثل هذه ال</a:t>
            </a:r>
            <a:r>
              <a:rPr lang="ar-JO" dirty="0" smtClean="0"/>
              <a:t>أ</a:t>
            </a:r>
            <a:r>
              <a:rPr lang="ar-SA" dirty="0" smtClean="0"/>
              <a:t>سهم </a:t>
            </a:r>
            <a:r>
              <a:rPr lang="ar-JO" dirty="0" smtClean="0"/>
              <a:t>إ</a:t>
            </a:r>
            <a:r>
              <a:rPr lang="ar-SA" dirty="0" smtClean="0"/>
              <a:t>لا </a:t>
            </a:r>
            <a:r>
              <a:rPr lang="ar-JO" dirty="0" smtClean="0"/>
              <a:t>إ</a:t>
            </a:r>
            <a:r>
              <a:rPr lang="ar-SA" dirty="0" smtClean="0"/>
              <a:t>ذا كانت القيم</a:t>
            </a:r>
            <a:r>
              <a:rPr lang="ar-JO" dirty="0" smtClean="0"/>
              <a:t>ة</a:t>
            </a:r>
            <a:r>
              <a:rPr lang="ar-SA" dirty="0" smtClean="0"/>
              <a:t> مدفوع</a:t>
            </a:r>
            <a:r>
              <a:rPr lang="ar-JO" dirty="0" smtClean="0"/>
              <a:t>ة</a:t>
            </a:r>
            <a:r>
              <a:rPr lang="ar-SA" dirty="0" smtClean="0"/>
              <a:t> بالكامل</a:t>
            </a:r>
            <a:endParaRPr lang="ar-SA" dirty="0"/>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chemeClr val="tx1"/>
                  </a:solidFill>
                </a:rPr>
                <a:t>أنواع ال</a:t>
              </a:r>
              <a:r>
                <a:rPr lang="ar-JO" sz="4800" dirty="0" smtClean="0">
                  <a:solidFill>
                    <a:schemeClr val="tx1"/>
                  </a:solidFill>
                </a:rPr>
                <a:t>أ</a:t>
              </a:r>
              <a:r>
                <a:rPr lang="ar-SA" sz="4800" dirty="0" smtClean="0">
                  <a:solidFill>
                    <a:schemeClr val="tx1"/>
                  </a:solidFill>
                </a:rPr>
                <a:t>ســــهم </a:t>
              </a:r>
              <a:endParaRPr lang="ar-SA" sz="48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9</a:t>
            </a:fld>
            <a:endParaRPr lang="ar-SA"/>
          </a:p>
        </p:txBody>
      </p:sp>
      <p:sp>
        <p:nvSpPr>
          <p:cNvPr id="12" name="Content Placeholder 11"/>
          <p:cNvSpPr>
            <a:spLocks noGrp="1"/>
          </p:cNvSpPr>
          <p:nvPr>
            <p:ph sz="quarter" idx="1"/>
          </p:nvPr>
        </p:nvSpPr>
        <p:spPr>
          <a:xfrm>
            <a:off x="457200" y="1714488"/>
            <a:ext cx="8229600" cy="4411675"/>
          </a:xfrm>
        </p:spPr>
        <p:txBody>
          <a:bodyPr>
            <a:normAutofit/>
          </a:bodyPr>
          <a:lstStyle/>
          <a:p>
            <a:pPr marL="514350" indent="-514350" algn="just">
              <a:buNone/>
            </a:pPr>
            <a:r>
              <a:rPr lang="ar-SA" dirty="0" smtClean="0"/>
              <a:t>ب- </a:t>
            </a:r>
            <a:r>
              <a:rPr lang="ar-JO" dirty="0" smtClean="0"/>
              <a:t>إ</a:t>
            </a:r>
            <a:r>
              <a:rPr lang="ar-SA" dirty="0" smtClean="0"/>
              <a:t>صدار </a:t>
            </a:r>
            <a:r>
              <a:rPr lang="ar-JO" dirty="0" smtClean="0"/>
              <a:t>أ</a:t>
            </a:r>
            <a:r>
              <a:rPr lang="ar-SA" dirty="0" smtClean="0"/>
              <a:t>سهم جديد</a:t>
            </a:r>
            <a:r>
              <a:rPr lang="ar-JO" dirty="0" smtClean="0"/>
              <a:t>ة</a:t>
            </a:r>
            <a:r>
              <a:rPr lang="ar-SA" dirty="0" smtClean="0"/>
              <a:t> من قبل الشرك</a:t>
            </a:r>
            <a:r>
              <a:rPr lang="ar-JO" dirty="0" smtClean="0"/>
              <a:t>ة</a:t>
            </a:r>
            <a:r>
              <a:rPr lang="ar-SA" dirty="0" smtClean="0"/>
              <a:t> لزياد</a:t>
            </a:r>
            <a:r>
              <a:rPr lang="ar-JO" dirty="0" smtClean="0"/>
              <a:t>ة</a:t>
            </a:r>
            <a:r>
              <a:rPr lang="ar-SA" dirty="0" smtClean="0"/>
              <a:t> ر</a:t>
            </a:r>
            <a:r>
              <a:rPr lang="ar-JO" dirty="0" smtClean="0"/>
              <a:t>أ</a:t>
            </a:r>
            <a:r>
              <a:rPr lang="ar-SA" dirty="0" smtClean="0"/>
              <a:t>سمالها </a:t>
            </a:r>
          </a:p>
          <a:p>
            <a:pPr marL="514350" indent="-514350" algn="just">
              <a:buNone/>
            </a:pPr>
            <a:r>
              <a:rPr lang="ar-SA" dirty="0" smtClean="0"/>
              <a:t>تعطى ال</a:t>
            </a:r>
            <a:r>
              <a:rPr lang="ar-JO" dirty="0" smtClean="0"/>
              <a:t>أ</a:t>
            </a:r>
            <a:r>
              <a:rPr lang="ar-SA" dirty="0" smtClean="0"/>
              <a:t>ولويه في شراء هذا النوع للمساهمين </a:t>
            </a:r>
            <a:r>
              <a:rPr lang="ar-SA" dirty="0" smtClean="0">
                <a:solidFill>
                  <a:srgbClr val="FF0000"/>
                </a:solidFill>
              </a:rPr>
              <a:t>القدامى</a:t>
            </a:r>
            <a:r>
              <a:rPr lang="ar-SA" dirty="0" smtClean="0"/>
              <a:t> ومن </a:t>
            </a:r>
            <a:r>
              <a:rPr lang="ar-JO" dirty="0" smtClean="0"/>
              <a:t>أ</a:t>
            </a:r>
            <a:r>
              <a:rPr lang="ar-SA" dirty="0" smtClean="0"/>
              <a:t>نواع هذه ال</a:t>
            </a:r>
            <a:r>
              <a:rPr lang="ar-JO" dirty="0" smtClean="0"/>
              <a:t>أ</a:t>
            </a:r>
            <a:r>
              <a:rPr lang="ar-SA" dirty="0" smtClean="0"/>
              <a:t>سهم ال</a:t>
            </a:r>
            <a:r>
              <a:rPr lang="ar-JO" dirty="0" smtClean="0"/>
              <a:t>أ</a:t>
            </a:r>
            <a:r>
              <a:rPr lang="ar-SA" dirty="0" smtClean="0"/>
              <a:t>سهم العادي</a:t>
            </a:r>
            <a:r>
              <a:rPr lang="ar-JO" dirty="0" smtClean="0"/>
              <a:t>ة</a:t>
            </a:r>
            <a:r>
              <a:rPr lang="ar-SA" dirty="0" smtClean="0"/>
              <a:t> وال</a:t>
            </a:r>
            <a:r>
              <a:rPr lang="ar-JO" dirty="0" smtClean="0"/>
              <a:t>أ</a:t>
            </a:r>
            <a:r>
              <a:rPr lang="ar-SA" dirty="0" smtClean="0"/>
              <a:t>سهم الممتاز</a:t>
            </a:r>
            <a:r>
              <a:rPr lang="ar-JO" dirty="0" smtClean="0"/>
              <a:t>ة</a:t>
            </a:r>
            <a:r>
              <a:rPr lang="ar-SA" dirty="0" smtClean="0"/>
              <a:t> </a:t>
            </a:r>
            <a:r>
              <a:rPr lang="ar-SA" dirty="0" smtClean="0">
                <a:solidFill>
                  <a:srgbClr val="FF0000"/>
                </a:solidFill>
              </a:rPr>
              <a:t>وظهر </a:t>
            </a:r>
            <a:r>
              <a:rPr lang="ar-JO" dirty="0" smtClean="0">
                <a:solidFill>
                  <a:srgbClr val="FF0000"/>
                </a:solidFill>
              </a:rPr>
              <a:t>أ</a:t>
            </a:r>
            <a:r>
              <a:rPr lang="ar-SA" dirty="0" smtClean="0">
                <a:solidFill>
                  <a:srgbClr val="FF0000"/>
                </a:solidFill>
              </a:rPr>
              <a:t>نواع جديد</a:t>
            </a:r>
            <a:r>
              <a:rPr lang="ar-JO" dirty="0" smtClean="0">
                <a:solidFill>
                  <a:srgbClr val="FF0000"/>
                </a:solidFill>
              </a:rPr>
              <a:t>ة</a:t>
            </a:r>
            <a:r>
              <a:rPr lang="ar-SA" dirty="0" smtClean="0">
                <a:solidFill>
                  <a:srgbClr val="FF0000"/>
                </a:solidFill>
              </a:rPr>
              <a:t> مثل </a:t>
            </a:r>
            <a:r>
              <a:rPr lang="ar-JO" dirty="0" smtClean="0">
                <a:solidFill>
                  <a:srgbClr val="FF0000"/>
                </a:solidFill>
              </a:rPr>
              <a:t>أ</a:t>
            </a:r>
            <a:r>
              <a:rPr lang="ar-SA" dirty="0" smtClean="0">
                <a:solidFill>
                  <a:srgbClr val="FF0000"/>
                </a:solidFill>
              </a:rPr>
              <a:t>سهم ال</a:t>
            </a:r>
            <a:r>
              <a:rPr lang="ar-JO" dirty="0" smtClean="0">
                <a:solidFill>
                  <a:srgbClr val="FF0000"/>
                </a:solidFill>
              </a:rPr>
              <a:t>أ</a:t>
            </a:r>
            <a:r>
              <a:rPr lang="ar-SA" dirty="0" smtClean="0">
                <a:solidFill>
                  <a:srgbClr val="FF0000"/>
                </a:solidFill>
              </a:rPr>
              <a:t>قساط ال</a:t>
            </a:r>
            <a:r>
              <a:rPr lang="ar-JO" dirty="0" smtClean="0">
                <a:solidFill>
                  <a:srgbClr val="FF0000"/>
                </a:solidFill>
              </a:rPr>
              <a:t>إ</a:t>
            </a:r>
            <a:r>
              <a:rPr lang="ar-SA" dirty="0" smtClean="0">
                <a:solidFill>
                  <a:srgbClr val="FF0000"/>
                </a:solidFill>
              </a:rPr>
              <a:t>نتاجيه و</a:t>
            </a:r>
            <a:r>
              <a:rPr lang="ar-JO" dirty="0" smtClean="0">
                <a:solidFill>
                  <a:srgbClr val="FF0000"/>
                </a:solidFill>
              </a:rPr>
              <a:t>أ</a:t>
            </a:r>
            <a:r>
              <a:rPr lang="ar-SA" dirty="0" smtClean="0">
                <a:solidFill>
                  <a:srgbClr val="FF0000"/>
                </a:solidFill>
              </a:rPr>
              <a:t>سهم مشارك</a:t>
            </a:r>
            <a:r>
              <a:rPr lang="ar-JO" dirty="0" smtClean="0">
                <a:solidFill>
                  <a:srgbClr val="FF0000"/>
                </a:solidFill>
              </a:rPr>
              <a:t>ة</a:t>
            </a:r>
            <a:r>
              <a:rPr lang="ar-SA" dirty="0" smtClean="0">
                <a:solidFill>
                  <a:srgbClr val="FF0000"/>
                </a:solidFill>
              </a:rPr>
              <a:t> العاملين وال</a:t>
            </a:r>
            <a:r>
              <a:rPr lang="ar-JO" dirty="0" smtClean="0">
                <a:solidFill>
                  <a:srgbClr val="FF0000"/>
                </a:solidFill>
              </a:rPr>
              <a:t>أ</a:t>
            </a:r>
            <a:r>
              <a:rPr lang="ar-SA" dirty="0" smtClean="0">
                <a:solidFill>
                  <a:srgbClr val="FF0000"/>
                </a:solidFill>
              </a:rPr>
              <a:t>سهم المضمون</a:t>
            </a:r>
            <a:r>
              <a:rPr lang="ar-JO" dirty="0" smtClean="0">
                <a:solidFill>
                  <a:srgbClr val="FF0000"/>
                </a:solidFill>
              </a:rPr>
              <a:t>ة</a:t>
            </a:r>
            <a:r>
              <a:rPr lang="ar-SA" dirty="0" smtClean="0">
                <a:solidFill>
                  <a:srgbClr val="FF0000"/>
                </a:solidFill>
              </a:rPr>
              <a:t> القيم</a:t>
            </a:r>
            <a:r>
              <a:rPr lang="ar-JO" dirty="0" smtClean="0">
                <a:solidFill>
                  <a:srgbClr val="FF0000"/>
                </a:solidFill>
              </a:rPr>
              <a:t>ة</a:t>
            </a:r>
            <a:r>
              <a:rPr lang="ar-SA" dirty="0" smtClean="0">
                <a:solidFill>
                  <a:srgbClr val="FF0000"/>
                </a:solidFill>
              </a:rPr>
              <a:t> </a:t>
            </a:r>
            <a:endParaRPr lang="ar-SA" dirty="0">
              <a:solidFill>
                <a:srgbClr val="FF000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5702</TotalTime>
  <Words>2160</Words>
  <Application>Microsoft Office PowerPoint</Application>
  <PresentationFormat>On-screen Show (4:3)</PresentationFormat>
  <Paragraphs>130</Paragraphs>
  <Slides>25</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Arial</vt:lpstr>
      <vt:lpstr>Calibri</vt:lpstr>
      <vt:lpstr>Franklin Gothic Book</vt:lpstr>
      <vt:lpstr>Perpetua</vt:lpstr>
      <vt:lpstr>Tahoma</vt:lpstr>
      <vt:lpstr>Times New Roman</vt:lpstr>
      <vt:lpstr>Wingdings</vt:lpstr>
      <vt:lpstr>Wingdings 2</vt:lpstr>
      <vt:lpstr>Equity</vt:lpstr>
      <vt:lpstr>مقدمة في الادارة المالية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abc</dc:creator>
  <cp:lastModifiedBy>HT</cp:lastModifiedBy>
  <cp:revision>270</cp:revision>
  <dcterms:created xsi:type="dcterms:W3CDTF">2011-01-26T12:09:51Z</dcterms:created>
  <dcterms:modified xsi:type="dcterms:W3CDTF">2019-11-10T12:06:40Z</dcterms:modified>
</cp:coreProperties>
</file>