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72" r:id="rId3"/>
    <p:sldId id="262" r:id="rId4"/>
    <p:sldId id="257" r:id="rId5"/>
    <p:sldId id="259" r:id="rId6"/>
    <p:sldId id="261" r:id="rId7"/>
    <p:sldId id="260" r:id="rId8"/>
    <p:sldId id="264" r:id="rId9"/>
    <p:sldId id="263" r:id="rId10"/>
    <p:sldId id="271" r:id="rId11"/>
    <p:sldId id="266" r:id="rId12"/>
    <p:sldId id="269" r:id="rId13"/>
    <p:sldId id="265" r:id="rId14"/>
    <p:sldId id="270" r:id="rId15"/>
    <p:sldId id="268" r:id="rId1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AE4"/>
    <a:srgbClr val="FCD049"/>
    <a:srgbClr val="077681"/>
    <a:srgbClr val="FFFFFF"/>
    <a:srgbClr val="0CA7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نمط فاتح 3 - تميي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نمط فاتح 2 - تمييز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نمط فاتح 1 - تمييز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505E3EF-67EA-436B-97B2-0124C06EBD24}" styleName="نمط متوسط 4 - تميي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B9631B5-78F2-41C9-869B-9F39066F8104}" styleName="نمط متوسط 3 - تمييز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نمط فاتح 3 - تميي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50" autoAdjust="0"/>
    <p:restoredTop sz="94660"/>
  </p:normalViewPr>
  <p:slideViewPr>
    <p:cSldViewPr snapToGrid="0">
      <p:cViewPr varScale="1">
        <p:scale>
          <a:sx n="63" d="100"/>
          <a:sy n="63" d="100"/>
        </p:scale>
        <p:origin x="25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77945D5B-EFCD-408A-916B-3F74FF356B18}" type="datetimeFigureOut">
              <a:rPr lang="ar-SA" smtClean="0"/>
              <a:t>04/03/47</a:t>
            </a:fld>
            <a:endParaRPr lang="ar-SA"/>
          </a:p>
        </p:txBody>
      </p:sp>
      <p:sp>
        <p:nvSpPr>
          <p:cNvPr id="4" name="عنصر نائب لصورة الشريحة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2126B889-19A5-4164-A97A-47AB1052B68F}" type="slidenum">
              <a:rPr lang="ar-SA" smtClean="0"/>
              <a:t>‹#›</a:t>
            </a:fld>
            <a:endParaRPr lang="ar-SA"/>
          </a:p>
        </p:txBody>
      </p:sp>
    </p:spTree>
    <p:extLst>
      <p:ext uri="{BB962C8B-B14F-4D97-AF65-F5344CB8AC3E}">
        <p14:creationId xmlns:p14="http://schemas.microsoft.com/office/powerpoint/2010/main" val="58591013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3B60FB-6B84-4A99-9213-E4FA6EE7A92A}" type="uaqdatetime1">
              <a:rPr lang="ar-SA" smtClean="0"/>
              <a:t>04/03/47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1365909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D80CF8-0F12-4E36-8DEE-B534E6D27CE0}" type="uaqdatetime1">
              <a:rPr lang="ar-SA" smtClean="0"/>
              <a:t>04/03/47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202057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FEF34E-4EFF-449E-BCFC-26060741293B}" type="uaqdatetime1">
              <a:rPr lang="ar-SA" smtClean="0"/>
              <a:t>04/03/47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1837015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25D643-ACFF-4500-ABCE-1EB69BED0895}" type="uaqdatetime1">
              <a:rPr lang="ar-SA" smtClean="0"/>
              <a:t>04/03/47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1678412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DE8271-CBB9-4D55-B5D8-4C6AED6E3970}" type="uaqdatetime1">
              <a:rPr lang="ar-SA" smtClean="0"/>
              <a:t>04/03/47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361454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3DA561-2C2F-4970-BE9D-4DF0C0866349}" type="uaqdatetime1">
              <a:rPr lang="ar-SA" smtClean="0"/>
              <a:t>04/03/47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3726308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D9E6EE-49B6-4470-8E6D-B7958F8FB381}" type="uaqdatetime1">
              <a:rPr lang="ar-SA" smtClean="0"/>
              <a:t>04/03/47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3241337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EE07DA-6FE6-4C0C-AF08-4381D53B6F9D}" type="uaqdatetime1">
              <a:rPr lang="ar-SA" smtClean="0"/>
              <a:t>04/03/47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1039035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B0D45-361F-423D-A74D-0EDB408EE711}" type="uaqdatetime1">
              <a:rPr lang="ar-SA" smtClean="0"/>
              <a:t>04/03/47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3741058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1BF9C68-EB35-4745-BD4D-163C3497356F}" type="uaqdatetime1">
              <a:rPr lang="ar-SA" smtClean="0"/>
              <a:t>04/03/47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2143862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CF6BC54-3D6D-431A-98D8-D47B6F914E2F}" type="uaqdatetime1">
              <a:rPr lang="ar-SA" smtClean="0"/>
              <a:t>04/03/47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8D13674-D429-4B6C-82B7-2BBFF4EB7D35}" type="slidenum">
              <a:rPr lang="ar-SA" smtClean="0"/>
              <a:t>‹#›</a:t>
            </a:fld>
            <a:endParaRPr lang="ar-SA"/>
          </a:p>
        </p:txBody>
      </p:sp>
    </p:spTree>
    <p:extLst>
      <p:ext uri="{BB962C8B-B14F-4D97-AF65-F5344CB8AC3E}">
        <p14:creationId xmlns:p14="http://schemas.microsoft.com/office/powerpoint/2010/main" val="1575550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AB15BC7-379E-4B72-976A-87E65DC67E89}" type="uaqdatetime1">
              <a:rPr lang="ar-SA" smtClean="0"/>
              <a:t>04/03/47</a:t>
            </a:fld>
            <a:endParaRPr lang="ar-SA"/>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8D13674-D429-4B6C-82B7-2BBFF4EB7D35}" type="slidenum">
              <a:rPr lang="ar-SA" smtClean="0"/>
              <a:t>‹#›</a:t>
            </a:fld>
            <a:endParaRPr lang="ar-SA"/>
          </a:p>
        </p:txBody>
      </p:sp>
    </p:spTree>
    <p:extLst>
      <p:ext uri="{BB962C8B-B14F-4D97-AF65-F5344CB8AC3E}">
        <p14:creationId xmlns:p14="http://schemas.microsoft.com/office/powerpoint/2010/main" val="2532835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7285AD-AD7D-8AA4-CE56-789DBFF919F1}"/>
              </a:ext>
            </a:extLst>
          </p:cNvPr>
          <p:cNvSpPr txBox="1"/>
          <p:nvPr/>
        </p:nvSpPr>
        <p:spPr>
          <a:xfrm>
            <a:off x="1682646" y="4212236"/>
            <a:ext cx="3492708" cy="1754326"/>
          </a:xfrm>
          <a:prstGeom prst="rect">
            <a:avLst/>
          </a:prstGeom>
          <a:noFill/>
        </p:spPr>
        <p:txBody>
          <a:bodyPr wrap="square" rtlCol="1">
            <a:spAutoFit/>
          </a:bodyPr>
          <a:lstStyle/>
          <a:p>
            <a:pPr algn="ctr"/>
            <a:r>
              <a:rPr lang="ar-SA" sz="5400" b="1" dirty="0">
                <a:solidFill>
                  <a:srgbClr val="077681"/>
                </a:solidFill>
              </a:rPr>
              <a:t>ملف سفير الثقافة</a:t>
            </a:r>
          </a:p>
        </p:txBody>
      </p:sp>
      <p:sp>
        <p:nvSpPr>
          <p:cNvPr id="5" name="مربع نص 2">
            <a:extLst>
              <a:ext uri="{FF2B5EF4-FFF2-40B4-BE49-F238E27FC236}">
                <a16:creationId xmlns:a16="http://schemas.microsoft.com/office/drawing/2014/main" id="{F65FC4E2-E8B3-9390-4B46-6890A7F92CE4}"/>
              </a:ext>
            </a:extLst>
          </p:cNvPr>
          <p:cNvSpPr txBox="1"/>
          <p:nvPr/>
        </p:nvSpPr>
        <p:spPr>
          <a:xfrm>
            <a:off x="4441563" y="459405"/>
            <a:ext cx="2105528" cy="738664"/>
          </a:xfrm>
          <a:prstGeom prst="rect">
            <a:avLst/>
          </a:prstGeom>
          <a:noFill/>
        </p:spPr>
        <p:txBody>
          <a:bodyPr wrap="square" rtlCol="1">
            <a:spAutoFit/>
          </a:bodyPr>
          <a:lstStyle/>
          <a:p>
            <a:pPr algn="r"/>
            <a:r>
              <a:rPr lang="ar-SA" sz="1400" b="1" dirty="0"/>
              <a:t>المملكة العربية السعودية</a:t>
            </a:r>
          </a:p>
          <a:p>
            <a:pPr algn="r"/>
            <a:r>
              <a:rPr lang="ar-SA" sz="1400" b="1" dirty="0"/>
              <a:t>وزارة التعليم </a:t>
            </a:r>
          </a:p>
          <a:p>
            <a:pPr algn="r"/>
            <a:r>
              <a:rPr lang="ar-SA" sz="1400" b="1" dirty="0"/>
              <a:t>الإدارة العامة للتعليم بـ......</a:t>
            </a:r>
          </a:p>
        </p:txBody>
      </p:sp>
      <p:sp>
        <p:nvSpPr>
          <p:cNvPr id="6" name="مربع نص 4">
            <a:extLst>
              <a:ext uri="{FF2B5EF4-FFF2-40B4-BE49-F238E27FC236}">
                <a16:creationId xmlns:a16="http://schemas.microsoft.com/office/drawing/2014/main" id="{6B63773B-7C2B-2DBA-28CD-059FA27BBBD5}"/>
              </a:ext>
            </a:extLst>
          </p:cNvPr>
          <p:cNvSpPr txBox="1"/>
          <p:nvPr/>
        </p:nvSpPr>
        <p:spPr>
          <a:xfrm>
            <a:off x="1594185" y="3111158"/>
            <a:ext cx="3669631" cy="461793"/>
          </a:xfrm>
          <a:prstGeom prst="rect">
            <a:avLst/>
          </a:prstGeom>
          <a:noFill/>
        </p:spPr>
        <p:txBody>
          <a:bodyPr wrap="square" rtlCol="1">
            <a:spAutoFit/>
          </a:bodyPr>
          <a:lstStyle/>
          <a:p>
            <a:pPr algn="ctr"/>
            <a:r>
              <a:rPr lang="ar-SA" sz="2401" b="1" dirty="0">
                <a:solidFill>
                  <a:srgbClr val="747474"/>
                </a:solidFill>
              </a:rPr>
              <a:t>هنا يكتب أسم المدرسة </a:t>
            </a:r>
          </a:p>
        </p:txBody>
      </p:sp>
      <p:sp>
        <p:nvSpPr>
          <p:cNvPr id="7" name="مربع نص 6">
            <a:extLst>
              <a:ext uri="{FF2B5EF4-FFF2-40B4-BE49-F238E27FC236}">
                <a16:creationId xmlns:a16="http://schemas.microsoft.com/office/drawing/2014/main" id="{09FABDCD-2B8C-D864-D077-0E23DF9AFD40}"/>
              </a:ext>
            </a:extLst>
          </p:cNvPr>
          <p:cNvSpPr txBox="1"/>
          <p:nvPr/>
        </p:nvSpPr>
        <p:spPr>
          <a:xfrm>
            <a:off x="1885942" y="8280530"/>
            <a:ext cx="3432412" cy="837473"/>
          </a:xfrm>
          <a:prstGeom prst="rect">
            <a:avLst/>
          </a:prstGeom>
          <a:noFill/>
        </p:spPr>
        <p:txBody>
          <a:bodyPr wrap="square">
            <a:spAutoFit/>
          </a:bodyPr>
          <a:lstStyle/>
          <a:p>
            <a:pPr algn="ctr" rtl="1">
              <a:lnSpc>
                <a:spcPct val="115000"/>
              </a:lnSpc>
              <a:spcAft>
                <a:spcPts val="1000"/>
              </a:spcAft>
            </a:pPr>
            <a:r>
              <a:rPr lang="ar-SA" sz="1800" b="1" dirty="0">
                <a:solidFill>
                  <a:srgbClr val="077681"/>
                </a:solidFill>
                <a:effectLst/>
                <a:latin typeface="Calibri" panose="020F0502020204030204" pitchFamily="34" charset="0"/>
                <a:ea typeface="Calibri" panose="020F0502020204030204" pitchFamily="34" charset="0"/>
                <a:cs typeface="Times New Roman" panose="02020603050405020304" pitchFamily="18" charset="0"/>
              </a:rPr>
              <a:t>العام الدراسي</a:t>
            </a:r>
            <a:endParaRPr lang="en-US" sz="1000" dirty="0">
              <a:solidFill>
                <a:srgbClr val="07768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1000"/>
              </a:spcAft>
            </a:pPr>
            <a:r>
              <a:rPr lang="ar-SA" sz="1800" b="1" dirty="0">
                <a:solidFill>
                  <a:srgbClr val="077681"/>
                </a:solidFill>
                <a:effectLst/>
                <a:latin typeface="Calibri" panose="020F0502020204030204" pitchFamily="34" charset="0"/>
                <a:ea typeface="Calibri" panose="020F0502020204030204" pitchFamily="34" charset="0"/>
                <a:cs typeface="Times New Roman" panose="02020603050405020304" pitchFamily="18" charset="0"/>
              </a:rPr>
              <a:t>1447 هـ</a:t>
            </a:r>
            <a:endParaRPr lang="en-US" sz="1000" dirty="0">
              <a:solidFill>
                <a:srgbClr val="07768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8" name="مربع نص 10">
            <a:extLst>
              <a:ext uri="{FF2B5EF4-FFF2-40B4-BE49-F238E27FC236}">
                <a16:creationId xmlns:a16="http://schemas.microsoft.com/office/drawing/2014/main" id="{4FB0D325-00A0-6713-CEE1-29CC968BA119}"/>
              </a:ext>
            </a:extLst>
          </p:cNvPr>
          <p:cNvSpPr txBox="1"/>
          <p:nvPr/>
        </p:nvSpPr>
        <p:spPr>
          <a:xfrm>
            <a:off x="2686617" y="7202355"/>
            <a:ext cx="3432412" cy="837473"/>
          </a:xfrm>
          <a:prstGeom prst="rect">
            <a:avLst/>
          </a:prstGeom>
          <a:noFill/>
        </p:spPr>
        <p:txBody>
          <a:bodyPr wrap="square">
            <a:spAutoFit/>
          </a:bodyPr>
          <a:lstStyle/>
          <a:p>
            <a:pPr marR="630555" algn="ctr" rtl="1">
              <a:lnSpc>
                <a:spcPct val="115000"/>
              </a:lnSpc>
              <a:spcAft>
                <a:spcPts val="1000"/>
              </a:spcAft>
            </a:pPr>
            <a:r>
              <a:rPr lang="ar-SA" sz="1800" b="1" dirty="0">
                <a:solidFill>
                  <a:srgbClr val="747474"/>
                </a:solidFill>
                <a:effectLst/>
                <a:latin typeface="Calibri" panose="020F0502020204030204" pitchFamily="34" charset="0"/>
                <a:ea typeface="SKR HEAD1"/>
                <a:cs typeface="Times New Roman" panose="02020603050405020304" pitchFamily="18" charset="0"/>
              </a:rPr>
              <a:t>اسم المعلم/ـة</a:t>
            </a:r>
            <a:endParaRPr lang="en-US" sz="1100" b="1" dirty="0">
              <a:solidFill>
                <a:srgbClr val="747474"/>
              </a:solidFill>
              <a:effectLst/>
              <a:latin typeface="Calibri" panose="020F0502020204030204" pitchFamily="34" charset="0"/>
              <a:ea typeface="Calibri" panose="020F0502020204030204" pitchFamily="34" charset="0"/>
              <a:cs typeface="Arial" panose="020B0604020202020204" pitchFamily="34" charset="0"/>
            </a:endParaRPr>
          </a:p>
          <a:p>
            <a:pPr marR="630555" algn="ctr" rtl="1">
              <a:lnSpc>
                <a:spcPct val="115000"/>
              </a:lnSpc>
              <a:spcAft>
                <a:spcPts val="1000"/>
              </a:spcAft>
            </a:pPr>
            <a:r>
              <a:rPr lang="ar-SA" sz="1800" b="1" dirty="0">
                <a:solidFill>
                  <a:srgbClr val="747474"/>
                </a:solidFill>
                <a:effectLst/>
                <a:latin typeface="Calibri" panose="020F0502020204030204" pitchFamily="34" charset="0"/>
                <a:ea typeface="SKR HEAD1"/>
                <a:cs typeface="Times New Roman" panose="02020603050405020304" pitchFamily="18" charset="0"/>
              </a:rPr>
              <a:t> .......................</a:t>
            </a:r>
            <a:endParaRPr lang="en-US" sz="1100" b="1" dirty="0">
              <a:solidFill>
                <a:srgbClr val="747474"/>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9" name="مربع نص 11">
            <a:extLst>
              <a:ext uri="{FF2B5EF4-FFF2-40B4-BE49-F238E27FC236}">
                <a16:creationId xmlns:a16="http://schemas.microsoft.com/office/drawing/2014/main" id="{33055617-AD61-EC8B-CD10-824B3E54108F}"/>
              </a:ext>
            </a:extLst>
          </p:cNvPr>
          <p:cNvSpPr txBox="1"/>
          <p:nvPr/>
        </p:nvSpPr>
        <p:spPr>
          <a:xfrm>
            <a:off x="738971" y="7202355"/>
            <a:ext cx="2893325" cy="831831"/>
          </a:xfrm>
          <a:prstGeom prst="rect">
            <a:avLst/>
          </a:prstGeom>
          <a:noFill/>
        </p:spPr>
        <p:txBody>
          <a:bodyPr wrap="square" rtlCol="1">
            <a:spAutoFit/>
          </a:bodyPr>
          <a:lstStyle/>
          <a:p>
            <a:pPr marL="627063" marR="630555" algn="ctr" rtl="1">
              <a:lnSpc>
                <a:spcPct val="115000"/>
              </a:lnSpc>
              <a:spcAft>
                <a:spcPts val="1000"/>
              </a:spcAft>
            </a:pPr>
            <a:r>
              <a:rPr lang="ar-SA" sz="1800" b="1" dirty="0">
                <a:solidFill>
                  <a:srgbClr val="747474"/>
                </a:solidFill>
                <a:effectLst/>
                <a:latin typeface="Calibri" panose="020F0502020204030204" pitchFamily="34" charset="0"/>
                <a:ea typeface="SKR HEAD1"/>
                <a:cs typeface="Times New Roman" panose="02020603050405020304" pitchFamily="18" charset="0"/>
              </a:rPr>
              <a:t>مدير المدرسة</a:t>
            </a:r>
            <a:endParaRPr lang="en-US" sz="1100" b="1" dirty="0">
              <a:solidFill>
                <a:srgbClr val="747474"/>
              </a:solidFill>
              <a:effectLst/>
              <a:latin typeface="Calibri" panose="020F0502020204030204" pitchFamily="34" charset="0"/>
              <a:ea typeface="Calibri" panose="020F0502020204030204" pitchFamily="34" charset="0"/>
              <a:cs typeface="Arial" panose="020B0604020202020204" pitchFamily="34" charset="0"/>
            </a:endParaRPr>
          </a:p>
          <a:p>
            <a:pPr marL="177800" marR="630555" indent="449263" algn="ctr" rtl="1">
              <a:lnSpc>
                <a:spcPct val="115000"/>
              </a:lnSpc>
              <a:spcAft>
                <a:spcPts val="1000"/>
              </a:spcAft>
            </a:pPr>
            <a:r>
              <a:rPr lang="ar-SA" sz="1800" b="1" dirty="0">
                <a:solidFill>
                  <a:srgbClr val="747474"/>
                </a:solidFill>
                <a:effectLst/>
                <a:latin typeface="Calibri" panose="020F0502020204030204" pitchFamily="34" charset="0"/>
                <a:ea typeface="SKR HEAD1"/>
                <a:cs typeface="Times New Roman" panose="02020603050405020304" pitchFamily="18" charset="0"/>
              </a:rPr>
              <a:t> ....................</a:t>
            </a:r>
            <a:endParaRPr lang="ar-SA" b="1" dirty="0">
              <a:solidFill>
                <a:srgbClr val="747474"/>
              </a:solidFill>
            </a:endParaRPr>
          </a:p>
        </p:txBody>
      </p:sp>
      <p:sp>
        <p:nvSpPr>
          <p:cNvPr id="3" name="عنصر نائب لرقم الشريحة 2">
            <a:extLst>
              <a:ext uri="{FF2B5EF4-FFF2-40B4-BE49-F238E27FC236}">
                <a16:creationId xmlns:a16="http://schemas.microsoft.com/office/drawing/2014/main" id="{87B1463E-0E3A-A766-8E79-EC7813581E34}"/>
              </a:ext>
            </a:extLst>
          </p:cNvPr>
          <p:cNvSpPr>
            <a:spLocks noGrp="1"/>
          </p:cNvSpPr>
          <p:nvPr>
            <p:ph type="sldNum" sz="quarter" idx="12"/>
          </p:nvPr>
        </p:nvSpPr>
        <p:spPr/>
        <p:txBody>
          <a:bodyPr/>
          <a:lstStyle/>
          <a:p>
            <a:fld id="{28D13674-D429-4B6C-82B7-2BBFF4EB7D35}" type="slidenum">
              <a:rPr lang="ar-SA" smtClean="0"/>
              <a:t>1</a:t>
            </a:fld>
            <a:endParaRPr lang="ar-SA"/>
          </a:p>
        </p:txBody>
      </p:sp>
      <p:pic>
        <p:nvPicPr>
          <p:cNvPr id="2" name="صورة 1">
            <a:extLst>
              <a:ext uri="{FF2B5EF4-FFF2-40B4-BE49-F238E27FC236}">
                <a16:creationId xmlns:a16="http://schemas.microsoft.com/office/drawing/2014/main" id="{C9EC269D-3668-0DAC-A70A-33692D0683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024" y="591850"/>
            <a:ext cx="803151" cy="643926"/>
          </a:xfrm>
          <a:prstGeom prst="rect">
            <a:avLst/>
          </a:prstGeom>
        </p:spPr>
      </p:pic>
    </p:spTree>
    <p:extLst>
      <p:ext uri="{BB962C8B-B14F-4D97-AF65-F5344CB8AC3E}">
        <p14:creationId xmlns:p14="http://schemas.microsoft.com/office/powerpoint/2010/main" val="1198305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DE9C25F3-5F5F-B6F2-B25F-7D2C955411A3}"/>
            </a:ext>
          </a:extLst>
        </p:cNvPr>
        <p:cNvGrpSpPr/>
        <p:nvPr/>
      </p:nvGrpSpPr>
      <p:grpSpPr>
        <a:xfrm>
          <a:off x="0" y="0"/>
          <a:ext cx="0" cy="0"/>
          <a:chOff x="0" y="0"/>
          <a:chExt cx="0" cy="0"/>
        </a:xfrm>
      </p:grpSpPr>
      <p:sp>
        <p:nvSpPr>
          <p:cNvPr id="3" name="مستطيل: زاوية واحدة مقصوصة 2">
            <a:extLst>
              <a:ext uri="{FF2B5EF4-FFF2-40B4-BE49-F238E27FC236}">
                <a16:creationId xmlns:a16="http://schemas.microsoft.com/office/drawing/2014/main" id="{054B5E59-FEC9-23D9-3FE9-A67D7B2A59EF}"/>
              </a:ext>
            </a:extLst>
          </p:cNvPr>
          <p:cNvSpPr/>
          <p:nvPr/>
        </p:nvSpPr>
        <p:spPr>
          <a:xfrm>
            <a:off x="1634490" y="470342"/>
            <a:ext cx="3589020" cy="543358"/>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t"/>
          <a:lstStyle/>
          <a:p>
            <a:pPr algn="ctr"/>
            <a:r>
              <a:rPr lang="ar-SA" sz="2000" b="1" dirty="0">
                <a:solidFill>
                  <a:srgbClr val="077681"/>
                </a:solidFill>
                <a:effectLst/>
              </a:rPr>
              <a:t>استبيان تقييم جودة التواصل</a:t>
            </a:r>
          </a:p>
          <a:p>
            <a:pPr algn="ctr"/>
            <a:endParaRPr lang="ar-SA" sz="2000" b="1" dirty="0">
              <a:solidFill>
                <a:srgbClr val="077681"/>
              </a:solidFill>
              <a:effectLst/>
            </a:endParaRPr>
          </a:p>
        </p:txBody>
      </p:sp>
      <p:graphicFrame>
        <p:nvGraphicFramePr>
          <p:cNvPr id="5" name="Table 4">
            <a:extLst>
              <a:ext uri="{FF2B5EF4-FFF2-40B4-BE49-F238E27FC236}">
                <a16:creationId xmlns:a16="http://schemas.microsoft.com/office/drawing/2014/main" id="{B6357598-FC49-0CAF-4CB4-510F278825AF}"/>
              </a:ext>
            </a:extLst>
          </p:cNvPr>
          <p:cNvGraphicFramePr>
            <a:graphicFrameLocks noGrp="1"/>
          </p:cNvGraphicFramePr>
          <p:nvPr>
            <p:extLst>
              <p:ext uri="{D42A27DB-BD31-4B8C-83A1-F6EECF244321}">
                <p14:modId xmlns:p14="http://schemas.microsoft.com/office/powerpoint/2010/main" val="3400802441"/>
              </p:ext>
            </p:extLst>
          </p:nvPr>
        </p:nvGraphicFramePr>
        <p:xfrm>
          <a:off x="358219" y="1309915"/>
          <a:ext cx="6110994" cy="4114800"/>
        </p:xfrm>
        <a:graphic>
          <a:graphicData uri="http://schemas.openxmlformats.org/drawingml/2006/table">
            <a:tbl>
              <a:tblPr rtl="1" firstRow="1" bandRow="1">
                <a:tableStyleId>{5940675A-B579-460E-94D1-54222C63F5DA}</a:tableStyleId>
              </a:tblPr>
              <a:tblGrid>
                <a:gridCol w="3321716">
                  <a:extLst>
                    <a:ext uri="{9D8B030D-6E8A-4147-A177-3AD203B41FA5}">
                      <a16:colId xmlns:a16="http://schemas.microsoft.com/office/drawing/2014/main" val="4045130604"/>
                    </a:ext>
                  </a:extLst>
                </a:gridCol>
                <a:gridCol w="641838">
                  <a:extLst>
                    <a:ext uri="{9D8B030D-6E8A-4147-A177-3AD203B41FA5}">
                      <a16:colId xmlns:a16="http://schemas.microsoft.com/office/drawing/2014/main" val="2122477870"/>
                    </a:ext>
                  </a:extLst>
                </a:gridCol>
                <a:gridCol w="755748">
                  <a:extLst>
                    <a:ext uri="{9D8B030D-6E8A-4147-A177-3AD203B41FA5}">
                      <a16:colId xmlns:a16="http://schemas.microsoft.com/office/drawing/2014/main" val="108137533"/>
                    </a:ext>
                  </a:extLst>
                </a:gridCol>
                <a:gridCol w="759106">
                  <a:extLst>
                    <a:ext uri="{9D8B030D-6E8A-4147-A177-3AD203B41FA5}">
                      <a16:colId xmlns:a16="http://schemas.microsoft.com/office/drawing/2014/main" val="2619333053"/>
                    </a:ext>
                  </a:extLst>
                </a:gridCol>
                <a:gridCol w="632586">
                  <a:extLst>
                    <a:ext uri="{9D8B030D-6E8A-4147-A177-3AD203B41FA5}">
                      <a16:colId xmlns:a16="http://schemas.microsoft.com/office/drawing/2014/main" val="1452867861"/>
                    </a:ext>
                  </a:extLst>
                </a:gridCol>
              </a:tblGrid>
              <a:tr h="235900">
                <a:tc>
                  <a:txBody>
                    <a:bodyPr/>
                    <a:lstStyle/>
                    <a:p>
                      <a:pPr algn="ctr" rtl="1"/>
                      <a:r>
                        <a:rPr lang="ar-SA" b="1" dirty="0">
                          <a:solidFill>
                            <a:srgbClr val="077681"/>
                          </a:solidFill>
                        </a:rPr>
                        <a:t>السؤال</a:t>
                      </a:r>
                    </a:p>
                  </a:txBody>
                  <a:tcPr anchor="ctr">
                    <a:solidFill>
                      <a:srgbClr val="D9EAE4"/>
                    </a:solidFill>
                  </a:tcPr>
                </a:tc>
                <a:tc>
                  <a:txBody>
                    <a:bodyPr/>
                    <a:lstStyle/>
                    <a:p>
                      <a:pPr algn="ctr" rtl="1"/>
                      <a:r>
                        <a:rPr lang="ar-SA" b="1" dirty="0">
                          <a:solidFill>
                            <a:srgbClr val="077681"/>
                          </a:solidFill>
                        </a:rPr>
                        <a:t>دائماً</a:t>
                      </a:r>
                    </a:p>
                  </a:txBody>
                  <a:tcPr anchor="ctr">
                    <a:solidFill>
                      <a:srgbClr val="D9EAE4"/>
                    </a:solidFill>
                  </a:tcPr>
                </a:tc>
                <a:tc>
                  <a:txBody>
                    <a:bodyPr/>
                    <a:lstStyle/>
                    <a:p>
                      <a:pPr algn="ctr" rtl="1"/>
                      <a:r>
                        <a:rPr lang="ar-SA" b="1" dirty="0">
                          <a:solidFill>
                            <a:srgbClr val="077681"/>
                          </a:solidFill>
                        </a:rPr>
                        <a:t>أحياناً</a:t>
                      </a:r>
                    </a:p>
                  </a:txBody>
                  <a:tcPr anchor="ctr">
                    <a:solidFill>
                      <a:srgbClr val="D9EAE4"/>
                    </a:solidFill>
                  </a:tcPr>
                </a:tc>
                <a:tc>
                  <a:txBody>
                    <a:bodyPr/>
                    <a:lstStyle/>
                    <a:p>
                      <a:pPr algn="ctr" rtl="1"/>
                      <a:r>
                        <a:rPr lang="ar-SA" b="1" dirty="0">
                          <a:solidFill>
                            <a:srgbClr val="077681"/>
                          </a:solidFill>
                        </a:rPr>
                        <a:t>نادراً</a:t>
                      </a:r>
                    </a:p>
                  </a:txBody>
                  <a:tcPr anchor="ctr">
                    <a:solidFill>
                      <a:srgbClr val="D9EAE4"/>
                    </a:solidFill>
                  </a:tcPr>
                </a:tc>
                <a:tc>
                  <a:txBody>
                    <a:bodyPr/>
                    <a:lstStyle/>
                    <a:p>
                      <a:pPr algn="ctr" rtl="1"/>
                      <a:r>
                        <a:rPr lang="ar-SA" b="1" dirty="0">
                          <a:solidFill>
                            <a:srgbClr val="077681"/>
                          </a:solidFill>
                        </a:rPr>
                        <a:t>أبداً</a:t>
                      </a:r>
                    </a:p>
                  </a:txBody>
                  <a:tcPr anchor="ctr">
                    <a:solidFill>
                      <a:srgbClr val="D9EAE4"/>
                    </a:solidFill>
                  </a:tcPr>
                </a:tc>
                <a:extLst>
                  <a:ext uri="{0D108BD9-81ED-4DB2-BD59-A6C34878D82A}">
                    <a16:rowId xmlns:a16="http://schemas.microsoft.com/office/drawing/2014/main" val="642776989"/>
                  </a:ext>
                </a:extLst>
              </a:tr>
              <a:tr h="399215">
                <a:tc>
                  <a:txBody>
                    <a:bodyPr/>
                    <a:lstStyle/>
                    <a:p>
                      <a:pPr algn="ctr" rtl="1"/>
                      <a:r>
                        <a:rPr lang="ar-SA" dirty="0"/>
                        <a:t>ا. هل تعتبر قنوات التواصل داخل المدرسة واضحة وسهلة الاستخدام ؟</a:t>
                      </a:r>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dirty="0"/>
                    </a:p>
                  </a:txBody>
                  <a:tcPr anchor="ctr"/>
                </a:tc>
                <a:extLst>
                  <a:ext uri="{0D108BD9-81ED-4DB2-BD59-A6C34878D82A}">
                    <a16:rowId xmlns:a16="http://schemas.microsoft.com/office/drawing/2014/main" val="833094150"/>
                  </a:ext>
                </a:extLst>
              </a:tr>
              <a:tr h="399215">
                <a:tc>
                  <a:txBody>
                    <a:bodyPr/>
                    <a:lstStyle/>
                    <a:p>
                      <a:pPr algn="ctr" rtl="1"/>
                      <a:r>
                        <a:rPr lang="ar-SA" sz="1350" b="0" i="0" kern="1200" dirty="0">
                          <a:solidFill>
                            <a:schemeClr val="tx1"/>
                          </a:solidFill>
                          <a:effectLst/>
                          <a:latin typeface="+mn-lt"/>
                          <a:ea typeface="+mn-ea"/>
                          <a:cs typeface="+mn-cs"/>
                        </a:rPr>
                        <a:t>٢. هل تجد سهولة في الوصول إلى المعلومات أو التعليمات من الإدارة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extLst>
                  <a:ext uri="{0D108BD9-81ED-4DB2-BD59-A6C34878D82A}">
                    <a16:rowId xmlns:a16="http://schemas.microsoft.com/office/drawing/2014/main" val="1801073217"/>
                  </a:ext>
                </a:extLst>
              </a:tr>
              <a:tr h="399215">
                <a:tc>
                  <a:txBody>
                    <a:bodyPr/>
                    <a:lstStyle/>
                    <a:p>
                      <a:pPr algn="ctr" rtl="1"/>
                      <a:r>
                        <a:rPr lang="ar-SA" sz="1350" b="0" i="0" kern="1200" dirty="0">
                          <a:solidFill>
                            <a:schemeClr val="tx1"/>
                          </a:solidFill>
                          <a:effectLst/>
                          <a:latin typeface="+mn-lt"/>
                          <a:ea typeface="+mn-ea"/>
                          <a:cs typeface="+mn-cs"/>
                        </a:rPr>
                        <a:t>۳. هل تشعر أن آراءك تسمع وتؤخذ بعين الاعتبار داخل المدرسة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dirty="0"/>
                    </a:p>
                  </a:txBody>
                  <a:tcPr anchor="ctr"/>
                </a:tc>
                <a:extLst>
                  <a:ext uri="{0D108BD9-81ED-4DB2-BD59-A6C34878D82A}">
                    <a16:rowId xmlns:a16="http://schemas.microsoft.com/office/drawing/2014/main" val="3910556943"/>
                  </a:ext>
                </a:extLst>
              </a:tr>
              <a:tr h="399215">
                <a:tc>
                  <a:txBody>
                    <a:bodyPr/>
                    <a:lstStyle/>
                    <a:p>
                      <a:pPr algn="ctr" rtl="1"/>
                      <a:r>
                        <a:rPr lang="ar-SA" sz="1350" b="0" i="0" kern="1200" dirty="0">
                          <a:solidFill>
                            <a:schemeClr val="tx1"/>
                          </a:solidFill>
                          <a:effectLst/>
                          <a:latin typeface="+mn-lt"/>
                          <a:ea typeface="+mn-ea"/>
                          <a:cs typeface="+mn-cs"/>
                        </a:rPr>
                        <a:t>٤. هل هناك سرعة استجابة من الإدارة أو الزملاء عند التواصل معهم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extLst>
                  <a:ext uri="{0D108BD9-81ED-4DB2-BD59-A6C34878D82A}">
                    <a16:rowId xmlns:a16="http://schemas.microsoft.com/office/drawing/2014/main" val="274924498"/>
                  </a:ext>
                </a:extLst>
              </a:tr>
              <a:tr h="246191">
                <a:tc>
                  <a:txBody>
                    <a:bodyPr/>
                    <a:lstStyle/>
                    <a:p>
                      <a:pPr algn="ctr" rtl="1"/>
                      <a:r>
                        <a:rPr lang="ar-SA" sz="1350" b="0" i="0" kern="1200" dirty="0">
                          <a:solidFill>
                            <a:schemeClr val="tx1"/>
                          </a:solidFill>
                          <a:effectLst/>
                          <a:latin typeface="+mn-lt"/>
                          <a:ea typeface="+mn-ea"/>
                          <a:cs typeface="+mn-cs"/>
                        </a:rPr>
                        <a:t>5. هل يتم توضيح التعليمات والمهام بشكل دقيق ومفهوم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dirty="0"/>
                    </a:p>
                  </a:txBody>
                  <a:tcPr anchor="ctr"/>
                </a:tc>
                <a:extLst>
                  <a:ext uri="{0D108BD9-81ED-4DB2-BD59-A6C34878D82A}">
                    <a16:rowId xmlns:a16="http://schemas.microsoft.com/office/drawing/2014/main" val="201571166"/>
                  </a:ext>
                </a:extLst>
              </a:tr>
              <a:tr h="399215">
                <a:tc>
                  <a:txBody>
                    <a:bodyPr/>
                    <a:lstStyle/>
                    <a:p>
                      <a:pPr algn="ctr" rtl="1"/>
                      <a:r>
                        <a:rPr lang="ar-SA" sz="1350" b="0" i="0" kern="1200" dirty="0">
                          <a:solidFill>
                            <a:schemeClr val="tx1"/>
                          </a:solidFill>
                          <a:effectLst/>
                          <a:latin typeface="+mn-lt"/>
                          <a:ea typeface="+mn-ea"/>
                          <a:cs typeface="+mn-cs"/>
                        </a:rPr>
                        <a:t>6. هل تعقد الاجتماعات بشكل منتظم لتعزيز التواصل وتبادل الآراء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dirty="0"/>
                    </a:p>
                  </a:txBody>
                  <a:tcPr anchor="ctr"/>
                </a:tc>
                <a:extLst>
                  <a:ext uri="{0D108BD9-81ED-4DB2-BD59-A6C34878D82A}">
                    <a16:rowId xmlns:a16="http://schemas.microsoft.com/office/drawing/2014/main" val="3203836023"/>
                  </a:ext>
                </a:extLst>
              </a:tr>
              <a:tr h="399215">
                <a:tc>
                  <a:txBody>
                    <a:bodyPr/>
                    <a:lstStyle/>
                    <a:p>
                      <a:pPr algn="ctr" rtl="1"/>
                      <a:r>
                        <a:rPr lang="ar-SA" sz="1350" b="0" i="0" kern="1200" dirty="0">
                          <a:solidFill>
                            <a:schemeClr val="tx1"/>
                          </a:solidFill>
                          <a:effectLst/>
                          <a:latin typeface="+mn-lt"/>
                          <a:ea typeface="+mn-ea"/>
                          <a:cs typeface="+mn-cs"/>
                        </a:rPr>
                        <a:t>7. هل ترى أن بيئة العمل تدعم التواصل المفتوح والشفاف بين الجميع ؟</a:t>
                      </a:r>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extLst>
                  <a:ext uri="{0D108BD9-81ED-4DB2-BD59-A6C34878D82A}">
                    <a16:rowId xmlns:a16="http://schemas.microsoft.com/office/drawing/2014/main" val="348331294"/>
                  </a:ext>
                </a:extLst>
              </a:tr>
              <a:tr h="399215">
                <a:tc>
                  <a:txBody>
                    <a:bodyPr/>
                    <a:lstStyle/>
                    <a:p>
                      <a:pPr algn="ctr" rtl="1"/>
                      <a:r>
                        <a:rPr lang="ar-SA" dirty="0"/>
                        <a:t>۸. هل يتم استخدام أدوات أو وسائل تقنية فعالة لتحسين التواصل ؟</a:t>
                      </a:r>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extLst>
                  <a:ext uri="{0D108BD9-81ED-4DB2-BD59-A6C34878D82A}">
                    <a16:rowId xmlns:a16="http://schemas.microsoft.com/office/drawing/2014/main" val="3520442092"/>
                  </a:ext>
                </a:extLst>
              </a:tr>
            </a:tbl>
          </a:graphicData>
        </a:graphic>
      </p:graphicFrame>
      <p:sp>
        <p:nvSpPr>
          <p:cNvPr id="7" name="TextBox 6">
            <a:extLst>
              <a:ext uri="{FF2B5EF4-FFF2-40B4-BE49-F238E27FC236}">
                <a16:creationId xmlns:a16="http://schemas.microsoft.com/office/drawing/2014/main" id="{929292E6-832A-2AA2-0486-9393208C0EA4}"/>
              </a:ext>
            </a:extLst>
          </p:cNvPr>
          <p:cNvSpPr txBox="1"/>
          <p:nvPr/>
        </p:nvSpPr>
        <p:spPr>
          <a:xfrm>
            <a:off x="217714" y="5747659"/>
            <a:ext cx="6330043" cy="3416320"/>
          </a:xfrm>
          <a:prstGeom prst="rect">
            <a:avLst/>
          </a:prstGeom>
          <a:noFill/>
        </p:spPr>
        <p:txBody>
          <a:bodyPr wrap="square">
            <a:spAutoFit/>
          </a:bodyPr>
          <a:lstStyle/>
          <a:p>
            <a:pPr algn="r" rtl="1"/>
            <a:r>
              <a:rPr lang="ar-SA" b="0" i="0" dirty="0">
                <a:solidFill>
                  <a:srgbClr val="202124"/>
                </a:solidFill>
                <a:effectLst/>
                <a:latin typeface="Roboto" panose="02000000000000000000" pitchFamily="2" charset="0"/>
              </a:rPr>
              <a:t>ملاحظات إضافية :</a:t>
            </a:r>
          </a:p>
          <a:p>
            <a:pPr algn="r" rtl="1"/>
            <a:r>
              <a:rPr lang="ar-SA" dirty="0">
                <a:solidFill>
                  <a:srgbClr val="202124"/>
                </a:solidFill>
                <a:latin typeface="Roboto" panose="02000000000000000000" pitchFamily="2" charset="0"/>
              </a:rPr>
              <a:t>................................................................................................................................................................................................................................................................................................</a:t>
            </a:r>
            <a:br>
              <a:rPr lang="ar-SA" dirty="0"/>
            </a:br>
            <a:r>
              <a:rPr lang="ar-SA" b="0" i="0" dirty="0">
                <a:solidFill>
                  <a:srgbClr val="202124"/>
                </a:solidFill>
                <a:effectLst/>
                <a:latin typeface="Roboto" panose="02000000000000000000" pitchFamily="2" charset="0"/>
              </a:rPr>
              <a:t>مقترحات لتحسين التواصل :</a:t>
            </a:r>
            <a:br>
              <a:rPr lang="ar-SA" dirty="0"/>
            </a:br>
            <a:r>
              <a:rPr lang="ar-SA" dirty="0">
                <a:solidFill>
                  <a:srgbClr val="202124"/>
                </a:solidFill>
                <a:latin typeface="Roboto" panose="02000000000000000000" pitchFamily="2" charset="0"/>
              </a:rPr>
              <a:t>................................................................................................................................................................................................................................................................................................</a:t>
            </a:r>
            <a:br>
              <a:rPr lang="ar-SA" dirty="0"/>
            </a:br>
            <a:endParaRPr lang="ar-SA" dirty="0"/>
          </a:p>
          <a:p>
            <a:pPr algn="r" rtl="1"/>
            <a:endParaRPr lang="ar-SA" b="0" i="0" dirty="0">
              <a:solidFill>
                <a:srgbClr val="202124"/>
              </a:solidFill>
              <a:effectLst/>
              <a:latin typeface="Roboto" panose="02000000000000000000" pitchFamily="2" charset="0"/>
            </a:endParaRPr>
          </a:p>
          <a:p>
            <a:pPr algn="r" rtl="1"/>
            <a:r>
              <a:rPr lang="ar-SA" b="0" i="0" dirty="0">
                <a:solidFill>
                  <a:srgbClr val="202124"/>
                </a:solidFill>
                <a:effectLst/>
                <a:latin typeface="Roboto" panose="02000000000000000000" pitchFamily="2" charset="0"/>
              </a:rPr>
              <a:t>شكرا لتعاونك .</a:t>
            </a:r>
            <a:br>
              <a:rPr lang="ar-SA" dirty="0"/>
            </a:br>
            <a:r>
              <a:rPr lang="ar-SA" b="0" i="0" dirty="0">
                <a:solidFill>
                  <a:srgbClr val="202124"/>
                </a:solidFill>
                <a:effectLst/>
                <a:latin typeface="Roboto" panose="02000000000000000000" pitchFamily="2" charset="0"/>
              </a:rPr>
              <a:t>سيتم استخدام هذا الاستبيان لتحسين قنوات التواصل ودعم بيئة العمل.</a:t>
            </a:r>
            <a:endParaRPr lang="ar-SA" dirty="0"/>
          </a:p>
        </p:txBody>
      </p:sp>
      <p:sp>
        <p:nvSpPr>
          <p:cNvPr id="4" name="عنصر نائب لرقم الشريحة 3">
            <a:extLst>
              <a:ext uri="{FF2B5EF4-FFF2-40B4-BE49-F238E27FC236}">
                <a16:creationId xmlns:a16="http://schemas.microsoft.com/office/drawing/2014/main" id="{C78B8A88-1EBC-A646-C336-078328BB7875}"/>
              </a:ext>
            </a:extLst>
          </p:cNvPr>
          <p:cNvSpPr>
            <a:spLocks noGrp="1"/>
          </p:cNvSpPr>
          <p:nvPr>
            <p:ph type="sldNum" sz="quarter" idx="12"/>
          </p:nvPr>
        </p:nvSpPr>
        <p:spPr/>
        <p:txBody>
          <a:bodyPr/>
          <a:lstStyle/>
          <a:p>
            <a:fld id="{28D13674-D429-4B6C-82B7-2BBFF4EB7D35}" type="slidenum">
              <a:rPr lang="ar-SA" smtClean="0"/>
              <a:t>10</a:t>
            </a:fld>
            <a:endParaRPr lang="ar-SA"/>
          </a:p>
        </p:txBody>
      </p:sp>
    </p:spTree>
    <p:extLst>
      <p:ext uri="{BB962C8B-B14F-4D97-AF65-F5344CB8AC3E}">
        <p14:creationId xmlns:p14="http://schemas.microsoft.com/office/powerpoint/2010/main" val="937181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DE9C25F3-5F5F-B6F2-B25F-7D2C955411A3}"/>
            </a:ext>
          </a:extLst>
        </p:cNvPr>
        <p:cNvGrpSpPr/>
        <p:nvPr/>
      </p:nvGrpSpPr>
      <p:grpSpPr>
        <a:xfrm>
          <a:off x="0" y="0"/>
          <a:ext cx="0" cy="0"/>
          <a:chOff x="0" y="0"/>
          <a:chExt cx="0" cy="0"/>
        </a:xfrm>
      </p:grpSpPr>
      <p:sp>
        <p:nvSpPr>
          <p:cNvPr id="3" name="مستطيل: زاوية واحدة مقصوصة 2">
            <a:extLst>
              <a:ext uri="{FF2B5EF4-FFF2-40B4-BE49-F238E27FC236}">
                <a16:creationId xmlns:a16="http://schemas.microsoft.com/office/drawing/2014/main" id="{054B5E59-FEC9-23D9-3FE9-A67D7B2A59EF}"/>
              </a:ext>
            </a:extLst>
          </p:cNvPr>
          <p:cNvSpPr/>
          <p:nvPr/>
        </p:nvSpPr>
        <p:spPr>
          <a:xfrm>
            <a:off x="1634490" y="443613"/>
            <a:ext cx="3589020" cy="543358"/>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t"/>
          <a:lstStyle/>
          <a:p>
            <a:pPr algn="ctr"/>
            <a:r>
              <a:rPr lang="ar-SA" sz="2000" b="1" dirty="0">
                <a:solidFill>
                  <a:srgbClr val="077681"/>
                </a:solidFill>
                <a:effectLst/>
              </a:rPr>
              <a:t>استبيان تحديات بيئة العمل</a:t>
            </a:r>
          </a:p>
          <a:p>
            <a:pPr algn="ctr"/>
            <a:endParaRPr lang="ar-SA" sz="2000" b="1" dirty="0">
              <a:solidFill>
                <a:srgbClr val="077681"/>
              </a:solidFill>
              <a:effectLst/>
            </a:endParaRPr>
          </a:p>
        </p:txBody>
      </p:sp>
      <p:graphicFrame>
        <p:nvGraphicFramePr>
          <p:cNvPr id="5" name="Table 4">
            <a:extLst>
              <a:ext uri="{FF2B5EF4-FFF2-40B4-BE49-F238E27FC236}">
                <a16:creationId xmlns:a16="http://schemas.microsoft.com/office/drawing/2014/main" id="{B6357598-FC49-0CAF-4CB4-510F278825AF}"/>
              </a:ext>
            </a:extLst>
          </p:cNvPr>
          <p:cNvGraphicFramePr>
            <a:graphicFrameLocks noGrp="1"/>
          </p:cNvGraphicFramePr>
          <p:nvPr>
            <p:extLst>
              <p:ext uri="{D42A27DB-BD31-4B8C-83A1-F6EECF244321}">
                <p14:modId xmlns:p14="http://schemas.microsoft.com/office/powerpoint/2010/main" val="1192608679"/>
              </p:ext>
            </p:extLst>
          </p:nvPr>
        </p:nvGraphicFramePr>
        <p:xfrm>
          <a:off x="443060" y="1309915"/>
          <a:ext cx="6026153" cy="4114800"/>
        </p:xfrm>
        <a:graphic>
          <a:graphicData uri="http://schemas.openxmlformats.org/drawingml/2006/table">
            <a:tbl>
              <a:tblPr rtl="1" firstRow="1" bandRow="1">
                <a:tableStyleId>{5940675A-B579-460E-94D1-54222C63F5DA}</a:tableStyleId>
              </a:tblPr>
              <a:tblGrid>
                <a:gridCol w="3275599">
                  <a:extLst>
                    <a:ext uri="{9D8B030D-6E8A-4147-A177-3AD203B41FA5}">
                      <a16:colId xmlns:a16="http://schemas.microsoft.com/office/drawing/2014/main" val="4045130604"/>
                    </a:ext>
                  </a:extLst>
                </a:gridCol>
                <a:gridCol w="632927">
                  <a:extLst>
                    <a:ext uri="{9D8B030D-6E8A-4147-A177-3AD203B41FA5}">
                      <a16:colId xmlns:a16="http://schemas.microsoft.com/office/drawing/2014/main" val="2122477870"/>
                    </a:ext>
                  </a:extLst>
                </a:gridCol>
                <a:gridCol w="745255">
                  <a:extLst>
                    <a:ext uri="{9D8B030D-6E8A-4147-A177-3AD203B41FA5}">
                      <a16:colId xmlns:a16="http://schemas.microsoft.com/office/drawing/2014/main" val="108137533"/>
                    </a:ext>
                  </a:extLst>
                </a:gridCol>
                <a:gridCol w="748568">
                  <a:extLst>
                    <a:ext uri="{9D8B030D-6E8A-4147-A177-3AD203B41FA5}">
                      <a16:colId xmlns:a16="http://schemas.microsoft.com/office/drawing/2014/main" val="2619333053"/>
                    </a:ext>
                  </a:extLst>
                </a:gridCol>
                <a:gridCol w="623804">
                  <a:extLst>
                    <a:ext uri="{9D8B030D-6E8A-4147-A177-3AD203B41FA5}">
                      <a16:colId xmlns:a16="http://schemas.microsoft.com/office/drawing/2014/main" val="1452867861"/>
                    </a:ext>
                  </a:extLst>
                </a:gridCol>
              </a:tblGrid>
              <a:tr h="235900">
                <a:tc>
                  <a:txBody>
                    <a:bodyPr/>
                    <a:lstStyle/>
                    <a:p>
                      <a:pPr algn="ctr" rtl="1"/>
                      <a:r>
                        <a:rPr lang="ar-SA" b="1" dirty="0">
                          <a:solidFill>
                            <a:srgbClr val="077681"/>
                          </a:solidFill>
                        </a:rPr>
                        <a:t>السؤال</a:t>
                      </a:r>
                    </a:p>
                  </a:txBody>
                  <a:tcPr anchor="ctr">
                    <a:solidFill>
                      <a:srgbClr val="D9EAE4"/>
                    </a:solidFill>
                  </a:tcPr>
                </a:tc>
                <a:tc>
                  <a:txBody>
                    <a:bodyPr/>
                    <a:lstStyle/>
                    <a:p>
                      <a:pPr algn="ctr" rtl="1"/>
                      <a:r>
                        <a:rPr lang="ar-SA" b="1" dirty="0">
                          <a:solidFill>
                            <a:srgbClr val="077681"/>
                          </a:solidFill>
                        </a:rPr>
                        <a:t>دائماً</a:t>
                      </a:r>
                    </a:p>
                  </a:txBody>
                  <a:tcPr anchor="ctr">
                    <a:solidFill>
                      <a:srgbClr val="D9EAE4"/>
                    </a:solidFill>
                  </a:tcPr>
                </a:tc>
                <a:tc>
                  <a:txBody>
                    <a:bodyPr/>
                    <a:lstStyle/>
                    <a:p>
                      <a:pPr algn="ctr" rtl="1"/>
                      <a:r>
                        <a:rPr lang="ar-SA" b="1" dirty="0">
                          <a:solidFill>
                            <a:srgbClr val="077681"/>
                          </a:solidFill>
                        </a:rPr>
                        <a:t>أحياناً</a:t>
                      </a:r>
                    </a:p>
                  </a:txBody>
                  <a:tcPr anchor="ctr">
                    <a:solidFill>
                      <a:srgbClr val="D9EAE4"/>
                    </a:solidFill>
                  </a:tcPr>
                </a:tc>
                <a:tc>
                  <a:txBody>
                    <a:bodyPr/>
                    <a:lstStyle/>
                    <a:p>
                      <a:pPr algn="ctr" rtl="1"/>
                      <a:r>
                        <a:rPr lang="ar-SA" b="1" dirty="0">
                          <a:solidFill>
                            <a:srgbClr val="077681"/>
                          </a:solidFill>
                        </a:rPr>
                        <a:t>نادراً</a:t>
                      </a:r>
                    </a:p>
                  </a:txBody>
                  <a:tcPr anchor="ctr">
                    <a:solidFill>
                      <a:srgbClr val="D9EAE4"/>
                    </a:solidFill>
                  </a:tcPr>
                </a:tc>
                <a:tc>
                  <a:txBody>
                    <a:bodyPr/>
                    <a:lstStyle/>
                    <a:p>
                      <a:pPr algn="ctr" rtl="1"/>
                      <a:r>
                        <a:rPr lang="ar-SA" b="1" dirty="0">
                          <a:solidFill>
                            <a:srgbClr val="077681"/>
                          </a:solidFill>
                        </a:rPr>
                        <a:t>أبداً</a:t>
                      </a:r>
                    </a:p>
                  </a:txBody>
                  <a:tcPr anchor="ctr">
                    <a:solidFill>
                      <a:srgbClr val="D9EAE4"/>
                    </a:solidFill>
                  </a:tcPr>
                </a:tc>
                <a:extLst>
                  <a:ext uri="{0D108BD9-81ED-4DB2-BD59-A6C34878D82A}">
                    <a16:rowId xmlns:a16="http://schemas.microsoft.com/office/drawing/2014/main" val="642776989"/>
                  </a:ext>
                </a:extLst>
              </a:tr>
              <a:tr h="399215">
                <a:tc>
                  <a:txBody>
                    <a:bodyPr/>
                    <a:lstStyle/>
                    <a:p>
                      <a:pPr algn="ctr" rtl="1"/>
                      <a:r>
                        <a:rPr lang="ar-SA" dirty="0"/>
                        <a:t>ا. </a:t>
                      </a:r>
                      <a:r>
                        <a:rPr lang="ar-SA" sz="1350" b="0" i="0" kern="1200" dirty="0">
                          <a:solidFill>
                            <a:schemeClr val="tx1"/>
                          </a:solidFill>
                          <a:effectLst/>
                          <a:latin typeface="+mn-lt"/>
                          <a:ea typeface="+mn-ea"/>
                          <a:cs typeface="+mn-cs"/>
                        </a:rPr>
                        <a:t>هل تجد أن بيئة العمل الحالية تدعم أداءك المهني</a:t>
                      </a:r>
                      <a:br>
                        <a:rPr lang="ar-SA" dirty="0"/>
                      </a:br>
                      <a:r>
                        <a:rPr lang="ar-SA" sz="1350" b="0" i="0" kern="1200" dirty="0">
                          <a:solidFill>
                            <a:schemeClr val="tx1"/>
                          </a:solidFill>
                          <a:effectLst/>
                          <a:latin typeface="+mn-lt"/>
                          <a:ea typeface="+mn-ea"/>
                          <a:cs typeface="+mn-cs"/>
                        </a:rPr>
                        <a:t>بشكل جيد؟</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dirty="0"/>
                    </a:p>
                  </a:txBody>
                  <a:tcPr anchor="ctr"/>
                </a:tc>
                <a:extLst>
                  <a:ext uri="{0D108BD9-81ED-4DB2-BD59-A6C34878D82A}">
                    <a16:rowId xmlns:a16="http://schemas.microsoft.com/office/drawing/2014/main" val="833094150"/>
                  </a:ext>
                </a:extLst>
              </a:tr>
              <a:tr h="399215">
                <a:tc>
                  <a:txBody>
                    <a:bodyPr/>
                    <a:lstStyle/>
                    <a:p>
                      <a:pPr algn="ctr" rtl="1"/>
                      <a:r>
                        <a:rPr lang="ar-SA" sz="1350" b="0" i="0" kern="1200" dirty="0">
                          <a:solidFill>
                            <a:schemeClr val="tx1"/>
                          </a:solidFill>
                          <a:effectLst/>
                          <a:latin typeface="+mn-lt"/>
                          <a:ea typeface="+mn-ea"/>
                          <a:cs typeface="+mn-cs"/>
                        </a:rPr>
                        <a:t>٢. هل تواجه تحديات في تحقيق التوازن بين العمل</a:t>
                      </a:r>
                      <a:br>
                        <a:rPr lang="ar-SA" dirty="0"/>
                      </a:br>
                      <a:r>
                        <a:rPr lang="ar-SA" sz="1350" b="0" i="0" kern="1200" dirty="0">
                          <a:solidFill>
                            <a:schemeClr val="tx1"/>
                          </a:solidFill>
                          <a:effectLst/>
                          <a:latin typeface="+mn-lt"/>
                          <a:ea typeface="+mn-ea"/>
                          <a:cs typeface="+mn-cs"/>
                        </a:rPr>
                        <a:t>والحياة الشخصية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extLst>
                  <a:ext uri="{0D108BD9-81ED-4DB2-BD59-A6C34878D82A}">
                    <a16:rowId xmlns:a16="http://schemas.microsoft.com/office/drawing/2014/main" val="1801073217"/>
                  </a:ext>
                </a:extLst>
              </a:tr>
              <a:tr h="399215">
                <a:tc>
                  <a:txBody>
                    <a:bodyPr/>
                    <a:lstStyle/>
                    <a:p>
                      <a:pPr algn="ctr" rtl="1"/>
                      <a:r>
                        <a:rPr lang="ar-SA" sz="1350" b="0" i="0" kern="1200" dirty="0">
                          <a:solidFill>
                            <a:schemeClr val="tx1"/>
                          </a:solidFill>
                          <a:effectLst/>
                          <a:latin typeface="+mn-lt"/>
                          <a:ea typeface="+mn-ea"/>
                          <a:cs typeface="+mn-cs"/>
                        </a:rPr>
                        <a:t>۳. هل تعتبر الموارد المتوفرة كافية لإنجاز المهام</a:t>
                      </a:r>
                      <a:br>
                        <a:rPr lang="ar-SA" dirty="0"/>
                      </a:br>
                      <a:r>
                        <a:rPr lang="ar-SA" sz="1350" b="0" i="0" kern="1200" dirty="0">
                          <a:solidFill>
                            <a:schemeClr val="tx1"/>
                          </a:solidFill>
                          <a:effectLst/>
                          <a:latin typeface="+mn-lt"/>
                          <a:ea typeface="+mn-ea"/>
                          <a:cs typeface="+mn-cs"/>
                        </a:rPr>
                        <a:t>المطلوبة منك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extLst>
                  <a:ext uri="{0D108BD9-81ED-4DB2-BD59-A6C34878D82A}">
                    <a16:rowId xmlns:a16="http://schemas.microsoft.com/office/drawing/2014/main" val="3910556943"/>
                  </a:ext>
                </a:extLst>
              </a:tr>
              <a:tr h="399215">
                <a:tc>
                  <a:txBody>
                    <a:bodyPr/>
                    <a:lstStyle/>
                    <a:p>
                      <a:pPr algn="ctr" rtl="1"/>
                      <a:r>
                        <a:rPr lang="ar-SA" sz="1350" b="0" i="0" kern="1200" dirty="0">
                          <a:solidFill>
                            <a:schemeClr val="tx1"/>
                          </a:solidFill>
                          <a:effectLst/>
                          <a:latin typeface="+mn-lt"/>
                          <a:ea typeface="+mn-ea"/>
                          <a:cs typeface="+mn-cs"/>
                        </a:rPr>
                        <a:t>٤. هل تشعر بأن هناك وضوح في التوقعات والمهام</a:t>
                      </a:r>
                      <a:br>
                        <a:rPr lang="ar-SA" dirty="0"/>
                      </a:br>
                      <a:r>
                        <a:rPr lang="ar-SA" sz="1350" b="0" i="0" kern="1200" dirty="0">
                          <a:solidFill>
                            <a:schemeClr val="tx1"/>
                          </a:solidFill>
                          <a:effectLst/>
                          <a:latin typeface="+mn-lt"/>
                          <a:ea typeface="+mn-ea"/>
                          <a:cs typeface="+mn-cs"/>
                        </a:rPr>
                        <a:t>المطلوبة منك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extLst>
                  <a:ext uri="{0D108BD9-81ED-4DB2-BD59-A6C34878D82A}">
                    <a16:rowId xmlns:a16="http://schemas.microsoft.com/office/drawing/2014/main" val="274924498"/>
                  </a:ext>
                </a:extLst>
              </a:tr>
              <a:tr h="246191">
                <a:tc>
                  <a:txBody>
                    <a:bodyPr/>
                    <a:lstStyle/>
                    <a:p>
                      <a:pPr algn="ctr" rtl="1"/>
                      <a:r>
                        <a:rPr lang="ar-SA" sz="1350" b="0" i="0" kern="1200" dirty="0">
                          <a:solidFill>
                            <a:schemeClr val="tx1"/>
                          </a:solidFill>
                          <a:effectLst/>
                          <a:latin typeface="+mn-lt"/>
                          <a:ea typeface="+mn-ea"/>
                          <a:cs typeface="+mn-cs"/>
                        </a:rPr>
                        <a:t>5. هل ترى أن بيئة العمل تدعم الابتكار والإبداع؟</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dirty="0"/>
                    </a:p>
                  </a:txBody>
                  <a:tcPr anchor="ctr"/>
                </a:tc>
                <a:extLst>
                  <a:ext uri="{0D108BD9-81ED-4DB2-BD59-A6C34878D82A}">
                    <a16:rowId xmlns:a16="http://schemas.microsoft.com/office/drawing/2014/main" val="201571166"/>
                  </a:ext>
                </a:extLst>
              </a:tr>
              <a:tr h="399215">
                <a:tc>
                  <a:txBody>
                    <a:bodyPr/>
                    <a:lstStyle/>
                    <a:p>
                      <a:pPr algn="ctr" rtl="1"/>
                      <a:r>
                        <a:rPr lang="ar-SA" sz="1350" b="0" i="0" kern="1200" dirty="0">
                          <a:solidFill>
                            <a:schemeClr val="tx1"/>
                          </a:solidFill>
                          <a:effectLst/>
                          <a:latin typeface="+mn-lt"/>
                          <a:ea typeface="+mn-ea"/>
                          <a:cs typeface="+mn-cs"/>
                        </a:rPr>
                        <a:t>6. هل تواجه ضغط عمل يؤثر على إنتاجيتك أو حالتك</a:t>
                      </a:r>
                      <a:br>
                        <a:rPr lang="ar-SA" dirty="0"/>
                      </a:br>
                      <a:r>
                        <a:rPr lang="ar-SA" sz="1350" b="0" i="0" kern="1200" dirty="0">
                          <a:solidFill>
                            <a:schemeClr val="tx1"/>
                          </a:solidFill>
                          <a:effectLst/>
                          <a:latin typeface="+mn-lt"/>
                          <a:ea typeface="+mn-ea"/>
                          <a:cs typeface="+mn-cs"/>
                        </a:rPr>
                        <a:t>النفسية ؟</a:t>
                      </a:r>
                      <a:endParaRPr lang="ar-SA" dirty="0"/>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a:p>
                  </a:txBody>
                  <a:tcPr anchor="ctr"/>
                </a:tc>
                <a:tc>
                  <a:txBody>
                    <a:bodyPr/>
                    <a:lstStyle/>
                    <a:p>
                      <a:pPr algn="ctr" rtl="1"/>
                      <a:endParaRPr lang="ar-SA" dirty="0"/>
                    </a:p>
                  </a:txBody>
                  <a:tcPr anchor="ctr"/>
                </a:tc>
                <a:extLst>
                  <a:ext uri="{0D108BD9-81ED-4DB2-BD59-A6C34878D82A}">
                    <a16:rowId xmlns:a16="http://schemas.microsoft.com/office/drawing/2014/main" val="3203836023"/>
                  </a:ext>
                </a:extLst>
              </a:tr>
              <a:tr h="399215">
                <a:tc>
                  <a:txBody>
                    <a:bodyPr/>
                    <a:lstStyle/>
                    <a:p>
                      <a:pPr algn="ctr" rtl="1"/>
                      <a:r>
                        <a:rPr lang="ar-SA" sz="1350" b="0" i="0" kern="1200" dirty="0">
                          <a:solidFill>
                            <a:schemeClr val="tx1"/>
                          </a:solidFill>
                          <a:effectLst/>
                          <a:latin typeface="+mn-lt"/>
                          <a:ea typeface="+mn-ea"/>
                          <a:cs typeface="+mn-cs"/>
                        </a:rPr>
                        <a:t>7. هل تتلقى الدعم </a:t>
                      </a:r>
                      <a:r>
                        <a:rPr lang="ar-SA" sz="1350" b="0" i="0" kern="1200" dirty="0" err="1">
                          <a:solidFill>
                            <a:schemeClr val="tx1"/>
                          </a:solidFill>
                          <a:effectLst/>
                          <a:latin typeface="+mn-lt"/>
                          <a:ea typeface="+mn-ea"/>
                          <a:cs typeface="+mn-cs"/>
                        </a:rPr>
                        <a:t>الكافى</a:t>
                      </a:r>
                      <a:r>
                        <a:rPr lang="ar-SA" sz="1350" b="0" i="0" kern="1200" dirty="0">
                          <a:solidFill>
                            <a:schemeClr val="tx1"/>
                          </a:solidFill>
                          <a:effectLst/>
                          <a:latin typeface="+mn-lt"/>
                          <a:ea typeface="+mn-ea"/>
                          <a:cs typeface="+mn-cs"/>
                        </a:rPr>
                        <a:t> من الإدارة أو الزملاء عند</a:t>
                      </a:r>
                      <a:br>
                        <a:rPr lang="ar-SA" dirty="0"/>
                      </a:br>
                      <a:r>
                        <a:rPr lang="ar-SA" sz="1350" b="0" i="0" kern="1200" dirty="0">
                          <a:solidFill>
                            <a:schemeClr val="tx1"/>
                          </a:solidFill>
                          <a:effectLst/>
                          <a:latin typeface="+mn-lt"/>
                          <a:ea typeface="+mn-ea"/>
                          <a:cs typeface="+mn-cs"/>
                        </a:rPr>
                        <a:t>الحاجة ؟</a:t>
                      </a:r>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extLst>
                  <a:ext uri="{0D108BD9-81ED-4DB2-BD59-A6C34878D82A}">
                    <a16:rowId xmlns:a16="http://schemas.microsoft.com/office/drawing/2014/main" val="348331294"/>
                  </a:ext>
                </a:extLst>
              </a:tr>
              <a:tr h="399215">
                <a:tc>
                  <a:txBody>
                    <a:bodyPr/>
                    <a:lstStyle/>
                    <a:p>
                      <a:pPr algn="ctr" rtl="1"/>
                      <a:r>
                        <a:rPr lang="ar-SA" dirty="0"/>
                        <a:t>۸. </a:t>
                      </a:r>
                      <a:r>
                        <a:rPr lang="ar-SA" sz="1350" b="0" i="0" kern="1200" dirty="0">
                          <a:solidFill>
                            <a:schemeClr val="tx1"/>
                          </a:solidFill>
                          <a:effectLst/>
                          <a:latin typeface="+mn-lt"/>
                          <a:ea typeface="+mn-ea"/>
                          <a:cs typeface="+mn-cs"/>
                        </a:rPr>
                        <a:t>هل تساهم الاجتماعات أو ورش العمل في معالجة</a:t>
                      </a:r>
                      <a:br>
                        <a:rPr lang="ar-SA" dirty="0"/>
                      </a:br>
                      <a:r>
                        <a:rPr lang="ar-SA" sz="1350" b="0" i="0" kern="1200" dirty="0">
                          <a:solidFill>
                            <a:schemeClr val="tx1"/>
                          </a:solidFill>
                          <a:effectLst/>
                          <a:latin typeface="+mn-lt"/>
                          <a:ea typeface="+mn-ea"/>
                          <a:cs typeface="+mn-cs"/>
                        </a:rPr>
                        <a:t>التحديات التي تواجهها ؟</a:t>
                      </a:r>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tc>
                  <a:txBody>
                    <a:bodyPr/>
                    <a:lstStyle/>
                    <a:p>
                      <a:pPr algn="ctr" rtl="1"/>
                      <a:endParaRPr lang="ar-SA" dirty="0"/>
                    </a:p>
                  </a:txBody>
                  <a:tcPr anchor="ctr"/>
                </a:tc>
                <a:extLst>
                  <a:ext uri="{0D108BD9-81ED-4DB2-BD59-A6C34878D82A}">
                    <a16:rowId xmlns:a16="http://schemas.microsoft.com/office/drawing/2014/main" val="3520442092"/>
                  </a:ext>
                </a:extLst>
              </a:tr>
            </a:tbl>
          </a:graphicData>
        </a:graphic>
      </p:graphicFrame>
      <p:sp>
        <p:nvSpPr>
          <p:cNvPr id="7" name="TextBox 6">
            <a:extLst>
              <a:ext uri="{FF2B5EF4-FFF2-40B4-BE49-F238E27FC236}">
                <a16:creationId xmlns:a16="http://schemas.microsoft.com/office/drawing/2014/main" id="{929292E6-832A-2AA2-0486-9393208C0EA4}"/>
              </a:ext>
            </a:extLst>
          </p:cNvPr>
          <p:cNvSpPr txBox="1"/>
          <p:nvPr/>
        </p:nvSpPr>
        <p:spPr>
          <a:xfrm>
            <a:off x="217714" y="5747659"/>
            <a:ext cx="6330043" cy="3231654"/>
          </a:xfrm>
          <a:prstGeom prst="rect">
            <a:avLst/>
          </a:prstGeom>
          <a:noFill/>
        </p:spPr>
        <p:txBody>
          <a:bodyPr wrap="square">
            <a:spAutoFit/>
          </a:bodyPr>
          <a:lstStyle/>
          <a:p>
            <a:pPr algn="r" rtl="1"/>
            <a:r>
              <a:rPr lang="ar-SA" b="0" i="0" dirty="0">
                <a:solidFill>
                  <a:srgbClr val="202124"/>
                </a:solidFill>
                <a:effectLst/>
                <a:highlight>
                  <a:srgbClr val="FFFFFF"/>
                </a:highlight>
                <a:latin typeface="Roboto" panose="02000000000000000000" pitchFamily="2" charset="0"/>
              </a:rPr>
              <a:t>ما هي التحديات الرئيسية التي تواجهها؟ (يمكنك اختيار أكثر من خيار) :</a:t>
            </a:r>
            <a:endParaRPr lang="ar-SA" dirty="0"/>
          </a:p>
          <a:p>
            <a:pPr marL="285750" indent="-285750" algn="r" rtl="1">
              <a:buFont typeface="Wingdings" panose="05000000000000000000" pitchFamily="2" charset="2"/>
              <a:buChar char="q"/>
            </a:pPr>
            <a:r>
              <a:rPr lang="ar-SA" b="0" i="0" dirty="0">
                <a:solidFill>
                  <a:srgbClr val="202124"/>
                </a:solidFill>
                <a:effectLst/>
                <a:highlight>
                  <a:srgbClr val="FFFFFF"/>
                </a:highlight>
                <a:latin typeface="Roboto" panose="02000000000000000000" pitchFamily="2" charset="0"/>
              </a:rPr>
              <a:t>نقص الموارد أو الأدوات</a:t>
            </a:r>
            <a:endParaRPr lang="ar-SA" dirty="0"/>
          </a:p>
          <a:p>
            <a:pPr marL="285750" indent="-285750" algn="r" rtl="1">
              <a:buFont typeface="Wingdings" panose="05000000000000000000" pitchFamily="2" charset="2"/>
              <a:buChar char="q"/>
            </a:pPr>
            <a:r>
              <a:rPr lang="ar-SA" b="0" i="0" dirty="0">
                <a:solidFill>
                  <a:srgbClr val="202124"/>
                </a:solidFill>
                <a:effectLst/>
                <a:highlight>
                  <a:srgbClr val="FFFFFF"/>
                </a:highlight>
                <a:latin typeface="Roboto" panose="02000000000000000000" pitchFamily="2" charset="0"/>
              </a:rPr>
              <a:t>ضعف التواصل مع الإدارة أو الزملاء .</a:t>
            </a:r>
            <a:endParaRPr lang="ar-SA" dirty="0"/>
          </a:p>
          <a:p>
            <a:pPr marL="285750" indent="-285750" algn="r" rtl="1">
              <a:buFont typeface="Wingdings" panose="05000000000000000000" pitchFamily="2" charset="2"/>
              <a:buChar char="q"/>
            </a:pPr>
            <a:r>
              <a:rPr lang="ar-SA" b="0" i="0" dirty="0">
                <a:solidFill>
                  <a:srgbClr val="202124"/>
                </a:solidFill>
                <a:effectLst/>
                <a:highlight>
                  <a:srgbClr val="FFFFFF"/>
                </a:highlight>
                <a:latin typeface="Roboto" panose="02000000000000000000" pitchFamily="2" charset="0"/>
              </a:rPr>
              <a:t>ضغط العمل .</a:t>
            </a:r>
            <a:endParaRPr lang="ar-SA" dirty="0"/>
          </a:p>
          <a:p>
            <a:pPr marL="285750" indent="-285750" algn="r" rtl="1">
              <a:buFont typeface="Wingdings" panose="05000000000000000000" pitchFamily="2" charset="2"/>
              <a:buChar char="q"/>
            </a:pPr>
            <a:r>
              <a:rPr lang="ar-SA" b="0" i="0" dirty="0">
                <a:solidFill>
                  <a:srgbClr val="202124"/>
                </a:solidFill>
                <a:effectLst/>
                <a:highlight>
                  <a:srgbClr val="FFFFFF"/>
                </a:highlight>
                <a:latin typeface="Roboto" panose="02000000000000000000" pitchFamily="2" charset="0"/>
              </a:rPr>
              <a:t>قلة فرص التطوير المهني.</a:t>
            </a:r>
            <a:endParaRPr lang="ar-SA" dirty="0"/>
          </a:p>
          <a:p>
            <a:pPr marL="285750" indent="-285750" algn="r" rtl="1">
              <a:buFont typeface="Wingdings" panose="05000000000000000000" pitchFamily="2" charset="2"/>
              <a:buChar char="q"/>
            </a:pPr>
            <a:r>
              <a:rPr lang="ar-SA" b="0" i="0" dirty="0">
                <a:solidFill>
                  <a:srgbClr val="202124"/>
                </a:solidFill>
                <a:effectLst/>
                <a:highlight>
                  <a:srgbClr val="FFFFFF"/>
                </a:highlight>
                <a:latin typeface="Roboto" panose="02000000000000000000" pitchFamily="2" charset="0"/>
              </a:rPr>
              <a:t>تحديات تقنية.</a:t>
            </a:r>
            <a:endParaRPr lang="ar-SA" dirty="0"/>
          </a:p>
          <a:p>
            <a:pPr marL="285750" indent="-285750" algn="r" rtl="1">
              <a:buFont typeface="Wingdings" panose="05000000000000000000" pitchFamily="2" charset="2"/>
              <a:buChar char="q"/>
            </a:pPr>
            <a:r>
              <a:rPr lang="ar-SA" b="0" i="0" dirty="0">
                <a:solidFill>
                  <a:srgbClr val="202124"/>
                </a:solidFill>
                <a:effectLst/>
                <a:highlight>
                  <a:srgbClr val="FFFFFF"/>
                </a:highlight>
                <a:latin typeface="Roboto" panose="02000000000000000000" pitchFamily="2" charset="0"/>
              </a:rPr>
              <a:t>أخرى:  </a:t>
            </a:r>
            <a:r>
              <a:rPr lang="ar-SA" dirty="0">
                <a:solidFill>
                  <a:srgbClr val="202124"/>
                </a:solidFill>
                <a:latin typeface="Roboto" panose="02000000000000000000" pitchFamily="2" charset="0"/>
              </a:rPr>
              <a:t>..................................................................................</a:t>
            </a:r>
            <a:br>
              <a:rPr lang="ar-SA" dirty="0"/>
            </a:br>
            <a:endParaRPr lang="ar-SA" dirty="0"/>
          </a:p>
          <a:p>
            <a:pPr algn="r" rtl="1"/>
            <a:endParaRPr lang="ar-SA" b="0" i="0" dirty="0">
              <a:solidFill>
                <a:srgbClr val="202124"/>
              </a:solidFill>
              <a:effectLst/>
              <a:latin typeface="Roboto" panose="02000000000000000000" pitchFamily="2" charset="0"/>
            </a:endParaRPr>
          </a:p>
          <a:p>
            <a:pPr algn="r" rtl="1"/>
            <a:endParaRPr lang="ar-SA" b="0" i="0" dirty="0">
              <a:solidFill>
                <a:srgbClr val="202124"/>
              </a:solidFill>
              <a:effectLst/>
              <a:latin typeface="Roboto" panose="02000000000000000000" pitchFamily="2" charset="0"/>
            </a:endParaRPr>
          </a:p>
          <a:p>
            <a:pPr algn="r" rtl="1"/>
            <a:r>
              <a:rPr lang="ar-SA" sz="1200" b="1" i="0" dirty="0">
                <a:solidFill>
                  <a:srgbClr val="202124"/>
                </a:solidFill>
                <a:effectLst/>
                <a:latin typeface="Roboto" panose="02000000000000000000" pitchFamily="2" charset="0"/>
              </a:rPr>
              <a:t>شكرا لتعاونك .</a:t>
            </a:r>
            <a:br>
              <a:rPr lang="ar-SA" sz="1200" b="1" dirty="0"/>
            </a:br>
            <a:r>
              <a:rPr lang="ar-SA" sz="1200" b="1" i="0" dirty="0">
                <a:solidFill>
                  <a:srgbClr val="202124"/>
                </a:solidFill>
                <a:effectLst/>
                <a:latin typeface="Roboto" panose="02000000000000000000" pitchFamily="2" charset="0"/>
              </a:rPr>
              <a:t>سنستخدم نتائج هذا الاستبيان لفهم التحديات والعمل على تحسين بيئة العمل.</a:t>
            </a:r>
            <a:endParaRPr lang="ar-SA" sz="1200" b="1" dirty="0"/>
          </a:p>
        </p:txBody>
      </p:sp>
      <p:sp>
        <p:nvSpPr>
          <p:cNvPr id="4" name="عنصر نائب لرقم الشريحة 3">
            <a:extLst>
              <a:ext uri="{FF2B5EF4-FFF2-40B4-BE49-F238E27FC236}">
                <a16:creationId xmlns:a16="http://schemas.microsoft.com/office/drawing/2014/main" id="{D7F874DD-7566-F427-7782-EE3B1320A3C7}"/>
              </a:ext>
            </a:extLst>
          </p:cNvPr>
          <p:cNvSpPr>
            <a:spLocks noGrp="1"/>
          </p:cNvSpPr>
          <p:nvPr>
            <p:ph type="sldNum" sz="quarter" idx="12"/>
          </p:nvPr>
        </p:nvSpPr>
        <p:spPr/>
        <p:txBody>
          <a:bodyPr/>
          <a:lstStyle/>
          <a:p>
            <a:fld id="{28D13674-D429-4B6C-82B7-2BBFF4EB7D35}" type="slidenum">
              <a:rPr lang="ar-SA" smtClean="0"/>
              <a:t>11</a:t>
            </a:fld>
            <a:endParaRPr lang="ar-SA"/>
          </a:p>
        </p:txBody>
      </p:sp>
    </p:spTree>
    <p:extLst>
      <p:ext uri="{BB962C8B-B14F-4D97-AF65-F5344CB8AC3E}">
        <p14:creationId xmlns:p14="http://schemas.microsoft.com/office/powerpoint/2010/main" val="1713079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17562A08-FD12-6F99-397B-4DCD03998B20}"/>
            </a:ext>
          </a:extLst>
        </p:cNvPr>
        <p:cNvGrpSpPr/>
        <p:nvPr/>
      </p:nvGrpSpPr>
      <p:grpSpPr>
        <a:xfrm>
          <a:off x="0" y="0"/>
          <a:ext cx="0" cy="0"/>
          <a:chOff x="0" y="0"/>
          <a:chExt cx="0" cy="0"/>
        </a:xfrm>
      </p:grpSpPr>
      <p:sp>
        <p:nvSpPr>
          <p:cNvPr id="5" name="مستطيل: زاوية واحدة مقصوصة 2">
            <a:extLst>
              <a:ext uri="{FF2B5EF4-FFF2-40B4-BE49-F238E27FC236}">
                <a16:creationId xmlns:a16="http://schemas.microsoft.com/office/drawing/2014/main" id="{2268DA3C-83DD-79E8-EDF4-9AE72184FB72}"/>
              </a:ext>
            </a:extLst>
          </p:cNvPr>
          <p:cNvSpPr/>
          <p:nvPr/>
        </p:nvSpPr>
        <p:spPr>
          <a:xfrm>
            <a:off x="5350173" y="1013265"/>
            <a:ext cx="1316014" cy="328082"/>
          </a:xfrm>
          <a:prstGeom prst="snip1Rect">
            <a:avLst>
              <a:gd name="adj" fmla="val 2472"/>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b="1" dirty="0">
                <a:solidFill>
                  <a:srgbClr val="077681"/>
                </a:solidFill>
                <a:effectLst/>
              </a:rPr>
              <a:t>الرؤية</a:t>
            </a:r>
          </a:p>
        </p:txBody>
      </p:sp>
      <p:sp>
        <p:nvSpPr>
          <p:cNvPr id="6" name="مستطيل: زوايا مستديرة 9">
            <a:extLst>
              <a:ext uri="{FF2B5EF4-FFF2-40B4-BE49-F238E27FC236}">
                <a16:creationId xmlns:a16="http://schemas.microsoft.com/office/drawing/2014/main" id="{82044CBA-3983-C067-3CDB-71EC2BA6571F}"/>
              </a:ext>
            </a:extLst>
          </p:cNvPr>
          <p:cNvSpPr/>
          <p:nvPr/>
        </p:nvSpPr>
        <p:spPr>
          <a:xfrm>
            <a:off x="377072" y="1343537"/>
            <a:ext cx="5985325" cy="899313"/>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200" b="1" i="0" dirty="0">
                <a:solidFill>
                  <a:srgbClr val="202124"/>
                </a:solidFill>
                <a:effectLst/>
                <a:latin typeface="Roboto" panose="02000000000000000000" pitchFamily="2" charset="0"/>
              </a:rPr>
              <a:t>تهيئة بيئة عمل محفزة وإيجابية تعزز من إنتاجية المعلمين والإداريات، وتساهم في تحقيق</a:t>
            </a:r>
            <a:br>
              <a:rPr lang="ar-SA" sz="1200" b="1" i="0" dirty="0">
                <a:solidFill>
                  <a:srgbClr val="202124"/>
                </a:solidFill>
                <a:effectLst/>
                <a:latin typeface="Roboto" panose="02000000000000000000" pitchFamily="2" charset="0"/>
              </a:rPr>
            </a:br>
            <a:r>
              <a:rPr lang="ar-SA" sz="1200" b="1" i="0" dirty="0">
                <a:solidFill>
                  <a:srgbClr val="202124"/>
                </a:solidFill>
                <a:effectLst/>
                <a:latin typeface="Roboto" panose="02000000000000000000" pitchFamily="2" charset="0"/>
              </a:rPr>
              <a:t>أهداف المدرسة التعليمية والتربوية .</a:t>
            </a:r>
          </a:p>
        </p:txBody>
      </p:sp>
      <p:sp>
        <p:nvSpPr>
          <p:cNvPr id="7" name="مستطيل: زاوية واحدة مقصوصة 2">
            <a:extLst>
              <a:ext uri="{FF2B5EF4-FFF2-40B4-BE49-F238E27FC236}">
                <a16:creationId xmlns:a16="http://schemas.microsoft.com/office/drawing/2014/main" id="{78FAA3F4-6AE0-44E6-8B66-CFE6B1AA26D5}"/>
              </a:ext>
            </a:extLst>
          </p:cNvPr>
          <p:cNvSpPr/>
          <p:nvPr/>
        </p:nvSpPr>
        <p:spPr>
          <a:xfrm>
            <a:off x="5172357" y="2577227"/>
            <a:ext cx="1482968" cy="328082"/>
          </a:xfrm>
          <a:prstGeom prst="snip1Rect">
            <a:avLst>
              <a:gd name="adj" fmla="val 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b="1" dirty="0">
                <a:solidFill>
                  <a:srgbClr val="077681"/>
                </a:solidFill>
                <a:effectLst/>
              </a:rPr>
              <a:t>الأهداف العامة </a:t>
            </a:r>
          </a:p>
        </p:txBody>
      </p:sp>
      <p:sp>
        <p:nvSpPr>
          <p:cNvPr id="8" name="مستطيل: زوايا مستديرة 9">
            <a:extLst>
              <a:ext uri="{FF2B5EF4-FFF2-40B4-BE49-F238E27FC236}">
                <a16:creationId xmlns:a16="http://schemas.microsoft.com/office/drawing/2014/main" id="{370E1050-5F30-D399-DCF6-1B0C03826DFF}"/>
              </a:ext>
            </a:extLst>
          </p:cNvPr>
          <p:cNvSpPr/>
          <p:nvPr/>
        </p:nvSpPr>
        <p:spPr>
          <a:xfrm>
            <a:off x="377072" y="2905310"/>
            <a:ext cx="5985325" cy="997388"/>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200" b="1" i="0" dirty="0">
                <a:solidFill>
                  <a:srgbClr val="202124"/>
                </a:solidFill>
                <a:effectLst/>
                <a:latin typeface="Roboto" panose="02000000000000000000" pitchFamily="2" charset="0"/>
              </a:rPr>
              <a:t>تحسين جودة التواصل بين أفراد المجتمع المدرسي.</a:t>
            </a:r>
            <a:br>
              <a:rPr lang="ar-SA" sz="1200" b="1" i="0" dirty="0">
                <a:solidFill>
                  <a:srgbClr val="202124"/>
                </a:solidFill>
                <a:effectLst/>
                <a:latin typeface="Roboto" panose="02000000000000000000" pitchFamily="2" charset="0"/>
              </a:rPr>
            </a:br>
            <a:r>
              <a:rPr lang="ar-SA" sz="1200" b="1" i="0" dirty="0">
                <a:solidFill>
                  <a:srgbClr val="202124"/>
                </a:solidFill>
                <a:effectLst/>
                <a:latin typeface="Roboto" panose="02000000000000000000" pitchFamily="2" charset="0"/>
              </a:rPr>
              <a:t>توفير بيئة عمل داعمة للإبداع والابتكار.</a:t>
            </a:r>
            <a:br>
              <a:rPr lang="ar-SA" sz="1200" b="1" i="0" dirty="0">
                <a:solidFill>
                  <a:srgbClr val="202124"/>
                </a:solidFill>
                <a:effectLst/>
                <a:latin typeface="Roboto" panose="02000000000000000000" pitchFamily="2" charset="0"/>
              </a:rPr>
            </a:br>
            <a:r>
              <a:rPr lang="ar-SA" sz="1200" b="1" i="0" dirty="0">
                <a:solidFill>
                  <a:srgbClr val="202124"/>
                </a:solidFill>
                <a:effectLst/>
                <a:latin typeface="Roboto" panose="02000000000000000000" pitchFamily="2" charset="0"/>
              </a:rPr>
              <a:t>تعزيز رضا الموظفين عن بيئة العمل.</a:t>
            </a:r>
            <a:br>
              <a:rPr lang="ar-SA" sz="1200" b="1" i="0" dirty="0">
                <a:solidFill>
                  <a:srgbClr val="202124"/>
                </a:solidFill>
                <a:effectLst/>
                <a:latin typeface="Roboto" panose="02000000000000000000" pitchFamily="2" charset="0"/>
              </a:rPr>
            </a:br>
            <a:r>
              <a:rPr lang="ar-SA" sz="1200" b="1" i="0" dirty="0">
                <a:solidFill>
                  <a:srgbClr val="202124"/>
                </a:solidFill>
                <a:effectLst/>
                <a:latin typeface="Roboto" panose="02000000000000000000" pitchFamily="2" charset="0"/>
              </a:rPr>
              <a:t>تطوير مهارات العاملين من خلال التدريب والتطوير المستمر.</a:t>
            </a:r>
            <a:br>
              <a:rPr lang="ar-SA" sz="1200" b="1" i="0" dirty="0">
                <a:solidFill>
                  <a:srgbClr val="202124"/>
                </a:solidFill>
                <a:effectLst/>
                <a:latin typeface="Roboto" panose="02000000000000000000" pitchFamily="2" charset="0"/>
              </a:rPr>
            </a:br>
            <a:r>
              <a:rPr lang="ar-SA" sz="1200" b="1" i="0" dirty="0">
                <a:solidFill>
                  <a:srgbClr val="202124"/>
                </a:solidFill>
                <a:effectLst/>
                <a:latin typeface="Roboto" panose="02000000000000000000" pitchFamily="2" charset="0"/>
              </a:rPr>
              <a:t>تحقيق توازن بين المهام المهنية والراحة النفسية.</a:t>
            </a:r>
          </a:p>
        </p:txBody>
      </p:sp>
      <p:sp>
        <p:nvSpPr>
          <p:cNvPr id="3" name="مستطيل: زاوية واحدة مقصوصة 2">
            <a:extLst>
              <a:ext uri="{FF2B5EF4-FFF2-40B4-BE49-F238E27FC236}">
                <a16:creationId xmlns:a16="http://schemas.microsoft.com/office/drawing/2014/main" id="{E0399211-FECA-0504-4A6F-8D2F07964F5E}"/>
              </a:ext>
            </a:extLst>
          </p:cNvPr>
          <p:cNvSpPr/>
          <p:nvPr/>
        </p:nvSpPr>
        <p:spPr>
          <a:xfrm>
            <a:off x="1761152" y="342199"/>
            <a:ext cx="3589020"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خطة تطوير بيئة العمل في المدرسة</a:t>
            </a:r>
          </a:p>
        </p:txBody>
      </p:sp>
      <p:graphicFrame>
        <p:nvGraphicFramePr>
          <p:cNvPr id="4" name="جدول 3">
            <a:extLst>
              <a:ext uri="{FF2B5EF4-FFF2-40B4-BE49-F238E27FC236}">
                <a16:creationId xmlns:a16="http://schemas.microsoft.com/office/drawing/2014/main" id="{DD700E23-E45F-7315-9ACE-AA77DBAE0996}"/>
              </a:ext>
            </a:extLst>
          </p:cNvPr>
          <p:cNvGraphicFramePr>
            <a:graphicFrameLocks noGrp="1"/>
          </p:cNvGraphicFramePr>
          <p:nvPr>
            <p:extLst>
              <p:ext uri="{D42A27DB-BD31-4B8C-83A1-F6EECF244321}">
                <p14:modId xmlns:p14="http://schemas.microsoft.com/office/powerpoint/2010/main" val="2805502333"/>
              </p:ext>
            </p:extLst>
          </p:nvPr>
        </p:nvGraphicFramePr>
        <p:xfrm>
          <a:off x="377072" y="4096490"/>
          <a:ext cx="6158060" cy="4756110"/>
        </p:xfrm>
        <a:graphic>
          <a:graphicData uri="http://schemas.openxmlformats.org/drawingml/2006/table">
            <a:tbl>
              <a:tblPr rtl="1" firstRow="1" bandRow="1">
                <a:tableStyleId>{EB9631B5-78F2-41C9-869B-9F39066F8104}</a:tableStyleId>
              </a:tblPr>
              <a:tblGrid>
                <a:gridCol w="1539515">
                  <a:extLst>
                    <a:ext uri="{9D8B030D-6E8A-4147-A177-3AD203B41FA5}">
                      <a16:colId xmlns:a16="http://schemas.microsoft.com/office/drawing/2014/main" val="1777228735"/>
                    </a:ext>
                  </a:extLst>
                </a:gridCol>
                <a:gridCol w="1904804">
                  <a:extLst>
                    <a:ext uri="{9D8B030D-6E8A-4147-A177-3AD203B41FA5}">
                      <a16:colId xmlns:a16="http://schemas.microsoft.com/office/drawing/2014/main" val="2359797700"/>
                    </a:ext>
                  </a:extLst>
                </a:gridCol>
                <a:gridCol w="1174226">
                  <a:extLst>
                    <a:ext uri="{9D8B030D-6E8A-4147-A177-3AD203B41FA5}">
                      <a16:colId xmlns:a16="http://schemas.microsoft.com/office/drawing/2014/main" val="612719535"/>
                    </a:ext>
                  </a:extLst>
                </a:gridCol>
                <a:gridCol w="1539515">
                  <a:extLst>
                    <a:ext uri="{9D8B030D-6E8A-4147-A177-3AD203B41FA5}">
                      <a16:colId xmlns:a16="http://schemas.microsoft.com/office/drawing/2014/main" val="66612992"/>
                    </a:ext>
                  </a:extLst>
                </a:gridCol>
              </a:tblGrid>
              <a:tr h="658614">
                <a:tc>
                  <a:txBody>
                    <a:bodyPr/>
                    <a:lstStyle/>
                    <a:p>
                      <a:pPr algn="ctr" rtl="1"/>
                      <a:r>
                        <a:rPr lang="ar-SA" sz="1400" b="1" dirty="0">
                          <a:solidFill>
                            <a:srgbClr val="077681"/>
                          </a:solidFill>
                        </a:rPr>
                        <a:t>المحور</a:t>
                      </a:r>
                    </a:p>
                  </a:txBody>
                  <a:tcPr anchor="ctr"/>
                </a:tc>
                <a:tc>
                  <a:txBody>
                    <a:bodyPr/>
                    <a:lstStyle/>
                    <a:p>
                      <a:pPr algn="ctr" rtl="1"/>
                      <a:r>
                        <a:rPr lang="ar-SA" sz="1400" b="1" dirty="0">
                          <a:solidFill>
                            <a:srgbClr val="077681"/>
                          </a:solidFill>
                        </a:rPr>
                        <a:t>الإجراءات </a:t>
                      </a:r>
                    </a:p>
                  </a:txBody>
                  <a:tcPr anchor="ctr"/>
                </a:tc>
                <a:tc>
                  <a:txBody>
                    <a:bodyPr/>
                    <a:lstStyle/>
                    <a:p>
                      <a:pPr algn="ctr" rtl="1"/>
                      <a:r>
                        <a:rPr lang="ar-SA" sz="1400" b="1" dirty="0">
                          <a:solidFill>
                            <a:srgbClr val="077681"/>
                          </a:solidFill>
                        </a:rPr>
                        <a:t>المدة الزمنية</a:t>
                      </a:r>
                    </a:p>
                  </a:txBody>
                  <a:tcPr anchor="ctr"/>
                </a:tc>
                <a:tc>
                  <a:txBody>
                    <a:bodyPr/>
                    <a:lstStyle/>
                    <a:p>
                      <a:pPr algn="ctr" rtl="1"/>
                      <a:r>
                        <a:rPr lang="ar-SA" sz="1400" b="1" dirty="0">
                          <a:solidFill>
                            <a:srgbClr val="077681"/>
                          </a:solidFill>
                        </a:rPr>
                        <a:t>المخرجات المتوقعة</a:t>
                      </a:r>
                    </a:p>
                  </a:txBody>
                  <a:tcPr anchor="ctr"/>
                </a:tc>
                <a:extLst>
                  <a:ext uri="{0D108BD9-81ED-4DB2-BD59-A6C34878D82A}">
                    <a16:rowId xmlns:a16="http://schemas.microsoft.com/office/drawing/2014/main" val="155865945"/>
                  </a:ext>
                </a:extLst>
              </a:tr>
              <a:tr h="658614">
                <a:tc>
                  <a:txBody>
                    <a:bodyPr/>
                    <a:lstStyle/>
                    <a:p>
                      <a:pPr algn="ctr" rtl="1"/>
                      <a:r>
                        <a:rPr lang="ar-SA" sz="1050" b="1" dirty="0"/>
                        <a:t>تعزيز التواصل المؤسسي</a:t>
                      </a:r>
                    </a:p>
                  </a:txBody>
                  <a:tcPr anchor="ctr"/>
                </a:tc>
                <a:tc>
                  <a:txBody>
                    <a:bodyPr/>
                    <a:lstStyle/>
                    <a:p>
                      <a:pPr algn="ctr" rtl="1"/>
                      <a:r>
                        <a:rPr lang="ar-SA" sz="1050" b="1" dirty="0"/>
                        <a:t>تنظيم لقاءات دورية بين الإدارة والمعلمين لمناقشة التحديات والاقتراحات.</a:t>
                      </a:r>
                    </a:p>
                  </a:txBody>
                  <a:tcPr/>
                </a:tc>
                <a:tc>
                  <a:txBody>
                    <a:bodyPr/>
                    <a:lstStyle/>
                    <a:p>
                      <a:pPr algn="ctr" rtl="1"/>
                      <a:r>
                        <a:rPr lang="ar-SA" sz="1050" b="1" dirty="0"/>
                        <a:t>الشهر الأول</a:t>
                      </a:r>
                    </a:p>
                  </a:txBody>
                  <a:tcPr anchor="ctr"/>
                </a:tc>
                <a:tc>
                  <a:txBody>
                    <a:bodyPr/>
                    <a:lstStyle/>
                    <a:p>
                      <a:pPr algn="ctr" rtl="1"/>
                      <a:r>
                        <a:rPr lang="ar-SA" sz="1050" b="1" dirty="0"/>
                        <a:t>تحسين التواصل ووضوح التعليمات والتوقعات</a:t>
                      </a:r>
                    </a:p>
                  </a:txBody>
                  <a:tcPr/>
                </a:tc>
                <a:extLst>
                  <a:ext uri="{0D108BD9-81ED-4DB2-BD59-A6C34878D82A}">
                    <a16:rowId xmlns:a16="http://schemas.microsoft.com/office/drawing/2014/main" val="2513688477"/>
                  </a:ext>
                </a:extLst>
              </a:tr>
              <a:tr h="658614">
                <a:tc>
                  <a:txBody>
                    <a:bodyPr/>
                    <a:lstStyle/>
                    <a:p>
                      <a:pPr algn="ctr" rtl="1"/>
                      <a:r>
                        <a:rPr lang="ar-SA" sz="1050" b="1" dirty="0"/>
                        <a:t>توفير الدعم المهني</a:t>
                      </a:r>
                    </a:p>
                  </a:txBody>
                  <a:tcPr anchor="ctr"/>
                </a:tc>
                <a:tc>
                  <a:txBody>
                    <a:bodyPr/>
                    <a:lstStyle/>
                    <a:p>
                      <a:pPr algn="ctr" rtl="1"/>
                      <a:r>
                        <a:rPr lang="ar-SA" sz="1050" b="1" dirty="0"/>
                        <a:t>تنظيم ورش عمل حول إدارة الوقت وتخفيف الضغط المهني.</a:t>
                      </a:r>
                    </a:p>
                    <a:p>
                      <a:pPr algn="ctr" rtl="1"/>
                      <a:r>
                        <a:rPr lang="ar-SA" sz="1050" b="1" dirty="0"/>
                        <a:t>تقديم برامج تدريبية لتطوير المهارات.</a:t>
                      </a:r>
                    </a:p>
                  </a:txBody>
                  <a:tcPr/>
                </a:tc>
                <a:tc>
                  <a:txBody>
                    <a:bodyPr/>
                    <a:lstStyle/>
                    <a:p>
                      <a:pPr algn="ctr" rtl="1"/>
                      <a:r>
                        <a:rPr lang="ar-SA" sz="1050" b="1" dirty="0"/>
                        <a:t>الشهر الثاني</a:t>
                      </a:r>
                    </a:p>
                  </a:txBody>
                  <a:tcPr anchor="ctr"/>
                </a:tc>
                <a:tc>
                  <a:txBody>
                    <a:bodyPr/>
                    <a:lstStyle/>
                    <a:p>
                      <a:pPr algn="ctr" rtl="1"/>
                      <a:r>
                        <a:rPr lang="ar-SA" sz="1050" b="1" dirty="0"/>
                        <a:t>زيادة كفاءة العاملين وتطوير مهاراتهم المهنية.</a:t>
                      </a:r>
                    </a:p>
                  </a:txBody>
                  <a:tcPr/>
                </a:tc>
                <a:extLst>
                  <a:ext uri="{0D108BD9-81ED-4DB2-BD59-A6C34878D82A}">
                    <a16:rowId xmlns:a16="http://schemas.microsoft.com/office/drawing/2014/main" val="2239220680"/>
                  </a:ext>
                </a:extLst>
              </a:tr>
              <a:tr h="658614">
                <a:tc>
                  <a:txBody>
                    <a:bodyPr/>
                    <a:lstStyle/>
                    <a:p>
                      <a:pPr algn="ctr" rtl="1"/>
                      <a:r>
                        <a:rPr lang="ar-SA" sz="1050" b="1" dirty="0"/>
                        <a:t>التقدير والتحفيز</a:t>
                      </a:r>
                    </a:p>
                  </a:txBody>
                  <a:tcPr anchor="ctr"/>
                </a:tc>
                <a:tc>
                  <a:txBody>
                    <a:bodyPr/>
                    <a:lstStyle/>
                    <a:p>
                      <a:pPr algn="ctr" rtl="1"/>
                      <a:r>
                        <a:rPr lang="ar-SA" sz="1050" b="1" dirty="0"/>
                        <a:t>إنشاء نظام لتكريم الموظفين المتميزات بشكل شهري.</a:t>
                      </a:r>
                    </a:p>
                    <a:p>
                      <a:pPr algn="ctr" rtl="1"/>
                      <a:r>
                        <a:rPr lang="ar-SA" sz="1050" b="1" dirty="0"/>
                        <a:t>تقديم شهادات شكر وجوائز رمزية.</a:t>
                      </a:r>
                    </a:p>
                  </a:txBody>
                  <a:tcPr/>
                </a:tc>
                <a:tc>
                  <a:txBody>
                    <a:bodyPr/>
                    <a:lstStyle/>
                    <a:p>
                      <a:pPr algn="ctr" rtl="1"/>
                      <a:r>
                        <a:rPr lang="ar-SA" sz="1050" b="1" dirty="0"/>
                        <a:t>مستمر طوال الفصل</a:t>
                      </a:r>
                    </a:p>
                  </a:txBody>
                  <a:tcPr anchor="ctr"/>
                </a:tc>
                <a:tc>
                  <a:txBody>
                    <a:bodyPr/>
                    <a:lstStyle/>
                    <a:p>
                      <a:pPr algn="ctr" rtl="1"/>
                      <a:r>
                        <a:rPr lang="ar-SA" sz="1050" b="1" dirty="0"/>
                        <a:t>زيادة </a:t>
                      </a:r>
                      <a:r>
                        <a:rPr lang="ar-SA" sz="1050" b="1" dirty="0" err="1"/>
                        <a:t>الحافزية</a:t>
                      </a:r>
                      <a:r>
                        <a:rPr lang="ar-SA" sz="1050" b="1" dirty="0"/>
                        <a:t> وتعزيز روح العمل الجماعي.</a:t>
                      </a:r>
                    </a:p>
                  </a:txBody>
                  <a:tcPr/>
                </a:tc>
                <a:extLst>
                  <a:ext uri="{0D108BD9-81ED-4DB2-BD59-A6C34878D82A}">
                    <a16:rowId xmlns:a16="http://schemas.microsoft.com/office/drawing/2014/main" val="3391355101"/>
                  </a:ext>
                </a:extLst>
              </a:tr>
              <a:tr h="658614">
                <a:tc>
                  <a:txBody>
                    <a:bodyPr/>
                    <a:lstStyle/>
                    <a:p>
                      <a:pPr algn="ctr" rtl="1"/>
                      <a:r>
                        <a:rPr lang="ar-SA" sz="1050" b="1" dirty="0"/>
                        <a:t>تعزيز العلاقات الإيجابية</a:t>
                      </a:r>
                    </a:p>
                  </a:txBody>
                  <a:tcPr anchor="ctr"/>
                </a:tc>
                <a:tc>
                  <a:txBody>
                    <a:bodyPr/>
                    <a:lstStyle/>
                    <a:p>
                      <a:pPr algn="ctr" rtl="1"/>
                      <a:r>
                        <a:rPr lang="ar-SA" sz="1050" b="1" dirty="0"/>
                        <a:t>تنظيم أنشطة اجتماعية لتعزيز الروابط بين الموظفين .</a:t>
                      </a:r>
                    </a:p>
                    <a:p>
                      <a:pPr algn="ctr" rtl="1"/>
                      <a:r>
                        <a:rPr lang="ar-SA" sz="1050" b="1" dirty="0"/>
                        <a:t>تنظيم يوم مفتوح للمعلمات والإداريات.</a:t>
                      </a:r>
                    </a:p>
                  </a:txBody>
                  <a:tcPr/>
                </a:tc>
                <a:tc>
                  <a:txBody>
                    <a:bodyPr/>
                    <a:lstStyle/>
                    <a:p>
                      <a:pPr algn="ctr" rtl="1"/>
                      <a:r>
                        <a:rPr lang="ar-SA" sz="1050" b="1" dirty="0"/>
                        <a:t>الشهر الثالث</a:t>
                      </a:r>
                    </a:p>
                  </a:txBody>
                  <a:tcPr anchor="ctr"/>
                </a:tc>
                <a:tc>
                  <a:txBody>
                    <a:bodyPr/>
                    <a:lstStyle/>
                    <a:p>
                      <a:pPr algn="ctr" rtl="1"/>
                      <a:r>
                        <a:rPr lang="ar-SA" sz="1050" b="1" dirty="0"/>
                        <a:t>بناء بيئة عمل تعاونية وايجابية</a:t>
                      </a:r>
                    </a:p>
                  </a:txBody>
                  <a:tcPr/>
                </a:tc>
                <a:extLst>
                  <a:ext uri="{0D108BD9-81ED-4DB2-BD59-A6C34878D82A}">
                    <a16:rowId xmlns:a16="http://schemas.microsoft.com/office/drawing/2014/main" val="3591854866"/>
                  </a:ext>
                </a:extLst>
              </a:tr>
              <a:tr h="707538">
                <a:tc>
                  <a:txBody>
                    <a:bodyPr/>
                    <a:lstStyle/>
                    <a:p>
                      <a:pPr algn="ctr" rtl="1"/>
                      <a:r>
                        <a:rPr lang="ar-SA" sz="1050" b="1" dirty="0"/>
                        <a:t>قياس الأداء وتقييمه</a:t>
                      </a:r>
                    </a:p>
                  </a:txBody>
                  <a:tcPr anchor="ctr"/>
                </a:tc>
                <a:tc>
                  <a:txBody>
                    <a:bodyPr/>
                    <a:lstStyle/>
                    <a:p>
                      <a:pPr algn="ctr" rtl="1"/>
                      <a:r>
                        <a:rPr lang="ar-SA" sz="1050" b="1" dirty="0"/>
                        <a:t>توزيع استبيانات دورية لتقييم رضا الموظفين.</a:t>
                      </a:r>
                    </a:p>
                    <a:p>
                      <a:pPr algn="ctr" rtl="1"/>
                      <a:r>
                        <a:rPr lang="ar-SA" sz="1050" b="1" dirty="0"/>
                        <a:t>تحليل النتائج ووضع خطط تحسين بناءً على التغذية الراجعة.</a:t>
                      </a:r>
                    </a:p>
                  </a:txBody>
                  <a:tcPr/>
                </a:tc>
                <a:tc>
                  <a:txBody>
                    <a:bodyPr/>
                    <a:lstStyle/>
                    <a:p>
                      <a:pPr algn="ctr" rtl="1"/>
                      <a:r>
                        <a:rPr lang="ar-SA" sz="1050" b="1" dirty="0"/>
                        <a:t>نهاية كل شهر</a:t>
                      </a:r>
                    </a:p>
                  </a:txBody>
                  <a:tcPr anchor="ctr"/>
                </a:tc>
                <a:tc>
                  <a:txBody>
                    <a:bodyPr/>
                    <a:lstStyle/>
                    <a:p>
                      <a:pPr algn="ctr" rtl="1"/>
                      <a:r>
                        <a:rPr lang="ar-SA" sz="1050" b="1" dirty="0"/>
                        <a:t>متابعة مستمرة للأداء والعمل على تحسين نقاط الضعف</a:t>
                      </a:r>
                    </a:p>
                  </a:txBody>
                  <a:tcPr/>
                </a:tc>
                <a:extLst>
                  <a:ext uri="{0D108BD9-81ED-4DB2-BD59-A6C34878D82A}">
                    <a16:rowId xmlns:a16="http://schemas.microsoft.com/office/drawing/2014/main" val="721519228"/>
                  </a:ext>
                </a:extLst>
              </a:tr>
              <a:tr h="707538">
                <a:tc>
                  <a:txBody>
                    <a:bodyPr/>
                    <a:lstStyle/>
                    <a:p>
                      <a:pPr algn="ctr" rtl="1"/>
                      <a:r>
                        <a:rPr lang="ar-SA" sz="1050" b="1" dirty="0"/>
                        <a:t>دعم الصحة النفسية</a:t>
                      </a:r>
                    </a:p>
                  </a:txBody>
                  <a:tcPr anchor="ctr"/>
                </a:tc>
                <a:tc>
                  <a:txBody>
                    <a:bodyPr/>
                    <a:lstStyle/>
                    <a:p>
                      <a:pPr algn="ctr" rtl="1"/>
                      <a:r>
                        <a:rPr lang="ar-SA" sz="1050" b="1" dirty="0"/>
                        <a:t>توفير استشارات نفسية للموظفات عند الحاجة.</a:t>
                      </a:r>
                    </a:p>
                    <a:p>
                      <a:pPr algn="ctr" rtl="1"/>
                      <a:r>
                        <a:rPr lang="ar-SA" sz="1050" b="1" dirty="0"/>
                        <a:t>تنفيذ برامج لدعم التوازن بين العمل والحياة الشخصية.</a:t>
                      </a:r>
                    </a:p>
                  </a:txBody>
                  <a:tcPr/>
                </a:tc>
                <a:tc>
                  <a:txBody>
                    <a:bodyPr/>
                    <a:lstStyle/>
                    <a:p>
                      <a:pPr algn="ctr" rtl="1"/>
                      <a:r>
                        <a:rPr lang="ar-SA" sz="1050" b="1" dirty="0"/>
                        <a:t>الشهر الرابع</a:t>
                      </a:r>
                    </a:p>
                  </a:txBody>
                  <a:tcPr anchor="ctr"/>
                </a:tc>
                <a:tc>
                  <a:txBody>
                    <a:bodyPr/>
                    <a:lstStyle/>
                    <a:p>
                      <a:pPr algn="ctr" rtl="1"/>
                      <a:r>
                        <a:rPr lang="ar-SA" sz="1050" b="1" dirty="0"/>
                        <a:t>تحسين الصحة النفسية للموظفين وزيادة رضاهم.</a:t>
                      </a:r>
                    </a:p>
                  </a:txBody>
                  <a:tcPr/>
                </a:tc>
                <a:extLst>
                  <a:ext uri="{0D108BD9-81ED-4DB2-BD59-A6C34878D82A}">
                    <a16:rowId xmlns:a16="http://schemas.microsoft.com/office/drawing/2014/main" val="63008704"/>
                  </a:ext>
                </a:extLst>
              </a:tr>
            </a:tbl>
          </a:graphicData>
        </a:graphic>
      </p:graphicFrame>
      <p:sp>
        <p:nvSpPr>
          <p:cNvPr id="9" name="مربع نص 8">
            <a:extLst>
              <a:ext uri="{FF2B5EF4-FFF2-40B4-BE49-F238E27FC236}">
                <a16:creationId xmlns:a16="http://schemas.microsoft.com/office/drawing/2014/main" id="{23590113-89E6-BA81-A684-367D273D4837}"/>
              </a:ext>
            </a:extLst>
          </p:cNvPr>
          <p:cNvSpPr txBox="1"/>
          <p:nvPr/>
        </p:nvSpPr>
        <p:spPr>
          <a:xfrm>
            <a:off x="867265" y="9447190"/>
            <a:ext cx="5004937" cy="261610"/>
          </a:xfrm>
          <a:prstGeom prst="rect">
            <a:avLst/>
          </a:prstGeom>
          <a:noFill/>
        </p:spPr>
        <p:txBody>
          <a:bodyPr wrap="square" rtlCol="1">
            <a:spAutoFit/>
          </a:bodyPr>
          <a:lstStyle/>
          <a:p>
            <a:pPr algn="r" rtl="1"/>
            <a:r>
              <a:rPr lang="ar-SA" sz="1100" dirty="0"/>
              <a:t>ملاحظات: يمكنك تعديل الخطة وفقاً لاحتياجات المدرسة وظروفها.</a:t>
            </a:r>
          </a:p>
        </p:txBody>
      </p:sp>
      <p:sp>
        <p:nvSpPr>
          <p:cNvPr id="11" name="عنصر نائب لرقم الشريحة 10">
            <a:extLst>
              <a:ext uri="{FF2B5EF4-FFF2-40B4-BE49-F238E27FC236}">
                <a16:creationId xmlns:a16="http://schemas.microsoft.com/office/drawing/2014/main" id="{E932DAD5-D98B-F358-AD41-117A039EB4C0}"/>
              </a:ext>
            </a:extLst>
          </p:cNvPr>
          <p:cNvSpPr>
            <a:spLocks noGrp="1"/>
          </p:cNvSpPr>
          <p:nvPr>
            <p:ph type="sldNum" sz="quarter" idx="12"/>
          </p:nvPr>
        </p:nvSpPr>
        <p:spPr/>
        <p:txBody>
          <a:bodyPr/>
          <a:lstStyle/>
          <a:p>
            <a:fld id="{28D13674-D429-4B6C-82B7-2BBFF4EB7D35}" type="slidenum">
              <a:rPr lang="ar-SA" smtClean="0"/>
              <a:t>12</a:t>
            </a:fld>
            <a:endParaRPr lang="ar-SA"/>
          </a:p>
        </p:txBody>
      </p:sp>
    </p:spTree>
    <p:extLst>
      <p:ext uri="{BB962C8B-B14F-4D97-AF65-F5344CB8AC3E}">
        <p14:creationId xmlns:p14="http://schemas.microsoft.com/office/powerpoint/2010/main" val="2923079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08C9A465-1D7A-6645-6CAA-EA869E6D3EE6}"/>
            </a:ext>
          </a:extLst>
        </p:cNvPr>
        <p:cNvGrpSpPr/>
        <p:nvPr/>
      </p:nvGrpSpPr>
      <p:grpSpPr>
        <a:xfrm>
          <a:off x="0" y="0"/>
          <a:ext cx="0" cy="0"/>
          <a:chOff x="0" y="0"/>
          <a:chExt cx="0" cy="0"/>
        </a:xfrm>
      </p:grpSpPr>
      <p:graphicFrame>
        <p:nvGraphicFramePr>
          <p:cNvPr id="3" name="جدول 2">
            <a:extLst>
              <a:ext uri="{FF2B5EF4-FFF2-40B4-BE49-F238E27FC236}">
                <a16:creationId xmlns:a16="http://schemas.microsoft.com/office/drawing/2014/main" id="{2FB5CAED-1A29-6B8F-A9E5-FE20ABFB85B5}"/>
              </a:ext>
            </a:extLst>
          </p:cNvPr>
          <p:cNvGraphicFramePr>
            <a:graphicFrameLocks noGrp="1"/>
          </p:cNvGraphicFramePr>
          <p:nvPr>
            <p:extLst>
              <p:ext uri="{D42A27DB-BD31-4B8C-83A1-F6EECF244321}">
                <p14:modId xmlns:p14="http://schemas.microsoft.com/office/powerpoint/2010/main" val="1168905195"/>
              </p:ext>
            </p:extLst>
          </p:nvPr>
        </p:nvGraphicFramePr>
        <p:xfrm>
          <a:off x="210925" y="1192489"/>
          <a:ext cx="6202836" cy="6226405"/>
        </p:xfrm>
        <a:graphic>
          <a:graphicData uri="http://schemas.openxmlformats.org/drawingml/2006/table">
            <a:tbl>
              <a:tblPr rtl="1" firstRow="1" bandRow="1">
                <a:tableStyleId>{ED083AE6-46FA-4A59-8FB0-9F97EB10719F}</a:tableStyleId>
              </a:tblPr>
              <a:tblGrid>
                <a:gridCol w="1690932">
                  <a:extLst>
                    <a:ext uri="{9D8B030D-6E8A-4147-A177-3AD203B41FA5}">
                      <a16:colId xmlns:a16="http://schemas.microsoft.com/office/drawing/2014/main" val="2370735570"/>
                    </a:ext>
                  </a:extLst>
                </a:gridCol>
                <a:gridCol w="4511904">
                  <a:extLst>
                    <a:ext uri="{9D8B030D-6E8A-4147-A177-3AD203B41FA5}">
                      <a16:colId xmlns:a16="http://schemas.microsoft.com/office/drawing/2014/main" val="3600797185"/>
                    </a:ext>
                  </a:extLst>
                </a:gridCol>
              </a:tblGrid>
              <a:tr h="944649">
                <a:tc>
                  <a:txBody>
                    <a:bodyPr/>
                    <a:lstStyle/>
                    <a:p>
                      <a:pPr algn="ctr" rtl="1"/>
                      <a:r>
                        <a:rPr lang="ar-SA" sz="1600" b="1" kern="1200" dirty="0">
                          <a:solidFill>
                            <a:schemeClr val="tx1"/>
                          </a:solidFill>
                          <a:effectLst/>
                        </a:rPr>
                        <a:t>اسم النشاط</a:t>
                      </a:r>
                      <a:endParaRPr lang="ar-SA" sz="1600" b="1" dirty="0"/>
                    </a:p>
                  </a:txBody>
                  <a:tcPr anchor="ctr"/>
                </a:tc>
                <a:tc>
                  <a:txBody>
                    <a:bodyPr/>
                    <a:lstStyle/>
                    <a:p>
                      <a:pPr algn="ctr" rtl="1"/>
                      <a:endParaRPr lang="ar-SA" sz="1600" b="1"/>
                    </a:p>
                  </a:txBody>
                  <a:tcPr anchor="ctr"/>
                </a:tc>
                <a:extLst>
                  <a:ext uri="{0D108BD9-81ED-4DB2-BD59-A6C34878D82A}">
                    <a16:rowId xmlns:a16="http://schemas.microsoft.com/office/drawing/2014/main" val="2984632811"/>
                  </a:ext>
                </a:extLst>
              </a:tr>
              <a:tr h="944649">
                <a:tc>
                  <a:txBody>
                    <a:bodyPr/>
                    <a:lstStyle/>
                    <a:p>
                      <a:pPr algn="ctr" rtl="1"/>
                      <a:r>
                        <a:rPr lang="ar-SA" sz="1600" b="1" kern="1200" dirty="0">
                          <a:solidFill>
                            <a:schemeClr val="tx1"/>
                          </a:solidFill>
                          <a:effectLst/>
                        </a:rPr>
                        <a:t>تاريخ التنفيذ</a:t>
                      </a:r>
                      <a:endParaRPr lang="ar-SA" sz="1600" b="1" dirty="0"/>
                    </a:p>
                  </a:txBody>
                  <a:tcPr anchor="ctr"/>
                </a:tc>
                <a:tc>
                  <a:txBody>
                    <a:bodyPr/>
                    <a:lstStyle/>
                    <a:p>
                      <a:pPr algn="ctr" rtl="1"/>
                      <a:endParaRPr lang="ar-SA" sz="1600" b="1" dirty="0"/>
                    </a:p>
                  </a:txBody>
                  <a:tcPr anchor="ctr"/>
                </a:tc>
                <a:extLst>
                  <a:ext uri="{0D108BD9-81ED-4DB2-BD59-A6C34878D82A}">
                    <a16:rowId xmlns:a16="http://schemas.microsoft.com/office/drawing/2014/main" val="944438941"/>
                  </a:ext>
                </a:extLst>
              </a:tr>
              <a:tr h="830262">
                <a:tc>
                  <a:txBody>
                    <a:bodyPr/>
                    <a:lstStyle/>
                    <a:p>
                      <a:pPr algn="ctr" rtl="1"/>
                      <a:r>
                        <a:rPr lang="ar-SA" sz="1600" b="1" kern="1200" dirty="0">
                          <a:solidFill>
                            <a:schemeClr val="tx1"/>
                          </a:solidFill>
                          <a:effectLst/>
                        </a:rPr>
                        <a:t>وصف النشاط</a:t>
                      </a:r>
                      <a:endParaRPr lang="ar-SA" sz="1600" b="1" dirty="0"/>
                    </a:p>
                  </a:txBody>
                  <a:tcPr anchor="ctr"/>
                </a:tc>
                <a:tc>
                  <a:txBody>
                    <a:bodyPr/>
                    <a:lstStyle/>
                    <a:p>
                      <a:pPr algn="ctr" rtl="1"/>
                      <a:endParaRPr lang="ar-SA" sz="1600" b="1" dirty="0"/>
                    </a:p>
                  </a:txBody>
                  <a:tcPr anchor="ctr"/>
                </a:tc>
                <a:extLst>
                  <a:ext uri="{0D108BD9-81ED-4DB2-BD59-A6C34878D82A}">
                    <a16:rowId xmlns:a16="http://schemas.microsoft.com/office/drawing/2014/main" val="1821970400"/>
                  </a:ext>
                </a:extLst>
              </a:tr>
              <a:tr h="944649">
                <a:tc>
                  <a:txBody>
                    <a:bodyPr/>
                    <a:lstStyle/>
                    <a:p>
                      <a:pPr algn="ctr" rtl="1"/>
                      <a:r>
                        <a:rPr lang="ar-SA" sz="1600" b="1" kern="1200" dirty="0">
                          <a:solidFill>
                            <a:schemeClr val="tx1"/>
                          </a:solidFill>
                          <a:effectLst/>
                        </a:rPr>
                        <a:t>الصور أو الأدلة المرفقة</a:t>
                      </a:r>
                      <a:endParaRPr lang="ar-SA" sz="1600" b="1" dirty="0"/>
                    </a:p>
                  </a:txBody>
                  <a:tcPr anchor="ctr"/>
                </a:tc>
                <a:tc>
                  <a:txBody>
                    <a:bodyPr/>
                    <a:lstStyle/>
                    <a:p>
                      <a:pPr algn="ctr" rtl="1"/>
                      <a:endParaRPr lang="ar-SA" sz="1600" b="1"/>
                    </a:p>
                  </a:txBody>
                  <a:tcPr anchor="ctr"/>
                </a:tc>
                <a:extLst>
                  <a:ext uri="{0D108BD9-81ED-4DB2-BD59-A6C34878D82A}">
                    <a16:rowId xmlns:a16="http://schemas.microsoft.com/office/drawing/2014/main" val="1526596934"/>
                  </a:ext>
                </a:extLst>
              </a:tr>
              <a:tr h="1281098">
                <a:tc>
                  <a:txBody>
                    <a:bodyPr/>
                    <a:lstStyle/>
                    <a:p>
                      <a:pPr algn="ctr" rtl="1"/>
                      <a:r>
                        <a:rPr lang="ar-SA" sz="1600" b="1" kern="1200" dirty="0">
                          <a:solidFill>
                            <a:schemeClr val="tx1"/>
                          </a:solidFill>
                          <a:effectLst/>
                        </a:rPr>
                        <a:t>النتائج</a:t>
                      </a:r>
                      <a:endParaRPr lang="ar-SA" sz="1600" b="1" dirty="0"/>
                    </a:p>
                  </a:txBody>
                  <a:tcPr anchor="ctr"/>
                </a:tc>
                <a:tc>
                  <a:txBody>
                    <a:bodyPr/>
                    <a:lstStyle/>
                    <a:p>
                      <a:pPr algn="ctr" rtl="1"/>
                      <a:endParaRPr lang="ar-SA" sz="1600" b="1" dirty="0"/>
                    </a:p>
                  </a:txBody>
                  <a:tcPr anchor="ctr"/>
                </a:tc>
                <a:extLst>
                  <a:ext uri="{0D108BD9-81ED-4DB2-BD59-A6C34878D82A}">
                    <a16:rowId xmlns:a16="http://schemas.microsoft.com/office/drawing/2014/main" val="2280169814"/>
                  </a:ext>
                </a:extLst>
              </a:tr>
              <a:tr h="1281098">
                <a:tc>
                  <a:txBody>
                    <a:bodyPr/>
                    <a:lstStyle/>
                    <a:p>
                      <a:pPr algn="ctr" rtl="1"/>
                      <a:r>
                        <a:rPr lang="ar-SA" sz="1600" b="1" dirty="0"/>
                        <a:t>التوصيات</a:t>
                      </a:r>
                    </a:p>
                  </a:txBody>
                  <a:tcPr anchor="ctr"/>
                </a:tc>
                <a:tc>
                  <a:txBody>
                    <a:bodyPr/>
                    <a:lstStyle/>
                    <a:p>
                      <a:pPr algn="ctr" rtl="1"/>
                      <a:endParaRPr lang="ar-SA" sz="1600" b="1" dirty="0"/>
                    </a:p>
                  </a:txBody>
                  <a:tcPr anchor="ctr"/>
                </a:tc>
                <a:extLst>
                  <a:ext uri="{0D108BD9-81ED-4DB2-BD59-A6C34878D82A}">
                    <a16:rowId xmlns:a16="http://schemas.microsoft.com/office/drawing/2014/main" val="1389512549"/>
                  </a:ext>
                </a:extLst>
              </a:tr>
            </a:tbl>
          </a:graphicData>
        </a:graphic>
      </p:graphicFrame>
      <p:sp>
        <p:nvSpPr>
          <p:cNvPr id="4" name="مربع نص 3">
            <a:extLst>
              <a:ext uri="{FF2B5EF4-FFF2-40B4-BE49-F238E27FC236}">
                <a16:creationId xmlns:a16="http://schemas.microsoft.com/office/drawing/2014/main" id="{97A1B06E-548C-FBC4-8166-38B7C6A3F554}"/>
              </a:ext>
            </a:extLst>
          </p:cNvPr>
          <p:cNvSpPr txBox="1"/>
          <p:nvPr/>
        </p:nvSpPr>
        <p:spPr>
          <a:xfrm>
            <a:off x="327581" y="7684904"/>
            <a:ext cx="6202836" cy="646331"/>
          </a:xfrm>
          <a:prstGeom prst="rect">
            <a:avLst/>
          </a:prstGeom>
          <a:noFill/>
        </p:spPr>
        <p:txBody>
          <a:bodyPr wrap="square">
            <a:spAutoFit/>
          </a:bodyPr>
          <a:lstStyle/>
          <a:p>
            <a:pPr algn="r" rtl="1"/>
            <a:r>
              <a:rPr lang="ar-SA" b="0" i="0" dirty="0">
                <a:solidFill>
                  <a:srgbClr val="202124"/>
                </a:solidFill>
                <a:effectLst/>
                <a:highlight>
                  <a:srgbClr val="FFFFFF"/>
                </a:highlight>
                <a:latin typeface="Roboto" panose="02000000000000000000" pitchFamily="2" charset="0"/>
              </a:rPr>
              <a:t>سفير الثقافة :....................................................</a:t>
            </a:r>
            <a:br>
              <a:rPr lang="ar-SA" dirty="0"/>
            </a:br>
            <a:r>
              <a:rPr lang="ar-SA" b="0" i="0" dirty="0">
                <a:solidFill>
                  <a:srgbClr val="202124"/>
                </a:solidFill>
                <a:effectLst/>
                <a:highlight>
                  <a:srgbClr val="FFFFFF"/>
                </a:highlight>
                <a:latin typeface="Roboto" panose="02000000000000000000" pitchFamily="2" charset="0"/>
              </a:rPr>
              <a:t>مديرة المدرسة :.................................................</a:t>
            </a:r>
            <a:endParaRPr lang="ar-SA" dirty="0"/>
          </a:p>
        </p:txBody>
      </p:sp>
      <p:sp>
        <p:nvSpPr>
          <p:cNvPr id="5" name="مستطيل: زاوية واحدة مقصوصة 4">
            <a:extLst>
              <a:ext uri="{FF2B5EF4-FFF2-40B4-BE49-F238E27FC236}">
                <a16:creationId xmlns:a16="http://schemas.microsoft.com/office/drawing/2014/main" id="{6A9A0577-9CBA-149E-D242-2E3F4B98B5B8}"/>
              </a:ext>
            </a:extLst>
          </p:cNvPr>
          <p:cNvSpPr/>
          <p:nvPr/>
        </p:nvSpPr>
        <p:spPr>
          <a:xfrm>
            <a:off x="1770579" y="459306"/>
            <a:ext cx="3589020"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تقارير توثيق الأنشطة</a:t>
            </a:r>
          </a:p>
        </p:txBody>
      </p:sp>
      <p:sp>
        <p:nvSpPr>
          <p:cNvPr id="7" name="عنصر نائب لرقم الشريحة 6">
            <a:extLst>
              <a:ext uri="{FF2B5EF4-FFF2-40B4-BE49-F238E27FC236}">
                <a16:creationId xmlns:a16="http://schemas.microsoft.com/office/drawing/2014/main" id="{EEE6B6AB-23E7-26FA-7C36-C78178A194D7}"/>
              </a:ext>
            </a:extLst>
          </p:cNvPr>
          <p:cNvSpPr>
            <a:spLocks noGrp="1"/>
          </p:cNvSpPr>
          <p:nvPr>
            <p:ph type="sldNum" sz="quarter" idx="12"/>
          </p:nvPr>
        </p:nvSpPr>
        <p:spPr/>
        <p:txBody>
          <a:bodyPr/>
          <a:lstStyle/>
          <a:p>
            <a:fld id="{28D13674-D429-4B6C-82B7-2BBFF4EB7D35}" type="slidenum">
              <a:rPr lang="ar-SA" smtClean="0"/>
              <a:t>13</a:t>
            </a:fld>
            <a:endParaRPr lang="ar-SA"/>
          </a:p>
        </p:txBody>
      </p:sp>
    </p:spTree>
    <p:extLst>
      <p:ext uri="{BB962C8B-B14F-4D97-AF65-F5344CB8AC3E}">
        <p14:creationId xmlns:p14="http://schemas.microsoft.com/office/powerpoint/2010/main" val="2556944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17562A08-FD12-6F99-397B-4DCD03998B20}"/>
            </a:ext>
          </a:extLst>
        </p:cNvPr>
        <p:cNvGrpSpPr/>
        <p:nvPr/>
      </p:nvGrpSpPr>
      <p:grpSpPr>
        <a:xfrm>
          <a:off x="0" y="0"/>
          <a:ext cx="0" cy="0"/>
          <a:chOff x="0" y="0"/>
          <a:chExt cx="0" cy="0"/>
        </a:xfrm>
      </p:grpSpPr>
      <p:sp>
        <p:nvSpPr>
          <p:cNvPr id="3" name="مستطيل: زاوية واحدة مقصوصة 2">
            <a:extLst>
              <a:ext uri="{FF2B5EF4-FFF2-40B4-BE49-F238E27FC236}">
                <a16:creationId xmlns:a16="http://schemas.microsoft.com/office/drawing/2014/main" id="{E0399211-FECA-0504-4A6F-8D2F07964F5E}"/>
              </a:ext>
            </a:extLst>
          </p:cNvPr>
          <p:cNvSpPr/>
          <p:nvPr/>
        </p:nvSpPr>
        <p:spPr>
          <a:xfrm>
            <a:off x="1732872" y="502452"/>
            <a:ext cx="3589020"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تقارير الاجتماعات</a:t>
            </a:r>
          </a:p>
        </p:txBody>
      </p:sp>
      <p:graphicFrame>
        <p:nvGraphicFramePr>
          <p:cNvPr id="2" name="جدول 1">
            <a:extLst>
              <a:ext uri="{FF2B5EF4-FFF2-40B4-BE49-F238E27FC236}">
                <a16:creationId xmlns:a16="http://schemas.microsoft.com/office/drawing/2014/main" id="{ED03EFEA-7F48-5065-FA60-8CCD6242B9C7}"/>
              </a:ext>
            </a:extLst>
          </p:cNvPr>
          <p:cNvGraphicFramePr>
            <a:graphicFrameLocks noGrp="1"/>
          </p:cNvGraphicFramePr>
          <p:nvPr>
            <p:extLst>
              <p:ext uri="{D42A27DB-BD31-4B8C-83A1-F6EECF244321}">
                <p14:modId xmlns:p14="http://schemas.microsoft.com/office/powerpoint/2010/main" val="1510248805"/>
              </p:ext>
            </p:extLst>
          </p:nvPr>
        </p:nvGraphicFramePr>
        <p:xfrm>
          <a:off x="358219" y="1543638"/>
          <a:ext cx="5969523" cy="3047215"/>
        </p:xfrm>
        <a:graphic>
          <a:graphicData uri="http://schemas.openxmlformats.org/drawingml/2006/table">
            <a:tbl>
              <a:tblPr rtl="1" firstRow="1" bandRow="1">
                <a:tableStyleId>{ED083AE6-46FA-4A59-8FB0-9F97EB10719F}</a:tableStyleId>
              </a:tblPr>
              <a:tblGrid>
                <a:gridCol w="1800088">
                  <a:extLst>
                    <a:ext uri="{9D8B030D-6E8A-4147-A177-3AD203B41FA5}">
                      <a16:colId xmlns:a16="http://schemas.microsoft.com/office/drawing/2014/main" val="2370735570"/>
                    </a:ext>
                  </a:extLst>
                </a:gridCol>
                <a:gridCol w="4169435">
                  <a:extLst>
                    <a:ext uri="{9D8B030D-6E8A-4147-A177-3AD203B41FA5}">
                      <a16:colId xmlns:a16="http://schemas.microsoft.com/office/drawing/2014/main" val="3600797185"/>
                    </a:ext>
                  </a:extLst>
                </a:gridCol>
              </a:tblGrid>
              <a:tr h="582077">
                <a:tc>
                  <a:txBody>
                    <a:bodyPr/>
                    <a:lstStyle/>
                    <a:p>
                      <a:pPr algn="ctr" rtl="1"/>
                      <a:r>
                        <a:rPr lang="ar-SA" sz="1350" b="1" kern="1200" dirty="0">
                          <a:solidFill>
                            <a:schemeClr val="tx1"/>
                          </a:solidFill>
                          <a:effectLst/>
                        </a:rPr>
                        <a:t>موضوع الاجتماع</a:t>
                      </a:r>
                      <a:endParaRPr lang="ar-SA" b="1" dirty="0"/>
                    </a:p>
                  </a:txBody>
                  <a:tcPr anchor="ctr"/>
                </a:tc>
                <a:tc>
                  <a:txBody>
                    <a:bodyPr/>
                    <a:lstStyle/>
                    <a:p>
                      <a:pPr algn="ctr" rtl="1"/>
                      <a:endParaRPr lang="ar-SA" b="1"/>
                    </a:p>
                  </a:txBody>
                  <a:tcPr anchor="ctr"/>
                </a:tc>
                <a:extLst>
                  <a:ext uri="{0D108BD9-81ED-4DB2-BD59-A6C34878D82A}">
                    <a16:rowId xmlns:a16="http://schemas.microsoft.com/office/drawing/2014/main" val="2984632811"/>
                  </a:ext>
                </a:extLst>
              </a:tr>
              <a:tr h="582077">
                <a:tc>
                  <a:txBody>
                    <a:bodyPr/>
                    <a:lstStyle/>
                    <a:p>
                      <a:pPr algn="ctr" rtl="1"/>
                      <a:r>
                        <a:rPr lang="ar-SA" sz="1350" b="1" kern="1200" dirty="0">
                          <a:solidFill>
                            <a:schemeClr val="tx1"/>
                          </a:solidFill>
                          <a:effectLst/>
                        </a:rPr>
                        <a:t>تاريخ التنفيذ</a:t>
                      </a:r>
                      <a:endParaRPr lang="ar-SA" b="1" dirty="0"/>
                    </a:p>
                  </a:txBody>
                  <a:tcPr anchor="ctr"/>
                </a:tc>
                <a:tc>
                  <a:txBody>
                    <a:bodyPr/>
                    <a:lstStyle/>
                    <a:p>
                      <a:pPr algn="ctr" rtl="1"/>
                      <a:endParaRPr lang="ar-SA" b="1"/>
                    </a:p>
                  </a:txBody>
                  <a:tcPr anchor="ctr"/>
                </a:tc>
                <a:extLst>
                  <a:ext uri="{0D108BD9-81ED-4DB2-BD59-A6C34878D82A}">
                    <a16:rowId xmlns:a16="http://schemas.microsoft.com/office/drawing/2014/main" val="944438941"/>
                  </a:ext>
                </a:extLst>
              </a:tr>
              <a:tr h="511593">
                <a:tc>
                  <a:txBody>
                    <a:bodyPr/>
                    <a:lstStyle/>
                    <a:p>
                      <a:pPr algn="ctr" rtl="1"/>
                      <a:r>
                        <a:rPr lang="ar-SA" sz="1350" b="1" kern="1200" dirty="0">
                          <a:solidFill>
                            <a:schemeClr val="tx1"/>
                          </a:solidFill>
                          <a:effectLst/>
                        </a:rPr>
                        <a:t>المشاركون في الاجتماع</a:t>
                      </a:r>
                      <a:endParaRPr lang="ar-SA" b="1" dirty="0"/>
                    </a:p>
                  </a:txBody>
                  <a:tcPr anchor="ctr"/>
                </a:tc>
                <a:tc>
                  <a:txBody>
                    <a:bodyPr/>
                    <a:lstStyle/>
                    <a:p>
                      <a:pPr algn="ctr" rtl="1"/>
                      <a:endParaRPr lang="ar-SA" b="1" dirty="0"/>
                    </a:p>
                  </a:txBody>
                  <a:tcPr anchor="ctr"/>
                </a:tc>
                <a:extLst>
                  <a:ext uri="{0D108BD9-81ED-4DB2-BD59-A6C34878D82A}">
                    <a16:rowId xmlns:a16="http://schemas.microsoft.com/office/drawing/2014/main" val="1821970400"/>
                  </a:ext>
                </a:extLst>
              </a:tr>
              <a:tr h="582077">
                <a:tc>
                  <a:txBody>
                    <a:bodyPr/>
                    <a:lstStyle/>
                    <a:p>
                      <a:pPr algn="ctr" rtl="1"/>
                      <a:r>
                        <a:rPr lang="ar-SA" sz="1350" b="1" kern="1200" dirty="0">
                          <a:solidFill>
                            <a:schemeClr val="tx1"/>
                          </a:solidFill>
                          <a:effectLst/>
                        </a:rPr>
                        <a:t>ملخص النقاشات</a:t>
                      </a:r>
                      <a:endParaRPr lang="ar-SA" b="1" dirty="0"/>
                    </a:p>
                  </a:txBody>
                  <a:tcPr anchor="ctr"/>
                </a:tc>
                <a:tc>
                  <a:txBody>
                    <a:bodyPr/>
                    <a:lstStyle/>
                    <a:p>
                      <a:pPr algn="ctr" rtl="1"/>
                      <a:endParaRPr lang="ar-SA" b="1"/>
                    </a:p>
                  </a:txBody>
                  <a:tcPr anchor="ctr"/>
                </a:tc>
                <a:extLst>
                  <a:ext uri="{0D108BD9-81ED-4DB2-BD59-A6C34878D82A}">
                    <a16:rowId xmlns:a16="http://schemas.microsoft.com/office/drawing/2014/main" val="1526596934"/>
                  </a:ext>
                </a:extLst>
              </a:tr>
              <a:tr h="789391">
                <a:tc>
                  <a:txBody>
                    <a:bodyPr/>
                    <a:lstStyle/>
                    <a:p>
                      <a:pPr algn="ctr" rtl="1"/>
                      <a:r>
                        <a:rPr lang="ar-SA" sz="1350" b="1" kern="1200" dirty="0">
                          <a:solidFill>
                            <a:schemeClr val="tx1"/>
                          </a:solidFill>
                          <a:effectLst/>
                        </a:rPr>
                        <a:t>التوصيات و المخرجات</a:t>
                      </a:r>
                      <a:endParaRPr lang="ar-SA" b="1" dirty="0"/>
                    </a:p>
                  </a:txBody>
                  <a:tcPr anchor="ctr"/>
                </a:tc>
                <a:tc>
                  <a:txBody>
                    <a:bodyPr/>
                    <a:lstStyle/>
                    <a:p>
                      <a:pPr algn="ctr" rtl="1"/>
                      <a:endParaRPr lang="ar-SA" b="1" dirty="0"/>
                    </a:p>
                  </a:txBody>
                  <a:tcPr anchor="ctr"/>
                </a:tc>
                <a:extLst>
                  <a:ext uri="{0D108BD9-81ED-4DB2-BD59-A6C34878D82A}">
                    <a16:rowId xmlns:a16="http://schemas.microsoft.com/office/drawing/2014/main" val="2280169814"/>
                  </a:ext>
                </a:extLst>
              </a:tr>
            </a:tbl>
          </a:graphicData>
        </a:graphic>
      </p:graphicFrame>
      <p:sp>
        <p:nvSpPr>
          <p:cNvPr id="4" name="مربع نص 3">
            <a:extLst>
              <a:ext uri="{FF2B5EF4-FFF2-40B4-BE49-F238E27FC236}">
                <a16:creationId xmlns:a16="http://schemas.microsoft.com/office/drawing/2014/main" id="{6C3B27E3-86DD-CA4B-F2A9-F07C7E040A57}"/>
              </a:ext>
            </a:extLst>
          </p:cNvPr>
          <p:cNvSpPr txBox="1"/>
          <p:nvPr/>
        </p:nvSpPr>
        <p:spPr>
          <a:xfrm>
            <a:off x="358219" y="4875715"/>
            <a:ext cx="6061433" cy="2031325"/>
          </a:xfrm>
          <a:prstGeom prst="rect">
            <a:avLst/>
          </a:prstGeom>
          <a:noFill/>
        </p:spPr>
        <p:txBody>
          <a:bodyPr wrap="square">
            <a:spAutoFit/>
          </a:bodyPr>
          <a:lstStyle/>
          <a:p>
            <a:pPr algn="r" rtl="1"/>
            <a:r>
              <a:rPr lang="ar-SA" b="0" i="0" dirty="0">
                <a:solidFill>
                  <a:srgbClr val="202124"/>
                </a:solidFill>
                <a:effectLst/>
                <a:highlight>
                  <a:srgbClr val="FFFFFF"/>
                </a:highlight>
                <a:latin typeface="Roboto" panose="02000000000000000000" pitchFamily="2" charset="0"/>
              </a:rPr>
              <a:t>ملاحظات إضافية :</a:t>
            </a:r>
          </a:p>
          <a:p>
            <a:pPr algn="r" rtl="1"/>
            <a:r>
              <a:rPr lang="ar-SA" dirty="0"/>
              <a:t>....................................................................................................................................................................................................................................................................................</a:t>
            </a:r>
            <a:br>
              <a:rPr lang="ar-SA" dirty="0"/>
            </a:br>
            <a:r>
              <a:rPr lang="ar-SA" dirty="0"/>
              <a:t>....................................................................................................................................................................................................................................................................................</a:t>
            </a:r>
          </a:p>
        </p:txBody>
      </p:sp>
      <p:sp>
        <p:nvSpPr>
          <p:cNvPr id="9" name="مربع نص 8">
            <a:extLst>
              <a:ext uri="{FF2B5EF4-FFF2-40B4-BE49-F238E27FC236}">
                <a16:creationId xmlns:a16="http://schemas.microsoft.com/office/drawing/2014/main" id="{86F6455B-C094-D210-8AF1-14E124C61AC4}"/>
              </a:ext>
            </a:extLst>
          </p:cNvPr>
          <p:cNvSpPr txBox="1"/>
          <p:nvPr/>
        </p:nvSpPr>
        <p:spPr>
          <a:xfrm>
            <a:off x="327582" y="7870466"/>
            <a:ext cx="6202836" cy="646331"/>
          </a:xfrm>
          <a:prstGeom prst="rect">
            <a:avLst/>
          </a:prstGeom>
          <a:noFill/>
        </p:spPr>
        <p:txBody>
          <a:bodyPr wrap="square">
            <a:spAutoFit/>
          </a:bodyPr>
          <a:lstStyle/>
          <a:p>
            <a:pPr algn="r" rtl="1"/>
            <a:r>
              <a:rPr lang="ar-SA" b="0" i="0" dirty="0">
                <a:solidFill>
                  <a:srgbClr val="202124"/>
                </a:solidFill>
                <a:effectLst/>
                <a:highlight>
                  <a:srgbClr val="FFFFFF"/>
                </a:highlight>
                <a:latin typeface="Roboto" panose="02000000000000000000" pitchFamily="2" charset="0"/>
              </a:rPr>
              <a:t>سفير الثقافة :....................................................</a:t>
            </a:r>
            <a:br>
              <a:rPr lang="ar-SA" dirty="0"/>
            </a:br>
            <a:r>
              <a:rPr lang="ar-SA" b="0" i="0" dirty="0">
                <a:solidFill>
                  <a:srgbClr val="202124"/>
                </a:solidFill>
                <a:effectLst/>
                <a:highlight>
                  <a:srgbClr val="FFFFFF"/>
                </a:highlight>
                <a:latin typeface="Roboto" panose="02000000000000000000" pitchFamily="2" charset="0"/>
              </a:rPr>
              <a:t>مديرة المدرسة :.................................................</a:t>
            </a:r>
            <a:endParaRPr lang="ar-SA" dirty="0"/>
          </a:p>
        </p:txBody>
      </p:sp>
      <p:sp>
        <p:nvSpPr>
          <p:cNvPr id="11" name="عنصر نائب لرقم الشريحة 10">
            <a:extLst>
              <a:ext uri="{FF2B5EF4-FFF2-40B4-BE49-F238E27FC236}">
                <a16:creationId xmlns:a16="http://schemas.microsoft.com/office/drawing/2014/main" id="{7BC0D020-DB40-3259-C5F6-6985FA9AF412}"/>
              </a:ext>
            </a:extLst>
          </p:cNvPr>
          <p:cNvSpPr>
            <a:spLocks noGrp="1"/>
          </p:cNvSpPr>
          <p:nvPr>
            <p:ph type="sldNum" sz="quarter" idx="12"/>
          </p:nvPr>
        </p:nvSpPr>
        <p:spPr/>
        <p:txBody>
          <a:bodyPr/>
          <a:lstStyle/>
          <a:p>
            <a:fld id="{28D13674-D429-4B6C-82B7-2BBFF4EB7D35}" type="slidenum">
              <a:rPr lang="ar-SA" smtClean="0"/>
              <a:t>14</a:t>
            </a:fld>
            <a:endParaRPr lang="ar-SA"/>
          </a:p>
        </p:txBody>
      </p:sp>
    </p:spTree>
    <p:extLst>
      <p:ext uri="{BB962C8B-B14F-4D97-AF65-F5344CB8AC3E}">
        <p14:creationId xmlns:p14="http://schemas.microsoft.com/office/powerpoint/2010/main" val="187124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5C2CF7D0-B7EB-570F-537B-C0DA86A356C0}"/>
            </a:ext>
          </a:extLst>
        </p:cNvPr>
        <p:cNvGrpSpPr/>
        <p:nvPr/>
      </p:nvGrpSpPr>
      <p:grpSpPr>
        <a:xfrm>
          <a:off x="0" y="0"/>
          <a:ext cx="0" cy="0"/>
          <a:chOff x="0" y="0"/>
          <a:chExt cx="0" cy="0"/>
        </a:xfrm>
      </p:grpSpPr>
      <p:sp>
        <p:nvSpPr>
          <p:cNvPr id="3" name="مستطيل: زاوية واحدة مقصوصة 2">
            <a:extLst>
              <a:ext uri="{FF2B5EF4-FFF2-40B4-BE49-F238E27FC236}">
                <a16:creationId xmlns:a16="http://schemas.microsoft.com/office/drawing/2014/main" id="{BFFF3755-5452-0ABB-CD3F-AA4435ACFEC3}"/>
              </a:ext>
            </a:extLst>
          </p:cNvPr>
          <p:cNvSpPr/>
          <p:nvPr/>
        </p:nvSpPr>
        <p:spPr>
          <a:xfrm>
            <a:off x="1843036" y="1388569"/>
            <a:ext cx="3589020"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الخاتمة</a:t>
            </a:r>
          </a:p>
        </p:txBody>
      </p:sp>
      <p:sp>
        <p:nvSpPr>
          <p:cNvPr id="4" name="مستطيل: زوايا مستديرة 9">
            <a:extLst>
              <a:ext uri="{FF2B5EF4-FFF2-40B4-BE49-F238E27FC236}">
                <a16:creationId xmlns:a16="http://schemas.microsoft.com/office/drawing/2014/main" id="{9786EED7-1583-76C7-D3BD-12F8CD307B27}"/>
              </a:ext>
            </a:extLst>
          </p:cNvPr>
          <p:cNvSpPr/>
          <p:nvPr/>
        </p:nvSpPr>
        <p:spPr>
          <a:xfrm>
            <a:off x="433137" y="2097682"/>
            <a:ext cx="6079958" cy="6693391"/>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br>
              <a:rPr lang="ar-SA" b="1" dirty="0"/>
            </a:br>
            <a:r>
              <a:rPr lang="ar-SA" b="1" i="0" dirty="0">
                <a:solidFill>
                  <a:srgbClr val="202124"/>
                </a:solidFill>
                <a:effectLst/>
                <a:latin typeface="Roboto" panose="02000000000000000000" pitchFamily="2" charset="0"/>
              </a:rPr>
              <a:t>بسم الله الرحمن الرحيم</a:t>
            </a:r>
          </a:p>
          <a:p>
            <a:pPr algn="ctr" rtl="1"/>
            <a:r>
              <a:rPr lang="ar-SA" b="1" i="0" dirty="0">
                <a:solidFill>
                  <a:srgbClr val="202124"/>
                </a:solidFill>
                <a:effectLst/>
                <a:latin typeface="Roboto" panose="02000000000000000000" pitchFamily="2" charset="0"/>
              </a:rPr>
              <a:t>في ختام هذا الملف، أود أن أشدد على أهمية القيم المؤسسية كركيزة</a:t>
            </a:r>
          </a:p>
          <a:p>
            <a:pPr algn="ctr" rtl="1"/>
            <a:r>
              <a:rPr lang="ar-SA" b="1" i="0" dirty="0">
                <a:solidFill>
                  <a:srgbClr val="202124"/>
                </a:solidFill>
                <a:effectLst/>
                <a:latin typeface="Roboto" panose="02000000000000000000" pitchFamily="2" charset="0"/>
              </a:rPr>
              <a:t>أساسية في بناء مجتمع مدرسي متماسك ومتميز.</a:t>
            </a:r>
          </a:p>
          <a:p>
            <a:pPr algn="ctr" rtl="1"/>
            <a:r>
              <a:rPr lang="ar-SA" b="1" i="0" dirty="0">
                <a:solidFill>
                  <a:srgbClr val="202124"/>
                </a:solidFill>
                <a:effectLst/>
                <a:latin typeface="Roboto" panose="02000000000000000000" pitchFamily="2" charset="0"/>
              </a:rPr>
              <a:t>إن الالتزام بهذه القيم يعكس هويتنا المؤسسية ويعزز من قدرتنا على</a:t>
            </a:r>
          </a:p>
          <a:p>
            <a:pPr algn="ctr" rtl="1"/>
            <a:r>
              <a:rPr lang="ar-SA" b="1" i="0" dirty="0">
                <a:solidFill>
                  <a:srgbClr val="202124"/>
                </a:solidFill>
                <a:effectLst/>
                <a:latin typeface="Roboto" panose="02000000000000000000" pitchFamily="2" charset="0"/>
              </a:rPr>
              <a:t>مواجهة التحديات وتحقيق أهدافنا المشتركة .</a:t>
            </a:r>
          </a:p>
          <a:p>
            <a:pPr algn="ctr" rtl="1"/>
            <a:r>
              <a:rPr lang="ar-SA" b="1" i="0" dirty="0">
                <a:solidFill>
                  <a:srgbClr val="202124"/>
                </a:solidFill>
                <a:effectLst/>
                <a:latin typeface="Roboto" panose="02000000000000000000" pitchFamily="2" charset="0"/>
              </a:rPr>
              <a:t>من خلال دور سفير الثقافة حرصت على أن تكون القيم المؤسسية جزءًا</a:t>
            </a:r>
          </a:p>
          <a:p>
            <a:pPr algn="ctr" rtl="1"/>
            <a:r>
              <a:rPr lang="ar-SA" b="1" i="0" dirty="0">
                <a:solidFill>
                  <a:srgbClr val="202124"/>
                </a:solidFill>
                <a:effectLst/>
                <a:latin typeface="Roboto" panose="02000000000000000000" pitchFamily="2" charset="0"/>
              </a:rPr>
              <a:t>لا يتجزأ من جميع الأنشطة والمبادرات التي تم تنفيذها خلال هذا الفصل</a:t>
            </a:r>
          </a:p>
          <a:p>
            <a:pPr algn="ctr" rtl="1"/>
            <a:r>
              <a:rPr lang="ar-SA" b="1" i="0" dirty="0">
                <a:solidFill>
                  <a:srgbClr val="202124"/>
                </a:solidFill>
                <a:effectLst/>
                <a:latin typeface="Roboto" panose="02000000000000000000" pitchFamily="2" charset="0"/>
              </a:rPr>
              <a:t>الدراسي.</a:t>
            </a:r>
          </a:p>
          <a:p>
            <a:pPr algn="ctr" rtl="1"/>
            <a:r>
              <a:rPr lang="ar-SA" b="1" i="0" dirty="0">
                <a:solidFill>
                  <a:srgbClr val="202124"/>
                </a:solidFill>
                <a:effectLst/>
                <a:latin typeface="Roboto" panose="02000000000000000000" pitchFamily="2" charset="0"/>
              </a:rPr>
              <a:t>فالتعاون، الالتزام، الإبداع، والتطوير المستمر، هي القيم التي نسعى</a:t>
            </a:r>
          </a:p>
          <a:p>
            <a:pPr algn="ctr" rtl="1"/>
            <a:r>
              <a:rPr lang="ar-SA" b="1" i="0" dirty="0">
                <a:solidFill>
                  <a:srgbClr val="202124"/>
                </a:solidFill>
                <a:effectLst/>
                <a:latin typeface="Roboto" panose="02000000000000000000" pitchFamily="2" charset="0"/>
              </a:rPr>
              <a:t>لتعزيزها يوميًا في بيئتنا المدرسية .</a:t>
            </a:r>
          </a:p>
          <a:p>
            <a:pPr algn="ctr" rtl="1"/>
            <a:r>
              <a:rPr lang="ar-SA" b="1" i="0" dirty="0">
                <a:solidFill>
                  <a:srgbClr val="202124"/>
                </a:solidFill>
                <a:effectLst/>
                <a:latin typeface="Roboto" panose="02000000000000000000" pitchFamily="2" charset="0"/>
              </a:rPr>
              <a:t>أؤمن بأن العمل بروح الفريق، مع التمسك بالقيم المؤسسية، هو السبيل</a:t>
            </a:r>
          </a:p>
          <a:p>
            <a:pPr algn="ctr" rtl="1"/>
            <a:r>
              <a:rPr lang="ar-SA" b="1" i="0" dirty="0">
                <a:solidFill>
                  <a:srgbClr val="202124"/>
                </a:solidFill>
                <a:effectLst/>
                <a:latin typeface="Roboto" panose="02000000000000000000" pitchFamily="2" charset="0"/>
              </a:rPr>
              <a:t>لتحقيق النجاح والتميز.</a:t>
            </a:r>
          </a:p>
          <a:p>
            <a:pPr algn="ctr" rtl="1"/>
            <a:r>
              <a:rPr lang="ar-SA" b="1" i="0" dirty="0">
                <a:solidFill>
                  <a:srgbClr val="202124"/>
                </a:solidFill>
                <a:effectLst/>
                <a:latin typeface="Roboto" panose="02000000000000000000" pitchFamily="2" charset="0"/>
              </a:rPr>
              <a:t>وأدعو الجميع إلى مواصلة هذا العطاء والإبداع لضمان مستقبل أكثر</a:t>
            </a:r>
          </a:p>
          <a:p>
            <a:pPr algn="ctr" rtl="1"/>
            <a:r>
              <a:rPr lang="ar-SA" b="1" i="0" dirty="0">
                <a:solidFill>
                  <a:srgbClr val="202124"/>
                </a:solidFill>
                <a:effectLst/>
                <a:latin typeface="Roboto" panose="02000000000000000000" pitchFamily="2" charset="0"/>
              </a:rPr>
              <a:t>إشراقا لمدرستنا وأبنائنا.</a:t>
            </a:r>
          </a:p>
          <a:p>
            <a:pPr algn="ctr" rtl="1"/>
            <a:r>
              <a:rPr lang="ar-SA" b="1" i="0" dirty="0">
                <a:solidFill>
                  <a:srgbClr val="202124"/>
                </a:solidFill>
                <a:effectLst/>
                <a:latin typeface="Roboto" panose="02000000000000000000" pitchFamily="2" charset="0"/>
              </a:rPr>
              <a:t>ختاما</a:t>
            </a:r>
          </a:p>
          <a:p>
            <a:pPr algn="ctr" rtl="1"/>
            <a:r>
              <a:rPr lang="ar-SA" b="1" i="0" dirty="0">
                <a:solidFill>
                  <a:srgbClr val="202124"/>
                </a:solidFill>
                <a:effectLst/>
                <a:latin typeface="Roboto" panose="02000000000000000000" pitchFamily="2" charset="0"/>
              </a:rPr>
              <a:t>أشكر كل من كان جزءًا من هذا النجاح، وأسأل الله التوفيق لنا جميعًا في</a:t>
            </a:r>
          </a:p>
          <a:p>
            <a:pPr algn="ctr" rtl="1"/>
            <a:r>
              <a:rPr lang="ar-SA" b="1" i="0" dirty="0">
                <a:solidFill>
                  <a:srgbClr val="202124"/>
                </a:solidFill>
                <a:effectLst/>
                <a:latin typeface="Roboto" panose="02000000000000000000" pitchFamily="2" charset="0"/>
              </a:rPr>
              <a:t>مواصلة مسيرتنا نحو الأفضل</a:t>
            </a:r>
          </a:p>
          <a:p>
            <a:pPr algn="ctr" rtl="1"/>
            <a:r>
              <a:rPr lang="ar-SA" b="1" i="0" dirty="0">
                <a:solidFill>
                  <a:srgbClr val="202124"/>
                </a:solidFill>
                <a:effectLst/>
                <a:latin typeface="Roboto" panose="02000000000000000000" pitchFamily="2" charset="0"/>
              </a:rPr>
              <a:t>.</a:t>
            </a:r>
          </a:p>
          <a:p>
            <a:pPr algn="ctr" rtl="1"/>
            <a:r>
              <a:rPr lang="ar-SA" b="1" i="0" dirty="0">
                <a:solidFill>
                  <a:srgbClr val="202124"/>
                </a:solidFill>
                <a:effectLst/>
                <a:latin typeface="Roboto" panose="02000000000000000000" pitchFamily="2" charset="0"/>
              </a:rPr>
              <a:t>والسلام عليكم ورحمة الله وبركاته</a:t>
            </a:r>
          </a:p>
          <a:p>
            <a:pPr algn="ctr" rtl="1"/>
            <a:r>
              <a:rPr lang="ar-SA" b="1" i="0" dirty="0">
                <a:solidFill>
                  <a:srgbClr val="202124"/>
                </a:solidFill>
                <a:effectLst/>
                <a:latin typeface="Roboto" panose="02000000000000000000" pitchFamily="2" charset="0"/>
              </a:rPr>
              <a:t>سفير الثقافة</a:t>
            </a:r>
            <a:endParaRPr lang="ar-SA" b="1" dirty="0"/>
          </a:p>
        </p:txBody>
      </p:sp>
      <p:sp>
        <p:nvSpPr>
          <p:cNvPr id="5" name="عنصر نائب لرقم الشريحة 4">
            <a:extLst>
              <a:ext uri="{FF2B5EF4-FFF2-40B4-BE49-F238E27FC236}">
                <a16:creationId xmlns:a16="http://schemas.microsoft.com/office/drawing/2014/main" id="{ADB6CDC6-12A2-FD2D-0951-8CAF7751653D}"/>
              </a:ext>
            </a:extLst>
          </p:cNvPr>
          <p:cNvSpPr>
            <a:spLocks noGrp="1"/>
          </p:cNvSpPr>
          <p:nvPr>
            <p:ph type="sldNum" sz="quarter" idx="12"/>
          </p:nvPr>
        </p:nvSpPr>
        <p:spPr/>
        <p:txBody>
          <a:bodyPr/>
          <a:lstStyle/>
          <a:p>
            <a:fld id="{28D13674-D429-4B6C-82B7-2BBFF4EB7D35}" type="slidenum">
              <a:rPr lang="ar-SA" smtClean="0"/>
              <a:t>15</a:t>
            </a:fld>
            <a:endParaRPr lang="ar-SA"/>
          </a:p>
        </p:txBody>
      </p:sp>
    </p:spTree>
    <p:extLst>
      <p:ext uri="{BB962C8B-B14F-4D97-AF65-F5344CB8AC3E}">
        <p14:creationId xmlns:p14="http://schemas.microsoft.com/office/powerpoint/2010/main" val="285693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C15713F5-B909-DF28-1BE5-B3D0618AD30D}"/>
            </a:ext>
          </a:extLst>
        </p:cNvPr>
        <p:cNvGrpSpPr/>
        <p:nvPr/>
      </p:nvGrpSpPr>
      <p:grpSpPr>
        <a:xfrm>
          <a:off x="0" y="0"/>
          <a:ext cx="0" cy="0"/>
          <a:chOff x="0" y="0"/>
          <a:chExt cx="0" cy="0"/>
        </a:xfrm>
      </p:grpSpPr>
      <p:pic>
        <p:nvPicPr>
          <p:cNvPr id="3" name="صورة 4">
            <a:extLst>
              <a:ext uri="{FF2B5EF4-FFF2-40B4-BE49-F238E27FC236}">
                <a16:creationId xmlns:a16="http://schemas.microsoft.com/office/drawing/2014/main" id="{E9F95177-CC77-90CA-E18A-1438263CA346}"/>
              </a:ext>
            </a:extLst>
          </p:cNvPr>
          <p:cNvPicPr>
            <a:picLocks noChangeAspect="1"/>
          </p:cNvPicPr>
          <p:nvPr/>
        </p:nvPicPr>
        <p:blipFill rotWithShape="1">
          <a:blip r:embed="rId3">
            <a:duotone>
              <a:prstClr val="black"/>
              <a:schemeClr val="accent1">
                <a:tint val="45000"/>
                <a:satMod val="400000"/>
              </a:schemeClr>
            </a:duotone>
            <a:extLst>
              <a:ext uri="{28A0092B-C50C-407E-A947-70E740481C1C}">
                <a14:useLocalDpi xmlns:a14="http://schemas.microsoft.com/office/drawing/2010/main" val="0"/>
              </a:ext>
            </a:extLst>
          </a:blip>
          <a:srcRect t="21250" b="13750"/>
          <a:stretch/>
        </p:blipFill>
        <p:spPr>
          <a:xfrm>
            <a:off x="1180271" y="3029527"/>
            <a:ext cx="4497458" cy="2923342"/>
          </a:xfrm>
          <a:prstGeom prst="rect">
            <a:avLst/>
          </a:prstGeom>
          <a:effectLst>
            <a:outerShdw blurRad="50800" dist="38100" dir="2700000" algn="tl" rotWithShape="0">
              <a:srgbClr val="492207">
                <a:alpha val="40000"/>
              </a:srgbClr>
            </a:outerShdw>
          </a:effectLst>
        </p:spPr>
      </p:pic>
      <p:sp>
        <p:nvSpPr>
          <p:cNvPr id="4" name="عنصر نائب لرقم الشريحة 3">
            <a:extLst>
              <a:ext uri="{FF2B5EF4-FFF2-40B4-BE49-F238E27FC236}">
                <a16:creationId xmlns:a16="http://schemas.microsoft.com/office/drawing/2014/main" id="{57647F81-89EA-EA51-81E5-F41628667A73}"/>
              </a:ext>
            </a:extLst>
          </p:cNvPr>
          <p:cNvSpPr>
            <a:spLocks noGrp="1"/>
          </p:cNvSpPr>
          <p:nvPr>
            <p:ph type="sldNum" sz="quarter" idx="12"/>
          </p:nvPr>
        </p:nvSpPr>
        <p:spPr/>
        <p:txBody>
          <a:bodyPr/>
          <a:lstStyle/>
          <a:p>
            <a:fld id="{28D13674-D429-4B6C-82B7-2BBFF4EB7D35}" type="slidenum">
              <a:rPr lang="ar-SA" smtClean="0"/>
              <a:t>2</a:t>
            </a:fld>
            <a:endParaRPr lang="ar-SA"/>
          </a:p>
        </p:txBody>
      </p:sp>
    </p:spTree>
    <p:extLst>
      <p:ext uri="{BB962C8B-B14F-4D97-AF65-F5344CB8AC3E}">
        <p14:creationId xmlns:p14="http://schemas.microsoft.com/office/powerpoint/2010/main" val="2745195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49252BB8-0F90-C888-3E0C-C3D3AFC62C9A}"/>
            </a:ext>
          </a:extLst>
        </p:cNvPr>
        <p:cNvGrpSpPr/>
        <p:nvPr/>
      </p:nvGrpSpPr>
      <p:grpSpPr>
        <a:xfrm>
          <a:off x="0" y="0"/>
          <a:ext cx="0" cy="0"/>
          <a:chOff x="0" y="0"/>
          <a:chExt cx="0" cy="0"/>
        </a:xfrm>
      </p:grpSpPr>
      <p:sp>
        <p:nvSpPr>
          <p:cNvPr id="2" name="TextBox 3">
            <a:extLst>
              <a:ext uri="{FF2B5EF4-FFF2-40B4-BE49-F238E27FC236}">
                <a16:creationId xmlns:a16="http://schemas.microsoft.com/office/drawing/2014/main" id="{5953245C-83DF-9473-FF1D-90062EAEB22E}"/>
              </a:ext>
            </a:extLst>
          </p:cNvPr>
          <p:cNvSpPr txBox="1"/>
          <p:nvPr/>
        </p:nvSpPr>
        <p:spPr>
          <a:xfrm>
            <a:off x="1776914" y="1497316"/>
            <a:ext cx="3492708" cy="461665"/>
          </a:xfrm>
          <a:prstGeom prst="rect">
            <a:avLst/>
          </a:prstGeom>
          <a:noFill/>
        </p:spPr>
        <p:txBody>
          <a:bodyPr wrap="square" rtlCol="1">
            <a:spAutoFit/>
          </a:bodyPr>
          <a:lstStyle/>
          <a:p>
            <a:pPr algn="ctr"/>
            <a:r>
              <a:rPr lang="ar-SA" sz="2400" b="1" dirty="0">
                <a:solidFill>
                  <a:srgbClr val="077681"/>
                </a:solidFill>
              </a:rPr>
              <a:t>الفهرس</a:t>
            </a:r>
          </a:p>
        </p:txBody>
      </p:sp>
      <p:sp>
        <p:nvSpPr>
          <p:cNvPr id="6" name="عنصر نائب لرقم الشريحة 5">
            <a:extLst>
              <a:ext uri="{FF2B5EF4-FFF2-40B4-BE49-F238E27FC236}">
                <a16:creationId xmlns:a16="http://schemas.microsoft.com/office/drawing/2014/main" id="{0A94C8FA-A99B-E277-52D3-210F2FD85615}"/>
              </a:ext>
            </a:extLst>
          </p:cNvPr>
          <p:cNvSpPr>
            <a:spLocks noGrp="1"/>
          </p:cNvSpPr>
          <p:nvPr>
            <p:ph type="sldNum" sz="quarter" idx="12"/>
          </p:nvPr>
        </p:nvSpPr>
        <p:spPr/>
        <p:txBody>
          <a:bodyPr/>
          <a:lstStyle/>
          <a:p>
            <a:fld id="{28D13674-D429-4B6C-82B7-2BBFF4EB7D35}" type="slidenum">
              <a:rPr lang="ar-SA" smtClean="0"/>
              <a:t>3</a:t>
            </a:fld>
            <a:endParaRPr lang="ar-SA"/>
          </a:p>
        </p:txBody>
      </p:sp>
      <p:graphicFrame>
        <p:nvGraphicFramePr>
          <p:cNvPr id="7" name="جدول 6">
            <a:extLst>
              <a:ext uri="{FF2B5EF4-FFF2-40B4-BE49-F238E27FC236}">
                <a16:creationId xmlns:a16="http://schemas.microsoft.com/office/drawing/2014/main" id="{D21186FD-EAF3-0E63-0F0B-FF5E3ECCC3BA}"/>
              </a:ext>
            </a:extLst>
          </p:cNvPr>
          <p:cNvGraphicFramePr>
            <a:graphicFrameLocks noGrp="1"/>
          </p:cNvGraphicFramePr>
          <p:nvPr>
            <p:extLst>
              <p:ext uri="{D42A27DB-BD31-4B8C-83A1-F6EECF244321}">
                <p14:modId xmlns:p14="http://schemas.microsoft.com/office/powerpoint/2010/main" val="1469707533"/>
              </p:ext>
            </p:extLst>
          </p:nvPr>
        </p:nvGraphicFramePr>
        <p:xfrm>
          <a:off x="1143000" y="2300559"/>
          <a:ext cx="4572000" cy="4079240"/>
        </p:xfrm>
        <a:graphic>
          <a:graphicData uri="http://schemas.openxmlformats.org/drawingml/2006/table">
            <a:tbl>
              <a:tblPr rtl="1" firstRow="1" bandRow="1">
                <a:tableStyleId>{EB9631B5-78F2-41C9-869B-9F39066F8104}</a:tableStyleId>
              </a:tblPr>
              <a:tblGrid>
                <a:gridCol w="2286000">
                  <a:extLst>
                    <a:ext uri="{9D8B030D-6E8A-4147-A177-3AD203B41FA5}">
                      <a16:colId xmlns:a16="http://schemas.microsoft.com/office/drawing/2014/main" val="1602512708"/>
                    </a:ext>
                  </a:extLst>
                </a:gridCol>
                <a:gridCol w="2286000">
                  <a:extLst>
                    <a:ext uri="{9D8B030D-6E8A-4147-A177-3AD203B41FA5}">
                      <a16:colId xmlns:a16="http://schemas.microsoft.com/office/drawing/2014/main" val="3551388312"/>
                    </a:ext>
                  </a:extLst>
                </a:gridCol>
              </a:tblGrid>
              <a:tr h="370840">
                <a:tc>
                  <a:txBody>
                    <a:bodyPr/>
                    <a:lstStyle/>
                    <a:p>
                      <a:pPr algn="ctr" rtl="1"/>
                      <a:r>
                        <a:rPr lang="ar-SA" b="1" dirty="0"/>
                        <a:t>المقدمة</a:t>
                      </a:r>
                    </a:p>
                  </a:txBody>
                  <a:tcPr anchor="ctr"/>
                </a:tc>
                <a:tc>
                  <a:txBody>
                    <a:bodyPr/>
                    <a:lstStyle/>
                    <a:p>
                      <a:pPr algn="ctr" rtl="1"/>
                      <a:r>
                        <a:rPr lang="ar-SA" b="1" dirty="0"/>
                        <a:t>4</a:t>
                      </a:r>
                    </a:p>
                  </a:txBody>
                  <a:tcPr anchor="ctr"/>
                </a:tc>
                <a:extLst>
                  <a:ext uri="{0D108BD9-81ED-4DB2-BD59-A6C34878D82A}">
                    <a16:rowId xmlns:a16="http://schemas.microsoft.com/office/drawing/2014/main" val="829245423"/>
                  </a:ext>
                </a:extLst>
              </a:tr>
              <a:tr h="370840">
                <a:tc>
                  <a:txBody>
                    <a:bodyPr/>
                    <a:lstStyle/>
                    <a:p>
                      <a:pPr algn="ctr" rtl="1"/>
                      <a:r>
                        <a:rPr lang="ar-SA" b="1" dirty="0"/>
                        <a:t>الرؤية والرسالة</a:t>
                      </a:r>
                    </a:p>
                  </a:txBody>
                  <a:tcPr anchor="ctr"/>
                </a:tc>
                <a:tc>
                  <a:txBody>
                    <a:bodyPr/>
                    <a:lstStyle/>
                    <a:p>
                      <a:pPr algn="ctr" rtl="1"/>
                      <a:r>
                        <a:rPr lang="ar-SA" b="1" dirty="0"/>
                        <a:t>5</a:t>
                      </a:r>
                    </a:p>
                  </a:txBody>
                  <a:tcPr anchor="ctr"/>
                </a:tc>
                <a:extLst>
                  <a:ext uri="{0D108BD9-81ED-4DB2-BD59-A6C34878D82A}">
                    <a16:rowId xmlns:a16="http://schemas.microsoft.com/office/drawing/2014/main" val="1317632410"/>
                  </a:ext>
                </a:extLst>
              </a:tr>
              <a:tr h="370840">
                <a:tc>
                  <a:txBody>
                    <a:bodyPr/>
                    <a:lstStyle/>
                    <a:p>
                      <a:pPr algn="ctr" rtl="1"/>
                      <a:r>
                        <a:rPr lang="ar-SA" b="1" dirty="0"/>
                        <a:t>الأهداف</a:t>
                      </a:r>
                    </a:p>
                  </a:txBody>
                  <a:tcPr anchor="ctr"/>
                </a:tc>
                <a:tc>
                  <a:txBody>
                    <a:bodyPr/>
                    <a:lstStyle/>
                    <a:p>
                      <a:pPr algn="ctr" rtl="1"/>
                      <a:r>
                        <a:rPr lang="ar-SA" b="1" dirty="0"/>
                        <a:t>6</a:t>
                      </a:r>
                    </a:p>
                  </a:txBody>
                  <a:tcPr anchor="ctr"/>
                </a:tc>
                <a:extLst>
                  <a:ext uri="{0D108BD9-81ED-4DB2-BD59-A6C34878D82A}">
                    <a16:rowId xmlns:a16="http://schemas.microsoft.com/office/drawing/2014/main" val="769495484"/>
                  </a:ext>
                </a:extLst>
              </a:tr>
              <a:tr h="370840">
                <a:tc>
                  <a:txBody>
                    <a:bodyPr/>
                    <a:lstStyle/>
                    <a:p>
                      <a:pPr algn="ctr" rtl="1"/>
                      <a:r>
                        <a:rPr lang="ar-SA" b="1" dirty="0"/>
                        <a:t>مهام سفير الثقافة في المدرسة</a:t>
                      </a:r>
                    </a:p>
                  </a:txBody>
                  <a:tcPr anchor="ctr"/>
                </a:tc>
                <a:tc>
                  <a:txBody>
                    <a:bodyPr/>
                    <a:lstStyle/>
                    <a:p>
                      <a:pPr algn="ctr" rtl="1"/>
                      <a:r>
                        <a:rPr lang="ar-SA" b="1" dirty="0"/>
                        <a:t>7-8</a:t>
                      </a:r>
                    </a:p>
                  </a:txBody>
                  <a:tcPr anchor="ctr"/>
                </a:tc>
                <a:extLst>
                  <a:ext uri="{0D108BD9-81ED-4DB2-BD59-A6C34878D82A}">
                    <a16:rowId xmlns:a16="http://schemas.microsoft.com/office/drawing/2014/main" val="2926368923"/>
                  </a:ext>
                </a:extLst>
              </a:tr>
              <a:tr h="370840">
                <a:tc>
                  <a:txBody>
                    <a:bodyPr/>
                    <a:lstStyle/>
                    <a:p>
                      <a:pPr algn="ctr" rtl="1"/>
                      <a:r>
                        <a:rPr lang="ar-SA" b="1" dirty="0"/>
                        <a:t>خطة عمل سفير الثقافة</a:t>
                      </a:r>
                    </a:p>
                  </a:txBody>
                  <a:tcPr anchor="ctr"/>
                </a:tc>
                <a:tc>
                  <a:txBody>
                    <a:bodyPr/>
                    <a:lstStyle/>
                    <a:p>
                      <a:pPr algn="ctr" rtl="1"/>
                      <a:r>
                        <a:rPr lang="ar-SA" b="1" dirty="0"/>
                        <a:t>9</a:t>
                      </a:r>
                    </a:p>
                  </a:txBody>
                  <a:tcPr anchor="ctr"/>
                </a:tc>
                <a:extLst>
                  <a:ext uri="{0D108BD9-81ED-4DB2-BD59-A6C34878D82A}">
                    <a16:rowId xmlns:a16="http://schemas.microsoft.com/office/drawing/2014/main" val="4051607864"/>
                  </a:ext>
                </a:extLst>
              </a:tr>
              <a:tr h="370840">
                <a:tc>
                  <a:txBody>
                    <a:bodyPr/>
                    <a:lstStyle/>
                    <a:p>
                      <a:pPr algn="ctr" rtl="1"/>
                      <a:r>
                        <a:rPr lang="ar-SA" b="1" dirty="0"/>
                        <a:t>استبيان تقييم جودة التواصل</a:t>
                      </a:r>
                    </a:p>
                  </a:txBody>
                  <a:tcPr anchor="ctr"/>
                </a:tc>
                <a:tc>
                  <a:txBody>
                    <a:bodyPr/>
                    <a:lstStyle/>
                    <a:p>
                      <a:pPr algn="ctr" rtl="1"/>
                      <a:r>
                        <a:rPr lang="ar-SA" b="1" dirty="0"/>
                        <a:t>10</a:t>
                      </a:r>
                    </a:p>
                  </a:txBody>
                  <a:tcPr anchor="ctr"/>
                </a:tc>
                <a:extLst>
                  <a:ext uri="{0D108BD9-81ED-4DB2-BD59-A6C34878D82A}">
                    <a16:rowId xmlns:a16="http://schemas.microsoft.com/office/drawing/2014/main" val="522833742"/>
                  </a:ext>
                </a:extLst>
              </a:tr>
              <a:tr h="370840">
                <a:tc>
                  <a:txBody>
                    <a:bodyPr/>
                    <a:lstStyle/>
                    <a:p>
                      <a:pPr algn="ctr" rtl="1"/>
                      <a:r>
                        <a:rPr lang="ar-SA" b="1" dirty="0"/>
                        <a:t>استبيان تحديات بيئة العمل</a:t>
                      </a:r>
                    </a:p>
                  </a:txBody>
                  <a:tcPr anchor="ctr"/>
                </a:tc>
                <a:tc>
                  <a:txBody>
                    <a:bodyPr/>
                    <a:lstStyle/>
                    <a:p>
                      <a:pPr algn="ctr" rtl="1"/>
                      <a:r>
                        <a:rPr lang="ar-SA" b="1" dirty="0"/>
                        <a:t>11</a:t>
                      </a:r>
                    </a:p>
                  </a:txBody>
                  <a:tcPr anchor="ctr"/>
                </a:tc>
                <a:extLst>
                  <a:ext uri="{0D108BD9-81ED-4DB2-BD59-A6C34878D82A}">
                    <a16:rowId xmlns:a16="http://schemas.microsoft.com/office/drawing/2014/main" val="3007864258"/>
                  </a:ext>
                </a:extLst>
              </a:tr>
              <a:tr h="370840">
                <a:tc>
                  <a:txBody>
                    <a:bodyPr/>
                    <a:lstStyle/>
                    <a:p>
                      <a:pPr algn="ctr" rtl="1"/>
                      <a:r>
                        <a:rPr lang="ar-SA" b="1" dirty="0"/>
                        <a:t>خطة تطوير بيئة العمل في المدرسة</a:t>
                      </a:r>
                    </a:p>
                  </a:txBody>
                  <a:tcPr anchor="ctr"/>
                </a:tc>
                <a:tc>
                  <a:txBody>
                    <a:bodyPr/>
                    <a:lstStyle/>
                    <a:p>
                      <a:pPr algn="ctr" rtl="1"/>
                      <a:r>
                        <a:rPr lang="ar-SA" b="1" dirty="0"/>
                        <a:t>12</a:t>
                      </a:r>
                    </a:p>
                  </a:txBody>
                  <a:tcPr anchor="ctr"/>
                </a:tc>
                <a:extLst>
                  <a:ext uri="{0D108BD9-81ED-4DB2-BD59-A6C34878D82A}">
                    <a16:rowId xmlns:a16="http://schemas.microsoft.com/office/drawing/2014/main" val="1655925162"/>
                  </a:ext>
                </a:extLst>
              </a:tr>
              <a:tr h="370840">
                <a:tc>
                  <a:txBody>
                    <a:bodyPr/>
                    <a:lstStyle/>
                    <a:p>
                      <a:pPr algn="ctr" rtl="1"/>
                      <a:r>
                        <a:rPr lang="ar-SA" b="1" dirty="0"/>
                        <a:t>تقارير توثيق الأنشطة</a:t>
                      </a:r>
                    </a:p>
                  </a:txBody>
                  <a:tcPr anchor="ctr"/>
                </a:tc>
                <a:tc>
                  <a:txBody>
                    <a:bodyPr/>
                    <a:lstStyle/>
                    <a:p>
                      <a:pPr algn="ctr" rtl="1"/>
                      <a:r>
                        <a:rPr lang="ar-SA" b="1" dirty="0"/>
                        <a:t>13</a:t>
                      </a:r>
                    </a:p>
                  </a:txBody>
                  <a:tcPr anchor="ctr"/>
                </a:tc>
                <a:extLst>
                  <a:ext uri="{0D108BD9-81ED-4DB2-BD59-A6C34878D82A}">
                    <a16:rowId xmlns:a16="http://schemas.microsoft.com/office/drawing/2014/main" val="3357253827"/>
                  </a:ext>
                </a:extLst>
              </a:tr>
              <a:tr h="370840">
                <a:tc>
                  <a:txBody>
                    <a:bodyPr/>
                    <a:lstStyle/>
                    <a:p>
                      <a:pPr algn="ctr" rtl="1"/>
                      <a:r>
                        <a:rPr lang="ar-SA" b="1" dirty="0"/>
                        <a:t>تقارير الاجتماعات</a:t>
                      </a:r>
                    </a:p>
                  </a:txBody>
                  <a:tcPr anchor="ctr"/>
                </a:tc>
                <a:tc>
                  <a:txBody>
                    <a:bodyPr/>
                    <a:lstStyle/>
                    <a:p>
                      <a:pPr algn="ctr" rtl="1"/>
                      <a:r>
                        <a:rPr lang="ar-SA" b="1" dirty="0"/>
                        <a:t>14</a:t>
                      </a:r>
                    </a:p>
                  </a:txBody>
                  <a:tcPr anchor="ctr"/>
                </a:tc>
                <a:extLst>
                  <a:ext uri="{0D108BD9-81ED-4DB2-BD59-A6C34878D82A}">
                    <a16:rowId xmlns:a16="http://schemas.microsoft.com/office/drawing/2014/main" val="3431684430"/>
                  </a:ext>
                </a:extLst>
              </a:tr>
              <a:tr h="370840">
                <a:tc>
                  <a:txBody>
                    <a:bodyPr/>
                    <a:lstStyle/>
                    <a:p>
                      <a:pPr algn="ctr" rtl="1"/>
                      <a:r>
                        <a:rPr lang="ar-SA" b="1" dirty="0"/>
                        <a:t>الخاتمة</a:t>
                      </a:r>
                    </a:p>
                  </a:txBody>
                  <a:tcPr anchor="ctr"/>
                </a:tc>
                <a:tc>
                  <a:txBody>
                    <a:bodyPr/>
                    <a:lstStyle/>
                    <a:p>
                      <a:pPr algn="ctr" rtl="1"/>
                      <a:r>
                        <a:rPr lang="ar-SA" b="1" dirty="0"/>
                        <a:t>15</a:t>
                      </a:r>
                    </a:p>
                  </a:txBody>
                  <a:tcPr anchor="ctr"/>
                </a:tc>
                <a:extLst>
                  <a:ext uri="{0D108BD9-81ED-4DB2-BD59-A6C34878D82A}">
                    <a16:rowId xmlns:a16="http://schemas.microsoft.com/office/drawing/2014/main" val="950517514"/>
                  </a:ext>
                </a:extLst>
              </a:tr>
            </a:tbl>
          </a:graphicData>
        </a:graphic>
      </p:graphicFrame>
    </p:spTree>
    <p:extLst>
      <p:ext uri="{BB962C8B-B14F-4D97-AF65-F5344CB8AC3E}">
        <p14:creationId xmlns:p14="http://schemas.microsoft.com/office/powerpoint/2010/main" val="425122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14C1E8AB-8E49-FBE7-A4B2-1D8B74B6FFD8}"/>
            </a:ext>
          </a:extLst>
        </p:cNvPr>
        <p:cNvGrpSpPr/>
        <p:nvPr/>
      </p:nvGrpSpPr>
      <p:grpSpPr>
        <a:xfrm>
          <a:off x="0" y="0"/>
          <a:ext cx="0" cy="0"/>
          <a:chOff x="0" y="0"/>
          <a:chExt cx="0" cy="0"/>
        </a:xfrm>
      </p:grpSpPr>
      <p:sp>
        <p:nvSpPr>
          <p:cNvPr id="3" name="مستطيل: زاوية واحدة مقصوصة 2">
            <a:extLst>
              <a:ext uri="{FF2B5EF4-FFF2-40B4-BE49-F238E27FC236}">
                <a16:creationId xmlns:a16="http://schemas.microsoft.com/office/drawing/2014/main" id="{8AF2B7F9-4B09-0B14-79C3-9AFCE16299D9}"/>
              </a:ext>
            </a:extLst>
          </p:cNvPr>
          <p:cNvSpPr/>
          <p:nvPr/>
        </p:nvSpPr>
        <p:spPr>
          <a:xfrm>
            <a:off x="1843036" y="1388569"/>
            <a:ext cx="3589020"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400" b="1" dirty="0">
                <a:solidFill>
                  <a:srgbClr val="077681"/>
                </a:solidFill>
                <a:effectLst/>
              </a:rPr>
              <a:t>المقدمة</a:t>
            </a:r>
          </a:p>
        </p:txBody>
      </p:sp>
      <p:sp>
        <p:nvSpPr>
          <p:cNvPr id="4" name="مستطيل: زوايا مستديرة 9">
            <a:extLst>
              <a:ext uri="{FF2B5EF4-FFF2-40B4-BE49-F238E27FC236}">
                <a16:creationId xmlns:a16="http://schemas.microsoft.com/office/drawing/2014/main" id="{94D81A79-0642-726D-4DF6-499D95048EC8}"/>
              </a:ext>
            </a:extLst>
          </p:cNvPr>
          <p:cNvSpPr/>
          <p:nvPr/>
        </p:nvSpPr>
        <p:spPr>
          <a:xfrm>
            <a:off x="433137" y="2097682"/>
            <a:ext cx="6079958" cy="6693391"/>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br>
              <a:rPr lang="ar-SA" b="1" dirty="0"/>
            </a:br>
            <a:r>
              <a:rPr lang="ar-SA" b="1" i="0" dirty="0">
                <a:solidFill>
                  <a:srgbClr val="202124"/>
                </a:solidFill>
                <a:effectLst/>
                <a:latin typeface="Roboto" panose="02000000000000000000" pitchFamily="2" charset="0"/>
              </a:rPr>
              <a:t>بسم الله الرحمن الرحيم</a:t>
            </a:r>
            <a:br>
              <a:rPr lang="ar-SA" b="1" dirty="0"/>
            </a:br>
            <a:r>
              <a:rPr lang="ar-SA" b="1" i="0" dirty="0">
                <a:solidFill>
                  <a:srgbClr val="202124"/>
                </a:solidFill>
                <a:effectLst/>
                <a:latin typeface="Roboto" panose="02000000000000000000" pitchFamily="2" charset="0"/>
              </a:rPr>
              <a:t>الحمد لله الذي أكرمنا بنعمة التعليم، وجعلنا جزءًا من هذه الرسالة</a:t>
            </a:r>
            <a:br>
              <a:rPr lang="ar-SA" b="1" dirty="0"/>
            </a:br>
            <a:r>
              <a:rPr lang="ar-SA" b="1" i="0" dirty="0">
                <a:solidFill>
                  <a:srgbClr val="202124"/>
                </a:solidFill>
                <a:effectLst/>
                <a:latin typeface="Roboto" panose="02000000000000000000" pitchFamily="2" charset="0"/>
              </a:rPr>
              <a:t>العظيمة التي تهدف إلى بناء الأجيال الواعدة وغرس القيم النبيلة .</a:t>
            </a:r>
            <a:br>
              <a:rPr lang="ar-SA" b="1" dirty="0"/>
            </a:br>
            <a:r>
              <a:rPr lang="ar-SA" b="1" i="0" dirty="0">
                <a:solidFill>
                  <a:srgbClr val="202124"/>
                </a:solidFill>
                <a:effectLst/>
                <a:latin typeface="Roboto" panose="02000000000000000000" pitchFamily="2" charset="0"/>
              </a:rPr>
              <a:t>يُعد برنامج "سفير "الثقافة" أحد الركائز الأساسية لتعزيز الهوية المؤسسية</a:t>
            </a:r>
            <a:br>
              <a:rPr lang="ar-SA" b="1" dirty="0"/>
            </a:br>
            <a:r>
              <a:rPr lang="ar-SA" b="1" i="0" dirty="0">
                <a:solidFill>
                  <a:srgbClr val="202124"/>
                </a:solidFill>
                <a:effectLst/>
                <a:latin typeface="Roboto" panose="02000000000000000000" pitchFamily="2" charset="0"/>
              </a:rPr>
              <a:t>في المدرسة، حيث يسهم في بناء بيئة تعليمية قائمة على التعاون،</a:t>
            </a:r>
            <a:br>
              <a:rPr lang="ar-SA" b="1" dirty="0"/>
            </a:br>
            <a:r>
              <a:rPr lang="ar-SA" b="1" i="0" dirty="0">
                <a:solidFill>
                  <a:srgbClr val="202124"/>
                </a:solidFill>
                <a:effectLst/>
                <a:latin typeface="Roboto" panose="02000000000000000000" pitchFamily="2" charset="0"/>
              </a:rPr>
              <a:t>التميز، والالتزام بين أفراد المجتمع المدرسي.</a:t>
            </a:r>
            <a:br>
              <a:rPr lang="ar-SA" b="1" dirty="0"/>
            </a:br>
            <a:r>
              <a:rPr lang="ar-SA" b="1" i="0" dirty="0">
                <a:solidFill>
                  <a:srgbClr val="202124"/>
                </a:solidFill>
                <a:effectLst/>
                <a:latin typeface="Roboto" panose="02000000000000000000" pitchFamily="2" charset="0"/>
              </a:rPr>
              <a:t>يتمثل دور سفير الثقافة في دعم القيم الإيجابية، وتعزيز روح التواصل</a:t>
            </a:r>
            <a:br>
              <a:rPr lang="ar-SA" b="1" dirty="0"/>
            </a:br>
            <a:r>
              <a:rPr lang="ar-SA" b="1" i="0" dirty="0">
                <a:solidFill>
                  <a:srgbClr val="202124"/>
                </a:solidFill>
                <a:effectLst/>
                <a:latin typeface="Roboto" panose="02000000000000000000" pitchFamily="2" charset="0"/>
              </a:rPr>
              <a:t>والعمل الجماعي، والمساهمة في تنفيذ المبادرات التي ترفع من</a:t>
            </a:r>
            <a:br>
              <a:rPr lang="ar-SA" b="1" dirty="0"/>
            </a:br>
            <a:r>
              <a:rPr lang="ar-SA" b="1" i="0" dirty="0">
                <a:solidFill>
                  <a:srgbClr val="202124"/>
                </a:solidFill>
                <a:effectLst/>
                <a:latin typeface="Roboto" panose="02000000000000000000" pitchFamily="2" charset="0"/>
              </a:rPr>
              <a:t>مستوى الأداء المؤسسي وتعزز ثقافة الابتكار والإبداع .</a:t>
            </a:r>
            <a:br>
              <a:rPr lang="ar-SA" b="1" dirty="0"/>
            </a:br>
            <a:r>
              <a:rPr lang="ar-SA" b="1" i="0" dirty="0">
                <a:solidFill>
                  <a:srgbClr val="202124"/>
                </a:solidFill>
                <a:effectLst/>
                <a:latin typeface="Roboto" panose="02000000000000000000" pitchFamily="2" charset="0"/>
              </a:rPr>
              <a:t>هذا الملف هو توثيق شامل لكل الجهود والأنشطة التي تم تنفيذها خلال</a:t>
            </a:r>
            <a:br>
              <a:rPr lang="ar-SA" b="1" dirty="0"/>
            </a:br>
            <a:r>
              <a:rPr lang="ar-SA" b="1" i="0" dirty="0">
                <a:solidFill>
                  <a:srgbClr val="202124"/>
                </a:solidFill>
                <a:effectLst/>
                <a:latin typeface="Roboto" panose="02000000000000000000" pitchFamily="2" charset="0"/>
              </a:rPr>
              <a:t>الفصل الدراسي، ويعكس رؤية المدرسة ورسالتها في تحقيق التميز</a:t>
            </a:r>
            <a:br>
              <a:rPr lang="ar-SA" b="1" dirty="0"/>
            </a:br>
            <a:r>
              <a:rPr lang="ar-SA" b="1" i="0" dirty="0">
                <a:solidFill>
                  <a:srgbClr val="202124"/>
                </a:solidFill>
                <a:effectLst/>
                <a:latin typeface="Roboto" panose="02000000000000000000" pitchFamily="2" charset="0"/>
              </a:rPr>
              <a:t>المؤسسي.</a:t>
            </a:r>
            <a:br>
              <a:rPr lang="ar-SA" b="1" dirty="0"/>
            </a:br>
            <a:r>
              <a:rPr lang="ar-SA" b="1" i="0" dirty="0">
                <a:solidFill>
                  <a:srgbClr val="202124"/>
                </a:solidFill>
                <a:effectLst/>
                <a:latin typeface="Roboto" panose="02000000000000000000" pitchFamily="2" charset="0"/>
              </a:rPr>
              <a:t>يتضمن الملف الخطط، الأنشطة، الورش، والتوصيات التي تم إعدادها</a:t>
            </a:r>
            <a:br>
              <a:rPr lang="ar-SA" b="1" dirty="0"/>
            </a:br>
            <a:r>
              <a:rPr lang="ar-SA" b="1" i="0" dirty="0">
                <a:solidFill>
                  <a:srgbClr val="202124"/>
                </a:solidFill>
                <a:effectLst/>
                <a:latin typeface="Roboto" panose="02000000000000000000" pitchFamily="2" charset="0"/>
              </a:rPr>
              <a:t>وتنفيذها، بالإضافة إلى التقييمات والنتائج التي تسهم في تطوير بيئة</a:t>
            </a:r>
            <a:br>
              <a:rPr lang="ar-SA" b="1" dirty="0"/>
            </a:br>
            <a:r>
              <a:rPr lang="ar-SA" b="1" i="0" dirty="0">
                <a:solidFill>
                  <a:srgbClr val="202124"/>
                </a:solidFill>
                <a:effectLst/>
                <a:latin typeface="Roboto" panose="02000000000000000000" pitchFamily="2" charset="0"/>
              </a:rPr>
              <a:t>العمل المدرسية .</a:t>
            </a:r>
            <a:br>
              <a:rPr lang="ar-SA" b="1" dirty="0"/>
            </a:br>
            <a:r>
              <a:rPr lang="ar-SA" b="1" i="0" dirty="0">
                <a:solidFill>
                  <a:srgbClr val="202124"/>
                </a:solidFill>
                <a:effectLst/>
                <a:latin typeface="Roboto" panose="02000000000000000000" pitchFamily="2" charset="0"/>
              </a:rPr>
              <a:t>نسأل الله العون والتوفيق في أداء هذه الأمانة، وأن يكون هذا الملف</a:t>
            </a:r>
            <a:br>
              <a:rPr lang="ar-SA" b="1" dirty="0"/>
            </a:br>
            <a:r>
              <a:rPr lang="ar-SA" b="1" i="0" dirty="0">
                <a:solidFill>
                  <a:srgbClr val="202124"/>
                </a:solidFill>
                <a:effectLst/>
                <a:latin typeface="Roboto" panose="02000000000000000000" pitchFamily="2" charset="0"/>
              </a:rPr>
              <a:t>مرجعًا يُلهم الآخرين لتحقيق المزيد من الإبداع والتميز في المجال</a:t>
            </a:r>
            <a:br>
              <a:rPr lang="ar-SA" b="1" dirty="0"/>
            </a:br>
            <a:r>
              <a:rPr lang="ar-SA" b="1" i="0" dirty="0">
                <a:solidFill>
                  <a:srgbClr val="202124"/>
                </a:solidFill>
                <a:effectLst/>
                <a:latin typeface="Roboto" panose="02000000000000000000" pitchFamily="2" charset="0"/>
              </a:rPr>
              <a:t>التعليمي .</a:t>
            </a:r>
            <a:br>
              <a:rPr lang="ar-SA" b="1" dirty="0"/>
            </a:br>
            <a:r>
              <a:rPr lang="ar-SA" b="1" i="0" dirty="0">
                <a:solidFill>
                  <a:srgbClr val="202124"/>
                </a:solidFill>
                <a:effectLst/>
                <a:latin typeface="Roboto" panose="02000000000000000000" pitchFamily="2" charset="0"/>
              </a:rPr>
              <a:t>والله ولى التوفيق ،،، </a:t>
            </a:r>
          </a:p>
          <a:p>
            <a:pPr algn="ctr" rtl="1"/>
            <a:endParaRPr lang="ar-SA" b="1" dirty="0">
              <a:solidFill>
                <a:srgbClr val="202124"/>
              </a:solidFill>
              <a:latin typeface="Roboto" panose="02000000000000000000" pitchFamily="2" charset="0"/>
            </a:endParaRPr>
          </a:p>
          <a:p>
            <a:pPr algn="ctr" rtl="1"/>
            <a:r>
              <a:rPr lang="ar-SA" b="1" i="0" dirty="0">
                <a:solidFill>
                  <a:srgbClr val="202124"/>
                </a:solidFill>
                <a:effectLst/>
                <a:latin typeface="Roboto" panose="02000000000000000000" pitchFamily="2" charset="0"/>
              </a:rPr>
              <a:t>سفير الثقافة</a:t>
            </a:r>
            <a:endParaRPr lang="ar-SA" b="1" dirty="0"/>
          </a:p>
        </p:txBody>
      </p:sp>
      <p:sp>
        <p:nvSpPr>
          <p:cNvPr id="5" name="عنصر نائب لرقم الشريحة 4">
            <a:extLst>
              <a:ext uri="{FF2B5EF4-FFF2-40B4-BE49-F238E27FC236}">
                <a16:creationId xmlns:a16="http://schemas.microsoft.com/office/drawing/2014/main" id="{F0D198D6-92D0-B51D-2032-67C61C6325E9}"/>
              </a:ext>
            </a:extLst>
          </p:cNvPr>
          <p:cNvSpPr>
            <a:spLocks noGrp="1"/>
          </p:cNvSpPr>
          <p:nvPr>
            <p:ph type="sldNum" sz="quarter" idx="12"/>
          </p:nvPr>
        </p:nvSpPr>
        <p:spPr/>
        <p:txBody>
          <a:bodyPr/>
          <a:lstStyle/>
          <a:p>
            <a:fld id="{28D13674-D429-4B6C-82B7-2BBFF4EB7D35}" type="slidenum">
              <a:rPr lang="ar-SA" smtClean="0"/>
              <a:t>4</a:t>
            </a:fld>
            <a:endParaRPr lang="ar-SA"/>
          </a:p>
        </p:txBody>
      </p:sp>
    </p:spTree>
    <p:extLst>
      <p:ext uri="{BB962C8B-B14F-4D97-AF65-F5344CB8AC3E}">
        <p14:creationId xmlns:p14="http://schemas.microsoft.com/office/powerpoint/2010/main" val="319910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17562A08-FD12-6F99-397B-4DCD03998B20}"/>
            </a:ext>
          </a:extLst>
        </p:cNvPr>
        <p:cNvGrpSpPr/>
        <p:nvPr/>
      </p:nvGrpSpPr>
      <p:grpSpPr>
        <a:xfrm>
          <a:off x="0" y="0"/>
          <a:ext cx="0" cy="0"/>
          <a:chOff x="0" y="0"/>
          <a:chExt cx="0" cy="0"/>
        </a:xfrm>
      </p:grpSpPr>
      <p:sp>
        <p:nvSpPr>
          <p:cNvPr id="5" name="مستطيل: زاوية واحدة مقصوصة 2">
            <a:extLst>
              <a:ext uri="{FF2B5EF4-FFF2-40B4-BE49-F238E27FC236}">
                <a16:creationId xmlns:a16="http://schemas.microsoft.com/office/drawing/2014/main" id="{2268DA3C-83DD-79E8-EDF4-9AE72184FB72}"/>
              </a:ext>
            </a:extLst>
          </p:cNvPr>
          <p:cNvSpPr/>
          <p:nvPr/>
        </p:nvSpPr>
        <p:spPr>
          <a:xfrm>
            <a:off x="1843036" y="1388569"/>
            <a:ext cx="3589020"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الرؤية</a:t>
            </a:r>
          </a:p>
        </p:txBody>
      </p:sp>
      <p:sp>
        <p:nvSpPr>
          <p:cNvPr id="6" name="مستطيل: زوايا مستديرة 9">
            <a:extLst>
              <a:ext uri="{FF2B5EF4-FFF2-40B4-BE49-F238E27FC236}">
                <a16:creationId xmlns:a16="http://schemas.microsoft.com/office/drawing/2014/main" id="{82044CBA-3983-C067-3CDB-71EC2BA6571F}"/>
              </a:ext>
            </a:extLst>
          </p:cNvPr>
          <p:cNvSpPr/>
          <p:nvPr/>
        </p:nvSpPr>
        <p:spPr>
          <a:xfrm>
            <a:off x="1761153" y="2097683"/>
            <a:ext cx="3589020" cy="2162368"/>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600" b="1" i="0" dirty="0">
                <a:solidFill>
                  <a:srgbClr val="202124"/>
                </a:solidFill>
                <a:effectLst/>
                <a:latin typeface="Roboto" panose="02000000000000000000" pitchFamily="2" charset="0"/>
              </a:rPr>
              <a:t>خلق بيئة تعليمية متكاملة تتميز بالثقافة المؤسسية الفعّالة ،حيث يتعاون جميع أفراد المدرسة لتحقيق التميز التعليمي والتربوي . وتعزيز قيم الابتكار والإبداع والالتزام .</a:t>
            </a:r>
            <a:endParaRPr lang="ar-SA" sz="1600" b="1" dirty="0"/>
          </a:p>
        </p:txBody>
      </p:sp>
      <p:sp>
        <p:nvSpPr>
          <p:cNvPr id="7" name="مستطيل: زاوية واحدة مقصوصة 2">
            <a:extLst>
              <a:ext uri="{FF2B5EF4-FFF2-40B4-BE49-F238E27FC236}">
                <a16:creationId xmlns:a16="http://schemas.microsoft.com/office/drawing/2014/main" id="{78FAA3F4-6AE0-44E6-8B66-CFE6B1AA26D5}"/>
              </a:ext>
            </a:extLst>
          </p:cNvPr>
          <p:cNvSpPr/>
          <p:nvPr/>
        </p:nvSpPr>
        <p:spPr>
          <a:xfrm>
            <a:off x="1761153" y="5090215"/>
            <a:ext cx="3589020"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الرسالة</a:t>
            </a:r>
          </a:p>
        </p:txBody>
      </p:sp>
      <p:sp>
        <p:nvSpPr>
          <p:cNvPr id="8" name="مستطيل: زوايا مستديرة 9">
            <a:extLst>
              <a:ext uri="{FF2B5EF4-FFF2-40B4-BE49-F238E27FC236}">
                <a16:creationId xmlns:a16="http://schemas.microsoft.com/office/drawing/2014/main" id="{370E1050-5F30-D399-DCF6-1B0C03826DFF}"/>
              </a:ext>
            </a:extLst>
          </p:cNvPr>
          <p:cNvSpPr/>
          <p:nvPr/>
        </p:nvSpPr>
        <p:spPr>
          <a:xfrm>
            <a:off x="1679270" y="5799329"/>
            <a:ext cx="3589020" cy="2398186"/>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rtl="1"/>
            <a:r>
              <a:rPr lang="ar-SA" sz="1600" b="1" i="0" dirty="0">
                <a:solidFill>
                  <a:srgbClr val="202124"/>
                </a:solidFill>
                <a:effectLst/>
                <a:latin typeface="Roboto" panose="02000000000000000000" pitchFamily="2" charset="0"/>
              </a:rPr>
              <a:t>نحن نسعى من خلال دور سفير الثقافة إلى بناء جسور تواصل فعّالة بين جميع أفراد المجتمع المدرسي وتعزيز العمل الجماعي والقيم المؤسسية وتوفير بيئة عمل محفزة تمكن المعلمين والطلبة من تحقيق أقصى إمكاناتهم في ظل رؤية تعليمية متطورة ومستدامة.</a:t>
            </a:r>
            <a:endParaRPr lang="ar-SA" sz="1600" b="1" dirty="0"/>
          </a:p>
        </p:txBody>
      </p:sp>
      <p:sp>
        <p:nvSpPr>
          <p:cNvPr id="3" name="عنصر نائب لرقم الشريحة 2">
            <a:extLst>
              <a:ext uri="{FF2B5EF4-FFF2-40B4-BE49-F238E27FC236}">
                <a16:creationId xmlns:a16="http://schemas.microsoft.com/office/drawing/2014/main" id="{AE2CCB9B-F597-83D4-E215-73C6B542DD38}"/>
              </a:ext>
            </a:extLst>
          </p:cNvPr>
          <p:cNvSpPr>
            <a:spLocks noGrp="1"/>
          </p:cNvSpPr>
          <p:nvPr>
            <p:ph type="sldNum" sz="quarter" idx="12"/>
          </p:nvPr>
        </p:nvSpPr>
        <p:spPr/>
        <p:txBody>
          <a:bodyPr/>
          <a:lstStyle/>
          <a:p>
            <a:fld id="{28D13674-D429-4B6C-82B7-2BBFF4EB7D35}" type="slidenum">
              <a:rPr lang="ar-SA" smtClean="0"/>
              <a:t>5</a:t>
            </a:fld>
            <a:endParaRPr lang="ar-SA"/>
          </a:p>
        </p:txBody>
      </p:sp>
    </p:spTree>
    <p:extLst>
      <p:ext uri="{BB962C8B-B14F-4D97-AF65-F5344CB8AC3E}">
        <p14:creationId xmlns:p14="http://schemas.microsoft.com/office/powerpoint/2010/main" val="132255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1000" b="-2000"/>
          </a:stretch>
        </a:blipFill>
        <a:effectLst/>
      </p:bgPr>
    </p:bg>
    <p:spTree>
      <p:nvGrpSpPr>
        <p:cNvPr id="1" name="">
          <a:extLst>
            <a:ext uri="{FF2B5EF4-FFF2-40B4-BE49-F238E27FC236}">
              <a16:creationId xmlns:a16="http://schemas.microsoft.com/office/drawing/2014/main" id="{7FEB4027-5FA5-E7AB-B184-E1125BD9474E}"/>
            </a:ext>
          </a:extLst>
        </p:cNvPr>
        <p:cNvGrpSpPr/>
        <p:nvPr/>
      </p:nvGrpSpPr>
      <p:grpSpPr>
        <a:xfrm>
          <a:off x="0" y="0"/>
          <a:ext cx="0" cy="0"/>
          <a:chOff x="0" y="0"/>
          <a:chExt cx="0" cy="0"/>
        </a:xfrm>
      </p:grpSpPr>
      <p:sp>
        <p:nvSpPr>
          <p:cNvPr id="2" name="مستطيل: زاوية واحدة مقصوصة 2">
            <a:extLst>
              <a:ext uri="{FF2B5EF4-FFF2-40B4-BE49-F238E27FC236}">
                <a16:creationId xmlns:a16="http://schemas.microsoft.com/office/drawing/2014/main" id="{0323BAAD-5B07-DC5D-1B19-A0575B9E1F29}"/>
              </a:ext>
            </a:extLst>
          </p:cNvPr>
          <p:cNvSpPr/>
          <p:nvPr/>
        </p:nvSpPr>
        <p:spPr>
          <a:xfrm>
            <a:off x="2790334" y="1689289"/>
            <a:ext cx="2433176" cy="456185"/>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الأهداف</a:t>
            </a:r>
          </a:p>
        </p:txBody>
      </p:sp>
      <p:sp>
        <p:nvSpPr>
          <p:cNvPr id="4" name="TextBox 3">
            <a:extLst>
              <a:ext uri="{FF2B5EF4-FFF2-40B4-BE49-F238E27FC236}">
                <a16:creationId xmlns:a16="http://schemas.microsoft.com/office/drawing/2014/main" id="{FCB4FD7D-C0BB-3D2F-7E3D-45F6B9A561D9}"/>
              </a:ext>
            </a:extLst>
          </p:cNvPr>
          <p:cNvSpPr txBox="1"/>
          <p:nvPr/>
        </p:nvSpPr>
        <p:spPr>
          <a:xfrm>
            <a:off x="1050345" y="3064730"/>
            <a:ext cx="4279231" cy="2862322"/>
          </a:xfrm>
          <a:prstGeom prst="rect">
            <a:avLst/>
          </a:prstGeom>
          <a:noFill/>
        </p:spPr>
        <p:txBody>
          <a:bodyPr wrap="square">
            <a:spAutoFit/>
          </a:bodyPr>
          <a:lstStyle/>
          <a:p>
            <a:pPr marL="342900" indent="-342900" algn="r" rtl="1">
              <a:buFont typeface="+mj-lt"/>
              <a:buAutoNum type="arabicPeriod"/>
            </a:pPr>
            <a:r>
              <a:rPr lang="ar-SA" b="0" i="0" dirty="0">
                <a:solidFill>
                  <a:srgbClr val="202124"/>
                </a:solidFill>
                <a:effectLst/>
                <a:latin typeface="Roboto" panose="02000000000000000000" pitchFamily="2" charset="0"/>
              </a:rPr>
              <a:t>تعزيز الثقافة المؤسسية داخل المدرسة .</a:t>
            </a:r>
            <a:br>
              <a:rPr lang="ar-SA" dirty="0"/>
            </a:br>
            <a:endParaRPr lang="ar-SA" dirty="0"/>
          </a:p>
          <a:p>
            <a:pPr marL="342900" indent="-342900" algn="r" rtl="1">
              <a:buFont typeface="+mj-lt"/>
              <a:buAutoNum type="arabicPeriod"/>
            </a:pPr>
            <a:r>
              <a:rPr lang="ar-SA" b="0" i="0" dirty="0">
                <a:solidFill>
                  <a:srgbClr val="202124"/>
                </a:solidFill>
                <a:effectLst/>
                <a:latin typeface="Roboto" panose="02000000000000000000" pitchFamily="2" charset="0"/>
              </a:rPr>
              <a:t>بناء بيئة عمل تعاونية بين المعلمين والإدارة .</a:t>
            </a:r>
            <a:br>
              <a:rPr lang="ar-SA" dirty="0"/>
            </a:br>
            <a:endParaRPr lang="ar-SA" dirty="0"/>
          </a:p>
          <a:p>
            <a:pPr marL="342900" indent="-342900" algn="r" rtl="1">
              <a:buFont typeface="+mj-lt"/>
              <a:buAutoNum type="arabicPeriod"/>
            </a:pPr>
            <a:r>
              <a:rPr lang="ar-SA" b="0" i="0" dirty="0">
                <a:solidFill>
                  <a:srgbClr val="202124"/>
                </a:solidFill>
                <a:effectLst/>
                <a:latin typeface="Roboto" panose="02000000000000000000" pitchFamily="2" charset="0"/>
              </a:rPr>
              <a:t>دعم خطط التغيير داخل المؤسسة التعليمية .</a:t>
            </a:r>
            <a:br>
              <a:rPr lang="ar-SA" dirty="0"/>
            </a:br>
            <a:endParaRPr lang="ar-SA" dirty="0"/>
          </a:p>
          <a:p>
            <a:pPr marL="342900" indent="-342900" algn="r" rtl="1">
              <a:buFont typeface="+mj-lt"/>
              <a:buAutoNum type="arabicPeriod"/>
            </a:pPr>
            <a:r>
              <a:rPr lang="ar-SA" b="0" i="0" dirty="0">
                <a:solidFill>
                  <a:srgbClr val="202124"/>
                </a:solidFill>
                <a:effectLst/>
                <a:latin typeface="Roboto" panose="02000000000000000000" pitchFamily="2" charset="0"/>
              </a:rPr>
              <a:t>تعزيز العلاقات الإيجابية بين الموظفين .</a:t>
            </a:r>
            <a:br>
              <a:rPr lang="ar-SA" dirty="0"/>
            </a:br>
            <a:endParaRPr lang="ar-SA" dirty="0"/>
          </a:p>
          <a:p>
            <a:pPr marL="342900" indent="-342900" algn="r" rtl="1">
              <a:buFont typeface="+mj-lt"/>
              <a:buAutoNum type="arabicPeriod"/>
            </a:pPr>
            <a:r>
              <a:rPr lang="ar-SA" dirty="0"/>
              <a:t> </a:t>
            </a:r>
            <a:r>
              <a:rPr lang="ar-SA" b="0" i="0" dirty="0">
                <a:solidFill>
                  <a:srgbClr val="202124"/>
                </a:solidFill>
                <a:effectLst/>
                <a:latin typeface="Roboto" panose="02000000000000000000" pitchFamily="2" charset="0"/>
              </a:rPr>
              <a:t>تطوير مهارات التواصل وبناء الالتزام لدى الفريق .</a:t>
            </a:r>
            <a:endParaRPr lang="ar-SA" dirty="0"/>
          </a:p>
        </p:txBody>
      </p:sp>
      <p:sp>
        <p:nvSpPr>
          <p:cNvPr id="5" name="عنصر نائب لرقم الشريحة 4">
            <a:extLst>
              <a:ext uri="{FF2B5EF4-FFF2-40B4-BE49-F238E27FC236}">
                <a16:creationId xmlns:a16="http://schemas.microsoft.com/office/drawing/2014/main" id="{5481FEE9-E989-7C7A-A1FA-0FFD16F383BB}"/>
              </a:ext>
            </a:extLst>
          </p:cNvPr>
          <p:cNvSpPr>
            <a:spLocks noGrp="1"/>
          </p:cNvSpPr>
          <p:nvPr>
            <p:ph type="sldNum" sz="quarter" idx="12"/>
          </p:nvPr>
        </p:nvSpPr>
        <p:spPr/>
        <p:txBody>
          <a:bodyPr/>
          <a:lstStyle/>
          <a:p>
            <a:fld id="{28D13674-D429-4B6C-82B7-2BBFF4EB7D35}" type="slidenum">
              <a:rPr lang="ar-SA" smtClean="0"/>
              <a:t>6</a:t>
            </a:fld>
            <a:endParaRPr lang="ar-SA"/>
          </a:p>
        </p:txBody>
      </p:sp>
    </p:spTree>
    <p:extLst>
      <p:ext uri="{BB962C8B-B14F-4D97-AF65-F5344CB8AC3E}">
        <p14:creationId xmlns:p14="http://schemas.microsoft.com/office/powerpoint/2010/main" val="2827237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20E2CDDC-9DDB-F5EF-01F1-0611FDE45C2F}"/>
            </a:ext>
          </a:extLst>
        </p:cNvPr>
        <p:cNvGrpSpPr/>
        <p:nvPr/>
      </p:nvGrpSpPr>
      <p:grpSpPr>
        <a:xfrm>
          <a:off x="0" y="0"/>
          <a:ext cx="0" cy="0"/>
          <a:chOff x="0" y="0"/>
          <a:chExt cx="0" cy="0"/>
        </a:xfrm>
      </p:grpSpPr>
      <p:sp>
        <p:nvSpPr>
          <p:cNvPr id="2" name="مستطيل: زاوية واحدة مقصوصة 2">
            <a:extLst>
              <a:ext uri="{FF2B5EF4-FFF2-40B4-BE49-F238E27FC236}">
                <a16:creationId xmlns:a16="http://schemas.microsoft.com/office/drawing/2014/main" id="{46246D4B-ECBB-1599-29EB-92CEC22D19C5}"/>
              </a:ext>
            </a:extLst>
          </p:cNvPr>
          <p:cNvSpPr/>
          <p:nvPr/>
        </p:nvSpPr>
        <p:spPr>
          <a:xfrm>
            <a:off x="1761153" y="762927"/>
            <a:ext cx="3589020" cy="552526"/>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مهام سفير الثقافة في المدرسة</a:t>
            </a:r>
          </a:p>
          <a:p>
            <a:pPr algn="ctr"/>
            <a:endParaRPr lang="ar-SA" sz="2000" b="1" dirty="0">
              <a:solidFill>
                <a:srgbClr val="077681"/>
              </a:solidFill>
              <a:effectLst/>
            </a:endParaRPr>
          </a:p>
        </p:txBody>
      </p:sp>
      <p:sp>
        <p:nvSpPr>
          <p:cNvPr id="3" name="مستطيل: زوايا مستديرة 9">
            <a:extLst>
              <a:ext uri="{FF2B5EF4-FFF2-40B4-BE49-F238E27FC236}">
                <a16:creationId xmlns:a16="http://schemas.microsoft.com/office/drawing/2014/main" id="{533156A1-6205-90E0-6FB3-BDE2D5D552A3}"/>
              </a:ext>
            </a:extLst>
          </p:cNvPr>
          <p:cNvSpPr/>
          <p:nvPr/>
        </p:nvSpPr>
        <p:spPr>
          <a:xfrm>
            <a:off x="577516" y="1889136"/>
            <a:ext cx="5735183" cy="6404632"/>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1600" b="1" i="0" dirty="0">
                <a:solidFill>
                  <a:srgbClr val="202124"/>
                </a:solidFill>
                <a:effectLst/>
                <a:latin typeface="Roboto" panose="02000000000000000000" pitchFamily="2" charset="0"/>
              </a:rPr>
              <a:t>تعزيز الثقافة المؤسسية :</a:t>
            </a:r>
            <a:br>
              <a:rPr lang="ar-SA" sz="1600" dirty="0"/>
            </a:br>
            <a:r>
              <a:rPr lang="ar-SA" sz="1600" b="0" i="0" dirty="0">
                <a:solidFill>
                  <a:srgbClr val="202124"/>
                </a:solidFill>
                <a:effectLst/>
                <a:latin typeface="Roboto" panose="02000000000000000000" pitchFamily="2" charset="0"/>
              </a:rPr>
              <a:t>نشر رؤية ورسالة المدرسة بين المعلمين والطلاب</a:t>
            </a:r>
            <a:br>
              <a:rPr lang="ar-SA" sz="1600" dirty="0"/>
            </a:br>
            <a:r>
              <a:rPr lang="ar-SA" sz="1600" b="0" i="0" dirty="0">
                <a:solidFill>
                  <a:srgbClr val="202124"/>
                </a:solidFill>
                <a:effectLst/>
                <a:latin typeface="Roboto" panose="02000000000000000000" pitchFamily="2" charset="0"/>
              </a:rPr>
              <a:t>تعزيز القيم المؤسسية وأخلاقيات العمل .</a:t>
            </a:r>
            <a:br>
              <a:rPr lang="ar-SA" sz="1600" dirty="0"/>
            </a:br>
            <a:r>
              <a:rPr lang="ar-SA" sz="1600" b="0" i="0" dirty="0">
                <a:solidFill>
                  <a:srgbClr val="202124"/>
                </a:solidFill>
                <a:effectLst/>
                <a:latin typeface="Roboto" panose="02000000000000000000" pitchFamily="2" charset="0"/>
              </a:rPr>
              <a:t>المشاركة في وضع وتنفيذ خطط تحسين البيئة المدرسية.</a:t>
            </a:r>
          </a:p>
          <a:p>
            <a:pPr algn="r" rtl="1"/>
            <a:br>
              <a:rPr lang="ar-SA" sz="1600" dirty="0"/>
            </a:br>
            <a:r>
              <a:rPr lang="ar-SA" sz="1600" b="1" i="0" dirty="0">
                <a:solidFill>
                  <a:srgbClr val="202124"/>
                </a:solidFill>
                <a:effectLst/>
                <a:latin typeface="Roboto" panose="02000000000000000000" pitchFamily="2" charset="0"/>
              </a:rPr>
              <a:t>التواصل الفعّال :</a:t>
            </a:r>
            <a:br>
              <a:rPr lang="ar-SA" sz="1600" dirty="0"/>
            </a:br>
            <a:r>
              <a:rPr lang="ar-SA" sz="1600" b="0" i="0" dirty="0">
                <a:solidFill>
                  <a:srgbClr val="202124"/>
                </a:solidFill>
                <a:effectLst/>
                <a:latin typeface="Roboto" panose="02000000000000000000" pitchFamily="2" charset="0"/>
              </a:rPr>
              <a:t>العمل كحلقة وصل بين الإدارة والمعلمين لنقل الملاحظات والاقتراحات.</a:t>
            </a:r>
            <a:br>
              <a:rPr lang="ar-SA" sz="1600" dirty="0"/>
            </a:br>
            <a:r>
              <a:rPr lang="ar-SA" sz="1600" b="0" i="0" dirty="0">
                <a:solidFill>
                  <a:srgbClr val="202124"/>
                </a:solidFill>
                <a:effectLst/>
                <a:latin typeface="Roboto" panose="02000000000000000000" pitchFamily="2" charset="0"/>
              </a:rPr>
              <a:t>تعزيز قنوات التواصل بين أعضاء المجتمع المدرسي.</a:t>
            </a:r>
            <a:br>
              <a:rPr lang="ar-SA" sz="1600" dirty="0"/>
            </a:br>
            <a:r>
              <a:rPr lang="ar-SA" sz="1600" b="0" i="0" dirty="0">
                <a:solidFill>
                  <a:srgbClr val="202124"/>
                </a:solidFill>
                <a:effectLst/>
                <a:latin typeface="Roboto" panose="02000000000000000000" pitchFamily="2" charset="0"/>
              </a:rPr>
              <a:t>تنظيم جلسات حوارية بين الموظفين والإدارة.</a:t>
            </a:r>
          </a:p>
          <a:p>
            <a:pPr algn="r" rtl="1"/>
            <a:br>
              <a:rPr lang="ar-SA" sz="1600" dirty="0"/>
            </a:br>
            <a:r>
              <a:rPr lang="ar-SA" sz="1600" b="1" i="0" dirty="0">
                <a:solidFill>
                  <a:srgbClr val="202124"/>
                </a:solidFill>
                <a:effectLst/>
                <a:latin typeface="Roboto" panose="02000000000000000000" pitchFamily="2" charset="0"/>
              </a:rPr>
              <a:t>تنظيم الفعاليات والأنشطة :</a:t>
            </a:r>
            <a:br>
              <a:rPr lang="ar-SA" sz="1600" dirty="0"/>
            </a:br>
            <a:r>
              <a:rPr lang="ar-SA" sz="1600" b="0" i="0" dirty="0">
                <a:solidFill>
                  <a:srgbClr val="202124"/>
                </a:solidFill>
                <a:effectLst/>
                <a:latin typeface="Roboto" panose="02000000000000000000" pitchFamily="2" charset="0"/>
              </a:rPr>
              <a:t>إعداد وتنفيذ ورش العمل التي تدعم تعزيز الثقافة المؤسسية.</a:t>
            </a:r>
            <a:br>
              <a:rPr lang="ar-SA" sz="1600" dirty="0"/>
            </a:br>
            <a:r>
              <a:rPr lang="ar-SA" sz="1600" b="0" i="0" dirty="0">
                <a:solidFill>
                  <a:srgbClr val="202124"/>
                </a:solidFill>
                <a:effectLst/>
                <a:latin typeface="Roboto" panose="02000000000000000000" pitchFamily="2" charset="0"/>
              </a:rPr>
              <a:t>تنسيق الأنشطة والمبادرات لتعزيز العمل الجماعي بين المعلمين.</a:t>
            </a:r>
            <a:br>
              <a:rPr lang="ar-SA" sz="1600" dirty="0"/>
            </a:br>
            <a:r>
              <a:rPr lang="ar-SA" sz="1600" b="0" i="0" dirty="0">
                <a:solidFill>
                  <a:srgbClr val="202124"/>
                </a:solidFill>
                <a:effectLst/>
                <a:latin typeface="Roboto" panose="02000000000000000000" pitchFamily="2" charset="0"/>
              </a:rPr>
              <a:t>تنظيم أنشطة لتعزيز القيم الإيجابية لدى الطلاب والمعلمين.</a:t>
            </a:r>
          </a:p>
          <a:p>
            <a:pPr algn="r" rtl="1"/>
            <a:br>
              <a:rPr lang="ar-SA" sz="1600" dirty="0"/>
            </a:br>
            <a:r>
              <a:rPr lang="ar-SA" sz="1600" b="1" i="0" dirty="0">
                <a:solidFill>
                  <a:srgbClr val="202124"/>
                </a:solidFill>
                <a:effectLst/>
                <a:latin typeface="Roboto" panose="02000000000000000000" pitchFamily="2" charset="0"/>
              </a:rPr>
              <a:t>دعم خطط التغيير :</a:t>
            </a:r>
            <a:br>
              <a:rPr lang="ar-SA" sz="1600" dirty="0"/>
            </a:br>
            <a:r>
              <a:rPr lang="ar-SA" sz="1600" b="0" i="0" dirty="0">
                <a:solidFill>
                  <a:srgbClr val="202124"/>
                </a:solidFill>
                <a:effectLst/>
                <a:latin typeface="Roboto" panose="02000000000000000000" pitchFamily="2" charset="0"/>
              </a:rPr>
              <a:t>المشاركة في تنفيذ خطط التغيير والتطوير في المدرسة.</a:t>
            </a:r>
            <a:br>
              <a:rPr lang="ar-SA" sz="1600" dirty="0"/>
            </a:br>
            <a:r>
              <a:rPr lang="ar-SA" sz="1600" b="0" i="0" dirty="0">
                <a:solidFill>
                  <a:srgbClr val="202124"/>
                </a:solidFill>
                <a:effectLst/>
                <a:latin typeface="Roboto" panose="02000000000000000000" pitchFamily="2" charset="0"/>
              </a:rPr>
              <a:t>توجيه وتشجيع المعلمين والطلاب للمساهمة في المبادرات التطويرية.</a:t>
            </a:r>
            <a:br>
              <a:rPr lang="ar-SA" sz="1600" dirty="0"/>
            </a:br>
            <a:r>
              <a:rPr lang="ar-SA" sz="1600" b="0" i="0" dirty="0">
                <a:solidFill>
                  <a:srgbClr val="202124"/>
                </a:solidFill>
                <a:effectLst/>
                <a:latin typeface="Roboto" panose="02000000000000000000" pitchFamily="2" charset="0"/>
              </a:rPr>
              <a:t>تقديم أفكار ومقترحات لتحسين بيئة العمل.</a:t>
            </a:r>
          </a:p>
          <a:p>
            <a:pPr algn="r" rtl="1"/>
            <a:br>
              <a:rPr lang="ar-SA" sz="1600" dirty="0"/>
            </a:br>
            <a:r>
              <a:rPr lang="ar-SA" sz="1600" b="1" i="0" dirty="0">
                <a:solidFill>
                  <a:srgbClr val="202124"/>
                </a:solidFill>
                <a:effectLst/>
                <a:latin typeface="Roboto" panose="02000000000000000000" pitchFamily="2" charset="0"/>
              </a:rPr>
              <a:t>تعزيز العلاقات الايجابية:</a:t>
            </a:r>
            <a:br>
              <a:rPr lang="ar-SA" sz="1600" dirty="0"/>
            </a:br>
            <a:r>
              <a:rPr lang="ar-SA" sz="1600" b="0" i="0" dirty="0">
                <a:solidFill>
                  <a:srgbClr val="202124"/>
                </a:solidFill>
                <a:effectLst/>
                <a:latin typeface="Roboto" panose="02000000000000000000" pitchFamily="2" charset="0"/>
              </a:rPr>
              <a:t>بناء علاقات إيجابية بين المعلمين والإدارة .</a:t>
            </a:r>
            <a:br>
              <a:rPr lang="ar-SA" sz="1600" dirty="0"/>
            </a:br>
            <a:r>
              <a:rPr lang="ar-SA" sz="1600" b="0" i="0" dirty="0">
                <a:solidFill>
                  <a:srgbClr val="202124"/>
                </a:solidFill>
                <a:effectLst/>
                <a:latin typeface="Roboto" panose="02000000000000000000" pitchFamily="2" charset="0"/>
              </a:rPr>
              <a:t>خلق بيئة عمل تعاونية تعزز الاحترام والثقة المتبادلة</a:t>
            </a:r>
            <a:br>
              <a:rPr lang="ar-SA" sz="1600" dirty="0"/>
            </a:br>
            <a:r>
              <a:rPr lang="ar-SA" sz="1600" b="0" i="0" dirty="0">
                <a:solidFill>
                  <a:srgbClr val="202124"/>
                </a:solidFill>
                <a:effectLst/>
                <a:latin typeface="Roboto" panose="02000000000000000000" pitchFamily="2" charset="0"/>
              </a:rPr>
              <a:t>تنظيم أنشطة اجتماعية لتعزيز الترابط بين الموظفين.</a:t>
            </a:r>
            <a:endParaRPr lang="ar-SA" sz="1600" b="1" dirty="0"/>
          </a:p>
        </p:txBody>
      </p:sp>
      <p:sp>
        <p:nvSpPr>
          <p:cNvPr id="5" name="عنصر نائب لرقم الشريحة 4">
            <a:extLst>
              <a:ext uri="{FF2B5EF4-FFF2-40B4-BE49-F238E27FC236}">
                <a16:creationId xmlns:a16="http://schemas.microsoft.com/office/drawing/2014/main" id="{2217CF25-5701-2C3F-DF9B-924333DA853D}"/>
              </a:ext>
            </a:extLst>
          </p:cNvPr>
          <p:cNvSpPr>
            <a:spLocks noGrp="1"/>
          </p:cNvSpPr>
          <p:nvPr>
            <p:ph type="sldNum" sz="quarter" idx="12"/>
          </p:nvPr>
        </p:nvSpPr>
        <p:spPr/>
        <p:txBody>
          <a:bodyPr/>
          <a:lstStyle/>
          <a:p>
            <a:fld id="{28D13674-D429-4B6C-82B7-2BBFF4EB7D35}" type="slidenum">
              <a:rPr lang="ar-SA" smtClean="0"/>
              <a:t>7</a:t>
            </a:fld>
            <a:endParaRPr lang="ar-SA"/>
          </a:p>
        </p:txBody>
      </p:sp>
    </p:spTree>
    <p:extLst>
      <p:ext uri="{BB962C8B-B14F-4D97-AF65-F5344CB8AC3E}">
        <p14:creationId xmlns:p14="http://schemas.microsoft.com/office/powerpoint/2010/main" val="352933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EB74A975-CA73-F3E1-789B-D7E90D58E1BB}"/>
            </a:ext>
          </a:extLst>
        </p:cNvPr>
        <p:cNvGrpSpPr/>
        <p:nvPr/>
      </p:nvGrpSpPr>
      <p:grpSpPr>
        <a:xfrm>
          <a:off x="0" y="0"/>
          <a:ext cx="0" cy="0"/>
          <a:chOff x="0" y="0"/>
          <a:chExt cx="0" cy="0"/>
        </a:xfrm>
      </p:grpSpPr>
      <p:sp>
        <p:nvSpPr>
          <p:cNvPr id="2" name="مستطيل: زاوية واحدة مقصوصة 2">
            <a:extLst>
              <a:ext uri="{FF2B5EF4-FFF2-40B4-BE49-F238E27FC236}">
                <a16:creationId xmlns:a16="http://schemas.microsoft.com/office/drawing/2014/main" id="{9B87E37B-30C2-20D9-6E35-DF6F792A9743}"/>
              </a:ext>
            </a:extLst>
          </p:cNvPr>
          <p:cNvSpPr/>
          <p:nvPr/>
        </p:nvSpPr>
        <p:spPr>
          <a:xfrm>
            <a:off x="1761153" y="762927"/>
            <a:ext cx="3589020" cy="552526"/>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solidFill>
                  <a:srgbClr val="077681"/>
                </a:solidFill>
                <a:effectLst/>
              </a:rPr>
              <a:t>مهام سفير الثقافة في المدرسة</a:t>
            </a:r>
          </a:p>
          <a:p>
            <a:pPr algn="ctr"/>
            <a:endParaRPr lang="ar-SA" sz="2000" b="1" dirty="0">
              <a:solidFill>
                <a:srgbClr val="077681"/>
              </a:solidFill>
              <a:effectLst/>
            </a:endParaRPr>
          </a:p>
        </p:txBody>
      </p:sp>
      <p:sp>
        <p:nvSpPr>
          <p:cNvPr id="3" name="مستطيل: زوايا مستديرة 9">
            <a:extLst>
              <a:ext uri="{FF2B5EF4-FFF2-40B4-BE49-F238E27FC236}">
                <a16:creationId xmlns:a16="http://schemas.microsoft.com/office/drawing/2014/main" id="{2C3D1677-B363-65F6-3E72-1B57ABF4C559}"/>
              </a:ext>
            </a:extLst>
          </p:cNvPr>
          <p:cNvSpPr/>
          <p:nvPr/>
        </p:nvSpPr>
        <p:spPr>
          <a:xfrm>
            <a:off x="577516" y="1889136"/>
            <a:ext cx="5735183" cy="6404632"/>
          </a:xfrm>
          <a:prstGeom prst="roundRect">
            <a:avLst/>
          </a:prstGeom>
          <a:solidFill>
            <a:srgbClr val="D9EAE4"/>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rtl="1"/>
            <a:r>
              <a:rPr lang="ar-SA" sz="1600" b="1" i="0" dirty="0">
                <a:solidFill>
                  <a:srgbClr val="202124"/>
                </a:solidFill>
                <a:effectLst/>
                <a:latin typeface="Roboto" panose="02000000000000000000" pitchFamily="2" charset="0"/>
              </a:rPr>
              <a:t>التوثيق والمتابعة :</a:t>
            </a:r>
            <a:br>
              <a:rPr lang="ar-SA" sz="1600" dirty="0"/>
            </a:br>
            <a:r>
              <a:rPr lang="ar-SA" sz="1600" b="0" i="0" dirty="0">
                <a:solidFill>
                  <a:srgbClr val="202124"/>
                </a:solidFill>
                <a:effectLst/>
                <a:latin typeface="Roboto" panose="02000000000000000000" pitchFamily="2" charset="0"/>
              </a:rPr>
              <a:t>توثيق جميع الأنشطة والمبادرات التي تم تنفيذها.</a:t>
            </a:r>
            <a:br>
              <a:rPr lang="ar-SA" sz="1600" dirty="0"/>
            </a:br>
            <a:r>
              <a:rPr lang="ar-SA" sz="1600" b="0" i="0" dirty="0">
                <a:solidFill>
                  <a:srgbClr val="202124"/>
                </a:solidFill>
                <a:effectLst/>
                <a:latin typeface="Roboto" panose="02000000000000000000" pitchFamily="2" charset="0"/>
              </a:rPr>
              <a:t>إعداد تقارير دورية عن الإنجازات والتحديات .</a:t>
            </a:r>
            <a:br>
              <a:rPr lang="ar-SA" sz="1600" dirty="0"/>
            </a:br>
            <a:r>
              <a:rPr lang="ar-SA" sz="1600" b="0" i="0" dirty="0">
                <a:solidFill>
                  <a:srgbClr val="202124"/>
                </a:solidFill>
                <a:effectLst/>
                <a:latin typeface="Roboto" panose="02000000000000000000" pitchFamily="2" charset="0"/>
              </a:rPr>
              <a:t>تقديم توصيات لتحسين الأداء المؤسسي.</a:t>
            </a:r>
          </a:p>
          <a:p>
            <a:pPr algn="r" rtl="1"/>
            <a:br>
              <a:rPr lang="ar-SA" sz="1600" dirty="0"/>
            </a:br>
            <a:r>
              <a:rPr lang="ar-SA" sz="1600" b="1" i="0" dirty="0">
                <a:solidFill>
                  <a:srgbClr val="202124"/>
                </a:solidFill>
                <a:effectLst/>
                <a:latin typeface="Roboto" panose="02000000000000000000" pitchFamily="2" charset="0"/>
              </a:rPr>
              <a:t>قياس الأداء وتقسمه :</a:t>
            </a:r>
            <a:br>
              <a:rPr lang="ar-SA" sz="1600" dirty="0"/>
            </a:br>
            <a:r>
              <a:rPr lang="ar-SA" sz="1600" b="0" i="0" dirty="0">
                <a:solidFill>
                  <a:srgbClr val="202124"/>
                </a:solidFill>
                <a:effectLst/>
                <a:latin typeface="Roboto" panose="02000000000000000000" pitchFamily="2" charset="0"/>
              </a:rPr>
              <a:t>إعداد استبيانات أو أدوات قياس لتقييم مدى تأثير الأنشطة.</a:t>
            </a:r>
            <a:br>
              <a:rPr lang="ar-SA" sz="1600" dirty="0"/>
            </a:br>
            <a:r>
              <a:rPr lang="ar-SA" sz="1600" b="0" i="0" dirty="0">
                <a:solidFill>
                  <a:srgbClr val="202124"/>
                </a:solidFill>
                <a:effectLst/>
                <a:latin typeface="Roboto" panose="02000000000000000000" pitchFamily="2" charset="0"/>
              </a:rPr>
              <a:t>متابعة مستوى رضا الموظفين عن بيئة العمل.</a:t>
            </a:r>
            <a:br>
              <a:rPr lang="ar-SA" sz="1600" dirty="0"/>
            </a:br>
            <a:r>
              <a:rPr lang="ar-SA" sz="1600" b="0" i="0" dirty="0">
                <a:solidFill>
                  <a:srgbClr val="202124"/>
                </a:solidFill>
                <a:effectLst/>
                <a:latin typeface="Roboto" panose="02000000000000000000" pitchFamily="2" charset="0"/>
              </a:rPr>
              <a:t>تحليل النتائج وتقديم توصيات بناءً على البيانات.</a:t>
            </a:r>
          </a:p>
          <a:p>
            <a:pPr algn="r" rtl="1"/>
            <a:br>
              <a:rPr lang="ar-SA" sz="1600" dirty="0"/>
            </a:br>
            <a:r>
              <a:rPr lang="ar-SA" sz="1600" b="1" i="0" dirty="0">
                <a:solidFill>
                  <a:srgbClr val="202124"/>
                </a:solidFill>
                <a:effectLst/>
                <a:latin typeface="Roboto" panose="02000000000000000000" pitchFamily="2" charset="0"/>
              </a:rPr>
              <a:t>نشر ثقافة الابتكار :</a:t>
            </a:r>
            <a:br>
              <a:rPr lang="ar-SA" sz="1600" dirty="0"/>
            </a:br>
            <a:r>
              <a:rPr lang="ar-SA" sz="1600" b="0" i="0" dirty="0">
                <a:solidFill>
                  <a:srgbClr val="202124"/>
                </a:solidFill>
                <a:effectLst/>
                <a:latin typeface="Roboto" panose="02000000000000000000" pitchFamily="2" charset="0"/>
              </a:rPr>
              <a:t>تحفيز المعلمين على طرح أفكار إبداعية لتحسين الأداء المدرسي.</a:t>
            </a:r>
            <a:br>
              <a:rPr lang="ar-SA" sz="1600" dirty="0"/>
            </a:br>
            <a:r>
              <a:rPr lang="ar-SA" sz="1600" b="0" i="0" dirty="0">
                <a:solidFill>
                  <a:srgbClr val="202124"/>
                </a:solidFill>
                <a:effectLst/>
                <a:latin typeface="Roboto" panose="02000000000000000000" pitchFamily="2" charset="0"/>
              </a:rPr>
              <a:t>تنظيم ورش عمل حول التفكير الإبداعي والابتكار في التعليم.</a:t>
            </a:r>
          </a:p>
          <a:p>
            <a:pPr algn="r" rtl="1"/>
            <a:br>
              <a:rPr lang="ar-SA" sz="1600" dirty="0"/>
            </a:br>
            <a:r>
              <a:rPr lang="ar-SA" sz="1600" b="1" i="0" dirty="0">
                <a:solidFill>
                  <a:srgbClr val="202124"/>
                </a:solidFill>
                <a:effectLst/>
                <a:latin typeface="Roboto" panose="02000000000000000000" pitchFamily="2" charset="0"/>
              </a:rPr>
              <a:t>التكريم والتحفيز :</a:t>
            </a:r>
            <a:br>
              <a:rPr lang="ar-SA" sz="1600" dirty="0"/>
            </a:br>
            <a:r>
              <a:rPr lang="ar-SA" sz="1600" b="0" i="0" dirty="0">
                <a:solidFill>
                  <a:srgbClr val="202124"/>
                </a:solidFill>
                <a:effectLst/>
                <a:latin typeface="Roboto" panose="02000000000000000000" pitchFamily="2" charset="0"/>
              </a:rPr>
              <a:t>تكريم المتميزين من المعلمين والطلاب لتعزيز الروح الإيجابية.</a:t>
            </a:r>
            <a:br>
              <a:rPr lang="ar-SA" sz="1600" dirty="0"/>
            </a:br>
            <a:r>
              <a:rPr lang="ar-SA" sz="1600" b="0" i="0" dirty="0">
                <a:solidFill>
                  <a:srgbClr val="202124"/>
                </a:solidFill>
                <a:effectLst/>
                <a:latin typeface="Roboto" panose="02000000000000000000" pitchFamily="2" charset="0"/>
              </a:rPr>
              <a:t>تقديم شهادات شكر أو رموز تقديرية للمشاركين في الأنشطة.</a:t>
            </a:r>
          </a:p>
          <a:p>
            <a:pPr algn="r" rtl="1"/>
            <a:br>
              <a:rPr lang="ar-SA" sz="1600" dirty="0"/>
            </a:br>
            <a:r>
              <a:rPr lang="ar-SA" sz="1600" b="1" i="0" dirty="0">
                <a:solidFill>
                  <a:srgbClr val="202124"/>
                </a:solidFill>
                <a:effectLst/>
                <a:latin typeface="Roboto" panose="02000000000000000000" pitchFamily="2" charset="0"/>
              </a:rPr>
              <a:t>التعاون مع فريق العمل :</a:t>
            </a:r>
            <a:br>
              <a:rPr lang="ar-SA" sz="1600" dirty="0"/>
            </a:br>
            <a:r>
              <a:rPr lang="ar-SA" sz="1600" b="0" i="0" dirty="0">
                <a:solidFill>
                  <a:srgbClr val="202124"/>
                </a:solidFill>
                <a:effectLst/>
                <a:latin typeface="Roboto" panose="02000000000000000000" pitchFamily="2" charset="0"/>
              </a:rPr>
              <a:t>التنسيق مع فريق الأنشطة المدرسية لتنفيذ الفعاليات .</a:t>
            </a:r>
            <a:br>
              <a:rPr lang="ar-SA" sz="1600" dirty="0"/>
            </a:br>
            <a:r>
              <a:rPr lang="ar-SA" sz="1600" b="0" i="0" dirty="0">
                <a:solidFill>
                  <a:srgbClr val="202124"/>
                </a:solidFill>
                <a:effectLst/>
                <a:latin typeface="Roboto" panose="02000000000000000000" pitchFamily="2" charset="0"/>
              </a:rPr>
              <a:t>العمل مع الإدارة لتحقيق أهداف المدرسة.</a:t>
            </a:r>
            <a:endParaRPr lang="ar-SA" sz="1600" b="1" dirty="0"/>
          </a:p>
        </p:txBody>
      </p:sp>
      <p:sp>
        <p:nvSpPr>
          <p:cNvPr id="5" name="عنصر نائب لرقم الشريحة 4">
            <a:extLst>
              <a:ext uri="{FF2B5EF4-FFF2-40B4-BE49-F238E27FC236}">
                <a16:creationId xmlns:a16="http://schemas.microsoft.com/office/drawing/2014/main" id="{DF3FB754-5CBE-DDD3-63D6-996B4487F6DC}"/>
              </a:ext>
            </a:extLst>
          </p:cNvPr>
          <p:cNvSpPr>
            <a:spLocks noGrp="1"/>
          </p:cNvSpPr>
          <p:nvPr>
            <p:ph type="sldNum" sz="quarter" idx="12"/>
          </p:nvPr>
        </p:nvSpPr>
        <p:spPr/>
        <p:txBody>
          <a:bodyPr/>
          <a:lstStyle/>
          <a:p>
            <a:fld id="{28D13674-D429-4B6C-82B7-2BBFF4EB7D35}" type="slidenum">
              <a:rPr lang="ar-SA" smtClean="0"/>
              <a:t>8</a:t>
            </a:fld>
            <a:endParaRPr lang="ar-SA"/>
          </a:p>
        </p:txBody>
      </p:sp>
    </p:spTree>
    <p:extLst>
      <p:ext uri="{BB962C8B-B14F-4D97-AF65-F5344CB8AC3E}">
        <p14:creationId xmlns:p14="http://schemas.microsoft.com/office/powerpoint/2010/main" val="3515591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9BBB20EE-BA41-39C2-64BE-CCA833266E4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BBAB570-9310-1D06-6672-DF57E45D333B}"/>
              </a:ext>
            </a:extLst>
          </p:cNvPr>
          <p:cNvGraphicFramePr>
            <a:graphicFrameLocks noGrp="1"/>
          </p:cNvGraphicFramePr>
          <p:nvPr>
            <p:extLst>
              <p:ext uri="{D42A27DB-BD31-4B8C-83A1-F6EECF244321}">
                <p14:modId xmlns:p14="http://schemas.microsoft.com/office/powerpoint/2010/main" val="829276378"/>
              </p:ext>
            </p:extLst>
          </p:nvPr>
        </p:nvGraphicFramePr>
        <p:xfrm>
          <a:off x="305802" y="1317756"/>
          <a:ext cx="6246396" cy="6434844"/>
        </p:xfrm>
        <a:graphic>
          <a:graphicData uri="http://schemas.openxmlformats.org/drawingml/2006/table">
            <a:tbl>
              <a:tblPr rtl="1" firstRow="1" bandRow="1">
                <a:tableStyleId>{5940675A-B579-460E-94D1-54222C63F5DA}</a:tableStyleId>
              </a:tblPr>
              <a:tblGrid>
                <a:gridCol w="1001187">
                  <a:extLst>
                    <a:ext uri="{9D8B030D-6E8A-4147-A177-3AD203B41FA5}">
                      <a16:colId xmlns:a16="http://schemas.microsoft.com/office/drawing/2014/main" val="4201236754"/>
                    </a:ext>
                  </a:extLst>
                </a:gridCol>
                <a:gridCol w="1214650">
                  <a:extLst>
                    <a:ext uri="{9D8B030D-6E8A-4147-A177-3AD203B41FA5}">
                      <a16:colId xmlns:a16="http://schemas.microsoft.com/office/drawing/2014/main" val="4140036834"/>
                    </a:ext>
                  </a:extLst>
                </a:gridCol>
                <a:gridCol w="2468960">
                  <a:extLst>
                    <a:ext uri="{9D8B030D-6E8A-4147-A177-3AD203B41FA5}">
                      <a16:colId xmlns:a16="http://schemas.microsoft.com/office/drawing/2014/main" val="350100557"/>
                    </a:ext>
                  </a:extLst>
                </a:gridCol>
                <a:gridCol w="1561599">
                  <a:extLst>
                    <a:ext uri="{9D8B030D-6E8A-4147-A177-3AD203B41FA5}">
                      <a16:colId xmlns:a16="http://schemas.microsoft.com/office/drawing/2014/main" val="994822608"/>
                    </a:ext>
                  </a:extLst>
                </a:gridCol>
              </a:tblGrid>
              <a:tr h="399804">
                <a:tc>
                  <a:txBody>
                    <a:bodyPr/>
                    <a:lstStyle/>
                    <a:p>
                      <a:pPr algn="ctr" rtl="1"/>
                      <a:r>
                        <a:rPr lang="ar-SA" sz="1400" b="1" dirty="0">
                          <a:solidFill>
                            <a:srgbClr val="077681"/>
                          </a:solidFill>
                        </a:rPr>
                        <a:t>الأسبوع</a:t>
                      </a:r>
                    </a:p>
                  </a:txBody>
                  <a:tcPr anchor="ctr">
                    <a:solidFill>
                      <a:srgbClr val="D9EAE4"/>
                    </a:solidFill>
                  </a:tcPr>
                </a:tc>
                <a:tc>
                  <a:txBody>
                    <a:bodyPr/>
                    <a:lstStyle/>
                    <a:p>
                      <a:pPr algn="ctr" rtl="1"/>
                      <a:r>
                        <a:rPr lang="ar-SA" sz="1400" b="1" dirty="0">
                          <a:solidFill>
                            <a:srgbClr val="077681"/>
                          </a:solidFill>
                        </a:rPr>
                        <a:t>الهدف</a:t>
                      </a:r>
                    </a:p>
                  </a:txBody>
                  <a:tcPr anchor="ctr">
                    <a:solidFill>
                      <a:srgbClr val="D9EAE4"/>
                    </a:solidFill>
                  </a:tcPr>
                </a:tc>
                <a:tc>
                  <a:txBody>
                    <a:bodyPr/>
                    <a:lstStyle/>
                    <a:p>
                      <a:pPr algn="ctr" rtl="1"/>
                      <a:r>
                        <a:rPr lang="ar-SA" sz="1400" b="1" dirty="0">
                          <a:solidFill>
                            <a:srgbClr val="077681"/>
                          </a:solidFill>
                        </a:rPr>
                        <a:t>الأنشطة </a:t>
                      </a:r>
                    </a:p>
                  </a:txBody>
                  <a:tcPr anchor="ctr">
                    <a:solidFill>
                      <a:srgbClr val="D9EAE4"/>
                    </a:solidFill>
                  </a:tcPr>
                </a:tc>
                <a:tc>
                  <a:txBody>
                    <a:bodyPr/>
                    <a:lstStyle/>
                    <a:p>
                      <a:pPr algn="ctr" rtl="1"/>
                      <a:r>
                        <a:rPr lang="ar-SA" sz="1400" b="1" dirty="0">
                          <a:solidFill>
                            <a:srgbClr val="077681"/>
                          </a:solidFill>
                        </a:rPr>
                        <a:t>المخرجات المتوقعة</a:t>
                      </a:r>
                    </a:p>
                  </a:txBody>
                  <a:tcPr anchor="ctr">
                    <a:solidFill>
                      <a:srgbClr val="D9EAE4"/>
                    </a:solidFill>
                  </a:tcPr>
                </a:tc>
                <a:extLst>
                  <a:ext uri="{0D108BD9-81ED-4DB2-BD59-A6C34878D82A}">
                    <a16:rowId xmlns:a16="http://schemas.microsoft.com/office/drawing/2014/main" val="2665609057"/>
                  </a:ext>
                </a:extLst>
              </a:tr>
              <a:tr h="399804">
                <a:tc>
                  <a:txBody>
                    <a:bodyPr/>
                    <a:lstStyle/>
                    <a:p>
                      <a:pPr algn="ctr" rtl="1"/>
                      <a:r>
                        <a:rPr lang="ar-SA" sz="1050" dirty="0"/>
                        <a:t>الأول</a:t>
                      </a:r>
                    </a:p>
                  </a:txBody>
                  <a:tcPr anchor="ctr"/>
                </a:tc>
                <a:tc>
                  <a:txBody>
                    <a:bodyPr/>
                    <a:lstStyle/>
                    <a:p>
                      <a:pPr algn="ctr" rtl="1"/>
                      <a:r>
                        <a:rPr lang="ar-SA" sz="1050" dirty="0"/>
                        <a:t>التحضير والانطلاقة</a:t>
                      </a:r>
                    </a:p>
                  </a:txBody>
                  <a:tcPr anchor="ctr"/>
                </a:tc>
                <a:tc>
                  <a:txBody>
                    <a:bodyPr/>
                    <a:lstStyle/>
                    <a:p>
                      <a:pPr algn="ctr" rtl="1"/>
                      <a:r>
                        <a:rPr lang="ar-SA" sz="1050" dirty="0"/>
                        <a:t>اجتماع مع الإدارة لتحديد الاحتياجات.</a:t>
                      </a:r>
                    </a:p>
                    <a:p>
                      <a:pPr algn="ctr" rtl="1"/>
                      <a:r>
                        <a:rPr lang="ar-SA" sz="1050" dirty="0"/>
                        <a:t>إعداد جدول الأنشطة.</a:t>
                      </a:r>
                    </a:p>
                    <a:p>
                      <a:pPr algn="ctr" rtl="1"/>
                      <a:r>
                        <a:rPr lang="ar-SA" sz="1050" dirty="0"/>
                        <a:t>تصميم نشرات تعريفية.</a:t>
                      </a:r>
                    </a:p>
                  </a:txBody>
                  <a:tcPr anchor="ctr"/>
                </a:tc>
                <a:tc>
                  <a:txBody>
                    <a:bodyPr/>
                    <a:lstStyle/>
                    <a:p>
                      <a:pPr algn="ctr" rtl="1"/>
                      <a:r>
                        <a:rPr lang="ar-SA" sz="1050" dirty="0"/>
                        <a:t>وضوح الأهداف وجدولة</a:t>
                      </a:r>
                    </a:p>
                    <a:p>
                      <a:pPr algn="ctr" rtl="1"/>
                      <a:r>
                        <a:rPr lang="ar-SA" sz="1050" dirty="0"/>
                        <a:t>الأنشطة.</a:t>
                      </a:r>
                    </a:p>
                  </a:txBody>
                  <a:tcPr anchor="ctr"/>
                </a:tc>
                <a:extLst>
                  <a:ext uri="{0D108BD9-81ED-4DB2-BD59-A6C34878D82A}">
                    <a16:rowId xmlns:a16="http://schemas.microsoft.com/office/drawing/2014/main" val="3509154805"/>
                  </a:ext>
                </a:extLst>
              </a:tr>
              <a:tr h="399804">
                <a:tc>
                  <a:txBody>
                    <a:bodyPr/>
                    <a:lstStyle/>
                    <a:p>
                      <a:pPr algn="ctr" rtl="1"/>
                      <a:r>
                        <a:rPr lang="ar-SA" sz="1050" dirty="0"/>
                        <a:t>الثاني</a:t>
                      </a:r>
                    </a:p>
                  </a:txBody>
                  <a:tcPr anchor="ctr"/>
                </a:tc>
                <a:tc>
                  <a:txBody>
                    <a:bodyPr/>
                    <a:lstStyle/>
                    <a:p>
                      <a:pPr algn="ctr" rtl="1"/>
                      <a:r>
                        <a:rPr lang="ar-SA" sz="1050" dirty="0"/>
                        <a:t>تعزيز التواصل المؤسسي</a:t>
                      </a:r>
                    </a:p>
                  </a:txBody>
                  <a:tcPr anchor="ctr"/>
                </a:tc>
                <a:tc>
                  <a:txBody>
                    <a:bodyPr/>
                    <a:lstStyle/>
                    <a:p>
                      <a:pPr algn="ctr" rtl="1"/>
                      <a:r>
                        <a:rPr lang="ar-SA" sz="1050" dirty="0"/>
                        <a:t>ورشة عمل: "أهمية التواصل المؤسسي".</a:t>
                      </a:r>
                    </a:p>
                    <a:p>
                      <a:pPr algn="ctr" rtl="1"/>
                      <a:r>
                        <a:rPr lang="ar-SA" sz="1050" dirty="0"/>
                        <a:t>إطلاق استبيان تقييم جودة التواصل</a:t>
                      </a:r>
                    </a:p>
                    <a:p>
                      <a:pPr algn="ctr" rtl="1"/>
                      <a:r>
                        <a:rPr lang="ar-SA" sz="1050" dirty="0"/>
                        <a:t>تعزيز التواصل الرقمي .</a:t>
                      </a:r>
                    </a:p>
                  </a:txBody>
                  <a:tcPr anchor="ctr"/>
                </a:tc>
                <a:tc>
                  <a:txBody>
                    <a:bodyPr/>
                    <a:lstStyle/>
                    <a:p>
                      <a:pPr algn="ctr" rtl="1"/>
                      <a:r>
                        <a:rPr lang="ar-SA" sz="1050" dirty="0"/>
                        <a:t>تحسين قنوات التواصل وتحديد</a:t>
                      </a:r>
                    </a:p>
                    <a:p>
                      <a:pPr algn="ctr" rtl="1"/>
                      <a:r>
                        <a:rPr lang="ar-SA" sz="1050" dirty="0"/>
                        <a:t>نقاط الضعف</a:t>
                      </a:r>
                    </a:p>
                  </a:txBody>
                  <a:tcPr anchor="ctr"/>
                </a:tc>
                <a:extLst>
                  <a:ext uri="{0D108BD9-81ED-4DB2-BD59-A6C34878D82A}">
                    <a16:rowId xmlns:a16="http://schemas.microsoft.com/office/drawing/2014/main" val="3121329996"/>
                  </a:ext>
                </a:extLst>
              </a:tr>
              <a:tr h="399804">
                <a:tc>
                  <a:txBody>
                    <a:bodyPr/>
                    <a:lstStyle/>
                    <a:p>
                      <a:pPr algn="ctr" rtl="1"/>
                      <a:r>
                        <a:rPr lang="ar-SA" sz="1050" dirty="0"/>
                        <a:t>الثالث</a:t>
                      </a:r>
                    </a:p>
                  </a:txBody>
                  <a:tcPr anchor="ctr"/>
                </a:tc>
                <a:tc>
                  <a:txBody>
                    <a:bodyPr/>
                    <a:lstStyle/>
                    <a:p>
                      <a:pPr algn="ctr" rtl="1"/>
                      <a:r>
                        <a:rPr lang="ar-SA" sz="1050" dirty="0"/>
                        <a:t>بناء الالتزام وتحفيز الانجازات</a:t>
                      </a:r>
                    </a:p>
                  </a:txBody>
                  <a:tcPr anchor="ctr"/>
                </a:tc>
                <a:tc>
                  <a:txBody>
                    <a:bodyPr/>
                    <a:lstStyle/>
                    <a:p>
                      <a:pPr algn="ctr" rtl="1"/>
                      <a:r>
                        <a:rPr lang="ar-SA" sz="1050" dirty="0"/>
                        <a:t>محاضرة : "أهمية الالتزام المهني"</a:t>
                      </a:r>
                    </a:p>
                  </a:txBody>
                  <a:tcPr anchor="ctr"/>
                </a:tc>
                <a:tc>
                  <a:txBody>
                    <a:bodyPr/>
                    <a:lstStyle/>
                    <a:p>
                      <a:pPr algn="ctr" rtl="1"/>
                      <a:r>
                        <a:rPr lang="ar-SA" sz="1050" dirty="0"/>
                        <a:t>تعزيز الالتزام</a:t>
                      </a:r>
                    </a:p>
                  </a:txBody>
                  <a:tcPr anchor="ctr"/>
                </a:tc>
                <a:extLst>
                  <a:ext uri="{0D108BD9-81ED-4DB2-BD59-A6C34878D82A}">
                    <a16:rowId xmlns:a16="http://schemas.microsoft.com/office/drawing/2014/main" val="409719925"/>
                  </a:ext>
                </a:extLst>
              </a:tr>
              <a:tr h="399804">
                <a:tc>
                  <a:txBody>
                    <a:bodyPr/>
                    <a:lstStyle/>
                    <a:p>
                      <a:pPr algn="ctr" rtl="1"/>
                      <a:r>
                        <a:rPr lang="ar-SA" sz="1050" dirty="0"/>
                        <a:t>الرابع</a:t>
                      </a:r>
                    </a:p>
                  </a:txBody>
                  <a:tcPr anchor="ctr"/>
                </a:tc>
                <a:tc>
                  <a:txBody>
                    <a:bodyPr/>
                    <a:lstStyle/>
                    <a:p>
                      <a:pPr algn="ctr" rtl="1"/>
                      <a:r>
                        <a:rPr lang="ar-SA" sz="1050" dirty="0"/>
                        <a:t>دعم خطط التغيير</a:t>
                      </a:r>
                    </a:p>
                  </a:txBody>
                  <a:tcPr anchor="ctr"/>
                </a:tc>
                <a:tc>
                  <a:txBody>
                    <a:bodyPr/>
                    <a:lstStyle/>
                    <a:p>
                      <a:pPr algn="ctr" rtl="1"/>
                      <a:r>
                        <a:rPr lang="ar-SA" sz="1050" dirty="0"/>
                        <a:t>تحديد تحديات بيئة العمل من خلال</a:t>
                      </a:r>
                    </a:p>
                    <a:p>
                      <a:pPr algn="ctr" rtl="1"/>
                      <a:r>
                        <a:rPr lang="ar-SA" sz="1050" dirty="0"/>
                        <a:t>استبيان.</a:t>
                      </a:r>
                    </a:p>
                    <a:p>
                      <a:pPr algn="ctr" rtl="1"/>
                      <a:r>
                        <a:rPr lang="ar-SA" sz="1050" dirty="0"/>
                        <a:t>تصميم وتنفيذ خطة تطوير بيئة العمل.</a:t>
                      </a:r>
                    </a:p>
                  </a:txBody>
                  <a:tcPr anchor="ctr"/>
                </a:tc>
                <a:tc>
                  <a:txBody>
                    <a:bodyPr/>
                    <a:lstStyle/>
                    <a:p>
                      <a:pPr algn="ctr" rtl="1"/>
                      <a:r>
                        <a:rPr lang="ar-SA" sz="1050" dirty="0"/>
                        <a:t>تحسين بيئة العمل وتعزيز التعاون.</a:t>
                      </a:r>
                    </a:p>
                  </a:txBody>
                  <a:tcPr anchor="ctr"/>
                </a:tc>
                <a:extLst>
                  <a:ext uri="{0D108BD9-81ED-4DB2-BD59-A6C34878D82A}">
                    <a16:rowId xmlns:a16="http://schemas.microsoft.com/office/drawing/2014/main" val="3731466798"/>
                  </a:ext>
                </a:extLst>
              </a:tr>
              <a:tr h="399804">
                <a:tc>
                  <a:txBody>
                    <a:bodyPr/>
                    <a:lstStyle/>
                    <a:p>
                      <a:pPr algn="ctr" rtl="1"/>
                      <a:r>
                        <a:rPr lang="ar-SA" sz="1050" dirty="0"/>
                        <a:t>الخامس</a:t>
                      </a:r>
                    </a:p>
                  </a:txBody>
                  <a:tcPr anchor="ctr"/>
                </a:tc>
                <a:tc>
                  <a:txBody>
                    <a:bodyPr/>
                    <a:lstStyle/>
                    <a:p>
                      <a:pPr algn="ctr" rtl="1"/>
                      <a:r>
                        <a:rPr lang="ar-SA" sz="1050" dirty="0"/>
                        <a:t>تعزيز العلاقات الإيجابية بين المعلمين</a:t>
                      </a:r>
                    </a:p>
                  </a:txBody>
                  <a:tcPr anchor="ctr"/>
                </a:tc>
                <a:tc>
                  <a:txBody>
                    <a:bodyPr/>
                    <a:lstStyle/>
                    <a:p>
                      <a:pPr algn="ctr" rtl="1"/>
                      <a:r>
                        <a:rPr lang="ar-SA" sz="1050" dirty="0"/>
                        <a:t>تنظيم نشاط اجتماعي</a:t>
                      </a:r>
                    </a:p>
                    <a:p>
                      <a:pPr algn="ctr" rtl="1"/>
                      <a:r>
                        <a:rPr lang="ar-SA" sz="1050" dirty="0"/>
                        <a:t>(يوم تعاوني أو غذاء عمل أو أنشطة أخرى)</a:t>
                      </a:r>
                    </a:p>
                  </a:txBody>
                  <a:tcPr anchor="ctr"/>
                </a:tc>
                <a:tc>
                  <a:txBody>
                    <a:bodyPr/>
                    <a:lstStyle/>
                    <a:p>
                      <a:pPr algn="ctr" rtl="1"/>
                      <a:r>
                        <a:rPr lang="ar-SA" sz="1050" dirty="0"/>
                        <a:t>بناء علاقات إيجابية وتعزيز الترابط بين المعلمين.</a:t>
                      </a:r>
                    </a:p>
                  </a:txBody>
                  <a:tcPr anchor="ctr"/>
                </a:tc>
                <a:extLst>
                  <a:ext uri="{0D108BD9-81ED-4DB2-BD59-A6C34878D82A}">
                    <a16:rowId xmlns:a16="http://schemas.microsoft.com/office/drawing/2014/main" val="2453737499"/>
                  </a:ext>
                </a:extLst>
              </a:tr>
              <a:tr h="399804">
                <a:tc>
                  <a:txBody>
                    <a:bodyPr/>
                    <a:lstStyle/>
                    <a:p>
                      <a:pPr algn="ctr" rtl="1"/>
                      <a:r>
                        <a:rPr lang="ar-SA" sz="1050" dirty="0"/>
                        <a:t>السادس</a:t>
                      </a:r>
                    </a:p>
                  </a:txBody>
                  <a:tcPr anchor="ctr"/>
                </a:tc>
                <a:tc>
                  <a:txBody>
                    <a:bodyPr/>
                    <a:lstStyle/>
                    <a:p>
                      <a:pPr algn="ctr" rtl="1"/>
                      <a:r>
                        <a:rPr lang="ar-SA" sz="1050" dirty="0"/>
                        <a:t>تقييم منتصف الفصل</a:t>
                      </a:r>
                    </a:p>
                  </a:txBody>
                  <a:tcPr anchor="ctr"/>
                </a:tc>
                <a:tc>
                  <a:txBody>
                    <a:bodyPr/>
                    <a:lstStyle/>
                    <a:p>
                      <a:pPr algn="ctr" rtl="1"/>
                      <a:r>
                        <a:rPr lang="ar-SA" sz="1050" dirty="0"/>
                        <a:t>اجتماع مع الإدارة لمناقشة الإنجازات.</a:t>
                      </a:r>
                    </a:p>
                    <a:p>
                      <a:pPr algn="ctr" rtl="1"/>
                      <a:r>
                        <a:rPr lang="ar-SA" sz="1050" dirty="0"/>
                        <a:t>تقييم نتائج الورش والمبادرات.</a:t>
                      </a:r>
                    </a:p>
                    <a:p>
                      <a:pPr algn="ctr" rtl="1"/>
                      <a:r>
                        <a:rPr lang="ar-SA" sz="1050" dirty="0"/>
                        <a:t>تعديل الخطط حسب الحاجة.</a:t>
                      </a:r>
                    </a:p>
                  </a:txBody>
                  <a:tcPr anchor="ctr"/>
                </a:tc>
                <a:tc>
                  <a:txBody>
                    <a:bodyPr/>
                    <a:lstStyle/>
                    <a:p>
                      <a:pPr algn="ctr" rtl="1"/>
                      <a:r>
                        <a:rPr lang="ar-SA" sz="1050" dirty="0"/>
                        <a:t>تحسين تنفيذ الخطط لبقية الفصل</a:t>
                      </a:r>
                    </a:p>
                  </a:txBody>
                  <a:tcPr anchor="ctr"/>
                </a:tc>
                <a:extLst>
                  <a:ext uri="{0D108BD9-81ED-4DB2-BD59-A6C34878D82A}">
                    <a16:rowId xmlns:a16="http://schemas.microsoft.com/office/drawing/2014/main" val="1249694902"/>
                  </a:ext>
                </a:extLst>
              </a:tr>
              <a:tr h="399804">
                <a:tc>
                  <a:txBody>
                    <a:bodyPr/>
                    <a:lstStyle/>
                    <a:p>
                      <a:pPr algn="ctr" rtl="1"/>
                      <a:r>
                        <a:rPr lang="ar-SA" sz="1050" dirty="0"/>
                        <a:t>السابع</a:t>
                      </a:r>
                    </a:p>
                  </a:txBody>
                  <a:tcPr anchor="ctr"/>
                </a:tc>
                <a:tc>
                  <a:txBody>
                    <a:bodyPr/>
                    <a:lstStyle/>
                    <a:p>
                      <a:pPr algn="ctr" rtl="1"/>
                      <a:r>
                        <a:rPr lang="ar-SA" sz="1050" dirty="0"/>
                        <a:t>تعزيز ثقافة الابتكار</a:t>
                      </a:r>
                    </a:p>
                  </a:txBody>
                  <a:tcPr anchor="ctr"/>
                </a:tc>
                <a:tc>
                  <a:txBody>
                    <a:bodyPr/>
                    <a:lstStyle/>
                    <a:p>
                      <a:pPr algn="ctr" rtl="1"/>
                      <a:r>
                        <a:rPr lang="ar-SA" sz="1050" dirty="0"/>
                        <a:t>ورشة : "الإبداع في بيئة العمل".</a:t>
                      </a:r>
                    </a:p>
                    <a:p>
                      <a:pPr algn="ctr" rtl="1"/>
                      <a:r>
                        <a:rPr lang="ar-SA" sz="1050" dirty="0"/>
                        <a:t>دعوة لتقديم أفكار جديدة من المعلمين</a:t>
                      </a:r>
                    </a:p>
                  </a:txBody>
                  <a:tcPr anchor="ctr"/>
                </a:tc>
                <a:tc>
                  <a:txBody>
                    <a:bodyPr/>
                    <a:lstStyle/>
                    <a:p>
                      <a:pPr algn="ctr" rtl="1"/>
                      <a:r>
                        <a:rPr lang="ar-SA" sz="1050" b="0" i="0" kern="1200" dirty="0">
                          <a:solidFill>
                            <a:schemeClr val="tx1"/>
                          </a:solidFill>
                          <a:effectLst/>
                          <a:latin typeface="+mn-lt"/>
                          <a:ea typeface="+mn-ea"/>
                          <a:cs typeface="+mn-cs"/>
                        </a:rPr>
                        <a:t>نشر ثقافة الابتكار وزيادة</a:t>
                      </a:r>
                      <a:br>
                        <a:rPr lang="ar-SA" sz="1050" dirty="0"/>
                      </a:br>
                      <a:r>
                        <a:rPr lang="ar-SA" sz="1050" b="0" i="0" kern="1200" dirty="0">
                          <a:solidFill>
                            <a:schemeClr val="tx1"/>
                          </a:solidFill>
                          <a:effectLst/>
                          <a:latin typeface="+mn-lt"/>
                          <a:ea typeface="+mn-ea"/>
                          <a:cs typeface="+mn-cs"/>
                        </a:rPr>
                        <a:t>مشاركة المعلمين .</a:t>
                      </a:r>
                      <a:endParaRPr lang="ar-SA" sz="1050" dirty="0"/>
                    </a:p>
                  </a:txBody>
                  <a:tcPr anchor="ctr"/>
                </a:tc>
                <a:extLst>
                  <a:ext uri="{0D108BD9-81ED-4DB2-BD59-A6C34878D82A}">
                    <a16:rowId xmlns:a16="http://schemas.microsoft.com/office/drawing/2014/main" val="1865645788"/>
                  </a:ext>
                </a:extLst>
              </a:tr>
              <a:tr h="832022">
                <a:tc>
                  <a:txBody>
                    <a:bodyPr/>
                    <a:lstStyle/>
                    <a:p>
                      <a:pPr algn="ctr" rtl="1"/>
                      <a:r>
                        <a:rPr lang="ar-SA" sz="1050" dirty="0"/>
                        <a:t>الثامن</a:t>
                      </a:r>
                    </a:p>
                  </a:txBody>
                  <a:tcPr anchor="ctr"/>
                </a:tc>
                <a:tc>
                  <a:txBody>
                    <a:bodyPr/>
                    <a:lstStyle/>
                    <a:p>
                      <a:pPr algn="ctr" rtl="1"/>
                      <a:br>
                        <a:rPr lang="ar-SA" sz="1050" dirty="0"/>
                      </a:br>
                      <a:r>
                        <a:rPr lang="ar-SA" sz="1050" dirty="0"/>
                        <a:t>تعزيز التعاون</a:t>
                      </a:r>
                    </a:p>
                    <a:p>
                      <a:pPr algn="ctr" rtl="1"/>
                      <a:r>
                        <a:rPr lang="ar-SA" sz="1050" dirty="0"/>
                        <a:t>بين الإدارة</a:t>
                      </a:r>
                    </a:p>
                    <a:p>
                      <a:pPr algn="ctr" rtl="1"/>
                      <a:r>
                        <a:rPr lang="ar-SA" sz="1050" dirty="0"/>
                        <a:t>والمعلمين</a:t>
                      </a:r>
                    </a:p>
                    <a:p>
                      <a:pPr algn="ctr" rtl="1"/>
                      <a:r>
                        <a:rPr lang="ar-SA" sz="1050" b="0" i="0" kern="1200" dirty="0">
                          <a:solidFill>
                            <a:schemeClr val="tx1"/>
                          </a:solidFill>
                          <a:effectLst/>
                          <a:latin typeface="+mn-lt"/>
                          <a:ea typeface="+mn-ea"/>
                          <a:cs typeface="+mn-cs"/>
                        </a:rPr>
                        <a:t>.</a:t>
                      </a:r>
                      <a:br>
                        <a:rPr lang="ar-SA" sz="1050" dirty="0"/>
                      </a:br>
                      <a:endParaRPr lang="ar-SA" sz="1050" dirty="0"/>
                    </a:p>
                  </a:txBody>
                  <a:tcPr anchor="ctr"/>
                </a:tc>
                <a:tc>
                  <a:txBody>
                    <a:bodyPr/>
                    <a:lstStyle/>
                    <a:p>
                      <a:pPr algn="ctr" rtl="1"/>
                      <a:r>
                        <a:rPr lang="ar-SA" sz="1050" dirty="0"/>
                        <a:t>جلسة حوارية مفتوحة بين الإدارة</a:t>
                      </a:r>
                    </a:p>
                    <a:p>
                      <a:pPr algn="ctr" rtl="1"/>
                      <a:r>
                        <a:rPr lang="ar-SA" sz="1050" dirty="0"/>
                        <a:t>والمعلمين .</a:t>
                      </a:r>
                    </a:p>
                    <a:p>
                      <a:pPr algn="ctr" rtl="1"/>
                      <a:r>
                        <a:rPr lang="ar-SA" sz="1050" dirty="0"/>
                        <a:t>إعداد تقرير يوثق الملاحظات والاقتراحات.</a:t>
                      </a:r>
                    </a:p>
                    <a:p>
                      <a:pPr algn="ctr" rtl="1"/>
                      <a:endParaRPr lang="ar-SA" sz="1050" dirty="0"/>
                    </a:p>
                  </a:txBody>
                  <a:tcPr anchor="ctr"/>
                </a:tc>
                <a:tc>
                  <a:txBody>
                    <a:bodyPr/>
                    <a:lstStyle/>
                    <a:p>
                      <a:pPr algn="ctr" rtl="1"/>
                      <a:r>
                        <a:rPr lang="ar-SA" sz="1050" dirty="0"/>
                        <a:t>تحسين العلاقة بين الإدارة</a:t>
                      </a:r>
                    </a:p>
                    <a:p>
                      <a:pPr algn="ctr" rtl="1"/>
                      <a:r>
                        <a:rPr lang="ar-SA" sz="1050" dirty="0"/>
                        <a:t>والمعلمين .</a:t>
                      </a:r>
                    </a:p>
                    <a:p>
                      <a:pPr algn="ctr" rtl="1"/>
                      <a:endParaRPr lang="ar-SA" sz="1050" dirty="0"/>
                    </a:p>
                  </a:txBody>
                  <a:tcPr anchor="ctr"/>
                </a:tc>
                <a:extLst>
                  <a:ext uri="{0D108BD9-81ED-4DB2-BD59-A6C34878D82A}">
                    <a16:rowId xmlns:a16="http://schemas.microsoft.com/office/drawing/2014/main" val="2415450567"/>
                  </a:ext>
                </a:extLst>
              </a:tr>
              <a:tr h="452186">
                <a:tc>
                  <a:txBody>
                    <a:bodyPr/>
                    <a:lstStyle/>
                    <a:p>
                      <a:pPr algn="ctr" rtl="1"/>
                      <a:r>
                        <a:rPr lang="ar-SA" sz="1050" dirty="0"/>
                        <a:t>التاسع</a:t>
                      </a:r>
                    </a:p>
                  </a:txBody>
                  <a:tcPr anchor="ctr"/>
                </a:tc>
                <a:tc>
                  <a:txBody>
                    <a:bodyPr/>
                    <a:lstStyle/>
                    <a:p>
                      <a:pPr algn="ctr" rtl="1"/>
                      <a:r>
                        <a:rPr lang="ar-SA" sz="1050" b="0" i="0" kern="1200" dirty="0">
                          <a:solidFill>
                            <a:schemeClr val="tx1"/>
                          </a:solidFill>
                          <a:effectLst/>
                          <a:latin typeface="+mn-lt"/>
                          <a:ea typeface="+mn-ea"/>
                          <a:cs typeface="+mn-cs"/>
                        </a:rPr>
                        <a:t>توثيق</a:t>
                      </a:r>
                      <a:br>
                        <a:rPr lang="ar-SA" sz="1050" dirty="0"/>
                      </a:br>
                      <a:r>
                        <a:rPr lang="ar-SA" sz="1050" b="0" i="0" kern="1200" dirty="0">
                          <a:solidFill>
                            <a:schemeClr val="tx1"/>
                          </a:solidFill>
                          <a:effectLst/>
                          <a:latin typeface="+mn-lt"/>
                          <a:ea typeface="+mn-ea"/>
                          <a:cs typeface="+mn-cs"/>
                        </a:rPr>
                        <a:t>الأنشطة والمبادرات</a:t>
                      </a:r>
                      <a:endParaRPr lang="ar-SA" sz="1050" dirty="0"/>
                    </a:p>
                  </a:txBody>
                  <a:tcPr anchor="ctr"/>
                </a:tc>
                <a:tc>
                  <a:txBody>
                    <a:bodyPr/>
                    <a:lstStyle/>
                    <a:p>
                      <a:pPr algn="ctr" rtl="1"/>
                      <a:r>
                        <a:rPr lang="ar-SA" sz="1050" b="0" i="0" kern="1200" dirty="0">
                          <a:solidFill>
                            <a:schemeClr val="tx1"/>
                          </a:solidFill>
                          <a:effectLst/>
                          <a:latin typeface="+mn-lt"/>
                          <a:ea typeface="+mn-ea"/>
                          <a:cs typeface="+mn-cs"/>
                        </a:rPr>
                        <a:t>جمع صور وتقارير لجميع</a:t>
                      </a:r>
                      <a:br>
                        <a:rPr lang="ar-SA" sz="1050" dirty="0"/>
                      </a:br>
                      <a:r>
                        <a:rPr lang="ar-SA" sz="1050" b="0" i="0" kern="1200" dirty="0">
                          <a:solidFill>
                            <a:schemeClr val="tx1"/>
                          </a:solidFill>
                          <a:effectLst/>
                          <a:latin typeface="+mn-lt"/>
                          <a:ea typeface="+mn-ea"/>
                          <a:cs typeface="+mn-cs"/>
                        </a:rPr>
                        <a:t>الأنشطة.</a:t>
                      </a:r>
                      <a:br>
                        <a:rPr lang="ar-SA" sz="1050" dirty="0"/>
                      </a:br>
                      <a:r>
                        <a:rPr lang="ar-SA" sz="1050" b="0" i="0" kern="1200" dirty="0">
                          <a:solidFill>
                            <a:schemeClr val="tx1"/>
                          </a:solidFill>
                          <a:effectLst/>
                          <a:latin typeface="+mn-lt"/>
                          <a:ea typeface="+mn-ea"/>
                          <a:cs typeface="+mn-cs"/>
                        </a:rPr>
                        <a:t>إعداد ملف يشمل التوصيات والنتائج .</a:t>
                      </a:r>
                      <a:endParaRPr lang="ar-SA" sz="1050" dirty="0"/>
                    </a:p>
                  </a:txBody>
                  <a:tcPr anchor="ctr"/>
                </a:tc>
                <a:tc>
                  <a:txBody>
                    <a:bodyPr/>
                    <a:lstStyle/>
                    <a:p>
                      <a:pPr algn="ctr" rtl="1"/>
                      <a:br>
                        <a:rPr lang="ar-SA" sz="1050" dirty="0"/>
                      </a:br>
                      <a:r>
                        <a:rPr lang="ar-SA" sz="1050" b="0" i="0" kern="1200" dirty="0">
                          <a:solidFill>
                            <a:schemeClr val="tx1"/>
                          </a:solidFill>
                          <a:effectLst/>
                          <a:latin typeface="+mn-lt"/>
                          <a:ea typeface="+mn-ea"/>
                          <a:cs typeface="+mn-cs"/>
                        </a:rPr>
                        <a:t>ملف توثيقي شامل يعرض</a:t>
                      </a:r>
                      <a:br>
                        <a:rPr lang="ar-SA" sz="1050" dirty="0"/>
                      </a:br>
                      <a:r>
                        <a:rPr lang="ar-SA" sz="1050" b="0" i="0" kern="1200" dirty="0">
                          <a:solidFill>
                            <a:schemeClr val="tx1"/>
                          </a:solidFill>
                          <a:effectLst/>
                          <a:latin typeface="+mn-lt"/>
                          <a:ea typeface="+mn-ea"/>
                          <a:cs typeface="+mn-cs"/>
                        </a:rPr>
                        <a:t>الإنجازات والتحديات</a:t>
                      </a:r>
                      <a:endParaRPr lang="ar-SA" sz="1050" dirty="0"/>
                    </a:p>
                  </a:txBody>
                  <a:tcPr anchor="ctr"/>
                </a:tc>
                <a:extLst>
                  <a:ext uri="{0D108BD9-81ED-4DB2-BD59-A6C34878D82A}">
                    <a16:rowId xmlns:a16="http://schemas.microsoft.com/office/drawing/2014/main" val="1117469255"/>
                  </a:ext>
                </a:extLst>
              </a:tr>
              <a:tr h="705410">
                <a:tc>
                  <a:txBody>
                    <a:bodyPr/>
                    <a:lstStyle/>
                    <a:p>
                      <a:pPr algn="ctr" rtl="1"/>
                      <a:r>
                        <a:rPr lang="ar-SA" sz="1050" dirty="0"/>
                        <a:t>العاشر</a:t>
                      </a:r>
                    </a:p>
                  </a:txBody>
                  <a:tcPr anchor="ctr"/>
                </a:tc>
                <a:tc>
                  <a:txBody>
                    <a:bodyPr/>
                    <a:lstStyle/>
                    <a:p>
                      <a:pPr algn="ctr" rtl="1"/>
                      <a:r>
                        <a:rPr lang="ar-SA" sz="1050" dirty="0"/>
                        <a:t>التقييم</a:t>
                      </a:r>
                    </a:p>
                    <a:p>
                      <a:pPr algn="ctr" rtl="1"/>
                      <a:r>
                        <a:rPr lang="ar-SA" sz="1050" dirty="0"/>
                        <a:t>والختام</a:t>
                      </a:r>
                    </a:p>
                    <a:p>
                      <a:pPr algn="ctr" rtl="1"/>
                      <a:endParaRPr lang="ar-SA" sz="1050" dirty="0"/>
                    </a:p>
                  </a:txBody>
                  <a:tcPr anchor="ctr"/>
                </a:tc>
                <a:tc>
                  <a:txBody>
                    <a:bodyPr/>
                    <a:lstStyle/>
                    <a:p>
                      <a:pPr marL="0" marR="0" lvl="0" indent="0" algn="ctr" defTabSz="685800" rtl="1" eaLnBrk="1" fontAlgn="auto" latinLnBrk="0" hangingPunct="1">
                        <a:lnSpc>
                          <a:spcPct val="100000"/>
                        </a:lnSpc>
                        <a:spcBef>
                          <a:spcPts val="0"/>
                        </a:spcBef>
                        <a:spcAft>
                          <a:spcPts val="0"/>
                        </a:spcAft>
                        <a:buClrTx/>
                        <a:buSzTx/>
                        <a:buFontTx/>
                        <a:buNone/>
                        <a:tabLst/>
                        <a:defRPr/>
                      </a:pPr>
                      <a:r>
                        <a:rPr lang="ar-SA" sz="1050" dirty="0"/>
                        <a:t>إعداد استبيان تقييم الأنشطة.</a:t>
                      </a:r>
                    </a:p>
                    <a:p>
                      <a:pPr marL="0" marR="0" lvl="0" indent="0" algn="ctr" defTabSz="685800" rtl="1" eaLnBrk="1" fontAlgn="auto" latinLnBrk="0" hangingPunct="1">
                        <a:lnSpc>
                          <a:spcPct val="100000"/>
                        </a:lnSpc>
                        <a:spcBef>
                          <a:spcPts val="0"/>
                        </a:spcBef>
                        <a:spcAft>
                          <a:spcPts val="0"/>
                        </a:spcAft>
                        <a:buClrTx/>
                        <a:buSzTx/>
                        <a:buFontTx/>
                        <a:buNone/>
                        <a:tabLst/>
                        <a:defRPr/>
                      </a:pPr>
                      <a:r>
                        <a:rPr lang="ar-SA" sz="1050" dirty="0"/>
                        <a:t>تقديم تقرير نهائي للإدارة.</a:t>
                      </a:r>
                    </a:p>
                    <a:p>
                      <a:pPr marL="0" marR="0" lvl="0" indent="0" algn="ctr" defTabSz="685800" rtl="1" eaLnBrk="1" fontAlgn="auto" latinLnBrk="0" hangingPunct="1">
                        <a:lnSpc>
                          <a:spcPct val="100000"/>
                        </a:lnSpc>
                        <a:spcBef>
                          <a:spcPts val="0"/>
                        </a:spcBef>
                        <a:spcAft>
                          <a:spcPts val="0"/>
                        </a:spcAft>
                        <a:buClrTx/>
                        <a:buSzTx/>
                        <a:buFontTx/>
                        <a:buNone/>
                        <a:tabLst/>
                        <a:defRPr/>
                      </a:pPr>
                      <a:r>
                        <a:rPr lang="ar-SA" sz="1050" dirty="0"/>
                        <a:t>حفل ختامي لتكريم المشاركين .</a:t>
                      </a:r>
                    </a:p>
                    <a:p>
                      <a:pPr marL="0" marR="0" lvl="0" indent="0" algn="ctr" defTabSz="685800" rtl="1" eaLnBrk="1" fontAlgn="auto" latinLnBrk="0" hangingPunct="1">
                        <a:lnSpc>
                          <a:spcPct val="100000"/>
                        </a:lnSpc>
                        <a:spcBef>
                          <a:spcPts val="0"/>
                        </a:spcBef>
                        <a:spcAft>
                          <a:spcPts val="0"/>
                        </a:spcAft>
                        <a:buClrTx/>
                        <a:buSzTx/>
                        <a:buFontTx/>
                        <a:buNone/>
                        <a:tabLst/>
                        <a:defRPr/>
                      </a:pPr>
                      <a:endParaRPr lang="ar-SA" sz="1050" dirty="0"/>
                    </a:p>
                    <a:p>
                      <a:pPr algn="ctr" rtl="1"/>
                      <a:endParaRPr lang="ar-SA" sz="1050" dirty="0"/>
                    </a:p>
                  </a:txBody>
                  <a:tcPr anchor="ctr"/>
                </a:tc>
                <a:tc>
                  <a:txBody>
                    <a:bodyPr/>
                    <a:lstStyle/>
                    <a:p>
                      <a:pPr algn="ctr" rtl="1"/>
                      <a:r>
                        <a:rPr lang="ar-SA" sz="1050" dirty="0"/>
                        <a:t>تقييم شامل للفصل الدراسي</a:t>
                      </a:r>
                    </a:p>
                    <a:p>
                      <a:pPr algn="ctr" rtl="1"/>
                      <a:r>
                        <a:rPr lang="ar-SA" sz="1050" dirty="0"/>
                        <a:t>وتحفيز الجميع للمرحلة القادمة.</a:t>
                      </a:r>
                    </a:p>
                    <a:p>
                      <a:pPr algn="ctr" rtl="1"/>
                      <a:endParaRPr lang="ar-SA" sz="1050" dirty="0"/>
                    </a:p>
                  </a:txBody>
                  <a:tcPr anchor="ctr"/>
                </a:tc>
                <a:extLst>
                  <a:ext uri="{0D108BD9-81ED-4DB2-BD59-A6C34878D82A}">
                    <a16:rowId xmlns:a16="http://schemas.microsoft.com/office/drawing/2014/main" val="566174162"/>
                  </a:ext>
                </a:extLst>
              </a:tr>
            </a:tbl>
          </a:graphicData>
        </a:graphic>
      </p:graphicFrame>
      <p:sp>
        <p:nvSpPr>
          <p:cNvPr id="3" name="مستطيل: زاوية واحدة مقصوصة 2">
            <a:extLst>
              <a:ext uri="{FF2B5EF4-FFF2-40B4-BE49-F238E27FC236}">
                <a16:creationId xmlns:a16="http://schemas.microsoft.com/office/drawing/2014/main" id="{4CECA3C9-B387-7EFA-0406-CCF55AEB113C}"/>
              </a:ext>
            </a:extLst>
          </p:cNvPr>
          <p:cNvSpPr/>
          <p:nvPr/>
        </p:nvSpPr>
        <p:spPr>
          <a:xfrm>
            <a:off x="1634490" y="443613"/>
            <a:ext cx="3589020" cy="528844"/>
          </a:xfrm>
          <a:prstGeom prst="snip1Rect">
            <a:avLst>
              <a:gd name="adj" fmla="val 50000"/>
            </a:avLst>
          </a:prstGeom>
          <a:solidFill>
            <a:srgbClr val="FCD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t"/>
          <a:lstStyle/>
          <a:p>
            <a:pPr algn="ctr"/>
            <a:r>
              <a:rPr lang="ar-SA" sz="2000" b="1" dirty="0">
                <a:solidFill>
                  <a:srgbClr val="077681"/>
                </a:solidFill>
                <a:effectLst/>
              </a:rPr>
              <a:t>خطة عمل سفير الثقافة</a:t>
            </a:r>
          </a:p>
          <a:p>
            <a:pPr algn="ctr"/>
            <a:endParaRPr lang="ar-SA" sz="2000" b="1" dirty="0">
              <a:solidFill>
                <a:srgbClr val="077681"/>
              </a:solidFill>
              <a:effectLst/>
            </a:endParaRPr>
          </a:p>
        </p:txBody>
      </p:sp>
      <p:sp>
        <p:nvSpPr>
          <p:cNvPr id="4" name="TextBox 3">
            <a:extLst>
              <a:ext uri="{FF2B5EF4-FFF2-40B4-BE49-F238E27FC236}">
                <a16:creationId xmlns:a16="http://schemas.microsoft.com/office/drawing/2014/main" id="{1A8C9F43-2F1B-6CB4-61C5-F5BFE2544CA6}"/>
              </a:ext>
            </a:extLst>
          </p:cNvPr>
          <p:cNvSpPr txBox="1"/>
          <p:nvPr/>
        </p:nvSpPr>
        <p:spPr>
          <a:xfrm>
            <a:off x="-271090" y="9007861"/>
            <a:ext cx="6080428" cy="600164"/>
          </a:xfrm>
          <a:prstGeom prst="rect">
            <a:avLst/>
          </a:prstGeom>
          <a:noFill/>
        </p:spPr>
        <p:txBody>
          <a:bodyPr wrap="square" rtlCol="1">
            <a:spAutoFit/>
          </a:bodyPr>
          <a:lstStyle/>
          <a:p>
            <a:pPr algn="r" rtl="1"/>
            <a:r>
              <a:rPr lang="ar-SA" sz="1100" b="0" i="0" dirty="0">
                <a:solidFill>
                  <a:srgbClr val="202124"/>
                </a:solidFill>
                <a:effectLst/>
                <a:latin typeface="Roboto" panose="02000000000000000000" pitchFamily="2" charset="0"/>
              </a:rPr>
              <a:t>ملاحظات:</a:t>
            </a:r>
          </a:p>
          <a:p>
            <a:pPr marL="342900" indent="-342900" algn="r" rtl="1">
              <a:buFont typeface="+mj-lt"/>
              <a:buAutoNum type="arabicPeriod"/>
            </a:pPr>
            <a:r>
              <a:rPr lang="ar-SA" sz="1100" b="0" i="0" dirty="0">
                <a:solidFill>
                  <a:srgbClr val="202124"/>
                </a:solidFill>
                <a:effectLst/>
                <a:latin typeface="Roboto" panose="02000000000000000000" pitchFamily="2" charset="0"/>
              </a:rPr>
              <a:t>يمكن تعديل الخطة حسب الاحتياجات الخاصة للمدرسة .</a:t>
            </a:r>
          </a:p>
          <a:p>
            <a:pPr marL="342900" indent="-342900" algn="r" rtl="1">
              <a:buFont typeface="+mj-lt"/>
              <a:buAutoNum type="arabicPeriod"/>
            </a:pPr>
            <a:r>
              <a:rPr lang="ar-SA" sz="1100" b="0" i="0" dirty="0">
                <a:solidFill>
                  <a:srgbClr val="202124"/>
                </a:solidFill>
                <a:effectLst/>
                <a:latin typeface="Roboto" panose="02000000000000000000" pitchFamily="2" charset="0"/>
              </a:rPr>
              <a:t>الأنشطة تتطلب تنسيقا مسبقا مع الإدارة والمعلمين .</a:t>
            </a:r>
            <a:endParaRPr lang="ar-SA" sz="1100" dirty="0"/>
          </a:p>
        </p:txBody>
      </p:sp>
      <p:sp>
        <p:nvSpPr>
          <p:cNvPr id="6" name="عنصر نائب لرقم الشريحة 5">
            <a:extLst>
              <a:ext uri="{FF2B5EF4-FFF2-40B4-BE49-F238E27FC236}">
                <a16:creationId xmlns:a16="http://schemas.microsoft.com/office/drawing/2014/main" id="{75AA5450-C48E-1C02-EBEA-1F2E83552C57}"/>
              </a:ext>
            </a:extLst>
          </p:cNvPr>
          <p:cNvSpPr>
            <a:spLocks noGrp="1"/>
          </p:cNvSpPr>
          <p:nvPr>
            <p:ph type="sldNum" sz="quarter" idx="12"/>
          </p:nvPr>
        </p:nvSpPr>
        <p:spPr/>
        <p:txBody>
          <a:bodyPr/>
          <a:lstStyle/>
          <a:p>
            <a:fld id="{28D13674-D429-4B6C-82B7-2BBFF4EB7D35}" type="slidenum">
              <a:rPr lang="ar-SA" smtClean="0"/>
              <a:t>9</a:t>
            </a:fld>
            <a:endParaRPr lang="ar-SA"/>
          </a:p>
        </p:txBody>
      </p:sp>
    </p:spTree>
    <p:extLst>
      <p:ext uri="{BB962C8B-B14F-4D97-AF65-F5344CB8AC3E}">
        <p14:creationId xmlns:p14="http://schemas.microsoft.com/office/powerpoint/2010/main" val="19527289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169</TotalTime>
  <Words>1730</Words>
  <Application>Microsoft Office PowerPoint</Application>
  <PresentationFormat>A4 Paper (210x297 mm)‎</PresentationFormat>
  <Paragraphs>264</Paragraphs>
  <Slides>15</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15</vt:i4>
      </vt:variant>
    </vt:vector>
  </HeadingPairs>
  <TitlesOfParts>
    <vt:vector size="21" baseType="lpstr">
      <vt:lpstr>Arial</vt:lpstr>
      <vt:lpstr>Calibri</vt:lpstr>
      <vt:lpstr>Calibri Light</vt:lpstr>
      <vt:lpstr>Roboto</vt:lpstr>
      <vt:lpstr>Wingdings</vt: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RAED ALAHMADI</dc:creator>
  <cp:lastModifiedBy>محمد الجنوبي</cp:lastModifiedBy>
  <cp:revision>31</cp:revision>
  <dcterms:created xsi:type="dcterms:W3CDTF">2025-04-12T07:07:15Z</dcterms:created>
  <dcterms:modified xsi:type="dcterms:W3CDTF">2025-08-27T18:26:46Z</dcterms:modified>
</cp:coreProperties>
</file>