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370" r:id="rId2"/>
    <p:sldId id="397" r:id="rId3"/>
    <p:sldId id="393" r:id="rId4"/>
    <p:sldId id="349" r:id="rId5"/>
    <p:sldId id="386" r:id="rId6"/>
    <p:sldId id="395" r:id="rId7"/>
    <p:sldId id="375" r:id="rId8"/>
    <p:sldId id="338" r:id="rId9"/>
    <p:sldId id="396" r:id="rId10"/>
    <p:sldId id="380" r:id="rId11"/>
    <p:sldId id="390" r:id="rId12"/>
    <p:sldId id="391" r:id="rId13"/>
    <p:sldId id="392" r:id="rId14"/>
    <p:sldId id="389" r:id="rId15"/>
    <p:sldId id="385" r:id="rId16"/>
    <p:sldId id="3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rahim Alsharifi" initials="AA" lastIdx="1" clrIdx="0">
    <p:extLst>
      <p:ext uri="{19B8F6BF-5375-455C-9EA6-DF929625EA0E}">
        <p15:presenceInfo xmlns:p15="http://schemas.microsoft.com/office/powerpoint/2012/main" userId="Abdulrahim Alsharif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9B"/>
    <a:srgbClr val="B9F2AC"/>
    <a:srgbClr val="8FEA7A"/>
    <a:srgbClr val="FFD96D"/>
    <a:srgbClr val="3B3B3B"/>
    <a:srgbClr val="CC0000"/>
    <a:srgbClr val="FF6600"/>
    <a:srgbClr val="CC0066"/>
    <a:srgbClr val="808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63" autoAdjust="0"/>
    <p:restoredTop sz="91652" autoAdjust="0"/>
  </p:normalViewPr>
  <p:slideViewPr>
    <p:cSldViewPr snapToGrid="0">
      <p:cViewPr varScale="1">
        <p:scale>
          <a:sx n="91" d="100"/>
          <a:sy n="91" d="100"/>
        </p:scale>
        <p:origin x="144" y="10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627FF-9858-4A99-AE55-4412E3759CB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8B543-6C03-4346-95A8-8C62AC9A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5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191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26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6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278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573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19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3.emf"/><Relationship Id="rId4" Type="http://schemas.openxmlformats.org/officeDocument/2006/relationships/image" Target="../media/image32.png"/><Relationship Id="rId9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emf"/><Relationship Id="rId7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949728" y="272530"/>
            <a:ext cx="8303543" cy="13704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35AB30-3ED4-4453-A8FB-5EC75AAB41AC}"/>
              </a:ext>
            </a:extLst>
          </p:cNvPr>
          <p:cNvSpPr txBox="1">
            <a:spLocks/>
          </p:cNvSpPr>
          <p:nvPr/>
        </p:nvSpPr>
        <p:spPr>
          <a:xfrm>
            <a:off x="354843" y="2027347"/>
            <a:ext cx="11524274" cy="17653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 rtl="1"/>
            <a:r>
              <a:rPr lang="ar-BH" sz="9500" b="1" dirty="0">
                <a:solidFill>
                  <a:schemeClr val="accent1">
                    <a:lumMod val="50000"/>
                  </a:schemeClr>
                </a:solidFill>
                <a:latin typeface="Arial Nova Cond" panose="020B0604020202020204" pitchFamily="34" charset="0"/>
                <a:cs typeface="Traditional Arabic" pitchFamily="2" charset="-78"/>
              </a:rPr>
              <a:t>فُرُوضُ الوُضُوء</a:t>
            </a:r>
            <a:endParaRPr lang="en-US" sz="9500" b="1" dirty="0">
              <a:solidFill>
                <a:schemeClr val="accent1">
                  <a:lumMod val="50000"/>
                </a:schemeClr>
              </a:solidFill>
              <a:latin typeface="Arial Nova Cond" panose="020B0604020202020204" pitchFamily="34" charset="0"/>
              <a:cs typeface="Traditional Arabic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4289145" y="4167674"/>
            <a:ext cx="3624710" cy="203132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التربية </a:t>
            </a:r>
            <a:r>
              <a:rPr lang="ar-BH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الإسلامية – الجزء الأول </a:t>
            </a:r>
            <a:endParaRPr lang="ar-BH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لصف </a:t>
            </a:r>
            <a:r>
              <a:rPr lang="ar-BH" sz="24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الثالث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الدراسي الأول </a:t>
            </a:r>
            <a:endParaRPr lang="ar-BH" sz="28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22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B164E1E-AB18-4789-9F37-E17023B19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1" t="27428" r="11505" b="58863"/>
          <a:stretch/>
        </p:blipFill>
        <p:spPr>
          <a:xfrm>
            <a:off x="1094871" y="1828803"/>
            <a:ext cx="10470820" cy="4667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8674768" y="144379"/>
            <a:ext cx="2005112" cy="7019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نشاط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r="2481" b="15496"/>
          <a:stretch/>
        </p:blipFill>
        <p:spPr>
          <a:xfrm>
            <a:off x="340848" y="822399"/>
            <a:ext cx="11510257" cy="103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59132" y="3404904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84184" y="2522600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88355" y="4317487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9132" y="1497745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6264" y="5285944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8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43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012 R n 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2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7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7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25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79FA5-7261-4ECB-82A3-5FD091901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56" t="42653" r="11830" b="54649"/>
          <a:stretch/>
        </p:blipFill>
        <p:spPr>
          <a:xfrm>
            <a:off x="6069902" y="1514259"/>
            <a:ext cx="5144361" cy="878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CDCFF6-6F7F-4882-9952-ED015FDD6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910" y="2855406"/>
            <a:ext cx="4924346" cy="3281425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9D761BDD-B446-45A7-B819-B3A8D0C5FDB3}"/>
              </a:ext>
            </a:extLst>
          </p:cNvPr>
          <p:cNvSpPr/>
          <p:nvPr/>
        </p:nvSpPr>
        <p:spPr>
          <a:xfrm>
            <a:off x="7902812" y="3570713"/>
            <a:ext cx="1635083" cy="1765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مرفقي</a:t>
            </a:r>
            <a:endParaRPr lang="en-US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4F4A14-05F8-4C55-9B4F-5CAE424F702F}"/>
              </a:ext>
            </a:extLst>
          </p:cNvPr>
          <p:cNvSpPr/>
          <p:nvPr/>
        </p:nvSpPr>
        <p:spPr>
          <a:xfrm>
            <a:off x="8248188" y="5316748"/>
            <a:ext cx="872197" cy="56793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590360-8F23-4A39-8F5D-B0774EBA6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744" y="2859003"/>
            <a:ext cx="4788993" cy="317734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81902E3-E0BA-40D1-85E9-3E35C6F24B6F}"/>
              </a:ext>
            </a:extLst>
          </p:cNvPr>
          <p:cNvSpPr/>
          <p:nvPr/>
        </p:nvSpPr>
        <p:spPr>
          <a:xfrm>
            <a:off x="3364355" y="4807968"/>
            <a:ext cx="872197" cy="56793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134EC2D-5E49-4F1C-9EFD-81005F6490EF}"/>
              </a:ext>
            </a:extLst>
          </p:cNvPr>
          <p:cNvSpPr/>
          <p:nvPr/>
        </p:nvSpPr>
        <p:spPr>
          <a:xfrm>
            <a:off x="3109520" y="3042137"/>
            <a:ext cx="1381865" cy="1765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كعبي</a:t>
            </a:r>
            <a:endParaRPr lang="en-US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8879305" y="413956"/>
            <a:ext cx="2523050" cy="9379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نشاط</a:t>
            </a:r>
            <a:endParaRPr kumimoji="0" lang="en-US" sz="4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8509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013 Os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5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"/>
          <a:stretch/>
        </p:blipFill>
        <p:spPr>
          <a:xfrm>
            <a:off x="170885" y="1080474"/>
            <a:ext cx="11908820" cy="5031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ED0FAC-8800-4DCC-BB87-7DC1984D0304}"/>
              </a:ext>
            </a:extLst>
          </p:cNvPr>
          <p:cNvSpPr txBox="1"/>
          <p:nvPr/>
        </p:nvSpPr>
        <p:spPr>
          <a:xfrm>
            <a:off x="1017134" y="2694725"/>
            <a:ext cx="306853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غَسْلُ</a:t>
            </a:r>
            <a:r>
              <a:rPr lang="ar-BH" sz="3600" b="1" dirty="0">
                <a:solidFill>
                  <a:srgbClr val="FFE59B"/>
                </a:solidFill>
              </a:rPr>
              <a:t> </a:t>
            </a:r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الوَجه</a:t>
            </a:r>
            <a:r>
              <a:rPr lang="ar-BH" sz="3600" b="1" dirty="0">
                <a:solidFill>
                  <a:srgbClr val="FFE59B"/>
                </a:solidFill>
              </a:rPr>
              <a:t> </a:t>
            </a:r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كلِّه.</a:t>
            </a:r>
            <a:endParaRPr lang="en-US" sz="3600" b="1" kern="0" dirty="0">
              <a:solidFill>
                <a:srgbClr val="FFE59B"/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3A2A94-0000-4FB7-83FE-DB4E3918D7DF}"/>
              </a:ext>
            </a:extLst>
          </p:cNvPr>
          <p:cNvSpPr txBox="1"/>
          <p:nvPr/>
        </p:nvSpPr>
        <p:spPr>
          <a:xfrm>
            <a:off x="6212708" y="3737431"/>
            <a:ext cx="448279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غَسْلُ</a:t>
            </a:r>
            <a:r>
              <a:rPr lang="ar-BH" sz="3600" b="1" dirty="0">
                <a:solidFill>
                  <a:srgbClr val="FFE59B"/>
                </a:solidFill>
              </a:rPr>
              <a:t> </a:t>
            </a:r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اليَدَيْنِ مع المرفقين.</a:t>
            </a:r>
            <a:endParaRPr lang="en-US" sz="3600" b="1" kern="0" dirty="0">
              <a:solidFill>
                <a:srgbClr val="FFE59B"/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64ED6F-91D1-4D37-9ABB-DF4AA5093DAB}"/>
              </a:ext>
            </a:extLst>
          </p:cNvPr>
          <p:cNvSpPr txBox="1"/>
          <p:nvPr/>
        </p:nvSpPr>
        <p:spPr>
          <a:xfrm>
            <a:off x="1125415" y="3851875"/>
            <a:ext cx="306853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مَسْحُ الرَّأْس.</a:t>
            </a:r>
            <a:endParaRPr lang="en-US" sz="3600" b="1" kern="0" dirty="0">
              <a:solidFill>
                <a:srgbClr val="FFE59B"/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653045-8DB7-4B46-BF30-70CBA2C095C7}"/>
              </a:ext>
            </a:extLst>
          </p:cNvPr>
          <p:cNvSpPr txBox="1"/>
          <p:nvPr/>
        </p:nvSpPr>
        <p:spPr>
          <a:xfrm>
            <a:off x="6125295" y="4911797"/>
            <a:ext cx="448279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غَسْلُ</a:t>
            </a:r>
            <a:r>
              <a:rPr lang="ar-BH" sz="3600" b="1" dirty="0">
                <a:solidFill>
                  <a:srgbClr val="FFE59B"/>
                </a:solidFill>
              </a:rPr>
              <a:t> </a:t>
            </a:r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الرِّجلين مع الكَعْبَيْن.</a:t>
            </a:r>
            <a:endParaRPr lang="en-US" sz="3600" b="1" kern="0" dirty="0">
              <a:solidFill>
                <a:srgbClr val="FFE59B"/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0DF875-E87E-48BC-BAFB-B1F866984B22}"/>
              </a:ext>
            </a:extLst>
          </p:cNvPr>
          <p:cNvSpPr txBox="1"/>
          <p:nvPr/>
        </p:nvSpPr>
        <p:spPr>
          <a:xfrm>
            <a:off x="1125415" y="5032112"/>
            <a:ext cx="2977363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kern="0" dirty="0">
                <a:solidFill>
                  <a:srgbClr val="FFE59B"/>
                </a:solidFill>
                <a:latin typeface="Calibri Light" panose="020F0302020204030204"/>
                <a:cs typeface="Traditional Arabic" pitchFamily="2" charset="-78"/>
              </a:rPr>
              <a:t>التَّرتيب.</a:t>
            </a:r>
            <a:endParaRPr lang="en-US" sz="3600" b="1" kern="0" dirty="0">
              <a:solidFill>
                <a:srgbClr val="FFE59B"/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8454103" y="264429"/>
            <a:ext cx="1877442" cy="8160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نشاط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723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0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7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25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25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21" grpId="0" animBg="1"/>
      <p:bldP spid="22" grpId="0" animBg="1"/>
      <p:bldP spid="23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2"/>
          <a:stretch/>
        </p:blipFill>
        <p:spPr>
          <a:xfrm>
            <a:off x="264696" y="3838074"/>
            <a:ext cx="11574378" cy="267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4696" y="877528"/>
            <a:ext cx="11574378" cy="2818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0D2B5-8B5F-40C6-B515-C96F009B8EFB}"/>
              </a:ext>
            </a:extLst>
          </p:cNvPr>
          <p:cNvPicPr/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7439" r="85073" b="37840"/>
          <a:stretch/>
        </p:blipFill>
        <p:spPr bwMode="auto">
          <a:xfrm>
            <a:off x="2111098" y="1919133"/>
            <a:ext cx="1320800" cy="65314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27F7F6-62F2-45CB-B018-27FE059D1B0E}"/>
              </a:ext>
            </a:extLst>
          </p:cNvPr>
          <p:cNvPicPr/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77904" r="81523" b="15672"/>
          <a:stretch/>
        </p:blipFill>
        <p:spPr bwMode="auto">
          <a:xfrm>
            <a:off x="8890050" y="2772866"/>
            <a:ext cx="1251283" cy="79192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4EE8ED-4578-498B-B6AF-7111B59235B8}"/>
              </a:ext>
            </a:extLst>
          </p:cNvPr>
          <p:cNvPicPr/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23504" r="52189" b="72038"/>
          <a:stretch/>
        </p:blipFill>
        <p:spPr bwMode="auto">
          <a:xfrm>
            <a:off x="5619678" y="2763264"/>
            <a:ext cx="1462259" cy="80152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1F164F-C1FB-44BD-98B7-D83826AFCA6F}"/>
              </a:ext>
            </a:extLst>
          </p:cNvPr>
          <p:cNvPicPr/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44736" r="54649" b="50480"/>
          <a:stretch/>
        </p:blipFill>
        <p:spPr bwMode="auto">
          <a:xfrm>
            <a:off x="1713131" y="2728692"/>
            <a:ext cx="1462259" cy="8280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79DA2D-8EC9-40F2-92CD-14CAAF922278}"/>
              </a:ext>
            </a:extLst>
          </p:cNvPr>
          <p:cNvSpPr txBox="1"/>
          <p:nvPr/>
        </p:nvSpPr>
        <p:spPr>
          <a:xfrm>
            <a:off x="4639330" y="4725144"/>
            <a:ext cx="1768185" cy="646331"/>
          </a:xfrm>
          <a:prstGeom prst="rect">
            <a:avLst/>
          </a:prstGeom>
          <a:solidFill>
            <a:srgbClr val="B9F2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3500" b="1" kern="0" dirty="0">
                <a:latin typeface="Calibri Light" panose="020F0302020204030204"/>
                <a:cs typeface="+mj-cs"/>
              </a:rPr>
              <a:t>الله تعالى</a:t>
            </a:r>
            <a:endParaRPr lang="en-US" sz="3500" b="1" kern="0" dirty="0">
              <a:latin typeface="Calibri Light" panose="020F0302020204030204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0455B-DBB3-4215-925E-C96349F8E301}"/>
              </a:ext>
            </a:extLst>
          </p:cNvPr>
          <p:cNvSpPr txBox="1"/>
          <p:nvPr/>
        </p:nvSpPr>
        <p:spPr>
          <a:xfrm>
            <a:off x="3173370" y="5489105"/>
            <a:ext cx="1571237" cy="553998"/>
          </a:xfrm>
          <a:prstGeom prst="rect">
            <a:avLst/>
          </a:prstGeom>
          <a:solidFill>
            <a:srgbClr val="B9F2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3000" b="1" kern="0" dirty="0">
                <a:latin typeface="Calibri Light" panose="020F0302020204030204"/>
                <a:cs typeface="+mj-cs"/>
              </a:rPr>
              <a:t>غَيْرُ صحيح</a:t>
            </a:r>
            <a:endParaRPr lang="en-US" sz="3000" b="1" kern="0" dirty="0">
              <a:latin typeface="Calibri Light" panose="020F0302020204030204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75AF21-6F0A-40C2-AFE4-BCC6529F1175}"/>
              </a:ext>
            </a:extLst>
          </p:cNvPr>
          <p:cNvSpPr txBox="1"/>
          <p:nvPr/>
        </p:nvSpPr>
        <p:spPr>
          <a:xfrm>
            <a:off x="1058782" y="5456376"/>
            <a:ext cx="1251285" cy="646331"/>
          </a:xfrm>
          <a:prstGeom prst="rect">
            <a:avLst/>
          </a:prstGeom>
          <a:solidFill>
            <a:srgbClr val="B9F2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3600" b="1" kern="0" dirty="0">
                <a:latin typeface="Calibri Light" panose="020F0302020204030204"/>
                <a:cs typeface="+mj-cs"/>
              </a:rPr>
              <a:t>إِعادَتُه</a:t>
            </a:r>
            <a:endParaRPr lang="en-US" sz="3600" b="1" kern="0" dirty="0">
              <a:latin typeface="Calibri Light" panose="020F0302020204030204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57687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10141333" y="253175"/>
            <a:ext cx="1441496" cy="6243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نشاط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0183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5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7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25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25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75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76" y="2590122"/>
            <a:ext cx="9695192" cy="347542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BA33640-D0B6-4C7A-A4D7-34C43671CAFE}"/>
              </a:ext>
            </a:extLst>
          </p:cNvPr>
          <p:cNvSpPr txBox="1">
            <a:spLocks/>
          </p:cNvSpPr>
          <p:nvPr/>
        </p:nvSpPr>
        <p:spPr>
          <a:xfrm>
            <a:off x="6617366" y="619189"/>
            <a:ext cx="4957011" cy="9208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457200" rtl="1">
              <a:defRPr/>
            </a:pPr>
            <a:r>
              <a:rPr lang="ar-BH" sz="3200" b="1" kern="0" dirty="0" smtClean="0">
                <a:solidFill>
                  <a:prstClr val="black"/>
                </a:solidFill>
                <a:latin typeface="Calibri Light" panose="020F0302020204030204"/>
              </a:rPr>
              <a:t>أق</a:t>
            </a:r>
            <a:r>
              <a:rPr lang="ar-BH" sz="3200" b="1" kern="0" dirty="0">
                <a:solidFill>
                  <a:prstClr val="black"/>
                </a:solidFill>
                <a:latin typeface="Calibri Light" panose="020F0302020204030204"/>
              </a:rPr>
              <a:t>ْ</a:t>
            </a:r>
            <a:r>
              <a:rPr lang="ar-BH" sz="3200" b="1" kern="0" dirty="0" smtClean="0">
                <a:solidFill>
                  <a:prstClr val="black"/>
                </a:solidFill>
                <a:latin typeface="Calibri Light" panose="020F0302020204030204"/>
              </a:rPr>
              <a:t>تدي بنَبِيِّي</a:t>
            </a:r>
            <a:r>
              <a:rPr lang="en-US" sz="3200" b="1" kern="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ar-BH" sz="3200" b="1" kern="0" dirty="0" smtClean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ar-BH" sz="3200" b="1" dirty="0" smtClean="0"/>
              <a:t>عليه الصلاة والسلام)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D96F31-A5B6-4E58-8ED0-C51C36A61C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635"/>
          <a:stretch/>
        </p:blipFill>
        <p:spPr>
          <a:xfrm>
            <a:off x="465829" y="1540044"/>
            <a:ext cx="2388801" cy="4860756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95E6779-DCEC-45DF-BA0D-D58DFF881B91}"/>
              </a:ext>
            </a:extLst>
          </p:cNvPr>
          <p:cNvSpPr/>
          <p:nvPr/>
        </p:nvSpPr>
        <p:spPr>
          <a:xfrm>
            <a:off x="2349304" y="167410"/>
            <a:ext cx="3924887" cy="2326461"/>
          </a:xfrm>
          <a:prstGeom prst="cloudCallout">
            <a:avLst>
              <a:gd name="adj1" fmla="val -61050"/>
              <a:gd name="adj2" fmla="val 6089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cs typeface="Traditional Arabic" pitchFamily="2" charset="-78"/>
              </a:rPr>
              <a:t>أنا أَقْتَدِي </a:t>
            </a:r>
            <a:r>
              <a:rPr lang="ar-BH" sz="2800" b="1" dirty="0" smtClean="0">
                <a:solidFill>
                  <a:schemeClr val="tx1"/>
                </a:solidFill>
                <a:cs typeface="Traditional Arabic" pitchFamily="2" charset="-78"/>
              </a:rPr>
              <a:t>بِالرَّسُولِ</a:t>
            </a:r>
          </a:p>
          <a:p>
            <a:pPr algn="ctr" rtl="1"/>
            <a:r>
              <a:rPr lang="ar-BH" sz="2800" b="1" dirty="0" smtClean="0">
                <a:solidFill>
                  <a:schemeClr val="tx1"/>
                </a:solidFill>
                <a:cs typeface="Traditional Arabic" pitchFamily="2" charset="-78"/>
              </a:rPr>
              <a:t>صلى </a:t>
            </a:r>
            <a:r>
              <a:rPr lang="ar-BH" sz="2800" b="1" dirty="0">
                <a:solidFill>
                  <a:schemeClr val="tx1"/>
                </a:solidFill>
                <a:cs typeface="Traditional Arabic" pitchFamily="2" charset="-78"/>
              </a:rPr>
              <a:t>الله عليه وسلم فَأُحَافِظُ عَلَى الوُضُوءِ دَائِمًا.</a:t>
            </a:r>
            <a:endParaRPr lang="en-US" sz="28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6 اقتدي بني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E72206B-F5FC-4172-B044-2FDB07D23F4C}"/>
              </a:ext>
            </a:extLst>
          </p:cNvPr>
          <p:cNvSpPr/>
          <p:nvPr/>
        </p:nvSpPr>
        <p:spPr>
          <a:xfrm>
            <a:off x="3972822" y="161446"/>
            <a:ext cx="4246355" cy="65094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400" b="1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Traditional Arabic" pitchFamily="2" charset="-78"/>
              </a:rPr>
              <a:t>أكمل المخطط الآتي بما </a:t>
            </a:r>
            <a:r>
              <a:rPr lang="ar-BH" sz="3400" b="1" kern="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Traditional Arabic" pitchFamily="2" charset="-78"/>
              </a:rPr>
              <a:t>يناسب</a:t>
            </a:r>
            <a:endParaRPr lang="en-US" sz="3400" b="1" kern="0" dirty="0">
              <a:solidFill>
                <a:prstClr val="black"/>
              </a:solidFill>
              <a:latin typeface="Calibri Light" panose="020F0302020204030204"/>
              <a:ea typeface="+mj-ea"/>
              <a:cs typeface="Traditional Arabic" pitchFamily="2" charset="-78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53100A3-6485-4948-9097-1838CF263F0A}"/>
              </a:ext>
            </a:extLst>
          </p:cNvPr>
          <p:cNvSpPr/>
          <p:nvPr/>
        </p:nvSpPr>
        <p:spPr>
          <a:xfrm>
            <a:off x="8780822" y="161446"/>
            <a:ext cx="3146474" cy="69448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400" b="1" kern="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Traditional Arabic" pitchFamily="2" charset="-78"/>
              </a:rPr>
              <a:t>النشاط الختامي</a:t>
            </a:r>
            <a:endParaRPr lang="en-US" sz="3400" b="1" kern="0" dirty="0">
              <a:solidFill>
                <a:prstClr val="black"/>
              </a:solidFill>
              <a:latin typeface="Calibri Light" panose="020F0302020204030204"/>
              <a:ea typeface="+mj-ea"/>
              <a:cs typeface="Traditional Arabic" pitchFamily="2" charset="-78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45CAF56-F46E-499B-941F-795B3AF465AD}"/>
              </a:ext>
            </a:extLst>
          </p:cNvPr>
          <p:cNvSpPr/>
          <p:nvPr/>
        </p:nvSpPr>
        <p:spPr>
          <a:xfrm>
            <a:off x="611558" y="2648616"/>
            <a:ext cx="3594072" cy="811122"/>
          </a:xfrm>
          <a:prstGeom prst="flowChartAlternateProcess">
            <a:avLst/>
          </a:prstGeom>
          <a:solidFill>
            <a:srgbClr val="EE8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لا يصح وضوؤه، وعليه الإعادة.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FA7A1BF-2AE0-463E-A93C-762DE32A44C2}"/>
              </a:ext>
            </a:extLst>
          </p:cNvPr>
          <p:cNvSpPr/>
          <p:nvPr/>
        </p:nvSpPr>
        <p:spPr>
          <a:xfrm>
            <a:off x="359730" y="1713190"/>
            <a:ext cx="4288910" cy="69448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Traditional Arabic" pitchFamily="2" charset="-78"/>
              </a:rPr>
              <a:t>حكم ترك فَرْضٍ من فُرُوضِ الوُضوء</a:t>
            </a:r>
            <a:endParaRPr lang="en-US" sz="3200" b="1" kern="0" dirty="0">
              <a:solidFill>
                <a:prstClr val="black"/>
              </a:solidFill>
              <a:latin typeface="Calibri Light" panose="020F0302020204030204"/>
              <a:ea typeface="+mj-ea"/>
              <a:cs typeface="Traditional Arabic" pitchFamily="2" charset="-78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395AD9A-E2C0-43E9-8460-F9C2C120F8D8}"/>
              </a:ext>
            </a:extLst>
          </p:cNvPr>
          <p:cNvSpPr/>
          <p:nvPr/>
        </p:nvSpPr>
        <p:spPr>
          <a:xfrm>
            <a:off x="8676667" y="1713190"/>
            <a:ext cx="2508108" cy="69448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Traditional Arabic" pitchFamily="2" charset="-78"/>
              </a:rPr>
              <a:t>فروض الوضوء</a:t>
            </a:r>
            <a:endParaRPr lang="en-US" sz="3200" b="1" kern="0" dirty="0">
              <a:solidFill>
                <a:prstClr val="black"/>
              </a:solidFill>
              <a:latin typeface="Calibri Light" panose="020F0302020204030204"/>
              <a:ea typeface="+mj-ea"/>
              <a:cs typeface="Traditional Arabic" pitchFamily="2" charset="-78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BCA01884-6F59-4ED1-A55D-26F4675B535B}"/>
              </a:ext>
            </a:extLst>
          </p:cNvPr>
          <p:cNvSpPr/>
          <p:nvPr/>
        </p:nvSpPr>
        <p:spPr>
          <a:xfrm>
            <a:off x="5316550" y="898747"/>
            <a:ext cx="2208628" cy="760223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400" b="1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Traditional Arabic" pitchFamily="2" charset="-78"/>
              </a:rPr>
              <a:t>الوضوء</a:t>
            </a:r>
            <a:endParaRPr lang="en-US" sz="3400" b="1" kern="0" dirty="0">
              <a:solidFill>
                <a:prstClr val="black"/>
              </a:solidFill>
              <a:latin typeface="Calibri Light" panose="020F0302020204030204"/>
              <a:ea typeface="+mj-ea"/>
              <a:cs typeface="Traditional Arabic" pitchFamily="2" charset="-78"/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ABEF89DD-267C-4A9C-8F12-B7B208F94423}"/>
              </a:ext>
            </a:extLst>
          </p:cNvPr>
          <p:cNvSpPr/>
          <p:nvPr/>
        </p:nvSpPr>
        <p:spPr>
          <a:xfrm rot="5400000">
            <a:off x="8563982" y="181831"/>
            <a:ext cx="464518" cy="2508109"/>
          </a:xfrm>
          <a:prstGeom prst="bentArrow">
            <a:avLst>
              <a:gd name="adj1" fmla="val 25000"/>
              <a:gd name="adj2" fmla="val 34481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D4D2726A-A4E5-49BE-B3E9-B830E812BA6A}"/>
              </a:ext>
            </a:extLst>
          </p:cNvPr>
          <p:cNvSpPr/>
          <p:nvPr/>
        </p:nvSpPr>
        <p:spPr>
          <a:xfrm rot="5400000" flipV="1">
            <a:off x="3535567" y="-69788"/>
            <a:ext cx="490563" cy="3037392"/>
          </a:xfrm>
          <a:prstGeom prst="bentArrow">
            <a:avLst>
              <a:gd name="adj1" fmla="val 25000"/>
              <a:gd name="adj2" fmla="val 34481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9B177ED-7F3D-4DD8-BB39-AE208B25C8D4}"/>
              </a:ext>
            </a:extLst>
          </p:cNvPr>
          <p:cNvSpPr/>
          <p:nvPr/>
        </p:nvSpPr>
        <p:spPr>
          <a:xfrm>
            <a:off x="9811145" y="2405594"/>
            <a:ext cx="239151" cy="176227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F1A6B57-0D3B-427E-9D24-2A5E0D29EC07}"/>
              </a:ext>
            </a:extLst>
          </p:cNvPr>
          <p:cNvSpPr/>
          <p:nvPr/>
        </p:nvSpPr>
        <p:spPr>
          <a:xfrm>
            <a:off x="2300385" y="2406437"/>
            <a:ext cx="239151" cy="176227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61CF0E-7059-4497-9C09-D808824BC98A}"/>
              </a:ext>
            </a:extLst>
          </p:cNvPr>
          <p:cNvGrpSpPr/>
          <p:nvPr/>
        </p:nvGrpSpPr>
        <p:grpSpPr>
          <a:xfrm>
            <a:off x="7853419" y="2592674"/>
            <a:ext cx="3943599" cy="630245"/>
            <a:chOff x="7853419" y="2491074"/>
            <a:chExt cx="3943599" cy="630245"/>
          </a:xfrm>
        </p:grpSpPr>
        <p:sp>
          <p:nvSpPr>
            <p:cNvPr id="45" name="Arrow: Pentagon 44">
              <a:extLst>
                <a:ext uri="{FF2B5EF4-FFF2-40B4-BE49-F238E27FC236}">
                  <a16:creationId xmlns:a16="http://schemas.microsoft.com/office/drawing/2014/main" id="{91CBF66A-9ED5-4A65-B4C4-B2D8DD88BB4B}"/>
                </a:ext>
              </a:extLst>
            </p:cNvPr>
            <p:cNvSpPr/>
            <p:nvPr/>
          </p:nvSpPr>
          <p:spPr>
            <a:xfrm>
              <a:off x="7853419" y="2547016"/>
              <a:ext cx="3808961" cy="574303"/>
            </a:xfrm>
            <a:prstGeom prst="homePlate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E5A80E1-2193-40EE-9F58-01D1E720FAA3}"/>
                </a:ext>
              </a:extLst>
            </p:cNvPr>
            <p:cNvSpPr/>
            <p:nvPr/>
          </p:nvSpPr>
          <p:spPr>
            <a:xfrm>
              <a:off x="11217040" y="2491074"/>
              <a:ext cx="579978" cy="612861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000" b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AAD2552-5DC7-40A2-AC63-C237D507E70F}"/>
              </a:ext>
            </a:extLst>
          </p:cNvPr>
          <p:cNvGrpSpPr/>
          <p:nvPr/>
        </p:nvGrpSpPr>
        <p:grpSpPr>
          <a:xfrm>
            <a:off x="7853419" y="3261649"/>
            <a:ext cx="3961211" cy="599719"/>
            <a:chOff x="7853419" y="3160049"/>
            <a:chExt cx="3961211" cy="599719"/>
          </a:xfrm>
        </p:grpSpPr>
        <p:sp>
          <p:nvSpPr>
            <p:cNvPr id="50" name="Arrow: Pentagon 49">
              <a:extLst>
                <a:ext uri="{FF2B5EF4-FFF2-40B4-BE49-F238E27FC236}">
                  <a16:creationId xmlns:a16="http://schemas.microsoft.com/office/drawing/2014/main" id="{B1B80927-8CA2-43C7-B1BB-F3A810D9389E}"/>
                </a:ext>
              </a:extLst>
            </p:cNvPr>
            <p:cNvSpPr/>
            <p:nvPr/>
          </p:nvSpPr>
          <p:spPr>
            <a:xfrm>
              <a:off x="7853419" y="3160049"/>
              <a:ext cx="3795499" cy="574303"/>
            </a:xfrm>
            <a:prstGeom prst="homePlate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85E44D1-62A9-4A3D-AAED-3C4E10299DFA}"/>
                </a:ext>
              </a:extLst>
            </p:cNvPr>
            <p:cNvSpPr/>
            <p:nvPr/>
          </p:nvSpPr>
          <p:spPr>
            <a:xfrm>
              <a:off x="11217040" y="3198381"/>
              <a:ext cx="597590" cy="561387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9000" b="-2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8BE784-14DE-47EB-83C0-43C73DCC06B5}"/>
              </a:ext>
            </a:extLst>
          </p:cNvPr>
          <p:cNvGrpSpPr/>
          <p:nvPr/>
        </p:nvGrpSpPr>
        <p:grpSpPr>
          <a:xfrm>
            <a:off x="7866881" y="3855061"/>
            <a:ext cx="3970382" cy="622523"/>
            <a:chOff x="7866881" y="3753461"/>
            <a:chExt cx="3970382" cy="622523"/>
          </a:xfrm>
        </p:grpSpPr>
        <p:sp>
          <p:nvSpPr>
            <p:cNvPr id="51" name="Arrow: Pentagon 50">
              <a:extLst>
                <a:ext uri="{FF2B5EF4-FFF2-40B4-BE49-F238E27FC236}">
                  <a16:creationId xmlns:a16="http://schemas.microsoft.com/office/drawing/2014/main" id="{08B624DC-A435-4267-9BCB-F6CF2B4C84DA}"/>
                </a:ext>
              </a:extLst>
            </p:cNvPr>
            <p:cNvSpPr/>
            <p:nvPr/>
          </p:nvSpPr>
          <p:spPr>
            <a:xfrm>
              <a:off x="7866881" y="3758891"/>
              <a:ext cx="3795500" cy="574303"/>
            </a:xfrm>
            <a:prstGeom prst="homePlate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C8D8CF9-FF38-413E-BB12-E37DF79F2828}"/>
                </a:ext>
              </a:extLst>
            </p:cNvPr>
            <p:cNvSpPr/>
            <p:nvPr/>
          </p:nvSpPr>
          <p:spPr>
            <a:xfrm>
              <a:off x="11239673" y="3753461"/>
              <a:ext cx="597590" cy="622523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6000" b="-2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6EB8DD-9F57-4831-AB0C-E286CE6A3F09}"/>
              </a:ext>
            </a:extLst>
          </p:cNvPr>
          <p:cNvGrpSpPr/>
          <p:nvPr/>
        </p:nvGrpSpPr>
        <p:grpSpPr>
          <a:xfrm>
            <a:off x="7853419" y="4459056"/>
            <a:ext cx="3954104" cy="620832"/>
            <a:chOff x="7853419" y="4357456"/>
            <a:chExt cx="3954104" cy="620832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00D87085-73DF-43CF-9F96-D52664616CC3}"/>
                </a:ext>
              </a:extLst>
            </p:cNvPr>
            <p:cNvSpPr/>
            <p:nvPr/>
          </p:nvSpPr>
          <p:spPr>
            <a:xfrm>
              <a:off x="7853419" y="4368838"/>
              <a:ext cx="3795500" cy="574303"/>
            </a:xfrm>
            <a:prstGeom prst="homePlate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5104216-3C11-493D-BC61-F7473F41B24E}"/>
                </a:ext>
              </a:extLst>
            </p:cNvPr>
            <p:cNvSpPr/>
            <p:nvPr/>
          </p:nvSpPr>
          <p:spPr>
            <a:xfrm>
              <a:off x="11209933" y="4357456"/>
              <a:ext cx="597590" cy="620832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1000" b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6DDB5CF-5228-4491-8187-BD3FC2F8EC98}"/>
              </a:ext>
            </a:extLst>
          </p:cNvPr>
          <p:cNvGrpSpPr/>
          <p:nvPr/>
        </p:nvGrpSpPr>
        <p:grpSpPr>
          <a:xfrm>
            <a:off x="7866881" y="5074160"/>
            <a:ext cx="3911614" cy="600330"/>
            <a:chOff x="7866881" y="4972560"/>
            <a:chExt cx="3911614" cy="600330"/>
          </a:xfrm>
        </p:grpSpPr>
        <p:sp>
          <p:nvSpPr>
            <p:cNvPr id="53" name="Arrow: Pentagon 52">
              <a:extLst>
                <a:ext uri="{FF2B5EF4-FFF2-40B4-BE49-F238E27FC236}">
                  <a16:creationId xmlns:a16="http://schemas.microsoft.com/office/drawing/2014/main" id="{5BDC2B08-CA4A-492D-BC07-5D819EC9F45C}"/>
                </a:ext>
              </a:extLst>
            </p:cNvPr>
            <p:cNvSpPr/>
            <p:nvPr/>
          </p:nvSpPr>
          <p:spPr>
            <a:xfrm>
              <a:off x="7866881" y="4983060"/>
              <a:ext cx="3795499" cy="574303"/>
            </a:xfrm>
            <a:prstGeom prst="homePlate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F0F662-38E9-40AF-A028-BD60F461C8A1}"/>
                </a:ext>
              </a:extLst>
            </p:cNvPr>
            <p:cNvSpPr/>
            <p:nvPr/>
          </p:nvSpPr>
          <p:spPr>
            <a:xfrm>
              <a:off x="11180905" y="4972560"/>
              <a:ext cx="597590" cy="600330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000" b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E65472C-EBBF-4420-924A-F26E1E87D395}"/>
              </a:ext>
            </a:extLst>
          </p:cNvPr>
          <p:cNvGrpSpPr/>
          <p:nvPr/>
        </p:nvGrpSpPr>
        <p:grpSpPr>
          <a:xfrm>
            <a:off x="7866880" y="5711596"/>
            <a:ext cx="3930137" cy="580589"/>
            <a:chOff x="7866880" y="5609996"/>
            <a:chExt cx="3930137" cy="580589"/>
          </a:xfrm>
        </p:grpSpPr>
        <p:sp>
          <p:nvSpPr>
            <p:cNvPr id="54" name="Arrow: Pentagon 53">
              <a:extLst>
                <a:ext uri="{FF2B5EF4-FFF2-40B4-BE49-F238E27FC236}">
                  <a16:creationId xmlns:a16="http://schemas.microsoft.com/office/drawing/2014/main" id="{8C5E9958-ABD4-46BE-BCCA-9022742BE10C}"/>
                </a:ext>
              </a:extLst>
            </p:cNvPr>
            <p:cNvSpPr/>
            <p:nvPr/>
          </p:nvSpPr>
          <p:spPr>
            <a:xfrm>
              <a:off x="7866880" y="5609996"/>
              <a:ext cx="3795499" cy="574303"/>
            </a:xfrm>
            <a:prstGeom prst="homePlate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844BFD6-EA98-4FC4-929A-CA42267D9713}"/>
                </a:ext>
              </a:extLst>
            </p:cNvPr>
            <p:cNvSpPr/>
            <p:nvPr/>
          </p:nvSpPr>
          <p:spPr>
            <a:xfrm>
              <a:off x="11199426" y="5637294"/>
              <a:ext cx="597591" cy="553291"/>
            </a:xfrm>
            <a:prstGeom prst="ellipse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6000" b="-2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8" name="Arrow: Pentagon 4">
            <a:extLst>
              <a:ext uri="{FF2B5EF4-FFF2-40B4-BE49-F238E27FC236}">
                <a16:creationId xmlns:a16="http://schemas.microsoft.com/office/drawing/2014/main" id="{2EAFD63F-4D6C-4ECF-910C-15EB5B8C067C}"/>
              </a:ext>
            </a:extLst>
          </p:cNvPr>
          <p:cNvSpPr txBox="1"/>
          <p:nvPr/>
        </p:nvSpPr>
        <p:spPr>
          <a:xfrm>
            <a:off x="7995967" y="5127648"/>
            <a:ext cx="3458930" cy="5613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256" tIns="144780" rIns="742098" bIns="144780" numCol="1" spcCol="1270" anchor="ctr" anchorCtr="0">
            <a:noAutofit/>
          </a:bodyPr>
          <a:lstStyle/>
          <a:p>
            <a:pPr marL="0" lvl="0" indent="0" algn="ctr" defTabSz="1689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5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غسل الرجلين مع الكعبين.</a:t>
            </a:r>
            <a:endParaRPr lang="en-US" sz="2500" b="1" kern="1200" dirty="0">
              <a:solidFill>
                <a:schemeClr val="tx1">
                  <a:lumMod val="95000"/>
                  <a:lumOff val="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7" name="Arrow: Pentagon 4">
            <a:extLst>
              <a:ext uri="{FF2B5EF4-FFF2-40B4-BE49-F238E27FC236}">
                <a16:creationId xmlns:a16="http://schemas.microsoft.com/office/drawing/2014/main" id="{3FCE1D59-274B-433C-A6B7-B6191182C495}"/>
              </a:ext>
            </a:extLst>
          </p:cNvPr>
          <p:cNvSpPr txBox="1"/>
          <p:nvPr/>
        </p:nvSpPr>
        <p:spPr>
          <a:xfrm>
            <a:off x="8121583" y="3918583"/>
            <a:ext cx="3207697" cy="5613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3360" tIns="114300" rIns="474118" bIns="114300" numCol="1" spcCol="1270" anchor="ctr" anchorCtr="0">
            <a:noAutofit/>
          </a:bodyPr>
          <a:lstStyle/>
          <a:p>
            <a:pPr algn="ctr"/>
            <a:r>
              <a:rPr lang="ar-B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غسل اليدين مع المرفقين.</a:t>
            </a:r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9" name="Arrow: Pentagon 4">
            <a:extLst>
              <a:ext uri="{FF2B5EF4-FFF2-40B4-BE49-F238E27FC236}">
                <a16:creationId xmlns:a16="http://schemas.microsoft.com/office/drawing/2014/main" id="{6CFBD3E8-BD0E-4C7C-87FF-5742DE20A675}"/>
              </a:ext>
            </a:extLst>
          </p:cNvPr>
          <p:cNvSpPr txBox="1"/>
          <p:nvPr/>
        </p:nvSpPr>
        <p:spPr>
          <a:xfrm>
            <a:off x="8536172" y="5710564"/>
            <a:ext cx="2684475" cy="5613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7368" tIns="148590" rIns="811868" bIns="148590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الترتيب.</a:t>
            </a:r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C5A436C-F8D3-428A-9833-929E211EFCFF}"/>
              </a:ext>
            </a:extLst>
          </p:cNvPr>
          <p:cNvSpPr/>
          <p:nvPr/>
        </p:nvSpPr>
        <p:spPr>
          <a:xfrm>
            <a:off x="8320153" y="3317819"/>
            <a:ext cx="233225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غسل الوجه كلِّه.</a:t>
            </a:r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33E6F2E-8E7C-4747-87F1-01FCF2DC1345}"/>
              </a:ext>
            </a:extLst>
          </p:cNvPr>
          <p:cNvSpPr/>
          <p:nvPr/>
        </p:nvSpPr>
        <p:spPr>
          <a:xfrm>
            <a:off x="7821996" y="2721593"/>
            <a:ext cx="336342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النية عند غسل الوجه، ومحلّها القلب.</a:t>
            </a:r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4" name="Arrow: Pentagon 4">
            <a:extLst>
              <a:ext uri="{FF2B5EF4-FFF2-40B4-BE49-F238E27FC236}">
                <a16:creationId xmlns:a16="http://schemas.microsoft.com/office/drawing/2014/main" id="{A7471578-ED45-4388-9A43-5335B71BE077}"/>
              </a:ext>
            </a:extLst>
          </p:cNvPr>
          <p:cNvSpPr txBox="1"/>
          <p:nvPr/>
        </p:nvSpPr>
        <p:spPr>
          <a:xfrm>
            <a:off x="8160780" y="4519889"/>
            <a:ext cx="3207697" cy="5613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3360" tIns="114300" rIns="474118" bIns="114300" numCol="1" spcCol="1270" anchor="ctr" anchorCtr="0">
            <a:noAutofit/>
          </a:bodyPr>
          <a:lstStyle/>
          <a:p>
            <a:pPr algn="ctr"/>
            <a:r>
              <a:rPr lang="ar-B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مسح الرأس.</a:t>
            </a:r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D96F31-A5B6-4E58-8ED0-C51C36A61C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01"/>
          <a:stretch/>
        </p:blipFill>
        <p:spPr>
          <a:xfrm>
            <a:off x="5156459" y="2060432"/>
            <a:ext cx="2388801" cy="42317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5A4C5CF-7FB1-47EE-BB50-828BBE6570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24" r="18694"/>
          <a:stretch/>
        </p:blipFill>
        <p:spPr>
          <a:xfrm>
            <a:off x="685795" y="3544313"/>
            <a:ext cx="3489158" cy="2866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6541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7 أكمل الم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65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3" grpId="0" animBg="1"/>
      <p:bldP spid="18" grpId="0" animBg="1"/>
      <p:bldP spid="19" grpId="0" animBg="1"/>
      <p:bldP spid="20" grpId="0" animBg="1"/>
      <p:bldP spid="48" grpId="0"/>
      <p:bldP spid="47" grpId="0"/>
      <p:bldP spid="49" grpId="0"/>
      <p:bldP spid="62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7411453" y="5113552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5360" y="451504"/>
            <a:ext cx="11713301" cy="5112568"/>
            <a:chOff x="335360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2" y="1722646"/>
              <a:ext cx="8256917" cy="333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15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115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96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96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48" y="1720942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541485" y="1090618"/>
            <a:ext cx="2305471" cy="2894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38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A1FB8B0-625F-4681-8329-6A840E913001}"/>
              </a:ext>
            </a:extLst>
          </p:cNvPr>
          <p:cNvSpPr/>
          <p:nvPr/>
        </p:nvSpPr>
        <p:spPr>
          <a:xfrm>
            <a:off x="1534416" y="3237966"/>
            <a:ext cx="7168740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1">
            <a:spAutoFit/>
          </a:bodyPr>
          <a:lstStyle/>
          <a:p>
            <a:pPr marL="0" algn="r" defTabSz="914400" rtl="1" eaLnBrk="1" latinLnBrk="0" hangingPunct="1">
              <a:spcAft>
                <a:spcPts val="0"/>
              </a:spcAft>
            </a:pPr>
            <a:r>
              <a:rPr lang="ar-BH" sz="4400" b="1" dirty="0" smtClean="0"/>
              <a:t>(2) </a:t>
            </a:r>
            <a:r>
              <a:rPr lang="ar-BH" sz="4400" b="1" dirty="0" smtClean="0">
                <a:latin typeface="+mn-lt"/>
              </a:rPr>
              <a:t>تَبْيِينَ</a:t>
            </a:r>
            <a:r>
              <a:rPr lang="ar-SA" sz="4400" b="1" dirty="0" smtClean="0">
                <a:latin typeface="+mn-lt"/>
              </a:rPr>
              <a:t> </a:t>
            </a:r>
            <a:r>
              <a:rPr lang="ar-SA" sz="4400" b="1" dirty="0">
                <a:latin typeface="+mn-lt"/>
              </a:rPr>
              <a:t>الح</a:t>
            </a:r>
            <a:r>
              <a:rPr lang="ar-BH" sz="4400" b="1" dirty="0">
                <a:latin typeface="+mn-lt"/>
              </a:rPr>
              <a:t>ُ</a:t>
            </a:r>
            <a:r>
              <a:rPr lang="ar-SA" sz="4400" b="1" dirty="0">
                <a:latin typeface="+mn-lt"/>
              </a:rPr>
              <a:t>ك</a:t>
            </a:r>
            <a:r>
              <a:rPr lang="ar-BH" sz="4400" b="1" dirty="0">
                <a:latin typeface="+mn-lt"/>
              </a:rPr>
              <a:t>ْ</a:t>
            </a:r>
            <a:r>
              <a:rPr lang="ar-SA" sz="4400" b="1" dirty="0">
                <a:latin typeface="+mn-lt"/>
              </a:rPr>
              <a:t>م</a:t>
            </a:r>
            <a:r>
              <a:rPr lang="ar-BH" sz="4400" b="1" dirty="0">
                <a:latin typeface="+mn-lt"/>
              </a:rPr>
              <a:t>ِ</a:t>
            </a:r>
            <a:r>
              <a:rPr lang="ar-SA" sz="4400" b="1" dirty="0">
                <a:latin typeface="+mn-lt"/>
              </a:rPr>
              <a:t> الش</a:t>
            </a:r>
            <a:r>
              <a:rPr lang="ar-BH" sz="4400" b="1" dirty="0">
                <a:latin typeface="+mn-lt"/>
              </a:rPr>
              <a:t>َّ</a:t>
            </a:r>
            <a:r>
              <a:rPr lang="ar-SA" sz="4400" b="1" dirty="0">
                <a:latin typeface="+mn-lt"/>
              </a:rPr>
              <a:t>ر</a:t>
            </a:r>
            <a:r>
              <a:rPr lang="ar-BH" sz="4400" b="1" dirty="0">
                <a:latin typeface="+mn-lt"/>
              </a:rPr>
              <a:t>ْ</a:t>
            </a:r>
            <a:r>
              <a:rPr lang="ar-SA" sz="4400" b="1" dirty="0">
                <a:latin typeface="+mn-lt"/>
              </a:rPr>
              <a:t>ع</a:t>
            </a:r>
            <a:r>
              <a:rPr lang="ar-BH" sz="4400" b="1" dirty="0">
                <a:latin typeface="+mn-lt"/>
              </a:rPr>
              <a:t>ِ</a:t>
            </a:r>
            <a:r>
              <a:rPr lang="ar-SA" sz="4400" b="1" dirty="0">
                <a:latin typeface="+mn-lt"/>
              </a:rPr>
              <a:t>يّ</a:t>
            </a:r>
            <a:r>
              <a:rPr lang="ar-BH" sz="4400" b="1" dirty="0">
                <a:latin typeface="+mn-lt"/>
              </a:rPr>
              <a:t>ِ</a:t>
            </a:r>
            <a:r>
              <a:rPr lang="ar-SA" sz="4400" b="1" dirty="0">
                <a:latin typeface="+mn-lt"/>
              </a:rPr>
              <a:t> ل</a:t>
            </a:r>
            <a:r>
              <a:rPr lang="ar-BH" sz="4400" b="1" dirty="0">
                <a:latin typeface="+mn-lt"/>
              </a:rPr>
              <a:t>ِترْكِ فَرْضٍ مِن فُرُوض</a:t>
            </a:r>
            <a:r>
              <a:rPr lang="ar-BH" sz="4400" b="1" dirty="0">
                <a:solidFill>
                  <a:schemeClr val="dk1"/>
                </a:solidFill>
                <a:cs typeface="Traditional Arabic" pitchFamily="2" charset="-78"/>
              </a:rPr>
              <a:t> </a:t>
            </a:r>
            <a:r>
              <a:rPr lang="ar-BH" sz="4400" b="1" dirty="0">
                <a:latin typeface="+mn-lt"/>
              </a:rPr>
              <a:t>الوُضُوء</a:t>
            </a:r>
            <a:r>
              <a:rPr lang="ar-SA" sz="4400" b="1" dirty="0">
                <a:solidFill>
                  <a:schemeClr val="dk1"/>
                </a:solidFill>
                <a:cs typeface="Traditional Arabic" pitchFamily="2" charset="-78"/>
              </a:rPr>
              <a:t>.</a:t>
            </a:r>
            <a:endParaRPr lang="en-US" sz="4400" b="1" dirty="0">
              <a:solidFill>
                <a:schemeClr val="dk1"/>
              </a:solidFill>
              <a:cs typeface="Traditional Arabic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2253" y="2178960"/>
            <a:ext cx="6900201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/>
            <a:r>
              <a:rPr lang="en-US" sz="4400" b="1" dirty="0" smtClean="0"/>
              <a:t>)</a:t>
            </a:r>
            <a:r>
              <a:rPr lang="ar-BH" sz="4400" b="1" dirty="0" smtClean="0"/>
              <a:t>1</a:t>
            </a:r>
            <a:r>
              <a:rPr lang="en-US" sz="4400" b="1" dirty="0" smtClean="0"/>
              <a:t>(</a:t>
            </a:r>
            <a:r>
              <a:rPr lang="ar-SA" sz="4400" b="1" dirty="0" smtClean="0"/>
              <a:t> </a:t>
            </a:r>
            <a:r>
              <a:rPr lang="ar-BH" sz="4400" b="1" dirty="0"/>
              <a:t>تَعْدَادَ فُروض الوُضوء</a:t>
            </a:r>
            <a:r>
              <a:rPr lang="ar-SA" sz="4400" b="1" dirty="0" smtClean="0"/>
              <a:t>.</a:t>
            </a:r>
            <a:endParaRPr lang="en-US" sz="4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BA4042-6274-4629-90CD-0876DC268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128448" y="692"/>
            <a:ext cx="1728192" cy="1124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5C54D8-1452-4FDC-AACD-7E1F30B89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4227" y="2241393"/>
            <a:ext cx="3054085" cy="4088034"/>
          </a:xfrm>
          <a:prstGeom prst="rect">
            <a:avLst/>
          </a:prstGeom>
        </p:spPr>
      </p:pic>
      <p:sp>
        <p:nvSpPr>
          <p:cNvPr id="8" name="Down Arrow Callout 7"/>
          <p:cNvSpPr/>
          <p:nvPr/>
        </p:nvSpPr>
        <p:spPr>
          <a:xfrm>
            <a:off x="2002165" y="1024004"/>
            <a:ext cx="8064896" cy="940653"/>
          </a:xfrm>
          <a:prstGeom prst="downArrowCallout">
            <a:avLst>
              <a:gd name="adj1" fmla="val 25000"/>
              <a:gd name="adj2" fmla="val 22866"/>
              <a:gd name="adj3" fmla="val 25000"/>
              <a:gd name="adj4" fmla="val 75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BH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</a:t>
            </a:r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ـ </a:t>
            </a:r>
            <a:r>
              <a:rPr lang="ar-SA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اليوم</a:t>
            </a:r>
            <a:r>
              <a:rPr lang="ar-B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1FB8B0-625F-4681-8329-6A840E913001}"/>
              </a:ext>
            </a:extLst>
          </p:cNvPr>
          <p:cNvSpPr/>
          <p:nvPr/>
        </p:nvSpPr>
        <p:spPr>
          <a:xfrm>
            <a:off x="2332893" y="5148843"/>
            <a:ext cx="692274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1">
            <a:spAutoFit/>
          </a:bodyPr>
          <a:lstStyle/>
          <a:p>
            <a:pPr rtl="1"/>
            <a:r>
              <a:rPr lang="ar-BH" sz="4400" b="1" dirty="0" smtClean="0"/>
              <a:t>(3) أَدَاءَ</a:t>
            </a:r>
            <a:r>
              <a:rPr lang="ar-BH" sz="4400" b="1" dirty="0" smtClean="0">
                <a:solidFill>
                  <a:schemeClr val="dk1"/>
                </a:solidFill>
                <a:cs typeface="Traditional Arabic" pitchFamily="2" charset="-78"/>
              </a:rPr>
              <a:t> </a:t>
            </a:r>
            <a:r>
              <a:rPr lang="ar-BH" sz="4400" b="1" dirty="0"/>
              <a:t>الوُضُوءِ</a:t>
            </a:r>
            <a:r>
              <a:rPr lang="ar-BH" sz="4400" b="1" dirty="0">
                <a:solidFill>
                  <a:schemeClr val="dk1"/>
                </a:solidFill>
                <a:cs typeface="Traditional Arabic" pitchFamily="2" charset="-78"/>
              </a:rPr>
              <a:t> </a:t>
            </a:r>
            <a:r>
              <a:rPr lang="ar-BH" sz="4400" b="1" dirty="0"/>
              <a:t>بِكَيْفِيَّة</a:t>
            </a:r>
            <a:r>
              <a:rPr lang="ar-BH" sz="4400" b="1" dirty="0">
                <a:solidFill>
                  <a:schemeClr val="dk1"/>
                </a:solidFill>
                <a:cs typeface="Traditional Arabic" pitchFamily="2" charset="-78"/>
              </a:rPr>
              <a:t> </a:t>
            </a:r>
            <a:r>
              <a:rPr lang="ar-BH" sz="4400" b="1" dirty="0"/>
              <a:t>صَحِيحَة</a:t>
            </a:r>
            <a:r>
              <a:rPr lang="ar-BH" sz="4400" b="1" dirty="0" smtClean="0"/>
              <a:t>.</a:t>
            </a:r>
            <a:endParaRPr lang="en-US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ـ</a:t>
            </a:r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30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8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3348449" y="4689957"/>
            <a:ext cx="8478990" cy="1603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  <a:spcBef>
                <a:spcPts val="0"/>
              </a:spcBef>
            </a:pPr>
            <a:r>
              <a:rPr lang="ar-BH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وفي </a:t>
            </a:r>
            <a:r>
              <a:rPr lang="ar-BH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هذا الدّرس سَنَتَعَلَّمُ إنْ شاءَ الله تعالى فُرُوضَ </a:t>
            </a:r>
            <a:r>
              <a:rPr lang="ar-BH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الوُضُوءِ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</a:endParaRPr>
          </a:p>
          <a:p>
            <a:pPr algn="ctr" rtl="1">
              <a:lnSpc>
                <a:spcPct val="100000"/>
              </a:lnSpc>
              <a:spcBef>
                <a:spcPts val="0"/>
              </a:spcBef>
            </a:pPr>
            <a:r>
              <a:rPr lang="ar-BH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التي </a:t>
            </a:r>
            <a:r>
              <a:rPr lang="ar-BH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لا يَصِحُّ إلَّا بِفِعْلِهَا كامِلَةً عَلى الوَجْهِ الشَّرْعِيِّ </a:t>
            </a:r>
            <a:r>
              <a:rPr lang="ar-BH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الـمَطْلُوبِ.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</a:endParaRPr>
          </a:p>
          <a:p>
            <a:pPr algn="ctr" rtl="1">
              <a:lnSpc>
                <a:spcPct val="100000"/>
              </a:lnSpc>
              <a:spcBef>
                <a:spcPts val="0"/>
              </a:spcBef>
            </a:pPr>
            <a:r>
              <a:rPr lang="ar-BH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فهيا </a:t>
            </a:r>
            <a:r>
              <a:rPr lang="ar-BH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بنا لِنَتَعَرَّف عَلَيْها</a:t>
            </a:r>
            <a:r>
              <a:rPr lang="ar-BH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8A4387-C5DE-489F-A589-32F1FDD94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38" y="2930033"/>
            <a:ext cx="2917318" cy="347216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9D92DC4-F412-4F73-B386-D70501F9BB4F}"/>
              </a:ext>
            </a:extLst>
          </p:cNvPr>
          <p:cNvGrpSpPr/>
          <p:nvPr/>
        </p:nvGrpSpPr>
        <p:grpSpPr>
          <a:xfrm>
            <a:off x="6955195" y="1037010"/>
            <a:ext cx="5236805" cy="3143599"/>
            <a:chOff x="-23887" y="0"/>
            <a:chExt cx="6567562" cy="53911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05FC807-9095-45C3-BE9F-883D1A722D8F}"/>
                </a:ext>
              </a:extLst>
            </p:cNvPr>
            <p:cNvSpPr/>
            <p:nvPr/>
          </p:nvSpPr>
          <p:spPr>
            <a:xfrm>
              <a:off x="276225" y="1400175"/>
              <a:ext cx="6143625" cy="3981450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28A73CA-4BB5-48EA-97E0-31E92C0D01B0}"/>
                </a:ext>
              </a:extLst>
            </p:cNvPr>
            <p:cNvSpPr/>
            <p:nvPr/>
          </p:nvSpPr>
          <p:spPr>
            <a:xfrm>
              <a:off x="2905125" y="3657600"/>
              <a:ext cx="819150" cy="140970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42DB5E-57D2-4DCC-9D79-764B4E0E4F26}"/>
                </a:ext>
              </a:extLst>
            </p:cNvPr>
            <p:cNvGrpSpPr/>
            <p:nvPr/>
          </p:nvGrpSpPr>
          <p:grpSpPr>
            <a:xfrm>
              <a:off x="952500" y="2990850"/>
              <a:ext cx="866775" cy="666750"/>
              <a:chOff x="0" y="0"/>
              <a:chExt cx="866775" cy="66675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656B0A4-2791-412E-9DC3-87A3A7BE52F2}"/>
                  </a:ext>
                </a:extLst>
              </p:cNvPr>
              <p:cNvSpPr/>
              <p:nvPr/>
            </p:nvSpPr>
            <p:spPr>
              <a:xfrm>
                <a:off x="0" y="0"/>
                <a:ext cx="866775" cy="657225"/>
              </a:xfrm>
              <a:prstGeom prst="rect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9871126-3E23-4C99-BFC9-A2AC6E02E92A}"/>
                  </a:ext>
                </a:extLst>
              </p:cNvPr>
              <p:cNvSpPr/>
              <p:nvPr/>
            </p:nvSpPr>
            <p:spPr>
              <a:xfrm>
                <a:off x="276225" y="9525"/>
                <a:ext cx="285750" cy="657225"/>
              </a:xfrm>
              <a:prstGeom prst="rect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9F551C0-33EA-43E1-AC2B-930A7E943FF8}"/>
                </a:ext>
              </a:extLst>
            </p:cNvPr>
            <p:cNvGrpSpPr/>
            <p:nvPr/>
          </p:nvGrpSpPr>
          <p:grpSpPr>
            <a:xfrm>
              <a:off x="5048250" y="3000375"/>
              <a:ext cx="866775" cy="666750"/>
              <a:chOff x="0" y="0"/>
              <a:chExt cx="866775" cy="66675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4F09015-B617-4FC5-872B-110F4C50BD27}"/>
                  </a:ext>
                </a:extLst>
              </p:cNvPr>
              <p:cNvSpPr/>
              <p:nvPr/>
            </p:nvSpPr>
            <p:spPr>
              <a:xfrm>
                <a:off x="0" y="0"/>
                <a:ext cx="866775" cy="657225"/>
              </a:xfrm>
              <a:prstGeom prst="rect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A142C12-AA54-4D48-8F3A-747E2443886F}"/>
                  </a:ext>
                </a:extLst>
              </p:cNvPr>
              <p:cNvSpPr/>
              <p:nvPr/>
            </p:nvSpPr>
            <p:spPr>
              <a:xfrm>
                <a:off x="285750" y="9525"/>
                <a:ext cx="285750" cy="657225"/>
              </a:xfrm>
              <a:prstGeom prst="rect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28E1489E-3D65-489C-9651-601D37AC0A55}"/>
                </a:ext>
              </a:extLst>
            </p:cNvPr>
            <p:cNvSpPr/>
            <p:nvPr/>
          </p:nvSpPr>
          <p:spPr>
            <a:xfrm>
              <a:off x="1647824" y="0"/>
              <a:ext cx="3209925" cy="1400175"/>
            </a:xfrm>
            <a:prstGeom prst="triangle">
              <a:avLst/>
            </a:prstGeom>
            <a:blipFill>
              <a:blip r:embed="rId6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C077CDC-010A-43AC-A245-227DC8DAF9ED}"/>
                </a:ext>
              </a:extLst>
            </p:cNvPr>
            <p:cNvSpPr/>
            <p:nvPr/>
          </p:nvSpPr>
          <p:spPr>
            <a:xfrm>
              <a:off x="276225" y="1400175"/>
              <a:ext cx="361950" cy="3990975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B94207-BB0B-429E-922F-C21E4ACC4835}"/>
                </a:ext>
              </a:extLst>
            </p:cNvPr>
            <p:cNvSpPr/>
            <p:nvPr/>
          </p:nvSpPr>
          <p:spPr>
            <a:xfrm>
              <a:off x="4162425" y="1409700"/>
              <a:ext cx="361950" cy="3971925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39E98A5-8DFC-4ABA-ABF8-101957A93647}"/>
                </a:ext>
              </a:extLst>
            </p:cNvPr>
            <p:cNvSpPr/>
            <p:nvPr/>
          </p:nvSpPr>
          <p:spPr>
            <a:xfrm>
              <a:off x="6086475" y="1390650"/>
              <a:ext cx="361950" cy="3990975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1F18EB-797D-4A22-B0DB-E9DE7BD1B64E}"/>
                </a:ext>
              </a:extLst>
            </p:cNvPr>
            <p:cNvSpPr/>
            <p:nvPr/>
          </p:nvSpPr>
          <p:spPr>
            <a:xfrm>
              <a:off x="2124075" y="1400139"/>
              <a:ext cx="361950" cy="3879715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Parallelogram 23">
              <a:extLst>
                <a:ext uri="{FF2B5EF4-FFF2-40B4-BE49-F238E27FC236}">
                  <a16:creationId xmlns:a16="http://schemas.microsoft.com/office/drawing/2014/main" id="{75AE9867-3340-4E06-8527-7BE109CEBCF0}"/>
                </a:ext>
              </a:extLst>
            </p:cNvPr>
            <p:cNvSpPr/>
            <p:nvPr/>
          </p:nvSpPr>
          <p:spPr>
            <a:xfrm>
              <a:off x="-23887" y="1057275"/>
              <a:ext cx="2076452" cy="342900"/>
            </a:xfrm>
            <a:custGeom>
              <a:avLst/>
              <a:gdLst>
                <a:gd name="connsiteX0" fmla="*/ 0 w 1752600"/>
                <a:gd name="connsiteY0" fmla="*/ 247650 h 247650"/>
                <a:gd name="connsiteX1" fmla="*/ 61913 w 1752600"/>
                <a:gd name="connsiteY1" fmla="*/ 0 h 247650"/>
                <a:gd name="connsiteX2" fmla="*/ 1752600 w 1752600"/>
                <a:gd name="connsiteY2" fmla="*/ 0 h 247650"/>
                <a:gd name="connsiteX3" fmla="*/ 1690688 w 1752600"/>
                <a:gd name="connsiteY3" fmla="*/ 247650 h 247650"/>
                <a:gd name="connsiteX4" fmla="*/ 0 w 1752600"/>
                <a:gd name="connsiteY4" fmla="*/ 247650 h 247650"/>
                <a:gd name="connsiteX0" fmla="*/ 0 w 1962150"/>
                <a:gd name="connsiteY0" fmla="*/ 266700 h 266700"/>
                <a:gd name="connsiteX1" fmla="*/ 61913 w 1962150"/>
                <a:gd name="connsiteY1" fmla="*/ 19050 h 266700"/>
                <a:gd name="connsiteX2" fmla="*/ 1962150 w 1962150"/>
                <a:gd name="connsiteY2" fmla="*/ 0 h 266700"/>
                <a:gd name="connsiteX3" fmla="*/ 1690688 w 1962150"/>
                <a:gd name="connsiteY3" fmla="*/ 266700 h 266700"/>
                <a:gd name="connsiteX4" fmla="*/ 0 w 1962150"/>
                <a:gd name="connsiteY4" fmla="*/ 266700 h 266700"/>
                <a:gd name="connsiteX0" fmla="*/ 0 w 1962150"/>
                <a:gd name="connsiteY0" fmla="*/ 266700 h 266700"/>
                <a:gd name="connsiteX1" fmla="*/ 206899 w 1962150"/>
                <a:gd name="connsiteY1" fmla="*/ 28575 h 266700"/>
                <a:gd name="connsiteX2" fmla="*/ 1962150 w 1962150"/>
                <a:gd name="connsiteY2" fmla="*/ 0 h 266700"/>
                <a:gd name="connsiteX3" fmla="*/ 1690688 w 1962150"/>
                <a:gd name="connsiteY3" fmla="*/ 266700 h 266700"/>
                <a:gd name="connsiteX4" fmla="*/ 0 w 1962150"/>
                <a:gd name="connsiteY4" fmla="*/ 266700 h 266700"/>
                <a:gd name="connsiteX0" fmla="*/ 0 w 2138744"/>
                <a:gd name="connsiteY0" fmla="*/ 274320 h 274320"/>
                <a:gd name="connsiteX1" fmla="*/ 206899 w 2138744"/>
                <a:gd name="connsiteY1" fmla="*/ 36195 h 274320"/>
                <a:gd name="connsiteX2" fmla="*/ 2138744 w 2138744"/>
                <a:gd name="connsiteY2" fmla="*/ 0 h 274320"/>
                <a:gd name="connsiteX3" fmla="*/ 1690688 w 2138744"/>
                <a:gd name="connsiteY3" fmla="*/ 274320 h 274320"/>
                <a:gd name="connsiteX4" fmla="*/ 0 w 2138744"/>
                <a:gd name="connsiteY4" fmla="*/ 274320 h 274320"/>
                <a:gd name="connsiteX0" fmla="*/ 0 w 2138744"/>
                <a:gd name="connsiteY0" fmla="*/ 274320 h 274320"/>
                <a:gd name="connsiteX1" fmla="*/ 187278 w 2138744"/>
                <a:gd name="connsiteY1" fmla="*/ 0 h 274320"/>
                <a:gd name="connsiteX2" fmla="*/ 2138744 w 2138744"/>
                <a:gd name="connsiteY2" fmla="*/ 0 h 274320"/>
                <a:gd name="connsiteX3" fmla="*/ 1690688 w 2138744"/>
                <a:gd name="connsiteY3" fmla="*/ 274320 h 274320"/>
                <a:gd name="connsiteX4" fmla="*/ 0 w 2138744"/>
                <a:gd name="connsiteY4" fmla="*/ 27432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744" h="274320">
                  <a:moveTo>
                    <a:pt x="0" y="274320"/>
                  </a:moveTo>
                  <a:lnTo>
                    <a:pt x="187278" y="0"/>
                  </a:lnTo>
                  <a:lnTo>
                    <a:pt x="2138744" y="0"/>
                  </a:lnTo>
                  <a:lnTo>
                    <a:pt x="1690688" y="274320"/>
                  </a:lnTo>
                  <a:lnTo>
                    <a:pt x="0" y="274320"/>
                  </a:ln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Parallelogram 23">
              <a:extLst>
                <a:ext uri="{FF2B5EF4-FFF2-40B4-BE49-F238E27FC236}">
                  <a16:creationId xmlns:a16="http://schemas.microsoft.com/office/drawing/2014/main" id="{3C717EA6-BEBC-4ACD-8216-1D7D5FC98A11}"/>
                </a:ext>
              </a:extLst>
            </p:cNvPr>
            <p:cNvSpPr/>
            <p:nvPr/>
          </p:nvSpPr>
          <p:spPr>
            <a:xfrm rot="10800000">
              <a:off x="4524375" y="1095375"/>
              <a:ext cx="2019300" cy="314325"/>
            </a:xfrm>
            <a:custGeom>
              <a:avLst/>
              <a:gdLst>
                <a:gd name="connsiteX0" fmla="*/ 0 w 1752600"/>
                <a:gd name="connsiteY0" fmla="*/ 247650 h 247650"/>
                <a:gd name="connsiteX1" fmla="*/ 61913 w 1752600"/>
                <a:gd name="connsiteY1" fmla="*/ 0 h 247650"/>
                <a:gd name="connsiteX2" fmla="*/ 1752600 w 1752600"/>
                <a:gd name="connsiteY2" fmla="*/ 0 h 247650"/>
                <a:gd name="connsiteX3" fmla="*/ 1690688 w 1752600"/>
                <a:gd name="connsiteY3" fmla="*/ 247650 h 247650"/>
                <a:gd name="connsiteX4" fmla="*/ 0 w 1752600"/>
                <a:gd name="connsiteY4" fmla="*/ 247650 h 247650"/>
                <a:gd name="connsiteX0" fmla="*/ 0 w 1962150"/>
                <a:gd name="connsiteY0" fmla="*/ 266700 h 266700"/>
                <a:gd name="connsiteX1" fmla="*/ 61913 w 1962150"/>
                <a:gd name="connsiteY1" fmla="*/ 19050 h 266700"/>
                <a:gd name="connsiteX2" fmla="*/ 1962150 w 1962150"/>
                <a:gd name="connsiteY2" fmla="*/ 0 h 266700"/>
                <a:gd name="connsiteX3" fmla="*/ 1690688 w 1962150"/>
                <a:gd name="connsiteY3" fmla="*/ 266700 h 266700"/>
                <a:gd name="connsiteX4" fmla="*/ 0 w 1962150"/>
                <a:gd name="connsiteY4" fmla="*/ 266700 h 266700"/>
                <a:gd name="connsiteX0" fmla="*/ 0 w 2482748"/>
                <a:gd name="connsiteY0" fmla="*/ 266700 h 266700"/>
                <a:gd name="connsiteX1" fmla="*/ 61913 w 2482748"/>
                <a:gd name="connsiteY1" fmla="*/ 19050 h 266700"/>
                <a:gd name="connsiteX2" fmla="*/ 1962150 w 2482748"/>
                <a:gd name="connsiteY2" fmla="*/ 0 h 266700"/>
                <a:gd name="connsiteX3" fmla="*/ 2482748 w 2482748"/>
                <a:gd name="connsiteY3" fmla="*/ 257175 h 266700"/>
                <a:gd name="connsiteX4" fmla="*/ 0 w 2482748"/>
                <a:gd name="connsiteY4" fmla="*/ 266700 h 266700"/>
                <a:gd name="connsiteX0" fmla="*/ 578667 w 3061415"/>
                <a:gd name="connsiteY0" fmla="*/ 266700 h 266700"/>
                <a:gd name="connsiteX1" fmla="*/ -1 w 3061415"/>
                <a:gd name="connsiteY1" fmla="*/ 19050 h 266700"/>
                <a:gd name="connsiteX2" fmla="*/ 2540817 w 3061415"/>
                <a:gd name="connsiteY2" fmla="*/ 0 h 266700"/>
                <a:gd name="connsiteX3" fmla="*/ 3061415 w 3061415"/>
                <a:gd name="connsiteY3" fmla="*/ 257175 h 266700"/>
                <a:gd name="connsiteX4" fmla="*/ 578667 w 3061415"/>
                <a:gd name="connsiteY4" fmla="*/ 266700 h 266700"/>
                <a:gd name="connsiteX0" fmla="*/ 290536 w 3061417"/>
                <a:gd name="connsiteY0" fmla="*/ 276225 h 276225"/>
                <a:gd name="connsiteX1" fmla="*/ 1 w 3061417"/>
                <a:gd name="connsiteY1" fmla="*/ 19050 h 276225"/>
                <a:gd name="connsiteX2" fmla="*/ 2540819 w 3061417"/>
                <a:gd name="connsiteY2" fmla="*/ 0 h 276225"/>
                <a:gd name="connsiteX3" fmla="*/ 3061417 w 3061417"/>
                <a:gd name="connsiteY3" fmla="*/ 257175 h 276225"/>
                <a:gd name="connsiteX4" fmla="*/ 290536 w 3061417"/>
                <a:gd name="connsiteY4" fmla="*/ 276225 h 276225"/>
                <a:gd name="connsiteX0" fmla="*/ 434601 w 3061415"/>
                <a:gd name="connsiteY0" fmla="*/ 266700 h 266700"/>
                <a:gd name="connsiteX1" fmla="*/ -1 w 3061415"/>
                <a:gd name="connsiteY1" fmla="*/ 19050 h 266700"/>
                <a:gd name="connsiteX2" fmla="*/ 2540817 w 3061415"/>
                <a:gd name="connsiteY2" fmla="*/ 0 h 266700"/>
                <a:gd name="connsiteX3" fmla="*/ 3061415 w 3061415"/>
                <a:gd name="connsiteY3" fmla="*/ 257175 h 266700"/>
                <a:gd name="connsiteX4" fmla="*/ 434601 w 3061415"/>
                <a:gd name="connsiteY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1415" h="266700">
                  <a:moveTo>
                    <a:pt x="434601" y="266700"/>
                  </a:moveTo>
                  <a:lnTo>
                    <a:pt x="-1" y="19050"/>
                  </a:lnTo>
                  <a:lnTo>
                    <a:pt x="2540817" y="0"/>
                  </a:lnTo>
                  <a:lnTo>
                    <a:pt x="3061415" y="257175"/>
                  </a:lnTo>
                  <a:lnTo>
                    <a:pt x="434601" y="266700"/>
                  </a:ln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246D48F-B27E-44EA-8CC5-C597B66F099A}"/>
                </a:ext>
              </a:extLst>
            </p:cNvPr>
            <p:cNvSpPr/>
            <p:nvPr/>
          </p:nvSpPr>
          <p:spPr>
            <a:xfrm>
              <a:off x="638174" y="5045692"/>
              <a:ext cx="5448300" cy="333376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973A73C4-5567-4125-B634-43B5AB8D0596}"/>
              </a:ext>
            </a:extLst>
          </p:cNvPr>
          <p:cNvSpPr/>
          <p:nvPr/>
        </p:nvSpPr>
        <p:spPr>
          <a:xfrm>
            <a:off x="1992924" y="782054"/>
            <a:ext cx="4655724" cy="3970420"/>
          </a:xfrm>
          <a:prstGeom prst="wedgeEllipseCallout">
            <a:avLst>
              <a:gd name="adj1" fmla="val -61060"/>
              <a:gd name="adj2" fmla="val 411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latin typeface="Traditional Arabic" panose="02020603050405020304" pitchFamily="18" charset="-78"/>
                <a:cs typeface="+mj-cs"/>
              </a:rPr>
              <a:t>انْظرُوا إلى هَذَا </a:t>
            </a:r>
            <a:r>
              <a:rPr lang="ar-BH" sz="2800" b="1" dirty="0" smtClean="0">
                <a:latin typeface="Traditional Arabic" panose="02020603050405020304" pitchFamily="18" charset="-78"/>
                <a:cs typeface="+mj-cs"/>
              </a:rPr>
              <a:t>البَيْتِ،</a:t>
            </a:r>
            <a:endParaRPr lang="en-US" sz="2800" b="1" dirty="0" smtClean="0">
              <a:latin typeface="Traditional Arabic" panose="02020603050405020304" pitchFamily="18" charset="-78"/>
              <a:cs typeface="+mj-cs"/>
            </a:endParaRPr>
          </a:p>
          <a:p>
            <a:pPr algn="ctr" rtl="1"/>
            <a:r>
              <a:rPr lang="ar-BH" sz="2800" b="1" dirty="0" smtClean="0">
                <a:latin typeface="Traditional Arabic" panose="02020603050405020304" pitchFamily="18" charset="-78"/>
                <a:cs typeface="+mj-cs"/>
              </a:rPr>
              <a:t>فَهُوَ </a:t>
            </a:r>
            <a:r>
              <a:rPr lang="ar-BH" sz="2800" b="1" dirty="0">
                <a:latin typeface="Traditional Arabic" panose="02020603050405020304" pitchFamily="18" charset="-78"/>
                <a:cs typeface="+mj-cs"/>
              </a:rPr>
              <a:t>يَقُومُ علَى أَعْمِدَةٍ.</a:t>
            </a:r>
          </a:p>
          <a:p>
            <a:pPr algn="ctr" rtl="1"/>
            <a:r>
              <a:rPr lang="ar-BH" sz="2800" b="1" dirty="0">
                <a:latin typeface="Traditional Arabic" panose="02020603050405020304" pitchFamily="18" charset="-78"/>
                <a:cs typeface="+mj-cs"/>
              </a:rPr>
              <a:t>وإِذَا أَزَلْنَا عَمُودًا مِنْهَا انْهَدَمَ جُزْءٌ مِنَ البَيْتِ أَو انْهَدَمَ كَامِلًا، فكَذَلِكَ الوُضُوء؛ فَهُوَ كالبُنْيَانِ لَهُ أَرْكَانٌ يَقُومُ </a:t>
            </a:r>
            <a:r>
              <a:rPr lang="ar-BH" sz="2800" b="1" dirty="0" smtClean="0">
                <a:latin typeface="Traditional Arabic" panose="02020603050405020304" pitchFamily="18" charset="-78"/>
                <a:cs typeface="+mj-cs"/>
              </a:rPr>
              <a:t>عَلَيْهَا،</a:t>
            </a:r>
            <a:endParaRPr lang="en-US" sz="2800" b="1" dirty="0" smtClean="0">
              <a:latin typeface="Traditional Arabic" panose="02020603050405020304" pitchFamily="18" charset="-78"/>
              <a:cs typeface="+mj-cs"/>
            </a:endParaRPr>
          </a:p>
          <a:p>
            <a:pPr algn="ctr" rtl="1"/>
            <a:r>
              <a:rPr lang="ar-BH" sz="2800" b="1" dirty="0" smtClean="0">
                <a:latin typeface="Traditional Arabic" panose="02020603050405020304" pitchFamily="18" charset="-78"/>
                <a:cs typeface="+mj-cs"/>
              </a:rPr>
              <a:t>تُسَمَّى</a:t>
            </a:r>
            <a:r>
              <a:rPr lang="en-US" sz="2800" b="1" dirty="0" smtClean="0">
                <a:latin typeface="Traditional Arabic" panose="02020603050405020304" pitchFamily="18" charset="-78"/>
                <a:cs typeface="+mj-cs"/>
              </a:rPr>
              <a:t>:</a:t>
            </a:r>
            <a:r>
              <a:rPr lang="ar-BH" sz="2800" b="1" dirty="0" smtClean="0">
                <a:latin typeface="Traditional Arabic" panose="02020603050405020304" pitchFamily="18" charset="-78"/>
                <a:cs typeface="+mj-cs"/>
              </a:rPr>
              <a:t> </a:t>
            </a:r>
            <a:r>
              <a:rPr lang="ar-BH" sz="2800" b="1" u="sng" dirty="0">
                <a:solidFill>
                  <a:srgbClr val="002060"/>
                </a:solidFill>
                <a:latin typeface="Traditional Arabic" panose="02020603050405020304" pitchFamily="18" charset="-78"/>
                <a:cs typeface="+mj-cs"/>
              </a:rPr>
              <a:t>فُرُوضَ الوُضُوءِ.</a:t>
            </a:r>
            <a:endParaRPr lang="en-US" sz="2800" b="1" u="sng" dirty="0">
              <a:solidFill>
                <a:srgbClr val="002060"/>
              </a:solidFill>
              <a:latin typeface="Traditional Arabic" panose="02020603050405020304" pitchFamily="18" charset="-78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9615E2E-914B-4AD2-94F7-E7C51E93DDCB}"/>
              </a:ext>
            </a:extLst>
          </p:cNvPr>
          <p:cNvSpPr/>
          <p:nvPr/>
        </p:nvSpPr>
        <p:spPr>
          <a:xfrm>
            <a:off x="7136288" y="1865433"/>
            <a:ext cx="348554" cy="2339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3905BCF-98D9-43EC-AD67-1A30ADF71228}"/>
              </a:ext>
            </a:extLst>
          </p:cNvPr>
          <p:cNvSpPr txBox="1">
            <a:spLocks/>
          </p:cNvSpPr>
          <p:nvPr/>
        </p:nvSpPr>
        <p:spPr>
          <a:xfrm>
            <a:off x="5523650" y="89240"/>
            <a:ext cx="3630304" cy="857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تمهيـد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67120806-740C-4D40-852C-8B5F3B37F799}"/>
              </a:ext>
            </a:extLst>
          </p:cNvPr>
          <p:cNvSpPr/>
          <p:nvPr/>
        </p:nvSpPr>
        <p:spPr>
          <a:xfrm>
            <a:off x="6943860" y="1645286"/>
            <a:ext cx="1655709" cy="211922"/>
          </a:xfrm>
          <a:custGeom>
            <a:avLst/>
            <a:gdLst>
              <a:gd name="connsiteX0" fmla="*/ 0 w 1752600"/>
              <a:gd name="connsiteY0" fmla="*/ 247650 h 247650"/>
              <a:gd name="connsiteX1" fmla="*/ 61913 w 1752600"/>
              <a:gd name="connsiteY1" fmla="*/ 0 h 247650"/>
              <a:gd name="connsiteX2" fmla="*/ 1752600 w 1752600"/>
              <a:gd name="connsiteY2" fmla="*/ 0 h 247650"/>
              <a:gd name="connsiteX3" fmla="*/ 1690688 w 1752600"/>
              <a:gd name="connsiteY3" fmla="*/ 247650 h 247650"/>
              <a:gd name="connsiteX4" fmla="*/ 0 w 1752600"/>
              <a:gd name="connsiteY4" fmla="*/ 247650 h 247650"/>
              <a:gd name="connsiteX0" fmla="*/ 0 w 1962150"/>
              <a:gd name="connsiteY0" fmla="*/ 266700 h 266700"/>
              <a:gd name="connsiteX1" fmla="*/ 61913 w 1962150"/>
              <a:gd name="connsiteY1" fmla="*/ 19050 h 266700"/>
              <a:gd name="connsiteX2" fmla="*/ 1962150 w 1962150"/>
              <a:gd name="connsiteY2" fmla="*/ 0 h 266700"/>
              <a:gd name="connsiteX3" fmla="*/ 1690688 w 1962150"/>
              <a:gd name="connsiteY3" fmla="*/ 266700 h 266700"/>
              <a:gd name="connsiteX4" fmla="*/ 0 w 1962150"/>
              <a:gd name="connsiteY4" fmla="*/ 266700 h 266700"/>
              <a:gd name="connsiteX0" fmla="*/ 0 w 1962150"/>
              <a:gd name="connsiteY0" fmla="*/ 266700 h 266700"/>
              <a:gd name="connsiteX1" fmla="*/ 206899 w 1962150"/>
              <a:gd name="connsiteY1" fmla="*/ 28575 h 266700"/>
              <a:gd name="connsiteX2" fmla="*/ 1962150 w 1962150"/>
              <a:gd name="connsiteY2" fmla="*/ 0 h 266700"/>
              <a:gd name="connsiteX3" fmla="*/ 1690688 w 1962150"/>
              <a:gd name="connsiteY3" fmla="*/ 266700 h 266700"/>
              <a:gd name="connsiteX4" fmla="*/ 0 w 1962150"/>
              <a:gd name="connsiteY4" fmla="*/ 266700 h 266700"/>
              <a:gd name="connsiteX0" fmla="*/ 0 w 2138744"/>
              <a:gd name="connsiteY0" fmla="*/ 274320 h 274320"/>
              <a:gd name="connsiteX1" fmla="*/ 206899 w 2138744"/>
              <a:gd name="connsiteY1" fmla="*/ 36195 h 274320"/>
              <a:gd name="connsiteX2" fmla="*/ 2138744 w 2138744"/>
              <a:gd name="connsiteY2" fmla="*/ 0 h 274320"/>
              <a:gd name="connsiteX3" fmla="*/ 1690688 w 2138744"/>
              <a:gd name="connsiteY3" fmla="*/ 274320 h 274320"/>
              <a:gd name="connsiteX4" fmla="*/ 0 w 2138744"/>
              <a:gd name="connsiteY4" fmla="*/ 274320 h 274320"/>
              <a:gd name="connsiteX0" fmla="*/ 0 w 2138744"/>
              <a:gd name="connsiteY0" fmla="*/ 274320 h 274320"/>
              <a:gd name="connsiteX1" fmla="*/ 187278 w 2138744"/>
              <a:gd name="connsiteY1" fmla="*/ 0 h 274320"/>
              <a:gd name="connsiteX2" fmla="*/ 2138744 w 2138744"/>
              <a:gd name="connsiteY2" fmla="*/ 0 h 274320"/>
              <a:gd name="connsiteX3" fmla="*/ 1690688 w 2138744"/>
              <a:gd name="connsiteY3" fmla="*/ 274320 h 274320"/>
              <a:gd name="connsiteX4" fmla="*/ 0 w 2138744"/>
              <a:gd name="connsiteY4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744" h="274320">
                <a:moveTo>
                  <a:pt x="0" y="274320"/>
                </a:moveTo>
                <a:lnTo>
                  <a:pt x="187278" y="0"/>
                </a:lnTo>
                <a:lnTo>
                  <a:pt x="2138744" y="0"/>
                </a:lnTo>
                <a:lnTo>
                  <a:pt x="1690688" y="274320"/>
                </a:lnTo>
                <a:lnTo>
                  <a:pt x="0" y="27432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arallelogram 23">
            <a:extLst>
              <a:ext uri="{FF2B5EF4-FFF2-40B4-BE49-F238E27FC236}">
                <a16:creationId xmlns:a16="http://schemas.microsoft.com/office/drawing/2014/main" id="{BDF35D5F-2063-44F5-8BDA-5C6C85C5E799}"/>
              </a:ext>
            </a:extLst>
          </p:cNvPr>
          <p:cNvSpPr/>
          <p:nvPr/>
        </p:nvSpPr>
        <p:spPr>
          <a:xfrm rot="19545165">
            <a:off x="7217296" y="3401394"/>
            <a:ext cx="1655709" cy="199946"/>
          </a:xfrm>
          <a:custGeom>
            <a:avLst/>
            <a:gdLst>
              <a:gd name="connsiteX0" fmla="*/ 0 w 1752600"/>
              <a:gd name="connsiteY0" fmla="*/ 247650 h 247650"/>
              <a:gd name="connsiteX1" fmla="*/ 61913 w 1752600"/>
              <a:gd name="connsiteY1" fmla="*/ 0 h 247650"/>
              <a:gd name="connsiteX2" fmla="*/ 1752600 w 1752600"/>
              <a:gd name="connsiteY2" fmla="*/ 0 h 247650"/>
              <a:gd name="connsiteX3" fmla="*/ 1690688 w 1752600"/>
              <a:gd name="connsiteY3" fmla="*/ 247650 h 247650"/>
              <a:gd name="connsiteX4" fmla="*/ 0 w 1752600"/>
              <a:gd name="connsiteY4" fmla="*/ 247650 h 247650"/>
              <a:gd name="connsiteX0" fmla="*/ 0 w 1962150"/>
              <a:gd name="connsiteY0" fmla="*/ 266700 h 266700"/>
              <a:gd name="connsiteX1" fmla="*/ 61913 w 1962150"/>
              <a:gd name="connsiteY1" fmla="*/ 19050 h 266700"/>
              <a:gd name="connsiteX2" fmla="*/ 1962150 w 1962150"/>
              <a:gd name="connsiteY2" fmla="*/ 0 h 266700"/>
              <a:gd name="connsiteX3" fmla="*/ 1690688 w 1962150"/>
              <a:gd name="connsiteY3" fmla="*/ 266700 h 266700"/>
              <a:gd name="connsiteX4" fmla="*/ 0 w 1962150"/>
              <a:gd name="connsiteY4" fmla="*/ 266700 h 266700"/>
              <a:gd name="connsiteX0" fmla="*/ 0 w 1962150"/>
              <a:gd name="connsiteY0" fmla="*/ 266700 h 266700"/>
              <a:gd name="connsiteX1" fmla="*/ 206899 w 1962150"/>
              <a:gd name="connsiteY1" fmla="*/ 28575 h 266700"/>
              <a:gd name="connsiteX2" fmla="*/ 1962150 w 1962150"/>
              <a:gd name="connsiteY2" fmla="*/ 0 h 266700"/>
              <a:gd name="connsiteX3" fmla="*/ 1690688 w 1962150"/>
              <a:gd name="connsiteY3" fmla="*/ 266700 h 266700"/>
              <a:gd name="connsiteX4" fmla="*/ 0 w 1962150"/>
              <a:gd name="connsiteY4" fmla="*/ 266700 h 266700"/>
              <a:gd name="connsiteX0" fmla="*/ 0 w 2138744"/>
              <a:gd name="connsiteY0" fmla="*/ 274320 h 274320"/>
              <a:gd name="connsiteX1" fmla="*/ 206899 w 2138744"/>
              <a:gd name="connsiteY1" fmla="*/ 36195 h 274320"/>
              <a:gd name="connsiteX2" fmla="*/ 2138744 w 2138744"/>
              <a:gd name="connsiteY2" fmla="*/ 0 h 274320"/>
              <a:gd name="connsiteX3" fmla="*/ 1690688 w 2138744"/>
              <a:gd name="connsiteY3" fmla="*/ 274320 h 274320"/>
              <a:gd name="connsiteX4" fmla="*/ 0 w 2138744"/>
              <a:gd name="connsiteY4" fmla="*/ 274320 h 274320"/>
              <a:gd name="connsiteX0" fmla="*/ 0 w 2138744"/>
              <a:gd name="connsiteY0" fmla="*/ 274320 h 274320"/>
              <a:gd name="connsiteX1" fmla="*/ 187278 w 2138744"/>
              <a:gd name="connsiteY1" fmla="*/ 0 h 274320"/>
              <a:gd name="connsiteX2" fmla="*/ 2138744 w 2138744"/>
              <a:gd name="connsiteY2" fmla="*/ 0 h 274320"/>
              <a:gd name="connsiteX3" fmla="*/ 1690688 w 2138744"/>
              <a:gd name="connsiteY3" fmla="*/ 274320 h 274320"/>
              <a:gd name="connsiteX4" fmla="*/ 0 w 2138744"/>
              <a:gd name="connsiteY4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744" h="274320">
                <a:moveTo>
                  <a:pt x="0" y="274320"/>
                </a:moveTo>
                <a:lnTo>
                  <a:pt x="187278" y="0"/>
                </a:lnTo>
                <a:lnTo>
                  <a:pt x="2138744" y="0"/>
                </a:lnTo>
                <a:lnTo>
                  <a:pt x="1690688" y="274320"/>
                </a:lnTo>
                <a:lnTo>
                  <a:pt x="0" y="27432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3 تمه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56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950"/>
                            </p:stCondLst>
                            <p:childTnLst>
                              <p:par>
                                <p:cTn id="28" presetID="56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3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300"/>
                            </p:stCondLst>
                            <p:childTnLst>
                              <p:par>
                                <p:cTn id="38" presetID="56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45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450"/>
                            </p:stCondLst>
                            <p:childTnLst>
                              <p:par>
                                <p:cTn id="51" presetID="56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45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4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450"/>
                            </p:stCondLst>
                            <p:childTnLst>
                              <p:par>
                                <p:cTn id="67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850"/>
                            </p:stCondLst>
                            <p:childTnLst>
                              <p:par>
                                <p:cTn id="73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850"/>
                            </p:stCondLst>
                            <p:childTnLst>
                              <p:par>
                                <p:cTn id="79" presetID="52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5" grpId="0" animBg="1"/>
      <p:bldP spid="73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1C51FF-6598-4849-BBCB-070C539E0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8" y="4740442"/>
            <a:ext cx="2208928" cy="164222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65D228-919F-4AF2-BCFA-1BA849A3DAF0}"/>
              </a:ext>
            </a:extLst>
          </p:cNvPr>
          <p:cNvSpPr/>
          <p:nvPr/>
        </p:nvSpPr>
        <p:spPr>
          <a:xfrm>
            <a:off x="5979694" y="246207"/>
            <a:ext cx="3750472" cy="6580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عزيزي 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المتعلم</a:t>
            </a:r>
            <a:r>
              <a:rPr kumimoji="0" lang="ar-B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: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 ا</a:t>
            </a:r>
            <a:r>
              <a:rPr kumimoji="0" lang="ar-B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ِ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ق</a:t>
            </a:r>
            <a:r>
              <a:rPr kumimoji="0" lang="ar-B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ْ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ر</a:t>
            </a:r>
            <a:r>
              <a:rPr kumimoji="0" lang="ar-B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َ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أ وت</a:t>
            </a:r>
            <a:r>
              <a:rPr kumimoji="0" lang="ar-B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َ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د</a:t>
            </a:r>
            <a:r>
              <a:rPr kumimoji="0" lang="ar-B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َ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ب</a:t>
            </a:r>
            <a:r>
              <a:rPr kumimoji="0" lang="ar-B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َ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+mj-cs"/>
              </a:rPr>
              <a:t>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cs typeface="+mj-cs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FE4A0754-09E6-42BC-9ACB-5D9BA6A91685}"/>
              </a:ext>
            </a:extLst>
          </p:cNvPr>
          <p:cNvSpPr/>
          <p:nvPr/>
        </p:nvSpPr>
        <p:spPr>
          <a:xfrm>
            <a:off x="1287408" y="3113457"/>
            <a:ext cx="9674958" cy="1852863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 rtl="1"/>
            <a:r>
              <a:rPr lang="ar-SA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+mj-cs"/>
              </a:rPr>
              <a:t>أجب </a:t>
            </a:r>
            <a:r>
              <a:rPr lang="ar-SA" sz="3200" b="1" dirty="0">
                <a:solidFill>
                  <a:srgbClr val="CC0000"/>
                </a:solidFill>
                <a:latin typeface="Times New Roman" panose="02020603050405020304" pitchFamily="18" charset="0"/>
                <a:cs typeface="+mj-cs"/>
              </a:rPr>
              <a:t>عما يأتي: </a:t>
            </a:r>
            <a:endParaRPr lang="ar-BH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+mj-cs"/>
            </a:endParaRPr>
          </a:p>
          <a:p>
            <a:pPr algn="r" rtl="1"/>
            <a:r>
              <a:rPr lang="ar-BH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أَمَرَنا اللهُ تعالى في الآية الكريمة بفعل مجموعة من الأعمال قبل الصلاة،</a:t>
            </a:r>
          </a:p>
          <a:p>
            <a:pPr algn="r" rtl="1"/>
            <a:r>
              <a:rPr lang="ar-BH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+mj-cs"/>
              </a:rPr>
              <a:t> 	فماذا تُسَمى؟</a:t>
            </a:r>
            <a:endParaRPr lang="ar-SA" sz="3200" b="1" dirty="0">
              <a:solidFill>
                <a:srgbClr val="CC000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B9D6E1-BEA0-4891-93DD-FC404327F93B}"/>
              </a:ext>
            </a:extLst>
          </p:cNvPr>
          <p:cNvSpPr/>
          <p:nvPr/>
        </p:nvSpPr>
        <p:spPr>
          <a:xfrm>
            <a:off x="3813742" y="5187502"/>
            <a:ext cx="4549986" cy="966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90000"/>
              </a:lnSpc>
              <a:spcBef>
                <a:spcPts val="1000"/>
              </a:spcBef>
            </a:pPr>
            <a:r>
              <a:rPr lang="ar-BH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+mj-cs"/>
              </a:rPr>
              <a:t>تُسَمى الوضوء</a:t>
            </a:r>
            <a:endParaRPr lang="ar-SA" sz="5400" b="1" dirty="0">
              <a:solidFill>
                <a:srgbClr val="00206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2E43F4-C48E-41B2-BAAC-5293AEF5FA97}"/>
              </a:ext>
            </a:extLst>
          </p:cNvPr>
          <p:cNvSpPr/>
          <p:nvPr/>
        </p:nvSpPr>
        <p:spPr>
          <a:xfrm>
            <a:off x="1046716" y="1094870"/>
            <a:ext cx="10084039" cy="18167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spcBef>
                <a:spcPts val="1000"/>
              </a:spcBef>
            </a:pPr>
            <a:r>
              <a:rPr lang="ar-BH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قال الله تعالى</a:t>
            </a:r>
            <a:r>
              <a:rPr lang="ar-BH" sz="3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:</a:t>
            </a:r>
            <a:endParaRPr lang="en-US" sz="3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lvl="0" algn="ctr" rtl="1">
              <a:spcBef>
                <a:spcPts val="1000"/>
              </a:spcBef>
            </a:pPr>
            <a:r>
              <a:rPr lang="ar-BH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[</a:t>
            </a:r>
            <a:r>
              <a:rPr lang="ar-SA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يَا أَيُّهَا الَّذِينَ آمَنُواْ إِذَا قُمْتُمْ إِلَى </a:t>
            </a:r>
            <a:r>
              <a:rPr lang="ar-S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الصَّلاةِ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ar-S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فاغْسِلُواْ وُجُوهَكُمْ</a:t>
            </a:r>
            <a:r>
              <a:rPr lang="ar-BH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ar-S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وَأَيْدِيَكُمْ </a:t>
            </a:r>
            <a:r>
              <a:rPr lang="ar-SA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إِلَى </a:t>
            </a:r>
            <a:r>
              <a:rPr lang="ar-S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الْمَرَافِقِ</a:t>
            </a:r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lvl="0" algn="ctr" rtl="1">
              <a:spcBef>
                <a:spcPts val="1000"/>
              </a:spcBef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         </a:t>
            </a:r>
            <a:r>
              <a:rPr lang="ar-S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وَامْسَحُواْ </a:t>
            </a:r>
            <a:r>
              <a:rPr lang="ar-SA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بِرُؤُوسِكُمْ وَأَرْجُلَكُمْ إِلَى </a:t>
            </a:r>
            <a:r>
              <a:rPr lang="ar-S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الْكَعْبَينِ</a:t>
            </a:r>
            <a:r>
              <a:rPr lang="ar-BH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]</a:t>
            </a:r>
            <a:r>
              <a:rPr lang="ar-SA" sz="3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.</a:t>
            </a:r>
            <a:endParaRPr lang="ar-SA" sz="3000" b="1" dirty="0">
              <a:solidFill>
                <a:srgbClr val="00206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5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0"/>
                            </p:stCondLst>
                            <p:childTnLst>
                              <p:par>
                                <p:cTn id="68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3F65B0-9837-49FF-B0FF-F36B72232BB8}"/>
              </a:ext>
            </a:extLst>
          </p:cNvPr>
          <p:cNvSpPr/>
          <p:nvPr/>
        </p:nvSpPr>
        <p:spPr>
          <a:xfrm>
            <a:off x="2951482" y="205226"/>
            <a:ext cx="9024654" cy="6165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50000"/>
              </a:lnSpc>
              <a:spcBef>
                <a:spcPts val="1000"/>
              </a:spcBef>
            </a:pPr>
            <a:r>
              <a:rPr lang="ar-SA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{</a:t>
            </a:r>
            <a:r>
              <a:rPr lang="ar-S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يَا أَيُّهَا الَّذِينَ آمَنُواْ إِذَا قُمْتُمْ إِلَى الصَّلاةِ فاغْسِلُواْ وُجُوهَكُمْ وَأَيْدِيَكُمْ إِلَى الْمَرَافِقِ وَامْسَحُواْ بِرُؤُوسِكُمْ وَأَرْجُلَكُمْ إِلَى </a:t>
            </a:r>
            <a:r>
              <a:rPr lang="ar-S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الْكَعْبَينِ</a:t>
            </a:r>
            <a:r>
              <a:rPr lang="ar-SA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}</a:t>
            </a:r>
            <a:endParaRPr lang="ar-SA" b="1" dirty="0">
              <a:solidFill>
                <a:srgbClr val="00206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33C6F2-894A-410C-8624-78CAB1F774B2}"/>
              </a:ext>
            </a:extLst>
          </p:cNvPr>
          <p:cNvSpPr txBox="1">
            <a:spLocks/>
          </p:cNvSpPr>
          <p:nvPr/>
        </p:nvSpPr>
        <p:spPr>
          <a:xfrm>
            <a:off x="4405389" y="1130264"/>
            <a:ext cx="6361028" cy="720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457200" rtl="1">
              <a:defRPr/>
            </a:pPr>
            <a:r>
              <a:rPr lang="ar-BH" sz="3600" b="1" kern="0" dirty="0">
                <a:solidFill>
                  <a:prstClr val="black"/>
                </a:solidFill>
                <a:cs typeface="Traditional Arabic" pitchFamily="2" charset="-78"/>
              </a:rPr>
              <a:t>استنتج فروض الوضوء الواردة في الآية الكريمة</a:t>
            </a:r>
            <a:endParaRPr lang="ar-SA" sz="3600" b="1" kern="0" dirty="0">
              <a:solidFill>
                <a:prstClr val="black"/>
              </a:solidFill>
              <a:cs typeface="Traditional Arabic" pitchFamily="2" charset="-78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1FDB65AC-3A97-4ABC-A104-1BD0B073952B}"/>
              </a:ext>
            </a:extLst>
          </p:cNvPr>
          <p:cNvSpPr/>
          <p:nvPr/>
        </p:nvSpPr>
        <p:spPr>
          <a:xfrm>
            <a:off x="3711733" y="4899029"/>
            <a:ext cx="3447116" cy="59851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غسل اليدين إلى </a:t>
            </a:r>
            <a:r>
              <a:rPr lang="ar-BH" sz="31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المرفقين</a:t>
            </a:r>
            <a:endParaRPr lang="ar-BH" sz="31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raditional Arabic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828FD1-759C-4716-894E-906FD07ED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8" y="4348090"/>
            <a:ext cx="2597628" cy="17003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308C24F-20A3-4BF3-BDEC-90FB66CD765C}"/>
              </a:ext>
            </a:extLst>
          </p:cNvPr>
          <p:cNvSpPr/>
          <p:nvPr/>
        </p:nvSpPr>
        <p:spPr>
          <a:xfrm>
            <a:off x="1424081" y="5567878"/>
            <a:ext cx="612706" cy="4558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EC2AB8-2E77-4B37-9573-B2242EA565E6}"/>
              </a:ext>
            </a:extLst>
          </p:cNvPr>
          <p:cNvPicPr/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44" r="51003" b="31931"/>
          <a:stretch/>
        </p:blipFill>
        <p:spPr bwMode="auto">
          <a:xfrm>
            <a:off x="7694187" y="2194817"/>
            <a:ext cx="4312018" cy="17190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CF0EFC32-9A0F-427C-963F-5D65110BEDB6}"/>
              </a:ext>
            </a:extLst>
          </p:cNvPr>
          <p:cNvSpPr/>
          <p:nvPr/>
        </p:nvSpPr>
        <p:spPr>
          <a:xfrm>
            <a:off x="3859228" y="2777415"/>
            <a:ext cx="3152126" cy="59851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غسل </a:t>
            </a: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الوجه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A4C5CF-7FB1-47EE-BB50-828BBE657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08" y="1659654"/>
            <a:ext cx="2655004" cy="1716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12ED2C-043E-45C4-BC4E-DF5969EAAEA7}"/>
              </a:ext>
            </a:extLst>
          </p:cNvPr>
          <p:cNvPicPr/>
          <p:nvPr/>
        </p:nvPicPr>
        <p:blipFill rotWithShape="1"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890" r="52315" b="9981"/>
          <a:stretch/>
        </p:blipFill>
        <p:spPr bwMode="auto">
          <a:xfrm>
            <a:off x="7848216" y="4238804"/>
            <a:ext cx="4107496" cy="18491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122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5 استنت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4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3" grpId="0" animBg="1"/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3F65B0-9837-49FF-B0FF-F36B72232BB8}"/>
              </a:ext>
            </a:extLst>
          </p:cNvPr>
          <p:cNvSpPr/>
          <p:nvPr/>
        </p:nvSpPr>
        <p:spPr>
          <a:xfrm>
            <a:off x="2951482" y="133034"/>
            <a:ext cx="9024654" cy="6165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50000"/>
              </a:lnSpc>
              <a:spcBef>
                <a:spcPts val="1000"/>
              </a:spcBef>
            </a:pPr>
            <a:r>
              <a:rPr lang="ar-SA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{</a:t>
            </a:r>
            <a:r>
              <a:rPr lang="ar-S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يَا أَيُّهَا الَّذِينَ آمَنُواْ إِذَا قُمْتُمْ إِلَى الصَّلاةِ فاغْسِلُواْ وُجُوهَكُمْ وَأَيْدِيَكُمْ إِلَى الْمَرَافِقِ وَامْسَحُواْ بِرُؤُوسِكُمْ وَأَرْجُلَكُمْ إِلَى </a:t>
            </a:r>
            <a:r>
              <a:rPr lang="ar-S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الْكَعْبَينِ</a:t>
            </a:r>
            <a:r>
              <a:rPr lang="ar-SA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}</a:t>
            </a:r>
            <a:endParaRPr lang="ar-SA" b="1" dirty="0">
              <a:solidFill>
                <a:srgbClr val="00206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33C6F2-894A-410C-8624-78CAB1F774B2}"/>
              </a:ext>
            </a:extLst>
          </p:cNvPr>
          <p:cNvSpPr txBox="1">
            <a:spLocks/>
          </p:cNvSpPr>
          <p:nvPr/>
        </p:nvSpPr>
        <p:spPr>
          <a:xfrm>
            <a:off x="5136550" y="1010657"/>
            <a:ext cx="6347263" cy="7120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457200" rtl="1">
              <a:defRPr/>
            </a:pPr>
            <a:r>
              <a:rPr lang="ar-BH" sz="3600" b="1" kern="0" dirty="0">
                <a:solidFill>
                  <a:prstClr val="black"/>
                </a:solidFill>
                <a:cs typeface="Traditional Arabic" pitchFamily="2" charset="-78"/>
              </a:rPr>
              <a:t>استنتج فروض الوضوء الواردة في الآية الكريمة</a:t>
            </a:r>
            <a:endParaRPr lang="ar-SA" sz="3600" b="1" kern="0" dirty="0">
              <a:solidFill>
                <a:prstClr val="black"/>
              </a:solidFill>
              <a:cs typeface="Traditional Arabic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5E60A8-F72D-4B6C-AA11-B79B51064C1A}"/>
              </a:ext>
            </a:extLst>
          </p:cNvPr>
          <p:cNvPicPr/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23087" r="35052" b="70944"/>
          <a:stretch/>
        </p:blipFill>
        <p:spPr bwMode="auto">
          <a:xfrm>
            <a:off x="8213623" y="2051927"/>
            <a:ext cx="3742090" cy="16168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1FDB65AC-3A97-4ABC-A104-1BD0B073952B}"/>
              </a:ext>
            </a:extLst>
          </p:cNvPr>
          <p:cNvSpPr/>
          <p:nvPr/>
        </p:nvSpPr>
        <p:spPr>
          <a:xfrm>
            <a:off x="5312901" y="2561107"/>
            <a:ext cx="2346953" cy="59851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مسح </a:t>
            </a: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الرأس</a:t>
            </a:r>
            <a:endParaRPr lang="ar-BH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r="2038" b="3220"/>
          <a:stretch/>
        </p:blipFill>
        <p:spPr>
          <a:xfrm>
            <a:off x="180296" y="2051927"/>
            <a:ext cx="4591920" cy="1708396"/>
          </a:xfrm>
          <a:prstGeom prst="rect">
            <a:avLst/>
          </a:prstGeom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1FDB65AC-3A97-4ABC-A104-1BD0B073952B}"/>
              </a:ext>
            </a:extLst>
          </p:cNvPr>
          <p:cNvSpPr/>
          <p:nvPr/>
        </p:nvSpPr>
        <p:spPr>
          <a:xfrm>
            <a:off x="4270746" y="4591487"/>
            <a:ext cx="3752921" cy="59851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غسل الرجلين إلى </a:t>
            </a:r>
            <a:r>
              <a:rPr lang="ar-BH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الكعبين</a:t>
            </a:r>
            <a:endParaRPr lang="ar-BH" sz="3200" b="1" dirty="0">
              <a:solidFill>
                <a:srgbClr val="002776"/>
              </a:solidFill>
              <a:latin typeface="Times New Roman" panose="02020603050405020304" pitchFamily="18" charset="0"/>
              <a:cs typeface="Traditional Arabic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379480-9594-4E17-BE12-6F74581D2CE1}"/>
              </a:ext>
            </a:extLst>
          </p:cNvPr>
          <p:cNvPicPr/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44510" r="33677" b="49312"/>
          <a:stretch/>
        </p:blipFill>
        <p:spPr bwMode="auto">
          <a:xfrm>
            <a:off x="8310182" y="4003337"/>
            <a:ext cx="3665954" cy="17988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E217EB-D417-4EA7-9F25-A75A4968F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497" y="3947000"/>
            <a:ext cx="2928171" cy="1798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: Rounded Corners 11">
            <a:extLst>
              <a:ext uri="{FF2B5EF4-FFF2-40B4-BE49-F238E27FC236}">
                <a16:creationId xmlns:a16="http://schemas.microsoft.com/office/drawing/2014/main" id="{BE8DE142-576D-476C-AA9B-504D3024D55A}"/>
              </a:ext>
            </a:extLst>
          </p:cNvPr>
          <p:cNvSpPr/>
          <p:nvPr/>
        </p:nvSpPr>
        <p:spPr>
          <a:xfrm>
            <a:off x="3719498" y="5763922"/>
            <a:ext cx="4975736" cy="5954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700" b="1" kern="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لا أسرف في صبّ الماء في أثناء </a:t>
            </a:r>
            <a:r>
              <a:rPr lang="ar-BH" sz="2700" b="1" kern="0" dirty="0" smtClean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الوُضوء</a:t>
            </a:r>
            <a:endParaRPr lang="en-US" sz="2700" b="1" kern="0" dirty="0">
              <a:solidFill>
                <a:prstClr val="black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84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 006 Im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250"/>
                            </p:stCondLst>
                            <p:childTnLst>
                              <p:par>
                                <p:cTn id="5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25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45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20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>
            <a:extLst>
              <a:ext uri="{FF2B5EF4-FFF2-40B4-BE49-F238E27FC236}">
                <a16:creationId xmlns:a16="http://schemas.microsoft.com/office/drawing/2014/main" id="{885D2B73-A3AA-42FC-AC64-943AB3F6B603}"/>
              </a:ext>
            </a:extLst>
          </p:cNvPr>
          <p:cNvSpPr/>
          <p:nvPr/>
        </p:nvSpPr>
        <p:spPr>
          <a:xfrm rot="989403">
            <a:off x="5445179" y="665864"/>
            <a:ext cx="4969567" cy="4969567"/>
          </a:xfrm>
          <a:prstGeom prst="arc">
            <a:avLst>
              <a:gd name="adj1" fmla="val 15868514"/>
              <a:gd name="adj2" fmla="val 14973728"/>
            </a:avLst>
          </a:prstGeom>
          <a:ln w="155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08242C-1290-47E5-AFB6-2AED0A277C12}"/>
              </a:ext>
            </a:extLst>
          </p:cNvPr>
          <p:cNvSpPr/>
          <p:nvPr/>
        </p:nvSpPr>
        <p:spPr>
          <a:xfrm>
            <a:off x="9557225" y="2510031"/>
            <a:ext cx="1683026" cy="1683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2400" b="1" dirty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(2) غسل الوجه كلّه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A3AECA-10EB-4AC6-91D3-D11CFAF75E05}"/>
              </a:ext>
            </a:extLst>
          </p:cNvPr>
          <p:cNvSpPr/>
          <p:nvPr/>
        </p:nvSpPr>
        <p:spPr>
          <a:xfrm>
            <a:off x="8310392" y="4450219"/>
            <a:ext cx="2088346" cy="168302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(3) </a:t>
            </a:r>
          </a:p>
          <a:p>
            <a:pPr lvl="0" algn="ctr" rtl="1">
              <a:defRPr/>
            </a:pPr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غسل </a:t>
            </a:r>
            <a:r>
              <a:rPr lang="ar-BH" sz="2400" b="1" dirty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اليدين مع المرفقين</a:t>
            </a:r>
            <a:r>
              <a:rPr lang="ar-S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raditional Arabic" pitchFamily="2" charset="-78"/>
              </a:rPr>
              <a:t>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raditional Arabic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0A1FEB-F782-4241-ADB9-2884EB8581F9}"/>
              </a:ext>
            </a:extLst>
          </p:cNvPr>
          <p:cNvSpPr/>
          <p:nvPr/>
        </p:nvSpPr>
        <p:spPr>
          <a:xfrm>
            <a:off x="5618745" y="4258186"/>
            <a:ext cx="1867822" cy="16830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(4)</a:t>
            </a:r>
          </a:p>
          <a:p>
            <a:pPr lvl="0" algn="ctr" rtl="1">
              <a:defRPr/>
            </a:pPr>
            <a:r>
              <a:rPr lang="ar-BH" sz="2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مسح الرأس</a:t>
            </a:r>
            <a:endParaRPr lang="en-US" sz="2300" b="1" dirty="0">
              <a:solidFill>
                <a:prstClr val="black"/>
              </a:solidFill>
              <a:latin typeface="Times New Roman" panose="02020603050405020304" pitchFamily="18" charset="0"/>
              <a:cs typeface="Traditional Arabic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61D8F6-9EAA-49FD-ACA4-EE11CC3B0D83}"/>
              </a:ext>
            </a:extLst>
          </p:cNvPr>
          <p:cNvSpPr/>
          <p:nvPr/>
        </p:nvSpPr>
        <p:spPr>
          <a:xfrm>
            <a:off x="4576714" y="2361690"/>
            <a:ext cx="1824085" cy="168302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)</a:t>
            </a:r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5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(</a:t>
            </a:r>
            <a:endParaRPr lang="ar-BH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+mj-cs"/>
            </a:endParaRPr>
          </a:p>
          <a:p>
            <a:pPr algn="ctr" rtl="1">
              <a:defRPr/>
            </a:pPr>
            <a:r>
              <a:rPr lang="ar-BH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غسل الرجلين</a:t>
            </a:r>
          </a:p>
          <a:p>
            <a:pPr algn="ctr" rtl="1">
              <a:defRPr/>
            </a:pPr>
            <a:r>
              <a:rPr lang="ar-BH" sz="2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مع الكعبين</a:t>
            </a:r>
            <a:endParaRPr lang="ar-SA" sz="2300" b="1" kern="0" dirty="0">
              <a:solidFill>
                <a:prstClr val="black"/>
              </a:solidFill>
              <a:cs typeface="Traditional Arabic" pitchFamily="2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69105D-A2F4-470E-9566-7E3A4E2C5A20}"/>
              </a:ext>
            </a:extLst>
          </p:cNvPr>
          <p:cNvSpPr/>
          <p:nvPr/>
        </p:nvSpPr>
        <p:spPr>
          <a:xfrm>
            <a:off x="5447842" y="364688"/>
            <a:ext cx="1683026" cy="1683026"/>
          </a:xfrm>
          <a:prstGeom prst="ellipse">
            <a:avLst/>
          </a:prstGeom>
          <a:solidFill>
            <a:srgbClr val="FFD96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2400" b="1" dirty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(6) </a:t>
            </a:r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الترتيب</a:t>
            </a:r>
            <a:endParaRPr lang="ar-SA" sz="2400" b="1" dirty="0">
              <a:solidFill>
                <a:prstClr val="black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0A55CE-7585-438B-A790-562ABAA8DA81}"/>
              </a:ext>
            </a:extLst>
          </p:cNvPr>
          <p:cNvSpPr/>
          <p:nvPr/>
        </p:nvSpPr>
        <p:spPr>
          <a:xfrm>
            <a:off x="8951495" y="531615"/>
            <a:ext cx="1949116" cy="17311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)</a:t>
            </a:r>
            <a:r>
              <a:rPr lang="ar-BH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(</a:t>
            </a:r>
            <a:r>
              <a:rPr lang="ar-BH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 النيّة</a:t>
            </a:r>
            <a:endParaRPr lang="en-US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+mj-cs"/>
            </a:endParaRPr>
          </a:p>
          <a:p>
            <a:pPr algn="ctr" rtl="1">
              <a:defRPr/>
            </a:pPr>
            <a:r>
              <a:rPr lang="ar-BH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عند </a:t>
            </a:r>
            <a:r>
              <a:rPr lang="ar-BH" b="1" dirty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غسل </a:t>
            </a:r>
            <a:r>
              <a:rPr lang="ar-BH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الوجه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+mj-cs"/>
            </a:endParaRPr>
          </a:p>
          <a:p>
            <a:pPr algn="ctr" rtl="1">
              <a:defRPr/>
            </a:pPr>
            <a:r>
              <a:rPr lang="ar-BH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ومحلّها القلب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4A6C70-E608-41DE-B946-014C13D88B01}"/>
              </a:ext>
            </a:extLst>
          </p:cNvPr>
          <p:cNvSpPr/>
          <p:nvPr/>
        </p:nvSpPr>
        <p:spPr>
          <a:xfrm>
            <a:off x="6628755" y="1811387"/>
            <a:ext cx="2518326" cy="251832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4600" b="1" kern="0" dirty="0">
                <a:solidFill>
                  <a:prstClr val="white"/>
                </a:solidFill>
                <a:cs typeface="+mj-cs"/>
              </a:rPr>
              <a:t>فروض الوضوء</a:t>
            </a:r>
            <a:endParaRPr lang="en-US" sz="4600" kern="0" dirty="0">
              <a:solidFill>
                <a:sysClr val="windowText" lastClr="000000"/>
              </a:solidFill>
              <a:cs typeface="+mj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1597BFCE-A424-410A-8765-936490B9C687}"/>
              </a:ext>
            </a:extLst>
          </p:cNvPr>
          <p:cNvSpPr/>
          <p:nvPr/>
        </p:nvSpPr>
        <p:spPr>
          <a:xfrm rot="5400000">
            <a:off x="7582305" y="337400"/>
            <a:ext cx="735933" cy="65686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6DEBA8FE-D666-4FFA-8CBC-2F529D070671}"/>
              </a:ext>
            </a:extLst>
          </p:cNvPr>
          <p:cNvSpPr/>
          <p:nvPr/>
        </p:nvSpPr>
        <p:spPr>
          <a:xfrm>
            <a:off x="829484" y="531615"/>
            <a:ext cx="4555414" cy="1766445"/>
          </a:xfrm>
          <a:prstGeom prst="rightArrowCallout">
            <a:avLst>
              <a:gd name="adj1" fmla="val 30152"/>
              <a:gd name="adj2" fmla="val 15757"/>
              <a:gd name="adj3" fmla="val 28817"/>
              <a:gd name="adj4" fmla="val 80296"/>
            </a:avLst>
          </a:prstGeom>
          <a:solidFill>
            <a:srgbClr val="FFD96D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prstClr val="black"/>
                </a:solidFill>
                <a:latin typeface="Times New Roman" panose="02020603050405020304" pitchFamily="18" charset="0"/>
                <a:cs typeface="Traditional Arabic" pitchFamily="2" charset="-78"/>
              </a:rPr>
              <a:t>الترتيب: أن يغسل المُتوضِّئُ </a:t>
            </a:r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raditional Arabic" pitchFamily="2" charset="-78"/>
              </a:rPr>
              <a:t>الوجه،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raditional Arabic" pitchFamily="2" charset="-78"/>
            </a:endParaRPr>
          </a:p>
          <a:p>
            <a:pPr algn="ctr" rtl="1"/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raditional Arabic" pitchFamily="2" charset="-78"/>
              </a:rPr>
              <a:t>ثمَّ </a:t>
            </a:r>
            <a:r>
              <a:rPr lang="ar-BH" sz="2400" b="1" dirty="0">
                <a:solidFill>
                  <a:prstClr val="black"/>
                </a:solidFill>
                <a:latin typeface="Times New Roman" panose="02020603050405020304" pitchFamily="18" charset="0"/>
                <a:cs typeface="Traditional Arabic" pitchFamily="2" charset="-78"/>
              </a:rPr>
              <a:t>اليدينِ إلى المرفقين، ثم يَمْسَحُ الرَّأْسَ، ثم يغسل الرجلين إلى </a:t>
            </a:r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raditional Arabic" pitchFamily="2" charset="-78"/>
              </a:rPr>
              <a:t>الكَعْبَيْن،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raditional Arabic" pitchFamily="2" charset="-78"/>
            </a:endParaRPr>
          </a:p>
          <a:p>
            <a:pPr algn="ctr" rtl="1"/>
            <a:r>
              <a:rPr lang="ar-BH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raditional Arabic" pitchFamily="2" charset="-78"/>
              </a:rPr>
              <a:t>فلا </a:t>
            </a:r>
            <a:r>
              <a:rPr lang="ar-BH" sz="2400" b="1" dirty="0">
                <a:solidFill>
                  <a:prstClr val="black"/>
                </a:solidFill>
                <a:latin typeface="Times New Roman" panose="02020603050405020304" pitchFamily="18" charset="0"/>
                <a:cs typeface="Traditional Arabic" pitchFamily="2" charset="-78"/>
              </a:rPr>
              <a:t>يُقدِّم عضوا على الآخر.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raditional Arabic" pitchFamily="2" charset="-78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33A4EBD-B348-449B-B879-C8A12C1CEC79}"/>
              </a:ext>
            </a:extLst>
          </p:cNvPr>
          <p:cNvSpPr txBox="1">
            <a:spLocks/>
          </p:cNvSpPr>
          <p:nvPr/>
        </p:nvSpPr>
        <p:spPr>
          <a:xfrm>
            <a:off x="2679800" y="3071092"/>
            <a:ext cx="1696430" cy="8708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kern="0" dirty="0">
                <a:solidFill>
                  <a:prstClr val="black"/>
                </a:solidFill>
                <a:latin typeface="Calibri Light" panose="020F0302020204030204"/>
                <a:cs typeface="Traditional Arabic" pitchFamily="2" charset="-78"/>
              </a:rPr>
              <a:t>أتعلم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4AC48-3B0D-4FA8-A61D-1CDE9FF2AB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13" t="544" b="3223"/>
          <a:stretch/>
        </p:blipFill>
        <p:spPr>
          <a:xfrm flipH="1">
            <a:off x="375837" y="2252258"/>
            <a:ext cx="2815577" cy="40643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392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008 frod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25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7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25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2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94B6D3-49BE-45C9-986C-F6E4F574B381}"/>
              </a:ext>
            </a:extLst>
          </p:cNvPr>
          <p:cNvSpPr txBox="1">
            <a:spLocks/>
          </p:cNvSpPr>
          <p:nvPr/>
        </p:nvSpPr>
        <p:spPr>
          <a:xfrm>
            <a:off x="5094514" y="86273"/>
            <a:ext cx="2235200" cy="857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 rtl="1">
              <a:defRPr/>
            </a:pPr>
            <a:r>
              <a:rPr lang="ar-SA" b="1" kern="0" dirty="0" smtClean="0">
                <a:solidFill>
                  <a:prstClr val="black"/>
                </a:solidFill>
                <a:cs typeface="Traditional Arabic" pitchFamily="2" charset="-78"/>
              </a:rPr>
              <a:t>نشاط</a:t>
            </a:r>
            <a:endParaRPr lang="en-US" b="1" kern="0" dirty="0">
              <a:solidFill>
                <a:prstClr val="black"/>
              </a:solidFill>
              <a:cs typeface="Traditional Arabic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472016-7280-43CC-A04C-3A6FF2D1D3FE}"/>
              </a:ext>
            </a:extLst>
          </p:cNvPr>
          <p:cNvSpPr/>
          <p:nvPr/>
        </p:nvSpPr>
        <p:spPr>
          <a:xfrm>
            <a:off x="8538292" y="533843"/>
            <a:ext cx="2625288" cy="8202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Traditional Arabic" pitchFamily="2" charset="-78"/>
              </a:rPr>
              <a:t>عزيزي المتعلم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Traditional Arabic" pitchFamily="2" charset="-78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8FA987B6-8E6A-46A2-9718-B5DF7E697616}"/>
              </a:ext>
            </a:extLst>
          </p:cNvPr>
          <p:cNvSpPr/>
          <p:nvPr/>
        </p:nvSpPr>
        <p:spPr>
          <a:xfrm>
            <a:off x="427894" y="1553677"/>
            <a:ext cx="11585812" cy="4851019"/>
          </a:xfrm>
          <a:prstGeom prst="roundRect">
            <a:avLst/>
          </a:prstGeom>
          <a:solidFill>
            <a:srgbClr val="FFE59B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س:</a:t>
            </a:r>
            <a:r>
              <a:rPr lang="ar-BH" sz="3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ar-BH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شَاهَدْتَ أَخَاكَ </a:t>
            </a:r>
            <a:r>
              <a:rPr lang="ar-BH" sz="3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يُسْرِعُ </a:t>
            </a:r>
            <a:r>
              <a:rPr lang="ar-BH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في الوُضُوءِ، وَلَمْ يَغْسِل رِجْلَيْهِ إِلَى </a:t>
            </a:r>
            <a:r>
              <a:rPr lang="ar-BH" sz="3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الكَعْبَيْنِ،</a:t>
            </a:r>
          </a:p>
          <a:p>
            <a:pPr algn="just" rtl="1"/>
            <a:r>
              <a:rPr lang="ar-BH" sz="3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ثُمَّ </a:t>
            </a:r>
            <a:r>
              <a:rPr lang="ar-BH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ذَهَبَ مُسْرِعًا لِيُصَلِّي قَبْلَ أَنْ يَفُوتَهُ مَوْعِدُ فِلْمِهِ الكَرْتُونِيّ الـمُفَضَّل.</a:t>
            </a:r>
          </a:p>
          <a:p>
            <a:pPr algn="just" rtl="1"/>
            <a:r>
              <a:rPr lang="ar-BH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ما حُكم وُضُوءِ أَخِيكَ الصَّغِير؟ وَلماذا</a:t>
            </a:r>
            <a:r>
              <a:rPr lang="ar-BH" sz="3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؟</a:t>
            </a:r>
          </a:p>
          <a:p>
            <a:pPr algn="just" rtl="1"/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ج: </a:t>
            </a:r>
            <a:r>
              <a:rPr lang="ar-BH" sz="3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وُضُوؤُهُ </a:t>
            </a:r>
            <a:r>
              <a:rPr lang="ar-BH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غَيْرُ صَحِيحٍ؛ لِأَنَّهُ تَرَكَ فَرْضًا مِنْ فُرُوضِ </a:t>
            </a:r>
            <a:r>
              <a:rPr lang="ar-BH" sz="3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الوُضُوءِ.</a:t>
            </a:r>
          </a:p>
          <a:p>
            <a:pPr algn="just" rtl="1"/>
            <a:endParaRPr lang="ar-BH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algn="just" rtl="1"/>
            <a:r>
              <a:rPr lang="ar-BH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س: </a:t>
            </a:r>
            <a:r>
              <a:rPr lang="ar-BH" sz="3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مَاذا </a:t>
            </a:r>
            <a:r>
              <a:rPr lang="ar-BH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عَلَيْك فِعْلُهُ في هَذِهِ الحَال</a:t>
            </a:r>
            <a:r>
              <a:rPr lang="ar-BH" sz="3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؟</a:t>
            </a:r>
          </a:p>
          <a:p>
            <a:pPr algn="just" rtl="1"/>
            <a:r>
              <a:rPr lang="ar-BH" sz="3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ج: أَنْصَحُهُ </a:t>
            </a:r>
            <a:r>
              <a:rPr lang="ar-BH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وَأُعَلِّمُهُ بِلُطْفٍ </a:t>
            </a:r>
            <a:r>
              <a:rPr lang="ar-BH" sz="3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الكيفيةَ الصحيحةَ للوضوء،</a:t>
            </a:r>
          </a:p>
          <a:p>
            <a:pPr algn="just" rtl="1"/>
            <a:r>
              <a:rPr lang="ar-BH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ar-BH" sz="3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  ثم أوجِّهُهُ </a:t>
            </a:r>
            <a:r>
              <a:rPr lang="ar-BH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ليعيد </a:t>
            </a:r>
            <a:r>
              <a:rPr lang="ar-BH" sz="3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صلاتَه.</a:t>
            </a:r>
            <a:endParaRPr lang="ar-BH" sz="3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2E9EB-66CE-4F1E-AA25-2EB845EFE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35" y="3740319"/>
            <a:ext cx="3578626" cy="26247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57687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71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009 Q n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7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0EB0E3-BEB6-436E-974B-C1DFBD399BD9}"/>
              </a:ext>
            </a:extLst>
          </p:cNvPr>
          <p:cNvSpPr/>
          <p:nvPr/>
        </p:nvSpPr>
        <p:spPr>
          <a:xfrm>
            <a:off x="2108938" y="3419569"/>
            <a:ext cx="9577992" cy="12487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000" b="1" dirty="0" smtClean="0">
                <a:solidFill>
                  <a:schemeClr val="accent5">
                    <a:lumMod val="50000"/>
                  </a:schemeClr>
                </a:solidFill>
                <a:latin typeface="Noto Naskh Arabic UI"/>
                <a:cs typeface="+mj-cs"/>
              </a:rPr>
              <a:t>أُرَتِّبُ </a:t>
            </a:r>
            <a:r>
              <a:rPr lang="ar-BH" sz="3000" b="1" dirty="0">
                <a:solidFill>
                  <a:schemeClr val="accent5">
                    <a:lumMod val="50000"/>
                  </a:schemeClr>
                </a:solidFill>
                <a:latin typeface="Noto Naskh Arabic UI"/>
                <a:cs typeface="+mj-cs"/>
              </a:rPr>
              <a:t>الكلمات الآتية لأُكوِّنَ حُكما شرعيًّا</a:t>
            </a:r>
            <a:r>
              <a:rPr lang="ar-BH" sz="3000" b="1" dirty="0" smtClean="0">
                <a:solidFill>
                  <a:schemeClr val="accent5">
                    <a:lumMod val="50000"/>
                  </a:schemeClr>
                </a:solidFill>
                <a:latin typeface="Noto Naskh Arabic UI"/>
                <a:cs typeface="+mj-cs"/>
              </a:rPr>
              <a:t>: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Noto Naskh Arabic UI"/>
              <a:cs typeface="+mj-cs"/>
            </a:endParaRPr>
          </a:p>
          <a:p>
            <a:pPr algn="ctr" rtl="1"/>
            <a:endParaRPr lang="ar-BH" sz="1200" dirty="0" smtClean="0">
              <a:solidFill>
                <a:schemeClr val="accent5">
                  <a:lumMod val="50000"/>
                </a:schemeClr>
              </a:solidFill>
              <a:latin typeface="Noto Naskh Arabic UI"/>
              <a:cs typeface="+mj-cs"/>
            </a:endParaRPr>
          </a:p>
          <a:p>
            <a:pPr algn="ctr" rtl="1"/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وُضُوؤُهُ ـ مَنْ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تَرَكَ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ـ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لَمْ يَصِحّ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ـ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أَحَدَ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ـ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الوُضُوءِ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ـ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وَعَلَيْهِ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ـ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فُرُوضِ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ـ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إِعَادَتُهُ</a:t>
            </a:r>
            <a:endParaRPr lang="ar-SA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10070418" y="3455665"/>
            <a:ext cx="1441496" cy="6243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نشاط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D9B83D-316E-4AB9-A2B3-291FE1C5F037}"/>
              </a:ext>
            </a:extLst>
          </p:cNvPr>
          <p:cNvSpPr/>
          <p:nvPr/>
        </p:nvSpPr>
        <p:spPr>
          <a:xfrm>
            <a:off x="2542395" y="4897673"/>
            <a:ext cx="9059972" cy="14698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5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مَنْ تَرَكَ أَحَدَ  فُرُوضِ الوُضُوءِ لَمْ يَصِحّ وُضُوؤُهُ وَعَلَيْهِ إِعَادَتُهُ.</a:t>
            </a:r>
            <a:endParaRPr lang="ar-SA" sz="35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269EB-18DE-46A0-83F4-080282CF05F4}"/>
              </a:ext>
            </a:extLst>
          </p:cNvPr>
          <p:cNvSpPr txBox="1"/>
          <p:nvPr/>
        </p:nvSpPr>
        <p:spPr>
          <a:xfrm>
            <a:off x="35496" y="44624"/>
            <a:ext cx="2843794" cy="36933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ar-BH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فروض </a:t>
            </a:r>
            <a:r>
              <a:rPr lang="ar-BH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الوضوء – التربية الإسلامية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D2396765-FCBC-488A-85A2-B974BF7D91EB}"/>
              </a:ext>
            </a:extLst>
          </p:cNvPr>
          <p:cNvSpPr/>
          <p:nvPr/>
        </p:nvSpPr>
        <p:spPr>
          <a:xfrm>
            <a:off x="307211" y="1636298"/>
            <a:ext cx="8560064" cy="969884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  <a:cs typeface="Traditional Arabic" pitchFamily="2" charset="-78"/>
              </a:rPr>
              <a:t>لَا يَصِحُّ وُضُوءُ الـمُسْلِمِ إِذَا تَرَكَ وَاحِدًا مِنْ هَذِهِ الفُرُوضِ، وَعَلَيْهِ إِعَادَتُهُ.</a:t>
            </a:r>
            <a:endParaRPr lang="en-US" sz="32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134C49C5-3AC9-4033-B408-00850ED52C4D}"/>
              </a:ext>
            </a:extLst>
          </p:cNvPr>
          <p:cNvSpPr/>
          <p:nvPr/>
        </p:nvSpPr>
        <p:spPr>
          <a:xfrm>
            <a:off x="3194042" y="413956"/>
            <a:ext cx="5673233" cy="1154342"/>
          </a:xfrm>
          <a:prstGeom prst="plaqu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  <a:cs typeface="Traditional Arabic" pitchFamily="2" charset="-78"/>
              </a:rPr>
              <a:t>حُكْمُ تَرْك وَاحِدٍ مِنْ هَذِهِ الفُرُوضِ السِّتَّةِ </a:t>
            </a:r>
            <a:endParaRPr lang="en-US" sz="32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2860A8-0533-4A3F-B7CC-1C8398D05AB0}"/>
              </a:ext>
            </a:extLst>
          </p:cNvPr>
          <p:cNvSpPr txBox="1">
            <a:spLocks/>
          </p:cNvSpPr>
          <p:nvPr/>
        </p:nvSpPr>
        <p:spPr>
          <a:xfrm>
            <a:off x="9179169" y="413955"/>
            <a:ext cx="2383888" cy="247432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000" b="1" kern="0" dirty="0" smtClean="0">
                <a:solidFill>
                  <a:prstClr val="black"/>
                </a:solidFill>
                <a:latin typeface="Calibri Light" panose="020F0302020204030204"/>
                <a:cs typeface="Traditional Arabic" pitchFamily="2" charset="-78"/>
              </a:rPr>
              <a:t>أتعلم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1C51FF-6598-4849-BBCB-070C539E0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3" y="4728435"/>
            <a:ext cx="2123053" cy="1578385"/>
          </a:xfrm>
          <a:prstGeom prst="rect">
            <a:avLst/>
          </a:prstGeom>
        </p:spPr>
      </p:pic>
      <p:sp>
        <p:nvSpPr>
          <p:cNvPr id="16" name="Speech Bubble: Oval 6">
            <a:extLst>
              <a:ext uri="{FF2B5EF4-FFF2-40B4-BE49-F238E27FC236}">
                <a16:creationId xmlns:a16="http://schemas.microsoft.com/office/drawing/2014/main" id="{5B30D166-FC75-44DD-9756-FBB6310186F4}"/>
              </a:ext>
            </a:extLst>
          </p:cNvPr>
          <p:cNvSpPr/>
          <p:nvPr/>
        </p:nvSpPr>
        <p:spPr>
          <a:xfrm>
            <a:off x="150795" y="2888281"/>
            <a:ext cx="1994238" cy="1404265"/>
          </a:xfrm>
          <a:prstGeom prst="wedgeEllipseCallout">
            <a:avLst>
              <a:gd name="adj1" fmla="val 23556"/>
              <a:gd name="adj2" fmla="val 1624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شاء </a:t>
            </a:r>
            <a:r>
              <a:rPr lang="ar-BH" sz="32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الله رائع...!!!.</a:t>
            </a:r>
            <a:endParaRPr lang="en-US" sz="32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4973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0 أتعلم حكم نر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" tmFilter="0, 0; 0.125,0.2665; 0.25,0.4; 0.375,0.465; 0.5,0.5;  0.625,0.535; 0.75,0.6; 0.875,0.7335; 1,1">
                                          <p:stCondLst>
                                            <p:cond delay="13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29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3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1 نشاط أرتب الكلم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3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300"/>
                            </p:stCondLst>
                            <p:childTnLst>
                              <p:par>
                                <p:cTn id="58" presetID="56" presetClass="entr" presetSubtype="0" fill="hold" nodeType="after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4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9" grpId="0" animBg="1"/>
      <p:bldP spid="11" grpId="0" animBg="1"/>
      <p:bldP spid="13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22101</TotalTime>
  <Words>661</Words>
  <Application>Microsoft Office PowerPoint</Application>
  <PresentationFormat>Widescreen</PresentationFormat>
  <Paragraphs>128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Arabic Typesetting</vt:lpstr>
      <vt:lpstr>Arial</vt:lpstr>
      <vt:lpstr>Arial Nova Cond</vt:lpstr>
      <vt:lpstr>Calibri</vt:lpstr>
      <vt:lpstr>Calibri Light</vt:lpstr>
      <vt:lpstr>Frutiger LT Arabic 55 Roman</vt:lpstr>
      <vt:lpstr>Noto Naskh Arabic UI</vt:lpstr>
      <vt:lpstr>Sakkal Majalla</vt:lpstr>
      <vt:lpstr>Times New Roman</vt:lpstr>
      <vt:lpstr>Traditional Arabic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Mohamed Salameh Mfadi Alsalimeh</cp:lastModifiedBy>
  <cp:revision>503</cp:revision>
  <dcterms:created xsi:type="dcterms:W3CDTF">2020-03-04T10:47:58Z</dcterms:created>
  <dcterms:modified xsi:type="dcterms:W3CDTF">2020-09-28T08:28:56Z</dcterms:modified>
</cp:coreProperties>
</file>