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2" r:id="rId3"/>
    <p:sldId id="263" r:id="rId4"/>
    <p:sldId id="277" r:id="rId5"/>
    <p:sldId id="278" r:id="rId6"/>
    <p:sldId id="264" r:id="rId7"/>
    <p:sldId id="265" r:id="rId8"/>
    <p:sldId id="266" r:id="rId9"/>
    <p:sldId id="271" r:id="rId10"/>
    <p:sldId id="272" r:id="rId11"/>
    <p:sldId id="269" r:id="rId12"/>
    <p:sldId id="274" r:id="rId13"/>
    <p:sldId id="279" r:id="rId14"/>
  </p:sldIdLst>
  <p:sldSz cx="9144000" cy="6858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99"/>
    <a:srgbClr val="7C5A06"/>
    <a:srgbClr val="FF0066"/>
    <a:srgbClr val="1C662E"/>
    <a:srgbClr val="E4C34A"/>
    <a:srgbClr val="916801"/>
    <a:srgbClr val="FFB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E30D8D9-E45E-4D23-989F-470BD818147E}" type="datetimeFigureOut">
              <a:rPr lang="ar-SA" smtClean="0"/>
              <a:pPr/>
              <a:t>12/07/39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A1C4D18-7B20-46E8-A08B-FE6F25A2EC4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BA860B-9EAF-4E46-AE2B-D7FBB2F06866}" type="datetimeFigureOut">
              <a:rPr lang="ar-SA" smtClean="0"/>
              <a:pPr/>
              <a:t>12/07/39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017459E-5F33-4732-9FD7-120FDEE35CF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7459E-5F33-4732-9FD7-120FDEE35CF7}" type="slidenum">
              <a:rPr lang="ar-SA" smtClean="0"/>
              <a:pPr/>
              <a:t>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5B54-3391-4044-8CB0-5394E6271D74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1319-29C0-4B21-9585-47F4E94485EF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F4C01-5BB2-4BE3-B283-CE7BCAEA1EBC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6D48-BC21-4C5F-8272-5E3BC74E14F0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BF26F-94B5-4322-A7FE-FE9CCA7EA86B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1AF94-3DFC-436A-8270-E712009B46C9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D6C-B965-41BF-85C6-C73AD0A6A97E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AAAE-DA33-4345-A951-52E595C6FC9E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C3D9-EBD7-4E1D-9CAC-E20B89EF0E45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15F-C1B2-4F73-9FE0-B65F88BF6AAD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4311-9455-4E08-AFC5-D9BB0E461DE6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7541351-D64E-4DA0-ADC6-0B4A38504E39}" type="datetime1">
              <a:rPr lang="ar-SA" smtClean="0"/>
              <a:pPr/>
              <a:t>12/07/39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E4A9AA4-A5D7-4FF1-BE99-6417824F07B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350130"/>
            <a:ext cx="7406640" cy="3722076"/>
          </a:xfrm>
        </p:spPr>
        <p:txBody>
          <a:bodyPr>
            <a:normAutofit/>
          </a:bodyPr>
          <a:lstStyle/>
          <a:p>
            <a:pPr algn="ctr"/>
            <a:endParaRPr lang="ar-SA" dirty="0" smtClean="0"/>
          </a:p>
          <a:p>
            <a:pPr algn="ctr"/>
            <a:r>
              <a:rPr lang="ar-TN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مقرر</a:t>
            </a:r>
            <a:r>
              <a:rPr lang="ar-SA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إدارة </a:t>
            </a:r>
            <a:r>
              <a:rPr lang="ar-SA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التفاوض</a:t>
            </a:r>
            <a:endParaRPr lang="en-US" sz="5400" b="1" dirty="0" smtClean="0">
              <a:solidFill>
                <a:srgbClr val="7C5A06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ar-SA" sz="5400" b="1" dirty="0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د. </a:t>
            </a:r>
            <a:r>
              <a:rPr lang="ar-SA" sz="5400" b="1" smtClean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يوسف النملة</a:t>
            </a:r>
            <a:endParaRPr lang="ar-SA" sz="5400" b="1" dirty="0" smtClean="0">
              <a:solidFill>
                <a:srgbClr val="7C5A06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ar-S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المستوى السابع- دار </a:t>
            </a:r>
            <a:r>
              <a:rPr lang="ar-S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423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723409"/>
            <a:ext cx="81439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0"/>
            <a:ext cx="81439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</a:t>
            </a:fld>
            <a:endParaRPr lang="ar-S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10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7. مهام رئيس الفريق التفاوضي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71538" y="1000108"/>
            <a:ext cx="7500990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fontScale="92500"/>
          </a:bodyPr>
          <a:lstStyle/>
          <a:p>
            <a:pPr algn="just"/>
            <a:r>
              <a:rPr lang="ar-SA" sz="3200" b="1" dirty="0" smtClean="0"/>
              <a:t>1. </a:t>
            </a:r>
            <a:r>
              <a:rPr lang="ar-SA" sz="3200" dirty="0" smtClean="0"/>
              <a:t>فهم الضغوط التي يمارسها عليه الأعضاء غير المباشرين </a:t>
            </a:r>
            <a:endParaRPr lang="en-US" sz="3000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071538" y="1857364"/>
            <a:ext cx="7500990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fontScale="92500"/>
          </a:bodyPr>
          <a:lstStyle/>
          <a:p>
            <a:pPr algn="just"/>
            <a:r>
              <a:rPr lang="ar-SA" sz="3000" b="1" dirty="0" smtClean="0"/>
              <a:t>2. </a:t>
            </a:r>
            <a:r>
              <a:rPr lang="ar-SA" sz="3000" dirty="0" smtClean="0"/>
              <a:t>عقد اجتماع مع الأعضاء غير المباشرين خلال المفاوضات </a:t>
            </a:r>
            <a:endParaRPr lang="en-US" sz="3000" dirty="0" smtClean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071538" y="2571744"/>
            <a:ext cx="7500990" cy="9286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lnSpcReduction="10000"/>
          </a:bodyPr>
          <a:lstStyle/>
          <a:p>
            <a:pPr algn="just"/>
            <a:r>
              <a:rPr lang="ar-SA" sz="3000" b="1" dirty="0" smtClean="0"/>
              <a:t>3. </a:t>
            </a:r>
            <a:r>
              <a:rPr lang="ar-SA" sz="3000" dirty="0" smtClean="0"/>
              <a:t>الاتفاق مع أعضاء الفريق غير المباشر بشأن الأدوار التي يراد لهم ممارستها </a:t>
            </a:r>
            <a:endParaRPr lang="en-US" sz="3000" dirty="0" smtClean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071538" y="3571876"/>
            <a:ext cx="7500990" cy="5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/>
          </a:bodyPr>
          <a:lstStyle/>
          <a:p>
            <a:pPr algn="just"/>
            <a:r>
              <a:rPr lang="ar-SA" sz="3200" b="1" dirty="0" smtClean="0"/>
              <a:t>4. </a:t>
            </a:r>
            <a:r>
              <a:rPr lang="ar-SA" sz="3000" dirty="0" smtClean="0"/>
              <a:t>تنمية مهارات السلوك المرن لدى أعضاء الفريق </a:t>
            </a:r>
            <a:endParaRPr lang="en-US" sz="3000" dirty="0" smtClean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071538" y="4286256"/>
            <a:ext cx="7500990" cy="500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lnSpcReduction="10000"/>
          </a:bodyPr>
          <a:lstStyle/>
          <a:p>
            <a:pPr algn="just"/>
            <a:r>
              <a:rPr lang="ar-SA" sz="3200" b="1" dirty="0" smtClean="0"/>
              <a:t>5. </a:t>
            </a:r>
            <a:r>
              <a:rPr lang="ar-SA" sz="3000" dirty="0" smtClean="0"/>
              <a:t>الحرص على تدعيم العلاقات بين أعضاء الفريق </a:t>
            </a:r>
            <a:endParaRPr lang="en-US" sz="3000" dirty="0" smtClean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071538" y="4857760"/>
            <a:ext cx="7500990" cy="500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lnSpcReduction="10000"/>
          </a:bodyPr>
          <a:lstStyle/>
          <a:p>
            <a:pPr algn="just"/>
            <a:r>
              <a:rPr lang="ar-SA" sz="3200" b="1" dirty="0" smtClean="0"/>
              <a:t>6. </a:t>
            </a:r>
            <a:r>
              <a:rPr lang="ar-SA" sz="3000" dirty="0" smtClean="0"/>
              <a:t>تشجيع أعضاء الفريق على مراجعة نتائج المفاوضات</a:t>
            </a:r>
            <a:endParaRPr lang="en-US" sz="3000" dirty="0" smtClean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071538" y="5500702"/>
            <a:ext cx="7500990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fontScale="92500" lnSpcReduction="20000"/>
          </a:bodyPr>
          <a:lstStyle/>
          <a:p>
            <a:pPr algn="just"/>
            <a:r>
              <a:rPr lang="ar-SA" sz="3200" b="1" dirty="0" smtClean="0"/>
              <a:t>7. </a:t>
            </a:r>
            <a:r>
              <a:rPr lang="ar-SA" sz="3200" dirty="0" smtClean="0"/>
              <a:t>ترتيب الجلوس بحيث تتوافر فرص التواصل غير اللفظي لأعضاء الفريق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11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8. اختيار المفاوض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71538" y="928670"/>
            <a:ext cx="7500990" cy="56436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3200" dirty="0" smtClean="0"/>
              <a:t>معرفة فنية بتقنيات المفاوضات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/>
              <a:t> معرفة بأبعاد الموضوع التفاوضي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/>
              <a:t>قوة احتمال ذهنية وبدنية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/>
              <a:t>قدرة على التعبير وعلى الاستماع وعلى تحليل المناقشات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/>
              <a:t> قدرة على النظر إلى القضايا من وجهة نظر الطرف الآخر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12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8. اختيار المفاوض (يتبع)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71538" y="1071546"/>
            <a:ext cx="7500990" cy="52864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000" dirty="0" smtClean="0"/>
              <a:t>قدرة على العمل في ظل الضغوط</a:t>
            </a:r>
          </a:p>
          <a:p>
            <a:pPr marL="514350" indent="-5143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000" dirty="0" smtClean="0"/>
              <a:t>قدرة على الالتزام بالقضايا الرئيسة وعدم الانصراف إلى القضايا الجانبية</a:t>
            </a:r>
          </a:p>
          <a:p>
            <a:pPr marL="514350" indent="-5143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000" dirty="0" smtClean="0"/>
              <a:t>قدرة على إدراك الارتباط بين مختلف القضايا التفاوضية</a:t>
            </a:r>
          </a:p>
          <a:p>
            <a:pPr marL="514350" indent="-5143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000" dirty="0" smtClean="0"/>
              <a:t>قدرة على التكيف والتعايش مع أناس من جنسيات أو ديانات أو فئات اجتماعية مختلفة, والابتعاد عن التحيز القومي أو العرقي أو الاجتماعي</a:t>
            </a: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ar-SA" dirty="0" smtClean="0"/>
          </a:p>
          <a:p>
            <a:pPr marL="82296" indent="0">
              <a:buNone/>
            </a:pPr>
            <a:endParaRPr lang="ar-SA" dirty="0"/>
          </a:p>
          <a:p>
            <a:pPr marL="82296" indent="0">
              <a:buNone/>
            </a:pPr>
            <a:endParaRPr lang="ar-SA" dirty="0" smtClean="0"/>
          </a:p>
          <a:p>
            <a:pPr marL="82296" indent="0" algn="ctr">
              <a:buNone/>
            </a:pPr>
            <a:r>
              <a:rPr lang="en-US" sz="4400" dirty="0" smtClean="0"/>
              <a:t>Quiz</a:t>
            </a:r>
            <a:endParaRPr lang="en-US" sz="4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smtClean="0"/>
              <a:pPr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998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571612"/>
            <a:ext cx="7406640" cy="4714908"/>
          </a:xfrm>
        </p:spPr>
        <p:txBody>
          <a:bodyPr>
            <a:normAutofit/>
          </a:bodyPr>
          <a:lstStyle/>
          <a:p>
            <a:pPr algn="ctr"/>
            <a:endParaRPr lang="ar-SA" dirty="0" smtClean="0"/>
          </a:p>
          <a:p>
            <a:pPr algn="ctr"/>
            <a:endParaRPr lang="ar-SA" sz="4400" b="1" dirty="0" smtClean="0">
              <a:solidFill>
                <a:srgbClr val="1C662E"/>
              </a:solidFill>
            </a:endParaRPr>
          </a:p>
          <a:p>
            <a:pPr algn="ctr"/>
            <a:r>
              <a:rPr lang="ar-SA" sz="4400" b="1" dirty="0" smtClean="0">
                <a:solidFill>
                  <a:srgbClr val="1C662E"/>
                </a:solidFill>
              </a:rPr>
              <a:t>اللقاء السادس</a:t>
            </a:r>
          </a:p>
          <a:p>
            <a:pPr algn="ctr"/>
            <a:r>
              <a:rPr lang="ar-SA" sz="4400" b="1" dirty="0" smtClean="0">
                <a:solidFill>
                  <a:srgbClr val="1C662E"/>
                </a:solidFill>
              </a:rPr>
              <a:t> </a:t>
            </a:r>
            <a:r>
              <a:rPr lang="ar-EG" sz="4400" b="1" dirty="0" smtClean="0">
                <a:solidFill>
                  <a:srgbClr val="1C662E"/>
                </a:solidFill>
              </a:rPr>
              <a:t>الفريق التفاوضي</a:t>
            </a:r>
            <a:endParaRPr lang="ar-SA" sz="4400" b="1" dirty="0" smtClean="0">
              <a:solidFill>
                <a:srgbClr val="1C662E"/>
              </a:solidFill>
            </a:endParaRPr>
          </a:p>
          <a:p>
            <a:pPr algn="ctr"/>
            <a:endParaRPr lang="ar-SA" sz="1200" dirty="0" smtClean="0">
              <a:solidFill>
                <a:srgbClr val="91680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ar-SA" sz="1200" dirty="0" smtClean="0">
              <a:solidFill>
                <a:srgbClr val="91680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SA" sz="4400" b="1" u="sng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/>
            <a:endParaRPr lang="ar-SA" sz="3600" dirty="0" smtClean="0">
              <a:solidFill>
                <a:srgbClr val="91680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723409"/>
            <a:ext cx="81439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0"/>
            <a:ext cx="81439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2</a:t>
            </a:fld>
            <a:endParaRPr lang="ar-S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3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1. الفريق التفاوضي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286380" y="1357298"/>
            <a:ext cx="3500462" cy="4572032"/>
            <a:chOff x="5286380" y="2071678"/>
            <a:chExt cx="3500462" cy="4009320"/>
          </a:xfrm>
        </p:grpSpPr>
        <p:sp>
          <p:nvSpPr>
            <p:cNvPr id="13" name="Rectangle 3"/>
            <p:cNvSpPr txBox="1">
              <a:spLocks noChangeArrowheads="1"/>
            </p:cNvSpPr>
            <p:nvPr/>
          </p:nvSpPr>
          <p:spPr>
            <a:xfrm>
              <a:off x="5286380" y="3074008"/>
              <a:ext cx="3500462" cy="300699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tIns="0">
              <a:noAutofit/>
            </a:bodyPr>
            <a:lstStyle/>
            <a:p>
              <a:pPr marL="457200" indent="-457200">
                <a:lnSpc>
                  <a:spcPct val="150000"/>
                </a:lnSpc>
              </a:pPr>
              <a:r>
                <a:rPr lang="ar-SA" sz="2800" b="1" dirty="0" smtClean="0"/>
                <a:t>	</a:t>
              </a:r>
              <a:r>
                <a:rPr lang="ar-SA" sz="2800" dirty="0" smtClean="0"/>
                <a:t> </a:t>
              </a:r>
              <a:r>
                <a:rPr lang="ar-SA" sz="3200" dirty="0" smtClean="0"/>
                <a:t>يجمع الأفراد الذين لهم علاقة مباشرة وفعلية بالعملية التفاوضية</a:t>
              </a:r>
            </a:p>
            <a:p>
              <a:pPr>
                <a:lnSpc>
                  <a:spcPct val="150000"/>
                </a:lnSpc>
              </a:pPr>
              <a:endParaRPr lang="en-US" sz="2800" dirty="0" smtClean="0"/>
            </a:p>
          </p:txBody>
        </p:sp>
        <p:sp>
          <p:nvSpPr>
            <p:cNvPr id="14" name="Rectangle 3"/>
            <p:cNvSpPr txBox="1">
              <a:spLocks noChangeArrowheads="1"/>
            </p:cNvSpPr>
            <p:nvPr/>
          </p:nvSpPr>
          <p:spPr>
            <a:xfrm>
              <a:off x="5286380" y="2071678"/>
              <a:ext cx="3500462" cy="100233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tIns="0">
              <a:noAutofit/>
            </a:bodyPr>
            <a:lstStyle/>
            <a:p>
              <a:pPr marL="457200" indent="-457200" algn="ctr"/>
              <a:r>
                <a:rPr lang="ar-SA" sz="3600" b="1" dirty="0" smtClean="0"/>
                <a:t>1. الفريق المباشر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28728" y="1357298"/>
            <a:ext cx="3500462" cy="4572032"/>
            <a:chOff x="5286380" y="2071678"/>
            <a:chExt cx="3500462" cy="4572032"/>
          </a:xfrm>
        </p:grpSpPr>
        <p:sp>
          <p:nvSpPr>
            <p:cNvPr id="17" name="Rectangle 3"/>
            <p:cNvSpPr txBox="1">
              <a:spLocks noChangeArrowheads="1"/>
            </p:cNvSpPr>
            <p:nvPr/>
          </p:nvSpPr>
          <p:spPr>
            <a:xfrm>
              <a:off x="5286380" y="3143248"/>
              <a:ext cx="3500462" cy="350046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tIns="0">
              <a:noAutofit/>
            </a:bodyPr>
            <a:lstStyle/>
            <a:p>
              <a:pPr marL="457200" lvl="0" indent="-457200">
                <a:lnSpc>
                  <a:spcPct val="150000"/>
                </a:lnSpc>
              </a:pPr>
              <a:r>
                <a:rPr lang="ar-SA" sz="2800" b="1" dirty="0" smtClean="0"/>
                <a:t>	</a:t>
              </a:r>
              <a:r>
                <a:rPr lang="ar-SA" sz="2800" dirty="0" smtClean="0"/>
                <a:t> </a:t>
              </a:r>
              <a:r>
                <a:rPr lang="ar-SA" sz="3200" dirty="0" smtClean="0"/>
                <a:t>يجمع الأفراد الذين يعملون في منظمة المفاوض من ذوي الاهتمام بنتائج المفاوضات</a:t>
              </a:r>
            </a:p>
            <a:p>
              <a:pPr marL="457200" indent="-457200">
                <a:lnSpc>
                  <a:spcPct val="150000"/>
                </a:lnSpc>
              </a:pPr>
              <a:endParaRPr lang="ar-SA" sz="3200" dirty="0" smtClean="0"/>
            </a:p>
            <a:p>
              <a:pPr>
                <a:lnSpc>
                  <a:spcPct val="150000"/>
                </a:lnSpc>
              </a:pPr>
              <a:endParaRPr lang="en-US" sz="2800" dirty="0" smtClean="0"/>
            </a:p>
          </p:txBody>
        </p:sp>
        <p:sp>
          <p:nvSpPr>
            <p:cNvPr id="18" name="Rectangle 3"/>
            <p:cNvSpPr txBox="1">
              <a:spLocks noChangeArrowheads="1"/>
            </p:cNvSpPr>
            <p:nvPr/>
          </p:nvSpPr>
          <p:spPr>
            <a:xfrm>
              <a:off x="5286380" y="2071678"/>
              <a:ext cx="3500462" cy="107157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tIns="0">
              <a:noAutofit/>
            </a:bodyPr>
            <a:lstStyle/>
            <a:p>
              <a:pPr marL="457200" indent="-457200" algn="ctr"/>
              <a:r>
                <a:rPr lang="ar-SA" sz="3600" b="1" dirty="0" smtClean="0"/>
                <a:t>2. الفريق غير المباشر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4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 2. مهام الفريق التفاوضي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071538" y="1000108"/>
            <a:ext cx="7500990" cy="1285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t">
            <a:noAutofit/>
          </a:bodyPr>
          <a:lstStyle/>
          <a:p>
            <a:pPr algn="just"/>
            <a:r>
              <a:rPr lang="ar-SA" sz="3200" b="1" dirty="0" smtClean="0"/>
              <a:t>1. تحديد الهدف: </a:t>
            </a:r>
            <a:r>
              <a:rPr lang="ar-SA" sz="3000" dirty="0" smtClean="0"/>
              <a:t>وضع الإطار العام للمفاوضات، وتوضيح القضايا المهمة التي تشكل الأساس للأهداف والتنازلات</a:t>
            </a:r>
            <a:endParaRPr lang="en-US" sz="3000" dirty="0" smtClean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071538" y="3357562"/>
            <a:ext cx="7500990" cy="14287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lnSpcReduction="10000"/>
          </a:bodyPr>
          <a:lstStyle/>
          <a:p>
            <a:pPr algn="just"/>
            <a:r>
              <a:rPr lang="ar-SA" sz="3200" b="1" dirty="0" smtClean="0"/>
              <a:t>3. إيجاد الحركة: </a:t>
            </a:r>
            <a:r>
              <a:rPr lang="ar-SA" sz="3000" dirty="0" smtClean="0"/>
              <a:t>الأخذ بعين الاعتبار المدى البعيد, بحيث ينظر إلى كل جهد يبذل في المدى القصير بوصفه رافدًا لمصلحة الأطراف المتفاوضة على المدى الطويل </a:t>
            </a:r>
            <a:endParaRPr lang="en-US" sz="3000" dirty="0" smtClean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071538" y="2357430"/>
            <a:ext cx="7500990" cy="9286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lnSpcReduction="10000"/>
          </a:bodyPr>
          <a:lstStyle/>
          <a:p>
            <a:pPr algn="just"/>
            <a:r>
              <a:rPr lang="ar-SA" sz="3200" b="1" dirty="0" smtClean="0"/>
              <a:t>2. تحديد مستوى الطموح: </a:t>
            </a:r>
            <a:r>
              <a:rPr lang="ar-SA" sz="3200" dirty="0" smtClean="0"/>
              <a:t>ليجعل المفاوض مستوى طموحه عاليًا لأنه سيصل إليه على الأرجح</a:t>
            </a:r>
            <a:endParaRPr lang="en-US" sz="3200" dirty="0" smtClean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071538" y="4857760"/>
            <a:ext cx="7500990" cy="15716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ar-SA" sz="3200" b="1" dirty="0" smtClean="0"/>
              <a:t>4. تعريف القضية التفاوضية: </a:t>
            </a:r>
            <a:r>
              <a:rPr lang="ar-SA" sz="3000" dirty="0" smtClean="0"/>
              <a:t>إمكانية وجود أكثر من سبب للصراع, وأن يدرس مصادر الصراع المحتملة, وأن يتأكد من وضوح كل القضايا</a:t>
            </a: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5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 2. مهام الفريق التفاوضي (يتبع) 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071538" y="1142984"/>
            <a:ext cx="7500990" cy="1285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t">
            <a:normAutofit/>
          </a:bodyPr>
          <a:lstStyle/>
          <a:p>
            <a:pPr algn="just"/>
            <a:r>
              <a:rPr lang="ar-SA" sz="3200" b="1" dirty="0" smtClean="0"/>
              <a:t>5. وضع الحلول البديلة: </a:t>
            </a:r>
            <a:r>
              <a:rPr lang="ar-SA" sz="3200" dirty="0" smtClean="0"/>
              <a:t>النظر إلى الحلول البديلة للصراع  من وجهة نظره وكذلك من وجهة نظر خصمه </a:t>
            </a:r>
            <a:endParaRPr lang="en-US" sz="3200" dirty="0" smtClean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071538" y="2571744"/>
            <a:ext cx="7500990" cy="32147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t">
            <a:normAutofit lnSpcReduction="10000"/>
          </a:bodyPr>
          <a:lstStyle/>
          <a:p>
            <a:pPr algn="just"/>
            <a:r>
              <a:rPr lang="ar-SA" sz="3200" b="1" dirty="0" smtClean="0"/>
              <a:t>طرق إيجاد حلول بديلة:</a:t>
            </a:r>
          </a:p>
          <a:p>
            <a:pPr marL="514350" indent="-514350" algn="just">
              <a:buAutoNum type="arabicPeriod"/>
            </a:pPr>
            <a:r>
              <a:rPr lang="ar-SA" sz="3200" u="sng" dirty="0" smtClean="0"/>
              <a:t>العصف الذهني: </a:t>
            </a:r>
            <a:r>
              <a:rPr lang="ar-SA" sz="3200" dirty="0"/>
              <a:t>ي</a:t>
            </a:r>
            <a:r>
              <a:rPr lang="ar-SA" sz="3200" dirty="0" smtClean="0"/>
              <a:t>مكن من رصد الحلول البديلة, ثم دراسة كل حل منها من وجهة نظر المفاوض ومن وجهة نظر الخصم </a:t>
            </a:r>
          </a:p>
          <a:p>
            <a:pPr marL="514350" indent="-514350" algn="just">
              <a:buAutoNum type="arabicPeriod"/>
            </a:pPr>
            <a:r>
              <a:rPr lang="ar-SA" sz="3200" u="sng" dirty="0" smtClean="0"/>
              <a:t>إستراتيجية الحد الأدنى والحد الأقصى</a:t>
            </a:r>
            <a:r>
              <a:rPr lang="ar-SA" sz="3200" dirty="0" smtClean="0"/>
              <a:t>: الحد الأدنى  هو الحد الذي يقبل به لحل الصراع, والحد الأقصى هوالحد الذي يستطيع أن يطلبه دون أن يبدو </a:t>
            </a:r>
            <a:r>
              <a:rPr lang="ar-SA" sz="3200" dirty="0" err="1" smtClean="0"/>
              <a:t>مغاليًا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6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3. أهمية الفريق التفاوضي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71538" y="1142984"/>
            <a:ext cx="7500990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/>
            <a:r>
              <a:rPr lang="ar-SA" sz="3200" b="1" dirty="0" smtClean="0"/>
              <a:t>1. قدرات الفريق التفاوضي  أكبر من المفاوض الواحد </a:t>
            </a:r>
            <a:endParaRPr lang="en-US" sz="3200" dirty="0" smtClean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071538" y="1928802"/>
            <a:ext cx="7500990" cy="35004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ar-SA" sz="3200" b="1" dirty="0" smtClean="0"/>
              <a:t>2. غالبًا ما تتضمن المفاوضات على الأقل 3 أدوار: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/>
              <a:t> المتحدث :هو الذي يتولى المناقشة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/>
              <a:t> المقرر أو المسجل: هو الذي يقوم بتحليل التفاعلات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ar-SA" sz="3200" dirty="0" smtClean="0"/>
              <a:t> الموجّه: هو الذي يدوّن مراحل المناقشات والتنازلات المقدمة والاتفاقيات التي تمّ التوصل إليها</a:t>
            </a:r>
          </a:p>
          <a:p>
            <a:pPr algn="just">
              <a:buFont typeface="Arial" pitchFamily="34" charset="0"/>
              <a:buChar char="•"/>
            </a:pPr>
            <a:endParaRPr lang="ar-SA" sz="3000" dirty="0" smtClean="0"/>
          </a:p>
          <a:p>
            <a:pPr algn="just"/>
            <a:endParaRPr lang="en-US" sz="3000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071538" y="5572140"/>
            <a:ext cx="7500990" cy="5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/>
            <a:r>
              <a:rPr lang="ar-SA" sz="3200" b="1" dirty="0" smtClean="0"/>
              <a:t>3. توفير فرص التفكير خلال المفاوضات الفعلية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7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4. حدود الفريق التفاوضي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71538" y="1142984"/>
            <a:ext cx="7500990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Autofit/>
          </a:bodyPr>
          <a:lstStyle/>
          <a:p>
            <a:pPr algn="just"/>
            <a:r>
              <a:rPr lang="ar-SA" sz="3200" b="1" dirty="0" smtClean="0"/>
              <a:t>1. قيد اقتصادي: </a:t>
            </a:r>
            <a:r>
              <a:rPr lang="ar-SA" sz="3200" dirty="0" smtClean="0"/>
              <a:t>فاستخدام شخصين إلى أربعة أكثر تكلفة من استخدام شخص واحد </a:t>
            </a:r>
            <a:endParaRPr lang="en-US" sz="3200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071538" y="2356636"/>
            <a:ext cx="7500990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/>
          </a:bodyPr>
          <a:lstStyle/>
          <a:p>
            <a:pPr algn="just"/>
            <a:r>
              <a:rPr lang="ar-SA" sz="3200" b="1" dirty="0" smtClean="0"/>
              <a:t>2. قيد الزمن: </a:t>
            </a:r>
            <a:r>
              <a:rPr lang="ar-SA" sz="3200" dirty="0" smtClean="0"/>
              <a:t>حدود الوقت والواجبات للأعضاء </a:t>
            </a:r>
            <a:endParaRPr lang="en-US" sz="3200" dirty="0" smtClean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168759" y="3500438"/>
            <a:ext cx="7500990" cy="8572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Autofit/>
          </a:bodyPr>
          <a:lstStyle/>
          <a:p>
            <a:pPr algn="just"/>
            <a:r>
              <a:rPr lang="ar-SA" sz="3200" b="1" dirty="0" smtClean="0"/>
              <a:t>3. قيد التعاون: </a:t>
            </a:r>
            <a:r>
              <a:rPr lang="ar-SA" sz="3200" dirty="0" smtClean="0"/>
              <a:t>وجود فروق في المستويات التنظيمية بين أعضاء الفريق  </a:t>
            </a:r>
            <a:endParaRPr lang="en-US" sz="3200" dirty="0" smtClean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168759" y="5072074"/>
            <a:ext cx="7500990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Autofit/>
          </a:bodyPr>
          <a:lstStyle/>
          <a:p>
            <a:pPr algn="just"/>
            <a:r>
              <a:rPr lang="ar-SA" sz="3200" b="1" dirty="0" smtClean="0"/>
              <a:t>4. قيد العدد: </a:t>
            </a:r>
            <a:r>
              <a:rPr lang="ar-SA" sz="3200" dirty="0" smtClean="0"/>
              <a:t>يفضل أن يتساوى عدد أعضاء الفريقين  المتفاوضين 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8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5. حجم الفريق التفاوضي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456790" y="3218106"/>
            <a:ext cx="5643602" cy="642942"/>
          </a:xfrm>
          <a:prstGeom prst="rect">
            <a:avLst/>
          </a:prstGeom>
          <a:solidFill>
            <a:srgbClr val="9999FF">
              <a:alpha val="20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ar-SA" sz="3600" b="1" dirty="0" smtClean="0">
                <a:solidFill>
                  <a:schemeClr val="accent3"/>
                </a:solidFill>
              </a:rPr>
              <a:t>لا أكثر من أربعة أشخاص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9AA4-A5D7-4FF1-BE99-6417824F07B4}" type="slidenum">
              <a:rPr lang="ar-SA" b="1" smtClean="0">
                <a:solidFill>
                  <a:schemeClr val="tx1"/>
                </a:solidFill>
              </a:rPr>
              <a:pPr/>
              <a:t>9</a:t>
            </a:fld>
            <a:endParaRPr lang="ar-SA" b="1">
              <a:solidFill>
                <a:schemeClr val="tx1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1142976" y="74146"/>
            <a:ext cx="7858180" cy="854524"/>
          </a:xfrm>
        </p:spPr>
        <p:txBody>
          <a:bodyPr/>
          <a:lstStyle/>
          <a:p>
            <a:pPr algn="just"/>
            <a:r>
              <a:rPr lang="ar-SA" sz="4400" b="1" dirty="0" smtClean="0">
                <a:solidFill>
                  <a:srgbClr val="0070C0"/>
                </a:solidFill>
              </a:rPr>
              <a:t>  6. اختيار رئيس الفريق التفاوضي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071538" y="857232"/>
            <a:ext cx="7500990" cy="9286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t">
            <a:noAutofit/>
          </a:bodyPr>
          <a:lstStyle/>
          <a:p>
            <a:pPr algn="just"/>
            <a:r>
              <a:rPr lang="ar-SA" sz="3100" b="1" dirty="0" smtClean="0"/>
              <a:t>1. منزلة ومكانة مساوية لمنزلة ومكانة رئيس الفريق الخصم</a:t>
            </a:r>
            <a:endParaRPr lang="en-US" sz="3100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071538" y="5715016"/>
            <a:ext cx="7500990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t">
            <a:noAutofit/>
          </a:bodyPr>
          <a:lstStyle/>
          <a:p>
            <a:pPr algn="just"/>
            <a:r>
              <a:rPr lang="ar-SA" sz="3200" b="1" dirty="0" smtClean="0"/>
              <a:t>4. درجة تحمل المسؤولية المترتبة على اتخاذ أي قرار أثناء المفاوضات</a:t>
            </a:r>
            <a:endParaRPr lang="en-US" sz="3200" dirty="0" smtClean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071538" y="5072074"/>
            <a:ext cx="7500990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b">
            <a:normAutofit/>
          </a:bodyPr>
          <a:lstStyle/>
          <a:p>
            <a:pPr algn="just"/>
            <a:r>
              <a:rPr lang="ar-SA" sz="3200" b="1" dirty="0" smtClean="0"/>
              <a:t>3. القدرة على القيادة</a:t>
            </a:r>
            <a:endParaRPr lang="en-US" sz="3200" dirty="0" smtClean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071538" y="1714488"/>
            <a:ext cx="7500990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 anchor="ctr">
            <a:normAutofit/>
          </a:bodyPr>
          <a:lstStyle/>
          <a:p>
            <a:pPr algn="just"/>
            <a:r>
              <a:rPr lang="ar-SA" sz="3200" b="1" dirty="0" smtClean="0"/>
              <a:t>2. منصبه في المنظمة المعنية</a:t>
            </a:r>
            <a:endParaRPr lang="en-US" sz="3200" dirty="0" smtClean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071538" y="2357430"/>
          <a:ext cx="7500990" cy="2804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50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0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842">
                <a:tc>
                  <a:txBody>
                    <a:bodyPr/>
                    <a:lstStyle/>
                    <a:p>
                      <a:pPr algn="ctr" rtl="1"/>
                      <a:r>
                        <a:rPr lang="ar-SA" sz="2600" dirty="0" smtClean="0"/>
                        <a:t>الموضوع التفاوضي</a:t>
                      </a:r>
                      <a:endParaRPr lang="ar-S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600" dirty="0" smtClean="0"/>
                        <a:t>المرشح لرئاسة الفريق التفاوضي</a:t>
                      </a:r>
                      <a:endParaRPr lang="ar-SA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7365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شراء مواد خام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ar-SA" sz="2000" dirty="0" smtClean="0"/>
                        <a:t>المسؤول عن شراء المواد الخام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ar-SA" sz="2000" dirty="0" smtClean="0"/>
                        <a:t>مدير الإنتاج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ar-SA" sz="2000" dirty="0" smtClean="0"/>
                        <a:t>مدير التصنيع</a:t>
                      </a:r>
                      <a:endParaRPr lang="ar-S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4247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عمليات البيع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ar-SA" sz="2000" dirty="0" smtClean="0"/>
                        <a:t>مدير التسويق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ar-SA" sz="2000" dirty="0" smtClean="0"/>
                        <a:t>مدير تنفيذي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ar-SA" sz="2000" dirty="0" smtClean="0"/>
                        <a:t>مدير إدارة العقود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ar-SA" sz="2000" dirty="0" smtClean="0"/>
                        <a:t> مديرالبيع</a:t>
                      </a:r>
                      <a:endParaRPr lang="ar-S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1520</TotalTime>
  <Words>594</Words>
  <Application>Microsoft Office PowerPoint</Application>
  <PresentationFormat>عرض على الشاشة (4:3)</PresentationFormat>
  <Paragraphs>93</Paragraphs>
  <Slides>13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0" baseType="lpstr">
      <vt:lpstr>Arial</vt:lpstr>
      <vt:lpstr>Calibri</vt:lpstr>
      <vt:lpstr>Gill Sans MT</vt:lpstr>
      <vt:lpstr>Majalla UI</vt:lpstr>
      <vt:lpstr>Verdana</vt:lpstr>
      <vt:lpstr>Wingdings 2</vt:lpstr>
      <vt:lpstr>Solstice</vt:lpstr>
      <vt:lpstr>عرض تقديمي في PowerPoint</vt:lpstr>
      <vt:lpstr>عرض تقديمي في PowerPoint</vt:lpstr>
      <vt:lpstr> 1. الفريق التفاوضي </vt:lpstr>
      <vt:lpstr>  2. مهام الفريق التفاوضي </vt:lpstr>
      <vt:lpstr>  2. مهام الفريق التفاوضي (يتبع) </vt:lpstr>
      <vt:lpstr> 3. أهمية الفريق التفاوضي </vt:lpstr>
      <vt:lpstr> 4. حدود الفريق التفاوضي </vt:lpstr>
      <vt:lpstr> 5. حجم الفريق التفاوضي </vt:lpstr>
      <vt:lpstr>  6. اختيار رئيس الفريق التفاوضي </vt:lpstr>
      <vt:lpstr> 7. مهام رئيس الفريق التفاوضي </vt:lpstr>
      <vt:lpstr> 8. اختيار المفاوض </vt:lpstr>
      <vt:lpstr> 8. اختيار المفاوض (يتبع) </vt:lpstr>
      <vt:lpstr>عرض تقديمي في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tmradwche</dc:creator>
  <cp:lastModifiedBy>yousef alnamlah</cp:lastModifiedBy>
  <cp:revision>495</cp:revision>
  <dcterms:created xsi:type="dcterms:W3CDTF">2014-02-10T15:25:03Z</dcterms:created>
  <dcterms:modified xsi:type="dcterms:W3CDTF">2018-03-28T18:06:44Z</dcterms:modified>
</cp:coreProperties>
</file>