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306" r:id="rId6"/>
    <p:sldId id="308" r:id="rId7"/>
    <p:sldId id="307" r:id="rId8"/>
    <p:sldId id="309" r:id="rId9"/>
    <p:sldId id="346" r:id="rId10"/>
    <p:sldId id="347" r:id="rId11"/>
    <p:sldId id="259" r:id="rId12"/>
    <p:sldId id="336" r:id="rId13"/>
    <p:sldId id="345" r:id="rId14"/>
    <p:sldId id="348" r:id="rId15"/>
    <p:sldId id="349" r:id="rId16"/>
    <p:sldId id="350" r:id="rId17"/>
    <p:sldId id="359" r:id="rId18"/>
    <p:sldId id="360" r:id="rId19"/>
    <p:sldId id="344" r:id="rId20"/>
    <p:sldId id="351" r:id="rId21"/>
    <p:sldId id="323" r:id="rId22"/>
    <p:sldId id="328" r:id="rId23"/>
    <p:sldId id="343" r:id="rId24"/>
    <p:sldId id="341" r:id="rId25"/>
    <p:sldId id="354" r:id="rId26"/>
    <p:sldId id="357" r:id="rId27"/>
    <p:sldId id="356" r:id="rId28"/>
    <p:sldId id="355" r:id="rId29"/>
    <p:sldId id="352" r:id="rId30"/>
    <p:sldId id="339" r:id="rId31"/>
    <p:sldId id="282" r:id="rId32"/>
    <p:sldId id="342" r:id="rId33"/>
    <p:sldId id="274" r:id="rId34"/>
    <p:sldId id="358" r:id="rId35"/>
    <p:sldId id="278" r:id="rId36"/>
    <p:sldId id="279" r:id="rId37"/>
    <p:sldId id="340" r:id="rId3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AD6A07"/>
    <a:srgbClr val="DDF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r>
              <a:rPr lang="ar-SA" sz="9600" dirty="0" smtClean="0">
                <a:solidFill>
                  <a:srgbClr val="C00000"/>
                </a:solidFill>
                <a:cs typeface="PT Bold Heading" pitchFamily="2" charset="-78"/>
              </a:rPr>
              <a:t>النظائر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هي أشكال من العنصر الكيميائي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لذراتها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نفس العدد الذري وتختلف في عدد النيترونات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لها نفس الخصائص الكيميائية وتختلف في الكتل</a:t>
            </a:r>
          </a:p>
          <a:p>
            <a:r>
              <a:rPr lang="ar-SA" sz="5200" dirty="0" smtClean="0">
                <a:solidFill>
                  <a:srgbClr val="0070C0"/>
                </a:solidFill>
                <a:cs typeface="+mj-cs"/>
              </a:rPr>
              <a:t>لدراسة النظائر نستخدم جهاز </a:t>
            </a:r>
            <a:r>
              <a:rPr lang="ar-SA" sz="5200" dirty="0" err="1" smtClean="0">
                <a:solidFill>
                  <a:srgbClr val="0070C0"/>
                </a:solidFill>
                <a:cs typeface="+mj-cs"/>
              </a:rPr>
              <a:t>مطياف</a:t>
            </a:r>
            <a:r>
              <a:rPr lang="ar-SA" sz="5200" dirty="0" smtClean="0">
                <a:solidFill>
                  <a:srgbClr val="0070C0"/>
                </a:solidFill>
                <a:cs typeface="+mj-cs"/>
              </a:rPr>
              <a:t> الكتلة</a:t>
            </a:r>
            <a:endParaRPr lang="ar-SA" sz="52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498" t="29156" r="15052" b="61000"/>
          <a:stretch>
            <a:fillRect/>
          </a:stretch>
        </p:blipFill>
        <p:spPr bwMode="auto">
          <a:xfrm>
            <a:off x="0" y="0"/>
            <a:ext cx="914400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جهاز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مطياف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الكتلة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1818" t="18329" r="16159" b="16704"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C00000"/>
                </a:solidFill>
                <a:cs typeface="PT Bold Heading" pitchFamily="2" charset="-78"/>
              </a:rPr>
              <a:t>جهاز </a:t>
            </a:r>
            <a:r>
              <a:rPr lang="ar-SA" sz="6000" dirty="0" err="1" smtClean="0">
                <a:solidFill>
                  <a:srgbClr val="C00000"/>
                </a:solidFill>
                <a:cs typeface="PT Bold Heading" pitchFamily="2" charset="-78"/>
              </a:rPr>
              <a:t>مطياف</a:t>
            </a:r>
            <a:r>
              <a:rPr lang="ar-SA" sz="6000" dirty="0" smtClean="0">
                <a:solidFill>
                  <a:srgbClr val="C00000"/>
                </a:solidFill>
                <a:cs typeface="PT Bold Heading" pitchFamily="2" charset="-78"/>
              </a:rPr>
              <a:t> الكتلة</a:t>
            </a:r>
          </a:p>
          <a:p>
            <a:r>
              <a:rPr lang="ar-SA" sz="9600" dirty="0" smtClean="0">
                <a:solidFill>
                  <a:srgbClr val="0070C0"/>
                </a:solidFill>
                <a:cs typeface="+mj-cs"/>
              </a:rPr>
              <a:t>هو جهاز مماثل لأنبوب أشعة المهبط </a:t>
            </a:r>
          </a:p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C00000"/>
                </a:solidFill>
                <a:cs typeface="PT Bold Heading" pitchFamily="2" charset="-78"/>
              </a:rPr>
              <a:t>تركيب جهاز </a:t>
            </a:r>
            <a:r>
              <a:rPr lang="ar-SA" sz="6000" dirty="0" err="1" smtClean="0">
                <a:solidFill>
                  <a:srgbClr val="C00000"/>
                </a:solidFill>
                <a:cs typeface="PT Bold Heading" pitchFamily="2" charset="-78"/>
              </a:rPr>
              <a:t>مطياف</a:t>
            </a:r>
            <a:r>
              <a:rPr lang="ar-SA" sz="6000" dirty="0" smtClean="0">
                <a:solidFill>
                  <a:srgbClr val="C00000"/>
                </a:solidFill>
                <a:cs typeface="PT Bold Heading" pitchFamily="2" charset="-78"/>
              </a:rPr>
              <a:t> الكتلة</a:t>
            </a:r>
            <a:endParaRPr lang="ar-SA" sz="60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1818" t="18329" r="16159" b="16704"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0" y="6381328"/>
            <a:ext cx="5436096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ysClr val="windowText" lastClr="000000"/>
                </a:solidFill>
                <a:cs typeface="+mj-cs"/>
              </a:rPr>
              <a:t>مصدر </a:t>
            </a:r>
            <a:r>
              <a:rPr lang="ar-SA" sz="2000" b="1" dirty="0" err="1" smtClean="0">
                <a:solidFill>
                  <a:sysClr val="windowText" lastClr="000000"/>
                </a:solidFill>
                <a:cs typeface="+mj-cs"/>
              </a:rPr>
              <a:t>الأيونات </a:t>
            </a:r>
            <a:r>
              <a:rPr lang="ar-SA" sz="2000" b="1" dirty="0" smtClean="0">
                <a:solidFill>
                  <a:sysClr val="windowText" lastClr="000000"/>
                </a:solidFill>
                <a:cs typeface="+mj-cs"/>
              </a:rPr>
              <a:t>(غاز أو مادة يمكن تسخينها لتشكل بخاراً</a:t>
            </a:r>
            <a:r>
              <a:rPr lang="ar-SA" sz="2000" b="1" dirty="0" err="1" smtClean="0">
                <a:solidFill>
                  <a:sysClr val="windowText" lastClr="000000"/>
                </a:solidFill>
                <a:cs typeface="+mj-cs"/>
              </a:rPr>
              <a:t>)</a:t>
            </a:r>
            <a:endParaRPr lang="ar-SA" sz="2000" b="1" dirty="0">
              <a:solidFill>
                <a:sysClr val="windowText" lastClr="000000"/>
              </a:solidFill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331640" y="4941168"/>
            <a:ext cx="1691680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ysClr val="windowText" lastClr="000000"/>
                </a:solidFill>
                <a:cs typeface="+mj-cs"/>
              </a:rPr>
              <a:t>مجال مغناطيسي</a:t>
            </a:r>
            <a:endParaRPr lang="ar-SA" sz="2000" b="1" dirty="0">
              <a:solidFill>
                <a:sysClr val="windowText" lastClr="000000"/>
              </a:solidFill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876256" y="5229200"/>
            <a:ext cx="2267744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ysClr val="windowText" lastClr="000000"/>
                </a:solidFill>
                <a:cs typeface="+mj-cs"/>
              </a:rPr>
              <a:t>لوح </a:t>
            </a:r>
            <a:r>
              <a:rPr lang="ar-SA" sz="2000" b="1" dirty="0" err="1" smtClean="0">
                <a:solidFill>
                  <a:sysClr val="windowText" lastClr="000000"/>
                </a:solidFill>
                <a:cs typeface="+mj-cs"/>
              </a:rPr>
              <a:t>فوتوجرافي</a:t>
            </a:r>
            <a:endParaRPr lang="ar-SA" sz="2000" b="1" dirty="0">
              <a:solidFill>
                <a:sysClr val="windowText" lastClr="000000"/>
              </a:solidFill>
              <a:cs typeface="+mj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0" y="5589240"/>
            <a:ext cx="3995936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ysClr val="windowText" lastClr="000000"/>
                </a:solidFill>
                <a:cs typeface="+mj-cs"/>
              </a:rPr>
              <a:t>فرق </a:t>
            </a:r>
            <a:r>
              <a:rPr lang="ar-SA" sz="2000" b="1" dirty="0" err="1" smtClean="0">
                <a:solidFill>
                  <a:sysClr val="windowText" lastClr="000000"/>
                </a:solidFill>
                <a:cs typeface="+mj-cs"/>
              </a:rPr>
              <a:t>جهد </a:t>
            </a:r>
            <a:r>
              <a:rPr lang="ar-SA" sz="2000" b="1" dirty="0" smtClean="0">
                <a:solidFill>
                  <a:sysClr val="windowText" lastClr="000000"/>
                </a:solidFill>
                <a:cs typeface="+mj-cs"/>
              </a:rPr>
              <a:t>(مجال كهربائي) لمسارعة الأيونات</a:t>
            </a:r>
            <a:endParaRPr lang="ar-SA" sz="2000" b="1" dirty="0">
              <a:solidFill>
                <a:sysClr val="windowText" lastClr="00000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ar-SA" sz="7700" dirty="0" smtClean="0">
                <a:solidFill>
                  <a:srgbClr val="C00000"/>
                </a:solidFill>
                <a:cs typeface="PT Bold Heading" pitchFamily="2" charset="-78"/>
              </a:rPr>
              <a:t>فكرة عمل جهاز </a:t>
            </a:r>
            <a:r>
              <a:rPr lang="ar-SA" sz="7700" dirty="0" err="1" smtClean="0">
                <a:solidFill>
                  <a:srgbClr val="C00000"/>
                </a:solidFill>
                <a:cs typeface="PT Bold Heading" pitchFamily="2" charset="-78"/>
              </a:rPr>
              <a:t>مطياف</a:t>
            </a:r>
            <a:r>
              <a:rPr lang="ar-SA" sz="7700" dirty="0" smtClean="0">
                <a:solidFill>
                  <a:srgbClr val="C00000"/>
                </a:solidFill>
                <a:cs typeface="PT Bold Heading" pitchFamily="2" charset="-78"/>
              </a:rPr>
              <a:t> الكتلة</a:t>
            </a:r>
          </a:p>
          <a:p>
            <a:r>
              <a:rPr lang="ar-SA" sz="9600" dirty="0" smtClean="0">
                <a:solidFill>
                  <a:srgbClr val="0070C0"/>
                </a:solidFill>
                <a:cs typeface="+mj-cs"/>
              </a:rPr>
              <a:t>يعمل المغناطيس داخل </a:t>
            </a:r>
            <a:r>
              <a:rPr lang="ar-SA" sz="9600" dirty="0" err="1" smtClean="0">
                <a:solidFill>
                  <a:srgbClr val="0070C0"/>
                </a:solidFill>
                <a:cs typeface="+mj-cs"/>
              </a:rPr>
              <a:t>المطياف</a:t>
            </a:r>
            <a:r>
              <a:rPr lang="ar-SA" sz="9600" dirty="0" smtClean="0">
                <a:solidFill>
                  <a:srgbClr val="0070C0"/>
                </a:solidFill>
                <a:cs typeface="+mj-cs"/>
              </a:rPr>
              <a:t> على انحراف الأيونات الموجبة في الحجرة المفرغة وفق كتلتها ثم تسجل على لوح فوتوغرافي أو على كاشف</a:t>
            </a:r>
          </a:p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ar-SA" sz="7700" dirty="0" smtClean="0">
                <a:solidFill>
                  <a:srgbClr val="C00000"/>
                </a:solidFill>
                <a:cs typeface="PT Bold Heading" pitchFamily="2" charset="-78"/>
              </a:rPr>
              <a:t>استخدامات جهاز </a:t>
            </a:r>
            <a:r>
              <a:rPr lang="ar-SA" sz="7700" dirty="0" err="1" smtClean="0">
                <a:solidFill>
                  <a:srgbClr val="C00000"/>
                </a:solidFill>
                <a:cs typeface="PT Bold Heading" pitchFamily="2" charset="-78"/>
              </a:rPr>
              <a:t>مطياف</a:t>
            </a:r>
            <a:r>
              <a:rPr lang="ar-SA" sz="7700" dirty="0" smtClean="0">
                <a:solidFill>
                  <a:srgbClr val="C00000"/>
                </a:solidFill>
                <a:cs typeface="PT Bold Heading" pitchFamily="2" charset="-78"/>
              </a:rPr>
              <a:t> الكتلة</a:t>
            </a:r>
          </a:p>
          <a:p>
            <a:r>
              <a:rPr lang="ar-SA" sz="9600" dirty="0" smtClean="0">
                <a:solidFill>
                  <a:srgbClr val="0070C0"/>
                </a:solidFill>
                <a:cs typeface="+mj-cs"/>
              </a:rPr>
              <a:t>1- دراسة النظائر وتحديد نسب نظائر العنصر</a:t>
            </a:r>
          </a:p>
          <a:p>
            <a:r>
              <a:rPr lang="ar-SA" sz="9600" dirty="0" smtClean="0">
                <a:solidFill>
                  <a:srgbClr val="0070C0"/>
                </a:solidFill>
                <a:cs typeface="+mj-cs"/>
              </a:rPr>
              <a:t>2- قياس نسبة شحنة الأيون إلى كتلته </a:t>
            </a:r>
          </a:p>
          <a:p>
            <a:r>
              <a:rPr lang="ar-SA" sz="9600" dirty="0" smtClean="0">
                <a:solidFill>
                  <a:srgbClr val="0070C0"/>
                </a:solidFill>
                <a:cs typeface="+mj-cs"/>
              </a:rPr>
              <a:t>3- حساب كتلة كل نظير</a:t>
            </a:r>
          </a:p>
          <a:p>
            <a:r>
              <a:rPr lang="ar-SA" sz="9600" dirty="0" smtClean="0">
                <a:solidFill>
                  <a:srgbClr val="0070C0"/>
                </a:solidFill>
                <a:cs typeface="+mj-cs"/>
              </a:rPr>
              <a:t>4- فصل عينة من </a:t>
            </a:r>
            <a:r>
              <a:rPr lang="ar-SA" sz="9600" dirty="0" err="1" smtClean="0">
                <a:solidFill>
                  <a:srgbClr val="0070C0"/>
                </a:solidFill>
                <a:cs typeface="+mj-cs"/>
              </a:rPr>
              <a:t>اليورانيوم</a:t>
            </a:r>
            <a:r>
              <a:rPr lang="ar-SA" sz="9600" dirty="0" smtClean="0">
                <a:solidFill>
                  <a:srgbClr val="0070C0"/>
                </a:solidFill>
                <a:cs typeface="+mj-cs"/>
              </a:rPr>
              <a:t> إلى النظائر المكونة له</a:t>
            </a:r>
          </a:p>
          <a:p>
            <a:r>
              <a:rPr lang="ar-SA" sz="9600" dirty="0" smtClean="0">
                <a:solidFill>
                  <a:srgbClr val="0070C0"/>
                </a:solidFill>
                <a:cs typeface="+mj-cs"/>
              </a:rPr>
              <a:t>5- التقاط وتحديد أثر كميات الجزيئات في عينة ما</a:t>
            </a:r>
          </a:p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ar-SA" sz="11000" dirty="0" smtClean="0">
                <a:solidFill>
                  <a:srgbClr val="C00000"/>
                </a:solidFill>
                <a:cs typeface="PT Bold Heading" pitchFamily="2" charset="-78"/>
              </a:rPr>
              <a:t>قانون نسبة شحنة الأيون إلى كتلته في </a:t>
            </a:r>
            <a:r>
              <a:rPr lang="ar-SA" sz="11000" dirty="0" err="1" smtClean="0">
                <a:solidFill>
                  <a:srgbClr val="C00000"/>
                </a:solidFill>
                <a:cs typeface="PT Bold Heading" pitchFamily="2" charset="-78"/>
              </a:rPr>
              <a:t>مطياف</a:t>
            </a:r>
            <a:r>
              <a:rPr lang="ar-SA" sz="11000" dirty="0" smtClean="0">
                <a:solidFill>
                  <a:srgbClr val="C00000"/>
                </a:solidFill>
                <a:cs typeface="PT Bold Heading" pitchFamily="2" charset="-78"/>
              </a:rPr>
              <a:t> الكتلة</a:t>
            </a:r>
          </a:p>
          <a:p>
            <a:endParaRPr lang="ar-SA" sz="11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ar-SA" sz="6000" dirty="0" smtClean="0">
                <a:solidFill>
                  <a:srgbClr val="C00000"/>
                </a:solidFill>
                <a:cs typeface="+mj-cs"/>
              </a:rPr>
              <a:t>نختار أيونات بسرعة محددة تمرر الأيونات داخل مجالات كهربائية ومغناطيسية </a:t>
            </a:r>
          </a:p>
          <a:p>
            <a:r>
              <a:rPr lang="ar-SA" sz="6000" dirty="0" smtClean="0">
                <a:solidFill>
                  <a:srgbClr val="002060"/>
                </a:solidFill>
                <a:cs typeface="+mj-cs"/>
              </a:rPr>
              <a:t>الأيونات التي تعبر المجالين دون حدوث انحراف لمسارها تدخل منطقة تتعرض لمجال مغناطيسي منتظم</a:t>
            </a:r>
          </a:p>
          <a:p>
            <a:r>
              <a:rPr lang="ar-SA" sz="6000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تتحرك الأيونات في مسارات دائرية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تستخدم أنصاف أقطار تلك المسارات لتحديد نسبة شحنة الأيونات إلى كتلتها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8627337" cy="37444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7200" dirty="0" smtClean="0">
                <a:solidFill>
                  <a:srgbClr val="C00000"/>
                </a:solidFill>
                <a:cs typeface="PT Bold Heading" pitchFamily="2" charset="-78"/>
              </a:rPr>
              <a:t>قانون نسبة شحنة الأيون إلى كتلته في </a:t>
            </a:r>
            <a:r>
              <a:rPr lang="ar-SA" sz="7200" dirty="0" err="1" smtClean="0">
                <a:solidFill>
                  <a:srgbClr val="C00000"/>
                </a:solidFill>
                <a:cs typeface="PT Bold Heading" pitchFamily="2" charset="-78"/>
              </a:rPr>
              <a:t>مطياف</a:t>
            </a:r>
            <a:r>
              <a:rPr lang="ar-SA" sz="7200" dirty="0" smtClean="0">
                <a:solidFill>
                  <a:srgbClr val="C00000"/>
                </a:solidFill>
                <a:cs typeface="PT Bold Heading" pitchFamily="2" charset="-78"/>
              </a:rPr>
              <a:t> الكتلة</a:t>
            </a:r>
          </a:p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7467" t="26203" r="22247" b="41313"/>
          <a:stretch>
            <a:fillRect/>
          </a:stretch>
        </p:blipFill>
        <p:spPr bwMode="auto">
          <a:xfrm>
            <a:off x="-1016" y="2564904"/>
            <a:ext cx="914501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15000" dirty="0" smtClean="0">
                <a:solidFill>
                  <a:srgbClr val="0070C0"/>
                </a:solidFill>
                <a:cs typeface="Diwani Outline Shaded" pitchFamily="2" charset="-78"/>
              </a:rPr>
              <a:t>مسائل تدريبية</a:t>
            </a:r>
            <a:endParaRPr lang="ar-SA" sz="15000" dirty="0">
              <a:solidFill>
                <a:srgbClr val="0070C0"/>
              </a:solidFill>
              <a:cs typeface="Diwani Outline Shaded" pitchFamily="2" charset="-78"/>
            </a:endParaRPr>
          </a:p>
        </p:txBody>
      </p:sp>
      <p:pic>
        <p:nvPicPr>
          <p:cNvPr id="5" name="صورة 4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988840"/>
            <a:ext cx="4788023" cy="4869160"/>
          </a:xfrm>
          <a:prstGeom prst="rect">
            <a:avLst/>
          </a:prstGeom>
        </p:spPr>
      </p:pic>
      <p:pic>
        <p:nvPicPr>
          <p:cNvPr id="6" name="صورة 5" descr="images (1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76266"/>
            <a:ext cx="4355976" cy="488173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4547" t="15375" r="13945" b="13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t="17344" r="3983" b="275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t="25806" r="3983" b="60882"/>
          <a:stretch>
            <a:fillRect/>
          </a:stretch>
        </p:blipFill>
        <p:spPr bwMode="auto">
          <a:xfrm>
            <a:off x="0" y="0"/>
            <a:ext cx="91440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29605" t="38016" r="16712" b="43281"/>
          <a:stretch>
            <a:fillRect/>
          </a:stretch>
        </p:blipFill>
        <p:spPr bwMode="auto">
          <a:xfrm>
            <a:off x="0" y="2492896"/>
            <a:ext cx="91440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t="37960" r="3983" b="49885"/>
          <a:stretch>
            <a:fillRect/>
          </a:stretch>
        </p:blipFill>
        <p:spPr bwMode="auto">
          <a:xfrm>
            <a:off x="0" y="0"/>
            <a:ext cx="914400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26284" t="67547" r="18926" b="15719"/>
          <a:stretch>
            <a:fillRect/>
          </a:stretch>
        </p:blipFill>
        <p:spPr bwMode="auto">
          <a:xfrm>
            <a:off x="0" y="2420888"/>
            <a:ext cx="9144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t="48958" r="3983" b="39466"/>
          <a:stretch>
            <a:fillRect/>
          </a:stretch>
        </p:blipFill>
        <p:spPr bwMode="auto">
          <a:xfrm>
            <a:off x="0" y="0"/>
            <a:ext cx="914400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30158" t="21282" r="17266" b="57062"/>
          <a:stretch>
            <a:fillRect/>
          </a:stretch>
        </p:blipFill>
        <p:spPr bwMode="auto">
          <a:xfrm>
            <a:off x="1187624" y="1916832"/>
            <a:ext cx="6840760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t="59376" r="3983" b="27532"/>
          <a:stretch>
            <a:fillRect/>
          </a:stretch>
        </p:blipFill>
        <p:spPr bwMode="auto">
          <a:xfrm>
            <a:off x="0" y="0"/>
            <a:ext cx="91440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l="27944" t="17344" r="16159" b="8829"/>
          <a:stretch>
            <a:fillRect/>
          </a:stretch>
        </p:blipFill>
        <p:spPr bwMode="auto">
          <a:xfrm>
            <a:off x="899592" y="1457400"/>
            <a:ext cx="727280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732240" y="0"/>
            <a:ext cx="2411760" cy="249289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 smtClean="0">
                <a:cs typeface="+mj-cs"/>
              </a:rPr>
              <a:t>الفصل</a:t>
            </a:r>
          </a:p>
          <a:p>
            <a:pPr algn="ctr"/>
            <a:r>
              <a:rPr lang="en-US" sz="8000" b="1" dirty="0" smtClean="0">
                <a:cs typeface="+mj-cs"/>
              </a:rPr>
              <a:t>1</a:t>
            </a:r>
            <a:endParaRPr lang="ar-SA" sz="8000" b="1" dirty="0"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3441" t="24235" r="23353" b="52140"/>
          <a:stretch>
            <a:fillRect/>
          </a:stretch>
        </p:blipFill>
        <p:spPr bwMode="auto">
          <a:xfrm>
            <a:off x="0" y="0"/>
            <a:ext cx="6732240" cy="249289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572000" y="0"/>
            <a:ext cx="42578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سبحان الله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34230" y="1628800"/>
            <a:ext cx="352532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الحمد 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778702" y="3212976"/>
            <a:ext cx="43652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استغفر الله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09784" y="4653136"/>
            <a:ext cx="31534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الله أكبر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E5F3F7"/>
          </a:solidFill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chemeClr val="accent5">
                  <a:lumMod val="50000"/>
                </a:schemeClr>
              </a:solidFill>
              <a:cs typeface="+mj-cs"/>
            </a:endParaRPr>
          </a:p>
        </p:txBody>
      </p:sp>
      <p:pic>
        <p:nvPicPr>
          <p:cNvPr id="4" name="صورة 3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564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99592" y="1412776"/>
            <a:ext cx="73565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9600" b="1" cap="none" spc="0" dirty="0" smtClean="0">
                <a:ln w="1143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الملخص السبوري</a:t>
            </a:r>
            <a:endParaRPr lang="ar-SA" sz="9600" b="1" cap="none" spc="0" dirty="0">
              <a:ln w="11430">
                <a:solidFill>
                  <a:srgbClr val="663300"/>
                </a:solidFill>
              </a:ln>
              <a:blipFill>
                <a:blip r:embed="rId3"/>
                <a:tile tx="0" ty="0" sx="100000" sy="100000" flip="none" algn="tl"/>
              </a:blip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تابع درس تفاعلات المجالات الكهربائية والمغناطيسية والمادة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*النظائر</a:t>
            </a:r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 تجربة اكتشاف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  <a:sym typeface="Wingdings"/>
              </a:rPr>
              <a:t>النظائر </a:t>
            </a:r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+ </a:t>
            </a:r>
            <a:r>
              <a:rPr lang="ar-SA" sz="6000" dirty="0" smtClean="0">
                <a:solidFill>
                  <a:srgbClr val="0070C0"/>
                </a:solidFill>
                <a:sym typeface="Wingdings"/>
              </a:rPr>
              <a:t>تعريف النظائر</a:t>
            </a:r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  ن.ك</a:t>
            </a:r>
            <a:r>
              <a:rPr lang="en-US" sz="6000" dirty="0" smtClean="0">
                <a:solidFill>
                  <a:srgbClr val="0070C0"/>
                </a:solidFill>
                <a:cs typeface="+mj-cs"/>
                <a:sym typeface="Wingdings"/>
              </a:rPr>
              <a:t>P13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*جهاز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  <a:sym typeface="Wingdings"/>
              </a:rPr>
              <a:t>مطياف</a:t>
            </a:r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 الكتلة ن.ك.</a:t>
            </a:r>
            <a:r>
              <a:rPr lang="en-US" sz="6000" dirty="0" smtClean="0">
                <a:solidFill>
                  <a:srgbClr val="0070C0"/>
                </a:solidFill>
                <a:cs typeface="+mj-cs"/>
                <a:sym typeface="Wingdings"/>
              </a:rPr>
              <a:t>P13+14</a:t>
            </a:r>
            <a:endParaRPr lang="ar-SA" sz="6000" dirty="0" smtClean="0">
              <a:solidFill>
                <a:srgbClr val="0070C0"/>
              </a:solidFill>
              <a:cs typeface="+mj-cs"/>
              <a:sym typeface="Wingdings"/>
            </a:endParaRP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*</a:t>
            </a:r>
            <a:r>
              <a:rPr lang="ar-SA" sz="6000" dirty="0" smtClean="0">
                <a:solidFill>
                  <a:srgbClr val="C00000"/>
                </a:solidFill>
                <a:cs typeface="PT Bold Heading" pitchFamily="2" charset="-78"/>
              </a:rPr>
              <a:t>قانون نسبة شحنة الأيون إلى كتلته في </a:t>
            </a:r>
            <a:r>
              <a:rPr lang="ar-SA" sz="6000" dirty="0" err="1" smtClean="0">
                <a:solidFill>
                  <a:srgbClr val="C00000"/>
                </a:solidFill>
                <a:cs typeface="PT Bold Heading" pitchFamily="2" charset="-78"/>
              </a:rPr>
              <a:t>مطياف</a:t>
            </a:r>
            <a:r>
              <a:rPr lang="ar-SA" sz="6000" dirty="0" smtClean="0">
                <a:solidFill>
                  <a:srgbClr val="C00000"/>
                </a:solidFill>
                <a:cs typeface="PT Bold Heading" pitchFamily="2" charset="-78"/>
              </a:rPr>
              <a:t> الكتلة</a:t>
            </a:r>
          </a:p>
          <a:p>
            <a:r>
              <a:rPr lang="ar-SA" sz="6000" dirty="0" smtClean="0">
                <a:solidFill>
                  <a:srgbClr val="C00000"/>
                </a:solidFill>
                <a:cs typeface="PT Bold Heading" pitchFamily="2" charset="-78"/>
              </a:rPr>
              <a:t>*حل تدريبات</a:t>
            </a:r>
          </a:p>
          <a:p>
            <a:endParaRPr lang="ar-SA" sz="6000" dirty="0" smtClean="0">
              <a:solidFill>
                <a:srgbClr val="0070C0"/>
              </a:solidFill>
              <a:cs typeface="+mj-cs"/>
              <a:sym typeface="Wingding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 vert="horz" lIns="91440" tIns="45720" rIns="91440" bIns="45720" rtlCol="1">
            <a:normAutofit fontScale="775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الواجب المنزلي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SA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PT Bold Heading" pitchFamily="2" charset="-78"/>
              </a:rPr>
              <a:t>ما المقصود</a:t>
            </a: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بالنظائر؟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ما اسم الجهاز المستخدم لدراسة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النظائر؟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PT Bold Heading" pitchFamily="2" charset="-78"/>
              </a:rPr>
              <a:t>Q6P15</a:t>
            </a:r>
            <a:r>
              <a:rPr kumimoji="0" lang="ar-SA" sz="10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PT Bold Heading" pitchFamily="2" charset="-78"/>
              </a:rPr>
              <a:t>مسأئل</a:t>
            </a:r>
            <a:r>
              <a:rPr kumimoji="0" lang="ar-SA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PT Bold Heading" pitchFamily="2" charset="-78"/>
              </a:rPr>
              <a:t> تدريبية</a:t>
            </a:r>
            <a:endParaRPr kumimoji="0" lang="ar-SA" sz="10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PT Bold Heading" pitchFamily="2" charset="-78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 vert="horz" lIns="91440" tIns="45720" rIns="91440" bIns="45720" rtlCol="1">
            <a:normAutofit fontScale="55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مشروع فردي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(تنفيذ </a:t>
            </a:r>
            <a:r>
              <a:rPr lang="ar-SA" sz="10000" smtClean="0">
                <a:solidFill>
                  <a:srgbClr val="0070C0"/>
                </a:solidFill>
                <a:cs typeface="Diwani Outline Shaded" pitchFamily="2" charset="-78"/>
              </a:rPr>
              <a:t>المشروع  </a:t>
            </a: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بورقة </a:t>
            </a:r>
            <a:r>
              <a:rPr lang="en-US" sz="10000" dirty="0" smtClean="0">
                <a:solidFill>
                  <a:srgbClr val="0070C0"/>
                </a:solidFill>
                <a:cs typeface="Diwani Outline Shaded" pitchFamily="2" charset="-78"/>
              </a:rPr>
              <a:t>A4</a:t>
            </a: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 ووضعها بالملف الخاص بالمجموعة</a:t>
            </a:r>
            <a:r>
              <a:rPr lang="ar-SA" sz="10000" dirty="0" err="1" smtClean="0">
                <a:solidFill>
                  <a:srgbClr val="0070C0"/>
                </a:solidFill>
                <a:cs typeface="Diwani Outline Shaded" pitchFamily="2" charset="-78"/>
              </a:rPr>
              <a:t>)</a:t>
            </a:r>
            <a:endParaRPr lang="ar-SA" sz="10000" dirty="0" smtClean="0">
              <a:solidFill>
                <a:srgbClr val="0070C0"/>
              </a:solidFill>
              <a:cs typeface="Diwani Outline Shaded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عرفي الموجات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الكهرومغناطيسية؟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من مكتشف الموجات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الكهرومغناطيسية؟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 عددي أفراد العائلة المغناطيسية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بالترتيب؟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ar-SA" sz="10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Diwani Outline Shade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3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81" y="0"/>
            <a:ext cx="91357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ar-SA" sz="6000" dirty="0" smtClean="0">
                <a:solidFill>
                  <a:srgbClr val="996600"/>
                </a:solidFill>
              </a:rPr>
              <a:t>* </a:t>
            </a:r>
            <a:r>
              <a:rPr lang="ar-SA" sz="6000" dirty="0" err="1" smtClean="0">
                <a:solidFill>
                  <a:srgbClr val="996600"/>
                </a:solidFill>
              </a:rPr>
              <a:t>هي </a:t>
            </a:r>
            <a:r>
              <a:rPr lang="ar-SA" sz="6000" dirty="0" smtClean="0">
                <a:solidFill>
                  <a:srgbClr val="996600"/>
                </a:solidFill>
              </a:rPr>
              <a:t>: </a:t>
            </a:r>
            <a:r>
              <a:rPr lang="ar-SA" sz="6000" dirty="0" smtClean="0">
                <a:solidFill>
                  <a:srgbClr val="C00000"/>
                </a:solidFill>
              </a:rPr>
              <a:t>موجات تتكون من مجالين كهربائي ومغناطيسي متعامدين أحدهما على الآخر متغيران ومتلازمان ومتفقان في الطور تنتشر في الفراغ والأوساط المادية</a:t>
            </a:r>
          </a:p>
          <a:p>
            <a:r>
              <a:rPr lang="ar-SA" sz="6000" dirty="0" smtClean="0">
                <a:solidFill>
                  <a:srgbClr val="996600"/>
                </a:solidFill>
              </a:rPr>
              <a:t>* </a:t>
            </a:r>
            <a:r>
              <a:rPr lang="ar-SA" sz="6000" dirty="0" err="1" smtClean="0">
                <a:solidFill>
                  <a:srgbClr val="996600"/>
                </a:solidFill>
              </a:rPr>
              <a:t>اكتشفها </a:t>
            </a:r>
            <a:r>
              <a:rPr lang="ar-SA" sz="6000" dirty="0" smtClean="0">
                <a:solidFill>
                  <a:srgbClr val="996600"/>
                </a:solidFill>
              </a:rPr>
              <a:t>: </a:t>
            </a:r>
            <a:r>
              <a:rPr lang="ar-SA" sz="6000" dirty="0" smtClean="0">
                <a:solidFill>
                  <a:srgbClr val="C00000"/>
                </a:solidFill>
              </a:rPr>
              <a:t>العالم جيمس ما </a:t>
            </a:r>
            <a:r>
              <a:rPr lang="ar-SA" sz="6000" dirty="0" err="1" smtClean="0">
                <a:solidFill>
                  <a:srgbClr val="C00000"/>
                </a:solidFill>
              </a:rPr>
              <a:t>كسويل</a:t>
            </a:r>
            <a:endParaRPr lang="ar-SA" sz="6000" dirty="0" smtClean="0">
              <a:solidFill>
                <a:srgbClr val="C00000"/>
              </a:solidFill>
            </a:endParaRPr>
          </a:p>
          <a:p>
            <a:r>
              <a:rPr lang="ar-SA" sz="6000" dirty="0" smtClean="0">
                <a:solidFill>
                  <a:srgbClr val="996600"/>
                </a:solidFill>
              </a:rPr>
              <a:t>* العائلة </a:t>
            </a:r>
            <a:r>
              <a:rPr lang="ar-SA" sz="6000" dirty="0" err="1" smtClean="0">
                <a:solidFill>
                  <a:srgbClr val="996600"/>
                </a:solidFill>
              </a:rPr>
              <a:t>الكهرومغناطيسية :</a:t>
            </a:r>
            <a:r>
              <a:rPr lang="ar-SA" sz="6000" dirty="0" smtClean="0">
                <a:solidFill>
                  <a:srgbClr val="996600"/>
                </a:solidFill>
              </a:rPr>
              <a:t> </a:t>
            </a:r>
          </a:p>
          <a:p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أشعة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جاما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  الأشعة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السينية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الأشعة فوق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البنفسجية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الضوء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المرئي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الأشعة تحت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الحمراء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الميكرويف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  الراديو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93" t="29156" r="12285" b="53125"/>
          <a:stretch>
            <a:fillRect/>
          </a:stretch>
        </p:blipFill>
        <p:spPr bwMode="auto">
          <a:xfrm>
            <a:off x="0" y="0"/>
            <a:ext cx="914400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8244408" y="332656"/>
            <a:ext cx="216024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cs typeface="+mj-cs"/>
              </a:rPr>
              <a:t>1</a:t>
            </a:r>
            <a:endParaRPr lang="ar-SA" sz="4400" dirty="0">
              <a:solidFill>
                <a:srgbClr val="C0000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23250" r="53792" b="37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6526" t="61984" r="53512" b="19313"/>
          <a:stretch>
            <a:fillRect/>
          </a:stretch>
        </p:blipFill>
        <p:spPr bwMode="auto">
          <a:xfrm>
            <a:off x="2339752" y="980728"/>
            <a:ext cx="4536504" cy="47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20000" dirty="0" smtClean="0">
                <a:solidFill>
                  <a:srgbClr val="C00000"/>
                </a:solidFill>
                <a:cs typeface="PT Bold Heading" pitchFamily="2" charset="-78"/>
              </a:rPr>
              <a:t>النظائر</a:t>
            </a:r>
            <a:endParaRPr lang="ar-SA" sz="20000" dirty="0">
              <a:solidFill>
                <a:srgbClr val="C00000"/>
              </a:solidFill>
              <a:cs typeface="PT Bold Heading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8800" dirty="0" smtClean="0">
                <a:solidFill>
                  <a:srgbClr val="C00000"/>
                </a:solidFill>
                <a:cs typeface="PT Bold Heading" pitchFamily="2" charset="-78"/>
              </a:rPr>
              <a:t>تجربة اكتشاف النظائر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وضع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تومسون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(غاز النيون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)</a:t>
            </a:r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داخل أنبوب الأشعة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المهبطية</a:t>
            </a:r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لاحظ </a:t>
            </a:r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 توهج نقطتين مضيئتين على الشاشة بدلاً عن واحدة</a:t>
            </a:r>
          </a:p>
          <a:p>
            <a:r>
              <a:rPr lang="ar-SA" sz="6000" dirty="0" err="1" smtClean="0">
                <a:solidFill>
                  <a:srgbClr val="0070C0"/>
                </a:solidFill>
                <a:cs typeface="+mj-cs"/>
                <a:sym typeface="Wingdings"/>
              </a:rPr>
              <a:t>اكتشف </a:t>
            </a:r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 مفهوم النظائر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369</Words>
  <Application>Microsoft Office PowerPoint</Application>
  <PresentationFormat>عرض على الشاشة (3:4)‏</PresentationFormat>
  <Paragraphs>59</Paragraphs>
  <Slides>37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38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SONY</dc:creator>
  <cp:lastModifiedBy>SONY</cp:lastModifiedBy>
  <cp:revision>98</cp:revision>
  <dcterms:created xsi:type="dcterms:W3CDTF">2017-01-21T18:42:26Z</dcterms:created>
  <dcterms:modified xsi:type="dcterms:W3CDTF">2017-02-08T07:38:35Z</dcterms:modified>
</cp:coreProperties>
</file>