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306" r:id="rId6"/>
    <p:sldId id="308" r:id="rId7"/>
    <p:sldId id="307" r:id="rId8"/>
    <p:sldId id="309" r:id="rId9"/>
    <p:sldId id="346" r:id="rId10"/>
    <p:sldId id="347" r:id="rId11"/>
    <p:sldId id="259" r:id="rId12"/>
    <p:sldId id="336" r:id="rId13"/>
    <p:sldId id="345" r:id="rId14"/>
    <p:sldId id="348" r:id="rId15"/>
    <p:sldId id="349" r:id="rId16"/>
    <p:sldId id="350" r:id="rId17"/>
    <p:sldId id="359" r:id="rId18"/>
    <p:sldId id="360" r:id="rId19"/>
    <p:sldId id="344" r:id="rId20"/>
    <p:sldId id="351" r:id="rId21"/>
    <p:sldId id="323" r:id="rId22"/>
    <p:sldId id="328" r:id="rId23"/>
    <p:sldId id="343" r:id="rId24"/>
    <p:sldId id="341" r:id="rId25"/>
    <p:sldId id="354" r:id="rId26"/>
    <p:sldId id="357" r:id="rId27"/>
    <p:sldId id="356" r:id="rId28"/>
    <p:sldId id="355" r:id="rId29"/>
    <p:sldId id="352" r:id="rId30"/>
    <p:sldId id="339" r:id="rId31"/>
    <p:sldId id="282" r:id="rId32"/>
    <p:sldId id="342" r:id="rId33"/>
    <p:sldId id="274" r:id="rId34"/>
    <p:sldId id="358" r:id="rId35"/>
    <p:sldId id="278" r:id="rId36"/>
    <p:sldId id="279" r:id="rId37"/>
    <p:sldId id="340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AD6A07"/>
    <a:srgbClr val="D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ar-SA" sz="9600" dirty="0" smtClean="0">
                <a:solidFill>
                  <a:srgbClr val="C00000"/>
                </a:solidFill>
                <a:cs typeface="PT Bold Heading" pitchFamily="2" charset="-78"/>
              </a:rPr>
              <a:t>النظائر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هي أشكال من العنصر الكيميائي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لذراتها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نفس العدد الذري وتختلف في عدد النيترونات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لها نفس الخصائص الكيميائية وتختلف في الكتل</a:t>
            </a:r>
          </a:p>
          <a:p>
            <a:r>
              <a:rPr lang="ar-SA" sz="5200" dirty="0" smtClean="0">
                <a:solidFill>
                  <a:srgbClr val="0070C0"/>
                </a:solidFill>
                <a:cs typeface="+mj-cs"/>
              </a:rPr>
              <a:t>لدراسة النظائر نستخدم جهاز </a:t>
            </a:r>
            <a:r>
              <a:rPr lang="ar-SA" sz="5200" dirty="0" err="1" smtClean="0">
                <a:solidFill>
                  <a:srgbClr val="0070C0"/>
                </a:solidFill>
                <a:cs typeface="+mj-cs"/>
              </a:rPr>
              <a:t>مطياف</a:t>
            </a:r>
            <a:r>
              <a:rPr lang="ar-SA" sz="5200" dirty="0" smtClean="0">
                <a:solidFill>
                  <a:srgbClr val="0070C0"/>
                </a:solidFill>
                <a:cs typeface="+mj-cs"/>
              </a:rPr>
              <a:t> الكتلة</a:t>
            </a:r>
            <a:endParaRPr lang="ar-SA" sz="52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9156" r="15052" b="61000"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جهاز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مطياف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الكتلة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8329" r="16159" b="16704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جهاز </a:t>
            </a:r>
            <a:r>
              <a:rPr lang="ar-SA" sz="60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هو جهاز مماثل لأنبوب أشعة المهبط 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تركيب جهاز </a:t>
            </a:r>
            <a:r>
              <a:rPr lang="ar-SA" sz="60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  <a:endParaRPr lang="ar-SA" sz="6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8329" r="16159" b="16704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0" y="6381328"/>
            <a:ext cx="5436096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مصدر </a:t>
            </a:r>
            <a:r>
              <a:rPr lang="ar-SA" sz="2000" b="1" dirty="0" err="1" smtClean="0">
                <a:solidFill>
                  <a:sysClr val="windowText" lastClr="000000"/>
                </a:solidFill>
                <a:cs typeface="+mj-cs"/>
              </a:rPr>
              <a:t>الأيونات </a:t>
            </a:r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(غاز أو مادة يمكن تسخينها لتشكل بخاراً</a:t>
            </a:r>
            <a:r>
              <a:rPr lang="ar-SA" sz="2000" b="1" dirty="0" err="1" smtClean="0">
                <a:solidFill>
                  <a:sysClr val="windowText" lastClr="000000"/>
                </a:solidFill>
                <a:cs typeface="+mj-cs"/>
              </a:rPr>
              <a:t>)</a:t>
            </a:r>
            <a:endParaRPr lang="ar-SA" sz="2000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31640" y="4941168"/>
            <a:ext cx="16916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مجال مغناطيسي</a:t>
            </a:r>
            <a:endParaRPr lang="ar-SA" sz="2000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76256" y="5229200"/>
            <a:ext cx="226774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لوح </a:t>
            </a:r>
            <a:r>
              <a:rPr lang="ar-SA" sz="2000" b="1" dirty="0" err="1" smtClean="0">
                <a:solidFill>
                  <a:sysClr val="windowText" lastClr="000000"/>
                </a:solidFill>
                <a:cs typeface="+mj-cs"/>
              </a:rPr>
              <a:t>فوتوجرافي</a:t>
            </a:r>
            <a:endParaRPr lang="ar-SA" sz="2000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5589240"/>
            <a:ext cx="3995936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فرق </a:t>
            </a:r>
            <a:r>
              <a:rPr lang="ar-SA" sz="2000" b="1" dirty="0" err="1" smtClean="0">
                <a:solidFill>
                  <a:sysClr val="windowText" lastClr="000000"/>
                </a:solidFill>
                <a:cs typeface="+mj-cs"/>
              </a:rPr>
              <a:t>جهد </a:t>
            </a:r>
            <a:r>
              <a:rPr lang="ar-SA" sz="2000" b="1" dirty="0" smtClean="0">
                <a:solidFill>
                  <a:sysClr val="windowText" lastClr="000000"/>
                </a:solidFill>
                <a:cs typeface="+mj-cs"/>
              </a:rPr>
              <a:t>(مجال كهربائي) لمسارعة الأيونات</a:t>
            </a:r>
            <a:endParaRPr lang="ar-SA" sz="2000" b="1" dirty="0">
              <a:solidFill>
                <a:sysClr val="windowText" lastClr="00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ar-SA" sz="7700" dirty="0" smtClean="0">
                <a:solidFill>
                  <a:srgbClr val="C00000"/>
                </a:solidFill>
                <a:cs typeface="PT Bold Heading" pitchFamily="2" charset="-78"/>
              </a:rPr>
              <a:t>فكرة عمل جهاز </a:t>
            </a:r>
            <a:r>
              <a:rPr lang="ar-SA" sz="77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77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يعمل المغناطيس داخل </a:t>
            </a:r>
            <a:r>
              <a:rPr lang="ar-SA" sz="9600" dirty="0" err="1" smtClean="0">
                <a:solidFill>
                  <a:srgbClr val="0070C0"/>
                </a:solidFill>
                <a:cs typeface="+mj-cs"/>
              </a:rPr>
              <a:t>المطياف</a:t>
            </a:r>
            <a:r>
              <a:rPr lang="ar-SA" sz="9600" dirty="0" smtClean="0">
                <a:solidFill>
                  <a:srgbClr val="0070C0"/>
                </a:solidFill>
                <a:cs typeface="+mj-cs"/>
              </a:rPr>
              <a:t> على انحراف الأيونات الموجبة في الحجرة المفرغة وفق كتلتها ثم تسجل على لوح فوتوغرافي أو على كاشف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ar-SA" sz="7700" dirty="0" smtClean="0">
                <a:solidFill>
                  <a:srgbClr val="C00000"/>
                </a:solidFill>
                <a:cs typeface="PT Bold Heading" pitchFamily="2" charset="-78"/>
              </a:rPr>
              <a:t>استخدامات جهاز </a:t>
            </a:r>
            <a:r>
              <a:rPr lang="ar-SA" sz="77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77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1- دراسة النظائر وتحديد نسب نظائر العنصر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2- قياس نسبة شحنة الأيون إلى كتلته 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3- حساب كتلة كل نظير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4- فصل عينة من </a:t>
            </a:r>
            <a:r>
              <a:rPr lang="ar-SA" sz="9600" dirty="0" err="1" smtClean="0">
                <a:solidFill>
                  <a:srgbClr val="0070C0"/>
                </a:solidFill>
                <a:cs typeface="+mj-cs"/>
              </a:rPr>
              <a:t>اليورانيوم</a:t>
            </a:r>
            <a:r>
              <a:rPr lang="ar-SA" sz="9600" dirty="0" smtClean="0">
                <a:solidFill>
                  <a:srgbClr val="0070C0"/>
                </a:solidFill>
                <a:cs typeface="+mj-cs"/>
              </a:rPr>
              <a:t> إلى النظائر المكونة له</a:t>
            </a:r>
          </a:p>
          <a:p>
            <a:r>
              <a:rPr lang="ar-SA" sz="9600" dirty="0" smtClean="0">
                <a:solidFill>
                  <a:srgbClr val="0070C0"/>
                </a:solidFill>
                <a:cs typeface="+mj-cs"/>
              </a:rPr>
              <a:t>5- التقاط وتحديد أثر كميات الجزيئات في عينة ما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ar-SA" sz="11000" dirty="0" smtClean="0">
                <a:solidFill>
                  <a:srgbClr val="C00000"/>
                </a:solidFill>
                <a:cs typeface="PT Bold Heading" pitchFamily="2" charset="-78"/>
              </a:rPr>
              <a:t>قانون نسبة شحنة الأيون إلى كتلته في </a:t>
            </a:r>
            <a:r>
              <a:rPr lang="ar-SA" sz="110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110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endParaRPr lang="ar-SA" sz="11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C00000"/>
                </a:solidFill>
                <a:cs typeface="+mj-cs"/>
              </a:rPr>
              <a:t>نختار أيونات بسرعة محددة تمرر الأيونات داخل مجالات كهربائية ومغناطيسية </a:t>
            </a:r>
          </a:p>
          <a:p>
            <a:r>
              <a:rPr lang="ar-SA" sz="6000" dirty="0" smtClean="0">
                <a:solidFill>
                  <a:srgbClr val="002060"/>
                </a:solidFill>
                <a:cs typeface="+mj-cs"/>
              </a:rPr>
              <a:t>الأيونات التي تعبر المجالين دون حدوث انحراف لمسارها تدخل منطقة تتعرض لمجال مغناطيسي منتظم</a:t>
            </a:r>
          </a:p>
          <a:p>
            <a:r>
              <a:rPr lang="ar-SA" sz="6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تتحرك الأيونات في مسارات دائرية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تستخدم أنصاف أقطار تلك المسارات لتحديد نسبة شحنة الأيونات إلى كتلتها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27337" cy="37444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7200" dirty="0" smtClean="0">
                <a:solidFill>
                  <a:srgbClr val="C00000"/>
                </a:solidFill>
                <a:cs typeface="PT Bold Heading" pitchFamily="2" charset="-78"/>
              </a:rPr>
              <a:t>قانون نسبة شحنة الأيون إلى كتلته في </a:t>
            </a:r>
            <a:r>
              <a:rPr lang="ar-SA" sz="72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72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26203" r="22247" b="41313"/>
          <a:stretch>
            <a:fillRect/>
          </a:stretch>
        </p:blipFill>
        <p:spPr bwMode="auto">
          <a:xfrm>
            <a:off x="-1016" y="2564904"/>
            <a:ext cx="91450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15000" dirty="0" smtClean="0">
                <a:solidFill>
                  <a:srgbClr val="0070C0"/>
                </a:solidFill>
                <a:cs typeface="Diwani Outline Shaded" pitchFamily="2" charset="-78"/>
              </a:rPr>
              <a:t>مسائل تدريبية</a:t>
            </a:r>
            <a:endParaRPr lang="ar-SA" sz="15000" dirty="0">
              <a:solidFill>
                <a:srgbClr val="0070C0"/>
              </a:solidFill>
              <a:cs typeface="Diwani Outline Shaded" pitchFamily="2" charset="-78"/>
            </a:endParaRPr>
          </a:p>
        </p:txBody>
      </p:sp>
      <p:pic>
        <p:nvPicPr>
          <p:cNvPr id="5" name="صورة 4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88840"/>
            <a:ext cx="4788023" cy="4869160"/>
          </a:xfrm>
          <a:prstGeom prst="rect">
            <a:avLst/>
          </a:prstGeom>
        </p:spPr>
      </p:pic>
      <p:pic>
        <p:nvPicPr>
          <p:cNvPr id="6" name="صورة 5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6266"/>
            <a:ext cx="4355976" cy="48817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15375" r="13945" b="1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17344" r="3983" b="27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25806" r="3983" b="60882"/>
          <a:stretch>
            <a:fillRect/>
          </a:stretch>
        </p:blipFill>
        <p:spPr bwMode="auto">
          <a:xfrm>
            <a:off x="0" y="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605" t="38016" r="16712" b="43281"/>
          <a:stretch>
            <a:fillRect/>
          </a:stretch>
        </p:blipFill>
        <p:spPr bwMode="auto">
          <a:xfrm>
            <a:off x="0" y="2492896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7960" r="3983" b="49885"/>
          <a:stretch>
            <a:fillRect/>
          </a:stretch>
        </p:blipFill>
        <p:spPr bwMode="auto">
          <a:xfrm>
            <a:off x="0" y="0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67547" r="18926" b="15719"/>
          <a:stretch>
            <a:fillRect/>
          </a:stretch>
        </p:blipFill>
        <p:spPr bwMode="auto">
          <a:xfrm>
            <a:off x="0" y="2420888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48958" r="3983" b="39466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0158" t="21282" r="17266" b="57062"/>
          <a:stretch>
            <a:fillRect/>
          </a:stretch>
        </p:blipFill>
        <p:spPr bwMode="auto">
          <a:xfrm>
            <a:off x="1187624" y="1916832"/>
            <a:ext cx="68407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59376" r="3983" b="27532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7944" t="17344" r="16159" b="8829"/>
          <a:stretch>
            <a:fillRect/>
          </a:stretch>
        </p:blipFill>
        <p:spPr bwMode="auto">
          <a:xfrm>
            <a:off x="899592" y="1457400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32240" y="0"/>
            <a:ext cx="2411760" cy="24928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cs typeface="+mj-cs"/>
              </a:rPr>
              <a:t>الفصل</a:t>
            </a:r>
          </a:p>
          <a:p>
            <a:pPr algn="ctr"/>
            <a:r>
              <a:rPr lang="en-US" sz="8000" b="1" dirty="0" smtClean="0">
                <a:cs typeface="+mj-cs"/>
              </a:rPr>
              <a:t>1</a:t>
            </a:r>
            <a:endParaRPr lang="ar-SA" sz="8000" b="1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441" t="24235" r="23353" b="52140"/>
          <a:stretch>
            <a:fillRect/>
          </a:stretch>
        </p:blipFill>
        <p:spPr bwMode="auto">
          <a:xfrm>
            <a:off x="0" y="0"/>
            <a:ext cx="6732240" cy="24928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72000" y="0"/>
            <a:ext cx="42578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سبحان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34230" y="1628800"/>
            <a:ext cx="35253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الحمد 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78702" y="3212976"/>
            <a:ext cx="43652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استغفر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09784" y="4653136"/>
            <a:ext cx="3153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الله أكبر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5F3F7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صورة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6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99592" y="1412776"/>
            <a:ext cx="7356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>
                  <a:solidFill>
                    <a:srgbClr val="66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الملخص السبوري</a:t>
            </a:r>
            <a:endParaRPr lang="ar-SA" sz="9600" b="1" cap="none" spc="0" dirty="0">
              <a:ln w="11430">
                <a:solidFill>
                  <a:srgbClr val="66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تابع درس تفاعلات المجالات الكهربائية والمغناطيسية والمادة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*النظائر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 تجربة اكتشاف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النظائر 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+ </a:t>
            </a:r>
            <a:r>
              <a:rPr lang="ar-SA" sz="6000" dirty="0" smtClean="0">
                <a:solidFill>
                  <a:srgbClr val="0070C0"/>
                </a:solidFill>
                <a:sym typeface="Wingdings"/>
              </a:rPr>
              <a:t>تعريف النظائر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  ن.ك</a:t>
            </a:r>
            <a:r>
              <a:rPr lang="en-US" sz="6000" dirty="0" smtClean="0">
                <a:solidFill>
                  <a:srgbClr val="0070C0"/>
                </a:solidFill>
                <a:cs typeface="+mj-cs"/>
                <a:sym typeface="Wingdings"/>
              </a:rPr>
              <a:t>P13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*جهاز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مطياف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 الكتلة ن.ك.</a:t>
            </a:r>
            <a:r>
              <a:rPr lang="en-US" sz="6000" dirty="0" smtClean="0">
                <a:solidFill>
                  <a:srgbClr val="0070C0"/>
                </a:solidFill>
                <a:cs typeface="+mj-cs"/>
                <a:sym typeface="Wingdings"/>
              </a:rPr>
              <a:t>P13+14</a:t>
            </a:r>
            <a:endParaRPr lang="ar-SA" sz="6000" dirty="0" smtClean="0">
              <a:solidFill>
                <a:srgbClr val="0070C0"/>
              </a:solidFill>
              <a:cs typeface="+mj-cs"/>
              <a:sym typeface="Wingding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*</a:t>
            </a:r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قانون نسبة شحنة الأيون إلى كتلته في </a:t>
            </a:r>
            <a:r>
              <a:rPr lang="ar-SA" sz="6000" dirty="0" err="1" smtClean="0">
                <a:solidFill>
                  <a:srgbClr val="C00000"/>
                </a:solidFill>
                <a:cs typeface="PT Bold Heading" pitchFamily="2" charset="-78"/>
              </a:rPr>
              <a:t>مطياف</a:t>
            </a:r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 الكتلة</a:t>
            </a:r>
          </a:p>
          <a:p>
            <a:r>
              <a:rPr lang="ar-SA" sz="6000" dirty="0" smtClean="0">
                <a:solidFill>
                  <a:srgbClr val="C00000"/>
                </a:solidFill>
                <a:cs typeface="PT Bold Heading" pitchFamily="2" charset="-78"/>
              </a:rPr>
              <a:t>*حل تدريبات</a:t>
            </a:r>
          </a:p>
          <a:p>
            <a:endParaRPr lang="ar-SA" sz="6000" dirty="0" smtClean="0">
              <a:solidFill>
                <a:srgbClr val="0070C0"/>
              </a:solidFill>
              <a:cs typeface="+mj-cs"/>
              <a:sym typeface="Wingding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1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الواجب المنزلي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ما المقصود</a:t>
            </a: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بالنظائر؟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ما اسم الجهاز المستخدم لدراسة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النظائر؟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Q6P15</a:t>
            </a:r>
            <a:r>
              <a:rPr kumimoji="0" lang="ar-SA" sz="10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مسأئل</a:t>
            </a:r>
            <a:r>
              <a:rPr kumimoji="0" lang="ar-SA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PT Bold Heading" pitchFamily="2" charset="-78"/>
              </a:rPr>
              <a:t> تدريبية</a:t>
            </a:r>
            <a:endParaRPr kumimoji="0" lang="ar-SA" sz="10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 vert="horz" lIns="91440" tIns="45720" rIns="91440" bIns="45720" rtlCol="1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مشروع فردي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(تنفيذ </a:t>
            </a:r>
            <a:r>
              <a:rPr lang="ar-SA" sz="10000" smtClean="0">
                <a:solidFill>
                  <a:srgbClr val="0070C0"/>
                </a:solidFill>
                <a:cs typeface="Diwani Outline Shaded" pitchFamily="2" charset="-78"/>
              </a:rPr>
              <a:t>المشروع  </a:t>
            </a: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بورقة </a:t>
            </a:r>
            <a:r>
              <a:rPr lang="en-US" sz="10000" dirty="0" smtClean="0">
                <a:solidFill>
                  <a:srgbClr val="0070C0"/>
                </a:solidFill>
                <a:cs typeface="Diwani Outline Shaded" pitchFamily="2" charset="-78"/>
              </a:rPr>
              <a:t>A4</a:t>
            </a:r>
            <a:r>
              <a:rPr lang="ar-SA" sz="10000" dirty="0" smtClean="0">
                <a:solidFill>
                  <a:srgbClr val="0070C0"/>
                </a:solidFill>
                <a:cs typeface="Diwani Outline Shaded" pitchFamily="2" charset="-78"/>
              </a:rPr>
              <a:t> ووضعها بالملف الخاص بالمجموعة</a:t>
            </a:r>
            <a:r>
              <a:rPr lang="ar-SA" sz="10000" dirty="0" err="1" smtClean="0">
                <a:solidFill>
                  <a:srgbClr val="0070C0"/>
                </a:solidFill>
                <a:cs typeface="Diwani Outline Shaded" pitchFamily="2" charset="-78"/>
              </a:rPr>
              <a:t>)</a:t>
            </a:r>
            <a:endParaRPr lang="ar-SA" sz="10000" dirty="0" smtClean="0">
              <a:solidFill>
                <a:srgbClr val="0070C0"/>
              </a:solidFill>
              <a:cs typeface="Diwani Outline Shaded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عرفي الموجات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الكهرومغناطيسية؟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من مكتشف الموجات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الكهرومغناطيسية؟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10000" dirty="0" smtClean="0">
                <a:solidFill>
                  <a:srgbClr val="C00000"/>
                </a:solidFill>
                <a:cs typeface="PT Bold Heading" pitchFamily="2" charset="-78"/>
              </a:rPr>
              <a:t> عددي أفراد العائلة المغناطيسية </a:t>
            </a:r>
            <a:r>
              <a:rPr lang="ar-SA" sz="10000" dirty="0" err="1" smtClean="0">
                <a:solidFill>
                  <a:srgbClr val="C00000"/>
                </a:solidFill>
                <a:cs typeface="PT Bold Heading" pitchFamily="2" charset="-78"/>
              </a:rPr>
              <a:t>بالترتيب؟</a:t>
            </a:r>
            <a:endParaRPr lang="ar-SA" sz="10000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10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Diwani Outline Shad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" y="0"/>
            <a:ext cx="9135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ar-SA" sz="6000" dirty="0" smtClean="0">
                <a:solidFill>
                  <a:srgbClr val="996600"/>
                </a:solidFill>
              </a:rPr>
              <a:t>* </a:t>
            </a:r>
            <a:r>
              <a:rPr lang="ar-SA" sz="6000" dirty="0" err="1" smtClean="0">
                <a:solidFill>
                  <a:srgbClr val="996600"/>
                </a:solidFill>
              </a:rPr>
              <a:t>هي </a:t>
            </a:r>
            <a:r>
              <a:rPr lang="ar-SA" sz="6000" dirty="0" smtClean="0">
                <a:solidFill>
                  <a:srgbClr val="996600"/>
                </a:solidFill>
              </a:rPr>
              <a:t>: </a:t>
            </a:r>
            <a:r>
              <a:rPr lang="ar-SA" sz="6000" dirty="0" smtClean="0">
                <a:solidFill>
                  <a:srgbClr val="C00000"/>
                </a:solidFill>
              </a:rPr>
              <a:t>موجات تتكون من مجالين كهربائي ومغناطيسي متعامدين أحدهما على الآخر متغيران ومتلازمان ومتفقان في الطور تنتشر في الفراغ والأوساط المادية</a:t>
            </a:r>
          </a:p>
          <a:p>
            <a:r>
              <a:rPr lang="ar-SA" sz="6000" dirty="0" smtClean="0">
                <a:solidFill>
                  <a:srgbClr val="996600"/>
                </a:solidFill>
              </a:rPr>
              <a:t>* </a:t>
            </a:r>
            <a:r>
              <a:rPr lang="ar-SA" sz="6000" dirty="0" err="1" smtClean="0">
                <a:solidFill>
                  <a:srgbClr val="996600"/>
                </a:solidFill>
              </a:rPr>
              <a:t>اكتشفها </a:t>
            </a:r>
            <a:r>
              <a:rPr lang="ar-SA" sz="6000" dirty="0" smtClean="0">
                <a:solidFill>
                  <a:srgbClr val="996600"/>
                </a:solidFill>
              </a:rPr>
              <a:t>: </a:t>
            </a:r>
            <a:r>
              <a:rPr lang="ar-SA" sz="6000" dirty="0" smtClean="0">
                <a:solidFill>
                  <a:srgbClr val="C00000"/>
                </a:solidFill>
              </a:rPr>
              <a:t>العالم جيمس ما </a:t>
            </a:r>
            <a:r>
              <a:rPr lang="ar-SA" sz="6000" dirty="0" err="1" smtClean="0">
                <a:solidFill>
                  <a:srgbClr val="C00000"/>
                </a:solidFill>
              </a:rPr>
              <a:t>كسويل</a:t>
            </a:r>
            <a:endParaRPr lang="ar-SA" sz="6000" dirty="0" smtClean="0">
              <a:solidFill>
                <a:srgbClr val="C00000"/>
              </a:solidFill>
            </a:endParaRPr>
          </a:p>
          <a:p>
            <a:r>
              <a:rPr lang="ar-SA" sz="6000" dirty="0" smtClean="0">
                <a:solidFill>
                  <a:srgbClr val="996600"/>
                </a:solidFill>
              </a:rPr>
              <a:t>* العائلة </a:t>
            </a:r>
            <a:r>
              <a:rPr lang="ar-SA" sz="6000" dirty="0" err="1" smtClean="0">
                <a:solidFill>
                  <a:srgbClr val="996600"/>
                </a:solidFill>
              </a:rPr>
              <a:t>الكهرومغناطيسية :</a:t>
            </a:r>
            <a:r>
              <a:rPr lang="ar-SA" sz="6000" dirty="0" smtClean="0">
                <a:solidFill>
                  <a:srgbClr val="996600"/>
                </a:solidFill>
              </a:rPr>
              <a:t> </a:t>
            </a:r>
          </a:p>
          <a:p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أشعة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جاما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  الأشعة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السينية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الأشعة فوق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البنفسجية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الضوء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المرئي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الأشعة تحت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الحمراء 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 </a:t>
            </a:r>
            <a:r>
              <a:rPr lang="ar-SA" sz="6000" dirty="0" err="1" smtClean="0">
                <a:solidFill>
                  <a:srgbClr val="C00000"/>
                </a:solidFill>
                <a:sym typeface="Wingdings"/>
              </a:rPr>
              <a:t>الميكرويف</a:t>
            </a:r>
            <a:r>
              <a:rPr lang="ar-SA" sz="6000" dirty="0" smtClean="0">
                <a:solidFill>
                  <a:srgbClr val="C00000"/>
                </a:solidFill>
                <a:sym typeface="Wingdings"/>
              </a:rPr>
              <a:t>  الراديو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29156" r="12285" b="53125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44408" y="332656"/>
            <a:ext cx="2160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cs typeface="+mj-cs"/>
              </a:rPr>
              <a:t>1</a:t>
            </a:r>
            <a:endParaRPr lang="ar-SA" sz="44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3792" b="37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526" t="61984" r="53512" b="19313"/>
          <a:stretch>
            <a:fillRect/>
          </a:stretch>
        </p:blipFill>
        <p:spPr bwMode="auto">
          <a:xfrm>
            <a:off x="2339752" y="980728"/>
            <a:ext cx="4536504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20000" dirty="0" smtClean="0">
                <a:solidFill>
                  <a:srgbClr val="C00000"/>
                </a:solidFill>
                <a:cs typeface="PT Bold Heading" pitchFamily="2" charset="-78"/>
              </a:rPr>
              <a:t>النظائر</a:t>
            </a:r>
            <a:endParaRPr lang="ar-SA" sz="20000" dirty="0">
              <a:solidFill>
                <a:srgbClr val="C0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SA" sz="8800" dirty="0" smtClean="0">
                <a:solidFill>
                  <a:srgbClr val="C00000"/>
                </a:solidFill>
                <a:cs typeface="PT Bold Heading" pitchFamily="2" charset="-78"/>
              </a:rPr>
              <a:t>تجربة اكتشاف النظائر</a:t>
            </a: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وضع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تومسون</a:t>
            </a:r>
            <a:r>
              <a:rPr lang="ar-SA" sz="6000" dirty="0" smtClean="0">
                <a:solidFill>
                  <a:srgbClr val="0070C0"/>
                </a:solidFill>
                <a:cs typeface="+mj-cs"/>
              </a:rPr>
              <a:t> (غاز النيون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)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0070C0"/>
                </a:solidFill>
                <a:cs typeface="+mj-cs"/>
              </a:rPr>
              <a:t>داخل أنبوب الأشعة </a:t>
            </a:r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المهبطية</a:t>
            </a:r>
            <a:endParaRPr lang="ar-SA" sz="6000" dirty="0" smtClean="0">
              <a:solidFill>
                <a:srgbClr val="0070C0"/>
              </a:solidFill>
              <a:cs typeface="+mj-cs"/>
            </a:endParaRPr>
          </a:p>
          <a:p>
            <a:r>
              <a:rPr lang="ar-SA" sz="6000" dirty="0" err="1" smtClean="0">
                <a:solidFill>
                  <a:srgbClr val="0070C0"/>
                </a:solidFill>
                <a:cs typeface="+mj-cs"/>
              </a:rPr>
              <a:t>لاحظ 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 توهج نقطتين مضيئتين على الشاشة بدلاً عن واحدة</a:t>
            </a:r>
          </a:p>
          <a:p>
            <a:r>
              <a:rPr lang="ar-SA" sz="6000" dirty="0" err="1" smtClean="0">
                <a:solidFill>
                  <a:srgbClr val="0070C0"/>
                </a:solidFill>
                <a:cs typeface="+mj-cs"/>
                <a:sym typeface="Wingdings"/>
              </a:rPr>
              <a:t>اكتشف </a:t>
            </a:r>
            <a:r>
              <a:rPr lang="ar-SA" sz="6000" dirty="0" smtClean="0">
                <a:solidFill>
                  <a:srgbClr val="0070C0"/>
                </a:solidFill>
                <a:cs typeface="+mj-cs"/>
                <a:sym typeface="Wingdings"/>
              </a:rPr>
              <a:t> مفهوم النظائر</a:t>
            </a:r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369</Words>
  <Application>Microsoft Office PowerPoint</Application>
  <PresentationFormat>عرض على الشاشة (3:4)‏</PresentationFormat>
  <Paragraphs>59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98</cp:revision>
  <dcterms:created xsi:type="dcterms:W3CDTF">2017-01-21T18:42:26Z</dcterms:created>
  <dcterms:modified xsi:type="dcterms:W3CDTF">2017-02-08T07:38:35Z</dcterms:modified>
</cp:coreProperties>
</file>