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Default Extension="emf" ContentType="image/x-emf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05" r:id="rId1"/>
  </p:sldMasterIdLst>
  <p:notesMasterIdLst>
    <p:notesMasterId r:id="rId23"/>
  </p:notesMasterIdLst>
  <p:handoutMasterIdLst>
    <p:handoutMasterId r:id="rId24"/>
  </p:handoutMasterIdLst>
  <p:sldIdLst>
    <p:sldId id="256" r:id="rId2"/>
    <p:sldId id="336" r:id="rId3"/>
    <p:sldId id="379" r:id="rId4"/>
    <p:sldId id="359" r:id="rId5"/>
    <p:sldId id="337" r:id="rId6"/>
    <p:sldId id="343" r:id="rId7"/>
    <p:sldId id="344" r:id="rId8"/>
    <p:sldId id="338" r:id="rId9"/>
    <p:sldId id="351" r:id="rId10"/>
    <p:sldId id="362" r:id="rId11"/>
    <p:sldId id="363" r:id="rId12"/>
    <p:sldId id="353" r:id="rId13"/>
    <p:sldId id="364" r:id="rId14"/>
    <p:sldId id="388" r:id="rId15"/>
    <p:sldId id="393" r:id="rId16"/>
    <p:sldId id="394" r:id="rId17"/>
    <p:sldId id="395" r:id="rId18"/>
    <p:sldId id="356" r:id="rId19"/>
    <p:sldId id="390" r:id="rId20"/>
    <p:sldId id="392" r:id="rId21"/>
    <p:sldId id="387" r:id="rId22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accent2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accent2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accent2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accent2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accent2"/>
        </a:solidFill>
        <a:latin typeface="Tahoma" pitchFamily="34" charset="0"/>
        <a:ea typeface="+mn-ea"/>
        <a:cs typeface="+mn-cs"/>
      </a:defRPr>
    </a:lvl5pPr>
    <a:lvl6pPr marL="2286000" algn="r" defTabSz="914400" rtl="1" eaLnBrk="1" latinLnBrk="0" hangingPunct="1">
      <a:defRPr sz="2400" kern="1200">
        <a:solidFill>
          <a:schemeClr val="accent2"/>
        </a:solidFill>
        <a:latin typeface="Tahoma" pitchFamily="34" charset="0"/>
        <a:ea typeface="+mn-ea"/>
        <a:cs typeface="+mn-cs"/>
      </a:defRPr>
    </a:lvl6pPr>
    <a:lvl7pPr marL="2743200" algn="r" defTabSz="914400" rtl="1" eaLnBrk="1" latinLnBrk="0" hangingPunct="1">
      <a:defRPr sz="2400" kern="1200">
        <a:solidFill>
          <a:schemeClr val="accent2"/>
        </a:solidFill>
        <a:latin typeface="Tahoma" pitchFamily="34" charset="0"/>
        <a:ea typeface="+mn-ea"/>
        <a:cs typeface="+mn-cs"/>
      </a:defRPr>
    </a:lvl7pPr>
    <a:lvl8pPr marL="3200400" algn="r" defTabSz="914400" rtl="1" eaLnBrk="1" latinLnBrk="0" hangingPunct="1">
      <a:defRPr sz="2400" kern="1200">
        <a:solidFill>
          <a:schemeClr val="accent2"/>
        </a:solidFill>
        <a:latin typeface="Tahoma" pitchFamily="34" charset="0"/>
        <a:ea typeface="+mn-ea"/>
        <a:cs typeface="+mn-cs"/>
      </a:defRPr>
    </a:lvl8pPr>
    <a:lvl9pPr marL="3657600" algn="r" defTabSz="914400" rtl="1" eaLnBrk="1" latinLnBrk="0" hangingPunct="1">
      <a:defRPr sz="2400" kern="1200">
        <a:solidFill>
          <a:schemeClr val="accent2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FFFF66"/>
    <a:srgbClr val="FF0000"/>
    <a:srgbClr val="969696"/>
    <a:srgbClr val="000000"/>
    <a:srgbClr val="FFFF00"/>
    <a:srgbClr val="4D4D4D"/>
    <a:srgbClr val="FFCC99"/>
    <a:srgbClr val="1BA91B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21723" autoAdjust="0"/>
    <p:restoredTop sz="91815" autoAdjust="0"/>
  </p:normalViewPr>
  <p:slideViewPr>
    <p:cSldViewPr snapToGrid="0">
      <p:cViewPr varScale="1">
        <p:scale>
          <a:sx n="73" d="100"/>
          <a:sy n="73" d="100"/>
        </p:scale>
        <p:origin x="-106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0" d="100"/>
          <a:sy n="50" d="100"/>
        </p:scale>
        <p:origin x="-1860" y="-78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0.xml"/><Relationship Id="rId13" Type="http://schemas.openxmlformats.org/officeDocument/2006/relationships/slide" Target="slides/slide18.xml"/><Relationship Id="rId3" Type="http://schemas.openxmlformats.org/officeDocument/2006/relationships/slide" Target="slides/slide5.xml"/><Relationship Id="rId7" Type="http://schemas.openxmlformats.org/officeDocument/2006/relationships/slide" Target="slides/slide9.xml"/><Relationship Id="rId12" Type="http://schemas.openxmlformats.org/officeDocument/2006/relationships/slide" Target="slides/slide14.xml"/><Relationship Id="rId2" Type="http://schemas.openxmlformats.org/officeDocument/2006/relationships/slide" Target="slides/slide4.xml"/><Relationship Id="rId1" Type="http://schemas.openxmlformats.org/officeDocument/2006/relationships/slide" Target="slides/slide3.xml"/><Relationship Id="rId6" Type="http://schemas.openxmlformats.org/officeDocument/2006/relationships/slide" Target="slides/slide8.xml"/><Relationship Id="rId11" Type="http://schemas.openxmlformats.org/officeDocument/2006/relationships/slide" Target="slides/slide13.xml"/><Relationship Id="rId5" Type="http://schemas.openxmlformats.org/officeDocument/2006/relationships/slide" Target="slides/slide7.xml"/><Relationship Id="rId10" Type="http://schemas.openxmlformats.org/officeDocument/2006/relationships/slide" Target="slides/slide12.xml"/><Relationship Id="rId4" Type="http://schemas.openxmlformats.org/officeDocument/2006/relationships/slide" Target="slides/slide6.xml"/><Relationship Id="rId9" Type="http://schemas.openxmlformats.org/officeDocument/2006/relationships/slide" Target="slides/slide1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5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4" Type="http://schemas.openxmlformats.org/officeDocument/2006/relationships/image" Target="../media/image15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4" Type="http://schemas.openxmlformats.org/officeDocument/2006/relationships/image" Target="../media/image19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79" tIns="47540" rIns="95079" bIns="47540" numCol="1" anchor="t" anchorCtr="0" compatLnSpc="1">
            <a:prstTxWarp prst="textNoShape">
              <a:avLst/>
            </a:prstTxWarp>
          </a:bodyPr>
          <a:lstStyle>
            <a:lvl1pPr algn="l" defTabSz="950913" eaLnBrk="0" hangingPunct="0">
              <a:lnSpc>
                <a:spcPct val="70000"/>
              </a:lnSpc>
              <a:spcBef>
                <a:spcPct val="50000"/>
              </a:spcBef>
              <a:buClr>
                <a:srgbClr val="EC143C"/>
              </a:buClr>
              <a:buSzPct val="80000"/>
              <a:buFont typeface="Wingdings" pitchFamily="2" charset="2"/>
              <a:buChar char="q"/>
              <a:defRPr sz="1200">
                <a:solidFill>
                  <a:schemeClr val="tx1"/>
                </a:solidFill>
                <a:latin typeface="Palatino Linotype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79" tIns="47540" rIns="95079" bIns="47540" numCol="1" anchor="t" anchorCtr="0" compatLnSpc="1">
            <a:prstTxWarp prst="textNoShape">
              <a:avLst/>
            </a:prstTxWarp>
          </a:bodyPr>
          <a:lstStyle>
            <a:lvl1pPr algn="r" defTabSz="950913" eaLnBrk="0" hangingPunct="0">
              <a:lnSpc>
                <a:spcPct val="70000"/>
              </a:lnSpc>
              <a:spcBef>
                <a:spcPct val="50000"/>
              </a:spcBef>
              <a:buClr>
                <a:srgbClr val="EC143C"/>
              </a:buClr>
              <a:buSzPct val="80000"/>
              <a:buFont typeface="Wingdings" pitchFamily="2" charset="2"/>
              <a:buChar char="q"/>
              <a:defRPr sz="1200">
                <a:solidFill>
                  <a:schemeClr val="tx1"/>
                </a:solidFill>
                <a:latin typeface="Palatino Linotype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79" tIns="47540" rIns="95079" bIns="47540" numCol="1" anchor="b" anchorCtr="0" compatLnSpc="1">
            <a:prstTxWarp prst="textNoShape">
              <a:avLst/>
            </a:prstTxWarp>
          </a:bodyPr>
          <a:lstStyle>
            <a:lvl1pPr algn="l" defTabSz="950913" eaLnBrk="0" hangingPunct="0">
              <a:lnSpc>
                <a:spcPct val="70000"/>
              </a:lnSpc>
              <a:spcBef>
                <a:spcPct val="50000"/>
              </a:spcBef>
              <a:buClr>
                <a:srgbClr val="EC143C"/>
              </a:buClr>
              <a:buSzPct val="80000"/>
              <a:buFont typeface="Wingdings" pitchFamily="2" charset="2"/>
              <a:buChar char="q"/>
              <a:defRPr sz="1200">
                <a:solidFill>
                  <a:schemeClr val="tx1"/>
                </a:solidFill>
                <a:latin typeface="Palatino Linotype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79" tIns="47540" rIns="95079" bIns="47540" numCol="1" anchor="b" anchorCtr="0" compatLnSpc="1">
            <a:prstTxWarp prst="textNoShape">
              <a:avLst/>
            </a:prstTxWarp>
          </a:bodyPr>
          <a:lstStyle>
            <a:lvl1pPr algn="r" defTabSz="950913">
              <a:lnSpc>
                <a:spcPct val="70000"/>
              </a:lnSpc>
              <a:spcBef>
                <a:spcPct val="50000"/>
              </a:spcBef>
              <a:buClr>
                <a:srgbClr val="EC143C"/>
              </a:buClr>
              <a:buSzPct val="80000"/>
              <a:buFont typeface="Wingdings" pitchFamily="2" charset="2"/>
              <a:buChar char="q"/>
              <a:defRPr sz="1200" smtClean="0">
                <a:solidFill>
                  <a:schemeClr val="tx1"/>
                </a:solidFill>
                <a:latin typeface="Palatino Linotype" pitchFamily="18" charset="0"/>
              </a:defRPr>
            </a:lvl1pPr>
          </a:lstStyle>
          <a:p>
            <a:pPr>
              <a:defRPr/>
            </a:pPr>
            <a:fld id="{A0396F89-BBB7-4BDB-8E33-33A337197C8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4144963" y="709613"/>
            <a:ext cx="3170237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79" tIns="47540" rIns="95079" bIns="47540" numCol="1" anchor="t" anchorCtr="0" compatLnSpc="1">
            <a:prstTxWarp prst="textNoShape">
              <a:avLst/>
            </a:prstTxWarp>
          </a:bodyPr>
          <a:lstStyle>
            <a:lvl1pPr algn="l" defTabSz="950913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79" tIns="47540" rIns="95079" bIns="47540" numCol="1" anchor="t" anchorCtr="0" compatLnSpc="1">
            <a:prstTxWarp prst="textNoShape">
              <a:avLst/>
            </a:prstTxWarp>
          </a:bodyPr>
          <a:lstStyle>
            <a:lvl1pPr algn="r" defTabSz="950913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916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684213" y="246063"/>
            <a:ext cx="2933700" cy="2200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239713" y="2762250"/>
            <a:ext cx="6770687" cy="647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79" tIns="47540" rIns="95079" bIns="4754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4144963" y="1420813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79" tIns="47540" rIns="95079" bIns="47540" numCol="1" anchor="b" anchorCtr="0" compatLnSpc="1">
            <a:prstTxWarp prst="textNoShape">
              <a:avLst/>
            </a:prstTxWarp>
          </a:bodyPr>
          <a:lstStyle>
            <a:lvl1pPr algn="l" defTabSz="950913" eaLnBrk="1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2051050"/>
            <a:ext cx="3170237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79" tIns="47540" rIns="95079" bIns="47540" numCol="1" anchor="b" anchorCtr="0" compatLnSpc="1">
            <a:prstTxWarp prst="textNoShape">
              <a:avLst/>
            </a:prstTxWarp>
          </a:bodyPr>
          <a:lstStyle>
            <a:lvl1pPr algn="r" defTabSz="950913" eaLnBrk="1" hangingPunct="1">
              <a:defRPr sz="1200" smtClean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0FBCA747-951D-4B36-A1B2-1F018049B0E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8B82BA7-9B0C-4E8E-A475-C3DB46DE9B85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3993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ar-SA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D38B32D-3BE4-4CDE-AAB7-EB8BB65265C7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4096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kumimoji="1" lang="ar-SA" altLang="en-US" smtClean="0">
              <a:ea typeface="Gulim" pitchFamily="34" charset="-127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5429235-CA9B-4D8A-9249-481B9DCAB537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4198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kumimoji="1" lang="ar-SA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CC2DFF8-4308-4C1D-A751-E19D5C7E93E0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4301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kumimoji="1" lang="ar-SA" alt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D917769-1B34-40BE-911A-CB383909929A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4403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ar-SA" alt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A8A1E4A-B014-4680-B42F-22348F3929C9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4505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en-US" smtClean="0"/>
              <a:t>The best way to gain confidence in the use of these equations is to work a number of problems. The following procedure is recommended for solving problems involving acceleration motion.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ar-SA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90000"/>
              </a:lnSpc>
              <a:buClr>
                <a:srgbClr val="9999FF"/>
              </a:buClr>
              <a:buSzPct val="80000"/>
              <a:buFont typeface="Wingdings" pitchFamily="2" charset="2"/>
              <a:buNone/>
              <a:defRPr/>
            </a:lvl1pPr>
          </a:lstStyle>
          <a:p>
            <a:pPr>
              <a:defRPr/>
            </a:pPr>
            <a:fld id="{309A67C4-220F-4AAE-A9A9-2112181E1322}" type="datetimeFigureOut">
              <a:rPr lang="ar-SA"/>
              <a:pPr>
                <a:defRPr/>
              </a:pPr>
              <a:t>28/05/1439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lnSpc>
                <a:spcPct val="90000"/>
              </a:lnSpc>
              <a:buClr>
                <a:srgbClr val="9999FF"/>
              </a:buClr>
              <a:buSzPct val="80000"/>
              <a:buFont typeface="Wingdings" pitchFamily="2" charset="2"/>
              <a:buNone/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90000"/>
              </a:lnSpc>
              <a:buClr>
                <a:srgbClr val="9999FF"/>
              </a:buClr>
              <a:buSzPct val="80000"/>
              <a:buFont typeface="Wingdings" pitchFamily="2" charset="2"/>
              <a:buNone/>
              <a:defRPr smtClean="0"/>
            </a:lvl1pPr>
          </a:lstStyle>
          <a:p>
            <a:pPr>
              <a:defRPr/>
            </a:pPr>
            <a:fld id="{A05D40A3-6A37-4003-8662-3D44BA0E635A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90000"/>
              </a:lnSpc>
              <a:buClr>
                <a:srgbClr val="9999FF"/>
              </a:buClr>
              <a:buSzPct val="80000"/>
              <a:buFont typeface="Wingdings" pitchFamily="2" charset="2"/>
              <a:buNone/>
              <a:defRPr/>
            </a:lvl1pPr>
          </a:lstStyle>
          <a:p>
            <a:pPr>
              <a:defRPr/>
            </a:pPr>
            <a:fld id="{AF523A12-485A-4035-8861-DBD654872A59}" type="datetimeFigureOut">
              <a:rPr lang="ar-SA"/>
              <a:pPr>
                <a:defRPr/>
              </a:pPr>
              <a:t>28/05/1439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lnSpc>
                <a:spcPct val="90000"/>
              </a:lnSpc>
              <a:buClr>
                <a:srgbClr val="9999FF"/>
              </a:buClr>
              <a:buSzPct val="80000"/>
              <a:buFont typeface="Wingdings" pitchFamily="2" charset="2"/>
              <a:buNone/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90000"/>
              </a:lnSpc>
              <a:buClr>
                <a:srgbClr val="9999FF"/>
              </a:buClr>
              <a:buSzPct val="80000"/>
              <a:buFont typeface="Wingdings" pitchFamily="2" charset="2"/>
              <a:buNone/>
              <a:defRPr smtClean="0"/>
            </a:lvl1pPr>
          </a:lstStyle>
          <a:p>
            <a:pPr>
              <a:defRPr/>
            </a:pPr>
            <a:fld id="{5A86D09F-1C42-43C0-8C90-64550CA6FB97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90000"/>
              </a:lnSpc>
              <a:buClr>
                <a:srgbClr val="9999FF"/>
              </a:buClr>
              <a:buSzPct val="80000"/>
              <a:buFont typeface="Wingdings" pitchFamily="2" charset="2"/>
              <a:buNone/>
              <a:defRPr/>
            </a:lvl1pPr>
          </a:lstStyle>
          <a:p>
            <a:pPr>
              <a:defRPr/>
            </a:pPr>
            <a:fld id="{A3BC9A5C-4872-40EA-8094-B262F5E90C5A}" type="datetimeFigureOut">
              <a:rPr lang="ar-SA"/>
              <a:pPr>
                <a:defRPr/>
              </a:pPr>
              <a:t>28/05/1439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lnSpc>
                <a:spcPct val="90000"/>
              </a:lnSpc>
              <a:buClr>
                <a:srgbClr val="9999FF"/>
              </a:buClr>
              <a:buSzPct val="80000"/>
              <a:buFont typeface="Wingdings" pitchFamily="2" charset="2"/>
              <a:buNone/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90000"/>
              </a:lnSpc>
              <a:buClr>
                <a:srgbClr val="9999FF"/>
              </a:buClr>
              <a:buSzPct val="80000"/>
              <a:buFont typeface="Wingdings" pitchFamily="2" charset="2"/>
              <a:buNone/>
              <a:defRPr smtClean="0"/>
            </a:lvl1pPr>
          </a:lstStyle>
          <a:p>
            <a:pPr>
              <a:defRPr/>
            </a:pPr>
            <a:fld id="{F42E1074-49C4-4CA9-B405-D2DBB0A4B695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AndTx">
  <p:cSld name="Title, 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914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sz="half" idx="1"/>
          </p:nvPr>
        </p:nvSpPr>
        <p:spPr>
          <a:xfrm>
            <a:off x="457200" y="1447800"/>
            <a:ext cx="4038600" cy="46482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447800"/>
            <a:ext cx="4038600" cy="464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Jan. 28-Feb. 1, 2013</a:t>
            </a:r>
            <a:endParaRPr lang="en-US" altLang="zh-CN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914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4038600" cy="464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447800"/>
            <a:ext cx="4038600" cy="464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Jan. 28-Feb. 1, 2013</a:t>
            </a:r>
            <a:endParaRPr lang="en-US" altLang="zh-CN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>
  <p:cSld name="Title, 2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914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447800"/>
            <a:ext cx="4038600" cy="22479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57200" y="3848100"/>
            <a:ext cx="4038600" cy="22479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648200" y="1447800"/>
            <a:ext cx="4038600" cy="464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Jan. 28-Feb. 1, 2013</a:t>
            </a:r>
            <a:endParaRPr lang="en-US" altLang="zh-CN"/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914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447800"/>
            <a:ext cx="4038600" cy="464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447800"/>
            <a:ext cx="4038600" cy="22479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848100"/>
            <a:ext cx="4038600" cy="22479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Jan. 28-Feb. 1, 2013</a:t>
            </a:r>
            <a:endParaRPr lang="en-US" altLang="zh-CN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90000"/>
              </a:lnSpc>
              <a:buClr>
                <a:srgbClr val="9999FF"/>
              </a:buClr>
              <a:buSzPct val="80000"/>
              <a:buFont typeface="Wingdings" pitchFamily="2" charset="2"/>
              <a:buNone/>
              <a:defRPr/>
            </a:lvl1pPr>
          </a:lstStyle>
          <a:p>
            <a:pPr>
              <a:defRPr/>
            </a:pPr>
            <a:fld id="{94FC26C8-537E-49B4-A411-3C27F0D39795}" type="datetimeFigureOut">
              <a:rPr lang="ar-SA"/>
              <a:pPr>
                <a:defRPr/>
              </a:pPr>
              <a:t>28/05/1439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lnSpc>
                <a:spcPct val="90000"/>
              </a:lnSpc>
              <a:buClr>
                <a:srgbClr val="9999FF"/>
              </a:buClr>
              <a:buSzPct val="80000"/>
              <a:buFont typeface="Wingdings" pitchFamily="2" charset="2"/>
              <a:buNone/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90000"/>
              </a:lnSpc>
              <a:buClr>
                <a:srgbClr val="9999FF"/>
              </a:buClr>
              <a:buSzPct val="80000"/>
              <a:buFont typeface="Wingdings" pitchFamily="2" charset="2"/>
              <a:buNone/>
              <a:defRPr smtClean="0"/>
            </a:lvl1pPr>
          </a:lstStyle>
          <a:p>
            <a:pPr>
              <a:defRPr/>
            </a:pPr>
            <a:fld id="{666FCBCF-3E65-4700-B537-17DB7D85D286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90000"/>
              </a:lnSpc>
              <a:buClr>
                <a:srgbClr val="9999FF"/>
              </a:buClr>
              <a:buSzPct val="80000"/>
              <a:buFont typeface="Wingdings" pitchFamily="2" charset="2"/>
              <a:buNone/>
              <a:defRPr/>
            </a:lvl1pPr>
          </a:lstStyle>
          <a:p>
            <a:pPr>
              <a:defRPr/>
            </a:pPr>
            <a:fld id="{7A0999B1-736E-4FD0-980B-09418361494A}" type="datetimeFigureOut">
              <a:rPr lang="ar-SA"/>
              <a:pPr>
                <a:defRPr/>
              </a:pPr>
              <a:t>28/05/1439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lnSpc>
                <a:spcPct val="90000"/>
              </a:lnSpc>
              <a:buClr>
                <a:srgbClr val="9999FF"/>
              </a:buClr>
              <a:buSzPct val="80000"/>
              <a:buFont typeface="Wingdings" pitchFamily="2" charset="2"/>
              <a:buNone/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90000"/>
              </a:lnSpc>
              <a:buClr>
                <a:srgbClr val="9999FF"/>
              </a:buClr>
              <a:buSzPct val="80000"/>
              <a:buFont typeface="Wingdings" pitchFamily="2" charset="2"/>
              <a:buNone/>
              <a:defRPr smtClean="0"/>
            </a:lvl1pPr>
          </a:lstStyle>
          <a:p>
            <a:pPr>
              <a:defRPr/>
            </a:pPr>
            <a:fld id="{B4A2AE06-6114-4834-9D6B-7FAB2B244815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90000"/>
              </a:lnSpc>
              <a:buClr>
                <a:srgbClr val="9999FF"/>
              </a:buClr>
              <a:buSzPct val="80000"/>
              <a:buFont typeface="Wingdings" pitchFamily="2" charset="2"/>
              <a:buNone/>
              <a:defRPr/>
            </a:lvl1pPr>
          </a:lstStyle>
          <a:p>
            <a:pPr>
              <a:defRPr/>
            </a:pPr>
            <a:fld id="{C2A63B20-922D-4063-B18A-AB3EB5B8B7BA}" type="datetimeFigureOut">
              <a:rPr lang="ar-SA"/>
              <a:pPr>
                <a:defRPr/>
              </a:pPr>
              <a:t>28/05/1439</a:t>
            </a:fld>
            <a:endParaRPr lang="ar-SA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lnSpc>
                <a:spcPct val="90000"/>
              </a:lnSpc>
              <a:buClr>
                <a:srgbClr val="9999FF"/>
              </a:buClr>
              <a:buSzPct val="80000"/>
              <a:buFont typeface="Wingdings" pitchFamily="2" charset="2"/>
              <a:buNone/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90000"/>
              </a:lnSpc>
              <a:buClr>
                <a:srgbClr val="9999FF"/>
              </a:buClr>
              <a:buSzPct val="80000"/>
              <a:buFont typeface="Wingdings" pitchFamily="2" charset="2"/>
              <a:buNone/>
              <a:defRPr smtClean="0"/>
            </a:lvl1pPr>
          </a:lstStyle>
          <a:p>
            <a:pPr>
              <a:defRPr/>
            </a:pPr>
            <a:fld id="{0C06CF0C-D6C2-41E9-8CBE-BC114CA3A64B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7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90000"/>
              </a:lnSpc>
              <a:buClr>
                <a:srgbClr val="9999FF"/>
              </a:buClr>
              <a:buSzPct val="80000"/>
              <a:buFont typeface="Wingdings" pitchFamily="2" charset="2"/>
              <a:buNone/>
              <a:defRPr/>
            </a:lvl1pPr>
          </a:lstStyle>
          <a:p>
            <a:pPr>
              <a:defRPr/>
            </a:pPr>
            <a:fld id="{D52485D8-DC4A-4CBF-B2CA-662284193F51}" type="datetimeFigureOut">
              <a:rPr lang="ar-SA"/>
              <a:pPr>
                <a:defRPr/>
              </a:pPr>
              <a:t>28/05/1439</a:t>
            </a:fld>
            <a:endParaRPr lang="ar-SA"/>
          </a:p>
        </p:txBody>
      </p:sp>
      <p:sp>
        <p:nvSpPr>
          <p:cNvPr id="8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lnSpc>
                <a:spcPct val="90000"/>
              </a:lnSpc>
              <a:buClr>
                <a:srgbClr val="9999FF"/>
              </a:buClr>
              <a:buSzPct val="80000"/>
              <a:buFont typeface="Wingdings" pitchFamily="2" charset="2"/>
              <a:buNone/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9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90000"/>
              </a:lnSpc>
              <a:buClr>
                <a:srgbClr val="9999FF"/>
              </a:buClr>
              <a:buSzPct val="80000"/>
              <a:buFont typeface="Wingdings" pitchFamily="2" charset="2"/>
              <a:buNone/>
              <a:defRPr smtClean="0"/>
            </a:lvl1pPr>
          </a:lstStyle>
          <a:p>
            <a:pPr>
              <a:defRPr/>
            </a:pPr>
            <a:fld id="{418A2491-E811-4E4F-BDF5-9D4AA0F5DD87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90000"/>
              </a:lnSpc>
              <a:buClr>
                <a:srgbClr val="9999FF"/>
              </a:buClr>
              <a:buSzPct val="80000"/>
              <a:buFont typeface="Wingdings" pitchFamily="2" charset="2"/>
              <a:buNone/>
              <a:defRPr/>
            </a:lvl1pPr>
          </a:lstStyle>
          <a:p>
            <a:pPr>
              <a:defRPr/>
            </a:pPr>
            <a:fld id="{C4867AC9-7C1D-4F6E-AB6B-8D2B7362CA61}" type="datetimeFigureOut">
              <a:rPr lang="ar-SA"/>
              <a:pPr>
                <a:defRPr/>
              </a:pPr>
              <a:t>28/05/1439</a:t>
            </a:fld>
            <a:endParaRPr lang="ar-SA"/>
          </a:p>
        </p:txBody>
      </p:sp>
      <p:sp>
        <p:nvSpPr>
          <p:cNvPr id="4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lnSpc>
                <a:spcPct val="90000"/>
              </a:lnSpc>
              <a:buClr>
                <a:srgbClr val="9999FF"/>
              </a:buClr>
              <a:buSzPct val="80000"/>
              <a:buFont typeface="Wingdings" pitchFamily="2" charset="2"/>
              <a:buNone/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5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90000"/>
              </a:lnSpc>
              <a:buClr>
                <a:srgbClr val="9999FF"/>
              </a:buClr>
              <a:buSzPct val="80000"/>
              <a:buFont typeface="Wingdings" pitchFamily="2" charset="2"/>
              <a:buNone/>
              <a:defRPr smtClean="0"/>
            </a:lvl1pPr>
          </a:lstStyle>
          <a:p>
            <a:pPr>
              <a:defRPr/>
            </a:pPr>
            <a:fld id="{F41B917A-D8B0-4E07-A99B-97FD7BB5283C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90000"/>
              </a:lnSpc>
              <a:buClr>
                <a:srgbClr val="9999FF"/>
              </a:buClr>
              <a:buSzPct val="80000"/>
              <a:buFont typeface="Wingdings" pitchFamily="2" charset="2"/>
              <a:buNone/>
              <a:defRPr/>
            </a:lvl1pPr>
          </a:lstStyle>
          <a:p>
            <a:pPr>
              <a:defRPr/>
            </a:pPr>
            <a:fld id="{4A9768F7-BA0B-403C-BD32-5767DE8245E1}" type="datetimeFigureOut">
              <a:rPr lang="ar-SA"/>
              <a:pPr>
                <a:defRPr/>
              </a:pPr>
              <a:t>28/05/1439</a:t>
            </a:fld>
            <a:endParaRPr lang="ar-SA"/>
          </a:p>
        </p:txBody>
      </p:sp>
      <p:sp>
        <p:nvSpPr>
          <p:cNvPr id="3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lnSpc>
                <a:spcPct val="90000"/>
              </a:lnSpc>
              <a:buClr>
                <a:srgbClr val="9999FF"/>
              </a:buClr>
              <a:buSzPct val="80000"/>
              <a:buFont typeface="Wingdings" pitchFamily="2" charset="2"/>
              <a:buNone/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4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90000"/>
              </a:lnSpc>
              <a:buClr>
                <a:srgbClr val="9999FF"/>
              </a:buClr>
              <a:buSzPct val="80000"/>
              <a:buFont typeface="Wingdings" pitchFamily="2" charset="2"/>
              <a:buNone/>
              <a:defRPr smtClean="0"/>
            </a:lvl1pPr>
          </a:lstStyle>
          <a:p>
            <a:pPr>
              <a:defRPr/>
            </a:pPr>
            <a:fld id="{3342DDC2-BE77-46EE-8CB3-F8AD4BCEA918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ar-S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90000"/>
              </a:lnSpc>
              <a:buClr>
                <a:srgbClr val="9999FF"/>
              </a:buClr>
              <a:buSzPct val="80000"/>
              <a:buFont typeface="Wingdings" pitchFamily="2" charset="2"/>
              <a:buNone/>
              <a:defRPr/>
            </a:lvl1pPr>
          </a:lstStyle>
          <a:p>
            <a:pPr>
              <a:defRPr/>
            </a:pPr>
            <a:fld id="{A697DA54-CC27-49F9-BA06-08973B97B5DA}" type="datetimeFigureOut">
              <a:rPr lang="ar-SA"/>
              <a:pPr>
                <a:defRPr/>
              </a:pPr>
              <a:t>28/05/1439</a:t>
            </a:fld>
            <a:endParaRPr lang="ar-SA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lnSpc>
                <a:spcPct val="90000"/>
              </a:lnSpc>
              <a:buClr>
                <a:srgbClr val="9999FF"/>
              </a:buClr>
              <a:buSzPct val="80000"/>
              <a:buFont typeface="Wingdings" pitchFamily="2" charset="2"/>
              <a:buNone/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90000"/>
              </a:lnSpc>
              <a:buClr>
                <a:srgbClr val="9999FF"/>
              </a:buClr>
              <a:buSzPct val="80000"/>
              <a:buFont typeface="Wingdings" pitchFamily="2" charset="2"/>
              <a:buNone/>
              <a:defRPr smtClean="0"/>
            </a:lvl1pPr>
          </a:lstStyle>
          <a:p>
            <a:pPr>
              <a:defRPr/>
            </a:pPr>
            <a:fld id="{45218494-2D8C-4A87-B348-3B3A1BF12C36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/>
              <a:t>Click to edit Master title style</a:t>
            </a:r>
            <a:endParaRPr lang="ar-S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1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ar-S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90000"/>
              </a:lnSpc>
              <a:buClr>
                <a:srgbClr val="9999FF"/>
              </a:buClr>
              <a:buSzPct val="80000"/>
              <a:buFont typeface="Wingdings" pitchFamily="2" charset="2"/>
              <a:buNone/>
              <a:defRPr/>
            </a:lvl1pPr>
          </a:lstStyle>
          <a:p>
            <a:pPr>
              <a:defRPr/>
            </a:pPr>
            <a:fld id="{1AA92DA3-BAF4-4F52-9DAC-62FEEAC1023A}" type="datetimeFigureOut">
              <a:rPr lang="ar-SA"/>
              <a:pPr>
                <a:defRPr/>
              </a:pPr>
              <a:t>28/05/1439</a:t>
            </a:fld>
            <a:endParaRPr lang="ar-SA"/>
          </a:p>
        </p:txBody>
      </p:sp>
      <p:sp>
        <p:nvSpPr>
          <p:cNvPr id="6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lnSpc>
                <a:spcPct val="90000"/>
              </a:lnSpc>
              <a:buClr>
                <a:srgbClr val="9999FF"/>
              </a:buClr>
              <a:buSzPct val="80000"/>
              <a:buFont typeface="Wingdings" pitchFamily="2" charset="2"/>
              <a:buNone/>
              <a:defRPr/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7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90000"/>
              </a:lnSpc>
              <a:buClr>
                <a:srgbClr val="9999FF"/>
              </a:buClr>
              <a:buSzPct val="80000"/>
              <a:buFont typeface="Wingdings" pitchFamily="2" charset="2"/>
              <a:buNone/>
              <a:defRPr smtClean="0"/>
            </a:lvl1pPr>
          </a:lstStyle>
          <a:p>
            <a:pPr>
              <a:defRPr/>
            </a:pPr>
            <a:fld id="{CC8240F5-C670-43B1-96F5-32568B786C2F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433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/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 rtl="1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62E3921-9892-4586-BB80-ED75C8BF461B}" type="datetimeFigureOut">
              <a:rPr lang="ar-SA"/>
              <a:pPr>
                <a:defRPr/>
              </a:pPr>
              <a:t>28/05/1439</a:t>
            </a:fld>
            <a:endParaRPr lang="ar-SA"/>
          </a:p>
        </p:txBody>
      </p:sp>
      <p:sp>
        <p:nvSpPr>
          <p:cNvPr id="5" name="Footer Placeholder 4">
            <a:extLst>
              <a:ext uri="{FF2B5EF4-FFF2-40B4-BE49-F238E27FC236}"/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 rtl="1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1200">
                <a:solidFill>
                  <a:prstClr val="black">
                    <a:tint val="75000"/>
                  </a:prst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ar-SA"/>
          </a:p>
        </p:txBody>
      </p:sp>
      <p:sp>
        <p:nvSpPr>
          <p:cNvPr id="6" name="Slide Number Placeholder 5">
            <a:extLst>
              <a:ext uri="{FF2B5EF4-FFF2-40B4-BE49-F238E27FC236}"/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rtl="1" eaLnBrk="1" hangingPunct="1">
              <a:defRPr sz="1200" smtClean="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3570C873-269D-4172-8FBF-4D5645CC96BA}" type="slidenum">
              <a:rPr lang="ar-SA" altLang="en-US"/>
              <a:pPr>
                <a:defRPr/>
              </a:pPr>
              <a:t>‹#›</a:t>
            </a:fld>
            <a:endParaRPr lang="ar-SA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0" r:id="rId1"/>
    <p:sldLayoutId id="2147484041" r:id="rId2"/>
    <p:sldLayoutId id="2147484042" r:id="rId3"/>
    <p:sldLayoutId id="2147484043" r:id="rId4"/>
    <p:sldLayoutId id="2147484044" r:id="rId5"/>
    <p:sldLayoutId id="2147484045" r:id="rId6"/>
    <p:sldLayoutId id="2147484046" r:id="rId7"/>
    <p:sldLayoutId id="2147484047" r:id="rId8"/>
    <p:sldLayoutId id="2147484048" r:id="rId9"/>
    <p:sldLayoutId id="2147484049" r:id="rId10"/>
    <p:sldLayoutId id="2147484050" r:id="rId11"/>
    <p:sldLayoutId id="2147484051" r:id="rId12"/>
    <p:sldLayoutId id="2147484052" r:id="rId13"/>
    <p:sldLayoutId id="2147484053" r:id="rId14"/>
    <p:sldLayoutId id="2147484054" r:id="rId15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5pPr>
      <a:lvl6pPr marL="4572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6pPr>
      <a:lvl7pPr marL="9144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7pPr>
      <a:lvl8pPr marL="13716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8pPr>
      <a:lvl9pPr marL="1828800" algn="ctr" rtl="1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cs typeface="Times New Roman" pitchFamily="18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4.v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5.v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2.bin"/><Relationship Id="rId5" Type="http://schemas.openxmlformats.org/officeDocument/2006/relationships/oleObject" Target="../embeddings/oleObject11.bin"/><Relationship Id="rId4" Type="http://schemas.openxmlformats.org/officeDocument/2006/relationships/oleObject" Target="../embeddings/oleObject10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7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6.bin"/><Relationship Id="rId5" Type="http://schemas.openxmlformats.org/officeDocument/2006/relationships/image" Target="../media/image20.jpeg"/><Relationship Id="rId4" Type="http://schemas.openxmlformats.org/officeDocument/2006/relationships/oleObject" Target="../embeddings/oleObject15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8.vml"/><Relationship Id="rId4" Type="http://schemas.openxmlformats.org/officeDocument/2006/relationships/oleObject" Target="../embeddings/oleObject18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9.v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0.vml"/><Relationship Id="rId4" Type="http://schemas.openxmlformats.org/officeDocument/2006/relationships/oleObject" Target="../embeddings/oleObject21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1.v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5" Type="http://schemas.openxmlformats.org/officeDocument/2006/relationships/oleObject" Target="../embeddings/oleObject23.bin"/><Relationship Id="rId4" Type="http://schemas.openxmlformats.org/officeDocument/2006/relationships/image" Target="../media/image2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8.bin"/><Relationship Id="rId2" Type="http://schemas.openxmlformats.org/officeDocument/2006/relationships/slideLayout" Target="../slideLayouts/slideLayout15.xml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27.bin"/><Relationship Id="rId5" Type="http://schemas.openxmlformats.org/officeDocument/2006/relationships/oleObject" Target="../embeddings/oleObject26.bin"/><Relationship Id="rId4" Type="http://schemas.openxmlformats.org/officeDocument/2006/relationships/oleObject" Target="../embeddings/oleObject25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/>
          </p:cNvSpPr>
          <p:nvPr>
            <p:ph type="ctrTitle"/>
          </p:nvPr>
        </p:nvSpPr>
        <p:spPr>
          <a:xfrm>
            <a:off x="361950" y="222250"/>
            <a:ext cx="7772400" cy="1828800"/>
          </a:xfrm>
        </p:spPr>
        <p:txBody>
          <a:bodyPr/>
          <a:lstStyle/>
          <a:p>
            <a:pPr eaLnBrk="1" hangingPunct="1"/>
            <a:r>
              <a:rPr lang="en-US" altLang="en-US" sz="2400" smtClean="0"/>
              <a:t> Lecture </a:t>
            </a:r>
            <a:r>
              <a:rPr lang="en-US" altLang="zh-CN" sz="2400" smtClean="0"/>
              <a:t>3</a:t>
            </a:r>
            <a:br>
              <a:rPr lang="en-US" altLang="zh-CN" sz="2400" smtClean="0"/>
            </a:br>
            <a:r>
              <a:rPr lang="en-US" altLang="zh-CN" smtClean="0"/>
              <a:t>    Mechanics</a:t>
            </a:r>
            <a:endParaRPr lang="en-US" altLang="en-US" smtClean="0"/>
          </a:p>
        </p:txBody>
      </p:sp>
      <p:sp>
        <p:nvSpPr>
          <p:cNvPr id="30723" name="Subtitle 1"/>
          <p:cNvSpPr>
            <a:spLocks noGrp="1"/>
          </p:cNvSpPr>
          <p:nvPr>
            <p:ph type="subTitle" idx="1"/>
          </p:nvPr>
        </p:nvSpPr>
        <p:spPr>
          <a:xfrm>
            <a:off x="1371600" y="3846513"/>
            <a:ext cx="6400800" cy="1752600"/>
          </a:xfrm>
        </p:spPr>
        <p:txBody>
          <a:bodyPr/>
          <a:lstStyle/>
          <a:p>
            <a:pPr algn="l" eaLnBrk="1" hangingPunct="1">
              <a:spcBef>
                <a:spcPct val="0"/>
              </a:spcBef>
            </a:pPr>
            <a:r>
              <a:rPr lang="en-US" altLang="en-US" sz="2400" b="1" smtClean="0">
                <a:solidFill>
                  <a:srgbClr val="1F497D"/>
                </a:solidFill>
                <a:cs typeface="Arial" pitchFamily="34" charset="0"/>
              </a:rPr>
              <a:t>kinematics is interested in the movement of objects without regard to their causes.</a:t>
            </a:r>
          </a:p>
          <a:p>
            <a:pPr algn="l" eaLnBrk="1" hangingPunct="1">
              <a:spcBef>
                <a:spcPct val="0"/>
              </a:spcBef>
            </a:pPr>
            <a:endParaRPr lang="en-US" altLang="en-US" sz="2400" b="1" smtClean="0">
              <a:solidFill>
                <a:srgbClr val="000000"/>
              </a:solidFill>
              <a:cs typeface="Arial" pitchFamily="34" charset="0"/>
            </a:endParaRPr>
          </a:p>
          <a:p>
            <a:pPr algn="l" eaLnBrk="1" hangingPunct="1">
              <a:spcBef>
                <a:spcPct val="0"/>
              </a:spcBef>
            </a:pPr>
            <a:endParaRPr lang="en-US" altLang="en-US" sz="2400" b="1" smtClean="0">
              <a:solidFill>
                <a:srgbClr val="000000"/>
              </a:solidFill>
              <a:cs typeface="Arial" pitchFamily="34" charset="0"/>
            </a:endParaRPr>
          </a:p>
          <a:p>
            <a:pPr algn="l" eaLnBrk="1" hangingPunct="1">
              <a:spcBef>
                <a:spcPct val="0"/>
              </a:spcBef>
            </a:pPr>
            <a:r>
              <a:rPr lang="en-US" altLang="en-US" sz="2400" b="1" smtClean="0">
                <a:solidFill>
                  <a:srgbClr val="E46C0A"/>
                </a:solidFill>
                <a:cs typeface="Arial" pitchFamily="34" charset="0"/>
              </a:rPr>
              <a:t>Dynamics is studying the movement of objects and causes such as strength and mass. </a:t>
            </a:r>
            <a:endParaRPr lang="en-US" altLang="en-US" sz="1800" b="1" smtClean="0">
              <a:solidFill>
                <a:srgbClr val="E46C0A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24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2725" y="2084388"/>
            <a:ext cx="8718550" cy="15462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3" name="Rectangle 2">
            <a:extLst>
              <a:ext uri="{FF2B5EF4-FFF2-40B4-BE49-F238E27FC236}"/>
            </a:extLst>
          </p:cNvPr>
          <p:cNvSpPr/>
          <p:nvPr/>
        </p:nvSpPr>
        <p:spPr bwMode="auto">
          <a:xfrm>
            <a:off x="0" y="6132513"/>
            <a:ext cx="9144000" cy="725487"/>
          </a:xfrm>
          <a:prstGeom prst="rect">
            <a:avLst/>
          </a:prstGeom>
          <a:solidFill>
            <a:srgbClr val="FF0000"/>
          </a:solidFill>
          <a:ln w="190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50800" dir="5400000" algn="ctr" rotWithShape="0">
              <a:schemeClr val="accent2"/>
            </a:outerShdw>
          </a:effectLst>
        </p:spPr>
        <p:txBody>
          <a:bodyPr/>
          <a:lstStyle/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rgbClr val="9999FF"/>
              </a:buClr>
              <a:buSzPct val="80000"/>
              <a:buFont typeface="Wingdings" panose="05000000000000000000" pitchFamily="2" charset="2"/>
              <a:buNone/>
              <a:defRPr/>
            </a:pPr>
            <a:endParaRPr lang="en-US"/>
          </a:p>
        </p:txBody>
      </p:sp>
      <p:sp>
        <p:nvSpPr>
          <p:cNvPr id="30726" name="Rectangle 3"/>
          <p:cNvSpPr>
            <a:spLocks noChangeArrowheads="1"/>
          </p:cNvSpPr>
          <p:nvPr/>
        </p:nvSpPr>
        <p:spPr bwMode="auto">
          <a:xfrm>
            <a:off x="212725" y="2676525"/>
            <a:ext cx="3740150" cy="282575"/>
          </a:xfrm>
          <a:prstGeom prst="rect">
            <a:avLst/>
          </a:prstGeom>
          <a:solidFill>
            <a:schemeClr val="bg1"/>
          </a:solidFill>
          <a:ln w="19050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rgbClr val="9999FF"/>
              </a:buClr>
              <a:buSzPct val="80000"/>
              <a:buFont typeface="Wingdings" pitchFamily="2" charset="2"/>
              <a:buNone/>
            </a:pPr>
            <a:endParaRPr lang="ar-SA" alt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mtClean="0"/>
              <a:t>Average Acceleration</a:t>
            </a:r>
            <a:endParaRPr lang="en-US" altLang="en-US" smtClean="0"/>
          </a:p>
        </p:txBody>
      </p:sp>
      <p:graphicFrame>
        <p:nvGraphicFramePr>
          <p:cNvPr id="4098" name="Object 4"/>
          <p:cNvGraphicFramePr>
            <a:graphicFrameLocks noGrp="1" noChangeAspect="1"/>
          </p:cNvGraphicFramePr>
          <p:nvPr>
            <p:ph sz="quarter" idx="1"/>
          </p:nvPr>
        </p:nvGraphicFramePr>
        <p:xfrm>
          <a:off x="2505075" y="5186363"/>
          <a:ext cx="2728913" cy="725487"/>
        </p:xfrm>
        <a:graphic>
          <a:graphicData uri="http://schemas.openxmlformats.org/presentationml/2006/ole">
            <p:oleObj spid="_x0000_s4098" name="公式" r:id="rId3" imgW="1180588" imgH="469696" progId="Equation.3">
              <p:embed/>
            </p:oleObj>
          </a:graphicData>
        </a:graphic>
      </p:graphicFrame>
      <p:sp>
        <p:nvSpPr>
          <p:cNvPr id="4100" name="Rectangle 3"/>
          <p:cNvSpPr>
            <a:spLocks noGrp="1"/>
          </p:cNvSpPr>
          <p:nvPr>
            <p:ph type="body" sz="half" idx="3"/>
          </p:nvPr>
        </p:nvSpPr>
        <p:spPr>
          <a:xfrm>
            <a:off x="457200" y="1263650"/>
            <a:ext cx="8501063" cy="4648200"/>
          </a:xfrm>
        </p:spPr>
        <p:txBody>
          <a:bodyPr/>
          <a:lstStyle/>
          <a:p>
            <a:pPr algn="l" rtl="0" eaLnBrk="1" hangingPunct="1"/>
            <a:r>
              <a:rPr lang="en-US" altLang="zh-CN" sz="2400" smtClean="0"/>
              <a:t>Changing velocity (non-uniform) means an acceleration is present.</a:t>
            </a:r>
          </a:p>
          <a:p>
            <a:pPr algn="l" rtl="0" eaLnBrk="1" hangingPunct="1"/>
            <a:r>
              <a:rPr lang="en-US" altLang="zh-CN" sz="2400" smtClean="0"/>
              <a:t>Acceleration is the rate of change of velocity.</a:t>
            </a:r>
          </a:p>
          <a:p>
            <a:pPr algn="l" rtl="0" eaLnBrk="1" hangingPunct="1"/>
            <a:r>
              <a:rPr lang="en-US" altLang="zh-CN" sz="2400" smtClean="0"/>
              <a:t>Acceleration is a vector quantity.</a:t>
            </a:r>
            <a:r>
              <a:rPr lang="en-US" altLang="en-US" sz="2400" smtClean="0"/>
              <a:t>                                   </a:t>
            </a:r>
          </a:p>
          <a:p>
            <a:pPr algn="l" rtl="0" eaLnBrk="1" hangingPunct="1"/>
            <a:r>
              <a:rPr lang="en-US" altLang="zh-CN" sz="2400" smtClean="0"/>
              <a:t>Acceleration has both magnitude and direction.</a:t>
            </a:r>
            <a:endParaRPr lang="en-US" altLang="en-US" sz="2400" smtClean="0">
              <a:solidFill>
                <a:schemeClr val="hlink"/>
              </a:solidFill>
              <a:sym typeface="Wingdings 3" pitchFamily="18" charset="2"/>
            </a:endParaRPr>
          </a:p>
          <a:p>
            <a:pPr algn="l" rtl="0" eaLnBrk="1" hangingPunct="1"/>
            <a:r>
              <a:rPr lang="en-US" altLang="zh-CN" sz="2400" smtClean="0">
                <a:sym typeface="Wingdings 3" pitchFamily="18" charset="2"/>
              </a:rPr>
              <a:t>Acceleration has a dimensions of length/time</a:t>
            </a:r>
            <a:r>
              <a:rPr lang="en-US" altLang="zh-CN" sz="2400" baseline="30000" smtClean="0">
                <a:sym typeface="Wingdings 3" pitchFamily="18" charset="2"/>
              </a:rPr>
              <a:t>2</a:t>
            </a:r>
            <a:r>
              <a:rPr lang="en-US" altLang="zh-CN" sz="2400" smtClean="0">
                <a:sym typeface="Wingdings 3" pitchFamily="18" charset="2"/>
              </a:rPr>
              <a:t>: [m/s</a:t>
            </a:r>
            <a:r>
              <a:rPr lang="en-US" altLang="zh-CN" sz="2400" baseline="30000" smtClean="0">
                <a:sym typeface="Wingdings 3" pitchFamily="18" charset="2"/>
              </a:rPr>
              <a:t>2</a:t>
            </a:r>
            <a:r>
              <a:rPr lang="en-US" altLang="zh-CN" sz="2400" smtClean="0">
                <a:sym typeface="Wingdings 3" pitchFamily="18" charset="2"/>
              </a:rPr>
              <a:t>].</a:t>
            </a:r>
          </a:p>
          <a:p>
            <a:pPr algn="l" rtl="0" eaLnBrk="1" hangingPunct="1"/>
            <a:r>
              <a:rPr lang="en-US" altLang="zh-CN" sz="2400" smtClean="0"/>
              <a:t>Definition:</a:t>
            </a:r>
          </a:p>
          <a:p>
            <a:pPr lvl="1" algn="l" rtl="0" eaLnBrk="1" hangingPunct="1"/>
            <a:r>
              <a:rPr lang="en-US" altLang="zh-CN" sz="2000" smtClean="0">
                <a:solidFill>
                  <a:srgbClr val="FF0000"/>
                </a:solidFill>
              </a:rPr>
              <a:t>Average acceleration</a:t>
            </a:r>
          </a:p>
          <a:p>
            <a:pPr lvl="1" algn="l" rtl="0" eaLnBrk="1" hangingPunct="1"/>
            <a:endParaRPr lang="en-US" altLang="zh-CN" sz="2000" smtClean="0"/>
          </a:p>
        </p:txBody>
      </p:sp>
      <p:sp>
        <p:nvSpPr>
          <p:cNvPr id="4101" name="Date Placeholder 5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 smtClean="0">
                <a:solidFill>
                  <a:schemeClr val="tx1"/>
                </a:solidFill>
                <a:latin typeface="Arial" pitchFamily="34" charset="0"/>
                <a:ea typeface="SimSun" pitchFamily="2" charset="-122"/>
              </a:rPr>
              <a:t>Jan. 28-Feb. 1, 2013</a:t>
            </a:r>
            <a:endParaRPr lang="en-US" altLang="zh-CN" sz="1400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7" name="Rectangle 6">
            <a:extLst>
              <a:ext uri="{FF2B5EF4-FFF2-40B4-BE49-F238E27FC236}"/>
            </a:extLst>
          </p:cNvPr>
          <p:cNvSpPr/>
          <p:nvPr/>
        </p:nvSpPr>
        <p:spPr bwMode="auto">
          <a:xfrm>
            <a:off x="0" y="6132513"/>
            <a:ext cx="9144000" cy="725487"/>
          </a:xfrm>
          <a:prstGeom prst="rect">
            <a:avLst/>
          </a:prstGeom>
          <a:solidFill>
            <a:srgbClr val="FF0000"/>
          </a:solidFill>
          <a:ln w="190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50800" dir="5400000" algn="ctr" rotWithShape="0">
              <a:schemeClr val="accent2"/>
            </a:outerShdw>
          </a:effectLst>
        </p:spPr>
        <p:txBody>
          <a:bodyPr/>
          <a:lstStyle/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rgbClr val="9999FF"/>
              </a:buClr>
              <a:buSzPct val="80000"/>
              <a:buFont typeface="Wingdings" panose="05000000000000000000" pitchFamily="2" charset="2"/>
              <a:buNone/>
              <a:defRPr/>
            </a:pP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/>
          </p:cNvSpPr>
          <p:nvPr>
            <p:ph type="title"/>
          </p:nvPr>
        </p:nvSpPr>
        <p:spPr>
          <a:xfrm>
            <a:off x="0" y="381000"/>
            <a:ext cx="9144000" cy="914400"/>
          </a:xfrm>
        </p:spPr>
        <p:txBody>
          <a:bodyPr/>
          <a:lstStyle/>
          <a:p>
            <a:pPr eaLnBrk="1" hangingPunct="1"/>
            <a:r>
              <a:rPr lang="en-US" altLang="zh-CN" sz="3800" smtClean="0"/>
              <a:t>Instantaneous and Uniform Acceleration</a:t>
            </a:r>
            <a:endParaRPr lang="en-US" altLang="en-US" sz="3800" smtClean="0"/>
          </a:p>
        </p:txBody>
      </p:sp>
      <p:graphicFrame>
        <p:nvGraphicFramePr>
          <p:cNvPr id="5122" name="Object 8"/>
          <p:cNvGraphicFramePr>
            <a:graphicFrameLocks noGrp="1" noChangeAspect="1"/>
          </p:cNvGraphicFramePr>
          <p:nvPr>
            <p:ph sz="quarter" idx="1"/>
          </p:nvPr>
        </p:nvGraphicFramePr>
        <p:xfrm>
          <a:off x="2389188" y="2381250"/>
          <a:ext cx="3275012" cy="704850"/>
        </p:xfrm>
        <a:graphic>
          <a:graphicData uri="http://schemas.openxmlformats.org/presentationml/2006/ole">
            <p:oleObj spid="_x0000_s5122" name="公式" r:id="rId3" imgW="2006600" imgH="431800" progId="Equation.3">
              <p:embed/>
            </p:oleObj>
          </a:graphicData>
        </a:graphic>
      </p:graphicFrame>
      <p:sp>
        <p:nvSpPr>
          <p:cNvPr id="22532" name="Rectangle 3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body" sz="half" idx="3"/>
          </p:nvPr>
        </p:nvSpPr>
        <p:spPr>
          <a:xfrm>
            <a:off x="360363" y="1373188"/>
            <a:ext cx="8001000" cy="4648200"/>
          </a:xfrm>
        </p:spPr>
        <p:txBody>
          <a:bodyPr/>
          <a:lstStyle/>
          <a:p>
            <a:pPr algn="l" eaLnBrk="1" hangingPunct="1">
              <a:defRPr/>
            </a:pPr>
            <a:endParaRPr lang="en-US" altLang="zh-CN" sz="2400" dirty="0"/>
          </a:p>
          <a:p>
            <a:pPr algn="l" rtl="0" eaLnBrk="1" hangingPunct="1">
              <a:defRPr/>
            </a:pPr>
            <a:r>
              <a:rPr lang="en-US" altLang="zh-CN" sz="2400" dirty="0">
                <a:solidFill>
                  <a:srgbClr val="FF0000"/>
                </a:solidFill>
              </a:rPr>
              <a:t>Instantaneous Acceleration</a:t>
            </a:r>
          </a:p>
          <a:p>
            <a:pPr algn="l" eaLnBrk="1" hangingPunct="1">
              <a:defRPr/>
            </a:pPr>
            <a:endParaRPr lang="en-US" altLang="zh-CN" sz="2400" dirty="0">
              <a:solidFill>
                <a:srgbClr val="FF0000"/>
              </a:solidFill>
            </a:endParaRPr>
          </a:p>
          <a:p>
            <a:pPr marL="0" indent="0" algn="l" eaLnBrk="1" hangingPunct="1">
              <a:buFont typeface="Wingdings" panose="05000000000000000000" pitchFamily="2" charset="2"/>
              <a:buNone/>
              <a:defRPr/>
            </a:pPr>
            <a:endParaRPr lang="en-US" altLang="zh-CN" sz="2400" dirty="0">
              <a:solidFill>
                <a:srgbClr val="FF0000"/>
              </a:solidFill>
            </a:endParaRPr>
          </a:p>
          <a:p>
            <a:pPr algn="l" rtl="0" eaLnBrk="1" hangingPunct="1">
              <a:defRPr/>
            </a:pPr>
            <a:r>
              <a:rPr lang="en-US" altLang="zh-CN" sz="2400" dirty="0"/>
              <a:t>The limit of the average acceleration as the time interval goes to zero</a:t>
            </a:r>
          </a:p>
          <a:p>
            <a:pPr lvl="1" algn="l" rtl="0" eaLnBrk="1" hangingPunct="1">
              <a:defRPr/>
            </a:pPr>
            <a:endParaRPr lang="en-US" altLang="zh-CN" sz="2400" dirty="0"/>
          </a:p>
          <a:p>
            <a:pPr algn="l" rtl="0" eaLnBrk="1" hangingPunct="1">
              <a:defRPr/>
            </a:pPr>
            <a:r>
              <a:rPr lang="en-US" altLang="zh-CN" sz="2400" dirty="0"/>
              <a:t>When the instantaneous accelerations are always the same, the acceleration will be uniform. The instantaneous acceleration will be equal to the average acceleration</a:t>
            </a:r>
          </a:p>
        </p:txBody>
      </p:sp>
      <p:sp>
        <p:nvSpPr>
          <p:cNvPr id="5125" name="Date Placeholder 5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 smtClean="0">
                <a:solidFill>
                  <a:schemeClr val="tx1"/>
                </a:solidFill>
                <a:latin typeface="Arial" pitchFamily="34" charset="0"/>
                <a:ea typeface="SimSun" pitchFamily="2" charset="-122"/>
              </a:rPr>
              <a:t>Jan. 28-Feb. 1, 2013</a:t>
            </a:r>
            <a:endParaRPr lang="en-US" altLang="zh-CN" sz="1400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5126" name="Rectangle 2"/>
          <p:cNvSpPr>
            <a:spLocks noChangeArrowheads="1"/>
          </p:cNvSpPr>
          <p:nvPr/>
        </p:nvSpPr>
        <p:spPr bwMode="auto">
          <a:xfrm>
            <a:off x="3632200" y="2346325"/>
            <a:ext cx="2541588" cy="739775"/>
          </a:xfrm>
          <a:prstGeom prst="rect">
            <a:avLst/>
          </a:prstGeom>
          <a:solidFill>
            <a:schemeClr val="bg1"/>
          </a:solidFill>
          <a:ln w="19050" algn="ctr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rgbClr val="9999FF"/>
              </a:buClr>
              <a:buSzPct val="80000"/>
              <a:buFont typeface="Wingdings" pitchFamily="2" charset="2"/>
              <a:buNone/>
            </a:pPr>
            <a:endParaRPr lang="ar-SA" altLang="en-US"/>
          </a:p>
        </p:txBody>
      </p:sp>
      <p:sp>
        <p:nvSpPr>
          <p:cNvPr id="11" name="Rectangle 10">
            <a:extLst>
              <a:ext uri="{FF2B5EF4-FFF2-40B4-BE49-F238E27FC236}"/>
            </a:extLst>
          </p:cNvPr>
          <p:cNvSpPr/>
          <p:nvPr/>
        </p:nvSpPr>
        <p:spPr bwMode="auto">
          <a:xfrm>
            <a:off x="0" y="6132513"/>
            <a:ext cx="9144000" cy="725487"/>
          </a:xfrm>
          <a:prstGeom prst="rect">
            <a:avLst/>
          </a:prstGeom>
          <a:solidFill>
            <a:srgbClr val="FF0000"/>
          </a:solidFill>
          <a:ln w="190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50800" dir="5400000" algn="ctr" rotWithShape="0">
              <a:schemeClr val="accent2"/>
            </a:outerShdw>
          </a:effectLst>
        </p:spPr>
        <p:txBody>
          <a:bodyPr/>
          <a:lstStyle/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rgbClr val="9999FF"/>
              </a:buClr>
              <a:buSzPct val="80000"/>
              <a:buFont typeface="Wingdings" panose="05000000000000000000" pitchFamily="2" charset="2"/>
              <a:buNone/>
              <a:defRPr/>
            </a:pP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mtClean="0"/>
              <a:t>Kinematic Variables: </a:t>
            </a:r>
            <a:r>
              <a:rPr lang="en-US" altLang="zh-CN" i="1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altLang="zh-CN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zh-CN" i="1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altLang="zh-CN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zh-CN" i="1" smtClean="0">
                <a:latin typeface="Times New Roman" pitchFamily="18" charset="0"/>
                <a:cs typeface="Times New Roman" pitchFamily="18" charset="0"/>
              </a:rPr>
              <a:t>a</a:t>
            </a:r>
            <a:endParaRPr lang="en-US" altLang="en-US" i="1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146" name="Object 4"/>
          <p:cNvGraphicFramePr>
            <a:graphicFrameLocks noGrp="1" noChangeAspect="1"/>
          </p:cNvGraphicFramePr>
          <p:nvPr>
            <p:ph sz="quarter" idx="1"/>
          </p:nvPr>
        </p:nvGraphicFramePr>
        <p:xfrm>
          <a:off x="4892675" y="1393825"/>
          <a:ext cx="1084263" cy="433388"/>
        </p:xfrm>
        <a:graphic>
          <a:graphicData uri="http://schemas.openxmlformats.org/presentationml/2006/ole">
            <p:oleObj spid="_x0000_s6146" name="公式" r:id="rId3" imgW="507780" imgH="203112" progId="Equation.3">
              <p:embed/>
            </p:oleObj>
          </a:graphicData>
        </a:graphic>
      </p:graphicFrame>
      <p:graphicFrame>
        <p:nvGraphicFramePr>
          <p:cNvPr id="6147" name="Object 5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4484688" y="2992438"/>
          <a:ext cx="1827212" cy="690562"/>
        </p:xfrm>
        <a:graphic>
          <a:graphicData uri="http://schemas.openxmlformats.org/presentationml/2006/ole">
            <p:oleObj spid="_x0000_s6147" name="公式" r:id="rId4" imgW="1040948" imgH="393529" progId="Equation.3">
              <p:embed/>
            </p:oleObj>
          </a:graphicData>
        </a:graphic>
      </p:graphicFrame>
      <p:sp>
        <p:nvSpPr>
          <p:cNvPr id="26628" name="Rectangle 3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body" sz="half" idx="3"/>
          </p:nvPr>
        </p:nvSpPr>
        <p:spPr>
          <a:xfrm>
            <a:off x="368300" y="1371600"/>
            <a:ext cx="8534400" cy="4508500"/>
          </a:xfrm>
        </p:spPr>
        <p:txBody>
          <a:bodyPr/>
          <a:lstStyle/>
          <a:p>
            <a:pPr algn="l" rtl="0" eaLnBrk="1" hangingPunct="1">
              <a:defRPr/>
            </a:pPr>
            <a:r>
              <a:rPr lang="en-US" altLang="zh-CN" sz="2400" dirty="0"/>
              <a:t>Position is a function of time:</a:t>
            </a:r>
          </a:p>
          <a:p>
            <a:pPr algn="l" rtl="0" eaLnBrk="1" hangingPunct="1">
              <a:defRPr/>
            </a:pPr>
            <a:r>
              <a:rPr lang="en-US" altLang="zh-CN" sz="2400" dirty="0"/>
              <a:t>Velocity is the rate of change of position.</a:t>
            </a:r>
          </a:p>
          <a:p>
            <a:pPr algn="l" rtl="0" eaLnBrk="1" hangingPunct="1">
              <a:defRPr/>
            </a:pPr>
            <a:r>
              <a:rPr lang="en-US" altLang="zh-CN" sz="2400" dirty="0"/>
              <a:t>Acceleration is the rate of change of velocity.</a:t>
            </a:r>
          </a:p>
          <a:p>
            <a:pPr marL="0" indent="0" algn="l" rtl="0" eaLnBrk="1" hangingPunct="1">
              <a:buFont typeface="Arial" pitchFamily="34" charset="0"/>
              <a:buNone/>
              <a:defRPr/>
            </a:pPr>
            <a:endParaRPr lang="en-US" altLang="zh-CN" sz="2400" dirty="0"/>
          </a:p>
          <a:p>
            <a:pPr marL="0" indent="0" eaLnBrk="1" hangingPunct="1">
              <a:buFont typeface="Arial" pitchFamily="34" charset="0"/>
              <a:buNone/>
              <a:defRPr/>
            </a:pPr>
            <a:endParaRPr lang="en-US" altLang="zh-CN" sz="2400" dirty="0"/>
          </a:p>
          <a:p>
            <a:pPr eaLnBrk="1" hangingPunct="1">
              <a:defRPr/>
            </a:pPr>
            <a:endParaRPr lang="en-US" altLang="zh-CN" sz="2400" dirty="0"/>
          </a:p>
          <a:p>
            <a:pPr eaLnBrk="1" hangingPunct="1">
              <a:defRPr/>
            </a:pPr>
            <a:endParaRPr lang="en-US" altLang="zh-CN" sz="2400" dirty="0"/>
          </a:p>
          <a:p>
            <a:pPr algn="l" rtl="0" eaLnBrk="1" hangingPunct="1">
              <a:defRPr/>
            </a:pPr>
            <a:r>
              <a:rPr lang="en-US" altLang="zh-CN" sz="2400" dirty="0"/>
              <a:t>Position                 Velocity                              Acceleration</a:t>
            </a:r>
          </a:p>
        </p:txBody>
      </p:sp>
      <p:sp>
        <p:nvSpPr>
          <p:cNvPr id="6153" name="Date Placeholder 5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 smtClean="0">
                <a:solidFill>
                  <a:schemeClr val="tx1"/>
                </a:solidFill>
                <a:latin typeface="Arial" pitchFamily="34" charset="0"/>
                <a:ea typeface="SimSun" pitchFamily="2" charset="-122"/>
              </a:rPr>
              <a:t>Jan. 28-Feb. 1, 2013</a:t>
            </a:r>
            <a:endParaRPr lang="en-US" altLang="zh-CN" sz="1400" smtClean="0">
              <a:solidFill>
                <a:schemeClr val="tx1"/>
              </a:solidFill>
              <a:latin typeface="Arial" pitchFamily="34" charset="0"/>
            </a:endParaRPr>
          </a:p>
        </p:txBody>
      </p:sp>
      <p:graphicFrame>
        <p:nvGraphicFramePr>
          <p:cNvPr id="6148" name="Object 8"/>
          <p:cNvGraphicFramePr>
            <a:graphicFrameLocks noChangeAspect="1"/>
          </p:cNvGraphicFramePr>
          <p:nvPr/>
        </p:nvGraphicFramePr>
        <p:xfrm>
          <a:off x="538163" y="2987675"/>
          <a:ext cx="2400300" cy="695325"/>
        </p:xfrm>
        <a:graphic>
          <a:graphicData uri="http://schemas.openxmlformats.org/presentationml/2006/ole">
            <p:oleObj spid="_x0000_s6148" name="Equation" r:id="rId5" imgW="961842" imgH="323905" progId="Equation.DSMT4">
              <p:embed/>
            </p:oleObj>
          </a:graphicData>
        </a:graphic>
      </p:graphicFrame>
      <p:sp>
        <p:nvSpPr>
          <p:cNvPr id="6154" name="Line 9"/>
          <p:cNvSpPr>
            <a:spLocks noChangeShapeType="1"/>
          </p:cNvSpPr>
          <p:nvPr/>
        </p:nvSpPr>
        <p:spPr bwMode="auto">
          <a:xfrm flipV="1">
            <a:off x="4484688" y="4732338"/>
            <a:ext cx="73660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ar-SA"/>
          </a:p>
        </p:txBody>
      </p:sp>
      <p:sp>
        <p:nvSpPr>
          <p:cNvPr id="6155" name="Text Box 10"/>
          <p:cNvSpPr txBox="1">
            <a:spLocks noChangeArrowheads="1"/>
          </p:cNvSpPr>
          <p:nvPr/>
        </p:nvSpPr>
        <p:spPr bwMode="auto">
          <a:xfrm>
            <a:off x="2473325" y="3683000"/>
            <a:ext cx="184150" cy="4206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rgbClr val="9999FF"/>
              </a:buClr>
              <a:buSzPct val="80000"/>
              <a:buFont typeface="Wingdings" pitchFamily="2" charset="2"/>
              <a:buNone/>
            </a:pPr>
            <a:endParaRPr lang="ar-SA" altLang="en-US"/>
          </a:p>
        </p:txBody>
      </p:sp>
      <p:graphicFrame>
        <p:nvGraphicFramePr>
          <p:cNvPr id="6149" name="Object 11"/>
          <p:cNvGraphicFramePr>
            <a:graphicFrameLocks noChangeAspect="1"/>
          </p:cNvGraphicFramePr>
          <p:nvPr/>
        </p:nvGraphicFramePr>
        <p:xfrm>
          <a:off x="1993900" y="4165600"/>
          <a:ext cx="342900" cy="568325"/>
        </p:xfrm>
        <a:graphic>
          <a:graphicData uri="http://schemas.openxmlformats.org/presentationml/2006/ole">
            <p:oleObj spid="_x0000_s6149" name="公式" r:id="rId6" imgW="203112" imgH="393529" progId="Equation.3">
              <p:embed/>
            </p:oleObj>
          </a:graphicData>
        </a:graphic>
      </p:graphicFrame>
      <p:sp>
        <p:nvSpPr>
          <p:cNvPr id="6156" name="Line 12"/>
          <p:cNvSpPr>
            <a:spLocks noChangeShapeType="1"/>
          </p:cNvSpPr>
          <p:nvPr/>
        </p:nvSpPr>
        <p:spPr bwMode="auto">
          <a:xfrm flipV="1">
            <a:off x="1839913" y="4732338"/>
            <a:ext cx="73660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ar-SA"/>
          </a:p>
        </p:txBody>
      </p:sp>
      <p:graphicFrame>
        <p:nvGraphicFramePr>
          <p:cNvPr id="6150" name="Object 13"/>
          <p:cNvGraphicFramePr>
            <a:graphicFrameLocks noChangeAspect="1"/>
          </p:cNvGraphicFramePr>
          <p:nvPr/>
        </p:nvGraphicFramePr>
        <p:xfrm>
          <a:off x="4646613" y="4165600"/>
          <a:ext cx="342900" cy="566738"/>
        </p:xfrm>
        <a:graphic>
          <a:graphicData uri="http://schemas.openxmlformats.org/presentationml/2006/ole">
            <p:oleObj spid="_x0000_s6150" name="公式" r:id="rId7" imgW="203112" imgH="393529" progId="Equation.3">
              <p:embed/>
            </p:oleObj>
          </a:graphicData>
        </a:graphic>
      </p:graphicFrame>
      <p:sp>
        <p:nvSpPr>
          <p:cNvPr id="14" name="Rectangle 13">
            <a:extLst>
              <a:ext uri="{FF2B5EF4-FFF2-40B4-BE49-F238E27FC236}"/>
            </a:extLst>
          </p:cNvPr>
          <p:cNvSpPr/>
          <p:nvPr/>
        </p:nvSpPr>
        <p:spPr bwMode="auto">
          <a:xfrm>
            <a:off x="0" y="6132513"/>
            <a:ext cx="9144000" cy="725487"/>
          </a:xfrm>
          <a:prstGeom prst="rect">
            <a:avLst/>
          </a:prstGeom>
          <a:solidFill>
            <a:srgbClr val="FF0000"/>
          </a:solidFill>
          <a:ln w="190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50800" dir="5400000" algn="ctr" rotWithShape="0">
              <a:schemeClr val="accent2"/>
            </a:outerShdw>
          </a:effectLst>
        </p:spPr>
        <p:txBody>
          <a:bodyPr/>
          <a:lstStyle/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rgbClr val="9999FF"/>
              </a:buClr>
              <a:buSzPct val="80000"/>
              <a:buFont typeface="Wingdings" panose="05000000000000000000" pitchFamily="2" charset="2"/>
              <a:buNone/>
              <a:defRPr/>
            </a:pP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4" name="Rectangle 2"/>
          <p:cNvSpPr>
            <a:spLocks noGrp="1"/>
          </p:cNvSpPr>
          <p:nvPr>
            <p:ph type="title"/>
          </p:nvPr>
        </p:nvSpPr>
        <p:spPr>
          <a:xfrm>
            <a:off x="368300" y="381000"/>
            <a:ext cx="8534400" cy="914400"/>
          </a:xfrm>
        </p:spPr>
        <p:txBody>
          <a:bodyPr/>
          <a:lstStyle/>
          <a:p>
            <a:pPr eaLnBrk="1" hangingPunct="1"/>
            <a:r>
              <a:rPr lang="en-US" altLang="zh-CN" sz="3600" smtClean="0"/>
              <a:t>Special Case: Motion with Uniform Acceleration (our typical case)</a:t>
            </a:r>
            <a:endParaRPr lang="en-US" altLang="en-US" sz="3600" smtClean="0"/>
          </a:p>
        </p:txBody>
      </p:sp>
      <p:graphicFrame>
        <p:nvGraphicFramePr>
          <p:cNvPr id="7170" name="Object 4"/>
          <p:cNvGraphicFramePr>
            <a:graphicFrameLocks noGrp="1" noChangeAspect="1"/>
          </p:cNvGraphicFramePr>
          <p:nvPr>
            <p:ph sz="quarter" idx="1"/>
          </p:nvPr>
        </p:nvGraphicFramePr>
        <p:xfrm>
          <a:off x="2146300" y="2457450"/>
          <a:ext cx="660400" cy="228600"/>
        </p:xfrm>
        <a:graphic>
          <a:graphicData uri="http://schemas.openxmlformats.org/presentationml/2006/ole">
            <p:oleObj spid="_x0000_s7170" name="公式" r:id="rId3" imgW="660400" imgH="228600" progId="Equation.3">
              <p:embed/>
            </p:oleObj>
          </a:graphicData>
        </a:graphic>
      </p:graphicFrame>
      <p:graphicFrame>
        <p:nvGraphicFramePr>
          <p:cNvPr id="7171" name="Object 5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4552950" y="4532313"/>
          <a:ext cx="2154238" cy="552450"/>
        </p:xfrm>
        <a:graphic>
          <a:graphicData uri="http://schemas.openxmlformats.org/presentationml/2006/ole">
            <p:oleObj spid="_x0000_s7171" name="公式" r:id="rId4" imgW="939392" imgH="241195" progId="Equation.3">
              <p:embed/>
            </p:oleObj>
          </a:graphicData>
        </a:graphic>
      </p:graphicFrame>
      <p:sp>
        <p:nvSpPr>
          <p:cNvPr id="7175" name="Rectangle 3"/>
          <p:cNvSpPr>
            <a:spLocks noGrp="1"/>
          </p:cNvSpPr>
          <p:nvPr>
            <p:ph type="body" sz="half" idx="3"/>
          </p:nvPr>
        </p:nvSpPr>
        <p:spPr>
          <a:xfrm>
            <a:off x="3656013" y="1497013"/>
            <a:ext cx="4584700" cy="4648200"/>
          </a:xfrm>
        </p:spPr>
        <p:txBody>
          <a:bodyPr/>
          <a:lstStyle/>
          <a:p>
            <a:pPr eaLnBrk="1" hangingPunct="1"/>
            <a:r>
              <a:rPr lang="en-US" altLang="zh-CN" sz="2400" smtClean="0"/>
              <a:t>Acceleration is a constant</a:t>
            </a:r>
          </a:p>
          <a:p>
            <a:pPr eaLnBrk="1" hangingPunct="1"/>
            <a:r>
              <a:rPr lang="en-US" altLang="zh-CN" sz="2400" smtClean="0"/>
              <a:t>Kinematic Equations (which we will derive in a moment)</a:t>
            </a:r>
          </a:p>
          <a:p>
            <a:pPr eaLnBrk="1" hangingPunct="1"/>
            <a:endParaRPr lang="en-US" altLang="zh-CN" sz="2400" smtClean="0"/>
          </a:p>
          <a:p>
            <a:pPr lvl="1" eaLnBrk="1" hangingPunct="1">
              <a:buFont typeface="Wingdings" pitchFamily="2" charset="2"/>
              <a:buNone/>
            </a:pPr>
            <a:endParaRPr lang="en-US" altLang="zh-CN" sz="2000" smtClean="0"/>
          </a:p>
        </p:txBody>
      </p:sp>
      <p:sp>
        <p:nvSpPr>
          <p:cNvPr id="7176" name="Date Placeholder 5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 smtClean="0">
                <a:solidFill>
                  <a:schemeClr val="tx1"/>
                </a:solidFill>
                <a:latin typeface="Arial" pitchFamily="34" charset="0"/>
                <a:ea typeface="SimSun" pitchFamily="2" charset="-122"/>
              </a:rPr>
              <a:t>Jan. 28-Feb. 1, 2013</a:t>
            </a:r>
            <a:endParaRPr lang="en-US" altLang="zh-CN" sz="1400" smtClean="0">
              <a:solidFill>
                <a:schemeClr val="tx1"/>
              </a:solidFill>
              <a:latin typeface="Arial" pitchFamily="34" charset="0"/>
            </a:endParaRPr>
          </a:p>
        </p:txBody>
      </p:sp>
      <p:pic>
        <p:nvPicPr>
          <p:cNvPr id="7177" name="Picture 6" descr="F02_0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977900" y="1397000"/>
            <a:ext cx="2184400" cy="452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172" name="Object 7"/>
          <p:cNvGraphicFramePr>
            <a:graphicFrameLocks noChangeAspect="1"/>
          </p:cNvGraphicFramePr>
          <p:nvPr/>
        </p:nvGraphicFramePr>
        <p:xfrm>
          <a:off x="4584700" y="5340350"/>
          <a:ext cx="2505075" cy="660400"/>
        </p:xfrm>
        <a:graphic>
          <a:graphicData uri="http://schemas.openxmlformats.org/presentationml/2006/ole">
            <p:oleObj spid="_x0000_s7172" name="公式" r:id="rId6" imgW="965200" imgH="254000" progId="Equation.3">
              <p:embed/>
            </p:oleObj>
          </a:graphicData>
        </a:graphic>
      </p:graphicFrame>
      <p:graphicFrame>
        <p:nvGraphicFramePr>
          <p:cNvPr id="7173" name="Object 8"/>
          <p:cNvGraphicFramePr>
            <a:graphicFrameLocks noChangeAspect="1"/>
          </p:cNvGraphicFramePr>
          <p:nvPr/>
        </p:nvGraphicFramePr>
        <p:xfrm>
          <a:off x="4524375" y="3487738"/>
          <a:ext cx="2849563" cy="895350"/>
        </p:xfrm>
        <a:graphic>
          <a:graphicData uri="http://schemas.openxmlformats.org/presentationml/2006/ole">
            <p:oleObj spid="_x0000_s7173" name="公式" r:id="rId7" imgW="1256755" imgH="393529" progId="Equation.3">
              <p:embed/>
            </p:oleObj>
          </a:graphicData>
        </a:graphic>
      </p:graphicFrame>
      <p:sp>
        <p:nvSpPr>
          <p:cNvPr id="10" name="Rectangle 9">
            <a:extLst>
              <a:ext uri="{FF2B5EF4-FFF2-40B4-BE49-F238E27FC236}"/>
            </a:extLst>
          </p:cNvPr>
          <p:cNvSpPr/>
          <p:nvPr/>
        </p:nvSpPr>
        <p:spPr bwMode="auto">
          <a:xfrm>
            <a:off x="0" y="6132513"/>
            <a:ext cx="9144000" cy="725487"/>
          </a:xfrm>
          <a:prstGeom prst="rect">
            <a:avLst/>
          </a:prstGeom>
          <a:solidFill>
            <a:srgbClr val="FF0000"/>
          </a:solidFill>
          <a:ln w="190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50800" dir="5400000" algn="ctr" rotWithShape="0">
              <a:schemeClr val="accent2"/>
            </a:outerShdw>
          </a:effectLst>
        </p:spPr>
        <p:txBody>
          <a:bodyPr/>
          <a:lstStyle/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rgbClr val="9999FF"/>
              </a:buClr>
              <a:buSzPct val="80000"/>
              <a:buFont typeface="Wingdings" panose="05000000000000000000" pitchFamily="2" charset="2"/>
              <a:buNone/>
              <a:defRPr/>
            </a:pP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/>
          </p:cNvSpPr>
          <p:nvPr>
            <p:ph type="title"/>
          </p:nvPr>
        </p:nvSpPr>
        <p:spPr>
          <a:xfrm>
            <a:off x="368300" y="381000"/>
            <a:ext cx="8534400" cy="914400"/>
          </a:xfrm>
        </p:spPr>
        <p:txBody>
          <a:bodyPr/>
          <a:lstStyle/>
          <a:p>
            <a:pPr eaLnBrk="1" hangingPunct="1"/>
            <a:r>
              <a:rPr lang="en-US" altLang="en-US" smtClean="0"/>
              <a:t>Example</a:t>
            </a:r>
          </a:p>
        </p:txBody>
      </p:sp>
      <p:sp>
        <p:nvSpPr>
          <p:cNvPr id="28676" name="Rectangle 3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body" sz="half" idx="3"/>
          </p:nvPr>
        </p:nvSpPr>
        <p:spPr>
          <a:xfrm>
            <a:off x="774700" y="1358900"/>
            <a:ext cx="7226300" cy="4648200"/>
          </a:xfrm>
        </p:spPr>
        <p:txBody>
          <a:bodyPr/>
          <a:lstStyle/>
          <a:p>
            <a:pPr algn="l" rtl="0" eaLnBrk="1" hangingPunct="1">
              <a:defRPr/>
            </a:pPr>
            <a:r>
              <a:rPr lang="en-US" sz="2800" dirty="0">
                <a:solidFill>
                  <a:srgbClr val="333333"/>
                </a:solidFill>
                <a:latin typeface="Open Sans" panose="020B0606030504020204" pitchFamily="34" charset="0"/>
              </a:rPr>
              <a:t>A cyclist speeds up at a constant rate from rest to 8 m/s in 6s. Find the acceleration of the cyclist.</a:t>
            </a:r>
            <a:endParaRPr lang="en-US" altLang="en-US" sz="2800" dirty="0"/>
          </a:p>
          <a:p>
            <a:pPr marL="0" indent="0" algn="l" rtl="0">
              <a:buFont typeface="Arial" pitchFamily="34" charset="0"/>
              <a:buNone/>
              <a:defRPr/>
            </a:pPr>
            <a:r>
              <a:rPr lang="en-US" sz="2800" dirty="0">
                <a:solidFill>
                  <a:srgbClr val="333333"/>
                </a:solidFill>
                <a:latin typeface="&amp;quot"/>
              </a:rPr>
              <a:t>Answer</a:t>
            </a:r>
          </a:p>
          <a:p>
            <a:pPr marL="0" indent="0" algn="l" rtl="0">
              <a:buFont typeface="Arial" pitchFamily="34" charset="0"/>
              <a:buNone/>
              <a:defRPr/>
            </a:pPr>
            <a:endParaRPr lang="en-US" sz="2800" dirty="0">
              <a:solidFill>
                <a:srgbClr val="333333"/>
              </a:solidFill>
              <a:latin typeface="&amp;quot"/>
            </a:endParaRPr>
          </a:p>
          <a:p>
            <a:pPr marL="0" indent="0" algn="l">
              <a:buFont typeface="Arial" pitchFamily="34" charset="0"/>
              <a:buNone/>
              <a:defRPr/>
            </a:pPr>
            <a:r>
              <a:rPr lang="en-US" sz="2800" dirty="0" err="1">
                <a:solidFill>
                  <a:srgbClr val="333333"/>
                </a:solidFill>
                <a:latin typeface="&amp;quot"/>
              </a:rPr>
              <a:t>v</a:t>
            </a:r>
            <a:r>
              <a:rPr lang="en-US" sz="1800" dirty="0" err="1">
                <a:solidFill>
                  <a:srgbClr val="333333"/>
                </a:solidFill>
                <a:latin typeface="&amp;quot"/>
              </a:rPr>
              <a:t>o</a:t>
            </a:r>
            <a:r>
              <a:rPr lang="en-US" sz="2800" dirty="0">
                <a:solidFill>
                  <a:srgbClr val="333333"/>
                </a:solidFill>
                <a:latin typeface="&amp;quot"/>
              </a:rPr>
              <a:t> = 0 m/s [body starts from rest]</a:t>
            </a:r>
          </a:p>
          <a:p>
            <a:pPr marL="0" indent="0" algn="l">
              <a:buFont typeface="Arial" pitchFamily="34" charset="0"/>
              <a:buNone/>
              <a:defRPr/>
            </a:pPr>
            <a:r>
              <a:rPr lang="en-US" sz="2800" dirty="0">
                <a:solidFill>
                  <a:srgbClr val="333333"/>
                </a:solidFill>
                <a:latin typeface="&amp;quot"/>
              </a:rPr>
              <a:t>v = 8 m/s</a:t>
            </a:r>
          </a:p>
          <a:p>
            <a:pPr algn="l">
              <a:defRPr/>
            </a:pPr>
            <a:r>
              <a:rPr lang="en-US" sz="2800" dirty="0">
                <a:solidFill>
                  <a:srgbClr val="333333"/>
                </a:solidFill>
                <a:latin typeface="&amp;quot"/>
              </a:rPr>
              <a:t>t = 6 s</a:t>
            </a:r>
          </a:p>
          <a:p>
            <a:pPr algn="l">
              <a:defRPr/>
            </a:pPr>
            <a:r>
              <a:rPr lang="en-US" sz="2800" dirty="0">
                <a:solidFill>
                  <a:srgbClr val="333333"/>
                </a:solidFill>
                <a:latin typeface="&amp;quot"/>
              </a:rPr>
              <a:t>=&gt; a = (v-</a:t>
            </a:r>
            <a:r>
              <a:rPr lang="en-US" sz="2800" dirty="0" err="1">
                <a:solidFill>
                  <a:srgbClr val="333333"/>
                </a:solidFill>
                <a:latin typeface="&amp;quot"/>
              </a:rPr>
              <a:t>v</a:t>
            </a:r>
            <a:r>
              <a:rPr lang="en-US" sz="1800" dirty="0" err="1">
                <a:solidFill>
                  <a:srgbClr val="333333"/>
                </a:solidFill>
                <a:latin typeface="&amp;quot"/>
              </a:rPr>
              <a:t>o</a:t>
            </a:r>
            <a:r>
              <a:rPr lang="en-US" sz="2800" dirty="0">
                <a:solidFill>
                  <a:srgbClr val="333333"/>
                </a:solidFill>
                <a:latin typeface="&amp;quot"/>
              </a:rPr>
              <a:t>)/t = (8-0)/6 = 4/3 m/s</a:t>
            </a:r>
            <a:r>
              <a:rPr lang="en-US" sz="2800" baseline="30000" dirty="0">
                <a:solidFill>
                  <a:srgbClr val="333333"/>
                </a:solidFill>
                <a:latin typeface="&amp;quot"/>
              </a:rPr>
              <a:t>2</a:t>
            </a:r>
            <a:r>
              <a:rPr lang="en-US" sz="2800" dirty="0">
                <a:solidFill>
                  <a:srgbClr val="333333"/>
                </a:solidFill>
                <a:latin typeface="&amp;quot"/>
              </a:rPr>
              <a:t> = 1.33 m/s</a:t>
            </a:r>
            <a:r>
              <a:rPr lang="en-US" sz="2800" baseline="30000" dirty="0">
                <a:solidFill>
                  <a:srgbClr val="333333"/>
                </a:solidFill>
                <a:latin typeface="&amp;quot"/>
              </a:rPr>
              <a:t>2</a:t>
            </a:r>
            <a:endParaRPr lang="en-US" sz="2800" dirty="0">
              <a:solidFill>
                <a:srgbClr val="333333"/>
              </a:solidFill>
              <a:latin typeface="&amp;quot"/>
            </a:endParaRPr>
          </a:p>
          <a:p>
            <a:pPr algn="l" rtl="0" eaLnBrk="1" hangingPunct="1">
              <a:buFont typeface="Wingdings" panose="05000000000000000000" pitchFamily="2" charset="2"/>
              <a:buNone/>
              <a:defRPr/>
            </a:pPr>
            <a:endParaRPr lang="en-US" altLang="en-US" sz="2800" dirty="0"/>
          </a:p>
          <a:p>
            <a:pPr algn="l" rtl="0" eaLnBrk="1" hangingPunct="1">
              <a:defRPr/>
            </a:pPr>
            <a:r>
              <a:rPr lang="en-US" altLang="zh-CN" sz="2800" dirty="0"/>
              <a:t>What is the corresponding take-off time?</a:t>
            </a:r>
          </a:p>
        </p:txBody>
      </p:sp>
      <p:sp>
        <p:nvSpPr>
          <p:cNvPr id="8197" name="Date Placeholder 5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 smtClean="0">
                <a:solidFill>
                  <a:schemeClr val="tx1"/>
                </a:solidFill>
                <a:latin typeface="Arial" pitchFamily="34" charset="0"/>
                <a:ea typeface="SimSun" pitchFamily="2" charset="-122"/>
              </a:rPr>
              <a:t>Jan. 28-Feb. 1, 2013</a:t>
            </a:r>
            <a:endParaRPr lang="en-US" altLang="zh-CN" sz="1400" smtClean="0">
              <a:solidFill>
                <a:schemeClr val="tx1"/>
              </a:solidFill>
              <a:latin typeface="Arial" pitchFamily="34" charset="0"/>
            </a:endParaRPr>
          </a:p>
        </p:txBody>
      </p:sp>
      <p:graphicFrame>
        <p:nvGraphicFramePr>
          <p:cNvPr id="8194" name="Object 8"/>
          <p:cNvGraphicFramePr>
            <a:graphicFrameLocks noChangeAspect="1"/>
          </p:cNvGraphicFramePr>
          <p:nvPr/>
        </p:nvGraphicFramePr>
        <p:xfrm>
          <a:off x="979488" y="3265488"/>
          <a:ext cx="1295400" cy="447675"/>
        </p:xfrm>
        <a:graphic>
          <a:graphicData uri="http://schemas.openxmlformats.org/presentationml/2006/ole">
            <p:oleObj spid="_x0000_s8194" name="公式" r:id="rId4" imgW="660400" imgH="228600" progId="Equation.3">
              <p:embed/>
            </p:oleObj>
          </a:graphicData>
        </a:graphic>
      </p:graphicFrame>
      <p:sp>
        <p:nvSpPr>
          <p:cNvPr id="11" name="Rectangle 10">
            <a:extLst>
              <a:ext uri="{FF2B5EF4-FFF2-40B4-BE49-F238E27FC236}"/>
            </a:extLst>
          </p:cNvPr>
          <p:cNvSpPr/>
          <p:nvPr/>
        </p:nvSpPr>
        <p:spPr bwMode="auto">
          <a:xfrm>
            <a:off x="0" y="6132513"/>
            <a:ext cx="9144000" cy="725487"/>
          </a:xfrm>
          <a:prstGeom prst="rect">
            <a:avLst/>
          </a:prstGeom>
          <a:solidFill>
            <a:srgbClr val="FF0000"/>
          </a:solidFill>
          <a:ln w="190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50800" dir="5400000" algn="ctr" rotWithShape="0">
              <a:schemeClr val="accent2"/>
            </a:outerShdw>
          </a:effectLst>
        </p:spPr>
        <p:txBody>
          <a:bodyPr/>
          <a:lstStyle/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rgbClr val="9999FF"/>
              </a:buClr>
              <a:buSzPct val="80000"/>
              <a:buFont typeface="Wingdings" panose="05000000000000000000" pitchFamily="2" charset="2"/>
              <a:buNone/>
              <a:defRPr/>
            </a:pP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Example</a:t>
            </a:r>
          </a:p>
        </p:txBody>
      </p:sp>
      <p:sp>
        <p:nvSpPr>
          <p:cNvPr id="9220" name="Text Placeholder 4"/>
          <p:cNvSpPr>
            <a:spLocks noGrp="1"/>
          </p:cNvSpPr>
          <p:nvPr>
            <p:ph type="body" sz="half" idx="3"/>
          </p:nvPr>
        </p:nvSpPr>
        <p:spPr>
          <a:xfrm>
            <a:off x="228600" y="1066800"/>
            <a:ext cx="8686800" cy="5410200"/>
          </a:xfrm>
        </p:spPr>
        <p:txBody>
          <a:bodyPr/>
          <a:lstStyle/>
          <a:p>
            <a:pPr marL="0" indent="0" algn="l" rtl="0">
              <a:buFont typeface="Arial" pitchFamily="34" charset="0"/>
              <a:buNone/>
            </a:pPr>
            <a:r>
              <a:rPr lang="en-US" altLang="en-US" smtClean="0"/>
              <a:t>An electron has a constant acceleration of 3.2 m/s</a:t>
            </a:r>
            <a:r>
              <a:rPr lang="en-US" altLang="en-US" baseline="30000" smtClean="0"/>
              <a:t>2</a:t>
            </a:r>
            <a:r>
              <a:rPr lang="en-US" altLang="en-US" smtClean="0"/>
              <a:t>. At a certain instant its velocity is 9.6 m/s. What is its velocity 2.5 seconds earlier?</a:t>
            </a:r>
          </a:p>
          <a:p>
            <a:pPr marL="0" indent="0" algn="l" rtl="0">
              <a:buFont typeface="Arial" pitchFamily="34" charset="0"/>
              <a:buNone/>
            </a:pPr>
            <a:endParaRPr lang="en-US" altLang="en-US" smtClean="0"/>
          </a:p>
          <a:p>
            <a:pPr marL="0" indent="0" algn="l" rtl="0">
              <a:buFont typeface="Arial" pitchFamily="34" charset="0"/>
              <a:buNone/>
            </a:pPr>
            <a:r>
              <a:rPr lang="en-US" altLang="en-US" smtClean="0"/>
              <a:t>Answer</a:t>
            </a:r>
          </a:p>
          <a:p>
            <a:pPr marL="0" indent="0" algn="l">
              <a:buFont typeface="Arial" pitchFamily="34" charset="0"/>
              <a:buNone/>
            </a:pPr>
            <a:r>
              <a:rPr lang="pl-PL" altLang="en-US" sz="2400" smtClean="0">
                <a:solidFill>
                  <a:srgbClr val="333333"/>
                </a:solidFill>
                <a:latin typeface="&amp;quot"/>
              </a:rPr>
              <a:t>a = 3.2 m/s</a:t>
            </a:r>
            <a:r>
              <a:rPr lang="pl-PL" altLang="en-US" sz="2400" baseline="30000" smtClean="0">
                <a:solidFill>
                  <a:srgbClr val="333333"/>
                </a:solidFill>
                <a:latin typeface="&amp;quot"/>
              </a:rPr>
              <a:t>2</a:t>
            </a:r>
            <a:endParaRPr lang="pl-PL" altLang="en-US" sz="2400" smtClean="0">
              <a:solidFill>
                <a:srgbClr val="333333"/>
              </a:solidFill>
              <a:latin typeface="&amp;quot"/>
            </a:endParaRPr>
          </a:p>
          <a:p>
            <a:pPr marL="0" indent="0" algn="l">
              <a:buFont typeface="Arial" pitchFamily="34" charset="0"/>
              <a:buNone/>
            </a:pPr>
            <a:r>
              <a:rPr lang="pl-PL" altLang="en-US" sz="2400" smtClean="0">
                <a:solidFill>
                  <a:srgbClr val="333333"/>
                </a:solidFill>
                <a:latin typeface="&amp;quot"/>
              </a:rPr>
              <a:t>v = 9.6 m/s</a:t>
            </a:r>
          </a:p>
          <a:p>
            <a:pPr marL="0" indent="0" algn="l">
              <a:buFont typeface="Arial" pitchFamily="34" charset="0"/>
              <a:buNone/>
            </a:pPr>
            <a:r>
              <a:rPr lang="en-US" altLang="en-US" sz="2400" smtClean="0">
                <a:solidFill>
                  <a:srgbClr val="333333"/>
                </a:solidFill>
                <a:latin typeface="&amp;quot"/>
              </a:rPr>
              <a:t>vo</a:t>
            </a:r>
            <a:r>
              <a:rPr lang="pl-PL" altLang="en-US" sz="2400" smtClean="0">
                <a:solidFill>
                  <a:srgbClr val="333333"/>
                </a:solidFill>
                <a:latin typeface="&amp;quot"/>
              </a:rPr>
              <a:t> = ?</a:t>
            </a:r>
          </a:p>
          <a:p>
            <a:pPr marL="0" indent="0" algn="l">
              <a:buFont typeface="Arial" pitchFamily="34" charset="0"/>
              <a:buNone/>
            </a:pPr>
            <a:r>
              <a:rPr lang="pl-PL" altLang="en-US" sz="2400" smtClean="0">
                <a:solidFill>
                  <a:srgbClr val="333333"/>
                </a:solidFill>
                <a:latin typeface="&amp;quot"/>
              </a:rPr>
              <a:t>t = 2.5 s</a:t>
            </a:r>
            <a:endParaRPr lang="en-US" altLang="en-US" sz="2400" smtClean="0">
              <a:solidFill>
                <a:srgbClr val="333333"/>
              </a:solidFill>
              <a:latin typeface="&amp;quot"/>
            </a:endParaRPr>
          </a:p>
          <a:p>
            <a:pPr marL="0" indent="0" algn="l">
              <a:buFont typeface="Arial" pitchFamily="34" charset="0"/>
              <a:buNone/>
            </a:pPr>
            <a:endParaRPr lang="pl-PL" altLang="en-US" sz="2400" smtClean="0">
              <a:solidFill>
                <a:srgbClr val="333333"/>
              </a:solidFill>
              <a:latin typeface="&amp;quot"/>
            </a:endParaRPr>
          </a:p>
          <a:p>
            <a:pPr marL="0" indent="0" algn="l">
              <a:buFont typeface="Arial" pitchFamily="34" charset="0"/>
              <a:buNone/>
            </a:pPr>
            <a:r>
              <a:rPr lang="pl-PL" altLang="en-US" sz="2400" smtClean="0">
                <a:solidFill>
                  <a:srgbClr val="333333"/>
                </a:solidFill>
                <a:latin typeface="&amp;quot"/>
              </a:rPr>
              <a:t>=&gt; </a:t>
            </a:r>
            <a:r>
              <a:rPr lang="en-US" altLang="en-US" sz="2400" smtClean="0">
                <a:solidFill>
                  <a:srgbClr val="333333"/>
                </a:solidFill>
                <a:latin typeface="&amp;quot"/>
              </a:rPr>
              <a:t>vo</a:t>
            </a:r>
            <a:r>
              <a:rPr lang="pl-PL" altLang="en-US" sz="2400" smtClean="0">
                <a:solidFill>
                  <a:srgbClr val="333333"/>
                </a:solidFill>
                <a:latin typeface="&amp;quot"/>
              </a:rPr>
              <a:t> = v - at = 9.6 -3.2 x 2.5 = 16 m/s</a:t>
            </a:r>
            <a:r>
              <a:rPr lang="pl-PL" altLang="en-US" sz="2400" baseline="30000" smtClean="0">
                <a:solidFill>
                  <a:srgbClr val="333333"/>
                </a:solidFill>
                <a:latin typeface="&amp;quot"/>
              </a:rPr>
              <a:t>2</a:t>
            </a:r>
            <a:endParaRPr lang="pl-PL" altLang="en-US" smtClean="0">
              <a:solidFill>
                <a:srgbClr val="333333"/>
              </a:solidFill>
              <a:latin typeface="&amp;quot"/>
            </a:endParaRPr>
          </a:p>
          <a:p>
            <a:pPr marL="0" indent="0" algn="l" rtl="0">
              <a:buFont typeface="Arial" pitchFamily="34" charset="0"/>
              <a:buNone/>
            </a:pPr>
            <a:endParaRPr lang="en-US" altLang="en-US" smtClean="0"/>
          </a:p>
        </p:txBody>
      </p:sp>
      <p:graphicFrame>
        <p:nvGraphicFramePr>
          <p:cNvPr id="9218" name="Object 8"/>
          <p:cNvGraphicFramePr>
            <a:graphicFrameLocks noChangeAspect="1"/>
          </p:cNvGraphicFramePr>
          <p:nvPr/>
        </p:nvGraphicFramePr>
        <p:xfrm>
          <a:off x="228600" y="5567363"/>
          <a:ext cx="1295400" cy="447675"/>
        </p:xfrm>
        <a:graphic>
          <a:graphicData uri="http://schemas.openxmlformats.org/presentationml/2006/ole">
            <p:oleObj spid="_x0000_s9218" name="公式" r:id="rId3" imgW="660400" imgH="228600" progId="Equation.3">
              <p:embed/>
            </p:oleObj>
          </a:graphicData>
        </a:graphic>
      </p:graphicFrame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Title 1"/>
          <p:cNvSpPr>
            <a:spLocks noGrp="1"/>
          </p:cNvSpPr>
          <p:nvPr>
            <p:ph type="title"/>
          </p:nvPr>
        </p:nvSpPr>
        <p:spPr>
          <a:xfrm>
            <a:off x="457200" y="234950"/>
            <a:ext cx="8229600" cy="914400"/>
          </a:xfrm>
        </p:spPr>
        <p:txBody>
          <a:bodyPr/>
          <a:lstStyle/>
          <a:p>
            <a:r>
              <a:rPr lang="en-US" altLang="en-US" smtClean="0"/>
              <a:t>Example</a:t>
            </a:r>
          </a:p>
        </p:txBody>
      </p:sp>
      <p:sp>
        <p:nvSpPr>
          <p:cNvPr id="10245" name="Text Placeholder 4"/>
          <p:cNvSpPr>
            <a:spLocks noGrp="1"/>
          </p:cNvSpPr>
          <p:nvPr>
            <p:ph type="body" sz="half" idx="3"/>
          </p:nvPr>
        </p:nvSpPr>
        <p:spPr>
          <a:xfrm>
            <a:off x="185738" y="1169988"/>
            <a:ext cx="8958262" cy="5453062"/>
          </a:xfrm>
        </p:spPr>
        <p:txBody>
          <a:bodyPr/>
          <a:lstStyle/>
          <a:p>
            <a:pPr marL="0" indent="0" algn="l">
              <a:buFont typeface="Arial" pitchFamily="34" charset="0"/>
              <a:buNone/>
            </a:pPr>
            <a:r>
              <a:rPr lang="en-US" altLang="en-US" sz="2000" smtClean="0">
                <a:solidFill>
                  <a:srgbClr val="333333"/>
                </a:solidFill>
                <a:latin typeface="&amp;quot"/>
              </a:rPr>
              <a:t>A racing car reaches a speed of 50 m/s. At this instant it begins a uniform negative acceleration using a parachute and a braking system and comes to rest 50 s later. How far does the car travel after acceleration starts.</a:t>
            </a:r>
          </a:p>
          <a:p>
            <a:pPr marL="0" indent="0" algn="l">
              <a:buFont typeface="Arial" pitchFamily="34" charset="0"/>
              <a:buNone/>
            </a:pPr>
            <a:r>
              <a:rPr lang="en-US" altLang="en-US" sz="2000" smtClean="0">
                <a:solidFill>
                  <a:srgbClr val="333333"/>
                </a:solidFill>
                <a:latin typeface="&amp;quot"/>
              </a:rPr>
              <a:t>Answer</a:t>
            </a:r>
          </a:p>
          <a:p>
            <a:pPr marL="0" indent="0" algn="l">
              <a:buFont typeface="Arial" pitchFamily="34" charset="0"/>
              <a:buNone/>
            </a:pPr>
            <a:r>
              <a:rPr lang="en-US" altLang="en-US" sz="2000" smtClean="0">
                <a:solidFill>
                  <a:srgbClr val="333333"/>
                </a:solidFill>
                <a:latin typeface="&amp;quot"/>
              </a:rPr>
              <a:t>vo = 50 m/s</a:t>
            </a:r>
          </a:p>
          <a:p>
            <a:pPr marL="0" indent="0" algn="l">
              <a:buFont typeface="Arial" pitchFamily="34" charset="0"/>
              <a:buNone/>
            </a:pPr>
            <a:r>
              <a:rPr lang="en-US" altLang="en-US" sz="2400" smtClean="0">
                <a:solidFill>
                  <a:srgbClr val="333333"/>
                </a:solidFill>
                <a:latin typeface="&amp;quot"/>
              </a:rPr>
              <a:t>v</a:t>
            </a:r>
            <a:r>
              <a:rPr lang="en-US" altLang="en-US" sz="2000" smtClean="0">
                <a:solidFill>
                  <a:srgbClr val="333333"/>
                </a:solidFill>
                <a:latin typeface="&amp;quot"/>
              </a:rPr>
              <a:t> = 0 m/s</a:t>
            </a:r>
          </a:p>
          <a:p>
            <a:pPr marL="0" indent="0" algn="l">
              <a:buFont typeface="Arial" pitchFamily="34" charset="0"/>
              <a:buNone/>
            </a:pPr>
            <a:r>
              <a:rPr lang="en-US" altLang="en-US" sz="2000" smtClean="0">
                <a:solidFill>
                  <a:srgbClr val="333333"/>
                </a:solidFill>
                <a:latin typeface="&amp;quot"/>
              </a:rPr>
              <a:t>t = 50 s</a:t>
            </a:r>
          </a:p>
          <a:p>
            <a:pPr marL="0" indent="0" algn="l">
              <a:buFont typeface="Arial" pitchFamily="34" charset="0"/>
              <a:buNone/>
            </a:pPr>
            <a:r>
              <a:rPr lang="en-US" altLang="en-US" sz="2000" smtClean="0">
                <a:solidFill>
                  <a:srgbClr val="333333"/>
                </a:solidFill>
                <a:latin typeface="&amp;quot"/>
              </a:rPr>
              <a:t>Here we have two unknowns ‘x' and 'a'. So first we will find 'a' using </a:t>
            </a:r>
          </a:p>
          <a:p>
            <a:pPr marL="0" indent="0" algn="l">
              <a:buFont typeface="Arial" pitchFamily="34" charset="0"/>
              <a:buNone/>
            </a:pPr>
            <a:r>
              <a:rPr lang="en-US" altLang="en-US" sz="2000" smtClean="0">
                <a:solidFill>
                  <a:srgbClr val="333333"/>
                </a:solidFill>
                <a:latin typeface="&amp;quot"/>
              </a:rPr>
              <a:t>0 = 50 + a x 5</a:t>
            </a:r>
          </a:p>
          <a:p>
            <a:pPr marL="0" indent="0" algn="l">
              <a:buFont typeface="Arial" pitchFamily="34" charset="0"/>
              <a:buNone/>
            </a:pPr>
            <a:r>
              <a:rPr lang="en-US" altLang="en-US" sz="2000" smtClean="0">
                <a:solidFill>
                  <a:srgbClr val="333333"/>
                </a:solidFill>
                <a:latin typeface="&amp;quot"/>
              </a:rPr>
              <a:t>=&gt; 0 = 50 + 5a</a:t>
            </a:r>
          </a:p>
          <a:p>
            <a:pPr marL="0" indent="0" algn="l">
              <a:buFont typeface="Arial" pitchFamily="34" charset="0"/>
              <a:buNone/>
            </a:pPr>
            <a:r>
              <a:rPr lang="en-US" altLang="en-US" sz="2000" smtClean="0">
                <a:solidFill>
                  <a:srgbClr val="333333"/>
                </a:solidFill>
                <a:latin typeface="&amp;quot"/>
              </a:rPr>
              <a:t>=&gt; a = -50/5 = -10 m/s</a:t>
            </a:r>
            <a:r>
              <a:rPr lang="en-US" altLang="en-US" sz="2000" baseline="30000" smtClean="0">
                <a:solidFill>
                  <a:srgbClr val="333333"/>
                </a:solidFill>
                <a:latin typeface="&amp;quot"/>
              </a:rPr>
              <a:t>2</a:t>
            </a:r>
            <a:endParaRPr lang="en-US" altLang="en-US" sz="2000" smtClean="0">
              <a:solidFill>
                <a:srgbClr val="333333"/>
              </a:solidFill>
              <a:latin typeface="&amp;quot"/>
            </a:endParaRPr>
          </a:p>
          <a:p>
            <a:pPr marL="0" indent="0" algn="l">
              <a:buFont typeface="Arial" pitchFamily="34" charset="0"/>
              <a:buNone/>
            </a:pPr>
            <a:r>
              <a:rPr lang="en-US" altLang="en-US" sz="2000" smtClean="0">
                <a:solidFill>
                  <a:srgbClr val="333333"/>
                </a:solidFill>
                <a:latin typeface="&amp;quot"/>
              </a:rPr>
              <a:t>Now, we find the distance travelled</a:t>
            </a:r>
          </a:p>
          <a:p>
            <a:pPr marL="0" indent="0" algn="l">
              <a:buFont typeface="Arial" pitchFamily="34" charset="0"/>
              <a:buNone/>
            </a:pPr>
            <a:endParaRPr lang="en-US" altLang="en-US" sz="2000" smtClean="0">
              <a:solidFill>
                <a:srgbClr val="333333"/>
              </a:solidFill>
              <a:latin typeface="&amp;quot"/>
            </a:endParaRPr>
          </a:p>
          <a:p>
            <a:pPr marL="0" indent="0" algn="l">
              <a:buFont typeface="Arial" pitchFamily="34" charset="0"/>
              <a:buNone/>
            </a:pPr>
            <a:r>
              <a:rPr lang="en-US" altLang="en-US" sz="2000" smtClean="0">
                <a:solidFill>
                  <a:srgbClr val="333333"/>
                </a:solidFill>
                <a:latin typeface="&amp;quot"/>
              </a:rPr>
              <a:t>= 50 x 5 + 1/2 x (-10) x 5</a:t>
            </a:r>
            <a:r>
              <a:rPr lang="en-US" altLang="en-US" sz="2000" baseline="30000" smtClean="0">
                <a:solidFill>
                  <a:srgbClr val="333333"/>
                </a:solidFill>
                <a:latin typeface="&amp;quot"/>
              </a:rPr>
              <a:t>2</a:t>
            </a:r>
            <a:r>
              <a:rPr lang="en-US" altLang="en-US" sz="2000" smtClean="0">
                <a:solidFill>
                  <a:srgbClr val="333333"/>
                </a:solidFill>
                <a:latin typeface="&amp;quot"/>
              </a:rPr>
              <a:t>)</a:t>
            </a:r>
          </a:p>
          <a:p>
            <a:pPr marL="0" indent="0" algn="l">
              <a:buFont typeface="Arial" pitchFamily="34" charset="0"/>
              <a:buNone/>
            </a:pPr>
            <a:r>
              <a:rPr lang="en-US" altLang="en-US" sz="2000" smtClean="0">
                <a:solidFill>
                  <a:srgbClr val="333333"/>
                </a:solidFill>
                <a:latin typeface="&amp;quot"/>
              </a:rPr>
              <a:t>= 250 -125 = 125 m</a:t>
            </a:r>
          </a:p>
          <a:p>
            <a:pPr marL="0" indent="0">
              <a:buFont typeface="Arial" pitchFamily="34" charset="0"/>
              <a:buNone/>
            </a:pPr>
            <a:endParaRPr lang="en-US" altLang="en-US" sz="2000" smtClean="0"/>
          </a:p>
        </p:txBody>
      </p:sp>
      <p:graphicFrame>
        <p:nvGraphicFramePr>
          <p:cNvPr id="10242" name="Object 8"/>
          <p:cNvGraphicFramePr>
            <a:graphicFrameLocks noChangeAspect="1"/>
          </p:cNvGraphicFramePr>
          <p:nvPr/>
        </p:nvGraphicFramePr>
        <p:xfrm>
          <a:off x="7491413" y="3671888"/>
          <a:ext cx="1295400" cy="447675"/>
        </p:xfrm>
        <a:graphic>
          <a:graphicData uri="http://schemas.openxmlformats.org/presentationml/2006/ole">
            <p:oleObj spid="_x0000_s10242" name="公式" r:id="rId3" imgW="660400" imgH="228600" progId="Equation.3">
              <p:embed/>
            </p:oleObj>
          </a:graphicData>
        </a:graphic>
      </p:graphicFrame>
      <p:graphicFrame>
        <p:nvGraphicFramePr>
          <p:cNvPr id="10243" name="Object 5"/>
          <p:cNvGraphicFramePr>
            <a:graphicFrameLocks noChangeAspect="1"/>
          </p:cNvGraphicFramePr>
          <p:nvPr/>
        </p:nvGraphicFramePr>
        <p:xfrm>
          <a:off x="354013" y="5500688"/>
          <a:ext cx="1730375" cy="374650"/>
        </p:xfrm>
        <a:graphic>
          <a:graphicData uri="http://schemas.openxmlformats.org/presentationml/2006/ole">
            <p:oleObj spid="_x0000_s10243" name="公式" r:id="rId4" imgW="1117600" imgH="241300" progId="Equation.3">
              <p:embed/>
            </p:oleObj>
          </a:graphicData>
        </a:graphic>
      </p:graphicFrame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Example</a:t>
            </a:r>
          </a:p>
        </p:txBody>
      </p:sp>
      <p:sp>
        <p:nvSpPr>
          <p:cNvPr id="11268" name="Text Placeholder 4"/>
          <p:cNvSpPr>
            <a:spLocks noGrp="1"/>
          </p:cNvSpPr>
          <p:nvPr>
            <p:ph type="body" sz="half" idx="3"/>
          </p:nvPr>
        </p:nvSpPr>
        <p:spPr>
          <a:xfrm>
            <a:off x="344488" y="1447800"/>
            <a:ext cx="8342312" cy="4873625"/>
          </a:xfrm>
        </p:spPr>
        <p:txBody>
          <a:bodyPr/>
          <a:lstStyle/>
          <a:p>
            <a:pPr marL="0" indent="0" algn="l" rtl="0">
              <a:buFont typeface="Arial" pitchFamily="34" charset="0"/>
              <a:buNone/>
            </a:pPr>
            <a:r>
              <a:rPr lang="en-US" altLang="en-US" sz="2400" smtClean="0">
                <a:solidFill>
                  <a:srgbClr val="333333"/>
                </a:solidFill>
                <a:latin typeface="&amp;quot"/>
              </a:rPr>
              <a:t>A car brakes from a speed of 108 km/h to 72 km/h during a displacement of 100m. What is its acceleration?</a:t>
            </a:r>
          </a:p>
          <a:p>
            <a:pPr marL="0" indent="0" algn="l" rtl="0">
              <a:buFont typeface="Arial" pitchFamily="34" charset="0"/>
              <a:buNone/>
            </a:pPr>
            <a:r>
              <a:rPr lang="en-US" altLang="en-US" sz="2400" smtClean="0">
                <a:solidFill>
                  <a:srgbClr val="333333"/>
                </a:solidFill>
                <a:latin typeface="&amp;quot"/>
              </a:rPr>
              <a:t>Answer</a:t>
            </a:r>
          </a:p>
          <a:p>
            <a:pPr marL="0" indent="0" algn="l" rtl="0">
              <a:buFont typeface="Arial" pitchFamily="34" charset="0"/>
              <a:buNone/>
            </a:pPr>
            <a:r>
              <a:rPr lang="en-US" altLang="en-US" sz="2400" smtClean="0">
                <a:solidFill>
                  <a:srgbClr val="333333"/>
                </a:solidFill>
                <a:latin typeface="&amp;quot"/>
              </a:rPr>
              <a:t>We write down the given data and make the units consistent. All the units should be in SI</a:t>
            </a:r>
          </a:p>
          <a:p>
            <a:pPr marL="0" indent="0" algn="l" rtl="0">
              <a:buFont typeface="Arial" pitchFamily="34" charset="0"/>
              <a:buNone/>
            </a:pPr>
            <a:r>
              <a:rPr lang="en-US" altLang="en-US" sz="2400" smtClean="0">
                <a:solidFill>
                  <a:srgbClr val="333333"/>
                </a:solidFill>
                <a:latin typeface="&amp;quot"/>
              </a:rPr>
              <a:t>vo = 108 km/h = 108 x 1000/(60 x 60) = 108 x 5/18 = 30 m/s</a:t>
            </a:r>
          </a:p>
          <a:p>
            <a:pPr marL="0" indent="0" algn="l" rtl="0">
              <a:buFont typeface="Arial" pitchFamily="34" charset="0"/>
              <a:buNone/>
            </a:pPr>
            <a:r>
              <a:rPr lang="en-US" altLang="en-US" sz="2400" smtClean="0">
                <a:solidFill>
                  <a:srgbClr val="333333"/>
                </a:solidFill>
                <a:latin typeface="&amp;quot"/>
              </a:rPr>
              <a:t>[1 km = 1000 m and 1 h = 60 x 60 = 3600 s]</a:t>
            </a:r>
          </a:p>
          <a:p>
            <a:pPr marL="0" indent="0" algn="l" rtl="0">
              <a:buFont typeface="Arial" pitchFamily="34" charset="0"/>
              <a:buNone/>
            </a:pPr>
            <a:r>
              <a:rPr lang="en-US" altLang="en-US" sz="2400" smtClean="0">
                <a:solidFill>
                  <a:srgbClr val="333333"/>
                </a:solidFill>
                <a:latin typeface="&amp;quot"/>
              </a:rPr>
              <a:t>v = 72 km/h = 72 x 5/18 = 20 m/s</a:t>
            </a:r>
          </a:p>
          <a:p>
            <a:pPr marL="0" indent="0" algn="l" rtl="0">
              <a:buFont typeface="Arial" pitchFamily="34" charset="0"/>
              <a:buNone/>
            </a:pPr>
            <a:r>
              <a:rPr lang="en-US" altLang="en-US" sz="2400" smtClean="0">
                <a:solidFill>
                  <a:srgbClr val="333333"/>
                </a:solidFill>
                <a:latin typeface="&amp;quot"/>
              </a:rPr>
              <a:t>x = 100 m</a:t>
            </a:r>
          </a:p>
          <a:p>
            <a:pPr marL="0" indent="0" algn="l" rtl="0">
              <a:buFont typeface="Arial" pitchFamily="34" charset="0"/>
              <a:buNone/>
            </a:pPr>
            <a:endParaRPr lang="en-US" altLang="en-US" sz="2400" smtClean="0">
              <a:solidFill>
                <a:srgbClr val="333333"/>
              </a:solidFill>
              <a:latin typeface="&amp;quot"/>
            </a:endParaRPr>
          </a:p>
          <a:p>
            <a:pPr marL="0" indent="0" algn="l" rtl="0">
              <a:buFont typeface="Arial" pitchFamily="34" charset="0"/>
              <a:buNone/>
            </a:pPr>
            <a:r>
              <a:rPr lang="en-US" altLang="en-US" sz="2400" smtClean="0">
                <a:solidFill>
                  <a:srgbClr val="333333"/>
                </a:solidFill>
                <a:latin typeface="&amp;quot"/>
              </a:rPr>
              <a:t>=&gt; a = (v</a:t>
            </a:r>
            <a:r>
              <a:rPr lang="en-US" altLang="en-US" sz="2400" baseline="30000" smtClean="0">
                <a:solidFill>
                  <a:srgbClr val="333333"/>
                </a:solidFill>
                <a:latin typeface="&amp;quot"/>
              </a:rPr>
              <a:t>2</a:t>
            </a:r>
            <a:r>
              <a:rPr lang="en-US" altLang="en-US" sz="2400" smtClean="0">
                <a:solidFill>
                  <a:srgbClr val="333333"/>
                </a:solidFill>
                <a:latin typeface="&amp;quot"/>
              </a:rPr>
              <a:t> - vo</a:t>
            </a:r>
            <a:r>
              <a:rPr lang="en-US" altLang="en-US" sz="2400" baseline="30000" smtClean="0">
                <a:solidFill>
                  <a:srgbClr val="333333"/>
                </a:solidFill>
                <a:latin typeface="&amp;quot"/>
              </a:rPr>
              <a:t>2</a:t>
            </a:r>
            <a:r>
              <a:rPr lang="en-US" altLang="en-US" sz="2400" smtClean="0">
                <a:solidFill>
                  <a:srgbClr val="333333"/>
                </a:solidFill>
                <a:latin typeface="&amp;quot"/>
              </a:rPr>
              <a:t>)/(2 x 100) = (400 - 900)/(2 x 100) = -2.5 m/s</a:t>
            </a:r>
            <a:r>
              <a:rPr lang="en-US" altLang="en-US" sz="2400" baseline="30000" smtClean="0">
                <a:solidFill>
                  <a:srgbClr val="333333"/>
                </a:solidFill>
                <a:latin typeface="&amp;quot"/>
              </a:rPr>
              <a:t>2</a:t>
            </a:r>
            <a:endParaRPr lang="en-US" altLang="en-US" sz="2400" smtClean="0">
              <a:solidFill>
                <a:srgbClr val="333333"/>
              </a:solidFill>
              <a:latin typeface="&amp;quot"/>
            </a:endParaRPr>
          </a:p>
          <a:p>
            <a:pPr marL="0" indent="0" algn="l" rtl="0">
              <a:buFont typeface="Arial" pitchFamily="34" charset="0"/>
              <a:buNone/>
            </a:pPr>
            <a:endParaRPr lang="en-US" altLang="en-US" sz="3600" smtClean="0"/>
          </a:p>
        </p:txBody>
      </p:sp>
      <p:graphicFrame>
        <p:nvGraphicFramePr>
          <p:cNvPr id="11266" name="Object 6"/>
          <p:cNvGraphicFramePr>
            <a:graphicFrameLocks noChangeAspect="1"/>
          </p:cNvGraphicFramePr>
          <p:nvPr/>
        </p:nvGraphicFramePr>
        <p:xfrm>
          <a:off x="711200" y="5410200"/>
          <a:ext cx="1819275" cy="371475"/>
        </p:xfrm>
        <a:graphic>
          <a:graphicData uri="http://schemas.openxmlformats.org/presentationml/2006/ole">
            <p:oleObj spid="_x0000_s11266" name="公式" r:id="rId3" imgW="1307532" imgH="266584" progId="Equation.3">
              <p:embed/>
            </p:oleObj>
          </a:graphicData>
        </a:graphic>
      </p:graphicFrame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mtClean="0"/>
              <a:t>Free Fall Acceleration</a:t>
            </a:r>
            <a:endParaRPr lang="en-US" altLang="en-US" smtClean="0"/>
          </a:p>
        </p:txBody>
      </p:sp>
      <p:sp>
        <p:nvSpPr>
          <p:cNvPr id="36867" name="Rectangle 3"/>
          <p:cNvSpPr>
            <a:spLocks noGrp="1"/>
          </p:cNvSpPr>
          <p:nvPr>
            <p:ph type="body" sz="half" idx="3"/>
          </p:nvPr>
        </p:nvSpPr>
        <p:spPr>
          <a:xfrm>
            <a:off x="3314700" y="1460500"/>
            <a:ext cx="5600700" cy="4241800"/>
          </a:xfrm>
        </p:spPr>
        <p:txBody>
          <a:bodyPr/>
          <a:lstStyle/>
          <a:p>
            <a:pPr eaLnBrk="1" hangingPunct="1"/>
            <a:r>
              <a:rPr lang="en-US" altLang="zh-CN" sz="2400" smtClean="0"/>
              <a:t>Earth gravity provides a constant acceleration. Most important case of constant acceleration.</a:t>
            </a:r>
          </a:p>
          <a:p>
            <a:pPr eaLnBrk="1" hangingPunct="1"/>
            <a:r>
              <a:rPr lang="en-US" altLang="zh-CN" sz="2400" smtClean="0"/>
              <a:t>Free-fall acceleration is independent of mass.</a:t>
            </a:r>
            <a:endParaRPr lang="en-US" altLang="en-US" sz="2400" smtClean="0"/>
          </a:p>
          <a:p>
            <a:pPr eaLnBrk="1" hangingPunct="1"/>
            <a:r>
              <a:rPr lang="en-US" altLang="zh-CN" sz="2400" smtClean="0"/>
              <a:t>Magnitude: </a:t>
            </a:r>
            <a:r>
              <a:rPr lang="en-US" altLang="zh-CN" sz="2400" smtClean="0">
                <a:latin typeface="Times New Roman" pitchFamily="18" charset="0"/>
                <a:cs typeface="Times New Roman" pitchFamily="18" charset="0"/>
              </a:rPr>
              <a:t>|</a:t>
            </a:r>
            <a:r>
              <a:rPr lang="en-US" altLang="zh-CN" sz="2400" i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altLang="zh-CN" sz="2400" smtClean="0">
                <a:latin typeface="Times New Roman" pitchFamily="18" charset="0"/>
                <a:cs typeface="Times New Roman" pitchFamily="18" charset="0"/>
              </a:rPr>
              <a:t>| = </a:t>
            </a:r>
            <a:r>
              <a:rPr lang="en-US" altLang="zh-CN" sz="2400" i="1" smtClean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altLang="zh-CN" sz="2400" smtClean="0">
                <a:latin typeface="Times New Roman" pitchFamily="18" charset="0"/>
                <a:cs typeface="Times New Roman" pitchFamily="18" charset="0"/>
              </a:rPr>
              <a:t> = 9.8 m/s</a:t>
            </a:r>
            <a:r>
              <a:rPr lang="en-US" altLang="zh-CN" sz="2400" baseline="3000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altLang="en-US" sz="2400" baseline="30000" smtClean="0">
              <a:solidFill>
                <a:schemeClr val="hlink"/>
              </a:solidFill>
              <a:latin typeface="Times New Roman" pitchFamily="18" charset="0"/>
              <a:cs typeface="Times New Roman" pitchFamily="18" charset="0"/>
              <a:sym typeface="Wingdings 3" pitchFamily="18" charset="2"/>
            </a:endParaRPr>
          </a:p>
          <a:p>
            <a:pPr eaLnBrk="1" hangingPunct="1"/>
            <a:r>
              <a:rPr lang="en-US" altLang="zh-CN" sz="2400" smtClean="0">
                <a:sym typeface="Wingdings 3" pitchFamily="18" charset="2"/>
              </a:rPr>
              <a:t>Direction: always downward, so </a:t>
            </a:r>
            <a:r>
              <a:rPr lang="en-US" altLang="zh-CN" sz="2400" i="1" smtClean="0">
                <a:latin typeface="Times New Roman" pitchFamily="18" charset="0"/>
                <a:sym typeface="Wingdings 3" pitchFamily="18" charset="2"/>
              </a:rPr>
              <a:t>a</a:t>
            </a:r>
            <a:r>
              <a:rPr lang="en-US" altLang="zh-CN" sz="2400" i="1" baseline="-25000" smtClean="0">
                <a:latin typeface="Times New Roman" pitchFamily="18" charset="0"/>
                <a:sym typeface="Wingdings 3" pitchFamily="18" charset="2"/>
              </a:rPr>
              <a:t>g</a:t>
            </a:r>
            <a:r>
              <a:rPr lang="en-US" altLang="zh-CN" sz="2400" baseline="-25000" smtClean="0">
                <a:sym typeface="Wingdings 3" pitchFamily="18" charset="2"/>
              </a:rPr>
              <a:t> </a:t>
            </a:r>
            <a:r>
              <a:rPr lang="en-US" altLang="zh-CN" sz="2400" smtClean="0">
                <a:sym typeface="Wingdings 3" pitchFamily="18" charset="2"/>
              </a:rPr>
              <a:t>is negative if we define “up” as positive,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zh-CN" sz="2400" smtClean="0">
                <a:sym typeface="Wingdings 3" pitchFamily="18" charset="2"/>
              </a:rPr>
              <a:t>    </a:t>
            </a:r>
            <a:r>
              <a:rPr lang="en-US" altLang="zh-CN" sz="2400" i="1" smtClean="0">
                <a:latin typeface="Times New Roman" pitchFamily="18" charset="0"/>
                <a:sym typeface="Wingdings 3" pitchFamily="18" charset="2"/>
              </a:rPr>
              <a:t>a</a:t>
            </a:r>
            <a:r>
              <a:rPr lang="en-US" altLang="zh-CN" sz="2400" smtClean="0">
                <a:latin typeface="Times New Roman" pitchFamily="18" charset="0"/>
                <a:sym typeface="Wingdings 3" pitchFamily="18" charset="2"/>
              </a:rPr>
              <a:t> = </a:t>
            </a:r>
            <a:r>
              <a:rPr lang="en-US" altLang="zh-CN" sz="2400" smtClean="0">
                <a:latin typeface="Symbol" pitchFamily="18" charset="2"/>
                <a:sym typeface="Wingdings 3" pitchFamily="18" charset="2"/>
              </a:rPr>
              <a:t>-</a:t>
            </a:r>
            <a:r>
              <a:rPr lang="en-US" altLang="zh-CN" sz="2400" i="1" smtClean="0">
                <a:latin typeface="Times New Roman" pitchFamily="18" charset="0"/>
                <a:sym typeface="Wingdings 3" pitchFamily="18" charset="2"/>
              </a:rPr>
              <a:t>g</a:t>
            </a:r>
            <a:r>
              <a:rPr lang="en-US" altLang="zh-CN" sz="2400" smtClean="0">
                <a:latin typeface="Times New Roman" pitchFamily="18" charset="0"/>
                <a:sym typeface="Wingdings 3" pitchFamily="18" charset="2"/>
              </a:rPr>
              <a:t> = </a:t>
            </a:r>
            <a:r>
              <a:rPr lang="en-US" altLang="zh-CN" sz="2400" smtClean="0">
                <a:latin typeface="Symbol" pitchFamily="18" charset="2"/>
                <a:sym typeface="Wingdings 3" pitchFamily="18" charset="2"/>
              </a:rPr>
              <a:t>-</a:t>
            </a:r>
            <a:r>
              <a:rPr lang="en-US" altLang="zh-CN" sz="2400" smtClean="0">
                <a:latin typeface="Times New Roman" pitchFamily="18" charset="0"/>
              </a:rPr>
              <a:t>9.8 m/s</a:t>
            </a:r>
            <a:r>
              <a:rPr lang="en-US" altLang="zh-CN" sz="2400" baseline="30000" smtClean="0">
                <a:latin typeface="Times New Roman" pitchFamily="18" charset="0"/>
              </a:rPr>
              <a:t>2</a:t>
            </a:r>
            <a:endParaRPr lang="en-US" altLang="zh-CN" sz="2400" smtClean="0">
              <a:latin typeface="Times New Roman" pitchFamily="18" charset="0"/>
              <a:sym typeface="Wingdings 3" pitchFamily="18" charset="2"/>
            </a:endParaRPr>
          </a:p>
        </p:txBody>
      </p:sp>
      <p:sp>
        <p:nvSpPr>
          <p:cNvPr id="36868" name="Date Placeholder 5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 smtClean="0">
                <a:solidFill>
                  <a:schemeClr val="tx1"/>
                </a:solidFill>
                <a:latin typeface="Arial" pitchFamily="34" charset="0"/>
                <a:ea typeface="SimSun" pitchFamily="2" charset="-122"/>
              </a:rPr>
              <a:t>Jan. 28-Feb. 1, 2013</a:t>
            </a:r>
            <a:endParaRPr lang="en-US" altLang="zh-CN" sz="1400" smtClean="0">
              <a:solidFill>
                <a:schemeClr val="tx1"/>
              </a:solidFill>
              <a:latin typeface="Arial" pitchFamily="34" charset="0"/>
            </a:endParaRPr>
          </a:p>
        </p:txBody>
      </p:sp>
      <p:pic>
        <p:nvPicPr>
          <p:cNvPr id="36869" name="Picture 6" descr="fellfall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7500" y="1498600"/>
            <a:ext cx="2309813" cy="3848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870" name="Line 12"/>
          <p:cNvSpPr>
            <a:spLocks noChangeShapeType="1"/>
          </p:cNvSpPr>
          <p:nvPr/>
        </p:nvSpPr>
        <p:spPr bwMode="auto">
          <a:xfrm>
            <a:off x="2908300" y="1384300"/>
            <a:ext cx="0" cy="44958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triangle" w="med" len="med"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36871" name="Line 14"/>
          <p:cNvSpPr>
            <a:spLocks noChangeShapeType="1"/>
          </p:cNvSpPr>
          <p:nvPr/>
        </p:nvSpPr>
        <p:spPr bwMode="auto">
          <a:xfrm>
            <a:off x="279400" y="5892800"/>
            <a:ext cx="34544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36872" name="Text Box 15"/>
          <p:cNvSpPr txBox="1">
            <a:spLocks noChangeArrowheads="1"/>
          </p:cNvSpPr>
          <p:nvPr/>
        </p:nvSpPr>
        <p:spPr bwMode="auto">
          <a:xfrm>
            <a:off x="2582863" y="1250950"/>
            <a:ext cx="319087" cy="4206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rgbClr val="9999FF"/>
              </a:buClr>
              <a:buSzPct val="80000"/>
              <a:buFont typeface="Wingdings" pitchFamily="2" charset="2"/>
              <a:buNone/>
            </a:pPr>
            <a:r>
              <a:rPr lang="en-US" altLang="zh-CN" i="1">
                <a:solidFill>
                  <a:srgbClr val="000000"/>
                </a:solidFill>
                <a:latin typeface="Times New Roman" pitchFamily="18" charset="0"/>
              </a:rPr>
              <a:t>y</a:t>
            </a:r>
            <a:endParaRPr lang="en-US" altLang="en-US" i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9" name="Rectangle 8">
            <a:extLst>
              <a:ext uri="{FF2B5EF4-FFF2-40B4-BE49-F238E27FC236}"/>
            </a:extLst>
          </p:cNvPr>
          <p:cNvSpPr/>
          <p:nvPr/>
        </p:nvSpPr>
        <p:spPr bwMode="auto">
          <a:xfrm>
            <a:off x="0" y="6132513"/>
            <a:ext cx="9144000" cy="725487"/>
          </a:xfrm>
          <a:prstGeom prst="rect">
            <a:avLst/>
          </a:prstGeom>
          <a:solidFill>
            <a:srgbClr val="FF0000"/>
          </a:solidFill>
          <a:ln w="190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50800" dir="5400000" algn="ctr" rotWithShape="0">
              <a:schemeClr val="accent2"/>
            </a:outerShdw>
          </a:effectLst>
        </p:spPr>
        <p:txBody>
          <a:bodyPr/>
          <a:lstStyle/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rgbClr val="9999FF"/>
              </a:buClr>
              <a:buSzPct val="80000"/>
              <a:buFont typeface="Wingdings" panose="05000000000000000000" pitchFamily="2" charset="2"/>
              <a:buNone/>
              <a:defRPr/>
            </a:pP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1" name="Picture 44" descr="http://www.hazemsakeek.com/Physics_Lectures/Mechanics/mechanicsimages/image029.gi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457200" cy="371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2" name="Picture 2" descr="http://www.hazemsakeek.com/Physics_Lectures/Mechanics/mechanicsimages/lect%20414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364163" y="1773238"/>
            <a:ext cx="3779837" cy="395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3" name="Rectangle 3"/>
          <p:cNvSpPr>
            <a:spLocks noChangeArrowheads="1"/>
          </p:cNvSpPr>
          <p:nvPr/>
        </p:nvSpPr>
        <p:spPr bwMode="auto">
          <a:xfrm>
            <a:off x="755650" y="0"/>
            <a:ext cx="18716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/>
            <a:r>
              <a:rPr lang="en-US" altLang="en-US" sz="2800" b="1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Example</a:t>
            </a:r>
            <a:endParaRPr lang="en-US" altLang="en-US" sz="280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294" name="Rectangle 4"/>
          <p:cNvSpPr>
            <a:spLocks noChangeArrowheads="1"/>
          </p:cNvSpPr>
          <p:nvPr/>
        </p:nvSpPr>
        <p:spPr bwMode="auto">
          <a:xfrm>
            <a:off x="-20638" y="339725"/>
            <a:ext cx="9396413" cy="2246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/>
            <a:endParaRPr lang="en-US" altLang="en-US" sz="2800" b="1">
              <a:solidFill>
                <a:srgbClr val="000000"/>
              </a:solidFill>
              <a:latin typeface="Calibri" pitchFamily="34" charset="0"/>
              <a:cs typeface="Times New Roman" pitchFamily="18" charset="0"/>
            </a:endParaRPr>
          </a:p>
          <a:p>
            <a:pPr eaLnBrk="1" hangingPunct="1"/>
            <a:r>
              <a:rPr lang="en-US" altLang="en-US" sz="2800" b="1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A stone is dropped from rest from the top of a building, as shown in Figure below .  After 3s of free fall, what is the displacement </a:t>
            </a:r>
            <a:r>
              <a:rPr lang="en-US" altLang="en-US" sz="2800" b="1" i="1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y</a:t>
            </a:r>
            <a:r>
              <a:rPr lang="en-US" altLang="en-US" sz="2800" b="1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 of the stone?</a:t>
            </a:r>
            <a:endParaRPr lang="en-US" altLang="en-US" sz="280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altLang="en-US" sz="1000" b="1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 </a:t>
            </a:r>
            <a:endParaRPr lang="en-US" altLang="en-US" sz="80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endParaRPr lang="en-US" altLang="en-US" sz="180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295" name="Rectangle 5"/>
          <p:cNvSpPr>
            <a:spLocks noChangeArrowheads="1"/>
          </p:cNvSpPr>
          <p:nvPr/>
        </p:nvSpPr>
        <p:spPr bwMode="auto">
          <a:xfrm>
            <a:off x="0" y="2079625"/>
            <a:ext cx="9144000" cy="415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1" hangingPunct="1">
              <a:tabLst>
                <a:tab pos="187325" algn="l"/>
                <a:tab pos="2636838" algn="ctr"/>
              </a:tabLst>
            </a:pPr>
            <a:endParaRPr lang="en-US" altLang="en-US" sz="2800" b="1">
              <a:solidFill>
                <a:srgbClr val="FF0000"/>
              </a:solidFill>
              <a:latin typeface="Calibri" pitchFamily="34" charset="0"/>
              <a:cs typeface="Arial" pitchFamily="34" charset="0"/>
            </a:endParaRPr>
          </a:p>
          <a:p>
            <a:pPr eaLnBrk="1" hangingPunct="1">
              <a:tabLst>
                <a:tab pos="187325" algn="l"/>
                <a:tab pos="2636838" algn="ctr"/>
              </a:tabLst>
            </a:pPr>
            <a:endParaRPr lang="en-US" altLang="en-US" sz="2800" b="1">
              <a:solidFill>
                <a:srgbClr val="FF0000"/>
              </a:solidFill>
              <a:latin typeface="Calibri" pitchFamily="34" charset="0"/>
              <a:cs typeface="Arial" pitchFamily="34" charset="0"/>
            </a:endParaRPr>
          </a:p>
          <a:p>
            <a:pPr eaLnBrk="1" hangingPunct="1">
              <a:tabLst>
                <a:tab pos="187325" algn="l"/>
                <a:tab pos="2636838" algn="ctr"/>
              </a:tabLst>
            </a:pPr>
            <a:endParaRPr lang="en-US" altLang="en-US" sz="2800" b="1">
              <a:solidFill>
                <a:srgbClr val="FF0000"/>
              </a:solidFill>
              <a:latin typeface="Calibri" pitchFamily="34" charset="0"/>
              <a:cs typeface="Arial" pitchFamily="34" charset="0"/>
            </a:endParaRPr>
          </a:p>
          <a:p>
            <a:pPr eaLnBrk="1" hangingPunct="1">
              <a:tabLst>
                <a:tab pos="187325" algn="l"/>
                <a:tab pos="2636838" algn="ctr"/>
              </a:tabLst>
            </a:pPr>
            <a:r>
              <a:rPr lang="en-US" altLang="en-US" b="1">
                <a:solidFill>
                  <a:srgbClr val="000000"/>
                </a:solidFill>
                <a:cs typeface="Times New Roman" pitchFamily="18" charset="0"/>
              </a:rPr>
              <a:t>From equation</a:t>
            </a:r>
            <a:endParaRPr lang="en-US" altLang="en-US" sz="2800" b="1">
              <a:solidFill>
                <a:srgbClr val="FF0000"/>
              </a:solidFill>
              <a:latin typeface="Calibri" pitchFamily="34" charset="0"/>
              <a:cs typeface="Arial" pitchFamily="34" charset="0"/>
            </a:endParaRPr>
          </a:p>
          <a:p>
            <a:pPr eaLnBrk="1" hangingPunct="1">
              <a:tabLst>
                <a:tab pos="187325" algn="l"/>
                <a:tab pos="2636838" algn="ctr"/>
              </a:tabLst>
            </a:pPr>
            <a:endParaRPr lang="en-US" altLang="en-US" sz="2800" b="1">
              <a:solidFill>
                <a:srgbClr val="FF0000"/>
              </a:solidFill>
              <a:latin typeface="Calibri" pitchFamily="34" charset="0"/>
              <a:cs typeface="Arial" pitchFamily="34" charset="0"/>
            </a:endParaRPr>
          </a:p>
          <a:p>
            <a:pPr eaLnBrk="1" hangingPunct="1">
              <a:tabLst>
                <a:tab pos="187325" algn="l"/>
                <a:tab pos="2636838" algn="ctr"/>
              </a:tabLst>
            </a:pPr>
            <a:endParaRPr lang="en-US" altLang="en-US" sz="280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>
              <a:tabLst>
                <a:tab pos="187325" algn="l"/>
                <a:tab pos="2636838" algn="ctr"/>
              </a:tabLst>
            </a:pPr>
            <a:r>
              <a:rPr lang="en-US" altLang="en-US" sz="3200" b="1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 </a:t>
            </a:r>
            <a:endParaRPr lang="en-US" altLang="en-US" sz="320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>
              <a:tabLst>
                <a:tab pos="187325" algn="l"/>
                <a:tab pos="2636838" algn="ctr"/>
              </a:tabLst>
            </a:pPr>
            <a:r>
              <a:rPr lang="en-US" altLang="en-US" sz="3200" b="1" i="1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      	y</a:t>
            </a:r>
            <a:r>
              <a:rPr lang="en-US" altLang="en-US" sz="3200" b="1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 = </a:t>
            </a:r>
            <a:r>
              <a:rPr lang="en-US" altLang="en-US" sz="3200" b="1" i="1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y</a:t>
            </a:r>
            <a:r>
              <a:rPr lang="en-US" altLang="en-US" sz="3200" b="1" baseline="-3000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o </a:t>
            </a:r>
            <a:r>
              <a:rPr lang="en-US" altLang="en-US" sz="3200" b="1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+ </a:t>
            </a:r>
            <a:r>
              <a:rPr lang="en-US" altLang="en-US" sz="3200" b="1" i="1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v</a:t>
            </a:r>
            <a:r>
              <a:rPr lang="en-US" altLang="en-US" sz="3200" b="1" baseline="-3000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o</a:t>
            </a:r>
            <a:r>
              <a:rPr lang="en-US" altLang="en-US" sz="3200" b="1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 </a:t>
            </a:r>
            <a:r>
              <a:rPr lang="en-US" altLang="en-US" sz="3200" b="1" i="1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t</a:t>
            </a:r>
            <a:r>
              <a:rPr lang="en-US" altLang="en-US" sz="3200" b="1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 - </a:t>
            </a:r>
            <a:r>
              <a:rPr lang="en-GB" altLang="en-US" sz="3200" b="1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1/2</a:t>
            </a:r>
            <a:r>
              <a:rPr lang="en-US" altLang="en-US" sz="3200" b="1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 </a:t>
            </a:r>
            <a:r>
              <a:rPr lang="en-US" altLang="en-US" sz="3200" b="1" i="1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g t</a:t>
            </a:r>
            <a:r>
              <a:rPr lang="en-US" altLang="en-US" sz="3200" b="1" baseline="3000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2</a:t>
            </a:r>
            <a:endParaRPr lang="en-US" altLang="en-US" sz="320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>
              <a:tabLst>
                <a:tab pos="187325" algn="l"/>
                <a:tab pos="2636838" algn="ctr"/>
              </a:tabLst>
            </a:pPr>
            <a:r>
              <a:rPr lang="en-US" altLang="en-US" sz="3200" b="1" i="1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y</a:t>
            </a:r>
            <a:r>
              <a:rPr lang="en-US" altLang="en-US" sz="3200" b="1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 = 0</a:t>
            </a:r>
            <a:r>
              <a:rPr lang="en-US" altLang="en-US" sz="3200" b="1" baseline="-3000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 </a:t>
            </a:r>
            <a:r>
              <a:rPr lang="en-US" altLang="en-US" sz="3200" b="1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+ 0 -  0.5(9.8) × (3)</a:t>
            </a:r>
            <a:r>
              <a:rPr lang="en-US" altLang="en-US" sz="3200" b="1" baseline="30000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2</a:t>
            </a:r>
            <a:r>
              <a:rPr lang="en-US" altLang="en-US" sz="3200" b="1">
                <a:solidFill>
                  <a:srgbClr val="000000"/>
                </a:solidFill>
                <a:latin typeface="Calibri" pitchFamily="34" charset="0"/>
                <a:cs typeface="Times New Roman" pitchFamily="18" charset="0"/>
              </a:rPr>
              <a:t> = -44.1m</a:t>
            </a:r>
            <a:endParaRPr lang="en-US" altLang="en-US" sz="320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296" name="Rectangle 7"/>
          <p:cNvSpPr>
            <a:spLocks noChangeArrowheads="1"/>
          </p:cNvSpPr>
          <p:nvPr/>
        </p:nvSpPr>
        <p:spPr bwMode="auto">
          <a:xfrm>
            <a:off x="179388" y="2997200"/>
            <a:ext cx="180022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tabLst>
                <a:tab pos="187325" algn="l"/>
                <a:tab pos="2636838" algn="ctr"/>
              </a:tabLst>
            </a:pPr>
            <a:r>
              <a:rPr lang="en-US" altLang="en-US" b="1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Solution</a:t>
            </a:r>
          </a:p>
        </p:txBody>
      </p:sp>
      <p:graphicFrame>
        <p:nvGraphicFramePr>
          <p:cNvPr id="12290" name="Object 7"/>
          <p:cNvGraphicFramePr>
            <a:graphicFrameLocks noChangeAspect="1"/>
          </p:cNvGraphicFramePr>
          <p:nvPr/>
        </p:nvGraphicFramePr>
        <p:xfrm>
          <a:off x="179388" y="4141788"/>
          <a:ext cx="2838450" cy="719137"/>
        </p:xfrm>
        <a:graphic>
          <a:graphicData uri="http://schemas.openxmlformats.org/presentationml/2006/ole">
            <p:oleObj spid="_x0000_s12290" name="公式" r:id="rId5" imgW="1066800" imgH="241300" progId="Equation.3">
              <p:embed/>
            </p:oleObj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/>
          </p:cNvSpPr>
          <p:nvPr>
            <p:ph type="title"/>
          </p:nvPr>
        </p:nvSpPr>
        <p:spPr>
          <a:xfrm>
            <a:off x="457200" y="508000"/>
            <a:ext cx="8229600" cy="914400"/>
          </a:xfrm>
        </p:spPr>
        <p:txBody>
          <a:bodyPr/>
          <a:lstStyle/>
          <a:p>
            <a:pPr eaLnBrk="1" hangingPunct="1"/>
            <a:r>
              <a:rPr lang="en-US" altLang="zh-CN" smtClean="0"/>
              <a:t>Motion along a straight line</a:t>
            </a:r>
            <a:endParaRPr lang="en-US" altLang="en-US" smtClean="0"/>
          </a:p>
        </p:txBody>
      </p:sp>
      <p:sp>
        <p:nvSpPr>
          <p:cNvPr id="31747" name="Rectangle 3"/>
          <p:cNvSpPr>
            <a:spLocks noGrp="1"/>
          </p:cNvSpPr>
          <p:nvPr>
            <p:ph idx="1"/>
          </p:nvPr>
        </p:nvSpPr>
        <p:spPr>
          <a:xfrm>
            <a:off x="952500" y="1600200"/>
            <a:ext cx="7251700" cy="3911600"/>
          </a:xfrm>
        </p:spPr>
        <p:txBody>
          <a:bodyPr/>
          <a:lstStyle/>
          <a:p>
            <a:pPr algn="l" eaLnBrk="1" hangingPunct="1"/>
            <a:r>
              <a:rPr lang="en-US" altLang="zh-CN" sz="2800" smtClean="0"/>
              <a:t> </a:t>
            </a:r>
            <a:r>
              <a:rPr lang="en-US" altLang="en-US" sz="2800" smtClean="0"/>
              <a:t>Motion</a:t>
            </a:r>
          </a:p>
          <a:p>
            <a:pPr algn="l" eaLnBrk="1" hangingPunct="1"/>
            <a:r>
              <a:rPr lang="en-US" altLang="zh-CN" sz="2800" smtClean="0"/>
              <a:t> </a:t>
            </a:r>
            <a:r>
              <a:rPr lang="en-US" altLang="en-US" sz="2800" smtClean="0"/>
              <a:t>Position and displacement</a:t>
            </a:r>
          </a:p>
          <a:p>
            <a:pPr algn="l" eaLnBrk="1" hangingPunct="1"/>
            <a:r>
              <a:rPr lang="en-US" altLang="zh-CN" sz="2800" smtClean="0"/>
              <a:t> </a:t>
            </a:r>
            <a:r>
              <a:rPr lang="en-US" altLang="en-US" sz="2800" smtClean="0"/>
              <a:t>Average velocity and average speed</a:t>
            </a:r>
          </a:p>
          <a:p>
            <a:pPr algn="l" eaLnBrk="1" hangingPunct="1"/>
            <a:r>
              <a:rPr lang="en-US" altLang="zh-CN" sz="2800" smtClean="0"/>
              <a:t> </a:t>
            </a:r>
            <a:r>
              <a:rPr lang="en-US" altLang="en-US" sz="2800" smtClean="0"/>
              <a:t>Instantaneous velocity and speed</a:t>
            </a:r>
          </a:p>
          <a:p>
            <a:pPr algn="l" eaLnBrk="1" hangingPunct="1"/>
            <a:r>
              <a:rPr lang="en-US" altLang="zh-CN" sz="2800" smtClean="0"/>
              <a:t> </a:t>
            </a:r>
            <a:r>
              <a:rPr lang="en-US" altLang="en-US" sz="2800" smtClean="0"/>
              <a:t>Acceleration </a:t>
            </a:r>
          </a:p>
          <a:p>
            <a:pPr algn="l" eaLnBrk="1" hangingPunct="1"/>
            <a:r>
              <a:rPr lang="en-US" altLang="zh-CN" sz="2800" smtClean="0"/>
              <a:t> </a:t>
            </a:r>
            <a:r>
              <a:rPr lang="en-US" altLang="en-US" sz="2800" smtClean="0"/>
              <a:t>Constant acceleration: A special case</a:t>
            </a:r>
          </a:p>
          <a:p>
            <a:pPr algn="l" eaLnBrk="1" hangingPunct="1"/>
            <a:r>
              <a:rPr lang="en-US" altLang="zh-CN" sz="2800" smtClean="0"/>
              <a:t> </a:t>
            </a:r>
            <a:r>
              <a:rPr lang="en-US" altLang="en-US" sz="2800" smtClean="0"/>
              <a:t>Free fall acceleration</a:t>
            </a:r>
            <a:endParaRPr lang="en-US" altLang="en-US" sz="2800" smtClean="0">
              <a:solidFill>
                <a:schemeClr val="hlink"/>
              </a:solidFill>
            </a:endParaRPr>
          </a:p>
        </p:txBody>
      </p:sp>
      <p:sp>
        <p:nvSpPr>
          <p:cNvPr id="31748" name="Date Placeholder 3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en-US" sz="1400" smtClean="0">
                <a:solidFill>
                  <a:schemeClr val="tx1"/>
                </a:solidFill>
                <a:latin typeface="Arial" pitchFamily="34" charset="0"/>
                <a:ea typeface="SimSun" pitchFamily="2" charset="-122"/>
              </a:rPr>
              <a:t>Jan. 28-Feb. 1, 2013</a:t>
            </a:r>
            <a:endParaRPr lang="en-US" altLang="zh-CN" sz="1400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5" name="Rectangle 4">
            <a:extLst>
              <a:ext uri="{FF2B5EF4-FFF2-40B4-BE49-F238E27FC236}"/>
            </a:extLst>
          </p:cNvPr>
          <p:cNvSpPr/>
          <p:nvPr/>
        </p:nvSpPr>
        <p:spPr bwMode="auto">
          <a:xfrm>
            <a:off x="0" y="6132513"/>
            <a:ext cx="9144000" cy="725487"/>
          </a:xfrm>
          <a:prstGeom prst="rect">
            <a:avLst/>
          </a:prstGeom>
          <a:solidFill>
            <a:srgbClr val="FF0000"/>
          </a:solidFill>
          <a:ln w="190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50800" dir="5400000" algn="ctr" rotWithShape="0">
              <a:schemeClr val="accent2"/>
            </a:outerShdw>
          </a:effectLst>
        </p:spPr>
        <p:txBody>
          <a:bodyPr/>
          <a:lstStyle/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rgbClr val="9999FF"/>
              </a:buClr>
              <a:buSzPct val="80000"/>
              <a:buFont typeface="Wingdings" panose="05000000000000000000" pitchFamily="2" charset="2"/>
              <a:buNone/>
              <a:defRPr/>
            </a:pPr>
            <a:endParaRPr lang="en-US"/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4" descr="http://www.hazemsakeek.com/Physics_Lectures/Mechanics/mechanicsimages/lect%20417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08738" y="333375"/>
            <a:ext cx="2735262" cy="321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891" name="Rectangle 4"/>
          <p:cNvSpPr>
            <a:spLocks noChangeArrowheads="1"/>
          </p:cNvSpPr>
          <p:nvPr/>
        </p:nvSpPr>
        <p:spPr bwMode="auto">
          <a:xfrm>
            <a:off x="250825" y="188913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rgbClr val="9999FF"/>
              </a:buClr>
              <a:buSzPct val="80000"/>
              <a:buFont typeface="Wingdings" pitchFamily="2" charset="2"/>
              <a:buNone/>
            </a:pPr>
            <a:r>
              <a:rPr lang="en-US" altLang="en-US" sz="1200">
                <a:latin typeface="Calibri" pitchFamily="34" charset="0"/>
                <a:cs typeface="Times New Roman" pitchFamily="18" charset="0"/>
              </a:rPr>
              <a:t> </a:t>
            </a:r>
            <a:endParaRPr lang="en-US" altLang="en-US" sz="800"/>
          </a:p>
          <a:p>
            <a:pPr algn="ctr">
              <a:lnSpc>
                <a:spcPct val="90000"/>
              </a:lnSpc>
              <a:spcBef>
                <a:spcPct val="20000"/>
              </a:spcBef>
              <a:buClr>
                <a:srgbClr val="9999FF"/>
              </a:buClr>
              <a:buSzPct val="80000"/>
              <a:buFont typeface="Wingdings" pitchFamily="2" charset="2"/>
              <a:buNone/>
            </a:pPr>
            <a:endParaRPr lang="en-US" altLang="en-US"/>
          </a:p>
        </p:txBody>
      </p:sp>
      <p:sp>
        <p:nvSpPr>
          <p:cNvPr id="24582" name="Rectangle 6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0" y="-6350"/>
            <a:ext cx="6227763" cy="429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rgbClr val="9999FF"/>
              </a:buClr>
              <a:buSzPct val="80000"/>
              <a:buFont typeface="Wingdings" panose="05000000000000000000" pitchFamily="2" charset="2"/>
              <a:buNone/>
              <a:defRPr/>
            </a:pPr>
            <a:endParaRPr lang="en-US" b="1" dirty="0">
              <a:latin typeface="Calibri" pitchFamily="34" charset="0"/>
              <a:ea typeface="Times New Roman" pitchFamily="18" charset="0"/>
              <a:cs typeface="Arial" pitchFamily="34" charset="0"/>
            </a:endParaRP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rgbClr val="9999FF"/>
              </a:buClr>
              <a:buSzPct val="80000"/>
              <a:buFont typeface="Wingdings" panose="05000000000000000000" pitchFamily="2" charset="2"/>
              <a:buNone/>
              <a:defRPr/>
            </a:pPr>
            <a:r>
              <a:rPr lang="en-US" dirty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A student throws a set of keys vertically upward to another student in a window 4m above as shown in Figure.  The keys are caught 1.5s later by the student.</a:t>
            </a:r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90000"/>
              </a:lnSpc>
              <a:spcBef>
                <a:spcPct val="20000"/>
              </a:spcBef>
              <a:buClr>
                <a:srgbClr val="9999FF"/>
              </a:buClr>
              <a:buSzPct val="80000"/>
              <a:buFont typeface="Wingdings" panose="05000000000000000000" pitchFamily="2" charset="2"/>
              <a:buNone/>
              <a:defRPr/>
            </a:pPr>
            <a:r>
              <a:rPr lang="en-US" dirty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(a) With what initial velocity were the keys thrown?</a:t>
            </a:r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90000"/>
              </a:lnSpc>
              <a:spcBef>
                <a:spcPct val="20000"/>
              </a:spcBef>
              <a:buClr>
                <a:srgbClr val="9999FF"/>
              </a:buClr>
              <a:buSzPct val="80000"/>
              <a:buFont typeface="Wingdings" panose="05000000000000000000" pitchFamily="2" charset="2"/>
              <a:buNone/>
              <a:defRPr/>
            </a:pPr>
            <a:r>
              <a:rPr lang="en-US" dirty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(b) What was the velocity of the keys just before they were caught?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  <a:buClr>
                <a:srgbClr val="9999FF"/>
              </a:buClr>
              <a:buSzPct val="80000"/>
              <a:buFont typeface="Wingdings" panose="05000000000000000000" pitchFamily="2" charset="2"/>
              <a:buNone/>
              <a:defRPr/>
            </a:pPr>
            <a:r>
              <a:rPr lang="en-US" dirty="0">
                <a:solidFill>
                  <a:schemeClr val="tx1"/>
                </a:solidFill>
                <a:latin typeface="Calibri" pitchFamily="34" charset="0"/>
                <a:cs typeface="Arial" pitchFamily="34" charset="0"/>
              </a:rPr>
              <a:t>-----------------------------------------------</a:t>
            </a:r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90000"/>
              </a:lnSpc>
              <a:spcBef>
                <a:spcPct val="20000"/>
              </a:spcBef>
              <a:buClr>
                <a:srgbClr val="9999FF"/>
              </a:buClr>
              <a:buSzPct val="80000"/>
              <a:buFont typeface="Wingdings" panose="05000000000000000000" pitchFamily="2" charset="2"/>
              <a:buNone/>
              <a:defRPr/>
            </a:pPr>
            <a:r>
              <a:rPr lang="en-US" sz="1050" b="1" dirty="0">
                <a:latin typeface="Calibri" pitchFamily="34" charset="0"/>
                <a:ea typeface="Times New Roman" pitchFamily="18" charset="0"/>
                <a:cs typeface="Arial" pitchFamily="34" charset="0"/>
              </a:rPr>
              <a:t> </a:t>
            </a:r>
            <a:endParaRPr lang="en-US" sz="900" dirty="0"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90000"/>
              </a:lnSpc>
              <a:spcBef>
                <a:spcPct val="20000"/>
              </a:spcBef>
              <a:buClr>
                <a:srgbClr val="9999FF"/>
              </a:buClr>
              <a:buSzPct val="80000"/>
              <a:buFont typeface="Wingdings" panose="05000000000000000000" pitchFamily="2" charset="2"/>
              <a:buNone/>
              <a:defRPr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4583" name="Rectangle 7">
            <a:extLst>
              <a:ext uri="{FF2B5EF4-FFF2-40B4-BE49-F238E27FC236}"/>
            </a:extLst>
          </p:cNvPr>
          <p:cNvSpPr>
            <a:spLocks noChangeArrowheads="1"/>
          </p:cNvSpPr>
          <p:nvPr/>
        </p:nvSpPr>
        <p:spPr bwMode="auto">
          <a:xfrm>
            <a:off x="0" y="3898689"/>
            <a:ext cx="12817424" cy="31885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rgbClr val="9999FF"/>
              </a:buClr>
              <a:buSzPct val="80000"/>
              <a:buFont typeface="Wingdings" panose="05000000000000000000" pitchFamily="2" charset="2"/>
              <a:buNone/>
              <a:defRPr/>
            </a:pPr>
            <a:r>
              <a:rPr lang="en-US" b="1" dirty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(a) Let </a:t>
            </a:r>
            <a:r>
              <a:rPr lang="en-US" b="1" i="1" dirty="0" err="1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y</a:t>
            </a:r>
            <a:r>
              <a:rPr lang="en-US" b="1" baseline="-30000" dirty="0" err="1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o</a:t>
            </a:r>
            <a:r>
              <a:rPr lang="en-US" b="1" dirty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=0  and</a:t>
            </a:r>
            <a:r>
              <a:rPr lang="en-US" b="1" i="1" dirty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 y</a:t>
            </a:r>
            <a:r>
              <a:rPr lang="en-US" b="1" dirty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=4m at</a:t>
            </a:r>
            <a:r>
              <a:rPr lang="en-US" b="1" i="1" dirty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 t</a:t>
            </a:r>
            <a:r>
              <a:rPr lang="en-US" b="1" dirty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=1.5s then we find</a:t>
            </a:r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rgbClr val="9999FF"/>
              </a:buClr>
              <a:buSzPct val="80000"/>
              <a:buFont typeface="Wingdings" panose="05000000000000000000" pitchFamily="2" charset="2"/>
              <a:buNone/>
              <a:defRPr/>
            </a:pPr>
            <a:r>
              <a:rPr lang="en-US" b="1" i="1" spc="100" dirty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latin typeface="Calibri" pitchFamily="34" charset="0"/>
                <a:ea typeface="Times New Roman" pitchFamily="18" charset="0"/>
                <a:cs typeface="Arial" pitchFamily="34" charset="0"/>
              </a:rPr>
              <a:t>y</a:t>
            </a:r>
            <a:r>
              <a:rPr lang="en-US" b="1" spc="100" dirty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latin typeface="Calibri" pitchFamily="34" charset="0"/>
                <a:ea typeface="Times New Roman" pitchFamily="18" charset="0"/>
                <a:cs typeface="Arial" pitchFamily="34" charset="0"/>
              </a:rPr>
              <a:t> = </a:t>
            </a:r>
            <a:r>
              <a:rPr lang="en-US" b="1" i="1" spc="100" dirty="0" err="1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latin typeface="Calibri" pitchFamily="34" charset="0"/>
                <a:ea typeface="Times New Roman" pitchFamily="18" charset="0"/>
                <a:cs typeface="Arial" pitchFamily="34" charset="0"/>
              </a:rPr>
              <a:t>y</a:t>
            </a:r>
            <a:r>
              <a:rPr lang="en-US" b="1" spc="100" baseline="-30000" dirty="0" err="1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latin typeface="Calibri" pitchFamily="34" charset="0"/>
                <a:ea typeface="Times New Roman" pitchFamily="18" charset="0"/>
                <a:cs typeface="Arial" pitchFamily="34" charset="0"/>
              </a:rPr>
              <a:t>o</a:t>
            </a:r>
            <a:r>
              <a:rPr lang="en-US" b="1" spc="100" baseline="-30000" dirty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latin typeface="Calibri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b="1" spc="100" dirty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latin typeface="Calibri" pitchFamily="34" charset="0"/>
                <a:ea typeface="Times New Roman" pitchFamily="18" charset="0"/>
                <a:cs typeface="Arial" pitchFamily="34" charset="0"/>
              </a:rPr>
              <a:t>+ </a:t>
            </a:r>
            <a:r>
              <a:rPr lang="en-US" b="1" i="1" spc="100" dirty="0" err="1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latin typeface="Calibri" pitchFamily="34" charset="0"/>
                <a:ea typeface="Times New Roman" pitchFamily="18" charset="0"/>
                <a:cs typeface="Arial" pitchFamily="34" charset="0"/>
              </a:rPr>
              <a:t>v</a:t>
            </a:r>
            <a:r>
              <a:rPr lang="en-US" b="1" spc="100" baseline="-30000" dirty="0" err="1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latin typeface="Calibri" pitchFamily="34" charset="0"/>
                <a:ea typeface="Times New Roman" pitchFamily="18" charset="0"/>
                <a:cs typeface="Arial" pitchFamily="34" charset="0"/>
              </a:rPr>
              <a:t>o</a:t>
            </a:r>
            <a:r>
              <a:rPr lang="en-US" b="1" spc="100" dirty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latin typeface="Calibri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b="1" i="1" spc="100" dirty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latin typeface="Calibri" pitchFamily="34" charset="0"/>
                <a:ea typeface="Times New Roman" pitchFamily="18" charset="0"/>
                <a:cs typeface="Arial" pitchFamily="34" charset="0"/>
              </a:rPr>
              <a:t>t</a:t>
            </a:r>
            <a:r>
              <a:rPr lang="en-US" b="1" spc="100" dirty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latin typeface="Calibri" pitchFamily="34" charset="0"/>
                <a:ea typeface="Times New Roman" pitchFamily="18" charset="0"/>
                <a:cs typeface="Arial" pitchFamily="34" charset="0"/>
              </a:rPr>
              <a:t> - </a:t>
            </a:r>
            <a:r>
              <a:rPr lang="en-GB" b="1" spc="100" dirty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latin typeface="Calibri" pitchFamily="34" charset="0"/>
                <a:ea typeface="Times New Roman" pitchFamily="18" charset="0"/>
                <a:cs typeface="Arial" pitchFamily="34" charset="0"/>
              </a:rPr>
              <a:t>1/2</a:t>
            </a:r>
            <a:r>
              <a:rPr lang="en-US" b="1" spc="100" dirty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latin typeface="Calibri" pitchFamily="34" charset="0"/>
                <a:ea typeface="Times New Roman" pitchFamily="18" charset="0"/>
                <a:cs typeface="Arial" pitchFamily="34" charset="0"/>
              </a:rPr>
              <a:t> </a:t>
            </a:r>
            <a:r>
              <a:rPr lang="en-US" b="1" i="1" spc="100" dirty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latin typeface="Calibri" pitchFamily="34" charset="0"/>
                <a:ea typeface="Times New Roman" pitchFamily="18" charset="0"/>
                <a:cs typeface="Arial" pitchFamily="34" charset="0"/>
              </a:rPr>
              <a:t>g t</a:t>
            </a:r>
            <a:r>
              <a:rPr lang="en-US" b="1" spc="100" baseline="30000" dirty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latin typeface="Calibri" pitchFamily="34" charset="0"/>
                <a:ea typeface="Times New Roman" pitchFamily="18" charset="0"/>
                <a:cs typeface="Arial" pitchFamily="34" charset="0"/>
              </a:rPr>
              <a:t>2</a:t>
            </a:r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rgbClr val="9999FF"/>
              </a:buClr>
              <a:buSzPct val="80000"/>
              <a:buFont typeface="Wingdings" panose="05000000000000000000" pitchFamily="2" charset="2"/>
              <a:buNone/>
              <a:defRPr/>
            </a:pPr>
            <a:r>
              <a:rPr lang="en-US" b="1" dirty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4 = 0 + 1.5 </a:t>
            </a:r>
            <a:r>
              <a:rPr lang="en-US" b="1" i="1" dirty="0" err="1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v</a:t>
            </a:r>
            <a:r>
              <a:rPr lang="en-US" b="1" baseline="-30000" dirty="0" err="1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o</a:t>
            </a:r>
            <a:r>
              <a:rPr lang="en-US" b="1" dirty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 – 0.5(9.8) (1.5)</a:t>
            </a:r>
            <a:r>
              <a:rPr lang="en-US" b="1" baseline="30000" dirty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2</a:t>
            </a:r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rgbClr val="9999FF"/>
              </a:buClr>
              <a:buSzPct val="80000"/>
              <a:buFont typeface="Wingdings" panose="05000000000000000000" pitchFamily="2" charset="2"/>
              <a:buNone/>
              <a:defRPr/>
            </a:pPr>
            <a:r>
              <a:rPr lang="en-US" b="1" i="1" dirty="0" err="1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v</a:t>
            </a:r>
            <a:r>
              <a:rPr lang="en-US" b="1" baseline="-30000" dirty="0" err="1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o</a:t>
            </a:r>
            <a:r>
              <a:rPr lang="en-US" b="1" dirty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 = 10 m/s</a:t>
            </a:r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rgbClr val="9999FF"/>
              </a:buClr>
              <a:buSzPct val="80000"/>
              <a:buFont typeface="Wingdings" panose="05000000000000000000" pitchFamily="2" charset="2"/>
              <a:buNone/>
              <a:defRPr/>
            </a:pPr>
            <a:r>
              <a:rPr lang="en-US" b="1" dirty="0">
                <a:solidFill>
                  <a:schemeClr val="tx1"/>
                </a:solidFill>
                <a:latin typeface="Calibri" pitchFamily="34" charset="0"/>
                <a:ea typeface="Times New Roman" pitchFamily="18" charset="0"/>
                <a:cs typeface="Arial" pitchFamily="34" charset="0"/>
              </a:rPr>
              <a:t> (b)</a:t>
            </a:r>
            <a:r>
              <a:rPr lang="en-US" b="1" dirty="0">
                <a:solidFill>
                  <a:schemeClr val="tx1"/>
                </a:solidFill>
                <a:latin typeface="+mn-lt"/>
              </a:rPr>
              <a:t> The velocity at any time </a:t>
            </a:r>
            <a:r>
              <a:rPr lang="en-US" b="1" i="1" dirty="0">
                <a:solidFill>
                  <a:schemeClr val="tx1"/>
                </a:solidFill>
                <a:latin typeface="+mn-lt"/>
              </a:rPr>
              <a:t>t</a:t>
            </a:r>
            <a:r>
              <a:rPr lang="en-US" b="1" dirty="0">
                <a:solidFill>
                  <a:schemeClr val="tx1"/>
                </a:solidFill>
                <a:latin typeface="+mn-lt"/>
              </a:rPr>
              <a:t> &gt; 0 is given by</a:t>
            </a:r>
            <a:endParaRPr lang="en-US" dirty="0">
              <a:solidFill>
                <a:schemeClr val="tx1"/>
              </a:solidFill>
              <a:latin typeface="+mn-lt"/>
            </a:endParaRPr>
          </a:p>
          <a:p>
            <a:pPr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99FF"/>
              </a:buClr>
              <a:buSzPct val="80000"/>
              <a:buFont typeface="Wingdings" panose="05000000000000000000" pitchFamily="2" charset="2"/>
              <a:buNone/>
              <a:defRPr/>
            </a:pPr>
            <a:r>
              <a:rPr lang="en-US" b="1" i="1" spc="100" dirty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latin typeface="Calibri" pitchFamily="34" charset="0"/>
                <a:ea typeface="Times New Roman" pitchFamily="18" charset="0"/>
                <a:cs typeface="Arial" pitchFamily="34" charset="0"/>
              </a:rPr>
              <a:t>v</a:t>
            </a:r>
            <a:r>
              <a:rPr lang="en-US" b="1" spc="100" dirty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latin typeface="Calibri" pitchFamily="34" charset="0"/>
                <a:ea typeface="Times New Roman" pitchFamily="18" charset="0"/>
                <a:cs typeface="Arial" pitchFamily="34" charset="0"/>
              </a:rPr>
              <a:t> = </a:t>
            </a:r>
            <a:r>
              <a:rPr lang="en-US" b="1" i="1" spc="100" dirty="0" err="1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latin typeface="Calibri" pitchFamily="34" charset="0"/>
                <a:ea typeface="Times New Roman" pitchFamily="18" charset="0"/>
                <a:cs typeface="Arial" pitchFamily="34" charset="0"/>
              </a:rPr>
              <a:t>v</a:t>
            </a:r>
            <a:r>
              <a:rPr lang="en-US" b="1" spc="100" baseline="-30000" dirty="0" err="1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latin typeface="Calibri" pitchFamily="34" charset="0"/>
                <a:ea typeface="Times New Roman" pitchFamily="18" charset="0"/>
                <a:cs typeface="Arial" pitchFamily="34" charset="0"/>
              </a:rPr>
              <a:t>o</a:t>
            </a:r>
            <a:r>
              <a:rPr lang="en-US" b="1" spc="100" dirty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latin typeface="Calibri" pitchFamily="34" charset="0"/>
                <a:ea typeface="Times New Roman" pitchFamily="18" charset="0"/>
                <a:cs typeface="Arial" pitchFamily="34" charset="0"/>
              </a:rPr>
              <a:t> - </a:t>
            </a:r>
            <a:r>
              <a:rPr lang="en-US" b="1" i="1" spc="100" dirty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latin typeface="Calibri" pitchFamily="34" charset="0"/>
                <a:ea typeface="Times New Roman" pitchFamily="18" charset="0"/>
                <a:cs typeface="Arial" pitchFamily="34" charset="0"/>
              </a:rPr>
              <a:t>g t</a:t>
            </a:r>
            <a:r>
              <a:rPr lang="en-US" b="1" spc="100" dirty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tx1"/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  <a:latin typeface="Calibri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n-US" b="1" dirty="0">
                <a:solidFill>
                  <a:schemeClr val="tx1"/>
                </a:solidFill>
                <a:latin typeface="+mn-lt"/>
              </a:rPr>
              <a:t>  </a:t>
            </a:r>
            <a:endParaRPr lang="en-US" dirty="0">
              <a:solidFill>
                <a:schemeClr val="tx1"/>
              </a:solidFill>
              <a:latin typeface="+mn-lt"/>
            </a:endParaRPr>
          </a:p>
          <a:p>
            <a:pPr eaLnBrk="1" fontAlgn="auto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9999FF"/>
              </a:buClr>
              <a:buSzPct val="80000"/>
              <a:buFont typeface="Wingdings" panose="05000000000000000000" pitchFamily="2" charset="2"/>
              <a:buNone/>
              <a:defRPr/>
            </a:pPr>
            <a:r>
              <a:rPr lang="en-US" b="1" i="1" dirty="0">
                <a:solidFill>
                  <a:schemeClr val="tx1"/>
                </a:solidFill>
                <a:latin typeface="+mn-lt"/>
              </a:rPr>
              <a:t>v</a:t>
            </a:r>
            <a:r>
              <a:rPr lang="en-US" b="1" dirty="0">
                <a:solidFill>
                  <a:schemeClr val="tx1"/>
                </a:solidFill>
                <a:latin typeface="+mn-lt"/>
              </a:rPr>
              <a:t>= 10 - 9.8 (1.5) = -4.7 m/s </a:t>
            </a:r>
            <a:r>
              <a:rPr lang="en-US" b="1" dirty="0">
                <a:latin typeface="+mn-lt"/>
              </a:rPr>
              <a:t> </a:t>
            </a:r>
            <a:endParaRPr lang="en-US" dirty="0">
              <a:latin typeface="+mn-lt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rgbClr val="9999FF"/>
              </a:buClr>
              <a:buSzPct val="80000"/>
              <a:buFont typeface="Wingdings" panose="05000000000000000000" pitchFamily="2" charset="2"/>
              <a:buNone/>
              <a:defRPr/>
            </a:pP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Summary</a:t>
            </a:r>
          </a:p>
        </p:txBody>
      </p:sp>
      <p:sp>
        <p:nvSpPr>
          <p:cNvPr id="32772" name="Rectangle 3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34938" y="1447800"/>
            <a:ext cx="8901112" cy="4648200"/>
          </a:xfrm>
        </p:spPr>
        <p:txBody>
          <a:bodyPr/>
          <a:lstStyle/>
          <a:p>
            <a:pPr algn="l" rtl="0" eaLnBrk="1" hangingPunct="1">
              <a:lnSpc>
                <a:spcPct val="80000"/>
              </a:lnSpc>
              <a:defRPr/>
            </a:pPr>
            <a:r>
              <a:rPr lang="en-US" altLang="zh-CN" sz="1800" dirty="0"/>
              <a:t>This is the simplest type of motion</a:t>
            </a:r>
            <a:endParaRPr lang="en-US" altLang="en-US" sz="1800" dirty="0"/>
          </a:p>
          <a:p>
            <a:pPr algn="l" rtl="0" eaLnBrk="1" hangingPunct="1">
              <a:lnSpc>
                <a:spcPct val="80000"/>
              </a:lnSpc>
              <a:defRPr/>
            </a:pPr>
            <a:r>
              <a:rPr lang="en-US" altLang="zh-CN" sz="1800" dirty="0"/>
              <a:t>It lays the groundwork for more complex motion</a:t>
            </a:r>
          </a:p>
          <a:p>
            <a:pPr algn="l" rtl="0" eaLnBrk="1" hangingPunct="1">
              <a:lnSpc>
                <a:spcPct val="80000"/>
              </a:lnSpc>
              <a:defRPr/>
            </a:pPr>
            <a:r>
              <a:rPr lang="en-US" altLang="zh-CN" sz="1800" dirty="0"/>
              <a:t>Kinematic variables in one dimension</a:t>
            </a:r>
          </a:p>
          <a:p>
            <a:pPr marL="0" indent="0" algn="l" rtl="0" eaLnBrk="1" hangingPunct="1">
              <a:lnSpc>
                <a:spcPct val="80000"/>
              </a:lnSpc>
              <a:buFont typeface="Arial" pitchFamily="34" charset="0"/>
              <a:buNone/>
              <a:defRPr/>
            </a:pPr>
            <a:endParaRPr lang="en-US" altLang="zh-CN" sz="1800" dirty="0"/>
          </a:p>
          <a:p>
            <a:pPr lvl="1" algn="l" rtl="0" eaLnBrk="1" hangingPunct="1">
              <a:lnSpc>
                <a:spcPct val="80000"/>
              </a:lnSpc>
              <a:defRPr/>
            </a:pPr>
            <a:r>
              <a:rPr lang="en-US" altLang="zh-CN" sz="1600" dirty="0"/>
              <a:t>Position		</a:t>
            </a:r>
            <a:r>
              <a:rPr lang="en-US" altLang="zh-CN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zh-C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altLang="zh-CN" sz="1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altLang="zh-CN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altLang="zh-CN" sz="1600" dirty="0"/>
              <a:t>		m		L</a:t>
            </a:r>
          </a:p>
          <a:p>
            <a:pPr marL="457200" lvl="1" indent="0" algn="l" rtl="0" eaLnBrk="1" hangingPunct="1">
              <a:lnSpc>
                <a:spcPct val="80000"/>
              </a:lnSpc>
              <a:buFont typeface="Arial" pitchFamily="34" charset="0"/>
              <a:buNone/>
              <a:defRPr/>
            </a:pPr>
            <a:endParaRPr lang="en-US" altLang="zh-CN" sz="1600" dirty="0"/>
          </a:p>
          <a:p>
            <a:pPr lvl="1" algn="l" rtl="0" eaLnBrk="1" hangingPunct="1">
              <a:lnSpc>
                <a:spcPct val="80000"/>
              </a:lnSpc>
              <a:defRPr/>
            </a:pPr>
            <a:r>
              <a:rPr lang="en-US" altLang="zh-CN" sz="1600" dirty="0"/>
              <a:t>Velocity		</a:t>
            </a:r>
            <a:r>
              <a:rPr lang="en-US" altLang="zh-CN" sz="1600" i="1" dirty="0">
                <a:latin typeface="Times New Roman" panose="02020603050405020304" pitchFamily="18" charset="0"/>
              </a:rPr>
              <a:t>v</a:t>
            </a:r>
            <a:r>
              <a:rPr lang="en-US" altLang="zh-CN" sz="1600" dirty="0">
                <a:latin typeface="Times New Roman" panose="02020603050405020304" pitchFamily="18" charset="0"/>
              </a:rPr>
              <a:t>(</a:t>
            </a:r>
            <a:r>
              <a:rPr lang="en-US" altLang="zh-CN" sz="1600" i="1" dirty="0">
                <a:latin typeface="Times New Roman" panose="02020603050405020304" pitchFamily="18" charset="0"/>
              </a:rPr>
              <a:t>t</a:t>
            </a:r>
            <a:r>
              <a:rPr lang="en-US" altLang="zh-CN" sz="1600" dirty="0">
                <a:latin typeface="Times New Roman" panose="02020603050405020304" pitchFamily="18" charset="0"/>
              </a:rPr>
              <a:t>)</a:t>
            </a:r>
            <a:r>
              <a:rPr lang="en-US" altLang="zh-CN" sz="1600" dirty="0"/>
              <a:t>		m/s		L/T</a:t>
            </a:r>
          </a:p>
          <a:p>
            <a:pPr marL="457200" lvl="1" indent="0" algn="l" rtl="0" eaLnBrk="1" hangingPunct="1">
              <a:lnSpc>
                <a:spcPct val="80000"/>
              </a:lnSpc>
              <a:buFont typeface="Arial" pitchFamily="34" charset="0"/>
              <a:buNone/>
              <a:defRPr/>
            </a:pPr>
            <a:endParaRPr lang="en-US" altLang="zh-CN" sz="1600" dirty="0"/>
          </a:p>
          <a:p>
            <a:pPr lvl="1" algn="l" rtl="0" eaLnBrk="1" hangingPunct="1">
              <a:lnSpc>
                <a:spcPct val="80000"/>
              </a:lnSpc>
              <a:defRPr/>
            </a:pPr>
            <a:r>
              <a:rPr lang="en-US" altLang="zh-CN" sz="1600" dirty="0"/>
              <a:t>Acceleration	</a:t>
            </a:r>
            <a:r>
              <a:rPr lang="en-US" altLang="zh-CN" sz="1600" i="1" dirty="0">
                <a:latin typeface="Times New Roman" panose="02020603050405020304" pitchFamily="18" charset="0"/>
              </a:rPr>
              <a:t>a</a:t>
            </a:r>
            <a:r>
              <a:rPr lang="en-US" altLang="zh-CN" sz="1600" dirty="0">
                <a:latin typeface="Times New Roman" panose="02020603050405020304" pitchFamily="18" charset="0"/>
              </a:rPr>
              <a:t>(</a:t>
            </a:r>
            <a:r>
              <a:rPr lang="en-US" altLang="zh-CN" sz="1600" i="1" dirty="0">
                <a:latin typeface="Times New Roman" panose="02020603050405020304" pitchFamily="18" charset="0"/>
              </a:rPr>
              <a:t>t</a:t>
            </a:r>
            <a:r>
              <a:rPr lang="en-US" altLang="zh-CN" sz="1600" dirty="0">
                <a:latin typeface="Times New Roman" panose="02020603050405020304" pitchFamily="18" charset="0"/>
              </a:rPr>
              <a:t>)</a:t>
            </a:r>
            <a:r>
              <a:rPr lang="en-US" altLang="zh-CN" sz="1600" dirty="0"/>
              <a:t>		m/s</a:t>
            </a:r>
            <a:r>
              <a:rPr lang="en-US" altLang="zh-CN" sz="1600" baseline="30000" dirty="0"/>
              <a:t>2		</a:t>
            </a:r>
            <a:r>
              <a:rPr lang="en-US" altLang="zh-CN" sz="1600" dirty="0"/>
              <a:t>L/T</a:t>
            </a:r>
            <a:r>
              <a:rPr lang="en-US" altLang="zh-CN" sz="1600" baseline="30000" dirty="0"/>
              <a:t>2</a:t>
            </a:r>
            <a:endParaRPr lang="en-US" altLang="zh-CN" sz="1600" dirty="0"/>
          </a:p>
          <a:p>
            <a:pPr lvl="1" algn="l" rtl="0" eaLnBrk="1" hangingPunct="1">
              <a:lnSpc>
                <a:spcPct val="80000"/>
              </a:lnSpc>
              <a:defRPr/>
            </a:pPr>
            <a:r>
              <a:rPr lang="en-US" altLang="zh-CN" sz="1600" dirty="0"/>
              <a:t>All depend on time</a:t>
            </a:r>
          </a:p>
          <a:p>
            <a:pPr lvl="1" algn="l" rtl="0" eaLnBrk="1" hangingPunct="1">
              <a:lnSpc>
                <a:spcPct val="80000"/>
              </a:lnSpc>
              <a:defRPr/>
            </a:pPr>
            <a:r>
              <a:rPr lang="en-US" altLang="zh-CN" sz="1600" dirty="0"/>
              <a:t>All are vectors: magnitude and direction vector:</a:t>
            </a:r>
          </a:p>
          <a:p>
            <a:pPr algn="l" rtl="0" eaLnBrk="1" hangingPunct="1">
              <a:lnSpc>
                <a:spcPct val="80000"/>
              </a:lnSpc>
              <a:defRPr/>
            </a:pPr>
            <a:r>
              <a:rPr lang="en-US" altLang="zh-CN" sz="1800" dirty="0"/>
              <a:t>Equations for motion with constant acceleration:    missing quantities</a:t>
            </a:r>
          </a:p>
          <a:p>
            <a:pPr lvl="1" algn="l" rtl="0" eaLnBrk="1" hangingPunct="1">
              <a:lnSpc>
                <a:spcPct val="80000"/>
              </a:lnSpc>
              <a:defRPr/>
            </a:pPr>
            <a:r>
              <a:rPr lang="en-US" altLang="zh-CN" sz="1800" dirty="0"/>
              <a:t>  						</a:t>
            </a:r>
            <a:endParaRPr lang="en-US" altLang="zh-CN" sz="1800" baseline="-25000" dirty="0">
              <a:latin typeface="Times New Roman" panose="02020603050405020304" pitchFamily="18" charset="0"/>
            </a:endParaRPr>
          </a:p>
          <a:p>
            <a:pPr lvl="1" algn="l" rtl="0" eaLnBrk="1" hangingPunct="1">
              <a:lnSpc>
                <a:spcPct val="80000"/>
              </a:lnSpc>
              <a:defRPr/>
            </a:pPr>
            <a:endParaRPr lang="en-US" altLang="zh-CN" sz="1800" baseline="-25000" dirty="0"/>
          </a:p>
          <a:p>
            <a:pPr lvl="1" algn="l" rtl="0" eaLnBrk="1" hangingPunct="1">
              <a:lnSpc>
                <a:spcPct val="80000"/>
              </a:lnSpc>
              <a:defRPr/>
            </a:pPr>
            <a:r>
              <a:rPr lang="en-US" altLang="zh-CN" sz="1800" baseline="-25000" dirty="0"/>
              <a:t>   		 </a:t>
            </a:r>
            <a:r>
              <a:rPr lang="en-US" altLang="zh-CN" sz="1800" dirty="0"/>
              <a:t>				</a:t>
            </a:r>
            <a:endParaRPr lang="en-US" altLang="zh-CN" sz="1800" i="1" baseline="-25000" dirty="0">
              <a:latin typeface="Times New Roman" panose="02020603050405020304" pitchFamily="18" charset="0"/>
            </a:endParaRPr>
          </a:p>
          <a:p>
            <a:pPr lvl="1" algn="l" rtl="0" eaLnBrk="1" hangingPunct="1">
              <a:lnSpc>
                <a:spcPct val="80000"/>
              </a:lnSpc>
              <a:defRPr/>
            </a:pPr>
            <a:endParaRPr lang="en-US" altLang="zh-CN" sz="1800" baseline="-25000" dirty="0"/>
          </a:p>
          <a:p>
            <a:pPr lvl="1" algn="l" rtl="0" eaLnBrk="1" hangingPunct="1">
              <a:lnSpc>
                <a:spcPct val="80000"/>
              </a:lnSpc>
              <a:defRPr/>
            </a:pPr>
            <a:r>
              <a:rPr lang="en-US" altLang="zh-CN" sz="1800" baseline="-25000" dirty="0"/>
              <a:t>    </a:t>
            </a:r>
            <a:r>
              <a:rPr lang="en-US" altLang="zh-CN" sz="1800" dirty="0"/>
              <a:t>				              </a:t>
            </a:r>
            <a:r>
              <a:rPr lang="en-US" altLang="zh-CN" sz="1800" i="1" dirty="0">
                <a:latin typeface="Times New Roman" panose="02020603050405020304" pitchFamily="18" charset="0"/>
              </a:rPr>
              <a:t>t</a:t>
            </a:r>
          </a:p>
          <a:p>
            <a:pPr lvl="1" algn="l" rtl="0" eaLnBrk="1" hangingPunct="1">
              <a:lnSpc>
                <a:spcPct val="80000"/>
              </a:lnSpc>
              <a:defRPr/>
            </a:pPr>
            <a:endParaRPr lang="en-US" altLang="zh-CN" sz="1800" dirty="0"/>
          </a:p>
          <a:p>
            <a:pPr lvl="1" algn="l" rtl="0" eaLnBrk="1" hangingPunct="1">
              <a:lnSpc>
                <a:spcPct val="80000"/>
              </a:lnSpc>
              <a:defRPr/>
            </a:pPr>
            <a:r>
              <a:rPr lang="en-US" altLang="zh-CN" sz="1800" baseline="-25000" dirty="0"/>
              <a:t>    </a:t>
            </a:r>
            <a:r>
              <a:rPr lang="en-US" altLang="zh-CN" sz="1800" dirty="0"/>
              <a:t>				              </a:t>
            </a:r>
            <a:r>
              <a:rPr lang="en-US" altLang="zh-CN" sz="1800" i="1" dirty="0">
                <a:latin typeface="Times New Roman" panose="02020603050405020304" pitchFamily="18" charset="0"/>
              </a:rPr>
              <a:t>a</a:t>
            </a:r>
          </a:p>
          <a:p>
            <a:pPr lvl="1" algn="l" rtl="0" eaLnBrk="1" hangingPunct="1">
              <a:lnSpc>
                <a:spcPct val="80000"/>
              </a:lnSpc>
              <a:defRPr/>
            </a:pPr>
            <a:r>
              <a:rPr lang="en-US" altLang="zh-CN" sz="1800" baseline="-25000" dirty="0"/>
              <a:t> </a:t>
            </a:r>
            <a:r>
              <a:rPr lang="en-US" altLang="zh-CN" sz="1800" dirty="0"/>
              <a:t>					</a:t>
            </a:r>
            <a:endParaRPr lang="en-US" altLang="zh-CN" sz="1800" baseline="-25000" dirty="0">
              <a:latin typeface="Times New Roman" panose="02020603050405020304" pitchFamily="18" charset="0"/>
            </a:endParaRPr>
          </a:p>
        </p:txBody>
      </p:sp>
      <p:graphicFrame>
        <p:nvGraphicFramePr>
          <p:cNvPr id="13314" name="Object 7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5721350" y="5418138"/>
          <a:ext cx="1663700" cy="376237"/>
        </p:xfrm>
        <a:graphic>
          <a:graphicData uri="http://schemas.openxmlformats.org/presentationml/2006/ole">
            <p:oleObj spid="_x0000_s13314" name="公式" r:id="rId3" imgW="1066800" imgH="241300" progId="Equation.3">
              <p:embed/>
            </p:oleObj>
          </a:graphicData>
        </a:graphic>
      </p:graphicFrame>
      <p:graphicFrame>
        <p:nvGraphicFramePr>
          <p:cNvPr id="13315" name="Object 8"/>
          <p:cNvGraphicFramePr>
            <a:graphicFrameLocks noGrp="1" noChangeAspect="1"/>
          </p:cNvGraphicFramePr>
          <p:nvPr>
            <p:ph sz="quarter" idx="3"/>
          </p:nvPr>
        </p:nvGraphicFramePr>
        <p:xfrm>
          <a:off x="5600700" y="4770438"/>
          <a:ext cx="1903413" cy="388937"/>
        </p:xfrm>
        <a:graphic>
          <a:graphicData uri="http://schemas.openxmlformats.org/presentationml/2006/ole">
            <p:oleObj spid="_x0000_s13315" name="公式" r:id="rId4" imgW="1180588" imgH="241195" progId="Equation.3">
              <p:embed/>
            </p:oleObj>
          </a:graphicData>
        </a:graphic>
      </p:graphicFrame>
      <p:sp>
        <p:nvSpPr>
          <p:cNvPr id="13321" name="Date Placeholder 5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 smtClean="0">
                <a:solidFill>
                  <a:schemeClr val="tx1"/>
                </a:solidFill>
                <a:latin typeface="Arial" pitchFamily="34" charset="0"/>
                <a:ea typeface="SimSun" pitchFamily="2" charset="-122"/>
              </a:rPr>
              <a:t>Jan. 28-Feb. 1, 2013</a:t>
            </a:r>
            <a:endParaRPr lang="en-US" altLang="zh-CN" sz="1400" smtClean="0">
              <a:solidFill>
                <a:schemeClr val="tx1"/>
              </a:solidFill>
              <a:latin typeface="Arial" pitchFamily="34" charset="0"/>
            </a:endParaRP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1058863" y="4598988"/>
          <a:ext cx="1087437" cy="374650"/>
        </p:xfrm>
        <a:graphic>
          <a:graphicData uri="http://schemas.openxmlformats.org/presentationml/2006/ole">
            <p:oleObj spid="_x0000_s13316" name="公式" r:id="rId5" imgW="660400" imgH="228600" progId="Equation.3">
              <p:embed/>
            </p:oleObj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1058863" y="5080000"/>
          <a:ext cx="1730375" cy="374650"/>
        </p:xfrm>
        <a:graphic>
          <a:graphicData uri="http://schemas.openxmlformats.org/presentationml/2006/ole">
            <p:oleObj spid="_x0000_s13317" name="公式" r:id="rId6" imgW="1117600" imgH="241300" progId="Equation.3">
              <p:embed/>
            </p:oleObj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/>
        </p:nvGraphicFramePr>
        <p:xfrm>
          <a:off x="969963" y="5607050"/>
          <a:ext cx="1819275" cy="371475"/>
        </p:xfrm>
        <a:graphic>
          <a:graphicData uri="http://schemas.openxmlformats.org/presentationml/2006/ole">
            <p:oleObj spid="_x0000_s13318" name="公式" r:id="rId7" imgW="1307532" imgH="266584" progId="Equation.3">
              <p:embed/>
            </p:oleObj>
          </a:graphicData>
        </a:graphic>
      </p:graphicFrame>
      <p:sp>
        <p:nvSpPr>
          <p:cNvPr id="10" name="Rectangle 9">
            <a:extLst>
              <a:ext uri="{FF2B5EF4-FFF2-40B4-BE49-F238E27FC236}"/>
            </a:extLst>
          </p:cNvPr>
          <p:cNvSpPr/>
          <p:nvPr/>
        </p:nvSpPr>
        <p:spPr bwMode="auto">
          <a:xfrm>
            <a:off x="0" y="6132513"/>
            <a:ext cx="9144000" cy="725487"/>
          </a:xfrm>
          <a:prstGeom prst="rect">
            <a:avLst/>
          </a:prstGeom>
          <a:solidFill>
            <a:srgbClr val="FF0000"/>
          </a:solidFill>
          <a:ln w="190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50800" dir="5400000" algn="ctr" rotWithShape="0">
              <a:schemeClr val="accent2"/>
            </a:outerShdw>
          </a:effectLst>
        </p:spPr>
        <p:txBody>
          <a:bodyPr/>
          <a:lstStyle/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rgbClr val="9999FF"/>
              </a:buClr>
              <a:buSzPct val="80000"/>
              <a:buFont typeface="Wingdings" panose="05000000000000000000" pitchFamily="2" charset="2"/>
              <a:buNone/>
              <a:defRPr/>
            </a:pP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mtClean="0"/>
              <a:t>* Basic Quantities in Mechanics</a:t>
            </a:r>
            <a:endParaRPr lang="en-US" altLang="en-US" smtClean="0"/>
          </a:p>
        </p:txBody>
      </p:sp>
      <p:sp>
        <p:nvSpPr>
          <p:cNvPr id="32771" name="Date Placeholder 4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 smtClean="0">
                <a:solidFill>
                  <a:schemeClr val="tx1"/>
                </a:solidFill>
                <a:latin typeface="Arial" pitchFamily="34" charset="0"/>
                <a:ea typeface="SimSun" pitchFamily="2" charset="-122"/>
              </a:rPr>
              <a:t>Jan. 28-Feb. 1, 2013</a:t>
            </a:r>
            <a:endParaRPr lang="en-US" altLang="zh-CN" sz="1400" smtClean="0">
              <a:solidFill>
                <a:schemeClr val="tx1"/>
              </a:solidFill>
              <a:latin typeface="Arial" pitchFamily="34" charset="0"/>
            </a:endParaRPr>
          </a:p>
        </p:txBody>
      </p:sp>
      <p:pic>
        <p:nvPicPr>
          <p:cNvPr id="32772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1700213"/>
            <a:ext cx="8086725" cy="38893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  <p:sp>
        <p:nvSpPr>
          <p:cNvPr id="5" name="Rectangle 4">
            <a:extLst>
              <a:ext uri="{FF2B5EF4-FFF2-40B4-BE49-F238E27FC236}"/>
            </a:extLst>
          </p:cNvPr>
          <p:cNvSpPr/>
          <p:nvPr/>
        </p:nvSpPr>
        <p:spPr bwMode="auto">
          <a:xfrm>
            <a:off x="0" y="6132513"/>
            <a:ext cx="9144000" cy="725487"/>
          </a:xfrm>
          <a:prstGeom prst="rect">
            <a:avLst/>
          </a:prstGeom>
          <a:solidFill>
            <a:srgbClr val="FF0000"/>
          </a:solidFill>
          <a:ln w="190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50800" dir="5400000" algn="ctr" rotWithShape="0">
              <a:schemeClr val="accent2"/>
            </a:outerShdw>
          </a:effectLst>
        </p:spPr>
        <p:txBody>
          <a:bodyPr/>
          <a:lstStyle/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rgbClr val="9999FF"/>
              </a:buClr>
              <a:buSzPct val="80000"/>
              <a:buFont typeface="Wingdings" panose="05000000000000000000" pitchFamily="2" charset="2"/>
              <a:buNone/>
              <a:defRPr/>
            </a:pP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mtClean="0"/>
              <a:t>One Dimensional Position x</a:t>
            </a:r>
            <a:endParaRPr lang="en-US" altLang="en-US" smtClean="0"/>
          </a:p>
        </p:txBody>
      </p:sp>
      <p:sp>
        <p:nvSpPr>
          <p:cNvPr id="33795" name="Rectangle 3"/>
          <p:cNvSpPr>
            <a:spLocks noGrp="1"/>
          </p:cNvSpPr>
          <p:nvPr>
            <p:ph type="body" sz="half" idx="2"/>
          </p:nvPr>
        </p:nvSpPr>
        <p:spPr>
          <a:xfrm>
            <a:off x="584200" y="1143000"/>
            <a:ext cx="7883525" cy="4179888"/>
          </a:xfrm>
        </p:spPr>
        <p:txBody>
          <a:bodyPr/>
          <a:lstStyle/>
          <a:p>
            <a:pPr algn="l" rtl="0" eaLnBrk="1" hangingPunct="1">
              <a:lnSpc>
                <a:spcPct val="90000"/>
              </a:lnSpc>
            </a:pPr>
            <a:r>
              <a:rPr lang="en-US" altLang="zh-CN" sz="2400" smtClean="0"/>
              <a:t>Motion can be defined as the change of position over time.</a:t>
            </a:r>
          </a:p>
          <a:p>
            <a:pPr algn="l" rtl="0" eaLnBrk="1" hangingPunct="1">
              <a:lnSpc>
                <a:spcPct val="90000"/>
              </a:lnSpc>
            </a:pPr>
            <a:r>
              <a:rPr lang="en-US" altLang="en-US" sz="2000" smtClean="0">
                <a:solidFill>
                  <a:srgbClr val="333333"/>
                </a:solidFill>
                <a:latin typeface="Georgia" pitchFamily="18" charset="0"/>
              </a:rPr>
              <a:t>The motion of a body is said to be in one dimension or one –dimensional motion if it moves along a straight line in any direction. This type of motion is also called rectilinear or linear motion. Only one position co-ordinate is required to describe the position of the particle in this motion.</a:t>
            </a:r>
            <a:endParaRPr lang="en-US" altLang="en-US" sz="2000" smtClean="0"/>
          </a:p>
          <a:p>
            <a:pPr algn="l" rtl="0" eaLnBrk="1" hangingPunct="1">
              <a:lnSpc>
                <a:spcPct val="90000"/>
              </a:lnSpc>
            </a:pPr>
            <a:r>
              <a:rPr lang="en-US" altLang="zh-CN" sz="2400" smtClean="0">
                <a:solidFill>
                  <a:srgbClr val="FF0000"/>
                </a:solidFill>
                <a:sym typeface="Wingdings 3" pitchFamily="18" charset="2"/>
              </a:rPr>
              <a:t>Position definition</a:t>
            </a:r>
            <a:r>
              <a:rPr lang="en-US" altLang="zh-CN" sz="2400" smtClean="0">
                <a:sym typeface="Wingdings 3" pitchFamily="18" charset="2"/>
              </a:rPr>
              <a:t>:</a:t>
            </a:r>
          </a:p>
          <a:p>
            <a:pPr lvl="1" algn="l" rtl="0" eaLnBrk="1" hangingPunct="1">
              <a:lnSpc>
                <a:spcPct val="90000"/>
              </a:lnSpc>
            </a:pPr>
            <a:r>
              <a:rPr lang="en-US" altLang="zh-CN" sz="2000" smtClean="0">
                <a:sym typeface="Wingdings 3" pitchFamily="18" charset="2"/>
              </a:rPr>
              <a:t>Defines a starting point: origin </a:t>
            </a:r>
            <a:r>
              <a:rPr lang="en-US" altLang="zh-CN" sz="2000" smtClean="0">
                <a:solidFill>
                  <a:srgbClr val="FF0000"/>
                </a:solidFill>
                <a:sym typeface="Wingdings 3" pitchFamily="18" charset="2"/>
              </a:rPr>
              <a:t>(x = 0)</a:t>
            </a:r>
            <a:r>
              <a:rPr lang="en-US" altLang="zh-CN" sz="2000" smtClean="0">
                <a:sym typeface="Wingdings 3" pitchFamily="18" charset="2"/>
              </a:rPr>
              <a:t>, x relative to origin</a:t>
            </a:r>
            <a:endParaRPr lang="en-US" altLang="zh-CN" sz="2000" smtClean="0">
              <a:solidFill>
                <a:srgbClr val="FF0000"/>
              </a:solidFill>
              <a:sym typeface="Wingdings 3" pitchFamily="18" charset="2"/>
            </a:endParaRPr>
          </a:p>
          <a:p>
            <a:pPr lvl="1" algn="l" rtl="0" eaLnBrk="1" hangingPunct="1">
              <a:lnSpc>
                <a:spcPct val="90000"/>
              </a:lnSpc>
            </a:pPr>
            <a:r>
              <a:rPr lang="en-US" altLang="zh-CN" sz="2000" smtClean="0">
                <a:sym typeface="Wingdings 3" pitchFamily="18" charset="2"/>
              </a:rPr>
              <a:t>Direction: positive (right or up), negative (left or down)</a:t>
            </a:r>
          </a:p>
          <a:p>
            <a:pPr lvl="1" algn="l" rtl="0" eaLnBrk="1" hangingPunct="1">
              <a:lnSpc>
                <a:spcPct val="90000"/>
              </a:lnSpc>
            </a:pPr>
            <a:r>
              <a:rPr lang="en-US" altLang="zh-CN" sz="2000" smtClean="0">
                <a:sym typeface="Wingdings 3" pitchFamily="18" charset="2"/>
              </a:rPr>
              <a:t>It depends on time: t = 0 (start clock), x(t=0) does not have to be zero.</a:t>
            </a:r>
          </a:p>
          <a:p>
            <a:pPr algn="l" rtl="0" eaLnBrk="1" hangingPunct="1">
              <a:lnSpc>
                <a:spcPct val="90000"/>
              </a:lnSpc>
            </a:pPr>
            <a:r>
              <a:rPr lang="en-US" altLang="zh-CN" sz="2000" smtClean="0">
                <a:sym typeface="Wingdings 3" pitchFamily="18" charset="2"/>
              </a:rPr>
              <a:t>Position has units of [Length]: meters</a:t>
            </a:r>
            <a:r>
              <a:rPr lang="en-US" altLang="zh-CN" sz="2400" smtClean="0">
                <a:sym typeface="Wingdings 3" pitchFamily="18" charset="2"/>
              </a:rPr>
              <a:t>.</a:t>
            </a:r>
            <a:endParaRPr lang="en-US" altLang="en-US" sz="2400" smtClean="0">
              <a:ea typeface="SimSun" pitchFamily="2" charset="-122"/>
              <a:sym typeface="Wingdings 3" pitchFamily="18" charset="2"/>
            </a:endParaRPr>
          </a:p>
        </p:txBody>
      </p:sp>
      <p:sp>
        <p:nvSpPr>
          <p:cNvPr id="33796" name="Date Placeholder 4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 smtClean="0">
                <a:solidFill>
                  <a:schemeClr val="tx1"/>
                </a:solidFill>
                <a:latin typeface="Arial" pitchFamily="34" charset="0"/>
                <a:ea typeface="SimSun" pitchFamily="2" charset="-122"/>
              </a:rPr>
              <a:t>Jan. 28-Feb. 1, 2013</a:t>
            </a:r>
            <a:endParaRPr lang="en-US" altLang="zh-CN" sz="1400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10" name="Rectangle 9">
            <a:extLst>
              <a:ext uri="{FF2B5EF4-FFF2-40B4-BE49-F238E27FC236}"/>
            </a:extLst>
          </p:cNvPr>
          <p:cNvSpPr/>
          <p:nvPr/>
        </p:nvSpPr>
        <p:spPr bwMode="auto">
          <a:xfrm>
            <a:off x="0" y="6132513"/>
            <a:ext cx="9144000" cy="725487"/>
          </a:xfrm>
          <a:prstGeom prst="rect">
            <a:avLst/>
          </a:prstGeom>
          <a:solidFill>
            <a:srgbClr val="FF0000"/>
          </a:solidFill>
          <a:ln w="190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50800" dir="5400000" algn="ctr" rotWithShape="0">
              <a:schemeClr val="accent2"/>
            </a:outerShdw>
          </a:effectLst>
        </p:spPr>
        <p:txBody>
          <a:bodyPr/>
          <a:lstStyle/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rgbClr val="9999FF"/>
              </a:buClr>
              <a:buSzPct val="80000"/>
              <a:buFont typeface="Wingdings" panose="05000000000000000000" pitchFamily="2" charset="2"/>
              <a:buNone/>
              <a:defRPr/>
            </a:pP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3">
            <a:extLst>
              <a:ext uri="{FF2B5EF4-FFF2-40B4-BE49-F238E27FC236}"/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57200" y="446088"/>
            <a:ext cx="8166100" cy="4648200"/>
          </a:xfrm>
        </p:spPr>
        <p:txBody>
          <a:bodyPr/>
          <a:lstStyle/>
          <a:p>
            <a:pPr algn="l" rtl="0" eaLnBrk="1" hangingPunct="1">
              <a:lnSpc>
                <a:spcPct val="90000"/>
              </a:lnSpc>
              <a:defRPr/>
            </a:pPr>
            <a:r>
              <a:rPr lang="en-US" altLang="zh-CN" sz="2400" dirty="0"/>
              <a:t>For motion along a straight line, the direction is represented simply by + and – signs.</a:t>
            </a:r>
          </a:p>
          <a:p>
            <a:pPr lvl="1" algn="l" rtl="0" eaLnBrk="1" hangingPunct="1">
              <a:lnSpc>
                <a:spcPct val="90000"/>
              </a:lnSpc>
              <a:defRPr/>
            </a:pPr>
            <a:r>
              <a:rPr lang="en-US" altLang="zh-CN" sz="2000" dirty="0">
                <a:latin typeface="Symbol" panose="05050102010706020507" pitchFamily="18" charset="2"/>
              </a:rPr>
              <a:t>+</a:t>
            </a:r>
            <a:r>
              <a:rPr lang="en-US" altLang="zh-CN" sz="2000" dirty="0"/>
              <a:t> sign: Right or Up.</a:t>
            </a:r>
          </a:p>
          <a:p>
            <a:pPr lvl="1" algn="l" rtl="0" eaLnBrk="1" hangingPunct="1">
              <a:lnSpc>
                <a:spcPct val="90000"/>
              </a:lnSpc>
              <a:defRPr/>
            </a:pPr>
            <a:r>
              <a:rPr lang="en-US" altLang="zh-CN" sz="2000" dirty="0">
                <a:latin typeface="Symbol" panose="05050102010706020507" pitchFamily="18" charset="2"/>
              </a:rPr>
              <a:t>-</a:t>
            </a:r>
            <a:r>
              <a:rPr lang="en-US" altLang="zh-CN" sz="2000" dirty="0"/>
              <a:t> sign: Left or Down.</a:t>
            </a:r>
          </a:p>
          <a:p>
            <a:pPr marL="0" indent="0" algn="l" rtl="0" eaLnBrk="1" hangingPunct="1">
              <a:lnSpc>
                <a:spcPct val="90000"/>
              </a:lnSpc>
              <a:buFont typeface="Arial" pitchFamily="34" charset="0"/>
              <a:buNone/>
              <a:defRPr/>
            </a:pPr>
            <a:endParaRPr lang="en-US" altLang="zh-CN" sz="2400" dirty="0"/>
          </a:p>
          <a:p>
            <a:pPr algn="l" rtl="0" eaLnBrk="1" hangingPunct="1">
              <a:lnSpc>
                <a:spcPct val="90000"/>
              </a:lnSpc>
              <a:defRPr/>
            </a:pPr>
            <a:r>
              <a:rPr lang="en-US" altLang="zh-CN" sz="2400" dirty="0"/>
              <a:t>1-D motion can be thought of as a </a:t>
            </a:r>
          </a:p>
          <a:p>
            <a:pPr algn="l" rtl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en-US" altLang="zh-CN" sz="2400" dirty="0"/>
              <a:t>    component of 2-D and 3-D motions.</a:t>
            </a:r>
          </a:p>
        </p:txBody>
      </p:sp>
      <p:sp>
        <p:nvSpPr>
          <p:cNvPr id="34819" name="Date Placeholder 4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 smtClean="0">
                <a:solidFill>
                  <a:schemeClr val="tx1"/>
                </a:solidFill>
                <a:latin typeface="Arial" pitchFamily="34" charset="0"/>
                <a:ea typeface="SimSun" pitchFamily="2" charset="-122"/>
              </a:rPr>
              <a:t>Jan. 28-Feb. 1, 2013</a:t>
            </a:r>
            <a:endParaRPr lang="en-US" altLang="zh-CN" sz="1400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10" name="Rectangle 9">
            <a:extLst>
              <a:ext uri="{FF2B5EF4-FFF2-40B4-BE49-F238E27FC236}"/>
            </a:extLst>
          </p:cNvPr>
          <p:cNvSpPr/>
          <p:nvPr/>
        </p:nvSpPr>
        <p:spPr bwMode="auto">
          <a:xfrm>
            <a:off x="0" y="6132513"/>
            <a:ext cx="9144000" cy="725487"/>
          </a:xfrm>
          <a:prstGeom prst="rect">
            <a:avLst/>
          </a:prstGeom>
          <a:solidFill>
            <a:srgbClr val="FF0000"/>
          </a:solidFill>
          <a:ln w="190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50800" dir="5400000" algn="ctr" rotWithShape="0">
              <a:schemeClr val="accent2"/>
            </a:outerShdw>
          </a:effectLst>
        </p:spPr>
        <p:txBody>
          <a:bodyPr/>
          <a:lstStyle/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rgbClr val="9999FF"/>
              </a:buClr>
              <a:buSzPct val="80000"/>
              <a:buFont typeface="Wingdings" panose="05000000000000000000" pitchFamily="2" charset="2"/>
              <a:buNone/>
              <a:defRPr/>
            </a:pPr>
            <a:endParaRPr lang="en-US"/>
          </a:p>
        </p:txBody>
      </p:sp>
      <p:pic>
        <p:nvPicPr>
          <p:cNvPr id="34821" name="Picture 4" descr="F02_0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84238" y="3454400"/>
            <a:ext cx="6308725" cy="177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7227888" y="4025900"/>
            <a:ext cx="1711325" cy="420688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rgbClr val="9999FF"/>
              </a:buClr>
              <a:buSzPct val="80000"/>
              <a:buFont typeface="Wingdings" pitchFamily="2" charset="2"/>
              <a:buNone/>
            </a:pPr>
            <a:r>
              <a:rPr lang="en-US" altLang="zh-CN">
                <a:solidFill>
                  <a:srgbClr val="1BA91B"/>
                </a:solidFill>
                <a:latin typeface="Comic Sans MS" pitchFamily="66" charset="0"/>
              </a:rPr>
              <a:t>x = + 2.5 m</a:t>
            </a:r>
            <a:endParaRPr lang="en-US" altLang="en-US">
              <a:solidFill>
                <a:srgbClr val="1BA91B"/>
              </a:solidFill>
              <a:latin typeface="Comic Sans MS" pitchFamily="66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7227888" y="4432300"/>
            <a:ext cx="1430337" cy="420688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rgbClr val="9999FF"/>
              </a:buClr>
              <a:buSzPct val="80000"/>
              <a:buFont typeface="Wingdings" pitchFamily="2" charset="2"/>
              <a:buNone/>
            </a:pPr>
            <a:r>
              <a:rPr lang="en-US" altLang="zh-CN">
                <a:latin typeface="Comic Sans MS" pitchFamily="66" charset="0"/>
              </a:rPr>
              <a:t>x = - 3 m</a:t>
            </a:r>
            <a:endParaRPr lang="en-US" altLang="en-US">
              <a:latin typeface="Comic Sans MS" pitchFamily="66" charset="0"/>
            </a:endParaRPr>
          </a:p>
        </p:txBody>
      </p:sp>
      <p:sp>
        <p:nvSpPr>
          <p:cNvPr id="9" name="Oval 5"/>
          <p:cNvSpPr>
            <a:spLocks noChangeArrowheads="1"/>
          </p:cNvSpPr>
          <p:nvPr/>
        </p:nvSpPr>
        <p:spPr bwMode="auto">
          <a:xfrm>
            <a:off x="1071563" y="4373563"/>
            <a:ext cx="76200" cy="76200"/>
          </a:xfrm>
          <a:prstGeom prst="ellipse">
            <a:avLst/>
          </a:prstGeom>
          <a:solidFill>
            <a:schemeClr val="accent2"/>
          </a:solidFill>
          <a:ln w="38100" algn="ctr">
            <a:solidFill>
              <a:schemeClr val="accent2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rgbClr val="9999FF"/>
              </a:buClr>
              <a:buSzPct val="80000"/>
              <a:buFont typeface="Wingdings" pitchFamily="2" charset="2"/>
              <a:buNone/>
            </a:pPr>
            <a:endParaRPr lang="ar-SA" altLang="en-US"/>
          </a:p>
        </p:txBody>
      </p:sp>
      <p:sp>
        <p:nvSpPr>
          <p:cNvPr id="12" name="Oval 6"/>
          <p:cNvSpPr>
            <a:spLocks noChangeArrowheads="1"/>
          </p:cNvSpPr>
          <p:nvPr/>
        </p:nvSpPr>
        <p:spPr bwMode="auto">
          <a:xfrm>
            <a:off x="5688013" y="4449763"/>
            <a:ext cx="76200" cy="76200"/>
          </a:xfrm>
          <a:prstGeom prst="ellipse">
            <a:avLst/>
          </a:prstGeom>
          <a:solidFill>
            <a:srgbClr val="008000"/>
          </a:solidFill>
          <a:ln w="38100" algn="ctr">
            <a:solidFill>
              <a:srgbClr val="008000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rgbClr val="9999FF"/>
              </a:buClr>
              <a:buSzPct val="80000"/>
              <a:buFont typeface="Wingdings" pitchFamily="2" charset="2"/>
              <a:buNone/>
            </a:pPr>
            <a:endParaRPr lang="ar-SA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mtClean="0"/>
              <a:t>Quantities in Motion</a:t>
            </a:r>
            <a:endParaRPr lang="en-US" altLang="en-US" smtClean="0"/>
          </a:p>
        </p:txBody>
      </p:sp>
      <p:sp>
        <p:nvSpPr>
          <p:cNvPr id="20484" name="Rectangle 3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584200" y="1409700"/>
            <a:ext cx="7883525" cy="4179888"/>
          </a:xfrm>
        </p:spPr>
        <p:txBody>
          <a:bodyPr/>
          <a:lstStyle/>
          <a:p>
            <a:pPr algn="l" rtl="0" eaLnBrk="1" hangingPunct="1">
              <a:lnSpc>
                <a:spcPct val="90000"/>
              </a:lnSpc>
              <a:defRPr/>
            </a:pPr>
            <a:r>
              <a:rPr lang="en-US" altLang="zh-CN" sz="2800" dirty="0"/>
              <a:t>Any motion involves three concepts</a:t>
            </a:r>
          </a:p>
          <a:p>
            <a:pPr lvl="1" algn="l" rtl="0" eaLnBrk="1" hangingPunct="1">
              <a:lnSpc>
                <a:spcPct val="90000"/>
              </a:lnSpc>
              <a:defRPr/>
            </a:pPr>
            <a:r>
              <a:rPr lang="en-US" altLang="zh-CN" sz="2400" dirty="0">
                <a:sym typeface="Wingdings 3" panose="05040102010807070707" pitchFamily="18" charset="2"/>
              </a:rPr>
              <a:t>Displacement</a:t>
            </a:r>
          </a:p>
          <a:p>
            <a:pPr lvl="1" algn="l" rtl="0" eaLnBrk="1" hangingPunct="1">
              <a:lnSpc>
                <a:spcPct val="90000"/>
              </a:lnSpc>
              <a:defRPr/>
            </a:pPr>
            <a:r>
              <a:rPr lang="en-US" altLang="zh-CN" sz="2400" dirty="0">
                <a:sym typeface="Wingdings 3" panose="05040102010807070707" pitchFamily="18" charset="2"/>
              </a:rPr>
              <a:t>Velocity</a:t>
            </a:r>
          </a:p>
          <a:p>
            <a:pPr lvl="1" algn="l" rtl="0" eaLnBrk="1" hangingPunct="1">
              <a:lnSpc>
                <a:spcPct val="90000"/>
              </a:lnSpc>
              <a:defRPr/>
            </a:pPr>
            <a:r>
              <a:rPr lang="en-US" altLang="zh-CN" sz="2400" dirty="0">
                <a:sym typeface="Wingdings 3" panose="05040102010807070707" pitchFamily="18" charset="2"/>
              </a:rPr>
              <a:t>Acceleration</a:t>
            </a:r>
          </a:p>
          <a:p>
            <a:pPr marL="457200" lvl="1" indent="0" algn="l" rtl="0" eaLnBrk="1" hangingPunct="1">
              <a:lnSpc>
                <a:spcPct val="90000"/>
              </a:lnSpc>
              <a:buFont typeface="Arial" pitchFamily="34" charset="0"/>
              <a:buNone/>
              <a:defRPr/>
            </a:pPr>
            <a:endParaRPr lang="en-US" altLang="zh-CN" sz="2400" dirty="0">
              <a:sym typeface="Wingdings 3" panose="05040102010807070707" pitchFamily="18" charset="2"/>
            </a:endParaRPr>
          </a:p>
          <a:p>
            <a:pPr algn="l" rtl="0" eaLnBrk="1" hangingPunct="1">
              <a:lnSpc>
                <a:spcPct val="90000"/>
              </a:lnSpc>
              <a:defRPr/>
            </a:pPr>
            <a:r>
              <a:rPr lang="en-US" altLang="zh-CN" sz="2800" dirty="0">
                <a:sym typeface="Wingdings 3" panose="05040102010807070707" pitchFamily="18" charset="2"/>
              </a:rPr>
              <a:t>These concepts can be used to study objects in motion.</a:t>
            </a:r>
            <a:endParaRPr lang="en-US" altLang="en-US" sz="2800" dirty="0">
              <a:ea typeface="SimSun" panose="02010600030101010101" pitchFamily="2" charset="-122"/>
              <a:sym typeface="Wingdings 3" panose="05040102010807070707" pitchFamily="18" charset="2"/>
            </a:endParaRPr>
          </a:p>
        </p:txBody>
      </p:sp>
      <p:sp>
        <p:nvSpPr>
          <p:cNvPr id="35844" name="Date Placeholder 4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 smtClean="0">
                <a:solidFill>
                  <a:schemeClr val="tx1"/>
                </a:solidFill>
                <a:latin typeface="Arial" pitchFamily="34" charset="0"/>
                <a:ea typeface="SimSun" pitchFamily="2" charset="-122"/>
              </a:rPr>
              <a:t>Jan. 28-Feb. 1, 2013</a:t>
            </a:r>
            <a:endParaRPr lang="en-US" altLang="zh-CN" sz="1400" smtClean="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5" name="Rectangle 4">
            <a:extLst>
              <a:ext uri="{FF2B5EF4-FFF2-40B4-BE49-F238E27FC236}"/>
            </a:extLst>
          </p:cNvPr>
          <p:cNvSpPr/>
          <p:nvPr/>
        </p:nvSpPr>
        <p:spPr bwMode="auto">
          <a:xfrm>
            <a:off x="0" y="6132513"/>
            <a:ext cx="9144000" cy="725487"/>
          </a:xfrm>
          <a:prstGeom prst="rect">
            <a:avLst/>
          </a:prstGeom>
          <a:solidFill>
            <a:srgbClr val="FF0000"/>
          </a:solidFill>
          <a:ln w="190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50800" dir="5400000" algn="ctr" rotWithShape="0">
              <a:schemeClr val="accent2"/>
            </a:outerShdw>
          </a:effectLst>
        </p:spPr>
        <p:txBody>
          <a:bodyPr/>
          <a:lstStyle/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rgbClr val="9999FF"/>
              </a:buClr>
              <a:buSzPct val="80000"/>
              <a:buFont typeface="Wingdings" panose="05000000000000000000" pitchFamily="2" charset="2"/>
              <a:buNone/>
              <a:defRPr/>
            </a:pP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mtClean="0"/>
              <a:t>Displacement</a:t>
            </a:r>
            <a:endParaRPr lang="en-US" altLang="en-US" smtClean="0"/>
          </a:p>
        </p:txBody>
      </p:sp>
      <p:graphicFrame>
        <p:nvGraphicFramePr>
          <p:cNvPr id="1026" name="Object 12"/>
          <p:cNvGraphicFramePr>
            <a:graphicFrameLocks noGrp="1" noChangeAspect="1"/>
          </p:cNvGraphicFramePr>
          <p:nvPr>
            <p:ph sz="half" idx="1"/>
          </p:nvPr>
        </p:nvGraphicFramePr>
        <p:xfrm>
          <a:off x="3216275" y="1828800"/>
          <a:ext cx="1846263" cy="373063"/>
        </p:xfrm>
        <a:graphic>
          <a:graphicData uri="http://schemas.openxmlformats.org/presentationml/2006/ole">
            <p:oleObj spid="_x0000_s1026" name="公式" r:id="rId3" imgW="1193800" imgH="241300" progId="Equation.3">
              <p:embed/>
            </p:oleObj>
          </a:graphicData>
        </a:graphic>
      </p:graphicFrame>
      <p:sp>
        <p:nvSpPr>
          <p:cNvPr id="1028" name="Rectangle 3"/>
          <p:cNvSpPr>
            <a:spLocks noGrp="1"/>
          </p:cNvSpPr>
          <p:nvPr>
            <p:ph type="body" sz="half" idx="2"/>
          </p:nvPr>
        </p:nvSpPr>
        <p:spPr>
          <a:xfrm>
            <a:off x="546100" y="1409700"/>
            <a:ext cx="81407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CN" sz="2400" smtClean="0"/>
              <a:t>Displacement is a change of position in time.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CN" sz="2400" smtClean="0"/>
              <a:t>Displacement: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CN" sz="2000" i="1" smtClean="0">
                <a:latin typeface="Times New Roman" pitchFamily="18" charset="0"/>
                <a:cs typeface="Times New Roman" pitchFamily="18" charset="0"/>
              </a:rPr>
              <a:t>f</a:t>
            </a:r>
            <a:r>
              <a:rPr lang="en-US" altLang="zh-CN" sz="20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000" smtClean="0"/>
              <a:t> stands for final and </a:t>
            </a:r>
            <a:r>
              <a:rPr lang="en-US" altLang="zh-CN" sz="2000" i="1" smtClean="0">
                <a:latin typeface="Times New Roman" pitchFamily="18" charset="0"/>
              </a:rPr>
              <a:t>i</a:t>
            </a:r>
            <a:r>
              <a:rPr lang="en-US" altLang="zh-CN" sz="2000" smtClean="0"/>
              <a:t>  stands for initial.</a:t>
            </a:r>
            <a:endParaRPr lang="en-US" altLang="en-US" sz="2000" smtClean="0"/>
          </a:p>
          <a:p>
            <a:pPr eaLnBrk="1" hangingPunct="1">
              <a:lnSpc>
                <a:spcPct val="90000"/>
              </a:lnSpc>
            </a:pPr>
            <a:r>
              <a:rPr lang="en-US" altLang="zh-CN" sz="2400" smtClean="0"/>
              <a:t>It is a vector quantity.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CN" sz="2400" smtClean="0"/>
              <a:t>It has both magnitude and direction: </a:t>
            </a:r>
            <a:r>
              <a:rPr lang="en-US" altLang="zh-CN" sz="2400" smtClean="0">
                <a:latin typeface="Symbol" pitchFamily="18" charset="2"/>
              </a:rPr>
              <a:t>+</a:t>
            </a:r>
            <a:r>
              <a:rPr lang="en-US" altLang="zh-CN" sz="2400" smtClean="0"/>
              <a:t> or </a:t>
            </a:r>
            <a:r>
              <a:rPr lang="en-US" altLang="zh-CN" sz="2400" smtClean="0">
                <a:latin typeface="Symbol" pitchFamily="18" charset="2"/>
              </a:rPr>
              <a:t>-</a:t>
            </a:r>
            <a:r>
              <a:rPr lang="en-US" altLang="zh-CN" sz="2400" smtClean="0"/>
              <a:t> sign</a:t>
            </a:r>
            <a:endParaRPr lang="en-US" altLang="en-US" sz="2400" smtClean="0">
              <a:solidFill>
                <a:schemeClr val="hlink"/>
              </a:solidFill>
              <a:sym typeface="Wingdings 3" pitchFamily="18" charset="2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CN" sz="2400" smtClean="0">
                <a:sym typeface="Wingdings 3" pitchFamily="18" charset="2"/>
              </a:rPr>
              <a:t>It has units of [length]: meters.</a:t>
            </a:r>
          </a:p>
        </p:txBody>
      </p:sp>
      <p:sp>
        <p:nvSpPr>
          <p:cNvPr id="1029" name="Date Placeholder 4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 smtClean="0">
                <a:solidFill>
                  <a:schemeClr val="tx1"/>
                </a:solidFill>
                <a:latin typeface="Arial" pitchFamily="34" charset="0"/>
                <a:ea typeface="SimSun" pitchFamily="2" charset="-122"/>
              </a:rPr>
              <a:t>Jan. 28-Feb. 1, 2013</a:t>
            </a:r>
            <a:endParaRPr lang="en-US" altLang="zh-CN" sz="1400" smtClean="0">
              <a:solidFill>
                <a:schemeClr val="tx1"/>
              </a:solidFill>
              <a:latin typeface="Arial" pitchFamily="34" charset="0"/>
            </a:endParaRPr>
          </a:p>
        </p:txBody>
      </p:sp>
      <p:pic>
        <p:nvPicPr>
          <p:cNvPr id="1030" name="Picture 4" descr="F02_01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1500" y="4089400"/>
            <a:ext cx="3656013" cy="172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74117" name="Oval 5"/>
          <p:cNvSpPr>
            <a:spLocks noChangeArrowheads="1"/>
          </p:cNvSpPr>
          <p:nvPr/>
        </p:nvSpPr>
        <p:spPr bwMode="auto">
          <a:xfrm>
            <a:off x="673100" y="5105400"/>
            <a:ext cx="76200" cy="76200"/>
          </a:xfrm>
          <a:prstGeom prst="ellipse">
            <a:avLst/>
          </a:prstGeom>
          <a:solidFill>
            <a:schemeClr val="accent2"/>
          </a:solidFill>
          <a:ln w="38100" algn="ctr">
            <a:solidFill>
              <a:schemeClr val="accent2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rgbClr val="9999FF"/>
              </a:buClr>
              <a:buSzPct val="80000"/>
              <a:buFont typeface="Wingdings" pitchFamily="2" charset="2"/>
              <a:buNone/>
            </a:pPr>
            <a:endParaRPr lang="ar-SA" altLang="en-US"/>
          </a:p>
        </p:txBody>
      </p:sp>
      <p:sp>
        <p:nvSpPr>
          <p:cNvPr id="474118" name="Oval 6"/>
          <p:cNvSpPr>
            <a:spLocks noChangeArrowheads="1"/>
          </p:cNvSpPr>
          <p:nvPr/>
        </p:nvSpPr>
        <p:spPr bwMode="auto">
          <a:xfrm>
            <a:off x="3314700" y="5105400"/>
            <a:ext cx="76200" cy="76200"/>
          </a:xfrm>
          <a:prstGeom prst="ellipse">
            <a:avLst/>
          </a:prstGeom>
          <a:solidFill>
            <a:srgbClr val="008000"/>
          </a:solidFill>
          <a:ln w="38100" algn="ctr">
            <a:solidFill>
              <a:srgbClr val="008000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rgbClr val="9999FF"/>
              </a:buClr>
              <a:buSzPct val="80000"/>
              <a:buFont typeface="Wingdings" pitchFamily="2" charset="2"/>
              <a:buNone/>
            </a:pPr>
            <a:endParaRPr lang="ar-SA" altLang="en-US"/>
          </a:p>
        </p:txBody>
      </p:sp>
      <p:sp>
        <p:nvSpPr>
          <p:cNvPr id="1033" name="Text Box 14"/>
          <p:cNvSpPr txBox="1">
            <a:spLocks noChangeArrowheads="1"/>
          </p:cNvSpPr>
          <p:nvPr/>
        </p:nvSpPr>
        <p:spPr bwMode="auto">
          <a:xfrm>
            <a:off x="4376738" y="3648075"/>
            <a:ext cx="4203700" cy="1236663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rgbClr val="9999FF"/>
              </a:buClr>
              <a:buSzPct val="80000"/>
              <a:buFont typeface="Wingdings" pitchFamily="2" charset="2"/>
              <a:buNone/>
            </a:pPr>
            <a:r>
              <a:rPr lang="en-US" altLang="zh-CN" b="1">
                <a:solidFill>
                  <a:srgbClr val="1BA91B"/>
                </a:solidFill>
                <a:latin typeface="Comic Sans MS" pitchFamily="66" charset="0"/>
              </a:rPr>
              <a:t>x</a:t>
            </a:r>
            <a:r>
              <a:rPr lang="en-US" altLang="zh-CN" b="1" baseline="-25000">
                <a:solidFill>
                  <a:srgbClr val="1BA91B"/>
                </a:solidFill>
                <a:latin typeface="Comic Sans MS" pitchFamily="66" charset="0"/>
              </a:rPr>
              <a:t>1</a:t>
            </a:r>
            <a:r>
              <a:rPr lang="en-US" altLang="zh-CN" baseline="-25000">
                <a:solidFill>
                  <a:srgbClr val="1BA91B"/>
                </a:solidFill>
                <a:latin typeface="Comic Sans MS" pitchFamily="66" charset="0"/>
              </a:rPr>
              <a:t> </a:t>
            </a:r>
            <a:r>
              <a:rPr lang="en-US" altLang="zh-CN">
                <a:solidFill>
                  <a:srgbClr val="1BA91B"/>
                </a:solidFill>
                <a:latin typeface="Comic Sans MS" pitchFamily="66" charset="0"/>
              </a:rPr>
              <a:t>(t</a:t>
            </a:r>
            <a:r>
              <a:rPr lang="en-US" altLang="zh-CN" baseline="-25000">
                <a:solidFill>
                  <a:srgbClr val="1BA91B"/>
                </a:solidFill>
                <a:latin typeface="Comic Sans MS" pitchFamily="66" charset="0"/>
              </a:rPr>
              <a:t>1</a:t>
            </a:r>
            <a:r>
              <a:rPr lang="en-US" altLang="zh-CN">
                <a:solidFill>
                  <a:srgbClr val="1BA91B"/>
                </a:solidFill>
                <a:latin typeface="Comic Sans MS" pitchFamily="66" charset="0"/>
              </a:rPr>
              <a:t>) = + 2.5 m</a:t>
            </a: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rgbClr val="9999FF"/>
              </a:buClr>
              <a:buSzPct val="80000"/>
              <a:buFont typeface="Wingdings" pitchFamily="2" charset="2"/>
              <a:buNone/>
            </a:pPr>
            <a:r>
              <a:rPr lang="en-US" altLang="zh-CN" b="1">
                <a:solidFill>
                  <a:srgbClr val="1BA91B"/>
                </a:solidFill>
                <a:latin typeface="Comic Sans MS" pitchFamily="66" charset="0"/>
              </a:rPr>
              <a:t>x</a:t>
            </a:r>
            <a:r>
              <a:rPr lang="en-US" altLang="zh-CN" b="1" baseline="-25000">
                <a:solidFill>
                  <a:srgbClr val="1BA91B"/>
                </a:solidFill>
                <a:latin typeface="Comic Sans MS" pitchFamily="66" charset="0"/>
              </a:rPr>
              <a:t>2</a:t>
            </a:r>
            <a:r>
              <a:rPr lang="en-US" altLang="zh-CN">
                <a:solidFill>
                  <a:srgbClr val="1BA91B"/>
                </a:solidFill>
                <a:latin typeface="Comic Sans MS" pitchFamily="66" charset="0"/>
              </a:rPr>
              <a:t> (t</a:t>
            </a:r>
            <a:r>
              <a:rPr lang="en-US" altLang="zh-CN" baseline="-25000">
                <a:solidFill>
                  <a:srgbClr val="1BA91B"/>
                </a:solidFill>
                <a:latin typeface="Comic Sans MS" pitchFamily="66" charset="0"/>
              </a:rPr>
              <a:t>2</a:t>
            </a:r>
            <a:r>
              <a:rPr lang="en-US" altLang="zh-CN">
                <a:solidFill>
                  <a:srgbClr val="1BA91B"/>
                </a:solidFill>
                <a:latin typeface="Comic Sans MS" pitchFamily="66" charset="0"/>
              </a:rPr>
              <a:t>) = - 2.0 m</a:t>
            </a: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rgbClr val="9999FF"/>
              </a:buClr>
              <a:buSzPct val="80000"/>
              <a:buFont typeface="Wingdings" pitchFamily="2" charset="2"/>
              <a:buNone/>
            </a:pPr>
            <a:r>
              <a:rPr lang="el-GR" altLang="en-US" b="1">
                <a:solidFill>
                  <a:srgbClr val="1BA91B"/>
                </a:solidFill>
                <a:latin typeface="Comic Sans MS" pitchFamily="66" charset="0"/>
              </a:rPr>
              <a:t>Δ</a:t>
            </a:r>
            <a:r>
              <a:rPr lang="en-US" altLang="zh-CN" b="1">
                <a:solidFill>
                  <a:srgbClr val="1BA91B"/>
                </a:solidFill>
                <a:latin typeface="Comic Sans MS" pitchFamily="66" charset="0"/>
              </a:rPr>
              <a:t>x</a:t>
            </a:r>
            <a:r>
              <a:rPr lang="en-US" altLang="zh-CN">
                <a:solidFill>
                  <a:srgbClr val="1BA91B"/>
                </a:solidFill>
                <a:latin typeface="Comic Sans MS" pitchFamily="66" charset="0"/>
              </a:rPr>
              <a:t> = -2.0 m - 2.5 m = -4.5 m</a:t>
            </a:r>
            <a:endParaRPr lang="el-GR" altLang="en-US">
              <a:solidFill>
                <a:srgbClr val="1BA91B"/>
              </a:solidFill>
              <a:latin typeface="Comic Sans MS" pitchFamily="66" charset="0"/>
            </a:endParaRPr>
          </a:p>
        </p:txBody>
      </p:sp>
      <p:sp>
        <p:nvSpPr>
          <p:cNvPr id="1034" name="Text Box 15"/>
          <p:cNvSpPr txBox="1">
            <a:spLocks noChangeArrowheads="1"/>
          </p:cNvSpPr>
          <p:nvPr/>
        </p:nvSpPr>
        <p:spPr bwMode="auto">
          <a:xfrm>
            <a:off x="4359275" y="4773613"/>
            <a:ext cx="4211638" cy="1236662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rgbClr val="9999FF"/>
              </a:buClr>
              <a:buSzPct val="80000"/>
              <a:buFont typeface="Wingdings" pitchFamily="2" charset="2"/>
              <a:buNone/>
            </a:pPr>
            <a:r>
              <a:rPr lang="en-US" altLang="zh-CN" b="1">
                <a:latin typeface="Comic Sans MS" pitchFamily="66" charset="0"/>
              </a:rPr>
              <a:t>x</a:t>
            </a:r>
            <a:r>
              <a:rPr lang="en-US" altLang="zh-CN" b="1" baseline="-25000">
                <a:latin typeface="Comic Sans MS" pitchFamily="66" charset="0"/>
              </a:rPr>
              <a:t>1</a:t>
            </a:r>
            <a:r>
              <a:rPr lang="en-US" altLang="zh-CN" baseline="-25000">
                <a:latin typeface="Comic Sans MS" pitchFamily="66" charset="0"/>
              </a:rPr>
              <a:t> </a:t>
            </a:r>
            <a:r>
              <a:rPr lang="en-US" altLang="zh-CN">
                <a:latin typeface="Comic Sans MS" pitchFamily="66" charset="0"/>
              </a:rPr>
              <a:t>(t</a:t>
            </a:r>
            <a:r>
              <a:rPr lang="en-US" altLang="zh-CN" baseline="-25000">
                <a:latin typeface="Comic Sans MS" pitchFamily="66" charset="0"/>
              </a:rPr>
              <a:t>1</a:t>
            </a:r>
            <a:r>
              <a:rPr lang="en-US" altLang="zh-CN">
                <a:latin typeface="Comic Sans MS" pitchFamily="66" charset="0"/>
              </a:rPr>
              <a:t>) = - 3.0 m</a:t>
            </a: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rgbClr val="9999FF"/>
              </a:buClr>
              <a:buSzPct val="80000"/>
              <a:buFont typeface="Wingdings" pitchFamily="2" charset="2"/>
              <a:buNone/>
            </a:pPr>
            <a:r>
              <a:rPr lang="en-US" altLang="zh-CN" b="1">
                <a:latin typeface="Comic Sans MS" pitchFamily="66" charset="0"/>
              </a:rPr>
              <a:t>x</a:t>
            </a:r>
            <a:r>
              <a:rPr lang="en-US" altLang="zh-CN" b="1" baseline="-25000">
                <a:latin typeface="Comic Sans MS" pitchFamily="66" charset="0"/>
              </a:rPr>
              <a:t>2</a:t>
            </a:r>
            <a:r>
              <a:rPr lang="en-US" altLang="zh-CN">
                <a:latin typeface="Comic Sans MS" pitchFamily="66" charset="0"/>
              </a:rPr>
              <a:t> (t</a:t>
            </a:r>
            <a:r>
              <a:rPr lang="en-US" altLang="zh-CN" baseline="-25000">
                <a:latin typeface="Comic Sans MS" pitchFamily="66" charset="0"/>
              </a:rPr>
              <a:t>2</a:t>
            </a:r>
            <a:r>
              <a:rPr lang="en-US" altLang="zh-CN">
                <a:latin typeface="Comic Sans MS" pitchFamily="66" charset="0"/>
              </a:rPr>
              <a:t>) = + 1.0 m</a:t>
            </a:r>
          </a:p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rgbClr val="9999FF"/>
              </a:buClr>
              <a:buSzPct val="80000"/>
              <a:buFont typeface="Wingdings" pitchFamily="2" charset="2"/>
              <a:buNone/>
            </a:pPr>
            <a:r>
              <a:rPr lang="el-GR" altLang="en-US" b="1">
                <a:latin typeface="Comic Sans MS" pitchFamily="66" charset="0"/>
              </a:rPr>
              <a:t>Δ</a:t>
            </a:r>
            <a:r>
              <a:rPr lang="en-US" altLang="zh-CN" b="1">
                <a:latin typeface="Comic Sans MS" pitchFamily="66" charset="0"/>
              </a:rPr>
              <a:t>x</a:t>
            </a:r>
            <a:r>
              <a:rPr lang="en-US" altLang="zh-CN">
                <a:latin typeface="Comic Sans MS" pitchFamily="66" charset="0"/>
              </a:rPr>
              <a:t> = +1.0 m + 3.0 m = +4.0 m</a:t>
            </a:r>
            <a:endParaRPr lang="el-GR" altLang="en-US">
              <a:latin typeface="Comic Sans MS" pitchFamily="66" charset="0"/>
            </a:endParaRPr>
          </a:p>
        </p:txBody>
      </p:sp>
      <p:sp>
        <p:nvSpPr>
          <p:cNvPr id="474128" name="Line 16"/>
          <p:cNvSpPr>
            <a:spLocks noChangeShapeType="1"/>
          </p:cNvSpPr>
          <p:nvPr/>
        </p:nvSpPr>
        <p:spPr bwMode="auto">
          <a:xfrm flipH="1">
            <a:off x="1181100" y="5473700"/>
            <a:ext cx="2159000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 type="triangle" w="med" len="med"/>
          </a:ln>
        </p:spPr>
        <p:txBody>
          <a:bodyPr anchor="ctr">
            <a:spAutoFit/>
          </a:bodyPr>
          <a:lstStyle/>
          <a:p>
            <a:endParaRPr lang="ar-SA"/>
          </a:p>
        </p:txBody>
      </p:sp>
      <p:sp>
        <p:nvSpPr>
          <p:cNvPr id="474129" name="Line 17"/>
          <p:cNvSpPr>
            <a:spLocks noChangeShapeType="1"/>
          </p:cNvSpPr>
          <p:nvPr/>
        </p:nvSpPr>
        <p:spPr bwMode="auto">
          <a:xfrm>
            <a:off x="698500" y="5842000"/>
            <a:ext cx="1917700" cy="0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anchor="ctr">
            <a:spAutoFit/>
          </a:bodyPr>
          <a:lstStyle/>
          <a:p>
            <a:endParaRPr lang="ar-SA"/>
          </a:p>
        </p:txBody>
      </p:sp>
      <p:sp>
        <p:nvSpPr>
          <p:cNvPr id="13" name="Rectangle 12">
            <a:extLst>
              <a:ext uri="{FF2B5EF4-FFF2-40B4-BE49-F238E27FC236}"/>
            </a:extLst>
          </p:cNvPr>
          <p:cNvSpPr/>
          <p:nvPr/>
        </p:nvSpPr>
        <p:spPr bwMode="auto">
          <a:xfrm>
            <a:off x="0" y="6132513"/>
            <a:ext cx="9144000" cy="725487"/>
          </a:xfrm>
          <a:prstGeom prst="rect">
            <a:avLst/>
          </a:prstGeom>
          <a:solidFill>
            <a:srgbClr val="FF0000"/>
          </a:solidFill>
          <a:ln w="190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50800" dir="5400000" algn="ctr" rotWithShape="0">
              <a:schemeClr val="accent2"/>
            </a:outerShdw>
          </a:effectLst>
        </p:spPr>
        <p:txBody>
          <a:bodyPr/>
          <a:lstStyle/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rgbClr val="9999FF"/>
              </a:buClr>
              <a:buSzPct val="80000"/>
              <a:buFont typeface="Wingdings" panose="05000000000000000000" pitchFamily="2" charset="2"/>
              <a:buNone/>
              <a:defRPr/>
            </a:pP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3.7037E-7 L -0.23611 -3.7037E-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741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474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63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44444E-6 -3.7037E-7 L 0.20972 -3.7037E-7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4741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4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474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4117" grpId="0" animBg="1"/>
      <p:bldP spid="474118" grpId="0" animBg="1"/>
      <p:bldP spid="474128" grpId="0" animBg="1"/>
      <p:bldP spid="47412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Velocity</a:t>
            </a:r>
          </a:p>
        </p:txBody>
      </p:sp>
      <p:graphicFrame>
        <p:nvGraphicFramePr>
          <p:cNvPr id="2050" name="Object 15"/>
          <p:cNvGraphicFramePr>
            <a:graphicFrameLocks noGrp="1" noChangeAspect="1"/>
          </p:cNvGraphicFramePr>
          <p:nvPr>
            <p:ph sz="half" idx="1"/>
          </p:nvPr>
        </p:nvGraphicFramePr>
        <p:xfrm>
          <a:off x="4435475" y="3346450"/>
          <a:ext cx="1790700" cy="628650"/>
        </p:xfrm>
        <a:graphic>
          <a:graphicData uri="http://schemas.openxmlformats.org/presentationml/2006/ole">
            <p:oleObj spid="_x0000_s2050" name="公式" r:id="rId3" imgW="1193800" imgH="419100" progId="Equation.3">
              <p:embed/>
            </p:oleObj>
          </a:graphicData>
        </a:graphic>
      </p:graphicFrame>
      <p:sp>
        <p:nvSpPr>
          <p:cNvPr id="14340" name="Rectangle 3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838200" y="1447800"/>
            <a:ext cx="7848600" cy="4648200"/>
          </a:xfrm>
        </p:spPr>
        <p:txBody>
          <a:bodyPr/>
          <a:lstStyle/>
          <a:p>
            <a:pPr algn="l" rtl="0" eaLnBrk="1" hangingPunct="1">
              <a:defRPr/>
            </a:pPr>
            <a:r>
              <a:rPr lang="en-US" altLang="zh-CN" sz="2000" dirty="0"/>
              <a:t>V</a:t>
            </a:r>
            <a:r>
              <a:rPr lang="en-US" sz="2000" dirty="0"/>
              <a:t>elocity</a:t>
            </a:r>
            <a:r>
              <a:rPr lang="en-US" altLang="zh-CN" sz="2000" dirty="0"/>
              <a:t> is the rate of change of position.</a:t>
            </a:r>
          </a:p>
          <a:p>
            <a:pPr algn="l" rtl="0" eaLnBrk="1" hangingPunct="1">
              <a:defRPr/>
            </a:pPr>
            <a:r>
              <a:rPr lang="en-US" altLang="zh-CN" sz="2000" dirty="0"/>
              <a:t>Velocity is a vector quantity.</a:t>
            </a:r>
            <a:r>
              <a:rPr lang="en-US" sz="2000" dirty="0"/>
              <a:t>                                   </a:t>
            </a:r>
          </a:p>
          <a:p>
            <a:pPr algn="l" rtl="0" eaLnBrk="1" hangingPunct="1">
              <a:defRPr/>
            </a:pPr>
            <a:r>
              <a:rPr lang="en-US" altLang="zh-CN" sz="2000" dirty="0"/>
              <a:t>Velocity has both magnitude and direction.</a:t>
            </a:r>
            <a:endParaRPr lang="en-US" sz="2000" dirty="0">
              <a:solidFill>
                <a:schemeClr val="hlink"/>
              </a:solidFill>
              <a:sym typeface="Wingdings 3" pitchFamily="18" charset="2"/>
            </a:endParaRPr>
          </a:p>
          <a:p>
            <a:pPr algn="l" rtl="0" eaLnBrk="1" hangingPunct="1">
              <a:defRPr/>
            </a:pPr>
            <a:r>
              <a:rPr lang="en-US" altLang="zh-CN" sz="2000" dirty="0"/>
              <a:t>Velocity</a:t>
            </a:r>
            <a:r>
              <a:rPr lang="en-US" altLang="zh-CN" sz="2000" dirty="0">
                <a:sym typeface="Wingdings 3" pitchFamily="18" charset="2"/>
              </a:rPr>
              <a:t> has a unit of [length/time]: meter/second.</a:t>
            </a:r>
          </a:p>
          <a:p>
            <a:pPr algn="l" rtl="0" eaLnBrk="1" hangingPunct="1">
              <a:defRPr/>
            </a:pPr>
            <a:r>
              <a:rPr lang="en-US" altLang="zh-CN" sz="2000" dirty="0"/>
              <a:t>We will be concerned with three quantities, defined as:</a:t>
            </a:r>
          </a:p>
          <a:p>
            <a:pPr lvl="1" algn="l" rtl="0" eaLnBrk="1" hangingPunct="1">
              <a:defRPr/>
            </a:pPr>
            <a:r>
              <a:rPr lang="en-US" altLang="zh-CN" sz="2000" dirty="0"/>
              <a:t>Average velocity</a:t>
            </a:r>
          </a:p>
          <a:p>
            <a:pPr lvl="1" algn="l" rtl="0" eaLnBrk="1" hangingPunct="1">
              <a:defRPr/>
            </a:pPr>
            <a:endParaRPr lang="en-US" altLang="zh-CN" sz="2000" dirty="0"/>
          </a:p>
          <a:p>
            <a:pPr lvl="1" algn="l" rtl="0" eaLnBrk="1" hangingPunct="1">
              <a:defRPr/>
            </a:pPr>
            <a:r>
              <a:rPr lang="en-US" altLang="zh-CN" sz="2000" dirty="0"/>
              <a:t>Average speed</a:t>
            </a:r>
          </a:p>
          <a:p>
            <a:pPr marL="457200" lvl="1" indent="0" algn="l" rtl="0" eaLnBrk="1" hangingPunct="1">
              <a:buFont typeface="Wingdings" panose="05000000000000000000" pitchFamily="2" charset="2"/>
              <a:buNone/>
              <a:defRPr/>
            </a:pPr>
            <a:endParaRPr lang="en-US" altLang="zh-CN" sz="2000" dirty="0"/>
          </a:p>
          <a:p>
            <a:pPr lvl="1" algn="l" rtl="0" eaLnBrk="1" hangingPunct="1">
              <a:defRPr/>
            </a:pPr>
            <a:r>
              <a:rPr lang="en-US" altLang="zh-CN" sz="2000" dirty="0"/>
              <a:t>Instantaneous </a:t>
            </a:r>
          </a:p>
          <a:p>
            <a:pPr lvl="1" algn="l" rtl="0" eaLnBrk="1" hangingPunct="1">
              <a:buFont typeface="Wingdings" panose="05000000000000000000" pitchFamily="2" charset="2"/>
              <a:buNone/>
              <a:defRPr/>
            </a:pPr>
            <a:r>
              <a:rPr lang="en-US" altLang="zh-CN" sz="2000" dirty="0"/>
              <a:t>    velocity</a:t>
            </a:r>
            <a:endParaRPr lang="en-US" sz="2000" dirty="0">
              <a:ea typeface="宋体" pitchFamily="2" charset="-122"/>
            </a:endParaRPr>
          </a:p>
        </p:txBody>
      </p:sp>
      <p:sp>
        <p:nvSpPr>
          <p:cNvPr id="2055" name="Date Placeholder 4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 smtClean="0">
                <a:solidFill>
                  <a:schemeClr val="tx1"/>
                </a:solidFill>
                <a:latin typeface="Arial" pitchFamily="34" charset="0"/>
                <a:ea typeface="SimSun" pitchFamily="2" charset="-122"/>
              </a:rPr>
              <a:t>Jan. 28-Feb. 1, 2013</a:t>
            </a:r>
            <a:endParaRPr lang="en-US" altLang="zh-CN" sz="1400" smtClean="0">
              <a:solidFill>
                <a:schemeClr val="tx1"/>
              </a:solidFill>
              <a:latin typeface="Arial" pitchFamily="34" charset="0"/>
            </a:endParaRPr>
          </a:p>
        </p:txBody>
      </p:sp>
      <p:graphicFrame>
        <p:nvGraphicFramePr>
          <p:cNvPr id="2051" name="Object 11"/>
          <p:cNvGraphicFramePr>
            <a:graphicFrameLocks noChangeAspect="1"/>
          </p:cNvGraphicFramePr>
          <p:nvPr/>
        </p:nvGraphicFramePr>
        <p:xfrm>
          <a:off x="3482975" y="4092575"/>
          <a:ext cx="2784475" cy="573088"/>
        </p:xfrm>
        <a:graphic>
          <a:graphicData uri="http://schemas.openxmlformats.org/presentationml/2006/ole">
            <p:oleObj spid="_x0000_s2051" name="Equation" r:id="rId4" imgW="1181216" imgH="323905" progId="Equation.DSMT4">
              <p:embed/>
            </p:oleObj>
          </a:graphicData>
        </a:graphic>
      </p:graphicFrame>
      <p:graphicFrame>
        <p:nvGraphicFramePr>
          <p:cNvPr id="2052" name="Object 12"/>
          <p:cNvGraphicFramePr>
            <a:graphicFrameLocks noChangeAspect="1"/>
          </p:cNvGraphicFramePr>
          <p:nvPr/>
        </p:nvGraphicFramePr>
        <p:xfrm>
          <a:off x="3284538" y="4860925"/>
          <a:ext cx="2692400" cy="601663"/>
        </p:xfrm>
        <a:graphic>
          <a:graphicData uri="http://schemas.openxmlformats.org/presentationml/2006/ole">
            <p:oleObj spid="_x0000_s2052" name="Equation" r:id="rId5" imgW="961842" imgH="323905" progId="Equation.DSMT4">
              <p:embed/>
            </p:oleObj>
          </a:graphicData>
        </a:graphic>
      </p:graphicFrame>
      <p:grpSp>
        <p:nvGrpSpPr>
          <p:cNvPr id="2" name="Group 12"/>
          <p:cNvGrpSpPr>
            <a:grpSpLocks/>
          </p:cNvGrpSpPr>
          <p:nvPr/>
        </p:nvGrpSpPr>
        <p:grpSpPr bwMode="auto">
          <a:xfrm>
            <a:off x="4630738" y="1955800"/>
            <a:ext cx="3816350" cy="1789113"/>
            <a:chOff x="4630366" y="1955260"/>
            <a:chExt cx="3817350" cy="1789889"/>
          </a:xfrm>
        </p:grpSpPr>
        <p:sp>
          <p:nvSpPr>
            <p:cNvPr id="2066" name="Oval 8"/>
            <p:cNvSpPr>
              <a:spLocks noChangeArrowheads="1"/>
            </p:cNvSpPr>
            <p:nvPr/>
          </p:nvSpPr>
          <p:spPr bwMode="auto">
            <a:xfrm>
              <a:off x="4630366" y="3346315"/>
              <a:ext cx="933856" cy="398834"/>
            </a:xfrm>
            <a:prstGeom prst="ellipse">
              <a:avLst/>
            </a:prstGeom>
            <a:noFill/>
            <a:ln w="19050" algn="ctr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1" hangingPunct="1">
                <a:lnSpc>
                  <a:spcPct val="90000"/>
                </a:lnSpc>
                <a:spcBef>
                  <a:spcPct val="20000"/>
                </a:spcBef>
                <a:buClr>
                  <a:srgbClr val="9999FF"/>
                </a:buClr>
                <a:buSzPct val="80000"/>
                <a:buFont typeface="Wingdings" pitchFamily="2" charset="2"/>
                <a:buNone/>
              </a:pPr>
              <a:endParaRPr lang="ar-SA" altLang="en-US"/>
            </a:p>
          </p:txBody>
        </p:sp>
        <p:cxnSp>
          <p:nvCxnSpPr>
            <p:cNvPr id="2067" name="Straight Connector 10"/>
            <p:cNvCxnSpPr>
              <a:cxnSpLocks noChangeShapeType="1"/>
              <a:stCxn id="2066" idx="7"/>
            </p:cNvCxnSpPr>
            <p:nvPr/>
          </p:nvCxnSpPr>
          <p:spPr bwMode="auto">
            <a:xfrm flipV="1">
              <a:off x="5427462" y="2354094"/>
              <a:ext cx="1605636" cy="1050629"/>
            </a:xfrm>
            <a:prstGeom prst="line">
              <a:avLst/>
            </a:prstGeom>
            <a:noFill/>
            <a:ln w="19050" algn="ctr">
              <a:solidFill>
                <a:schemeClr val="accent2"/>
              </a:solidFill>
              <a:round/>
              <a:headEnd/>
              <a:tailEnd/>
            </a:ln>
          </p:spPr>
        </p:cxnSp>
        <p:sp>
          <p:nvSpPr>
            <p:cNvPr id="2068" name="TextBox 11"/>
            <p:cNvSpPr txBox="1">
              <a:spLocks noChangeArrowheads="1"/>
            </p:cNvSpPr>
            <p:nvPr/>
          </p:nvSpPr>
          <p:spPr bwMode="auto">
            <a:xfrm>
              <a:off x="6445245" y="1955260"/>
              <a:ext cx="2002471" cy="4247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>
                <a:lnSpc>
                  <a:spcPct val="90000"/>
                </a:lnSpc>
                <a:spcBef>
                  <a:spcPct val="20000"/>
                </a:spcBef>
                <a:buClr>
                  <a:srgbClr val="9999FF"/>
                </a:buClr>
                <a:buSzPct val="80000"/>
                <a:buFont typeface="Wingdings" pitchFamily="2" charset="2"/>
                <a:buNone/>
              </a:pPr>
              <a:r>
                <a:rPr lang="en-US" altLang="en-US"/>
                <a:t>displacement</a:t>
              </a:r>
            </a:p>
          </p:txBody>
        </p:sp>
      </p:grp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4083050" y="2643188"/>
            <a:ext cx="4576763" cy="1847850"/>
            <a:chOff x="4630365" y="1896894"/>
            <a:chExt cx="4576851" cy="1848255"/>
          </a:xfrm>
        </p:grpSpPr>
        <p:sp>
          <p:nvSpPr>
            <p:cNvPr id="2063" name="Oval 14"/>
            <p:cNvSpPr>
              <a:spLocks noChangeArrowheads="1"/>
            </p:cNvSpPr>
            <p:nvPr/>
          </p:nvSpPr>
          <p:spPr bwMode="auto">
            <a:xfrm>
              <a:off x="4630365" y="3346315"/>
              <a:ext cx="1462391" cy="398834"/>
            </a:xfrm>
            <a:prstGeom prst="ellipse">
              <a:avLst/>
            </a:prstGeom>
            <a:noFill/>
            <a:ln w="19050" algn="ctr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1" hangingPunct="1">
                <a:lnSpc>
                  <a:spcPct val="90000"/>
                </a:lnSpc>
                <a:spcBef>
                  <a:spcPct val="20000"/>
                </a:spcBef>
                <a:buClr>
                  <a:srgbClr val="9999FF"/>
                </a:buClr>
                <a:buSzPct val="80000"/>
                <a:buFont typeface="Wingdings" pitchFamily="2" charset="2"/>
                <a:buNone/>
              </a:pPr>
              <a:endParaRPr lang="ar-SA" altLang="en-US"/>
            </a:p>
          </p:txBody>
        </p:sp>
        <p:cxnSp>
          <p:nvCxnSpPr>
            <p:cNvPr id="2064" name="Straight Connector 15"/>
            <p:cNvCxnSpPr>
              <a:cxnSpLocks noChangeShapeType="1"/>
              <a:stCxn id="2063" idx="7"/>
            </p:cNvCxnSpPr>
            <p:nvPr/>
          </p:nvCxnSpPr>
          <p:spPr bwMode="auto">
            <a:xfrm flipV="1">
              <a:off x="5878594" y="2221149"/>
              <a:ext cx="2062418" cy="1183574"/>
            </a:xfrm>
            <a:prstGeom prst="line">
              <a:avLst/>
            </a:prstGeom>
            <a:noFill/>
            <a:ln w="19050" algn="ctr">
              <a:solidFill>
                <a:schemeClr val="accent2"/>
              </a:solidFill>
              <a:round/>
              <a:headEnd/>
              <a:tailEnd/>
            </a:ln>
          </p:spPr>
        </p:cxnSp>
        <p:sp>
          <p:nvSpPr>
            <p:cNvPr id="2065" name="TextBox 16"/>
            <p:cNvSpPr txBox="1">
              <a:spLocks noChangeArrowheads="1"/>
            </p:cNvSpPr>
            <p:nvPr/>
          </p:nvSpPr>
          <p:spPr bwMode="auto">
            <a:xfrm>
              <a:off x="7903653" y="1896894"/>
              <a:ext cx="1303563" cy="4247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>
                <a:lnSpc>
                  <a:spcPct val="90000"/>
                </a:lnSpc>
                <a:spcBef>
                  <a:spcPct val="20000"/>
                </a:spcBef>
                <a:buClr>
                  <a:srgbClr val="9999FF"/>
                </a:buClr>
                <a:buSzPct val="80000"/>
                <a:buFont typeface="Wingdings" pitchFamily="2" charset="2"/>
                <a:buNone/>
              </a:pPr>
              <a:r>
                <a:rPr lang="en-US" altLang="en-US"/>
                <a:t>distance</a:t>
              </a:r>
            </a:p>
          </p:txBody>
        </p:sp>
      </p:grpSp>
      <p:grpSp>
        <p:nvGrpSpPr>
          <p:cNvPr id="4" name="Group 19"/>
          <p:cNvGrpSpPr>
            <a:grpSpLocks/>
          </p:cNvGrpSpPr>
          <p:nvPr/>
        </p:nvGrpSpPr>
        <p:grpSpPr bwMode="auto">
          <a:xfrm>
            <a:off x="4425950" y="4821238"/>
            <a:ext cx="3843338" cy="1184275"/>
            <a:chOff x="4837888" y="3346315"/>
            <a:chExt cx="3843292" cy="1183490"/>
          </a:xfrm>
        </p:grpSpPr>
        <p:sp>
          <p:nvSpPr>
            <p:cNvPr id="2060" name="Oval 20"/>
            <p:cNvSpPr>
              <a:spLocks noChangeArrowheads="1"/>
            </p:cNvSpPr>
            <p:nvPr/>
          </p:nvSpPr>
          <p:spPr bwMode="auto">
            <a:xfrm>
              <a:off x="4837888" y="3346315"/>
              <a:ext cx="525295" cy="398834"/>
            </a:xfrm>
            <a:prstGeom prst="ellipse">
              <a:avLst/>
            </a:prstGeom>
            <a:noFill/>
            <a:ln w="19050" algn="ctr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1" hangingPunct="1">
                <a:lnSpc>
                  <a:spcPct val="90000"/>
                </a:lnSpc>
                <a:spcBef>
                  <a:spcPct val="20000"/>
                </a:spcBef>
                <a:buClr>
                  <a:srgbClr val="9999FF"/>
                </a:buClr>
                <a:buSzPct val="80000"/>
                <a:buFont typeface="Wingdings" pitchFamily="2" charset="2"/>
                <a:buNone/>
              </a:pPr>
              <a:endParaRPr lang="ar-SA" altLang="en-US"/>
            </a:p>
          </p:txBody>
        </p:sp>
        <p:cxnSp>
          <p:nvCxnSpPr>
            <p:cNvPr id="2061" name="Straight Connector 21"/>
            <p:cNvCxnSpPr>
              <a:cxnSpLocks noChangeShapeType="1"/>
              <a:stCxn id="2060" idx="5"/>
              <a:endCxn id="2062" idx="1"/>
            </p:cNvCxnSpPr>
            <p:nvPr/>
          </p:nvCxnSpPr>
          <p:spPr bwMode="auto">
            <a:xfrm>
              <a:off x="5286255" y="3686741"/>
              <a:ext cx="1392454" cy="630698"/>
            </a:xfrm>
            <a:prstGeom prst="line">
              <a:avLst/>
            </a:prstGeom>
            <a:noFill/>
            <a:ln w="19050" algn="ctr">
              <a:solidFill>
                <a:schemeClr val="accent2"/>
              </a:solidFill>
              <a:round/>
              <a:headEnd/>
              <a:tailEnd/>
            </a:ln>
          </p:spPr>
        </p:cxnSp>
        <p:sp>
          <p:nvSpPr>
            <p:cNvPr id="2062" name="TextBox 22"/>
            <p:cNvSpPr txBox="1">
              <a:spLocks noChangeArrowheads="1"/>
            </p:cNvSpPr>
            <p:nvPr/>
          </p:nvSpPr>
          <p:spPr bwMode="auto">
            <a:xfrm>
              <a:off x="6678709" y="4105073"/>
              <a:ext cx="2002471" cy="4247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>
                <a:lnSpc>
                  <a:spcPct val="90000"/>
                </a:lnSpc>
                <a:spcBef>
                  <a:spcPct val="20000"/>
                </a:spcBef>
                <a:buClr>
                  <a:srgbClr val="9999FF"/>
                </a:buClr>
                <a:buSzPct val="80000"/>
                <a:buFont typeface="Wingdings" pitchFamily="2" charset="2"/>
                <a:buNone/>
              </a:pPr>
              <a:r>
                <a:rPr lang="en-US" altLang="en-US"/>
                <a:t>displacement</a:t>
              </a:r>
            </a:p>
          </p:txBody>
        </p:sp>
      </p:grpSp>
      <p:sp>
        <p:nvSpPr>
          <p:cNvPr id="21" name="Rectangle 20">
            <a:extLst>
              <a:ext uri="{FF2B5EF4-FFF2-40B4-BE49-F238E27FC236}"/>
            </a:extLst>
          </p:cNvPr>
          <p:cNvSpPr/>
          <p:nvPr/>
        </p:nvSpPr>
        <p:spPr bwMode="auto">
          <a:xfrm>
            <a:off x="0" y="6132513"/>
            <a:ext cx="9144000" cy="725487"/>
          </a:xfrm>
          <a:prstGeom prst="rect">
            <a:avLst/>
          </a:prstGeom>
          <a:solidFill>
            <a:srgbClr val="FF0000"/>
          </a:solidFill>
          <a:ln w="190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50800" dir="5400000" algn="ctr" rotWithShape="0">
              <a:schemeClr val="accent2"/>
            </a:outerShdw>
          </a:effectLst>
        </p:spPr>
        <p:txBody>
          <a:bodyPr/>
          <a:lstStyle/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rgbClr val="9999FF"/>
              </a:buClr>
              <a:buSzPct val="80000"/>
              <a:buFont typeface="Wingdings" panose="05000000000000000000" pitchFamily="2" charset="2"/>
              <a:buNone/>
              <a:defRPr/>
            </a:pP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CN" smtClean="0"/>
              <a:t>Uniform Velocity</a:t>
            </a:r>
            <a:endParaRPr lang="en-US" altLang="en-US" smtClean="0"/>
          </a:p>
        </p:txBody>
      </p:sp>
      <p:graphicFrame>
        <p:nvGraphicFramePr>
          <p:cNvPr id="3074" name="Object 8"/>
          <p:cNvGraphicFramePr>
            <a:graphicFrameLocks noGrp="1" noChangeAspect="1"/>
          </p:cNvGraphicFramePr>
          <p:nvPr>
            <p:ph sz="quarter" idx="1"/>
          </p:nvPr>
        </p:nvGraphicFramePr>
        <p:xfrm>
          <a:off x="1981200" y="3011488"/>
          <a:ext cx="1104900" cy="419100"/>
        </p:xfrm>
        <a:graphic>
          <a:graphicData uri="http://schemas.openxmlformats.org/presentationml/2006/ole">
            <p:oleObj spid="_x0000_s3074" name="公式" r:id="rId3" imgW="1104900" imgH="419100" progId="Equation.3">
              <p:embed/>
            </p:oleObj>
          </a:graphicData>
        </a:graphic>
      </p:graphicFrame>
      <p:graphicFrame>
        <p:nvGraphicFramePr>
          <p:cNvPr id="3075" name="Object 10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5549900" y="3097213"/>
          <a:ext cx="1597025" cy="439737"/>
        </p:xfrm>
        <a:graphic>
          <a:graphicData uri="http://schemas.openxmlformats.org/presentationml/2006/ole">
            <p:oleObj spid="_x0000_s3075" name="公式" r:id="rId4" imgW="876300" imgH="241300" progId="Equation.3">
              <p:embed/>
            </p:oleObj>
          </a:graphicData>
        </a:graphic>
      </p:graphicFrame>
      <p:sp>
        <p:nvSpPr>
          <p:cNvPr id="3077" name="Rectangle 3"/>
          <p:cNvSpPr>
            <a:spLocks noGrp="1"/>
          </p:cNvSpPr>
          <p:nvPr>
            <p:ph type="body" sz="half" idx="3"/>
          </p:nvPr>
        </p:nvSpPr>
        <p:spPr>
          <a:xfrm>
            <a:off x="0" y="1651000"/>
            <a:ext cx="8845550" cy="4648200"/>
          </a:xfrm>
        </p:spPr>
        <p:txBody>
          <a:bodyPr/>
          <a:lstStyle/>
          <a:p>
            <a:pPr algn="l" rtl="0" eaLnBrk="1" hangingPunct="1"/>
            <a:r>
              <a:rPr lang="en-US" altLang="zh-CN" sz="2400" smtClean="0"/>
              <a:t>Uniform velocity is the special case of constant velocity</a:t>
            </a:r>
          </a:p>
          <a:p>
            <a:pPr algn="l" rtl="0" eaLnBrk="1" hangingPunct="1"/>
            <a:r>
              <a:rPr lang="en-US" altLang="zh-CN" sz="2400" smtClean="0"/>
              <a:t>In this case, instantaneous velocities are always the same, all the instantaneous velocities will also equal the average velocity</a:t>
            </a:r>
          </a:p>
          <a:p>
            <a:pPr algn="l" rtl="0" eaLnBrk="1" hangingPunct="1"/>
            <a:r>
              <a:rPr lang="en-US" altLang="zh-CN" sz="2400" smtClean="0"/>
              <a:t>Begin with                       then</a:t>
            </a:r>
          </a:p>
          <a:p>
            <a:pPr algn="l" rtl="0" eaLnBrk="1" hangingPunct="1"/>
            <a:endParaRPr lang="en-US" altLang="zh-CN" sz="2400" smtClean="0"/>
          </a:p>
          <a:p>
            <a:pPr eaLnBrk="1" hangingPunct="1">
              <a:buFont typeface="Wingdings" pitchFamily="2" charset="2"/>
              <a:buNone/>
            </a:pPr>
            <a:endParaRPr lang="en-US" altLang="zh-CN" sz="2400" smtClean="0"/>
          </a:p>
        </p:txBody>
      </p:sp>
      <p:sp>
        <p:nvSpPr>
          <p:cNvPr id="3078" name="Date Placeholder 5"/>
          <p:cNvSpPr>
            <a:spLocks noGrp="1"/>
          </p:cNvSpPr>
          <p:nvPr>
            <p:ph type="dt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algn="l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 smtClean="0">
                <a:solidFill>
                  <a:schemeClr val="tx1"/>
                </a:solidFill>
                <a:latin typeface="Arial" pitchFamily="34" charset="0"/>
                <a:ea typeface="SimSun" pitchFamily="2" charset="-122"/>
              </a:rPr>
              <a:t>Jan. 28-Feb. 1, 2013</a:t>
            </a:r>
            <a:endParaRPr lang="en-US" altLang="zh-CN" sz="1400" smtClean="0">
              <a:solidFill>
                <a:schemeClr val="tx1"/>
              </a:solidFill>
              <a:latin typeface="Arial" pitchFamily="34" charset="0"/>
            </a:endParaRPr>
          </a:p>
        </p:txBody>
      </p:sp>
      <p:grpSp>
        <p:nvGrpSpPr>
          <p:cNvPr id="3079" name="Group 45"/>
          <p:cNvGrpSpPr>
            <a:grpSpLocks/>
          </p:cNvGrpSpPr>
          <p:nvPr/>
        </p:nvGrpSpPr>
        <p:grpSpPr bwMode="auto">
          <a:xfrm>
            <a:off x="1225550" y="3644900"/>
            <a:ext cx="3003550" cy="2144713"/>
            <a:chOff x="516" y="2496"/>
            <a:chExt cx="1892" cy="1351"/>
          </a:xfrm>
        </p:grpSpPr>
        <p:sp>
          <p:nvSpPr>
            <p:cNvPr id="3099" name="Line 13"/>
            <p:cNvSpPr>
              <a:spLocks noChangeShapeType="1"/>
            </p:cNvSpPr>
            <p:nvPr/>
          </p:nvSpPr>
          <p:spPr bwMode="auto">
            <a:xfrm>
              <a:off x="752" y="2704"/>
              <a:ext cx="0" cy="1048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ar-SA"/>
            </a:p>
          </p:txBody>
        </p:sp>
        <p:sp>
          <p:nvSpPr>
            <p:cNvPr id="3100" name="Line 14"/>
            <p:cNvSpPr>
              <a:spLocks noChangeShapeType="1"/>
            </p:cNvSpPr>
            <p:nvPr/>
          </p:nvSpPr>
          <p:spPr bwMode="auto">
            <a:xfrm>
              <a:off x="752" y="3752"/>
              <a:ext cx="150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ar-SA"/>
            </a:p>
          </p:txBody>
        </p:sp>
        <p:sp>
          <p:nvSpPr>
            <p:cNvPr id="3101" name="Line 15"/>
            <p:cNvSpPr>
              <a:spLocks noChangeShapeType="1"/>
            </p:cNvSpPr>
            <p:nvPr/>
          </p:nvSpPr>
          <p:spPr bwMode="auto">
            <a:xfrm flipV="1">
              <a:off x="752" y="2864"/>
              <a:ext cx="1536" cy="688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ar-SA"/>
            </a:p>
          </p:txBody>
        </p:sp>
        <p:sp>
          <p:nvSpPr>
            <p:cNvPr id="3102" name="Text Box 17"/>
            <p:cNvSpPr txBox="1">
              <a:spLocks noChangeArrowheads="1"/>
            </p:cNvSpPr>
            <p:nvPr/>
          </p:nvSpPr>
          <p:spPr bwMode="auto">
            <a:xfrm>
              <a:off x="659" y="2496"/>
              <a:ext cx="187" cy="231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>
                <a:lnSpc>
                  <a:spcPct val="90000"/>
                </a:lnSpc>
                <a:spcBef>
                  <a:spcPct val="20000"/>
                </a:spcBef>
                <a:buClr>
                  <a:srgbClr val="9999FF"/>
                </a:buClr>
                <a:buSzPct val="80000"/>
                <a:buFont typeface="Wingdings" pitchFamily="2" charset="2"/>
                <a:buNone/>
              </a:pPr>
              <a:r>
                <a:rPr lang="en-US" altLang="zh-CN" sz="20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endParaRPr lang="en-US" altLang="en-US" sz="2000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103" name="Text Box 18"/>
            <p:cNvSpPr txBox="1">
              <a:spLocks noChangeArrowheads="1"/>
            </p:cNvSpPr>
            <p:nvPr/>
          </p:nvSpPr>
          <p:spPr bwMode="auto">
            <a:xfrm>
              <a:off x="1881" y="2680"/>
              <a:ext cx="337" cy="231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>
                <a:lnSpc>
                  <a:spcPct val="90000"/>
                </a:lnSpc>
                <a:spcBef>
                  <a:spcPct val="20000"/>
                </a:spcBef>
                <a:buClr>
                  <a:srgbClr val="9999FF"/>
                </a:buClr>
                <a:buSzPct val="80000"/>
                <a:buFont typeface="Wingdings" pitchFamily="2" charset="2"/>
                <a:buNone/>
              </a:pPr>
              <a:r>
                <a:rPr lang="en-US" altLang="zh-CN" sz="2000" i="1">
                  <a:solidFill>
                    <a:srgbClr val="000000"/>
                  </a:solidFill>
                  <a:latin typeface="Times New Roman" pitchFamily="18" charset="0"/>
                </a:rPr>
                <a:t>x(t)</a:t>
              </a:r>
              <a:endParaRPr lang="en-US" altLang="en-US" sz="2000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104" name="Text Box 19"/>
            <p:cNvSpPr txBox="1">
              <a:spLocks noChangeArrowheads="1"/>
            </p:cNvSpPr>
            <p:nvPr/>
          </p:nvSpPr>
          <p:spPr bwMode="auto">
            <a:xfrm>
              <a:off x="2248" y="3616"/>
              <a:ext cx="160" cy="231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>
                <a:lnSpc>
                  <a:spcPct val="90000"/>
                </a:lnSpc>
                <a:spcBef>
                  <a:spcPct val="20000"/>
                </a:spcBef>
                <a:buClr>
                  <a:srgbClr val="9999FF"/>
                </a:buClr>
                <a:buSzPct val="80000"/>
                <a:buFont typeface="Wingdings" pitchFamily="2" charset="2"/>
                <a:buNone/>
              </a:pPr>
              <a:r>
                <a:rPr lang="en-US" altLang="zh-CN" sz="2000" i="1">
                  <a:solidFill>
                    <a:srgbClr val="000000"/>
                  </a:solidFill>
                  <a:latin typeface="Times New Roman" pitchFamily="18" charset="0"/>
                </a:rPr>
                <a:t>t</a:t>
              </a:r>
              <a:endParaRPr lang="en-US" altLang="en-US" sz="2000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105" name="Text Box 20"/>
            <p:cNvSpPr txBox="1">
              <a:spLocks noChangeArrowheads="1"/>
            </p:cNvSpPr>
            <p:nvPr/>
          </p:nvSpPr>
          <p:spPr bwMode="auto">
            <a:xfrm>
              <a:off x="558" y="3616"/>
              <a:ext cx="196" cy="231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>
                <a:lnSpc>
                  <a:spcPct val="90000"/>
                </a:lnSpc>
                <a:spcBef>
                  <a:spcPct val="20000"/>
                </a:spcBef>
                <a:buClr>
                  <a:srgbClr val="9999FF"/>
                </a:buClr>
                <a:buSzPct val="80000"/>
                <a:buFont typeface="Wingdings" pitchFamily="2" charset="2"/>
                <a:buNone/>
              </a:pPr>
              <a:r>
                <a:rPr lang="en-US" altLang="zh-CN" sz="2000" i="1">
                  <a:solidFill>
                    <a:srgbClr val="000000"/>
                  </a:solidFill>
                  <a:latin typeface="Times New Roman" pitchFamily="18" charset="0"/>
                </a:rPr>
                <a:t>0</a:t>
              </a:r>
              <a:endParaRPr lang="en-US" altLang="en-US" sz="2000" i="1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106" name="Text Box 21"/>
            <p:cNvSpPr txBox="1">
              <a:spLocks noChangeArrowheads="1"/>
            </p:cNvSpPr>
            <p:nvPr/>
          </p:nvSpPr>
          <p:spPr bwMode="auto">
            <a:xfrm>
              <a:off x="516" y="3384"/>
              <a:ext cx="216" cy="231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>
                <a:lnSpc>
                  <a:spcPct val="90000"/>
                </a:lnSpc>
                <a:spcBef>
                  <a:spcPct val="20000"/>
                </a:spcBef>
                <a:buClr>
                  <a:srgbClr val="9999FF"/>
                </a:buClr>
                <a:buSzPct val="80000"/>
                <a:buFont typeface="Wingdings" pitchFamily="2" charset="2"/>
                <a:buNone/>
              </a:pPr>
              <a:r>
                <a:rPr lang="en-US" altLang="zh-CN" sz="20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r>
                <a:rPr lang="en-US" altLang="zh-CN" sz="2000" i="1" baseline="-25000">
                  <a:solidFill>
                    <a:srgbClr val="000000"/>
                  </a:solidFill>
                  <a:latin typeface="Times New Roman" pitchFamily="18" charset="0"/>
                </a:rPr>
                <a:t>i</a:t>
              </a:r>
              <a:endParaRPr lang="en-US" altLang="en-US" sz="2000" i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107" name="Text Box 22"/>
            <p:cNvSpPr txBox="1">
              <a:spLocks noChangeArrowheads="1"/>
            </p:cNvSpPr>
            <p:nvPr/>
          </p:nvSpPr>
          <p:spPr bwMode="auto">
            <a:xfrm>
              <a:off x="532" y="2992"/>
              <a:ext cx="216" cy="231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1" hangingPunct="1">
                <a:lnSpc>
                  <a:spcPct val="90000"/>
                </a:lnSpc>
                <a:spcBef>
                  <a:spcPct val="20000"/>
                </a:spcBef>
                <a:buClr>
                  <a:srgbClr val="9999FF"/>
                </a:buClr>
                <a:buSzPct val="80000"/>
                <a:buFont typeface="Wingdings" pitchFamily="2" charset="2"/>
                <a:buNone/>
              </a:pPr>
              <a:r>
                <a:rPr lang="en-US" altLang="zh-CN" sz="2000" i="1">
                  <a:solidFill>
                    <a:srgbClr val="000000"/>
                  </a:solidFill>
                  <a:latin typeface="Times New Roman" pitchFamily="18" charset="0"/>
                </a:rPr>
                <a:t>x</a:t>
              </a:r>
              <a:r>
                <a:rPr lang="en-US" altLang="zh-CN" sz="2000" i="1" baseline="-25000">
                  <a:solidFill>
                    <a:srgbClr val="000000"/>
                  </a:solidFill>
                  <a:latin typeface="Times New Roman" pitchFamily="18" charset="0"/>
                </a:rPr>
                <a:t>f</a:t>
              </a:r>
              <a:endParaRPr lang="en-US" altLang="en-US" sz="2000" i="1" baseline="-250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3108" name="Line 24"/>
            <p:cNvSpPr>
              <a:spLocks noChangeShapeType="1"/>
            </p:cNvSpPr>
            <p:nvPr/>
          </p:nvSpPr>
          <p:spPr bwMode="auto">
            <a:xfrm>
              <a:off x="752" y="3128"/>
              <a:ext cx="936" cy="0"/>
            </a:xfrm>
            <a:prstGeom prst="line">
              <a:avLst/>
            </a:prstGeom>
            <a:noFill/>
            <a:ln w="28575">
              <a:solidFill>
                <a:srgbClr val="3366FF"/>
              </a:solidFill>
              <a:prstDash val="dash"/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ar-SA"/>
            </a:p>
          </p:txBody>
        </p:sp>
        <p:sp>
          <p:nvSpPr>
            <p:cNvPr id="3109" name="Line 25"/>
            <p:cNvSpPr>
              <a:spLocks noChangeShapeType="1"/>
            </p:cNvSpPr>
            <p:nvPr/>
          </p:nvSpPr>
          <p:spPr bwMode="auto">
            <a:xfrm>
              <a:off x="1688" y="3136"/>
              <a:ext cx="0" cy="616"/>
            </a:xfrm>
            <a:prstGeom prst="line">
              <a:avLst/>
            </a:prstGeom>
            <a:noFill/>
            <a:ln w="28575">
              <a:solidFill>
                <a:srgbClr val="3366FF"/>
              </a:solidFill>
              <a:prstDash val="dash"/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ar-SA"/>
            </a:p>
          </p:txBody>
        </p:sp>
        <p:sp>
          <p:nvSpPr>
            <p:cNvPr id="3110" name="Line 26"/>
            <p:cNvSpPr>
              <a:spLocks noChangeShapeType="1"/>
            </p:cNvSpPr>
            <p:nvPr/>
          </p:nvSpPr>
          <p:spPr bwMode="auto">
            <a:xfrm>
              <a:off x="752" y="3544"/>
              <a:ext cx="936" cy="0"/>
            </a:xfrm>
            <a:prstGeom prst="line">
              <a:avLst/>
            </a:prstGeom>
            <a:noFill/>
            <a:ln w="28575">
              <a:solidFill>
                <a:srgbClr val="3366FF"/>
              </a:solidFill>
              <a:prstDash val="dash"/>
              <a:round/>
              <a:headEnd/>
              <a:tailEnd/>
            </a:ln>
          </p:spPr>
          <p:txBody>
            <a:bodyPr anchor="ctr">
              <a:spAutoFit/>
            </a:bodyPr>
            <a:lstStyle/>
            <a:p>
              <a:endParaRPr lang="ar-SA"/>
            </a:p>
          </p:txBody>
        </p:sp>
      </p:grpSp>
      <p:sp>
        <p:nvSpPr>
          <p:cNvPr id="3080" name="Oval 59"/>
          <p:cNvSpPr>
            <a:spLocks noChangeArrowheads="1"/>
          </p:cNvSpPr>
          <p:nvPr/>
        </p:nvSpPr>
        <p:spPr bwMode="auto">
          <a:xfrm>
            <a:off x="2463800" y="4775200"/>
            <a:ext cx="914400" cy="914400"/>
          </a:xfrm>
          <a:prstGeom prst="ellipse">
            <a:avLst/>
          </a:prstGeom>
          <a:noFill/>
          <a:ln w="38100" algn="ctr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rgbClr val="9999FF"/>
              </a:buClr>
              <a:buSzPct val="80000"/>
              <a:buFont typeface="Wingdings" pitchFamily="2" charset="2"/>
              <a:buNone/>
            </a:pPr>
            <a:endParaRPr lang="ar-SA" altLang="en-US"/>
          </a:p>
        </p:txBody>
      </p:sp>
      <p:sp>
        <p:nvSpPr>
          <p:cNvPr id="3081" name="Line 47"/>
          <p:cNvSpPr>
            <a:spLocks noChangeShapeType="1"/>
          </p:cNvSpPr>
          <p:nvPr/>
        </p:nvSpPr>
        <p:spPr bwMode="auto">
          <a:xfrm>
            <a:off x="5143500" y="3962400"/>
            <a:ext cx="0" cy="166370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ar-SA"/>
          </a:p>
        </p:txBody>
      </p:sp>
      <p:sp>
        <p:nvSpPr>
          <p:cNvPr id="3082" name="Line 48"/>
          <p:cNvSpPr>
            <a:spLocks noChangeShapeType="1"/>
          </p:cNvSpPr>
          <p:nvPr/>
        </p:nvSpPr>
        <p:spPr bwMode="auto">
          <a:xfrm>
            <a:off x="5143500" y="5626100"/>
            <a:ext cx="23876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ar-SA"/>
          </a:p>
        </p:txBody>
      </p:sp>
      <p:sp>
        <p:nvSpPr>
          <p:cNvPr id="3083" name="Text Box 50"/>
          <p:cNvSpPr txBox="1">
            <a:spLocks noChangeArrowheads="1"/>
          </p:cNvSpPr>
          <p:nvPr/>
        </p:nvSpPr>
        <p:spPr bwMode="auto">
          <a:xfrm>
            <a:off x="4995863" y="3632200"/>
            <a:ext cx="296862" cy="366713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rgbClr val="9999FF"/>
              </a:buClr>
              <a:buSzPct val="80000"/>
              <a:buFont typeface="Wingdings" pitchFamily="2" charset="2"/>
              <a:buNone/>
            </a:pPr>
            <a:r>
              <a:rPr lang="en-US" altLang="zh-CN" sz="2000" i="1">
                <a:solidFill>
                  <a:srgbClr val="000000"/>
                </a:solidFill>
                <a:latin typeface="Times New Roman" pitchFamily="18" charset="0"/>
              </a:rPr>
              <a:t>v</a:t>
            </a:r>
            <a:endParaRPr lang="en-US" altLang="en-US" sz="2000" i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084" name="Text Box 51"/>
          <p:cNvSpPr txBox="1">
            <a:spLocks noChangeArrowheads="1"/>
          </p:cNvSpPr>
          <p:nvPr/>
        </p:nvSpPr>
        <p:spPr bwMode="auto">
          <a:xfrm>
            <a:off x="6935788" y="4076700"/>
            <a:ext cx="534987" cy="366713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rgbClr val="9999FF"/>
              </a:buClr>
              <a:buSzPct val="80000"/>
              <a:buFont typeface="Wingdings" pitchFamily="2" charset="2"/>
              <a:buNone/>
            </a:pPr>
            <a:r>
              <a:rPr lang="en-US" altLang="zh-CN" sz="2000" i="1">
                <a:solidFill>
                  <a:srgbClr val="000000"/>
                </a:solidFill>
                <a:latin typeface="Times New Roman" pitchFamily="18" charset="0"/>
              </a:rPr>
              <a:t>v(t)</a:t>
            </a:r>
            <a:endParaRPr lang="en-US" altLang="en-US" sz="2000" i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085" name="Text Box 52"/>
          <p:cNvSpPr txBox="1">
            <a:spLocks noChangeArrowheads="1"/>
          </p:cNvSpPr>
          <p:nvPr/>
        </p:nvSpPr>
        <p:spPr bwMode="auto">
          <a:xfrm>
            <a:off x="7518400" y="5410200"/>
            <a:ext cx="254000" cy="366713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rgbClr val="9999FF"/>
              </a:buClr>
              <a:buSzPct val="80000"/>
              <a:buFont typeface="Wingdings" pitchFamily="2" charset="2"/>
              <a:buNone/>
            </a:pPr>
            <a:r>
              <a:rPr lang="en-US" altLang="zh-CN" sz="2000" i="1">
                <a:solidFill>
                  <a:srgbClr val="000000"/>
                </a:solidFill>
                <a:latin typeface="Times New Roman" pitchFamily="18" charset="0"/>
              </a:rPr>
              <a:t>t</a:t>
            </a:r>
            <a:endParaRPr lang="en-US" altLang="en-US" sz="2000" i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086" name="Text Box 53"/>
          <p:cNvSpPr txBox="1">
            <a:spLocks noChangeArrowheads="1"/>
          </p:cNvSpPr>
          <p:nvPr/>
        </p:nvSpPr>
        <p:spPr bwMode="auto">
          <a:xfrm>
            <a:off x="4835525" y="5410200"/>
            <a:ext cx="311150" cy="366713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rgbClr val="9999FF"/>
              </a:buClr>
              <a:buSzPct val="80000"/>
              <a:buFont typeface="Wingdings" pitchFamily="2" charset="2"/>
              <a:buNone/>
            </a:pPr>
            <a:r>
              <a:rPr lang="en-US" altLang="zh-CN" sz="2000" i="1">
                <a:solidFill>
                  <a:srgbClr val="000000"/>
                </a:solidFill>
                <a:latin typeface="Times New Roman" pitchFamily="18" charset="0"/>
              </a:rPr>
              <a:t>0</a:t>
            </a:r>
            <a:endParaRPr lang="en-US" altLang="en-US" sz="2000" i="1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087" name="Text Box 54"/>
          <p:cNvSpPr txBox="1">
            <a:spLocks noChangeArrowheads="1"/>
          </p:cNvSpPr>
          <p:nvPr/>
        </p:nvSpPr>
        <p:spPr bwMode="auto">
          <a:xfrm>
            <a:off x="6808788" y="5676900"/>
            <a:ext cx="300037" cy="366713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rgbClr val="9999FF"/>
              </a:buClr>
              <a:buSzPct val="80000"/>
              <a:buFont typeface="Wingdings" pitchFamily="2" charset="2"/>
              <a:buNone/>
            </a:pPr>
            <a:r>
              <a:rPr lang="en-US" altLang="zh-CN" sz="2000" i="1">
                <a:solidFill>
                  <a:srgbClr val="000000"/>
                </a:solidFill>
                <a:latin typeface="Times New Roman" pitchFamily="18" charset="0"/>
              </a:rPr>
              <a:t>t</a:t>
            </a:r>
            <a:r>
              <a:rPr lang="en-US" altLang="zh-CN" sz="2000" i="1" baseline="-25000">
                <a:solidFill>
                  <a:srgbClr val="000000"/>
                </a:solidFill>
                <a:latin typeface="Times New Roman" pitchFamily="18" charset="0"/>
              </a:rPr>
              <a:t>f</a:t>
            </a:r>
            <a:endParaRPr lang="en-US" altLang="en-US" sz="2000" i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088" name="Text Box 55"/>
          <p:cNvSpPr txBox="1">
            <a:spLocks noChangeArrowheads="1"/>
          </p:cNvSpPr>
          <p:nvPr/>
        </p:nvSpPr>
        <p:spPr bwMode="auto">
          <a:xfrm>
            <a:off x="4754563" y="4318000"/>
            <a:ext cx="369887" cy="366713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rgbClr val="9999FF"/>
              </a:buClr>
              <a:buSzPct val="80000"/>
              <a:buFont typeface="Wingdings" pitchFamily="2" charset="2"/>
              <a:buNone/>
            </a:pPr>
            <a:r>
              <a:rPr lang="en-US" altLang="zh-CN" sz="2000" i="1">
                <a:solidFill>
                  <a:srgbClr val="000000"/>
                </a:solidFill>
                <a:latin typeface="Times New Roman" pitchFamily="18" charset="0"/>
              </a:rPr>
              <a:t>v</a:t>
            </a:r>
            <a:r>
              <a:rPr lang="en-US" altLang="zh-CN" sz="2000" i="1" baseline="-25000">
                <a:solidFill>
                  <a:srgbClr val="000000"/>
                </a:solidFill>
                <a:latin typeface="Times New Roman" pitchFamily="18" charset="0"/>
              </a:rPr>
              <a:t>x</a:t>
            </a:r>
            <a:endParaRPr lang="en-US" altLang="en-US" sz="2000" i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089" name="Line 56"/>
          <p:cNvSpPr>
            <a:spLocks noChangeShapeType="1"/>
          </p:cNvSpPr>
          <p:nvPr/>
        </p:nvSpPr>
        <p:spPr bwMode="auto">
          <a:xfrm flipV="1">
            <a:off x="5143500" y="4521200"/>
            <a:ext cx="2438400" cy="0"/>
          </a:xfrm>
          <a:prstGeom prst="line">
            <a:avLst/>
          </a:prstGeom>
          <a:noFill/>
          <a:ln w="38100">
            <a:solidFill>
              <a:srgbClr val="3366FF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ar-SA"/>
          </a:p>
        </p:txBody>
      </p:sp>
      <p:sp>
        <p:nvSpPr>
          <p:cNvPr id="3090" name="Line 60"/>
          <p:cNvSpPr>
            <a:spLocks noChangeShapeType="1"/>
          </p:cNvSpPr>
          <p:nvPr/>
        </p:nvSpPr>
        <p:spPr bwMode="auto">
          <a:xfrm>
            <a:off x="6959600" y="4521200"/>
            <a:ext cx="0" cy="1104900"/>
          </a:xfrm>
          <a:prstGeom prst="line">
            <a:avLst/>
          </a:prstGeom>
          <a:noFill/>
          <a:ln w="25400">
            <a:solidFill>
              <a:srgbClr val="3366FF"/>
            </a:solidFill>
            <a:prstDash val="dash"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ar-SA"/>
          </a:p>
        </p:txBody>
      </p:sp>
      <p:sp>
        <p:nvSpPr>
          <p:cNvPr id="3091" name="Rectangle 61"/>
          <p:cNvSpPr>
            <a:spLocks noChangeArrowheads="1"/>
          </p:cNvSpPr>
          <p:nvPr/>
        </p:nvSpPr>
        <p:spPr bwMode="auto">
          <a:xfrm>
            <a:off x="5524500" y="4533900"/>
            <a:ext cx="1422400" cy="1092200"/>
          </a:xfrm>
          <a:prstGeom prst="rect">
            <a:avLst/>
          </a:prstGeom>
          <a:solidFill>
            <a:srgbClr val="FFCC99"/>
          </a:solidFill>
          <a:ln w="38100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rgbClr val="9999FF"/>
              </a:buClr>
              <a:buSzPct val="80000"/>
              <a:buFont typeface="Wingdings" pitchFamily="2" charset="2"/>
              <a:buNone/>
            </a:pPr>
            <a:endParaRPr lang="ar-SA" altLang="en-US"/>
          </a:p>
        </p:txBody>
      </p:sp>
      <p:sp>
        <p:nvSpPr>
          <p:cNvPr id="3092" name="Text Box 63"/>
          <p:cNvSpPr txBox="1">
            <a:spLocks noChangeArrowheads="1"/>
          </p:cNvSpPr>
          <p:nvPr/>
        </p:nvSpPr>
        <p:spPr bwMode="auto">
          <a:xfrm>
            <a:off x="5373688" y="5676900"/>
            <a:ext cx="300037" cy="366713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rgbClr val="9999FF"/>
              </a:buClr>
              <a:buSzPct val="80000"/>
              <a:buFont typeface="Wingdings" pitchFamily="2" charset="2"/>
              <a:buNone/>
            </a:pPr>
            <a:r>
              <a:rPr lang="en-US" altLang="zh-CN" sz="2000" i="1">
                <a:solidFill>
                  <a:srgbClr val="000000"/>
                </a:solidFill>
                <a:latin typeface="Times New Roman" pitchFamily="18" charset="0"/>
              </a:rPr>
              <a:t>t</a:t>
            </a:r>
            <a:r>
              <a:rPr lang="en-US" altLang="zh-CN" sz="2000" i="1" baseline="-25000">
                <a:solidFill>
                  <a:srgbClr val="000000"/>
                </a:solidFill>
                <a:latin typeface="Times New Roman" pitchFamily="18" charset="0"/>
              </a:rPr>
              <a:t>i</a:t>
            </a:r>
            <a:endParaRPr lang="en-US" altLang="en-US" sz="2000" i="1" baseline="-25000">
              <a:solidFill>
                <a:srgbClr val="000000"/>
              </a:solidFill>
              <a:latin typeface="Times New Roman" pitchFamily="18" charset="0"/>
            </a:endParaRPr>
          </a:p>
        </p:txBody>
      </p:sp>
      <p:sp>
        <p:nvSpPr>
          <p:cNvPr id="3093" name="Line 64"/>
          <p:cNvSpPr>
            <a:spLocks noChangeShapeType="1"/>
          </p:cNvSpPr>
          <p:nvPr/>
        </p:nvSpPr>
        <p:spPr bwMode="auto">
          <a:xfrm>
            <a:off x="5524500" y="4521200"/>
            <a:ext cx="0" cy="1104900"/>
          </a:xfrm>
          <a:prstGeom prst="line">
            <a:avLst/>
          </a:prstGeom>
          <a:noFill/>
          <a:ln w="25400">
            <a:solidFill>
              <a:srgbClr val="3366FF"/>
            </a:solidFill>
            <a:prstDash val="dash"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ar-SA"/>
          </a:p>
        </p:txBody>
      </p:sp>
      <p:grpSp>
        <p:nvGrpSpPr>
          <p:cNvPr id="3" name="Group 37"/>
          <p:cNvGrpSpPr>
            <a:grpSpLocks/>
          </p:cNvGrpSpPr>
          <p:nvPr/>
        </p:nvGrpSpPr>
        <p:grpSpPr bwMode="auto">
          <a:xfrm>
            <a:off x="4932363" y="3521075"/>
            <a:ext cx="3248025" cy="590550"/>
            <a:chOff x="4931922" y="3521413"/>
            <a:chExt cx="3249040" cy="590931"/>
          </a:xfrm>
        </p:grpSpPr>
        <p:sp>
          <p:nvSpPr>
            <p:cNvPr id="3096" name="Oval 33"/>
            <p:cNvSpPr>
              <a:spLocks noChangeArrowheads="1"/>
            </p:cNvSpPr>
            <p:nvPr/>
          </p:nvSpPr>
          <p:spPr bwMode="auto">
            <a:xfrm>
              <a:off x="4931922" y="3667327"/>
              <a:ext cx="437745" cy="340468"/>
            </a:xfrm>
            <a:prstGeom prst="ellipse">
              <a:avLst/>
            </a:prstGeom>
            <a:noFill/>
            <a:ln w="19050" algn="ctr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pPr algn="ctr" eaLnBrk="1" hangingPunct="1">
                <a:lnSpc>
                  <a:spcPct val="90000"/>
                </a:lnSpc>
                <a:spcBef>
                  <a:spcPct val="20000"/>
                </a:spcBef>
                <a:buClr>
                  <a:srgbClr val="9999FF"/>
                </a:buClr>
                <a:buSzPct val="80000"/>
                <a:buFont typeface="Wingdings" pitchFamily="2" charset="2"/>
                <a:buNone/>
              </a:pPr>
              <a:endParaRPr lang="ar-SA" altLang="en-US"/>
            </a:p>
          </p:txBody>
        </p:sp>
        <p:sp>
          <p:nvSpPr>
            <p:cNvPr id="3097" name="TextBox 34"/>
            <p:cNvSpPr txBox="1">
              <a:spLocks noChangeArrowheads="1"/>
            </p:cNvSpPr>
            <p:nvPr/>
          </p:nvSpPr>
          <p:spPr bwMode="auto">
            <a:xfrm>
              <a:off x="5680953" y="3521413"/>
              <a:ext cx="2500009" cy="590931"/>
            </a:xfrm>
            <a:prstGeom prst="rect">
              <a:avLst/>
            </a:prstGeom>
            <a:noFill/>
            <a:ln w="12700">
              <a:solidFill>
                <a:schemeClr val="accent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1" hangingPunct="1">
                <a:lnSpc>
                  <a:spcPct val="90000"/>
                </a:lnSpc>
                <a:spcBef>
                  <a:spcPct val="20000"/>
                </a:spcBef>
                <a:buClr>
                  <a:srgbClr val="9999FF"/>
                </a:buClr>
                <a:buSzPct val="80000"/>
                <a:buFont typeface="Wingdings" pitchFamily="2" charset="2"/>
                <a:buNone/>
              </a:pPr>
              <a:r>
                <a:rPr lang="en-US" altLang="en-US" sz="1800"/>
                <a:t>Note: we are plotting velocity vs. time</a:t>
              </a:r>
            </a:p>
          </p:txBody>
        </p:sp>
        <p:cxnSp>
          <p:nvCxnSpPr>
            <p:cNvPr id="3098" name="Straight Connector 36"/>
            <p:cNvCxnSpPr>
              <a:cxnSpLocks noChangeShapeType="1"/>
              <a:stCxn id="3097" idx="1"/>
              <a:endCxn id="3096" idx="6"/>
            </p:cNvCxnSpPr>
            <p:nvPr/>
          </p:nvCxnSpPr>
          <p:spPr bwMode="auto">
            <a:xfrm flipH="1">
              <a:off x="5369667" y="3816879"/>
              <a:ext cx="311286" cy="20682"/>
            </a:xfrm>
            <a:prstGeom prst="line">
              <a:avLst/>
            </a:prstGeom>
            <a:noFill/>
            <a:ln w="19050" algn="ctr">
              <a:solidFill>
                <a:schemeClr val="accent2"/>
              </a:solidFill>
              <a:round/>
              <a:headEnd/>
              <a:tailEnd/>
            </a:ln>
          </p:spPr>
        </p:cxnSp>
      </p:grpSp>
      <p:sp>
        <p:nvSpPr>
          <p:cNvPr id="38" name="Rectangle 37">
            <a:extLst>
              <a:ext uri="{FF2B5EF4-FFF2-40B4-BE49-F238E27FC236}"/>
            </a:extLst>
          </p:cNvPr>
          <p:cNvSpPr/>
          <p:nvPr/>
        </p:nvSpPr>
        <p:spPr bwMode="auto">
          <a:xfrm>
            <a:off x="0" y="6132513"/>
            <a:ext cx="9144000" cy="725487"/>
          </a:xfrm>
          <a:prstGeom prst="rect">
            <a:avLst/>
          </a:prstGeom>
          <a:solidFill>
            <a:srgbClr val="FF0000"/>
          </a:solidFill>
          <a:ln w="19050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  <a:effectLst>
            <a:outerShdw blurRad="50800" dist="50800" dir="5400000" algn="ctr" rotWithShape="0">
              <a:schemeClr val="accent2"/>
            </a:outerShdw>
          </a:effectLst>
        </p:spPr>
        <p:txBody>
          <a:bodyPr/>
          <a:lstStyle/>
          <a:p>
            <a:pPr algn="ctr" eaLnBrk="1" hangingPunct="1">
              <a:lnSpc>
                <a:spcPct val="90000"/>
              </a:lnSpc>
              <a:spcBef>
                <a:spcPct val="20000"/>
              </a:spcBef>
              <a:buClr>
                <a:srgbClr val="9999FF"/>
              </a:buClr>
              <a:buSzPct val="80000"/>
              <a:buFont typeface="Wingdings" panose="05000000000000000000" pitchFamily="2" charset="2"/>
              <a:buNone/>
              <a:defRPr/>
            </a:pPr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17419</TotalTime>
  <Words>1317</Words>
  <Application>Microsoft Office PowerPoint</Application>
  <PresentationFormat>عرض على الشاشة (3:4)‏</PresentationFormat>
  <Paragraphs>233</Paragraphs>
  <Slides>21</Slides>
  <Notes>6</Notes>
  <HiddenSlides>0</HiddenSlides>
  <MMClips>0</MMClips>
  <ScaleCrop>false</ScaleCrop>
  <HeadingPairs>
    <vt:vector size="8" baseType="variant">
      <vt:variant>
        <vt:lpstr>الخطوط المستخدمة</vt:lpstr>
      </vt:variant>
      <vt:variant>
        <vt:i4>14</vt:i4>
      </vt:variant>
      <vt:variant>
        <vt:lpstr>سمة</vt:lpstr>
      </vt:variant>
      <vt:variant>
        <vt:i4>1</vt:i4>
      </vt:variant>
      <vt:variant>
        <vt:lpstr>خوادم OLE مضمنة</vt:lpstr>
      </vt:variant>
      <vt:variant>
        <vt:i4>2</vt:i4>
      </vt:variant>
      <vt:variant>
        <vt:lpstr>عناوين الشرائح</vt:lpstr>
      </vt:variant>
      <vt:variant>
        <vt:i4>21</vt:i4>
      </vt:variant>
    </vt:vector>
  </HeadingPairs>
  <TitlesOfParts>
    <vt:vector size="38" baseType="lpstr">
      <vt:lpstr>Tahoma</vt:lpstr>
      <vt:lpstr>Arial</vt:lpstr>
      <vt:lpstr>Calibri</vt:lpstr>
      <vt:lpstr>Times New Roman</vt:lpstr>
      <vt:lpstr>Wingdings</vt:lpstr>
      <vt:lpstr>SimSun</vt:lpstr>
      <vt:lpstr>Palatino Linotype</vt:lpstr>
      <vt:lpstr>Georgia</vt:lpstr>
      <vt:lpstr>Wingdings 3</vt:lpstr>
      <vt:lpstr>Symbol</vt:lpstr>
      <vt:lpstr>Comic Sans MS</vt:lpstr>
      <vt:lpstr>Open Sans</vt:lpstr>
      <vt:lpstr>&amp;quot</vt:lpstr>
      <vt:lpstr>Gulim</vt:lpstr>
      <vt:lpstr>Office Theme</vt:lpstr>
      <vt:lpstr>Microsoft 公式 3.0</vt:lpstr>
      <vt:lpstr>MathType 5.0 Equation</vt:lpstr>
      <vt:lpstr> Lecture 3     Mechanics</vt:lpstr>
      <vt:lpstr>Motion along a straight line</vt:lpstr>
      <vt:lpstr>* Basic Quantities in Mechanics</vt:lpstr>
      <vt:lpstr>One Dimensional Position x</vt:lpstr>
      <vt:lpstr>الشريحة 5</vt:lpstr>
      <vt:lpstr>Quantities in Motion</vt:lpstr>
      <vt:lpstr>Displacement</vt:lpstr>
      <vt:lpstr>Velocity</vt:lpstr>
      <vt:lpstr>Uniform Velocity</vt:lpstr>
      <vt:lpstr>Average Acceleration</vt:lpstr>
      <vt:lpstr>Instantaneous and Uniform Acceleration</vt:lpstr>
      <vt:lpstr>Kinematic Variables: x, v, a</vt:lpstr>
      <vt:lpstr>Special Case: Motion with Uniform Acceleration (our typical case)</vt:lpstr>
      <vt:lpstr>Example</vt:lpstr>
      <vt:lpstr>Example</vt:lpstr>
      <vt:lpstr>Example</vt:lpstr>
      <vt:lpstr>Example</vt:lpstr>
      <vt:lpstr>Free Fall Acceleration</vt:lpstr>
      <vt:lpstr>الشريحة 19</vt:lpstr>
      <vt:lpstr>الشريحة 20</vt:lpstr>
      <vt:lpstr>Summary</vt:lpstr>
    </vt:vector>
  </TitlesOfParts>
  <Company>NJIT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Lenovo</dc:creator>
  <cp:lastModifiedBy>hp</cp:lastModifiedBy>
  <cp:revision>263</cp:revision>
  <dcterms:created xsi:type="dcterms:W3CDTF">2003-02-02T23:38:32Z</dcterms:created>
  <dcterms:modified xsi:type="dcterms:W3CDTF">2018-02-13T06:56:47Z</dcterms:modified>
</cp:coreProperties>
</file>