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>
  <p:sldMasterIdLst>
    <p:sldMasterId id="2147483648" r:id="rId1"/>
  </p:sldMasterIdLst>
  <p:notesMasterIdLst>
    <p:notesMasterId r:id="rId39"/>
  </p:notesMasterIdLst>
  <p:sldIdLst>
    <p:sldId id="256" r:id="rId2"/>
    <p:sldId id="259" r:id="rId3"/>
    <p:sldId id="260" r:id="rId4"/>
    <p:sldId id="314" r:id="rId5"/>
    <p:sldId id="264" r:id="rId6"/>
    <p:sldId id="267" r:id="rId7"/>
    <p:sldId id="296" r:id="rId8"/>
    <p:sldId id="263" r:id="rId9"/>
    <p:sldId id="266" r:id="rId10"/>
    <p:sldId id="299" r:id="rId11"/>
    <p:sldId id="301" r:id="rId12"/>
    <p:sldId id="268" r:id="rId13"/>
    <p:sldId id="278" r:id="rId14"/>
    <p:sldId id="277" r:id="rId15"/>
    <p:sldId id="281" r:id="rId16"/>
    <p:sldId id="280" r:id="rId17"/>
    <p:sldId id="279" r:id="rId18"/>
    <p:sldId id="283" r:id="rId19"/>
    <p:sldId id="312" r:id="rId20"/>
    <p:sldId id="313" r:id="rId21"/>
    <p:sldId id="284" r:id="rId22"/>
    <p:sldId id="285" r:id="rId23"/>
    <p:sldId id="287" r:id="rId24"/>
    <p:sldId id="289" r:id="rId25"/>
    <p:sldId id="288" r:id="rId26"/>
    <p:sldId id="291" r:id="rId27"/>
    <p:sldId id="310" r:id="rId28"/>
    <p:sldId id="308" r:id="rId29"/>
    <p:sldId id="309" r:id="rId30"/>
    <p:sldId id="290" r:id="rId31"/>
    <p:sldId id="292" r:id="rId32"/>
    <p:sldId id="293" r:id="rId33"/>
    <p:sldId id="282" r:id="rId34"/>
    <p:sldId id="294" r:id="rId35"/>
    <p:sldId id="311" r:id="rId36"/>
    <p:sldId id="270" r:id="rId37"/>
    <p:sldId id="271" r:id="rId38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 snapToGrid="0">
      <p:cViewPr varScale="1">
        <p:scale>
          <a:sx n="70" d="100"/>
          <a:sy n="70" d="100"/>
        </p:scale>
        <p:origin x="7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365017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rtl="1" latinLnBrk="0">
      <a:defRPr sz="1200">
        <a:latin typeface="+mj-lt"/>
        <a:ea typeface="+mj-ea"/>
        <a:cs typeface="+mj-cs"/>
        <a:sym typeface="Calibri"/>
      </a:defRPr>
    </a:lvl1pPr>
    <a:lvl2pPr indent="228600" algn="r" rtl="1" latinLnBrk="0">
      <a:defRPr sz="1200">
        <a:latin typeface="+mj-lt"/>
        <a:ea typeface="+mj-ea"/>
        <a:cs typeface="+mj-cs"/>
        <a:sym typeface="Calibri"/>
      </a:defRPr>
    </a:lvl2pPr>
    <a:lvl3pPr indent="457200" algn="r" rtl="1" latinLnBrk="0">
      <a:defRPr sz="1200">
        <a:latin typeface="+mj-lt"/>
        <a:ea typeface="+mj-ea"/>
        <a:cs typeface="+mj-cs"/>
        <a:sym typeface="Calibri"/>
      </a:defRPr>
    </a:lvl3pPr>
    <a:lvl4pPr indent="685800" algn="r" rtl="1" latinLnBrk="0">
      <a:defRPr sz="1200">
        <a:latin typeface="+mj-lt"/>
        <a:ea typeface="+mj-ea"/>
        <a:cs typeface="+mj-cs"/>
        <a:sym typeface="Calibri"/>
      </a:defRPr>
    </a:lvl4pPr>
    <a:lvl5pPr indent="914400" algn="r" rtl="1" latinLnBrk="0">
      <a:defRPr sz="1200">
        <a:latin typeface="+mj-lt"/>
        <a:ea typeface="+mj-ea"/>
        <a:cs typeface="+mj-cs"/>
        <a:sym typeface="Calibri"/>
      </a:defRPr>
    </a:lvl5pPr>
    <a:lvl6pPr indent="1143000" algn="r" rtl="1" latinLnBrk="0">
      <a:defRPr sz="1200">
        <a:latin typeface="+mj-lt"/>
        <a:ea typeface="+mj-ea"/>
        <a:cs typeface="+mj-cs"/>
        <a:sym typeface="Calibri"/>
      </a:defRPr>
    </a:lvl6pPr>
    <a:lvl7pPr indent="1371600" algn="r" rtl="1" latinLnBrk="0">
      <a:defRPr sz="1200">
        <a:latin typeface="+mj-lt"/>
        <a:ea typeface="+mj-ea"/>
        <a:cs typeface="+mj-cs"/>
        <a:sym typeface="Calibri"/>
      </a:defRPr>
    </a:lvl7pPr>
    <a:lvl8pPr indent="1600200" algn="r" rtl="1" latinLnBrk="0">
      <a:defRPr sz="1200">
        <a:latin typeface="+mj-lt"/>
        <a:ea typeface="+mj-ea"/>
        <a:cs typeface="+mj-cs"/>
        <a:sym typeface="Calibri"/>
      </a:defRPr>
    </a:lvl8pPr>
    <a:lvl9pPr indent="1828800" algn="r" rtl="1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302997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نص العنوان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نص العنوان</a:t>
            </a:r>
          </a:p>
        </p:txBody>
      </p:sp>
      <p:sp>
        <p:nvSpPr>
          <p:cNvPr id="30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31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نص العنوان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نص العنوان</a:t>
            </a:r>
          </a:p>
        </p:txBody>
      </p:sp>
      <p:sp>
        <p:nvSpPr>
          <p:cNvPr id="39" name="مستوى النص الأول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0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نص العنوان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نص العنوان</a:t>
            </a:r>
          </a:p>
        </p:txBody>
      </p:sp>
      <p:sp>
        <p:nvSpPr>
          <p:cNvPr id="48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9" name="عنصر نائب للنص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 rtl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نص العنوان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نص العنوان</a:t>
            </a:r>
          </a:p>
        </p:txBody>
      </p:sp>
      <p:sp>
        <p:nvSpPr>
          <p:cNvPr id="58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نص العنوان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نص العنوان</a:t>
            </a:r>
          </a:p>
        </p:txBody>
      </p:sp>
      <p:sp>
        <p:nvSpPr>
          <p:cNvPr id="73" name="مستوى النص الأول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74" name="عنصر نائب للنص 3"/>
          <p:cNvSpPr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 rtl="0">
              <a:buSzTx/>
              <a:buFontTx/>
              <a:buNone/>
              <a:defRPr sz="1600"/>
            </a:pPr>
            <a:endParaRPr/>
          </a:p>
        </p:txBody>
      </p:sp>
      <p:sp>
        <p:nvSpPr>
          <p:cNvPr id="75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نص العنوان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نص العنوان</a:t>
            </a:r>
          </a:p>
        </p:txBody>
      </p:sp>
      <p:sp>
        <p:nvSpPr>
          <p:cNvPr id="83" name="عنصر نائب للصورة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85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082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نص العنوان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نص العنوان</a:t>
            </a:r>
          </a:p>
        </p:txBody>
      </p:sp>
      <p:sp>
        <p:nvSpPr>
          <p:cNvPr id="3" name="مستوى النص الأول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" name="رقم الشريحة"/>
          <p:cNvSpPr txBox="1">
            <a:spLocks noGrp="1"/>
          </p:cNvSpPr>
          <p:nvPr>
            <p:ph type="sldNum" sz="quarter" idx="2"/>
          </p:nvPr>
        </p:nvSpPr>
        <p:spPr>
          <a:xfrm>
            <a:off x="838200" y="6414760"/>
            <a:ext cx="258922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l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6" r:id="rId6"/>
    <p:sldLayoutId id="2147483657" r:id="rId7"/>
    <p:sldLayoutId id="2147483658" r:id="rId8"/>
  </p:sldLayoutIdLst>
  <p:transition spd="med"/>
  <p:txStyles>
    <p:titleStyle>
      <a:lvl1pPr marL="0" marR="0" indent="0" algn="r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r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r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r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r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r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r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r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r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r" defTabSz="914400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r" defTabSz="914400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39" marR="0" indent="-320039" algn="r" defTabSz="914400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r" defTabSz="914400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r" defTabSz="914400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r" defTabSz="914400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r" defTabSz="914400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r" defTabSz="914400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r" defTabSz="914400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microsoft.com/office/2007/relationships/hdphoto" Target="../media/hdphoto3.wdp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9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microsoft.com/office/2007/relationships/hdphoto" Target="../media/hdphoto8.wdp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10.wdp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12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microsoft.com/office/2007/relationships/hdphoto" Target="../media/hdphoto11.wdp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13.wdp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14.wdp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16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microsoft.com/office/2007/relationships/hdphoto" Target="../media/hdphoto15.wdp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17.wdp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gif"/><Relationship Id="rId5" Type="http://schemas.microsoft.com/office/2007/relationships/hdphoto" Target="../media/hdphoto18.wdp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gif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1.JPG"/><Relationship Id="rId9" Type="http://schemas.microsoft.com/office/2007/relationships/hdphoto" Target="../media/hdphoto4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19.wdp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20.wdp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21.wdp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22.wdp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23.wdp"/><Relationship Id="rId4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25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microsoft.com/office/2007/relationships/hdphoto" Target="../media/hdphoto24.wdp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26.wdp"/><Relationship Id="rId4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3.png"/><Relationship Id="rId7" Type="http://schemas.microsoft.com/office/2007/relationships/hdphoto" Target="../media/hdphoto28.wdp"/><Relationship Id="rId12" Type="http://schemas.openxmlformats.org/officeDocument/2006/relationships/image" Target="../media/image4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11" Type="http://schemas.microsoft.com/office/2007/relationships/hdphoto" Target="../media/hdphoto29.wdp"/><Relationship Id="rId5" Type="http://schemas.microsoft.com/office/2007/relationships/hdphoto" Target="../media/hdphoto27.wdp"/><Relationship Id="rId10" Type="http://schemas.openxmlformats.org/officeDocument/2006/relationships/image" Target="../media/image48.png"/><Relationship Id="rId4" Type="http://schemas.openxmlformats.org/officeDocument/2006/relationships/image" Target="../media/image44.png"/><Relationship Id="rId9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3.png"/><Relationship Id="rId7" Type="http://schemas.openxmlformats.org/officeDocument/2006/relationships/image" Target="../media/image5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microsoft.com/office/2007/relationships/hdphoto" Target="../media/hdphoto30.wdp"/><Relationship Id="rId11" Type="http://schemas.openxmlformats.org/officeDocument/2006/relationships/image" Target="../media/image56.jpeg"/><Relationship Id="rId5" Type="http://schemas.openxmlformats.org/officeDocument/2006/relationships/image" Target="../media/image51.png"/><Relationship Id="rId10" Type="http://schemas.openxmlformats.org/officeDocument/2006/relationships/image" Target="../media/image55.png"/><Relationship Id="rId4" Type="http://schemas.openxmlformats.org/officeDocument/2006/relationships/image" Target="../media/image50.png"/><Relationship Id="rId9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microsoft.com/office/2007/relationships/hdphoto" Target="../media/hdphoto5.wdp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31.wdp"/><Relationship Id="rId4" Type="http://schemas.openxmlformats.org/officeDocument/2006/relationships/image" Target="../media/image5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32.wdp"/><Relationship Id="rId4" Type="http://schemas.openxmlformats.org/officeDocument/2006/relationships/image" Target="../media/image5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33.wdp"/><Relationship Id="rId4" Type="http://schemas.openxmlformats.org/officeDocument/2006/relationships/image" Target="../media/image5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34.wdp"/><Relationship Id="rId4" Type="http://schemas.openxmlformats.org/officeDocument/2006/relationships/image" Target="../media/image6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35.wdp"/><Relationship Id="rId4" Type="http://schemas.openxmlformats.org/officeDocument/2006/relationships/image" Target="../media/image6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3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62.png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jpe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3.png"/><Relationship Id="rId7" Type="http://schemas.microsoft.com/office/2007/relationships/hdphoto" Target="../media/hdphoto37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png"/><Relationship Id="rId5" Type="http://schemas.microsoft.com/office/2007/relationships/hdphoto" Target="../media/hdphoto36.wdp"/><Relationship Id="rId10" Type="http://schemas.openxmlformats.org/officeDocument/2006/relationships/image" Target="../media/image65.png"/><Relationship Id="rId4" Type="http://schemas.openxmlformats.org/officeDocument/2006/relationships/image" Target="../media/image68.png"/><Relationship Id="rId9" Type="http://schemas.microsoft.com/office/2007/relationships/hdphoto" Target="../media/hdphoto38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.png"/><Relationship Id="rId7" Type="http://schemas.openxmlformats.org/officeDocument/2006/relationships/image" Target="../media/image1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12.png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5.gif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1.JPG"/><Relationship Id="rId4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microsoft.com/office/2007/relationships/hdphoto" Target="../media/hdphoto7.wdp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.png"/><Relationship Id="rId7" Type="http://schemas.openxmlformats.org/officeDocument/2006/relationships/image" Target="../media/image2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Relationship Id="rId9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صورة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690" y="735838"/>
            <a:ext cx="2372131" cy="5380179"/>
          </a:xfrm>
          <a:prstGeom prst="rect">
            <a:avLst/>
          </a:prstGeom>
        </p:spPr>
      </p:pic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2" descr="حل كتاب النشاط لغتي الخالدة ثالث متوسط ف1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5921" y="1010826"/>
            <a:ext cx="1540815" cy="20391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2224" y="734219"/>
            <a:ext cx="2100610" cy="5381798"/>
          </a:xfrm>
          <a:prstGeom prst="rect">
            <a:avLst/>
          </a:prstGeom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454" y="734219"/>
            <a:ext cx="4398996" cy="538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49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التمهيد</a:t>
            </a: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:a16="http://schemas.microsoft.com/office/drawing/2014/main" xmlns="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65331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من خارج الكتاب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9" name="مستطيل مستدير الزوايا 8"/>
          <p:cNvSpPr/>
          <p:nvPr/>
        </p:nvSpPr>
        <p:spPr>
          <a:xfrm>
            <a:off x="6124923" y="713681"/>
            <a:ext cx="3455323" cy="51454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تعريف الفعل المضارع :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xmlns="" id="{32D7F6F6-518B-4D22-AE35-9B05E9EE5D32}"/>
              </a:ext>
            </a:extLst>
          </p:cNvPr>
          <p:cNvSpPr txBox="1"/>
          <p:nvPr/>
        </p:nvSpPr>
        <p:spPr>
          <a:xfrm>
            <a:off x="808567" y="1478508"/>
            <a:ext cx="894397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ar-EG" sz="2800" b="1" dirty="0">
                <a:cs typeface="Arial" panose="020B0604020202020204" pitchFamily="34" charset="0"/>
              </a:rPr>
              <a:t>هو الفعل الذي يدلّ على واقعة أو حدث يجري في الزمن الحالي والمستقبل خلال زمان </a:t>
            </a:r>
            <a:r>
              <a:rPr lang="ar-EG" sz="2800" b="1" dirty="0" smtClean="0">
                <a:cs typeface="Arial" panose="020B0604020202020204" pitchFamily="34" charset="0"/>
              </a:rPr>
              <a:t>المتكلّم</a:t>
            </a:r>
            <a:r>
              <a:rPr lang="ar-SA" sz="2800" b="1" dirty="0" smtClean="0">
                <a:cs typeface="Arial" panose="020B0604020202020204" pitchFamily="34" charset="0"/>
              </a:rPr>
              <a:t> </a:t>
            </a:r>
            <a:r>
              <a:rPr lang="ar-EG" sz="2800" b="1" dirty="0" smtClean="0">
                <a:cs typeface="Arial" panose="020B0604020202020204" pitchFamily="34" charset="0"/>
              </a:rPr>
              <a:t>، </a:t>
            </a:r>
            <a:r>
              <a:rPr lang="ar-EG" sz="2800" b="1" dirty="0">
                <a:cs typeface="Arial" panose="020B0604020202020204" pitchFamily="34" charset="0"/>
              </a:rPr>
              <a:t>ولابد أن يكون </a:t>
            </a:r>
            <a:r>
              <a:rPr lang="ar-EG" sz="2800" b="1" dirty="0" smtClean="0">
                <a:cs typeface="Arial" panose="020B0604020202020204" pitchFamily="34" charset="0"/>
              </a:rPr>
              <a:t>مبدوء </a:t>
            </a:r>
            <a:r>
              <a:rPr lang="ar-EG" sz="2800" b="1" dirty="0">
                <a:cs typeface="Arial" panose="020B0604020202020204" pitchFamily="34" charset="0"/>
              </a:rPr>
              <a:t>بأحد الحروف في كلمة </a:t>
            </a:r>
            <a:r>
              <a:rPr lang="ar-EG" sz="28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(</a:t>
            </a:r>
            <a:r>
              <a:rPr lang="ar-SA" sz="28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ar-EG" sz="28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نَــأتِي</a:t>
            </a:r>
            <a:r>
              <a:rPr lang="ar-SA" sz="28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ar-EG" sz="28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)</a:t>
            </a:r>
            <a:r>
              <a:rPr lang="ar-SA" sz="28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ar-SA" sz="2800" b="1" dirty="0" smtClean="0">
                <a:cs typeface="Arial" panose="020B0604020202020204" pitchFamily="34" charset="0"/>
              </a:rPr>
              <a:t>أو </a:t>
            </a:r>
            <a:r>
              <a:rPr lang="ar-SA" sz="28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( </a:t>
            </a:r>
            <a:r>
              <a:rPr lang="ar-SA" sz="2800" b="1" dirty="0" err="1" smtClean="0">
                <a:solidFill>
                  <a:srgbClr val="FF0000"/>
                </a:solidFill>
                <a:cs typeface="Arial" panose="020B0604020202020204" pitchFamily="34" charset="0"/>
              </a:rPr>
              <a:t>نأيت</a:t>
            </a:r>
            <a:r>
              <a:rPr lang="ar-SA" sz="28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 ) </a:t>
            </a:r>
            <a:r>
              <a:rPr lang="ar-SA" sz="2800" b="1" dirty="0" smtClean="0">
                <a:cs typeface="Arial" panose="020B0604020202020204" pitchFamily="34" charset="0"/>
              </a:rPr>
              <a:t>أو </a:t>
            </a:r>
            <a:r>
              <a:rPr lang="ar-SA" sz="28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( أنيت )</a:t>
            </a:r>
            <a:r>
              <a:rPr lang="ar-EG" sz="28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ar-EG" sz="2800" b="1" dirty="0" smtClean="0">
                <a:cs typeface="Arial" panose="020B0604020202020204" pitchFamily="34" charset="0"/>
              </a:rPr>
              <a:t>و</a:t>
            </a:r>
            <a:r>
              <a:rPr lang="ar-SA" sz="2800" b="1" dirty="0" smtClean="0">
                <a:cs typeface="Arial" panose="020B0604020202020204" pitchFamily="34" charset="0"/>
              </a:rPr>
              <a:t>ي</a:t>
            </a:r>
            <a:r>
              <a:rPr lang="ar-EG" sz="2800" b="1" dirty="0" smtClean="0">
                <a:cs typeface="Arial" panose="020B0604020202020204" pitchFamily="34" charset="0"/>
              </a:rPr>
              <a:t>قبل </a:t>
            </a:r>
            <a:r>
              <a:rPr lang="ar-EG" sz="2800" b="1" dirty="0">
                <a:cs typeface="Arial" panose="020B0604020202020204" pitchFamily="34" charset="0"/>
              </a:rPr>
              <a:t>السين و سوف.</a:t>
            </a:r>
            <a:endParaRPr lang="ar-EG" sz="2800" b="1" dirty="0" smtClean="0">
              <a:cs typeface="Arial" panose="020B0604020202020204" pitchFamily="34" charset="0"/>
            </a:endParaRPr>
          </a:p>
        </p:txBody>
      </p:sp>
      <p:sp>
        <p:nvSpPr>
          <p:cNvPr id="11" name="مستطيل مستدير الزوايا 10"/>
          <p:cNvSpPr/>
          <p:nvPr/>
        </p:nvSpPr>
        <p:spPr>
          <a:xfrm>
            <a:off x="5366868" y="3213036"/>
            <a:ext cx="4299692" cy="51454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علامة إعراب الفعل المضارع :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xmlns="" id="{32D7F6F6-518B-4D22-AE35-9B05E9EE5D32}"/>
              </a:ext>
            </a:extLst>
          </p:cNvPr>
          <p:cNvSpPr txBox="1"/>
          <p:nvPr/>
        </p:nvSpPr>
        <p:spPr>
          <a:xfrm>
            <a:off x="759359" y="3980273"/>
            <a:ext cx="890720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ar-SA" sz="2800" b="1" dirty="0" smtClean="0">
                <a:solidFill>
                  <a:srgbClr val="0070C0"/>
                </a:solidFill>
                <a:cs typeface="Arial" panose="020B0604020202020204" pitchFamily="34" charset="0"/>
              </a:rPr>
              <a:t>الضمة الظاهرة </a:t>
            </a:r>
            <a:r>
              <a:rPr lang="ar-SA" sz="2800" b="1" dirty="0" smtClean="0">
                <a:cs typeface="Arial" panose="020B0604020202020204" pitchFamily="34" charset="0"/>
              </a:rPr>
              <a:t>، </a:t>
            </a:r>
            <a:r>
              <a:rPr lang="ar-EG" sz="2800" b="1" dirty="0" smtClean="0">
                <a:cs typeface="Arial" panose="020B0604020202020204" pitchFamily="34" charset="0"/>
              </a:rPr>
              <a:t>وهي </a:t>
            </a:r>
            <a:r>
              <a:rPr lang="ar-EG" sz="2800" b="1" dirty="0">
                <a:cs typeface="Arial" panose="020B0604020202020204" pitchFamily="34" charset="0"/>
              </a:rPr>
              <a:t>تظهر غالبًا على </a:t>
            </a:r>
            <a:r>
              <a:rPr lang="ar-SA" sz="2800" b="1" dirty="0" smtClean="0">
                <a:cs typeface="Arial" panose="020B0604020202020204" pitchFamily="34" charset="0"/>
              </a:rPr>
              <a:t>آخر </a:t>
            </a:r>
            <a:r>
              <a:rPr lang="ar-EG" sz="2800" b="1" dirty="0" smtClean="0">
                <a:cs typeface="Arial" panose="020B0604020202020204" pitchFamily="34" charset="0"/>
              </a:rPr>
              <a:t>الفعل </a:t>
            </a:r>
            <a:r>
              <a:rPr lang="ar-EG" sz="2800" b="1" dirty="0" smtClean="0">
                <a:cs typeface="Arial" panose="020B0604020202020204" pitchFamily="34" charset="0"/>
              </a:rPr>
              <a:t>المضارع</a:t>
            </a:r>
            <a:r>
              <a:rPr lang="ar-SA" sz="2800" b="1" dirty="0" smtClean="0">
                <a:cs typeface="Arial" panose="020B0604020202020204" pitchFamily="34" charset="0"/>
              </a:rPr>
              <a:t> الصحيح الآخر </a:t>
            </a:r>
            <a:r>
              <a:rPr lang="ar-SA" sz="2800" b="1" dirty="0" smtClean="0">
                <a:cs typeface="Arial" panose="020B0604020202020204" pitchFamily="34" charset="0"/>
              </a:rPr>
              <a:t>كما تعرفنا في الصف الرابع الابتدائي </a:t>
            </a:r>
            <a:r>
              <a:rPr lang="ar-SA" sz="2800" b="1" dirty="0" smtClean="0">
                <a:cs typeface="Arial" panose="020B0604020202020204" pitchFamily="34" charset="0"/>
              </a:rPr>
              <a:t>وفي الصف السادس الابتدائي تعرفنا أنه يُعرب </a:t>
            </a:r>
            <a:r>
              <a:rPr lang="ar-SA" sz="2800" b="1" dirty="0" smtClean="0">
                <a:solidFill>
                  <a:srgbClr val="0070C0"/>
                </a:solidFill>
                <a:cs typeface="Arial" panose="020B0604020202020204" pitchFamily="34" charset="0"/>
              </a:rPr>
              <a:t>بثبوت النون </a:t>
            </a:r>
            <a:r>
              <a:rPr lang="ar-SA" sz="28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إذا كان من الأفعال الخمسة ، وينصب </a:t>
            </a:r>
            <a:r>
              <a:rPr lang="ar-SA" sz="2800" b="1" dirty="0" smtClean="0">
                <a:solidFill>
                  <a:srgbClr val="0070C0"/>
                </a:solidFill>
                <a:cs typeface="Arial" panose="020B0604020202020204" pitchFamily="34" charset="0"/>
              </a:rPr>
              <a:t>بالفتحة </a:t>
            </a:r>
            <a:r>
              <a:rPr lang="ar-SA" sz="28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إذا كان صحيح الآخر </a:t>
            </a:r>
            <a:r>
              <a:rPr lang="ar-SA" sz="2800" b="1" dirty="0" smtClean="0">
                <a:solidFill>
                  <a:srgbClr val="0070C0"/>
                </a:solidFill>
                <a:cs typeface="Arial" panose="020B0604020202020204" pitchFamily="34" charset="0"/>
              </a:rPr>
              <a:t>وحذف النون </a:t>
            </a:r>
            <a:r>
              <a:rPr lang="ar-SA" sz="28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إذا كان من الأفعال الخمسة ، ويجزم </a:t>
            </a:r>
            <a:r>
              <a:rPr lang="ar-SA" sz="2800" b="1" dirty="0" smtClean="0">
                <a:solidFill>
                  <a:srgbClr val="0070C0"/>
                </a:solidFill>
                <a:cs typeface="Arial" panose="020B0604020202020204" pitchFamily="34" charset="0"/>
              </a:rPr>
              <a:t>بالسكون </a:t>
            </a:r>
            <a:r>
              <a:rPr lang="ar-SA" sz="2800" b="1" dirty="0">
                <a:solidFill>
                  <a:schemeClr val="tx1"/>
                </a:solidFill>
                <a:cs typeface="Arial" panose="020B0604020202020204" pitchFamily="34" charset="0"/>
              </a:rPr>
              <a:t>إذا كان صحيح الآخر</a:t>
            </a:r>
            <a:r>
              <a:rPr lang="ar-SA" sz="2800" b="1" dirty="0" smtClean="0">
                <a:solidFill>
                  <a:srgbClr val="0070C0"/>
                </a:solidFill>
                <a:cs typeface="Arial" panose="020B0604020202020204" pitchFamily="34" charset="0"/>
              </a:rPr>
              <a:t> وحذف النون </a:t>
            </a:r>
            <a:r>
              <a:rPr lang="ar-SA" sz="28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إذا كان من الأفعال الخمسة</a:t>
            </a:r>
            <a:r>
              <a:rPr lang="ar-SA" sz="2800" b="1" dirty="0" smtClean="0"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ar-SA" sz="2800" b="1" dirty="0" smtClean="0">
                <a:cs typeface="Arial" panose="020B0604020202020204" pitchFamily="34" charset="0"/>
              </a:rPr>
              <a:t>.</a:t>
            </a:r>
            <a:endParaRPr lang="ar-EG" sz="2800" b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200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 animBg="1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التمهيد</a:t>
            </a: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:a16="http://schemas.microsoft.com/office/drawing/2014/main" xmlns="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65331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من خارج الكتاب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xmlns="" id="{32D7F6F6-518B-4D22-AE35-9B05E9EE5D32}"/>
              </a:ext>
            </a:extLst>
          </p:cNvPr>
          <p:cNvSpPr txBox="1"/>
          <p:nvPr/>
        </p:nvSpPr>
        <p:spPr>
          <a:xfrm>
            <a:off x="1440708" y="724204"/>
            <a:ext cx="8111761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ar-EG" sz="2800" b="1" dirty="0">
                <a:solidFill>
                  <a:srgbClr val="FF0000"/>
                </a:solidFill>
                <a:cs typeface="Arial" panose="020B0604020202020204" pitchFamily="34" charset="0"/>
              </a:rPr>
              <a:t>إذا كان جسم الإنسان </a:t>
            </a:r>
            <a:r>
              <a:rPr lang="ar-SA" sz="2800" b="1" dirty="0">
                <a:solidFill>
                  <a:srgbClr val="FF0000"/>
                </a:solidFill>
                <a:cs typeface="Arial" panose="020B0604020202020204" pitchFamily="34" charset="0"/>
              </a:rPr>
              <a:t>سليماً وخالياً من العلل والأمراض </a:t>
            </a:r>
            <a:r>
              <a:rPr lang="ar-EG" sz="28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فماذا نسميه</a:t>
            </a:r>
            <a:r>
              <a:rPr lang="ar-SA" sz="28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ar-EG" sz="28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؟</a:t>
            </a:r>
            <a:endParaRPr lang="ar-EG" sz="2800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xmlns="" id="{32D7F6F6-518B-4D22-AE35-9B05E9EE5D32}"/>
              </a:ext>
            </a:extLst>
          </p:cNvPr>
          <p:cNvSpPr txBox="1"/>
          <p:nvPr/>
        </p:nvSpPr>
        <p:spPr>
          <a:xfrm>
            <a:off x="8359089" y="1287563"/>
            <a:ext cx="11589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ar-SA" sz="2800" b="1" dirty="0" smtClean="0">
                <a:cs typeface="Arial" panose="020B0604020202020204" pitchFamily="34" charset="0"/>
              </a:rPr>
              <a:t>معتلاً </a:t>
            </a:r>
            <a:endParaRPr lang="ar-EG" sz="2800" b="1" dirty="0">
              <a:cs typeface="Arial" panose="020B0604020202020204" pitchFamily="34" charset="0"/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xmlns="" id="{32D7F6F6-518B-4D22-AE35-9B05E9EE5D32}"/>
              </a:ext>
            </a:extLst>
          </p:cNvPr>
          <p:cNvSpPr txBox="1"/>
          <p:nvPr/>
        </p:nvSpPr>
        <p:spPr>
          <a:xfrm>
            <a:off x="6529679" y="1278419"/>
            <a:ext cx="11589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ar-SA" sz="2800" b="1" dirty="0" smtClean="0">
                <a:cs typeface="Arial" panose="020B0604020202020204" pitchFamily="34" charset="0"/>
              </a:rPr>
              <a:t>صحيحًا </a:t>
            </a:r>
            <a:endParaRPr lang="ar-EG" sz="2800" b="1" dirty="0">
              <a:cs typeface="Arial" panose="020B0604020202020204" pitchFamily="34" charset="0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xmlns="" id="{32D7F6F6-518B-4D22-AE35-9B05E9EE5D32}"/>
              </a:ext>
            </a:extLst>
          </p:cNvPr>
          <p:cNvSpPr txBox="1"/>
          <p:nvPr/>
        </p:nvSpPr>
        <p:spPr>
          <a:xfrm>
            <a:off x="4674286" y="1308503"/>
            <a:ext cx="11589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ar-SA" sz="2800" b="1" dirty="0" smtClean="0">
                <a:cs typeface="Arial" panose="020B0604020202020204" pitchFamily="34" charset="0"/>
              </a:rPr>
              <a:t>خاملاَ </a:t>
            </a:r>
            <a:endParaRPr lang="ar-EG" sz="2800" b="1" dirty="0">
              <a:cs typeface="Arial" panose="020B0604020202020204" pitchFamily="34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xmlns="" id="{32D7F6F6-518B-4D22-AE35-9B05E9EE5D32}"/>
              </a:ext>
            </a:extLst>
          </p:cNvPr>
          <p:cNvSpPr txBox="1"/>
          <p:nvPr/>
        </p:nvSpPr>
        <p:spPr>
          <a:xfrm>
            <a:off x="2471350" y="1368169"/>
            <a:ext cx="1158935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ar-SA" sz="2800" b="1" dirty="0" smtClean="0">
                <a:solidFill>
                  <a:srgbClr val="0070C0"/>
                </a:solidFill>
                <a:cs typeface="Arial" panose="020B0604020202020204" pitchFamily="34" charset="0"/>
              </a:rPr>
              <a:t>صحيحًا </a:t>
            </a:r>
            <a:endParaRPr lang="ar-EG" sz="2800" b="1" dirty="0">
              <a:solidFill>
                <a:srgbClr val="0070C0"/>
              </a:solidFill>
              <a:cs typeface="Arial" panose="020B0604020202020204" pitchFamily="34" charset="0"/>
            </a:endParaRPr>
          </a:p>
        </p:txBody>
      </p:sp>
      <p:sp>
        <p:nvSpPr>
          <p:cNvPr id="17" name="مستطيل مستدير الزوايا 16"/>
          <p:cNvSpPr/>
          <p:nvPr/>
        </p:nvSpPr>
        <p:spPr>
          <a:xfrm>
            <a:off x="4256388" y="1857793"/>
            <a:ext cx="5261636" cy="51454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معنى الفعل المضارع الصحيح الآخر :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xmlns="" id="{32D7F6F6-518B-4D22-AE35-9B05E9EE5D32}"/>
              </a:ext>
            </a:extLst>
          </p:cNvPr>
          <p:cNvSpPr txBox="1"/>
          <p:nvPr/>
        </p:nvSpPr>
        <p:spPr>
          <a:xfrm>
            <a:off x="767427" y="2540814"/>
            <a:ext cx="890720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ar-EG" sz="2800" b="1" dirty="0" smtClean="0">
                <a:cs typeface="Arial" panose="020B0604020202020204" pitchFamily="34" charset="0"/>
              </a:rPr>
              <a:t>أي </a:t>
            </a:r>
            <a:r>
              <a:rPr lang="ar-EG" sz="2800" b="1" dirty="0">
                <a:cs typeface="Arial" panose="020B0604020202020204" pitchFamily="34" charset="0"/>
              </a:rPr>
              <a:t>أن ينتهي الفعل المُضارع بحرفٍ </a:t>
            </a:r>
            <a:r>
              <a:rPr lang="ar-EG" sz="2800" b="1" dirty="0" smtClean="0">
                <a:cs typeface="Arial" panose="020B0604020202020204" pitchFamily="34" charset="0"/>
              </a:rPr>
              <a:t>صحيح</a:t>
            </a:r>
            <a:r>
              <a:rPr lang="ar-SA" sz="2800" b="1" dirty="0" smtClean="0">
                <a:cs typeface="Arial" panose="020B0604020202020204" pitchFamily="34" charset="0"/>
              </a:rPr>
              <a:t> </a:t>
            </a:r>
            <a:r>
              <a:rPr lang="ar-EG" sz="2800" b="1" dirty="0" smtClean="0">
                <a:cs typeface="Arial" panose="020B0604020202020204" pitchFamily="34" charset="0"/>
              </a:rPr>
              <a:t>، </a:t>
            </a:r>
            <a:r>
              <a:rPr lang="ar-EG" sz="2800" b="1" dirty="0">
                <a:cs typeface="Arial" panose="020B0604020202020204" pitchFamily="34" charset="0"/>
              </a:rPr>
              <a:t>ولا ينتهي بأحرفِ العلَّة </a:t>
            </a:r>
            <a:r>
              <a:rPr lang="ar-EG" sz="2800" b="1" dirty="0" smtClean="0">
                <a:cs typeface="Arial" panose="020B0604020202020204" pitchFamily="34" charset="0"/>
              </a:rPr>
              <a:t>وهي</a:t>
            </a:r>
            <a:r>
              <a:rPr lang="ar-SA" sz="2800" b="1" dirty="0" smtClean="0">
                <a:cs typeface="Arial" panose="020B0604020202020204" pitchFamily="34" charset="0"/>
              </a:rPr>
              <a:t> </a:t>
            </a:r>
            <a:r>
              <a:rPr lang="ar-EG" sz="2800" b="1" dirty="0" smtClean="0">
                <a:cs typeface="Arial" panose="020B0604020202020204" pitchFamily="34" charset="0"/>
              </a:rPr>
              <a:t>: </a:t>
            </a:r>
            <a:r>
              <a:rPr lang="ar-EG" sz="28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الألف</a:t>
            </a:r>
            <a:r>
              <a:rPr lang="ar-SA" sz="28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ar-EG" sz="2800" b="1" dirty="0" smtClean="0">
                <a:cs typeface="Arial" panose="020B0604020202020204" pitchFamily="34" charset="0"/>
              </a:rPr>
              <a:t>، و</a:t>
            </a:r>
            <a:r>
              <a:rPr lang="ar-EG" sz="28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الياء</a:t>
            </a:r>
            <a:r>
              <a:rPr lang="ar-SA" sz="28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ar-EG" sz="2800" b="1" dirty="0" smtClean="0">
                <a:cs typeface="Arial" panose="020B0604020202020204" pitchFamily="34" charset="0"/>
              </a:rPr>
              <a:t>، و</a:t>
            </a:r>
            <a:r>
              <a:rPr lang="ar-EG" sz="28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الواو</a:t>
            </a:r>
            <a:r>
              <a:rPr lang="ar-SA" sz="2800" b="1" dirty="0" smtClean="0">
                <a:cs typeface="Arial" panose="020B0604020202020204" pitchFamily="34" charset="0"/>
              </a:rPr>
              <a:t> </a:t>
            </a:r>
            <a:r>
              <a:rPr lang="ar-EG" sz="2800" b="1" dirty="0" smtClean="0">
                <a:cs typeface="Arial" panose="020B0604020202020204" pitchFamily="34" charset="0"/>
              </a:rPr>
              <a:t>، </a:t>
            </a:r>
            <a:r>
              <a:rPr lang="ar-EG" sz="2800" b="1" dirty="0">
                <a:cs typeface="Arial" panose="020B0604020202020204" pitchFamily="34" charset="0"/>
              </a:rPr>
              <a:t>ويَتمُّ إعرابه بالضّمة </a:t>
            </a:r>
            <a:r>
              <a:rPr lang="ar-EG" sz="2800" b="1" dirty="0" smtClean="0">
                <a:cs typeface="Arial" panose="020B0604020202020204" pitchFamily="34" charset="0"/>
              </a:rPr>
              <a:t>الظّاهرة</a:t>
            </a:r>
            <a:r>
              <a:rPr lang="ar-SA" sz="2800" b="1" dirty="0" smtClean="0">
                <a:cs typeface="Arial" panose="020B0604020202020204" pitchFamily="34" charset="0"/>
              </a:rPr>
              <a:t> .</a:t>
            </a:r>
            <a:endParaRPr lang="ar-EG" sz="2800" b="1" dirty="0">
              <a:cs typeface="Arial" panose="020B0604020202020204" pitchFamily="34" charset="0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7853474" y="3730958"/>
            <a:ext cx="1222150" cy="646986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3200" dirty="0" smtClean="0"/>
              <a:t>مِثال :</a:t>
            </a:r>
            <a:endParaRPr lang="ar-SA" sz="3200" dirty="0"/>
          </a:p>
        </p:txBody>
      </p:sp>
      <p:sp>
        <p:nvSpPr>
          <p:cNvPr id="20" name="مستطيل 19"/>
          <p:cNvSpPr/>
          <p:nvPr/>
        </p:nvSpPr>
        <p:spPr>
          <a:xfrm>
            <a:off x="4314208" y="3585302"/>
            <a:ext cx="3150222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>
                <a:solidFill>
                  <a:schemeClr val="tx1"/>
                </a:solidFill>
              </a:rPr>
              <a:t>1-</a:t>
            </a:r>
            <a:r>
              <a:rPr lang="ar-SA" sz="2800" b="1" dirty="0">
                <a:solidFill>
                  <a:srgbClr val="0070C0"/>
                </a:solidFill>
              </a:rPr>
              <a:t> يرسمُ </a:t>
            </a:r>
            <a:r>
              <a:rPr lang="ar-SA" sz="2800" b="1" dirty="0">
                <a:solidFill>
                  <a:schemeClr val="tx1"/>
                </a:solidFill>
              </a:rPr>
              <a:t>الفنان </a:t>
            </a:r>
            <a:r>
              <a:rPr lang="ar-SA" sz="2800" b="1" dirty="0" smtClean="0">
                <a:solidFill>
                  <a:schemeClr val="tx1"/>
                </a:solidFill>
              </a:rPr>
              <a:t>اللوحة . </a:t>
            </a:r>
          </a:p>
        </p:txBody>
      </p:sp>
      <p:sp>
        <p:nvSpPr>
          <p:cNvPr id="21" name="مستطيل 20"/>
          <p:cNvSpPr/>
          <p:nvPr/>
        </p:nvSpPr>
        <p:spPr>
          <a:xfrm>
            <a:off x="4205203" y="4055308"/>
            <a:ext cx="3259227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chemeClr val="tx1"/>
                </a:solidFill>
              </a:rPr>
              <a:t>2-</a:t>
            </a:r>
            <a:r>
              <a:rPr lang="ar-SA" sz="2800" b="1" dirty="0" smtClean="0">
                <a:solidFill>
                  <a:srgbClr val="0070C0"/>
                </a:solidFill>
              </a:rPr>
              <a:t> تشرحُ </a:t>
            </a:r>
            <a:r>
              <a:rPr lang="ar-SA" sz="2800" b="1" dirty="0" smtClean="0">
                <a:solidFill>
                  <a:schemeClr val="tx1"/>
                </a:solidFill>
              </a:rPr>
              <a:t>المعلمة الدرس .</a:t>
            </a:r>
          </a:p>
        </p:txBody>
      </p:sp>
      <p:sp>
        <p:nvSpPr>
          <p:cNvPr id="22" name="مستطيل 21"/>
          <p:cNvSpPr/>
          <p:nvPr/>
        </p:nvSpPr>
        <p:spPr>
          <a:xfrm>
            <a:off x="4621926" y="4734580"/>
            <a:ext cx="497444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chemeClr val="tx1"/>
                </a:solidFill>
              </a:rPr>
              <a:t>إعراب الفعل المضارع  / </a:t>
            </a:r>
            <a:r>
              <a:rPr lang="ar-SA" sz="2800" b="1" dirty="0" smtClean="0">
                <a:solidFill>
                  <a:srgbClr val="0070C0"/>
                </a:solidFill>
              </a:rPr>
              <a:t>يرسمُ  -  تشرحُ </a:t>
            </a:r>
          </a:p>
        </p:txBody>
      </p:sp>
      <p:sp>
        <p:nvSpPr>
          <p:cNvPr id="23" name="مستطيل 22"/>
          <p:cNvSpPr/>
          <p:nvPr/>
        </p:nvSpPr>
        <p:spPr>
          <a:xfrm>
            <a:off x="1845145" y="5411295"/>
            <a:ext cx="7293984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chemeClr val="tx1"/>
                </a:solidFill>
              </a:rPr>
              <a:t>فعل </a:t>
            </a:r>
            <a:r>
              <a:rPr lang="ar-SA" sz="2800" b="1" dirty="0">
                <a:solidFill>
                  <a:schemeClr val="tx1"/>
                </a:solidFill>
              </a:rPr>
              <a:t>مضارع مرفوع و علامة رفعه </a:t>
            </a:r>
            <a:r>
              <a:rPr lang="ar-SA" sz="2800" b="1" dirty="0">
                <a:solidFill>
                  <a:srgbClr val="FF0000"/>
                </a:solidFill>
              </a:rPr>
              <a:t>الضمة</a:t>
            </a:r>
            <a:r>
              <a:rPr lang="ar-SA" sz="2800" b="1" dirty="0">
                <a:solidFill>
                  <a:schemeClr val="tx1"/>
                </a:solidFill>
              </a:rPr>
              <a:t> الظاهرة على </a:t>
            </a:r>
            <a:r>
              <a:rPr lang="ar-SA" sz="2800" b="1" dirty="0" smtClean="0">
                <a:solidFill>
                  <a:schemeClr val="tx1"/>
                </a:solidFill>
              </a:rPr>
              <a:t>آخره .</a:t>
            </a:r>
          </a:p>
        </p:txBody>
      </p:sp>
    </p:spTree>
    <p:extLst>
      <p:ext uri="{BB962C8B-B14F-4D97-AF65-F5344CB8AC3E}">
        <p14:creationId xmlns:p14="http://schemas.microsoft.com/office/powerpoint/2010/main" val="2193222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/>
      <p:bldP spid="12" grpId="0"/>
      <p:bldP spid="16" grpId="0" animBg="1"/>
      <p:bldP spid="17" grpId="0" animBg="1"/>
      <p:bldP spid="18" grpId="0"/>
      <p:bldP spid="19" grpId="0" animBg="1"/>
      <p:bldP spid="20" grpId="0"/>
      <p:bldP spid="21" grpId="0"/>
      <p:bldP spid="22" grpId="0" animBg="1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استراتيجية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شريط الذكريات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:a16="http://schemas.microsoft.com/office/drawing/2014/main" xmlns="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52148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ص 106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885" y="448451"/>
            <a:ext cx="7399992" cy="5817913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279" y="448451"/>
            <a:ext cx="1815626" cy="5787604"/>
          </a:xfrm>
          <a:prstGeom prst="rect">
            <a:avLst/>
          </a:prstGeom>
        </p:spPr>
      </p:pic>
      <p:sp>
        <p:nvSpPr>
          <p:cNvPr id="11" name="مستطيل 10"/>
          <p:cNvSpPr/>
          <p:nvPr/>
        </p:nvSpPr>
        <p:spPr>
          <a:xfrm>
            <a:off x="5504159" y="5604523"/>
            <a:ext cx="1939955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>
                <a:solidFill>
                  <a:srgbClr val="FF0000"/>
                </a:solidFill>
              </a:rPr>
              <a:t>أمر الله بالعدل</a:t>
            </a:r>
          </a:p>
        </p:txBody>
      </p:sp>
      <p:sp>
        <p:nvSpPr>
          <p:cNvPr id="12" name="مستطيل 11"/>
          <p:cNvSpPr/>
          <p:nvPr/>
        </p:nvSpPr>
        <p:spPr>
          <a:xfrm>
            <a:off x="1133657" y="5650272"/>
            <a:ext cx="1779654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>
                <a:solidFill>
                  <a:srgbClr val="FF0000"/>
                </a:solidFill>
              </a:rPr>
              <a:t>اكتب درسك </a:t>
            </a:r>
          </a:p>
        </p:txBody>
      </p:sp>
      <p:sp>
        <p:nvSpPr>
          <p:cNvPr id="16" name="مستطيل 15"/>
          <p:cNvSpPr/>
          <p:nvPr/>
        </p:nvSpPr>
        <p:spPr>
          <a:xfrm>
            <a:off x="421252" y="2304855"/>
            <a:ext cx="2918555" cy="1015663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r>
              <a:rPr lang="ar-SA" sz="2000" b="1" dirty="0" smtClean="0">
                <a:solidFill>
                  <a:srgbClr val="FF0000"/>
                </a:solidFill>
              </a:rPr>
              <a:t>** ملحوظة :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تم التعرف على </a:t>
            </a:r>
            <a:r>
              <a:rPr lang="ar-SA" sz="2000" b="1" dirty="0" smtClean="0">
                <a:solidFill>
                  <a:schemeClr val="tx1"/>
                </a:solidFill>
              </a:rPr>
              <a:t>الدرس في الصف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السادس الابتدائي بالتفصيل</a:t>
            </a:r>
            <a:endParaRPr lang="ar-SA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934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استراتيجية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شريط الذكريات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:a16="http://schemas.microsoft.com/office/drawing/2014/main" xmlns="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52148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ص 106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76"/>
          <a:stretch/>
        </p:blipFill>
        <p:spPr>
          <a:xfrm>
            <a:off x="499868" y="512578"/>
            <a:ext cx="9435702" cy="5804265"/>
          </a:xfrm>
          <a:prstGeom prst="rect">
            <a:avLst/>
          </a:prstGeom>
        </p:spPr>
      </p:pic>
      <p:sp>
        <p:nvSpPr>
          <p:cNvPr id="10" name="مستطيل 9"/>
          <p:cNvSpPr/>
          <p:nvPr/>
        </p:nvSpPr>
        <p:spPr>
          <a:xfrm>
            <a:off x="8062167" y="3808652"/>
            <a:ext cx="782586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نصب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7351048" y="3808652"/>
            <a:ext cx="625492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جزم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6998762" y="4871813"/>
            <a:ext cx="2337498" cy="954107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>
                <a:solidFill>
                  <a:srgbClr val="FF0000"/>
                </a:solidFill>
              </a:rPr>
              <a:t>يأمر الله </a:t>
            </a:r>
            <a:endParaRPr lang="ar-SA" sz="2800" b="1" dirty="0" smtClean="0">
              <a:solidFill>
                <a:srgbClr val="FF0000"/>
              </a:solidFill>
            </a:endParaRPr>
          </a:p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بالعدل والإحسان 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4194093" y="3745665"/>
            <a:ext cx="1390125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أداة نصب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4194093" y="4843860"/>
            <a:ext cx="2239716" cy="954107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>
                <a:solidFill>
                  <a:srgbClr val="FF0000"/>
                </a:solidFill>
              </a:rPr>
              <a:t>لن يحكم القاضي </a:t>
            </a:r>
            <a:endParaRPr lang="ar-SA" sz="2800" b="1" dirty="0" smtClean="0">
              <a:solidFill>
                <a:srgbClr val="FF0000"/>
              </a:solidFill>
            </a:endParaRPr>
          </a:p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بظلم </a:t>
            </a:r>
            <a:r>
              <a:rPr lang="ar-SA" sz="2800" b="1" dirty="0">
                <a:solidFill>
                  <a:srgbClr val="FF0000"/>
                </a:solidFill>
              </a:rPr>
              <a:t>متعمدًا 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1221484" y="3635241"/>
            <a:ext cx="1205779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أداة جزم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1221484" y="4813950"/>
            <a:ext cx="1955985" cy="954107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>
                <a:solidFill>
                  <a:srgbClr val="FF0000"/>
                </a:solidFill>
              </a:rPr>
              <a:t>لم أنصرف عن </a:t>
            </a:r>
            <a:endParaRPr lang="ar-SA" sz="2800" b="1" dirty="0" smtClean="0">
              <a:solidFill>
                <a:srgbClr val="FF0000"/>
              </a:solidFill>
            </a:endParaRPr>
          </a:p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حديث </a:t>
            </a:r>
            <a:r>
              <a:rPr lang="ar-SA" sz="2800" b="1" dirty="0">
                <a:solidFill>
                  <a:srgbClr val="FF0000"/>
                </a:solidFill>
              </a:rPr>
              <a:t>والدي</a:t>
            </a:r>
          </a:p>
        </p:txBody>
      </p:sp>
    </p:spTree>
    <p:extLst>
      <p:ext uri="{BB962C8B-B14F-4D97-AF65-F5344CB8AC3E}">
        <p14:creationId xmlns:p14="http://schemas.microsoft.com/office/powerpoint/2010/main" val="4160296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6" grpId="0"/>
      <p:bldP spid="17" grpId="0"/>
      <p:bldP spid="18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مهارة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الملاحظة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:a16="http://schemas.microsoft.com/office/drawing/2014/main" xmlns="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52148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ص 107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931" y="405466"/>
            <a:ext cx="6934138" cy="5854248"/>
          </a:xfrm>
          <a:prstGeom prst="rect">
            <a:avLst/>
          </a:prstGeom>
        </p:spPr>
      </p:pic>
      <p:pic>
        <p:nvPicPr>
          <p:cNvPr id="10" name="صورة 9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6" y="2293872"/>
            <a:ext cx="2497687" cy="239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409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مهارة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التحليل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:a16="http://schemas.microsoft.com/office/drawing/2014/main" xmlns="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52148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ص 107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461" y="408110"/>
            <a:ext cx="9382998" cy="6019985"/>
          </a:xfrm>
          <a:prstGeom prst="rect">
            <a:avLst/>
          </a:prstGeom>
        </p:spPr>
      </p:pic>
      <p:sp>
        <p:nvSpPr>
          <p:cNvPr id="10" name="مستطيل 9"/>
          <p:cNvSpPr/>
          <p:nvPr/>
        </p:nvSpPr>
        <p:spPr>
          <a:xfrm>
            <a:off x="3264286" y="3370321"/>
            <a:ext cx="777778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الرفع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1017783" y="3379215"/>
            <a:ext cx="1058303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النصب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7858839" y="3962605"/>
            <a:ext cx="869149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الجزم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7863647" y="5093541"/>
            <a:ext cx="859531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الرفع 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5737094" y="5072656"/>
            <a:ext cx="1018228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الفتحة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3119878" y="5072755"/>
            <a:ext cx="1620958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حذف النون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7690523" y="5692093"/>
            <a:ext cx="1205779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السكون 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0" name="مستطيل 19"/>
          <p:cNvSpPr/>
          <p:nvPr/>
        </p:nvSpPr>
        <p:spPr>
          <a:xfrm>
            <a:off x="5150053" y="5689302"/>
            <a:ext cx="1620958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حذف النون</a:t>
            </a:r>
            <a:endParaRPr lang="ar-SA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111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6" grpId="0"/>
      <p:bldP spid="17" grpId="0"/>
      <p:bldP spid="18" grpId="0"/>
      <p:bldP spid="19" grpId="0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مهارة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الملاحظة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:a16="http://schemas.microsoft.com/office/drawing/2014/main" xmlns="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52148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ص 108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045" y="530040"/>
            <a:ext cx="8899201" cy="5638748"/>
          </a:xfrm>
          <a:prstGeom prst="rect">
            <a:avLst/>
          </a:prstGeom>
        </p:spPr>
      </p:pic>
      <p:sp>
        <p:nvSpPr>
          <p:cNvPr id="10" name="مستطيل 9"/>
          <p:cNvSpPr/>
          <p:nvPr/>
        </p:nvSpPr>
        <p:spPr>
          <a:xfrm>
            <a:off x="2921709" y="1479896"/>
            <a:ext cx="453970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أن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1436581" y="1479896"/>
            <a:ext cx="484428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لن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8740641" y="2316162"/>
            <a:ext cx="551754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كي 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6792969" y="2336124"/>
            <a:ext cx="1486304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لام التعليل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2723807" y="4213505"/>
            <a:ext cx="548548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لَمْ</a:t>
            </a:r>
            <a:r>
              <a:rPr lang="ar-SA" sz="2800" b="1" dirty="0" smtClean="0">
                <a:solidFill>
                  <a:srgbClr val="FF0000"/>
                </a:solidFill>
              </a:rPr>
              <a:t> 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1270203" y="4237046"/>
            <a:ext cx="591830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لَمَّا</a:t>
            </a:r>
            <a:r>
              <a:rPr lang="ar-SA" sz="2800" b="1" dirty="0" smtClean="0">
                <a:solidFill>
                  <a:srgbClr val="FF0000"/>
                </a:solidFill>
              </a:rPr>
              <a:t> 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8318822" y="5087424"/>
            <a:ext cx="1369286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>
                <a:solidFill>
                  <a:srgbClr val="FF0000"/>
                </a:solidFill>
              </a:rPr>
              <a:t>لا </a:t>
            </a:r>
            <a:r>
              <a:rPr lang="ar-SA" sz="2800" b="1" dirty="0" smtClean="0">
                <a:solidFill>
                  <a:srgbClr val="FF0000"/>
                </a:solidFill>
              </a:rPr>
              <a:t>الناهية</a:t>
            </a:r>
            <a:r>
              <a:rPr lang="ar-SA" sz="2800" b="1" dirty="0" smtClean="0">
                <a:solidFill>
                  <a:srgbClr val="FF0000"/>
                </a:solidFill>
              </a:rPr>
              <a:t> 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0" name="مستطيل 19"/>
          <p:cNvSpPr/>
          <p:nvPr/>
        </p:nvSpPr>
        <p:spPr>
          <a:xfrm>
            <a:off x="7139628" y="5087424"/>
            <a:ext cx="1217001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لام الأمر</a:t>
            </a:r>
            <a:endParaRPr lang="ar-SA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564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6" grpId="0"/>
      <p:bldP spid="17" grpId="0"/>
      <p:bldP spid="18" grpId="0"/>
      <p:bldP spid="19" grpId="0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مهارة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التصنيف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:a16="http://schemas.microsoft.com/office/drawing/2014/main" xmlns="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52148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ص 108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16" y="405466"/>
            <a:ext cx="7699741" cy="5995334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1236" y="2048951"/>
            <a:ext cx="1959903" cy="2583374"/>
          </a:xfrm>
          <a:prstGeom prst="rect">
            <a:avLst/>
          </a:prstGeom>
        </p:spPr>
      </p:pic>
      <p:sp>
        <p:nvSpPr>
          <p:cNvPr id="11" name="مستطيل 10"/>
          <p:cNvSpPr/>
          <p:nvPr/>
        </p:nvSpPr>
        <p:spPr>
          <a:xfrm>
            <a:off x="4884472" y="2295167"/>
            <a:ext cx="1717137" cy="954107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>
                <a:solidFill>
                  <a:srgbClr val="FF0000"/>
                </a:solidFill>
              </a:rPr>
              <a:t>يطرحُ – </a:t>
            </a:r>
            <a:r>
              <a:rPr lang="ar-SA" sz="2800" b="1" dirty="0" smtClean="0">
                <a:solidFill>
                  <a:srgbClr val="FF0000"/>
                </a:solidFill>
              </a:rPr>
              <a:t>نزرعُ</a:t>
            </a:r>
          </a:p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أدرسُ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1394762" y="2316162"/>
            <a:ext cx="1856598" cy="954107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مرفوع وعلامة</a:t>
            </a:r>
          </a:p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 رفعه الضمة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4404352" y="3686992"/>
            <a:ext cx="2560316" cy="954107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>
                <a:solidFill>
                  <a:srgbClr val="FF0000"/>
                </a:solidFill>
              </a:rPr>
              <a:t>أن يتركَ - كي </a:t>
            </a:r>
            <a:r>
              <a:rPr lang="ar-SA" sz="2800" b="1" dirty="0" smtClean="0">
                <a:solidFill>
                  <a:srgbClr val="FF0000"/>
                </a:solidFill>
              </a:rPr>
              <a:t>يحصلَ</a:t>
            </a:r>
          </a:p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لن تنجحَ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863808" y="3597188"/>
            <a:ext cx="2786340" cy="954107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منصوب بأن ولن وكي</a:t>
            </a:r>
          </a:p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 وعلامة نصبه الفتحة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4454035" y="5027368"/>
            <a:ext cx="2693365" cy="954107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>
                <a:solidFill>
                  <a:srgbClr val="FF0000"/>
                </a:solidFill>
              </a:rPr>
              <a:t>لم يجدْ - لا تستسلمْ </a:t>
            </a:r>
            <a:endParaRPr lang="ar-SA" sz="2800" b="1" dirty="0" smtClean="0">
              <a:solidFill>
                <a:srgbClr val="FF0000"/>
              </a:solidFill>
            </a:endParaRPr>
          </a:p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لتعتمدْ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0" name="مستطيل 19"/>
          <p:cNvSpPr/>
          <p:nvPr/>
        </p:nvSpPr>
        <p:spPr>
          <a:xfrm>
            <a:off x="766385" y="4878214"/>
            <a:ext cx="3113352" cy="1384995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مجزوم بلم ولا الناهية </a:t>
            </a:r>
          </a:p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ولام الأمر وعلامة جزمه </a:t>
            </a:r>
          </a:p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السكون</a:t>
            </a:r>
            <a:endParaRPr lang="ar-SA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906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6" grpId="0"/>
      <p:bldP spid="17" grpId="0"/>
      <p:bldP spid="19" grpId="0"/>
      <p:bldP spid="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مهارة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الاستنتاج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:a16="http://schemas.microsoft.com/office/drawing/2014/main" xmlns="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52148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ص 108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150" y="1557901"/>
            <a:ext cx="9328038" cy="3074424"/>
          </a:xfrm>
          <a:prstGeom prst="rect">
            <a:avLst/>
          </a:prstGeom>
        </p:spPr>
      </p:pic>
      <p:sp>
        <p:nvSpPr>
          <p:cNvPr id="10" name="مستطيل 9"/>
          <p:cNvSpPr/>
          <p:nvPr/>
        </p:nvSpPr>
        <p:spPr>
          <a:xfrm>
            <a:off x="1087607" y="2398710"/>
            <a:ext cx="1253869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الخمسة 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4409695" y="3294390"/>
            <a:ext cx="1606530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واو الجماعة</a:t>
            </a:r>
            <a:endParaRPr lang="ar-SA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4976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استراتيجية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شريط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الذكريات</a:t>
            </a:r>
            <a:endParaRPr lang="ar-SA" sz="2000" b="1" dirty="0" smtClean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:a16="http://schemas.microsoft.com/office/drawing/2014/main" xmlns="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65331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من خارج الكتاب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2" name="Picture 2" descr="الأفعال الخمسة للصف السادس الابتدائي ولماذا سميت الأفعال الخمسة بهذا الاسم  - YouTub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420" t="32404" r="1572" b="12674"/>
          <a:stretch/>
        </p:blipFill>
        <p:spPr bwMode="auto">
          <a:xfrm>
            <a:off x="3906926" y="590841"/>
            <a:ext cx="2628204" cy="1927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xmlns="" id="{920B5CFD-046A-4E9F-96EC-311C2E3DE7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78" y="2518135"/>
            <a:ext cx="8801100" cy="3444734"/>
          </a:xfrm>
          <a:prstGeom prst="rect">
            <a:avLst/>
          </a:prstGeom>
        </p:spPr>
      </p:pic>
      <p:sp>
        <p:nvSpPr>
          <p:cNvPr id="17" name="مربع نص 16">
            <a:extLst>
              <a:ext uri="{FF2B5EF4-FFF2-40B4-BE49-F238E27FC236}">
                <a16:creationId xmlns:a16="http://schemas.microsoft.com/office/drawing/2014/main" xmlns="" id="{32D7F6F6-518B-4D22-AE35-9B05E9EE5D32}"/>
              </a:ext>
            </a:extLst>
          </p:cNvPr>
          <p:cNvSpPr txBox="1"/>
          <p:nvPr/>
        </p:nvSpPr>
        <p:spPr>
          <a:xfrm>
            <a:off x="1730041" y="3041847"/>
            <a:ext cx="646664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ar-EG" sz="3600" b="1" dirty="0">
                <a:cs typeface="Arial" panose="020B0604020202020204" pitchFamily="34" charset="0"/>
              </a:rPr>
              <a:t>سميت الأفعال الخمسة بهذا </a:t>
            </a:r>
            <a:r>
              <a:rPr lang="ar-EG" sz="3600" b="1" dirty="0" smtClean="0">
                <a:cs typeface="Arial" panose="020B0604020202020204" pitchFamily="34" charset="0"/>
              </a:rPr>
              <a:t>الاسم</a:t>
            </a:r>
            <a:r>
              <a:rPr lang="en-US" sz="3600" b="1" dirty="0" smtClean="0">
                <a:cs typeface="Arial" panose="020B0604020202020204" pitchFamily="34" charset="0"/>
              </a:rPr>
              <a:t> </a:t>
            </a:r>
            <a:r>
              <a:rPr lang="ar-EG" sz="3600" b="1" dirty="0" smtClean="0">
                <a:cs typeface="Arial" panose="020B0604020202020204" pitchFamily="34" charset="0"/>
              </a:rPr>
              <a:t>؛ </a:t>
            </a:r>
            <a:r>
              <a:rPr lang="ar-EG" sz="3600" b="1" dirty="0">
                <a:cs typeface="Arial" panose="020B0604020202020204" pitchFamily="34" charset="0"/>
              </a:rPr>
              <a:t>لأنها تأتي على شكل خمسة صور من الأفعال المضارعة وفقا للضمير الذي يلازم الفعل المضارع </a:t>
            </a:r>
            <a:r>
              <a:rPr lang="ar-EG" sz="3600" b="1" dirty="0" smtClean="0">
                <a:cs typeface="Arial" panose="020B0604020202020204" pitchFamily="34" charset="0"/>
              </a:rPr>
              <a:t>المجرد</a:t>
            </a:r>
            <a:r>
              <a:rPr lang="en-US" sz="3600" b="1" dirty="0" smtClean="0">
                <a:cs typeface="Arial" panose="020B0604020202020204" pitchFamily="34" charset="0"/>
              </a:rPr>
              <a:t> </a:t>
            </a:r>
            <a:r>
              <a:rPr lang="ar-EG" sz="3600" b="1" dirty="0" smtClean="0">
                <a:cs typeface="Arial" panose="020B0604020202020204" pitchFamily="34" charset="0"/>
              </a:rPr>
              <a:t>.</a:t>
            </a:r>
          </a:p>
          <a:p>
            <a:pPr lvl="0">
              <a:defRPr/>
            </a:pPr>
            <a:endParaRPr lang="ar-EG" sz="2400" b="1" dirty="0" smtClean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125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النشيد الوطني السعودي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WhatsApp Video 2020-11-01 at 12.02.44 P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5259" y="635524"/>
            <a:ext cx="9043987" cy="5050901"/>
          </a:xfrm>
          <a:prstGeom prst="rect">
            <a:avLst/>
          </a:prstGeom>
          <a:ln w="5715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1" name="صورة 10">
            <a:extLst>
              <a:ext uri="{FF2B5EF4-FFF2-40B4-BE49-F238E27FC236}">
                <a16:creationId xmlns="" xmlns:a16="http://schemas.microsoft.com/office/drawing/2014/main" id="{2626A26A-6BB0-4F8E-AF93-2890ACA3628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5670" y="2212879"/>
            <a:ext cx="1717305" cy="1290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النشيد الوطني السعودي مكتوب - موقع المرجع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259" y="594581"/>
            <a:ext cx="9125257" cy="5091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2433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32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</a:rPr>
              <a:t>استراتيجية</a:t>
            </a:r>
          </a:p>
          <a:p>
            <a:pPr algn="ctr"/>
            <a:r>
              <a:rPr lang="ar-SA" sz="2000" b="1" dirty="0">
                <a:solidFill>
                  <a:schemeClr val="tx1"/>
                </a:solidFill>
              </a:rPr>
              <a:t>شريط</a:t>
            </a:r>
          </a:p>
          <a:p>
            <a:pPr algn="ctr"/>
            <a:r>
              <a:rPr lang="ar-SA" sz="2000" b="1" dirty="0">
                <a:solidFill>
                  <a:schemeClr val="tx1"/>
                </a:solidFill>
              </a:rPr>
              <a:t>الذكريات</a:t>
            </a: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:a16="http://schemas.microsoft.com/office/drawing/2014/main" xmlns="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65331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من خارج الكتاب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9" name="Picture 4" descr="عبدالله بن عبدالعزيز السويلم on Twitter: &quot;الأفعال الخمسة.. (5)… &quot;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826"/>
          <a:stretch/>
        </p:blipFill>
        <p:spPr bwMode="auto">
          <a:xfrm>
            <a:off x="714375" y="663395"/>
            <a:ext cx="8988779" cy="5323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4943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مهارة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التصنيف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:a16="http://schemas.microsoft.com/office/drawing/2014/main" xmlns="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52148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ص 109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68" y="405466"/>
            <a:ext cx="9480822" cy="5981686"/>
          </a:xfrm>
          <a:prstGeom prst="rect">
            <a:avLst/>
          </a:prstGeom>
        </p:spPr>
      </p:pic>
      <p:sp>
        <p:nvSpPr>
          <p:cNvPr id="10" name="مستطيل 9"/>
          <p:cNvSpPr/>
          <p:nvPr/>
        </p:nvSpPr>
        <p:spPr>
          <a:xfrm>
            <a:off x="6434969" y="3076150"/>
            <a:ext cx="1067921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>
                <a:solidFill>
                  <a:srgbClr val="FF0000"/>
                </a:solidFill>
              </a:rPr>
              <a:t>يعملون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2310717" y="3090284"/>
            <a:ext cx="914033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مرفوع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6226579" y="4168308"/>
            <a:ext cx="1484702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>
                <a:solidFill>
                  <a:srgbClr val="FF0000"/>
                </a:solidFill>
              </a:rPr>
              <a:t>أن يحصلوا</a:t>
            </a:r>
          </a:p>
        </p:txBody>
      </p:sp>
      <p:sp>
        <p:nvSpPr>
          <p:cNvPr id="16" name="مستطيل 15"/>
          <p:cNvSpPr/>
          <p:nvPr/>
        </p:nvSpPr>
        <p:spPr>
          <a:xfrm>
            <a:off x="2153183" y="4174042"/>
            <a:ext cx="1186543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منصوب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6413354" y="5279326"/>
            <a:ext cx="1306769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لم ييأسوا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2196905" y="5306585"/>
            <a:ext cx="1027845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مجزوم</a:t>
            </a:r>
            <a:endParaRPr lang="ar-SA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1198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6" grpId="0"/>
      <p:bldP spid="17" grpId="0"/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مهارة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الملاحظة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:a16="http://schemas.microsoft.com/office/drawing/2014/main" xmlns="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52148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ص 109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84" y="476349"/>
            <a:ext cx="9499404" cy="597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891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مهارة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الملاحظة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:a16="http://schemas.microsoft.com/office/drawing/2014/main" xmlns="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52148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ص 110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263" y="426697"/>
            <a:ext cx="9409925" cy="5796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301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مهارة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الملاحظة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:a16="http://schemas.microsoft.com/office/drawing/2014/main" xmlns="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52148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ص 110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675"/>
          <a:stretch/>
        </p:blipFill>
        <p:spPr>
          <a:xfrm>
            <a:off x="461366" y="405465"/>
            <a:ext cx="9409926" cy="5872505"/>
          </a:xfrm>
          <a:prstGeom prst="rect">
            <a:avLst/>
          </a:prstGeom>
        </p:spPr>
      </p:pic>
      <p:sp>
        <p:nvSpPr>
          <p:cNvPr id="10" name="مستطيل 9"/>
          <p:cNvSpPr/>
          <p:nvPr/>
        </p:nvSpPr>
        <p:spPr>
          <a:xfrm>
            <a:off x="713823" y="4259215"/>
            <a:ext cx="649287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4400" b="1" dirty="0">
                <a:solidFill>
                  <a:srgbClr val="FF0000"/>
                </a:solidFill>
                <a:sym typeface="Wingdings" panose="05000000000000000000" pitchFamily="2" charset="2"/>
              </a:rPr>
              <a:t></a:t>
            </a:r>
            <a:endParaRPr lang="ar-SA" sz="4400" b="1" dirty="0">
              <a:solidFill>
                <a:srgbClr val="FF0000"/>
              </a:solidFill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713325" y="5653561"/>
            <a:ext cx="649287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4400" b="1" dirty="0">
                <a:solidFill>
                  <a:srgbClr val="FF0000"/>
                </a:solidFill>
                <a:sym typeface="Wingdings" panose="05000000000000000000" pitchFamily="2" charset="2"/>
              </a:rPr>
              <a:t></a:t>
            </a:r>
            <a:endParaRPr lang="ar-SA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784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مهارة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الاستنتاج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:a16="http://schemas.microsoft.com/office/drawing/2014/main" xmlns="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52148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ص 111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904" y="469525"/>
            <a:ext cx="7128460" cy="5863036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66" y="491261"/>
            <a:ext cx="2210331" cy="584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043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مهارة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التطبيق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:a16="http://schemas.microsoft.com/office/drawing/2014/main" xmlns="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52148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ص 111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583" y="451163"/>
            <a:ext cx="8665664" cy="5927095"/>
          </a:xfrm>
          <a:prstGeom prst="rect">
            <a:avLst/>
          </a:prstGeom>
        </p:spPr>
      </p:pic>
      <p:sp>
        <p:nvSpPr>
          <p:cNvPr id="10" name="مستطيل 9"/>
          <p:cNvSpPr/>
          <p:nvPr/>
        </p:nvSpPr>
        <p:spPr>
          <a:xfrm>
            <a:off x="4632338" y="2672446"/>
            <a:ext cx="603050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>
                <a:solidFill>
                  <a:srgbClr val="FF0000"/>
                </a:solidFill>
              </a:rPr>
              <a:t>تقرَّ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2859816" y="2656502"/>
            <a:ext cx="1186543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منصوب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1370009" y="2656502"/>
            <a:ext cx="1018228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الفتحة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4467228" y="3546972"/>
            <a:ext cx="933269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تكونوا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2887442" y="3520041"/>
            <a:ext cx="1027845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مجزوم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1023583" y="3528116"/>
            <a:ext cx="1620958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حذف النون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4522532" y="4201054"/>
            <a:ext cx="822661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أهمل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0" name="مستطيل 19"/>
          <p:cNvSpPr/>
          <p:nvPr/>
        </p:nvSpPr>
        <p:spPr>
          <a:xfrm>
            <a:off x="2806562" y="4186442"/>
            <a:ext cx="1186543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منصوب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1" name="مستطيل 20"/>
          <p:cNvSpPr/>
          <p:nvPr/>
        </p:nvSpPr>
        <p:spPr>
          <a:xfrm>
            <a:off x="1324948" y="4201054"/>
            <a:ext cx="1018228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الفتحة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2" name="مستطيل 21"/>
          <p:cNvSpPr/>
          <p:nvPr/>
        </p:nvSpPr>
        <p:spPr>
          <a:xfrm>
            <a:off x="4554591" y="4653379"/>
            <a:ext cx="758541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يتقن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3" name="مستطيل 22"/>
          <p:cNvSpPr/>
          <p:nvPr/>
        </p:nvSpPr>
        <p:spPr>
          <a:xfrm>
            <a:off x="3018051" y="4653379"/>
            <a:ext cx="777778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الرفع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4" name="مستطيل 23"/>
          <p:cNvSpPr/>
          <p:nvPr/>
        </p:nvSpPr>
        <p:spPr>
          <a:xfrm>
            <a:off x="1384454" y="4650369"/>
            <a:ext cx="962123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الضمة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5" name="مستطيل 24"/>
          <p:cNvSpPr/>
          <p:nvPr/>
        </p:nvSpPr>
        <p:spPr>
          <a:xfrm>
            <a:off x="4334981" y="5064253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يخرجون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6" name="مستطيل 25"/>
          <p:cNvSpPr/>
          <p:nvPr/>
        </p:nvSpPr>
        <p:spPr>
          <a:xfrm>
            <a:off x="3019406" y="5064253"/>
            <a:ext cx="777778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الرفع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7" name="مستطيل 26"/>
          <p:cNvSpPr/>
          <p:nvPr/>
        </p:nvSpPr>
        <p:spPr>
          <a:xfrm>
            <a:off x="1087899" y="5078825"/>
            <a:ext cx="1555234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ثبوت النون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8" name="مستطيل 27"/>
          <p:cNvSpPr/>
          <p:nvPr/>
        </p:nvSpPr>
        <p:spPr>
          <a:xfrm>
            <a:off x="4538864" y="5684662"/>
            <a:ext cx="941284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يتطور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9" name="مستطيل 28"/>
          <p:cNvSpPr/>
          <p:nvPr/>
        </p:nvSpPr>
        <p:spPr>
          <a:xfrm>
            <a:off x="3064198" y="5721207"/>
            <a:ext cx="777778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الرفع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30" name="مستطيل 29"/>
          <p:cNvSpPr/>
          <p:nvPr/>
        </p:nvSpPr>
        <p:spPr>
          <a:xfrm>
            <a:off x="1384455" y="5694986"/>
            <a:ext cx="962123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الضمة</a:t>
            </a:r>
            <a:endParaRPr lang="ar-SA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062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="" xmlns:a16="http://schemas.microsoft.com/office/drawing/2014/main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="" xmlns:a16="http://schemas.microsoft.com/office/drawing/2014/main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="" xmlns:a16="http://schemas.microsoft.com/office/drawing/2014/main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ربط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بالوطن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="" xmlns:a16="http://schemas.microsoft.com/office/drawing/2014/main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مستطيل 11">
            <a:extLst>
              <a:ext uri="{FF2B5EF4-FFF2-40B4-BE49-F238E27FC236}">
                <a16:creationId xmlns="" xmlns:a16="http://schemas.microsoft.com/office/drawing/2014/main" id="{D127951F-749C-459D-B280-E2E626A9452B}"/>
              </a:ext>
            </a:extLst>
          </p:cNvPr>
          <p:cNvSpPr/>
          <p:nvPr/>
        </p:nvSpPr>
        <p:spPr>
          <a:xfrm>
            <a:off x="10513901" y="2810610"/>
            <a:ext cx="1181945" cy="65331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من خارج الكتاب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9" name="Picture 2" descr="عبارات وكلمات عن جنود الوطن البواسل | معلومة ثقافية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535" y="770318"/>
            <a:ext cx="4359194" cy="5116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مستطيل 9"/>
          <p:cNvSpPr/>
          <p:nvPr/>
        </p:nvSpPr>
        <p:spPr>
          <a:xfrm>
            <a:off x="5406952" y="1153249"/>
            <a:ext cx="4296369" cy="1200329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3600" b="1" dirty="0" smtClean="0">
                <a:solidFill>
                  <a:srgbClr val="FF0000"/>
                </a:solidFill>
              </a:rPr>
              <a:t>عبر </a:t>
            </a:r>
            <a:r>
              <a:rPr lang="ar-SA" sz="3600" b="1" dirty="0">
                <a:solidFill>
                  <a:srgbClr val="FF0000"/>
                </a:solidFill>
              </a:rPr>
              <a:t>عن هذه </a:t>
            </a:r>
            <a:r>
              <a:rPr lang="ar-SA" sz="3600" b="1" dirty="0" smtClean="0">
                <a:solidFill>
                  <a:srgbClr val="FF0000"/>
                </a:solidFill>
              </a:rPr>
              <a:t>الصورة</a:t>
            </a:r>
          </a:p>
          <a:p>
            <a:pPr algn="ctr"/>
            <a:r>
              <a:rPr lang="ar-SA" sz="3600" b="1" dirty="0" smtClean="0">
                <a:solidFill>
                  <a:srgbClr val="FF0000"/>
                </a:solidFill>
              </a:rPr>
              <a:t> </a:t>
            </a:r>
            <a:r>
              <a:rPr lang="ar-SA" sz="3600" b="1" dirty="0">
                <a:solidFill>
                  <a:srgbClr val="FF0000"/>
                </a:solidFill>
              </a:rPr>
              <a:t>بعبارة </a:t>
            </a:r>
            <a:r>
              <a:rPr lang="ar-SA" sz="3600" b="1" dirty="0" smtClean="0">
                <a:solidFill>
                  <a:srgbClr val="FF0000"/>
                </a:solidFill>
              </a:rPr>
              <a:t>تحتوي </a:t>
            </a:r>
            <a:r>
              <a:rPr lang="ar-SA" sz="3600" b="1" dirty="0" smtClean="0">
                <a:solidFill>
                  <a:srgbClr val="FF0000"/>
                </a:solidFill>
              </a:rPr>
              <a:t>فعل مضارع</a:t>
            </a:r>
            <a:endParaRPr lang="ar-SA" sz="3600" b="1" dirty="0">
              <a:solidFill>
                <a:srgbClr val="FF0000"/>
              </a:solidFill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6433116" y="3879469"/>
            <a:ext cx="2337498" cy="1200329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3600" b="1" dirty="0" smtClean="0">
                <a:solidFill>
                  <a:srgbClr val="0070C0"/>
                </a:solidFill>
              </a:rPr>
              <a:t>يدافع </a:t>
            </a:r>
            <a:r>
              <a:rPr lang="ar-SA" sz="3600" b="1" dirty="0" smtClean="0">
                <a:solidFill>
                  <a:srgbClr val="0070C0"/>
                </a:solidFill>
              </a:rPr>
              <a:t>الجندي</a:t>
            </a:r>
          </a:p>
          <a:p>
            <a:pPr algn="ctr"/>
            <a:r>
              <a:rPr lang="ar-SA" sz="3600" b="1" dirty="0" smtClean="0">
                <a:solidFill>
                  <a:srgbClr val="0070C0"/>
                </a:solidFill>
              </a:rPr>
              <a:t> </a:t>
            </a:r>
            <a:r>
              <a:rPr lang="ar-SA" sz="3600" b="1" dirty="0" smtClean="0">
                <a:solidFill>
                  <a:srgbClr val="0070C0"/>
                </a:solidFill>
              </a:rPr>
              <a:t>عن وطنه</a:t>
            </a:r>
            <a:endParaRPr lang="ar-SA" sz="3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905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استراتيجية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شريط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الذكريات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2" descr="علامات الإعراب الفرعية شرح بالتفصيل ـ سلسلة تعلم الإعراب 6 - YouTube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71" t="11634" r="5048" b="12677"/>
          <a:stretch/>
        </p:blipFill>
        <p:spPr bwMode="auto">
          <a:xfrm>
            <a:off x="547677" y="2585820"/>
            <a:ext cx="5331113" cy="1469726"/>
          </a:xfrm>
          <a:prstGeom prst="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علامات الإعراب الفرعية للأسماء - سلسلة أتعلم القواعد العربية [29] - YouTube"/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E4E5DF"/>
              </a:clrFrom>
              <a:clrTo>
                <a:srgbClr val="E4E5D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004" b="47781"/>
          <a:stretch/>
        </p:blipFill>
        <p:spPr bwMode="auto">
          <a:xfrm>
            <a:off x="548462" y="4829542"/>
            <a:ext cx="5329544" cy="1530230"/>
          </a:xfrm>
          <a:prstGeom prst="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من علامات الاعراب الفرعية؟ - مدونة المناهج السعودية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9" t="14111" r="8398" b="24315"/>
          <a:stretch/>
        </p:blipFill>
        <p:spPr bwMode="auto">
          <a:xfrm>
            <a:off x="1404943" y="4147620"/>
            <a:ext cx="3394618" cy="587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 16">
            <a:extLst>
              <a:ext uri="{FF2B5EF4-FFF2-40B4-BE49-F238E27FC236}">
                <a16:creationId xmlns="" xmlns:a16="http://schemas.microsoft.com/office/drawing/2014/main" id="{D127951F-749C-459D-B280-E2E626A9452B}"/>
              </a:ext>
            </a:extLst>
          </p:cNvPr>
          <p:cNvSpPr/>
          <p:nvPr/>
        </p:nvSpPr>
        <p:spPr>
          <a:xfrm>
            <a:off x="10513901" y="2810610"/>
            <a:ext cx="1181945" cy="65331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من خارج الكتاب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22" name="صورة 4">
            <a:extLst>
              <a:ext uri="{FF2B5EF4-FFF2-40B4-BE49-F238E27FC236}">
                <a16:creationId xmlns="" xmlns:a16="http://schemas.microsoft.com/office/drawing/2014/main" id="{3CFD75C0-F970-41B0-A89C-49071F780C7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9" t="20337" r="16893" b="27021"/>
          <a:stretch/>
        </p:blipFill>
        <p:spPr>
          <a:xfrm>
            <a:off x="6108741" y="378606"/>
            <a:ext cx="3547507" cy="1411313"/>
          </a:xfrm>
          <a:prstGeom prst="rect">
            <a:avLst/>
          </a:prstGeom>
        </p:spPr>
      </p:pic>
      <p:sp>
        <p:nvSpPr>
          <p:cNvPr id="23" name="مستطيل 22">
            <a:extLst>
              <a:ext uri="{FF2B5EF4-FFF2-40B4-BE49-F238E27FC236}">
                <a16:creationId xmlns="" xmlns:a16="http://schemas.microsoft.com/office/drawing/2014/main" id="{CF0D4CFA-0660-437A-8D26-164AE9E35ED4}"/>
              </a:ext>
            </a:extLst>
          </p:cNvPr>
          <p:cNvSpPr/>
          <p:nvPr/>
        </p:nvSpPr>
        <p:spPr bwMode="auto">
          <a:xfrm>
            <a:off x="6096000" y="2129157"/>
            <a:ext cx="3778001" cy="2016221"/>
          </a:xfrm>
          <a:prstGeom prst="rect">
            <a:avLst/>
          </a:prstGeom>
          <a:blipFill dpi="0"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-18865"/>
            </a:stretch>
          </a:blipFill>
          <a:ln w="38100" cap="flat" cmpd="sng" algn="ctr">
            <a:solidFill>
              <a:schemeClr val="accent4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24" name="صورة 23"/>
          <p:cNvPicPr>
            <a:picLocks noChangeAspect="1"/>
          </p:cNvPicPr>
          <p:nvPr/>
        </p:nvPicPr>
        <p:blipFill rotWithShape="1">
          <a:blip r:embed="rId12"/>
          <a:srcRect r="8212" b="26104"/>
          <a:stretch/>
        </p:blipFill>
        <p:spPr>
          <a:xfrm>
            <a:off x="6157760" y="4363167"/>
            <a:ext cx="3724448" cy="1971734"/>
          </a:xfrm>
          <a:prstGeom prst="rect">
            <a:avLst/>
          </a:prstGeom>
          <a:ln w="889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5" name="Round Diagonal Corner Rectangle 4"/>
          <p:cNvSpPr/>
          <p:nvPr/>
        </p:nvSpPr>
        <p:spPr>
          <a:xfrm>
            <a:off x="672947" y="385539"/>
            <a:ext cx="4774833" cy="1994088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SA" sz="1600" b="1" dirty="0">
                <a:solidFill>
                  <a:srgbClr val="0070C0"/>
                </a:solidFill>
              </a:rPr>
              <a:t>( مصطلحات الإعراب )</a:t>
            </a:r>
          </a:p>
          <a:p>
            <a:pPr algn="ctr" rtl="1"/>
            <a:r>
              <a:rPr lang="ar-SA" sz="1600" b="1" dirty="0">
                <a:solidFill>
                  <a:schemeClr val="accent6">
                    <a:lumMod val="50000"/>
                  </a:schemeClr>
                </a:solidFill>
              </a:rPr>
              <a:t>مبتدأ </a:t>
            </a:r>
            <a:r>
              <a:rPr lang="ar-SA" sz="1600" b="1" dirty="0" smtClean="0">
                <a:solidFill>
                  <a:schemeClr val="accent6">
                    <a:lumMod val="50000"/>
                  </a:schemeClr>
                </a:solidFill>
              </a:rPr>
              <a:t>- خبر - فعل - فاعل ......</a:t>
            </a:r>
            <a:endParaRPr lang="ar-SA" sz="16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 rtl="1"/>
            <a:r>
              <a:rPr lang="ar-SA" sz="1600" b="1" dirty="0">
                <a:solidFill>
                  <a:schemeClr val="accent6">
                    <a:lumMod val="50000"/>
                  </a:schemeClr>
                </a:solidFill>
              </a:rPr>
              <a:t>(الموقع الإعرابي )</a:t>
            </a:r>
          </a:p>
          <a:p>
            <a:pPr algn="ctr" rtl="1"/>
            <a:r>
              <a:rPr lang="ar-SA" sz="1600" b="1" dirty="0" smtClean="0">
                <a:solidFill>
                  <a:srgbClr val="CC0066"/>
                </a:solidFill>
              </a:rPr>
              <a:t>مرفوع - منصوب - مجرور </a:t>
            </a:r>
            <a:endParaRPr lang="ar-SA" sz="1600" b="1" dirty="0">
              <a:solidFill>
                <a:srgbClr val="CC0066"/>
              </a:solidFill>
            </a:endParaRPr>
          </a:p>
          <a:p>
            <a:pPr algn="ctr" rtl="1"/>
            <a:r>
              <a:rPr lang="ar-SA" sz="1600" b="1" dirty="0">
                <a:solidFill>
                  <a:srgbClr val="CC0066"/>
                </a:solidFill>
              </a:rPr>
              <a:t>( الحالة الإعرابية )</a:t>
            </a:r>
          </a:p>
          <a:p>
            <a:pPr algn="ctr" rtl="1"/>
            <a:r>
              <a:rPr lang="ar-SA" sz="1600" b="1" dirty="0" smtClean="0">
                <a:solidFill>
                  <a:srgbClr val="00B050"/>
                </a:solidFill>
              </a:rPr>
              <a:t>الضمة - الواو - </a:t>
            </a:r>
            <a:r>
              <a:rPr lang="ar-SA" sz="1600" b="1" smtClean="0">
                <a:solidFill>
                  <a:srgbClr val="00B050"/>
                </a:solidFill>
              </a:rPr>
              <a:t>الكسرة - </a:t>
            </a:r>
            <a:r>
              <a:rPr lang="ar-SA" sz="1600" b="1" dirty="0" smtClean="0">
                <a:solidFill>
                  <a:srgbClr val="00B050"/>
                </a:solidFill>
              </a:rPr>
              <a:t>ثبوت النون ......</a:t>
            </a:r>
            <a:endParaRPr lang="ar-SA" sz="1600" b="1" dirty="0">
              <a:solidFill>
                <a:srgbClr val="00B050"/>
              </a:solidFill>
            </a:endParaRPr>
          </a:p>
          <a:p>
            <a:pPr algn="ctr" rtl="1"/>
            <a:r>
              <a:rPr lang="ar-SA" sz="1600" b="1" dirty="0">
                <a:solidFill>
                  <a:srgbClr val="7030A0"/>
                </a:solidFill>
              </a:rPr>
              <a:t>( العلامة الإعرابية )</a:t>
            </a:r>
            <a:endParaRPr lang="en-US" sz="1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600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255769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استراتيجية شريط الذكريات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مستطيل 23">
            <a:extLst>
              <a:ext uri="{FF2B5EF4-FFF2-40B4-BE49-F238E27FC236}">
                <a16:creationId xmlns="" xmlns:a16="http://schemas.microsoft.com/office/drawing/2014/main" id="{D127951F-749C-459D-B280-E2E626A9452B}"/>
              </a:ext>
            </a:extLst>
          </p:cNvPr>
          <p:cNvSpPr/>
          <p:nvPr/>
        </p:nvSpPr>
        <p:spPr>
          <a:xfrm>
            <a:off x="10513901" y="2810610"/>
            <a:ext cx="1181945" cy="65331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من خارج الكتاب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5" name="مستطيل مستدير الزوايا 21">
            <a:extLst>
              <a:ext uri="{FF2B5EF4-FFF2-40B4-BE49-F238E27FC236}">
                <a16:creationId xmlns:a16="http://schemas.microsoft.com/office/drawing/2014/main" xmlns="" id="{CF701A89-F86A-4A1A-9C65-E9A6DE80FFA7}"/>
              </a:ext>
            </a:extLst>
          </p:cNvPr>
          <p:cNvSpPr/>
          <p:nvPr/>
        </p:nvSpPr>
        <p:spPr>
          <a:xfrm>
            <a:off x="2181225" y="495890"/>
            <a:ext cx="6452933" cy="91051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6000" b="1" dirty="0" smtClean="0">
                <a:solidFill>
                  <a:srgbClr val="1F497D">
                    <a:lumMod val="50000"/>
                  </a:srgbClr>
                </a:solidFill>
              </a:rPr>
              <a:t>العلامات </a:t>
            </a:r>
            <a:r>
              <a:rPr lang="ar-SA" sz="6000" b="1" dirty="0" smtClean="0">
                <a:solidFill>
                  <a:srgbClr val="FF0000"/>
                </a:solidFill>
              </a:rPr>
              <a:t>الإعرابية</a:t>
            </a:r>
            <a:endParaRPr lang="ar-SA" sz="6000" b="1" dirty="0">
              <a:solidFill>
                <a:srgbClr val="FF0000"/>
              </a:solidFill>
            </a:endParaRPr>
          </a:p>
        </p:txBody>
      </p:sp>
      <p:cxnSp>
        <p:nvCxnSpPr>
          <p:cNvPr id="17" name="رابط كسهم مستقيم 16"/>
          <p:cNvCxnSpPr/>
          <p:nvPr/>
        </p:nvCxnSpPr>
        <p:spPr>
          <a:xfrm flipH="1">
            <a:off x="7795654" y="1422947"/>
            <a:ext cx="329" cy="431773"/>
          </a:xfrm>
          <a:prstGeom prst="straightConnector1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مستطيل مستدير الزوايا 21">
            <a:extLst>
              <a:ext uri="{FF2B5EF4-FFF2-40B4-BE49-F238E27FC236}">
                <a16:creationId xmlns:a16="http://schemas.microsoft.com/office/drawing/2014/main" xmlns="" id="{CF701A89-F86A-4A1A-9C65-E9A6DE80FFA7}"/>
              </a:ext>
            </a:extLst>
          </p:cNvPr>
          <p:cNvSpPr/>
          <p:nvPr/>
        </p:nvSpPr>
        <p:spPr>
          <a:xfrm>
            <a:off x="7336772" y="1927422"/>
            <a:ext cx="1464327" cy="499849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4000" b="1" dirty="0" smtClean="0">
                <a:solidFill>
                  <a:srgbClr val="FF0000"/>
                </a:solidFill>
              </a:rPr>
              <a:t>الأصلية</a:t>
            </a:r>
            <a:endParaRPr lang="ar-SA" sz="4000" b="1" dirty="0">
              <a:solidFill>
                <a:srgbClr val="FF0000"/>
              </a:solidFill>
            </a:endParaRPr>
          </a:p>
        </p:txBody>
      </p:sp>
      <p:pic>
        <p:nvPicPr>
          <p:cNvPr id="25" name="Picture 6" descr="تعلم الحركات - t3lmm3na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58" t="18257" r="37305" b="17430"/>
          <a:stretch/>
        </p:blipFill>
        <p:spPr bwMode="auto">
          <a:xfrm>
            <a:off x="6859612" y="2812715"/>
            <a:ext cx="941294" cy="62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مطوية اقوى الحركات – مدرستي جنتي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E1EB"/>
              </a:clrFrom>
              <a:clrTo>
                <a:srgbClr val="FFE1E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709" t="32777" r="41709" b="48043"/>
          <a:stretch/>
        </p:blipFill>
        <p:spPr bwMode="auto">
          <a:xfrm>
            <a:off x="7800906" y="2693671"/>
            <a:ext cx="1210236" cy="820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مطوية اقوى الحركات – مدرستي جنتي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E1EB"/>
              </a:clrFrom>
              <a:clrTo>
                <a:srgbClr val="FFE1E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709" t="51731" r="41709" b="29089"/>
          <a:stretch/>
        </p:blipFill>
        <p:spPr bwMode="auto">
          <a:xfrm>
            <a:off x="7800906" y="4044184"/>
            <a:ext cx="1210236" cy="820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تعلم الحركات - t3lmm3na"/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12" t="27989" r="33781" b="35440"/>
          <a:stretch/>
        </p:blipFill>
        <p:spPr bwMode="auto">
          <a:xfrm>
            <a:off x="6880542" y="4044184"/>
            <a:ext cx="978533" cy="578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مطوية اقوى الحركات – مدرستي جنتي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E1EB"/>
              </a:clrFrom>
              <a:clrTo>
                <a:srgbClr val="FFE1E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709" t="13932" r="41709" b="67281"/>
          <a:stretch/>
        </p:blipFill>
        <p:spPr bwMode="auto">
          <a:xfrm>
            <a:off x="7800906" y="5204763"/>
            <a:ext cx="1210236" cy="803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تعلم الحركات - t3lmm3na"/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12" t="27989" r="33781" b="35440"/>
          <a:stretch/>
        </p:blipFill>
        <p:spPr bwMode="auto">
          <a:xfrm>
            <a:off x="6888957" y="5574759"/>
            <a:ext cx="978533" cy="578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2" name="رابط كسهم مستقيم 31"/>
          <p:cNvCxnSpPr/>
          <p:nvPr/>
        </p:nvCxnSpPr>
        <p:spPr>
          <a:xfrm flipH="1">
            <a:off x="3026681" y="1443694"/>
            <a:ext cx="329" cy="431773"/>
          </a:xfrm>
          <a:prstGeom prst="straightConnector1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مستطيل مستدير الزوايا 21">
            <a:extLst>
              <a:ext uri="{FF2B5EF4-FFF2-40B4-BE49-F238E27FC236}">
                <a16:creationId xmlns:a16="http://schemas.microsoft.com/office/drawing/2014/main" xmlns="" id="{CF701A89-F86A-4A1A-9C65-E9A6DE80FFA7}"/>
              </a:ext>
            </a:extLst>
          </p:cNvPr>
          <p:cNvSpPr/>
          <p:nvPr/>
        </p:nvSpPr>
        <p:spPr>
          <a:xfrm>
            <a:off x="1997932" y="1889000"/>
            <a:ext cx="1572887" cy="499849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4000" b="1" dirty="0" smtClean="0">
                <a:solidFill>
                  <a:srgbClr val="FF0000"/>
                </a:solidFill>
              </a:rPr>
              <a:t>الفرعية</a:t>
            </a:r>
            <a:endParaRPr lang="ar-SA" sz="4000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حرف الواو في اخر الكلمة بجميع أشكاله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30" t="17558" r="28145" b="16608"/>
          <a:stretch/>
        </p:blipFill>
        <p:spPr bwMode="auto">
          <a:xfrm>
            <a:off x="3187297" y="3078696"/>
            <a:ext cx="1186445" cy="816577"/>
          </a:xfrm>
          <a:prstGeom prst="rect">
            <a:avLst/>
          </a:prstGeom>
          <a:noFill/>
          <a:ln w="28575">
            <a:solidFill>
              <a:srgbClr val="92D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صور حرف ا , بداية الحروف الهجائية وبداية لاجمل الاسماء حرف ا - رمزيات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44" t="29884" r="37106" b="13866"/>
          <a:stretch/>
        </p:blipFill>
        <p:spPr bwMode="auto">
          <a:xfrm>
            <a:off x="1328572" y="3086633"/>
            <a:ext cx="1183717" cy="814439"/>
          </a:xfrm>
          <a:prstGeom prst="rect">
            <a:avLst/>
          </a:prstGeom>
          <a:noFill/>
          <a:ln w="28575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صور حرف الياء , اشكال مميزه لحرف الياء - عتاب وزعل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95" t="13187" r="26749" b="9131"/>
          <a:stretch/>
        </p:blipFill>
        <p:spPr bwMode="auto">
          <a:xfrm>
            <a:off x="3187297" y="4822552"/>
            <a:ext cx="1186445" cy="905369"/>
          </a:xfrm>
          <a:prstGeom prst="rect">
            <a:avLst/>
          </a:prstGeom>
          <a:noFill/>
          <a:ln w="28575">
            <a:solidFill>
              <a:srgbClr val="FF33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رفع الفعل المضارع - سلسلة أتعلم القواعد العربية |18| - YouTube"/>
          <p:cNvPicPr>
            <a:picLocks noChangeAspect="1" noChangeArrowheads="1"/>
          </p:cNvPicPr>
          <p:nvPr/>
        </p:nvPicPr>
        <p:blipFill rotWithShape="1">
          <a:blip r:embed="rId11">
            <a:clrChange>
              <a:clrFrom>
                <a:srgbClr val="9AFC6B"/>
              </a:clrFrom>
              <a:clrTo>
                <a:srgbClr val="9AFC6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01" t="37531" r="62342" b="41878"/>
          <a:stretch/>
        </p:blipFill>
        <p:spPr bwMode="auto">
          <a:xfrm>
            <a:off x="1328573" y="4827473"/>
            <a:ext cx="1183716" cy="900448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4423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  <p:bldP spid="3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القوانين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الصفية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صورة 8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39" t="4281" b="8184"/>
          <a:stretch/>
        </p:blipFill>
        <p:spPr>
          <a:xfrm>
            <a:off x="471488" y="442912"/>
            <a:ext cx="9402886" cy="5957887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xmlns="" id="{3851AFA9-76C1-4440-B818-29ED7A60807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24845">
            <a:off x="10356246" y="2280611"/>
            <a:ext cx="1635070" cy="1362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608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مهارة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الملاحظة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:a16="http://schemas.microsoft.com/office/drawing/2014/main" xmlns="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52148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ص 112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104" y="405466"/>
            <a:ext cx="9399712" cy="5981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326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مهارة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التطبيق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:a16="http://schemas.microsoft.com/office/drawing/2014/main" xmlns="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52148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ص 112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240" y="993080"/>
            <a:ext cx="9369439" cy="4843262"/>
          </a:xfrm>
          <a:prstGeom prst="rect">
            <a:avLst/>
          </a:prstGeom>
        </p:spPr>
      </p:pic>
      <p:sp>
        <p:nvSpPr>
          <p:cNvPr id="10" name="مستطيل 9"/>
          <p:cNvSpPr/>
          <p:nvPr/>
        </p:nvSpPr>
        <p:spPr>
          <a:xfrm>
            <a:off x="5912063" y="2493967"/>
            <a:ext cx="914033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مرفوع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3535716" y="2500275"/>
            <a:ext cx="962123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الضمة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7244622" y="3681778"/>
            <a:ext cx="787395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فاعل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4072866" y="3681778"/>
            <a:ext cx="962123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الضمة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6039259" y="4837781"/>
            <a:ext cx="1186543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منصوب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3622261" y="4826654"/>
            <a:ext cx="1018228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الفتحة</a:t>
            </a:r>
            <a:endParaRPr lang="ar-SA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103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6" grpId="0"/>
      <p:bldP spid="17" grpId="0"/>
      <p:bldP spid="1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مهارة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التطبيق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:a16="http://schemas.microsoft.com/office/drawing/2014/main" xmlns="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52148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ص 112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66" y="541943"/>
            <a:ext cx="9440557" cy="5817914"/>
          </a:xfrm>
          <a:prstGeom prst="rect">
            <a:avLst/>
          </a:prstGeom>
        </p:spPr>
      </p:pic>
      <p:sp>
        <p:nvSpPr>
          <p:cNvPr id="10" name="مستطيل 9"/>
          <p:cNvSpPr/>
          <p:nvPr/>
        </p:nvSpPr>
        <p:spPr>
          <a:xfrm>
            <a:off x="1307194" y="1314298"/>
            <a:ext cx="6875601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>
                <a:solidFill>
                  <a:srgbClr val="FF0000"/>
                </a:solidFill>
              </a:rPr>
              <a:t>فعل ماضٍ مبني على الفتح المقدر منع من ظهوره التعذر 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1714602" y="2238370"/>
            <a:ext cx="6361037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>
                <a:solidFill>
                  <a:srgbClr val="FF0000"/>
                </a:solidFill>
              </a:rPr>
              <a:t>فاعل مرفوع وعلامة رفعه الضمة الظاهرة على آخره 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1221608" y="3016663"/>
            <a:ext cx="7119258" cy="507831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700" b="1" dirty="0">
                <a:solidFill>
                  <a:srgbClr val="FF0000"/>
                </a:solidFill>
              </a:rPr>
              <a:t>مفعول به منصوب وعلامة نصبه الياء لأنه جمع مذكر سالم </a:t>
            </a:r>
            <a:endParaRPr lang="ar-SA" sz="2700" b="1" dirty="0">
              <a:solidFill>
                <a:srgbClr val="FF0000"/>
              </a:solidFill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1028447" y="3767541"/>
            <a:ext cx="7505581" cy="507831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600" b="1" dirty="0">
                <a:solidFill>
                  <a:srgbClr val="FF0000"/>
                </a:solidFill>
              </a:rPr>
              <a:t>حرف نصب مصدري مبني على السكون لا محل له من الإعراب  </a:t>
            </a:r>
            <a:endParaRPr lang="ar-SA" sz="2600" b="1" dirty="0">
              <a:solidFill>
                <a:srgbClr val="FF0000"/>
              </a:solidFill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1194983" y="4481223"/>
            <a:ext cx="7100021" cy="707886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000" b="1" dirty="0">
                <a:solidFill>
                  <a:srgbClr val="FF0000"/>
                </a:solidFill>
              </a:rPr>
              <a:t>فعل مضارع منصوب بـ ( أن ) وعلامة نصبه حذف النون لأنه من الأفعال الخمسة </a:t>
            </a:r>
          </a:p>
          <a:p>
            <a:pPr algn="ctr"/>
            <a:r>
              <a:rPr lang="ar-SA" sz="2000" b="1" dirty="0">
                <a:solidFill>
                  <a:srgbClr val="FF0000"/>
                </a:solidFill>
              </a:rPr>
              <a:t>و واو الجماعة ضمير متصل مبني على السكون في محل رفع فاعل .</a:t>
            </a:r>
          </a:p>
        </p:txBody>
      </p:sp>
      <p:sp>
        <p:nvSpPr>
          <p:cNvPr id="18" name="مستطيل 17"/>
          <p:cNvSpPr/>
          <p:nvPr/>
        </p:nvSpPr>
        <p:spPr>
          <a:xfrm>
            <a:off x="3070941" y="5189109"/>
            <a:ext cx="5179623" cy="954107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>
                <a:solidFill>
                  <a:srgbClr val="FF0000"/>
                </a:solidFill>
              </a:rPr>
              <a:t>الباء : حرف جر / جدٍّ : اسم مجرور بالباء </a:t>
            </a:r>
            <a:endParaRPr lang="ar-SA" sz="2800" b="1" dirty="0" smtClean="0">
              <a:solidFill>
                <a:srgbClr val="FF0000"/>
              </a:solidFill>
            </a:endParaRPr>
          </a:p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وعلامة </a:t>
            </a:r>
            <a:r>
              <a:rPr lang="ar-SA" sz="2800" b="1" dirty="0">
                <a:solidFill>
                  <a:srgbClr val="FF0000"/>
                </a:solidFill>
              </a:rPr>
              <a:t>جره الكسرة الظاهرة تحت آخره </a:t>
            </a:r>
            <a:endParaRPr lang="ar-SA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918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6" grpId="0"/>
      <p:bldP spid="17" grpId="0"/>
      <p:bldP spid="1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الواجب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المنزلي</a:t>
            </a: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:a16="http://schemas.microsoft.com/office/drawing/2014/main" xmlns="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52148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ص 113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056" y="405466"/>
            <a:ext cx="9421132" cy="584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95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الواجب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المنزلي</a:t>
            </a: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:a16="http://schemas.microsoft.com/office/drawing/2014/main" xmlns="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52148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ص 113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91" y="425551"/>
            <a:ext cx="9093738" cy="5934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20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مستطيل 11"/>
          <p:cNvSpPr/>
          <p:nvPr/>
        </p:nvSpPr>
        <p:spPr>
          <a:xfrm>
            <a:off x="10442058" y="405466"/>
            <a:ext cx="1405192" cy="96054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فيديو لتثبيت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المعلومة</a:t>
            </a:r>
          </a:p>
        </p:txBody>
      </p:sp>
      <p:pic>
        <p:nvPicPr>
          <p:cNvPr id="16" name="Picture 2" descr="ÙØªÙØ¬Ø© Ø¨Ø­Ø« Ø§ÙØµÙØ± Ø¹Ù Ø³ÙØ±Ø§Ø¨Ø² ÙÙØ¯ÙÙ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42"/>
          <a:stretch/>
        </p:blipFill>
        <p:spPr bwMode="auto">
          <a:xfrm>
            <a:off x="10548689" y="1444004"/>
            <a:ext cx="1036223" cy="1374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 16">
            <a:extLst>
              <a:ext uri="{FF2B5EF4-FFF2-40B4-BE49-F238E27FC236}">
                <a16:creationId xmlns="" xmlns:a16="http://schemas.microsoft.com/office/drawing/2014/main" id="{D127951F-749C-459D-B280-E2E626A9452B}"/>
              </a:ext>
            </a:extLst>
          </p:cNvPr>
          <p:cNvSpPr/>
          <p:nvPr/>
        </p:nvSpPr>
        <p:spPr>
          <a:xfrm>
            <a:off x="10553681" y="2859976"/>
            <a:ext cx="1181945" cy="65331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من خارج الكتاب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0" name="مراجعة رفع الفعل المضارع صحيح الآخر ونصبه وجزمه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41524" y="577309"/>
            <a:ext cx="8942871" cy="5168397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762266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704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="" xmlns:a16="http://schemas.microsoft.com/office/drawing/2014/main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="" xmlns:a16="http://schemas.microsoft.com/office/drawing/2014/main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="" xmlns:a16="http://schemas.microsoft.com/office/drawing/2014/main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غلق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الدرس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="" xmlns:a16="http://schemas.microsoft.com/office/drawing/2014/main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صورة 1">
            <a:extLst>
              <a:ext uri="{FF2B5EF4-FFF2-40B4-BE49-F238E27FC236}">
                <a16:creationId xmlns="" xmlns:a16="http://schemas.microsoft.com/office/drawing/2014/main" id="{D1E6AD98-6D7E-4F07-98B0-9194EFC9C9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250" y="1756990"/>
            <a:ext cx="2036349" cy="2719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صورة 15">
            <a:extLst>
              <a:ext uri="{FF2B5EF4-FFF2-40B4-BE49-F238E27FC236}">
                <a16:creationId xmlns="" xmlns:a16="http://schemas.microsoft.com/office/drawing/2014/main" id="{C6B4D3F9-F876-4614-A354-5374925B5B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8000" y="2373241"/>
            <a:ext cx="1152361" cy="1016308"/>
          </a:xfrm>
          <a:prstGeom prst="rect">
            <a:avLst/>
          </a:prstGeom>
          <a:ln w="88900" cap="sq" cmpd="thickThin">
            <a:noFill/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7" name="Picture 4" descr="post It&amp;#39; Note With Push Pin Clipart Image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142" y="754094"/>
            <a:ext cx="3962400" cy="396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xmlns="" id="{3851AFA9-76C1-4440-B818-29ED7A60807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24845">
            <a:off x="678358" y="1846154"/>
            <a:ext cx="2786240" cy="2723481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مربع نص 18">
            <a:extLst>
              <a:ext uri="{FF2B5EF4-FFF2-40B4-BE49-F238E27FC236}">
                <a16:creationId xmlns="" xmlns:a16="http://schemas.microsoft.com/office/drawing/2014/main" id="{E47EE280-4F43-3449-913F-DC77DD39A18D}"/>
              </a:ext>
            </a:extLst>
          </p:cNvPr>
          <p:cNvSpPr txBox="1"/>
          <p:nvPr/>
        </p:nvSpPr>
        <p:spPr>
          <a:xfrm>
            <a:off x="4165543" y="1839258"/>
            <a:ext cx="2468510" cy="20621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1" anchor="t">
            <a:spAutoFit/>
          </a:bodyPr>
          <a:lstStyle/>
          <a:p>
            <a:pPr marL="0" marR="0" indent="0" algn="ct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ar-SA" sz="3200" b="1" dirty="0" smtClean="0">
                <a:solidFill>
                  <a:schemeClr val="tx1"/>
                </a:solidFill>
              </a:rPr>
              <a:t>لنلخص سويًا جميع المعلومات التي تعرفنا عليها في الدردشة</a:t>
            </a:r>
            <a:endParaRPr kumimoji="0" lang="ar-SA" sz="3200" b="1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5837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="" xmlns:a16="http://schemas.microsoft.com/office/drawing/2014/main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="" xmlns:a16="http://schemas.microsoft.com/office/drawing/2014/main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="" xmlns:a16="http://schemas.microsoft.com/office/drawing/2014/main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Google Shape;160;p19">
            <a:extLst>
              <a:ext uri="{FF2B5EF4-FFF2-40B4-BE49-F238E27FC236}">
                <a16:creationId xmlns="" xmlns:a16="http://schemas.microsoft.com/office/drawing/2014/main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 descr="رسوم متحركة غرفة الدراسة الكرتون دراسة ركن من الدراسة, غرفة فنية, بسيط,  دراسة بسيطة PNG والمتجهات للتحميل مجانا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3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47" t="11525" r="13593" b="10769"/>
          <a:stretch/>
        </p:blipFill>
        <p:spPr bwMode="auto">
          <a:xfrm>
            <a:off x="863143" y="810006"/>
            <a:ext cx="8962429" cy="5209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/>
          <p:cNvPicPr>
            <a:picLocks noChangeAspect="1"/>
          </p:cNvPicPr>
          <p:nvPr/>
        </p:nvPicPr>
        <p:blipFill rotWithShape="1"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</a:extLst>
          </a:blip>
          <a:srcRect r="3432"/>
          <a:stretch/>
        </p:blipFill>
        <p:spPr>
          <a:xfrm>
            <a:off x="1524000" y="2346123"/>
            <a:ext cx="3590925" cy="1163839"/>
          </a:xfrm>
          <a:prstGeom prst="rect">
            <a:avLst/>
          </a:prstGeom>
        </p:spPr>
      </p:pic>
      <p:sp>
        <p:nvSpPr>
          <p:cNvPr id="11" name="مستطيل 10"/>
          <p:cNvSpPr/>
          <p:nvPr/>
        </p:nvSpPr>
        <p:spPr>
          <a:xfrm>
            <a:off x="7050555" y="1188426"/>
            <a:ext cx="1359877" cy="650832"/>
          </a:xfrm>
          <a:prstGeom prst="rect">
            <a:avLst/>
          </a:prstGeom>
          <a:noFill/>
          <a:ln w="38100"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u="sng" dirty="0">
                <a:solidFill>
                  <a:schemeClr val="tx1"/>
                </a:solidFill>
              </a:rPr>
              <a:t>الواجب </a:t>
            </a:r>
            <a:r>
              <a:rPr lang="ar-SA" sz="2800" b="1" u="sng" dirty="0" smtClean="0">
                <a:solidFill>
                  <a:schemeClr val="tx1"/>
                </a:solidFill>
              </a:rPr>
              <a:t>:</a:t>
            </a:r>
            <a:endParaRPr lang="ar-SA" sz="2800" b="1" u="sng" dirty="0">
              <a:solidFill>
                <a:schemeClr val="tx1"/>
              </a:solidFill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2194015" y="2602626"/>
            <a:ext cx="2250894" cy="650832"/>
          </a:xfrm>
          <a:prstGeom prst="rect">
            <a:avLst/>
          </a:prstGeom>
          <a:noFill/>
          <a:ln w="38100"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smtClean="0">
                <a:solidFill>
                  <a:schemeClr val="tx1"/>
                </a:solidFill>
              </a:rPr>
              <a:t>في منصة مدرستي</a:t>
            </a:r>
            <a:endParaRPr lang="ar-SA" sz="2400" b="1" dirty="0">
              <a:solidFill>
                <a:schemeClr val="tx1"/>
              </a:solidFill>
            </a:endParaRPr>
          </a:p>
        </p:txBody>
      </p:sp>
      <p:sp>
        <p:nvSpPr>
          <p:cNvPr id="15" name="مستطيل 14"/>
          <p:cNvSpPr/>
          <p:nvPr/>
        </p:nvSpPr>
        <p:spPr>
          <a:xfrm>
            <a:off x="3010273" y="6119500"/>
            <a:ext cx="44053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dirty="0" smtClean="0">
                <a:solidFill>
                  <a:schemeClr val="tx1">
                    <a:lumMod val="75000"/>
                  </a:schemeClr>
                </a:solidFill>
                <a:latin typeface="AGA Arabesque" panose="05010101010101010101" pitchFamily="2" charset="2"/>
                <a:cs typeface="Arabic Typesetting" panose="03020402040406030203" pitchFamily="66" charset="-78"/>
              </a:rPr>
              <a:t>« </a:t>
            </a:r>
            <a:r>
              <a:rPr lang="ar-SA" b="1" dirty="0" smtClean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اللهمَّ </a:t>
            </a:r>
            <a:r>
              <a:rPr lang="ar-SA" b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اجعلْ عملِي كلُّهُ صالحًا واجعلُهُ لوجهكَ </a:t>
            </a:r>
            <a:r>
              <a:rPr lang="ar-SA" b="1" dirty="0" smtClean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خالصًا "</a:t>
            </a:r>
            <a:endParaRPr lang="ar-SA" b="1" dirty="0">
              <a:latin typeface="Calibri" panose="020F0502020204030204" pitchFamily="34" charset="0"/>
              <a:ea typeface="Arial Unicode MS" panose="020B0604020202020204" pitchFamily="34" charset="-128"/>
              <a:cs typeface="Calibri" panose="020F0502020204030204" pitchFamily="34" charset="0"/>
            </a:endParaRPr>
          </a:p>
        </p:txBody>
      </p:sp>
      <p:pic>
        <p:nvPicPr>
          <p:cNvPr id="16" name="صورة 15">
            <a:extLst>
              <a:ext uri="{FF2B5EF4-FFF2-40B4-BE49-F238E27FC236}">
                <a16:creationId xmlns:a16="http://schemas.microsoft.com/office/drawing/2014/main" xmlns="" id="{5EB22C2F-96F0-4A9C-A673-B394D2332F6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6429" y="522137"/>
            <a:ext cx="1274272" cy="1200450"/>
          </a:xfrm>
          <a:prstGeom prst="rect">
            <a:avLst/>
          </a:prstGeom>
          <a:ln w="38100">
            <a:noFill/>
          </a:ln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xmlns="" id="{C6B4D3F9-F876-4614-A354-5374925B5B0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73971" y="2366309"/>
            <a:ext cx="1152361" cy="1016308"/>
          </a:xfrm>
          <a:prstGeom prst="rect">
            <a:avLst/>
          </a:prstGeom>
          <a:ln w="88900" cap="sq" cmpd="thickThin">
            <a:noFill/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0" name="مستطيل 19"/>
          <p:cNvSpPr/>
          <p:nvPr/>
        </p:nvSpPr>
        <p:spPr>
          <a:xfrm>
            <a:off x="728550" y="6103201"/>
            <a:ext cx="1465465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r>
              <a:rPr lang="ar-SA" b="1" dirty="0" smtClean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أ / عفاف الحربي</a:t>
            </a:r>
            <a:endParaRPr lang="ar-SA" b="1" dirty="0">
              <a:latin typeface="Calibri" panose="020F0502020204030204" pitchFamily="34" charset="0"/>
              <a:ea typeface="Arial Unicode MS" panose="020B0604020202020204" pitchFamily="34" charset="-128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007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</a:rPr>
              <a:t>استراتيجية التعلم </a:t>
            </a:r>
          </a:p>
          <a:p>
            <a:pPr algn="ctr"/>
            <a:r>
              <a:rPr lang="ar-SA" sz="2000" b="1" dirty="0">
                <a:solidFill>
                  <a:schemeClr val="tx1"/>
                </a:solidFill>
              </a:rPr>
              <a:t>باللعب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:a16="http://schemas.microsoft.com/office/drawing/2014/main" xmlns="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65331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من خارج الكتاب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9" name="الاجابه الصحيحه">
            <a:hlinkClick r:id="rId4" action="ppaction://hlinksldjump"/>
          </p:cNvPr>
          <p:cNvSpPr txBox="1"/>
          <p:nvPr/>
        </p:nvSpPr>
        <p:spPr>
          <a:xfrm>
            <a:off x="7150410" y="380892"/>
            <a:ext cx="2481236" cy="49861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numCol="1" anchor="ctr">
            <a:noAutofit/>
          </a:bodyPr>
          <a:lstStyle>
            <a:lvl1pPr defTabSz="718184" rtl="1">
              <a:defRPr sz="609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algn="ctr"/>
            <a:r>
              <a:rPr lang="ar-SA" sz="2800" dirty="0" smtClean="0">
                <a:solidFill>
                  <a:schemeClr val="tx1"/>
                </a:solidFill>
              </a:rPr>
              <a:t>لديك رسالة ..</a:t>
            </a:r>
            <a:endParaRPr lang="ar-SA" sz="2800" dirty="0">
              <a:solidFill>
                <a:schemeClr val="tx1"/>
              </a:solidFill>
            </a:endParaRPr>
          </a:p>
        </p:txBody>
      </p:sp>
      <p:pic>
        <p:nvPicPr>
          <p:cNvPr id="10" name="Picture 4" descr="Free Mailbox Communication 3D Illustration 12440361 PNG with Transparent  Background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26" t="16254" r="5494" b="7487"/>
          <a:stretch/>
        </p:blipFill>
        <p:spPr bwMode="auto">
          <a:xfrm>
            <a:off x="6346119" y="844284"/>
            <a:ext cx="3715130" cy="521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الاجابه الصحيحه">
            <a:hlinkClick r:id="rId4" action="ppaction://hlinksldjump"/>
          </p:cNvPr>
          <p:cNvSpPr txBox="1"/>
          <p:nvPr/>
        </p:nvSpPr>
        <p:spPr>
          <a:xfrm>
            <a:off x="6256025" y="4926262"/>
            <a:ext cx="2067989" cy="11291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numCol="1" anchor="ctr">
            <a:noAutofit/>
          </a:bodyPr>
          <a:lstStyle>
            <a:lvl1pPr defTabSz="718184" rtl="1">
              <a:defRPr sz="609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algn="ctr"/>
            <a:r>
              <a:rPr lang="ar-SA" sz="2800" dirty="0" smtClean="0">
                <a:solidFill>
                  <a:schemeClr val="tx1"/>
                </a:solidFill>
              </a:rPr>
              <a:t>اسم موصول للمثنى المؤنث :</a:t>
            </a:r>
            <a:endParaRPr lang="ar-SA" sz="2800" dirty="0" smtClean="0">
              <a:solidFill>
                <a:schemeClr val="tx1"/>
              </a:solidFill>
            </a:endParaRPr>
          </a:p>
        </p:txBody>
      </p:sp>
      <p:pic>
        <p:nvPicPr>
          <p:cNvPr id="12" name="Picture 18" descr="Ilustración de vector de buzón postal de buzón vintage | Vector Premium"/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7" t="11119" r="9453" b="10143"/>
          <a:stretch/>
        </p:blipFill>
        <p:spPr bwMode="auto">
          <a:xfrm>
            <a:off x="403390" y="577711"/>
            <a:ext cx="3267858" cy="5839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6" descr="Envelope Letter Png ، المتجهات ، PSD ، قصاصة فنية , تحميل مجاني | Pngtree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8" t="13777" r="9486" b="15378"/>
          <a:stretch/>
        </p:blipFill>
        <p:spPr bwMode="auto">
          <a:xfrm>
            <a:off x="3659003" y="329581"/>
            <a:ext cx="2597022" cy="2007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 16"/>
          <p:cNvSpPr/>
          <p:nvPr/>
        </p:nvSpPr>
        <p:spPr>
          <a:xfrm>
            <a:off x="4380866" y="618144"/>
            <a:ext cx="1104791" cy="707886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4000" b="1" dirty="0" smtClean="0">
                <a:solidFill>
                  <a:schemeClr val="tx1"/>
                </a:solidFill>
              </a:rPr>
              <a:t>اللتان</a:t>
            </a:r>
            <a:endParaRPr lang="ar-SA" sz="4000" b="1" dirty="0">
              <a:solidFill>
                <a:schemeClr val="tx1"/>
              </a:solidFill>
            </a:endParaRPr>
          </a:p>
        </p:txBody>
      </p:sp>
      <p:pic>
        <p:nvPicPr>
          <p:cNvPr id="18" name="Picture 16" descr="Envelope Letter Png ، المتجهات ، PSD ، قصاصة فنية , تحميل مجاني | Pngtree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8" t="13777" r="9486" b="15378"/>
          <a:stretch/>
        </p:blipFill>
        <p:spPr bwMode="auto">
          <a:xfrm>
            <a:off x="3604235" y="2350776"/>
            <a:ext cx="2639544" cy="2007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مستطيل 18"/>
          <p:cNvSpPr/>
          <p:nvPr/>
        </p:nvSpPr>
        <p:spPr>
          <a:xfrm>
            <a:off x="4341594" y="2638562"/>
            <a:ext cx="1183337" cy="707886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4000" b="1" dirty="0" smtClean="0">
                <a:solidFill>
                  <a:schemeClr val="tx1"/>
                </a:solidFill>
              </a:rPr>
              <a:t>اللذان</a:t>
            </a:r>
            <a:endParaRPr lang="ar-SA" sz="4000" b="1" dirty="0">
              <a:solidFill>
                <a:schemeClr val="tx1"/>
              </a:solidFill>
            </a:endParaRPr>
          </a:p>
        </p:txBody>
      </p:sp>
      <p:pic>
        <p:nvPicPr>
          <p:cNvPr id="20" name="Picture 16" descr="Envelope Letter Png ، المتجهات ، PSD ، قصاصة فنية , تحميل مجاني | Pngtree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8" t="13777" r="9486" b="15378"/>
          <a:stretch/>
        </p:blipFill>
        <p:spPr bwMode="auto">
          <a:xfrm>
            <a:off x="3625496" y="4385896"/>
            <a:ext cx="2597022" cy="2007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مستطيل 20"/>
          <p:cNvSpPr/>
          <p:nvPr/>
        </p:nvSpPr>
        <p:spPr>
          <a:xfrm>
            <a:off x="4390846" y="4632325"/>
            <a:ext cx="1066318" cy="707886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4000" b="1" dirty="0" smtClean="0">
                <a:solidFill>
                  <a:schemeClr val="tx1"/>
                </a:solidFill>
              </a:rPr>
              <a:t>اللاتي</a:t>
            </a:r>
            <a:endParaRPr lang="ar-SA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383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4.44444E-6 L -0.12383 -4.44444E-6 C -0.1793 -4.44444E-6 -0.24766 0.12176 -0.24766 0.22084 L -0.24766 0.44167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383" y="2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33333E-6 L -0.12318 3.33333E-6 C -0.17852 3.33333E-6 -0.24636 0.12361 -0.24636 0.2243 L -0.24636 0.44907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318" y="224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استراتيجية التعلم 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باللعب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:a16="http://schemas.microsoft.com/office/drawing/2014/main" xmlns="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65331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من خارج الكتاب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9" name="Picture 2" descr="أجابه الاختبار كيمياء (الباب الرابع)👈1&amp;amp;2 | ثانويه التابلت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899" y="478496"/>
            <a:ext cx="8014262" cy="5326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صوت تصفيق للمونتاج.mp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480.751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304030" y="5804500"/>
            <a:ext cx="127268" cy="7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101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3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التمهيد</a:t>
            </a: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:a16="http://schemas.microsoft.com/office/drawing/2014/main" xmlns="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65331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من خارج الكتاب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9" name="مستطيل مستدير الزوايا 8"/>
          <p:cNvSpPr/>
          <p:nvPr/>
        </p:nvSpPr>
        <p:spPr>
          <a:xfrm>
            <a:off x="5948298" y="698013"/>
            <a:ext cx="3603104" cy="514545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rgbClr val="FF0000"/>
                </a:solidFill>
              </a:rPr>
              <a:t>مم تتكون الجملة الفعلية ؟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0" name="مستطيل مستدير الزوايا 9"/>
          <p:cNvSpPr/>
          <p:nvPr/>
        </p:nvSpPr>
        <p:spPr>
          <a:xfrm>
            <a:off x="5686425" y="1316162"/>
            <a:ext cx="3906733" cy="51454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 smtClean="0">
                <a:solidFill>
                  <a:srgbClr val="0070C0"/>
                </a:solidFill>
              </a:rPr>
              <a:t>الجملة الفعلية</a:t>
            </a:r>
            <a:endParaRPr lang="ar-SA" sz="3600" b="1" dirty="0">
              <a:solidFill>
                <a:srgbClr val="0070C0"/>
              </a:solidFill>
            </a:endParaRPr>
          </a:p>
        </p:txBody>
      </p:sp>
      <p:cxnSp>
        <p:nvCxnSpPr>
          <p:cNvPr id="11" name="رابط كسهم مستقيم 10"/>
          <p:cNvCxnSpPr/>
          <p:nvPr/>
        </p:nvCxnSpPr>
        <p:spPr>
          <a:xfrm flipH="1">
            <a:off x="9031279" y="1900904"/>
            <a:ext cx="3154" cy="563832"/>
          </a:xfrm>
          <a:prstGeom prst="straightConnector1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مستطيل مستدير الزوايا 11"/>
          <p:cNvSpPr/>
          <p:nvPr/>
        </p:nvSpPr>
        <p:spPr>
          <a:xfrm>
            <a:off x="8539539" y="2514074"/>
            <a:ext cx="963985" cy="55148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 smtClean="0">
                <a:solidFill>
                  <a:schemeClr val="tx1"/>
                </a:solidFill>
              </a:rPr>
              <a:t>فعل</a:t>
            </a:r>
            <a:endParaRPr lang="ar-SA" sz="3600" b="1" dirty="0">
              <a:solidFill>
                <a:schemeClr val="tx1"/>
              </a:solidFill>
            </a:endParaRPr>
          </a:p>
        </p:txBody>
      </p:sp>
      <p:cxnSp>
        <p:nvCxnSpPr>
          <p:cNvPr id="16" name="رابط كسهم مستقيم 15"/>
          <p:cNvCxnSpPr/>
          <p:nvPr/>
        </p:nvCxnSpPr>
        <p:spPr>
          <a:xfrm flipH="1">
            <a:off x="7677127" y="1894938"/>
            <a:ext cx="3154" cy="563832"/>
          </a:xfrm>
          <a:prstGeom prst="straightConnector1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مستطيل مستدير الزوايا 16"/>
          <p:cNvSpPr/>
          <p:nvPr/>
        </p:nvSpPr>
        <p:spPr>
          <a:xfrm>
            <a:off x="7247908" y="2534051"/>
            <a:ext cx="963985" cy="55148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 smtClean="0">
                <a:solidFill>
                  <a:schemeClr val="tx1"/>
                </a:solidFill>
              </a:rPr>
              <a:t>فاعل</a:t>
            </a:r>
            <a:endParaRPr lang="ar-SA" sz="3600" b="1" dirty="0">
              <a:solidFill>
                <a:schemeClr val="tx1"/>
              </a:solidFill>
            </a:endParaRPr>
          </a:p>
        </p:txBody>
      </p:sp>
      <p:cxnSp>
        <p:nvCxnSpPr>
          <p:cNvPr id="18" name="رابط كسهم مستقيم 17"/>
          <p:cNvCxnSpPr/>
          <p:nvPr/>
        </p:nvCxnSpPr>
        <p:spPr>
          <a:xfrm flipH="1">
            <a:off x="6450418" y="1890474"/>
            <a:ext cx="3154" cy="563832"/>
          </a:xfrm>
          <a:prstGeom prst="straightConnector1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مستطيل مستدير الزوايا 18"/>
          <p:cNvSpPr/>
          <p:nvPr/>
        </p:nvSpPr>
        <p:spPr>
          <a:xfrm>
            <a:off x="5746262" y="2534050"/>
            <a:ext cx="1314149" cy="55148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1"/>
                </a:solidFill>
              </a:rPr>
              <a:t>مفعول به</a:t>
            </a:r>
            <a:endParaRPr lang="ar-SA" sz="2800" b="1" dirty="0">
              <a:solidFill>
                <a:schemeClr val="tx1"/>
              </a:solidFill>
            </a:endParaRPr>
          </a:p>
        </p:txBody>
      </p:sp>
      <p:cxnSp>
        <p:nvCxnSpPr>
          <p:cNvPr id="20" name="رابط كسهم مستقيم 19"/>
          <p:cNvCxnSpPr/>
          <p:nvPr/>
        </p:nvCxnSpPr>
        <p:spPr>
          <a:xfrm flipH="1">
            <a:off x="9028746" y="3107366"/>
            <a:ext cx="3154" cy="563832"/>
          </a:xfrm>
          <a:prstGeom prst="straightConnector1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مستطيل مستدير الزوايا 20"/>
          <p:cNvSpPr/>
          <p:nvPr/>
        </p:nvSpPr>
        <p:spPr>
          <a:xfrm>
            <a:off x="8372955" y="3699201"/>
            <a:ext cx="1265197" cy="57343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 smtClean="0">
                <a:cs typeface="Akhbar MT" pitchFamily="2" charset="-78"/>
              </a:rPr>
              <a:t>أنواعه</a:t>
            </a:r>
            <a:endParaRPr lang="ar-SA" sz="4400" b="1" dirty="0">
              <a:cs typeface="Akhbar MT" pitchFamily="2" charset="-78"/>
            </a:endParaRPr>
          </a:p>
        </p:txBody>
      </p:sp>
      <p:cxnSp>
        <p:nvCxnSpPr>
          <p:cNvPr id="22" name="رابط كسهم مستقيم 21"/>
          <p:cNvCxnSpPr/>
          <p:nvPr/>
        </p:nvCxnSpPr>
        <p:spPr>
          <a:xfrm flipH="1">
            <a:off x="9034864" y="4312044"/>
            <a:ext cx="9775" cy="396740"/>
          </a:xfrm>
          <a:prstGeom prst="straightConnector1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رابط مستقيم 22"/>
          <p:cNvCxnSpPr/>
          <p:nvPr/>
        </p:nvCxnSpPr>
        <p:spPr>
          <a:xfrm flipH="1">
            <a:off x="6657027" y="4800280"/>
            <a:ext cx="2804053" cy="17766"/>
          </a:xfrm>
          <a:prstGeom prst="line">
            <a:avLst/>
          </a:prstGeom>
          <a:noFill/>
          <a:ln w="762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4" name="رابط كسهم مستقيم 23"/>
          <p:cNvCxnSpPr/>
          <p:nvPr/>
        </p:nvCxnSpPr>
        <p:spPr>
          <a:xfrm>
            <a:off x="9490846" y="4769202"/>
            <a:ext cx="2612" cy="507309"/>
          </a:xfrm>
          <a:prstGeom prst="straightConnector1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مستطيل مستدير الزوايا 24"/>
          <p:cNvSpPr/>
          <p:nvPr/>
        </p:nvSpPr>
        <p:spPr>
          <a:xfrm>
            <a:off x="8718807" y="5369736"/>
            <a:ext cx="963985" cy="55148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chemeClr val="tx1"/>
                </a:solidFill>
              </a:rPr>
              <a:t>ماض</a:t>
            </a:r>
            <a:endParaRPr lang="ar-SA" sz="3200" b="1" dirty="0">
              <a:solidFill>
                <a:schemeClr val="tx1"/>
              </a:solidFill>
            </a:endParaRPr>
          </a:p>
        </p:txBody>
      </p:sp>
      <p:cxnSp>
        <p:nvCxnSpPr>
          <p:cNvPr id="26" name="رابط كسهم مستقيم 25"/>
          <p:cNvCxnSpPr/>
          <p:nvPr/>
        </p:nvCxnSpPr>
        <p:spPr>
          <a:xfrm flipH="1">
            <a:off x="8096650" y="4836757"/>
            <a:ext cx="6926" cy="420297"/>
          </a:xfrm>
          <a:prstGeom prst="straightConnector1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مستطيل مستدير الزوايا 26"/>
          <p:cNvSpPr/>
          <p:nvPr/>
        </p:nvSpPr>
        <p:spPr>
          <a:xfrm>
            <a:off x="7555606" y="5375786"/>
            <a:ext cx="1095939" cy="54543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1"/>
                </a:solidFill>
              </a:rPr>
              <a:t>مضارع</a:t>
            </a:r>
            <a:endParaRPr lang="ar-SA" sz="2800" b="1" dirty="0">
              <a:solidFill>
                <a:schemeClr val="tx1"/>
              </a:solidFill>
            </a:endParaRPr>
          </a:p>
        </p:txBody>
      </p:sp>
      <p:cxnSp>
        <p:nvCxnSpPr>
          <p:cNvPr id="28" name="رابط كسهم مستقيم 27"/>
          <p:cNvCxnSpPr/>
          <p:nvPr/>
        </p:nvCxnSpPr>
        <p:spPr>
          <a:xfrm>
            <a:off x="6654415" y="4793250"/>
            <a:ext cx="2612" cy="507309"/>
          </a:xfrm>
          <a:prstGeom prst="straightConnector1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مستطيل مستدير الزوايا 28"/>
          <p:cNvSpPr/>
          <p:nvPr/>
        </p:nvSpPr>
        <p:spPr>
          <a:xfrm>
            <a:off x="6497872" y="5375785"/>
            <a:ext cx="963985" cy="55148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chemeClr val="tx1"/>
                </a:solidFill>
              </a:rPr>
              <a:t>أمــر</a:t>
            </a:r>
            <a:endParaRPr lang="ar-SA" sz="3200" b="1" dirty="0">
              <a:solidFill>
                <a:schemeClr val="tx1"/>
              </a:solidFill>
            </a:endParaRPr>
          </a:p>
        </p:txBody>
      </p:sp>
      <p:sp>
        <p:nvSpPr>
          <p:cNvPr id="30" name="مستطيل مستدير الزوايا 21">
            <a:extLst>
              <a:ext uri="{FF2B5EF4-FFF2-40B4-BE49-F238E27FC236}">
                <a16:creationId xmlns="" xmlns:a16="http://schemas.microsoft.com/office/drawing/2014/main" id="{CF701A89-F86A-4A1A-9C65-E9A6DE80FFA7}"/>
              </a:ext>
            </a:extLst>
          </p:cNvPr>
          <p:cNvSpPr/>
          <p:nvPr/>
        </p:nvSpPr>
        <p:spPr>
          <a:xfrm>
            <a:off x="1837582" y="720312"/>
            <a:ext cx="2430083" cy="648969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 smtClean="0">
                <a:solidFill>
                  <a:srgbClr val="1F497D">
                    <a:lumMod val="50000"/>
                  </a:srgbClr>
                </a:solidFill>
              </a:rPr>
              <a:t>العلامات </a:t>
            </a:r>
            <a:r>
              <a:rPr lang="ar-SA" sz="2800" b="1" dirty="0" smtClean="0">
                <a:solidFill>
                  <a:srgbClr val="FF0000"/>
                </a:solidFill>
              </a:rPr>
              <a:t>الإعرابية</a:t>
            </a:r>
            <a:endParaRPr lang="ar-SA" sz="2800" b="1" dirty="0">
              <a:solidFill>
                <a:srgbClr val="FF0000"/>
              </a:solidFill>
            </a:endParaRPr>
          </a:p>
        </p:txBody>
      </p:sp>
      <p:cxnSp>
        <p:nvCxnSpPr>
          <p:cNvPr id="31" name="رابط كسهم مستقيم 30"/>
          <p:cNvCxnSpPr/>
          <p:nvPr/>
        </p:nvCxnSpPr>
        <p:spPr>
          <a:xfrm flipH="1">
            <a:off x="3031215" y="1414191"/>
            <a:ext cx="329" cy="431773"/>
          </a:xfrm>
          <a:prstGeom prst="straightConnector1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مستطيل مستدير الزوايا 21">
            <a:extLst>
              <a:ext uri="{FF2B5EF4-FFF2-40B4-BE49-F238E27FC236}">
                <a16:creationId xmlns="" xmlns:a16="http://schemas.microsoft.com/office/drawing/2014/main" id="{CF701A89-F86A-4A1A-9C65-E9A6DE80FFA7}"/>
              </a:ext>
            </a:extLst>
          </p:cNvPr>
          <p:cNvSpPr/>
          <p:nvPr/>
        </p:nvSpPr>
        <p:spPr>
          <a:xfrm>
            <a:off x="2498553" y="1916855"/>
            <a:ext cx="1108140" cy="499849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 smtClean="0">
                <a:solidFill>
                  <a:srgbClr val="FF0000"/>
                </a:solidFill>
              </a:rPr>
              <a:t>الأصلية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33" name="مستطيل مستدير الزوايا 21">
            <a:extLst>
              <a:ext uri="{FF2B5EF4-FFF2-40B4-BE49-F238E27FC236}">
                <a16:creationId xmlns="" xmlns:a16="http://schemas.microsoft.com/office/drawing/2014/main" id="{CF701A89-F86A-4A1A-9C65-E9A6DE80FFA7}"/>
              </a:ext>
            </a:extLst>
          </p:cNvPr>
          <p:cNvSpPr/>
          <p:nvPr/>
        </p:nvSpPr>
        <p:spPr>
          <a:xfrm>
            <a:off x="3912439" y="2750913"/>
            <a:ext cx="1039358" cy="49984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 smtClean="0">
                <a:solidFill>
                  <a:schemeClr val="tx1"/>
                </a:solidFill>
              </a:rPr>
              <a:t>الضمة</a:t>
            </a:r>
            <a:endParaRPr lang="ar-SA" sz="2800" b="1" dirty="0">
              <a:solidFill>
                <a:schemeClr val="tx1"/>
              </a:solidFill>
            </a:endParaRPr>
          </a:p>
        </p:txBody>
      </p:sp>
      <p:sp>
        <p:nvSpPr>
          <p:cNvPr id="34" name="مستطيل مستدير الزوايا 21">
            <a:extLst>
              <a:ext uri="{FF2B5EF4-FFF2-40B4-BE49-F238E27FC236}">
                <a16:creationId xmlns="" xmlns:a16="http://schemas.microsoft.com/office/drawing/2014/main" id="{CF701A89-F86A-4A1A-9C65-E9A6DE80FFA7}"/>
              </a:ext>
            </a:extLst>
          </p:cNvPr>
          <p:cNvSpPr/>
          <p:nvPr/>
        </p:nvSpPr>
        <p:spPr>
          <a:xfrm>
            <a:off x="2424040" y="2715613"/>
            <a:ext cx="1039358" cy="49984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 smtClean="0">
                <a:solidFill>
                  <a:schemeClr val="tx1"/>
                </a:solidFill>
              </a:rPr>
              <a:t>الفتحة</a:t>
            </a:r>
            <a:endParaRPr lang="ar-SA" sz="2800" b="1" dirty="0">
              <a:solidFill>
                <a:schemeClr val="tx1"/>
              </a:solidFill>
            </a:endParaRPr>
          </a:p>
        </p:txBody>
      </p:sp>
      <p:sp>
        <p:nvSpPr>
          <p:cNvPr id="35" name="مستطيل مستدير الزوايا 21">
            <a:extLst>
              <a:ext uri="{FF2B5EF4-FFF2-40B4-BE49-F238E27FC236}">
                <a16:creationId xmlns="" xmlns:a16="http://schemas.microsoft.com/office/drawing/2014/main" id="{CF701A89-F86A-4A1A-9C65-E9A6DE80FFA7}"/>
              </a:ext>
            </a:extLst>
          </p:cNvPr>
          <p:cNvSpPr/>
          <p:nvPr/>
        </p:nvSpPr>
        <p:spPr>
          <a:xfrm>
            <a:off x="921257" y="2715612"/>
            <a:ext cx="1039358" cy="49984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 smtClean="0">
                <a:solidFill>
                  <a:schemeClr val="tx1"/>
                </a:solidFill>
              </a:rPr>
              <a:t>الكسرة</a:t>
            </a:r>
            <a:endParaRPr lang="ar-SA" sz="2800" b="1" dirty="0">
              <a:solidFill>
                <a:schemeClr val="tx1"/>
              </a:solidFill>
            </a:endParaRPr>
          </a:p>
        </p:txBody>
      </p:sp>
      <p:cxnSp>
        <p:nvCxnSpPr>
          <p:cNvPr id="36" name="رابط كسهم مستقيم 35"/>
          <p:cNvCxnSpPr/>
          <p:nvPr/>
        </p:nvCxnSpPr>
        <p:spPr>
          <a:xfrm flipH="1">
            <a:off x="3030557" y="3307049"/>
            <a:ext cx="329" cy="431773"/>
          </a:xfrm>
          <a:prstGeom prst="straightConnector1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مستطيل مستدير الزوايا 21">
            <a:extLst>
              <a:ext uri="{FF2B5EF4-FFF2-40B4-BE49-F238E27FC236}">
                <a16:creationId xmlns="" xmlns:a16="http://schemas.microsoft.com/office/drawing/2014/main" id="{CF701A89-F86A-4A1A-9C65-E9A6DE80FFA7}"/>
              </a:ext>
            </a:extLst>
          </p:cNvPr>
          <p:cNvSpPr/>
          <p:nvPr/>
        </p:nvSpPr>
        <p:spPr>
          <a:xfrm>
            <a:off x="2476816" y="3788714"/>
            <a:ext cx="1108140" cy="499849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 smtClean="0">
                <a:solidFill>
                  <a:srgbClr val="FF0000"/>
                </a:solidFill>
              </a:rPr>
              <a:t>الفرعية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38" name="مستطيل مستدير الزوايا 21">
            <a:extLst>
              <a:ext uri="{FF2B5EF4-FFF2-40B4-BE49-F238E27FC236}">
                <a16:creationId xmlns="" xmlns:a16="http://schemas.microsoft.com/office/drawing/2014/main" id="{CF701A89-F86A-4A1A-9C65-E9A6DE80FFA7}"/>
              </a:ext>
            </a:extLst>
          </p:cNvPr>
          <p:cNvSpPr/>
          <p:nvPr/>
        </p:nvSpPr>
        <p:spPr>
          <a:xfrm>
            <a:off x="3945894" y="4504585"/>
            <a:ext cx="1039358" cy="49984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 smtClean="0">
                <a:solidFill>
                  <a:schemeClr val="tx1"/>
                </a:solidFill>
              </a:rPr>
              <a:t>الواو</a:t>
            </a:r>
            <a:endParaRPr lang="ar-SA" sz="2800" b="1" dirty="0">
              <a:solidFill>
                <a:schemeClr val="tx1"/>
              </a:solidFill>
            </a:endParaRPr>
          </a:p>
        </p:txBody>
      </p:sp>
      <p:sp>
        <p:nvSpPr>
          <p:cNvPr id="39" name="مستطيل مستدير الزوايا 21">
            <a:extLst>
              <a:ext uri="{FF2B5EF4-FFF2-40B4-BE49-F238E27FC236}">
                <a16:creationId xmlns="" xmlns:a16="http://schemas.microsoft.com/office/drawing/2014/main" id="{CF701A89-F86A-4A1A-9C65-E9A6DE80FFA7}"/>
              </a:ext>
            </a:extLst>
          </p:cNvPr>
          <p:cNvSpPr/>
          <p:nvPr/>
        </p:nvSpPr>
        <p:spPr>
          <a:xfrm>
            <a:off x="2425148" y="4510414"/>
            <a:ext cx="1039358" cy="49984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 smtClean="0">
                <a:solidFill>
                  <a:schemeClr val="tx1"/>
                </a:solidFill>
              </a:rPr>
              <a:t>الألف</a:t>
            </a:r>
            <a:endParaRPr lang="ar-SA" sz="2800" b="1" dirty="0">
              <a:solidFill>
                <a:schemeClr val="tx1"/>
              </a:solidFill>
            </a:endParaRPr>
          </a:p>
        </p:txBody>
      </p:sp>
      <p:sp>
        <p:nvSpPr>
          <p:cNvPr id="40" name="مستطيل مستدير الزوايا 21">
            <a:extLst>
              <a:ext uri="{FF2B5EF4-FFF2-40B4-BE49-F238E27FC236}">
                <a16:creationId xmlns="" xmlns:a16="http://schemas.microsoft.com/office/drawing/2014/main" id="{CF701A89-F86A-4A1A-9C65-E9A6DE80FFA7}"/>
              </a:ext>
            </a:extLst>
          </p:cNvPr>
          <p:cNvSpPr/>
          <p:nvPr/>
        </p:nvSpPr>
        <p:spPr>
          <a:xfrm>
            <a:off x="921257" y="4514091"/>
            <a:ext cx="1039358" cy="49984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 smtClean="0">
                <a:solidFill>
                  <a:schemeClr val="tx1"/>
                </a:solidFill>
              </a:rPr>
              <a:t>الياء</a:t>
            </a:r>
            <a:endParaRPr lang="ar-SA" sz="2800" b="1" dirty="0">
              <a:solidFill>
                <a:schemeClr val="tx1"/>
              </a:solidFill>
            </a:endParaRPr>
          </a:p>
        </p:txBody>
      </p:sp>
      <p:sp>
        <p:nvSpPr>
          <p:cNvPr id="42" name="مستطيل مستدير الزوايا 21">
            <a:extLst>
              <a:ext uri="{FF2B5EF4-FFF2-40B4-BE49-F238E27FC236}">
                <a16:creationId xmlns="" xmlns:a16="http://schemas.microsoft.com/office/drawing/2014/main" id="{CF701A89-F86A-4A1A-9C65-E9A6DE80FFA7}"/>
              </a:ext>
            </a:extLst>
          </p:cNvPr>
          <p:cNvSpPr/>
          <p:nvPr/>
        </p:nvSpPr>
        <p:spPr>
          <a:xfrm>
            <a:off x="2157766" y="5242569"/>
            <a:ext cx="1577296" cy="49984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 smtClean="0">
                <a:solidFill>
                  <a:schemeClr val="tx1"/>
                </a:solidFill>
              </a:rPr>
              <a:t>ثبوت النون</a:t>
            </a:r>
            <a:endParaRPr lang="ar-SA" sz="2800" b="1" dirty="0">
              <a:solidFill>
                <a:schemeClr val="tx1"/>
              </a:solidFill>
            </a:endParaRPr>
          </a:p>
        </p:txBody>
      </p:sp>
      <p:sp>
        <p:nvSpPr>
          <p:cNvPr id="43" name="مستطيل مستدير الزوايا 21">
            <a:extLst>
              <a:ext uri="{FF2B5EF4-FFF2-40B4-BE49-F238E27FC236}">
                <a16:creationId xmlns="" xmlns:a16="http://schemas.microsoft.com/office/drawing/2014/main" id="{CF701A89-F86A-4A1A-9C65-E9A6DE80FFA7}"/>
              </a:ext>
            </a:extLst>
          </p:cNvPr>
          <p:cNvSpPr/>
          <p:nvPr/>
        </p:nvSpPr>
        <p:spPr>
          <a:xfrm>
            <a:off x="2157766" y="5813974"/>
            <a:ext cx="1577296" cy="49984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 smtClean="0">
                <a:solidFill>
                  <a:schemeClr val="tx1"/>
                </a:solidFill>
              </a:rPr>
              <a:t>حذف النون</a:t>
            </a:r>
            <a:endParaRPr lang="ar-SA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050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2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2" grpId="0" animBg="1"/>
      <p:bldP spid="17" grpId="0" animBg="1"/>
      <p:bldP spid="19" grpId="0" animBg="1"/>
      <p:bldP spid="21" grpId="0" animBg="1"/>
      <p:bldP spid="25" grpId="0" animBg="1"/>
      <p:bldP spid="27" grpId="0" animBg="1"/>
      <p:bldP spid="29" grpId="0" animBg="1"/>
      <p:bldP spid="30" grpId="0" animBg="1"/>
      <p:bldP spid="32" grpId="0" animBg="1"/>
      <p:bldP spid="33" grpId="0" animBg="1"/>
      <p:bldP spid="34" grpId="0" animBg="1"/>
      <p:bldP spid="35" grpId="0" animBg="1"/>
      <p:bldP spid="37" grpId="0" animBg="1"/>
      <p:bldP spid="38" grpId="0" animBg="1"/>
      <p:bldP spid="39" grpId="0" animBg="1"/>
      <p:bldP spid="40" grpId="0" animBg="1"/>
      <p:bldP spid="42" grpId="0" animBg="1"/>
      <p:bldP spid="4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التمهيد</a:t>
            </a: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:a16="http://schemas.microsoft.com/office/drawing/2014/main" xmlns="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65331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من خارج الكتاب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9" name="صورة 8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11594" b="17631"/>
          <a:stretch/>
        </p:blipFill>
        <p:spPr>
          <a:xfrm>
            <a:off x="6870046" y="591832"/>
            <a:ext cx="2879802" cy="5579444"/>
          </a:xfrm>
          <a:prstGeom prst="rect">
            <a:avLst/>
          </a:prstGeom>
          <a:ln w="88900" cap="sq" cmpd="thickThin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صورة 9"/>
          <p:cNvPicPr>
            <a:picLocks noChangeAspect="1"/>
          </p:cNvPicPr>
          <p:nvPr/>
        </p:nvPicPr>
        <p:blipFill rotWithShape="1">
          <a:blip r:embed="rId6"/>
          <a:srcRect t="6075" b="27722"/>
          <a:stretch/>
        </p:blipFill>
        <p:spPr>
          <a:xfrm>
            <a:off x="639501" y="575696"/>
            <a:ext cx="5970323" cy="5595580"/>
          </a:xfrm>
          <a:prstGeom prst="rect">
            <a:avLst/>
          </a:prstGeom>
          <a:ln w="88900" cap="sq" cmpd="thickThin">
            <a:solidFill>
              <a:schemeClr val="tx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1" name="مستطيل 10"/>
          <p:cNvSpPr/>
          <p:nvPr/>
        </p:nvSpPr>
        <p:spPr>
          <a:xfrm>
            <a:off x="1008905" y="3079076"/>
            <a:ext cx="1455847" cy="430887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200" b="1" dirty="0" smtClean="0">
                <a:solidFill>
                  <a:srgbClr val="FF0000"/>
                </a:solidFill>
              </a:rPr>
              <a:t>الفعل الماضي</a:t>
            </a:r>
          </a:p>
        </p:txBody>
      </p:sp>
      <p:sp>
        <p:nvSpPr>
          <p:cNvPr id="12" name="مستطيل 11"/>
          <p:cNvSpPr/>
          <p:nvPr/>
        </p:nvSpPr>
        <p:spPr>
          <a:xfrm>
            <a:off x="5059168" y="3921149"/>
            <a:ext cx="1463419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الفعل الأمر</a:t>
            </a:r>
          </a:p>
        </p:txBody>
      </p:sp>
      <p:sp>
        <p:nvSpPr>
          <p:cNvPr id="16" name="مستطيل 15"/>
          <p:cNvSpPr/>
          <p:nvPr/>
        </p:nvSpPr>
        <p:spPr>
          <a:xfrm>
            <a:off x="2024462" y="5440267"/>
            <a:ext cx="1600200" cy="430887"/>
          </a:xfrm>
          <a:prstGeom prst="rect">
            <a:avLst/>
          </a:prstGeom>
        </p:spPr>
        <p:txBody>
          <a:bodyPr wrap="squar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200" b="1" dirty="0" smtClean="0">
                <a:solidFill>
                  <a:srgbClr val="FF0000"/>
                </a:solidFill>
              </a:rPr>
              <a:t>الفعل المضارع</a:t>
            </a:r>
          </a:p>
        </p:txBody>
      </p:sp>
    </p:spTree>
    <p:extLst>
      <p:ext uri="{BB962C8B-B14F-4D97-AF65-F5344CB8AC3E}">
        <p14:creationId xmlns:p14="http://schemas.microsoft.com/office/powerpoint/2010/main" val="3449648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20595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6703" y="572113"/>
            <a:ext cx="1315405" cy="1291882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xmlns="" id="{9E532D75-2C5B-42D0-81E7-5CAF548CF7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881" y="641420"/>
            <a:ext cx="1026403" cy="869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صورة 1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13"/>
          <a:stretch/>
        </p:blipFill>
        <p:spPr>
          <a:xfrm>
            <a:off x="3463794" y="619740"/>
            <a:ext cx="3784173" cy="6396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6" descr="Qop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4617" y="1336237"/>
            <a:ext cx="3462525" cy="824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ربع نص 16">
            <a:extLst>
              <a:ext uri="{FF2B5EF4-FFF2-40B4-BE49-F238E27FC236}">
                <a16:creationId xmlns:a16="http://schemas.microsoft.com/office/drawing/2014/main" xmlns="" id="{1382245A-E9F4-4376-8746-0B724A625B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750" y="2316162"/>
            <a:ext cx="279237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SA" altLang="ar-SA" sz="2800" b="1" dirty="0">
                <a:solidFill>
                  <a:srgbClr val="C00000"/>
                </a:solidFill>
                <a:latin typeface="Arial" panose="020B0604020202020204" pitchFamily="34" charset="0"/>
                <a:cs typeface="Akhbar MT" pitchFamily="2" charset="-78"/>
              </a:rPr>
              <a:t>التاريخ</a:t>
            </a:r>
            <a:r>
              <a:rPr lang="ar-SA" altLang="ar-SA" sz="2800" b="1" dirty="0">
                <a:solidFill>
                  <a:schemeClr val="bg1"/>
                </a:solidFill>
                <a:latin typeface="Arial" panose="020B0604020202020204" pitchFamily="34" charset="0"/>
                <a:cs typeface="Akhbar MT" pitchFamily="2" charset="-78"/>
              </a:rPr>
              <a:t> </a:t>
            </a:r>
            <a:r>
              <a:rPr lang="ar-SA" altLang="ar-SA" sz="2800" b="1" dirty="0">
                <a:solidFill>
                  <a:srgbClr val="C00000"/>
                </a:solidFill>
                <a:latin typeface="Arial" panose="020B0604020202020204" pitchFamily="34" charset="0"/>
                <a:cs typeface="Akhbar MT" pitchFamily="2" charset="-78"/>
              </a:rPr>
              <a:t>: </a:t>
            </a:r>
            <a:r>
              <a:rPr lang="ar-SA" altLang="ar-SA" sz="2800" b="1" dirty="0">
                <a:latin typeface="Arial" panose="020B0604020202020204" pitchFamily="34" charset="0"/>
                <a:cs typeface="Akhbar MT" pitchFamily="2" charset="-78"/>
              </a:rPr>
              <a:t> </a:t>
            </a:r>
            <a:r>
              <a:rPr lang="ar-SA" altLang="ar-SA" sz="2800" b="1" dirty="0" smtClean="0">
                <a:latin typeface="Arial" panose="020B0604020202020204" pitchFamily="34" charset="0"/>
                <a:cs typeface="Akhbar MT" pitchFamily="2" charset="-78"/>
              </a:rPr>
              <a:t>  /    / 1444 </a:t>
            </a:r>
            <a:r>
              <a:rPr lang="ar-SA" altLang="ar-SA" sz="2800" b="1" dirty="0">
                <a:latin typeface="Arial" panose="020B0604020202020204" pitchFamily="34" charset="0"/>
                <a:cs typeface="Akhbar MT" pitchFamily="2" charset="-78"/>
              </a:rPr>
              <a:t>هـ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ar-SA" altLang="ar-SA" sz="2800" b="1" dirty="0">
                <a:solidFill>
                  <a:srgbClr val="C00000"/>
                </a:solidFill>
                <a:latin typeface="Arial" panose="020B0604020202020204" pitchFamily="34" charset="0"/>
                <a:cs typeface="Akhbar MT" pitchFamily="2" charset="-78"/>
              </a:rPr>
              <a:t>المادة : </a:t>
            </a:r>
            <a:r>
              <a:rPr lang="ar-SA" altLang="ar-SA" sz="2800" b="1" dirty="0">
                <a:latin typeface="Arial" panose="020B0604020202020204" pitchFamily="34" charset="0"/>
                <a:cs typeface="Akhbar MT" pitchFamily="2" charset="-78"/>
              </a:rPr>
              <a:t>لغتي </a:t>
            </a:r>
            <a:r>
              <a:rPr lang="ar-SA" altLang="ar-SA" sz="2800" b="1" dirty="0" smtClean="0">
                <a:latin typeface="Arial" panose="020B0604020202020204" pitchFamily="34" charset="0"/>
                <a:cs typeface="Akhbar MT" pitchFamily="2" charset="-78"/>
              </a:rPr>
              <a:t>الخالدة </a:t>
            </a:r>
            <a:r>
              <a:rPr lang="ar-SA" altLang="ar-SA" sz="2800" b="1" dirty="0">
                <a:latin typeface="Arial" panose="020B0604020202020204" pitchFamily="34" charset="0"/>
                <a:cs typeface="Akhbar MT" pitchFamily="2" charset="-78"/>
              </a:rPr>
              <a:t>.</a:t>
            </a: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xmlns="" id="{5DC2814C-6E9C-4E2E-B0C2-F54D7C598D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2404" y="3126540"/>
            <a:ext cx="571396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SA" altLang="ar-SA" b="1" dirty="0">
                <a:solidFill>
                  <a:srgbClr val="FF0000"/>
                </a:solidFill>
                <a:latin typeface="Arial" panose="020B0604020202020204" pitchFamily="34" charset="0"/>
                <a:cs typeface="Akhbar MT" pitchFamily="2" charset="-78"/>
              </a:rPr>
              <a:t>الوحدة </a:t>
            </a:r>
            <a:r>
              <a:rPr lang="ar-SA" altLang="ar-SA" b="1" dirty="0" smtClean="0">
                <a:solidFill>
                  <a:srgbClr val="FF0000"/>
                </a:solidFill>
                <a:latin typeface="Arial" panose="020B0604020202020204" pitchFamily="34" charset="0"/>
                <a:cs typeface="Akhbar MT" pitchFamily="2" charset="-78"/>
              </a:rPr>
              <a:t>السادسة : </a:t>
            </a:r>
            <a:r>
              <a:rPr lang="ar-SA" altLang="ar-SA" b="1" dirty="0" smtClean="0">
                <a:latin typeface="Arial" panose="020B0604020202020204" pitchFamily="34" charset="0"/>
                <a:cs typeface="Akhbar MT" pitchFamily="2" charset="-78"/>
              </a:rPr>
              <a:t>حرف وهوايات</a:t>
            </a:r>
            <a:endParaRPr lang="ar-SA" altLang="ar-SA" b="1" dirty="0">
              <a:latin typeface="Arial" panose="020B0604020202020204" pitchFamily="34" charset="0"/>
              <a:cs typeface="Akhbar MT" pitchFamily="2" charset="-7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SA" altLang="ar-SA" b="1" dirty="0">
                <a:solidFill>
                  <a:srgbClr val="FF0000"/>
                </a:solidFill>
                <a:latin typeface="Arial" panose="020B0604020202020204" pitchFamily="34" charset="0"/>
                <a:cs typeface="Akhbar MT" pitchFamily="2" charset="-78"/>
              </a:rPr>
              <a:t>المكون : </a:t>
            </a:r>
            <a:r>
              <a:rPr lang="ar-SA" altLang="ar-SA" b="1" dirty="0" smtClean="0">
                <a:latin typeface="Arial" panose="020B0604020202020204" pitchFamily="34" charset="0"/>
                <a:cs typeface="Akhbar MT" pitchFamily="2" charset="-78"/>
              </a:rPr>
              <a:t>الوظيفة النحوية</a:t>
            </a:r>
            <a:endParaRPr lang="ar-SA" altLang="ar-SA" b="1" dirty="0">
              <a:latin typeface="Arial" panose="020B0604020202020204" pitchFamily="34" charset="0"/>
              <a:cs typeface="Akhbar MT" pitchFamily="2" charset="-78"/>
            </a:endParaRPr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xmlns="" id="{D40344B0-CCCA-4068-9065-5BB6A86B06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8400" y="4809051"/>
            <a:ext cx="7385538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ar-SA" altLang="ar-SA" sz="3600" b="1" dirty="0">
                <a:solidFill>
                  <a:srgbClr val="FF0000"/>
                </a:solidFill>
                <a:latin typeface="Arial" panose="020B0604020202020204" pitchFamily="34" charset="0"/>
                <a:cs typeface="Akhbar MT" pitchFamily="2" charset="-78"/>
              </a:rPr>
              <a:t>الموضوع </a:t>
            </a:r>
            <a:r>
              <a:rPr lang="ar-SA" altLang="ar-SA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khbar MT" pitchFamily="2" charset="-78"/>
              </a:rPr>
              <a:t>/  </a:t>
            </a:r>
            <a:r>
              <a:rPr lang="ar-SA" altLang="ar-SA" sz="3600" b="1" dirty="0" smtClean="0">
                <a:latin typeface="Arial" panose="020B0604020202020204" pitchFamily="34" charset="0"/>
                <a:cs typeface="Akhbar MT" pitchFamily="2" charset="-78"/>
              </a:rPr>
              <a:t>رفع الفعل المضارع الصحيح الآخر ونصبه وجزمه</a:t>
            </a:r>
            <a:endParaRPr lang="ar-SA" altLang="ar-SA" sz="3600" b="1" dirty="0">
              <a:latin typeface="Arial" panose="020B0604020202020204" pitchFamily="34" charset="0"/>
              <a:cs typeface="Akhbar MT" pitchFamily="2" charset="-7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SA" altLang="ar-SA" sz="3600" b="1" dirty="0">
                <a:latin typeface="Arial" panose="020B0604020202020204" pitchFamily="34" charset="0"/>
                <a:cs typeface="Akhbar MT" pitchFamily="2" charset="-78"/>
              </a:rPr>
              <a:t> </a:t>
            </a:r>
            <a:r>
              <a:rPr lang="ar-SA" altLang="ar-SA" sz="3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khbar MT" pitchFamily="2" charset="-78"/>
              </a:rPr>
              <a:t>من </a:t>
            </a:r>
            <a:r>
              <a:rPr lang="ar-SA" altLang="ar-SA" sz="3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khbar MT" pitchFamily="2" charset="-78"/>
              </a:rPr>
              <a:t>صفحة 106 إلى صفحة 113</a:t>
            </a:r>
            <a:r>
              <a:rPr lang="ar-SA" altLang="ar-SA" sz="4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khbar MT" pitchFamily="2" charset="-78"/>
              </a:rPr>
              <a:t> </a:t>
            </a:r>
            <a:endParaRPr lang="ar-SA" altLang="ar-SA" sz="4000" b="1" dirty="0">
              <a:latin typeface="Arial" panose="020B0604020202020204" pitchFamily="34" charset="0"/>
              <a:cs typeface="Akhbar MT" pitchFamily="2" charset="-78"/>
            </a:endParaRPr>
          </a:p>
        </p:txBody>
      </p:sp>
      <p:pic>
        <p:nvPicPr>
          <p:cNvPr id="15" name="Picture 2" descr="حل كتاب النشاط لغتي الخالدة ثالث متوسط ف1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5921" y="1010826"/>
            <a:ext cx="1540815" cy="20391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7062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00899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الكفايات والأهداف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مستطيل 8"/>
          <p:cNvSpPr/>
          <p:nvPr/>
        </p:nvSpPr>
        <p:spPr>
          <a:xfrm>
            <a:off x="10480706" y="2013358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يتوقع من الطالبة في نهاية المكون :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0" name="مستطيل: زوايا مستديرة 1">
            <a:extLst>
              <a:ext uri="{FF2B5EF4-FFF2-40B4-BE49-F238E27FC236}">
                <a16:creationId xmlns:a16="http://schemas.microsoft.com/office/drawing/2014/main" xmlns="" id="{0253EDE4-F2D7-436D-BF66-315675417A51}"/>
              </a:ext>
            </a:extLst>
          </p:cNvPr>
          <p:cNvSpPr/>
          <p:nvPr/>
        </p:nvSpPr>
        <p:spPr>
          <a:xfrm>
            <a:off x="8648819" y="1805550"/>
            <a:ext cx="1028870" cy="44972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chemeClr val="tx1"/>
                </a:solidFill>
              </a:rPr>
              <a:t>الكفايات :</a:t>
            </a:r>
            <a:endParaRPr lang="ar-SA" b="1" dirty="0">
              <a:solidFill>
                <a:schemeClr val="tx1"/>
              </a:solidFill>
            </a:endParaRPr>
          </a:p>
        </p:txBody>
      </p:sp>
      <p:sp>
        <p:nvSpPr>
          <p:cNvPr id="11" name="وسيلة شرح مع سهم إلى الأعلى 22">
            <a:extLst>
              <a:ext uri="{FF2B5EF4-FFF2-40B4-BE49-F238E27FC236}">
                <a16:creationId xmlns:a16="http://schemas.microsoft.com/office/drawing/2014/main" xmlns="" id="{A169627A-9056-4EE7-BAB7-E2150A42E077}"/>
              </a:ext>
            </a:extLst>
          </p:cNvPr>
          <p:cNvSpPr/>
          <p:nvPr/>
        </p:nvSpPr>
        <p:spPr>
          <a:xfrm>
            <a:off x="916308" y="873541"/>
            <a:ext cx="7307516" cy="43778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99136" tIns="199136" rIns="199136" bIns="199136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000" b="1" dirty="0">
                <a:solidFill>
                  <a:srgbClr val="000000"/>
                </a:solidFill>
                <a:latin typeface="Microsoft Sans Serif" pitchFamily="34" charset="0"/>
                <a:cs typeface="PT Bold Heading" pitchFamily="2" charset="-78"/>
              </a:rPr>
              <a:t>اكتساب </a:t>
            </a:r>
            <a:r>
              <a:rPr lang="ar-SA" sz="2000" b="1" dirty="0" smtClean="0">
                <a:solidFill>
                  <a:srgbClr val="000000"/>
                </a:solidFill>
                <a:latin typeface="Microsoft Sans Serif" pitchFamily="34" charset="0"/>
                <a:cs typeface="PT Bold Heading" pitchFamily="2" charset="-78"/>
              </a:rPr>
              <a:t>اتجاهات وقيم متصلة بمجال الحرف والهوايات</a:t>
            </a:r>
            <a:endParaRPr lang="ar-SA" sz="2000" b="1" dirty="0">
              <a:solidFill>
                <a:srgbClr val="000000"/>
              </a:solidFill>
              <a:latin typeface="Microsoft Sans Serif" pitchFamily="34" charset="0"/>
              <a:cs typeface="PT Bold Heading" pitchFamily="2" charset="-78"/>
            </a:endParaRPr>
          </a:p>
        </p:txBody>
      </p:sp>
      <p:sp>
        <p:nvSpPr>
          <p:cNvPr id="12" name="وسيلة شرح مع سهم إلى الأعلى 22">
            <a:extLst>
              <a:ext uri="{FF2B5EF4-FFF2-40B4-BE49-F238E27FC236}">
                <a16:creationId xmlns:a16="http://schemas.microsoft.com/office/drawing/2014/main" xmlns="" id="{A169627A-9056-4EE7-BAB7-E2150A42E077}"/>
              </a:ext>
            </a:extLst>
          </p:cNvPr>
          <p:cNvSpPr/>
          <p:nvPr/>
        </p:nvSpPr>
        <p:spPr>
          <a:xfrm>
            <a:off x="916307" y="1483961"/>
            <a:ext cx="7307517" cy="43778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99136" tIns="199136" rIns="199136" bIns="199136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000" b="1" dirty="0">
                <a:solidFill>
                  <a:schemeClr val="tx1"/>
                </a:solidFill>
                <a:latin typeface="Microsoft Sans Serif" pitchFamily="34" charset="0"/>
                <a:cs typeface="PT Bold Heading" pitchFamily="2" charset="-78"/>
              </a:rPr>
              <a:t>اكتساب رصيد معرفي ولغوي </a:t>
            </a:r>
            <a:r>
              <a:rPr lang="ar-SA" sz="2000" b="1" dirty="0" smtClean="0">
                <a:solidFill>
                  <a:schemeClr val="tx1"/>
                </a:solidFill>
                <a:latin typeface="Microsoft Sans Serif" pitchFamily="34" charset="0"/>
                <a:cs typeface="PT Bold Heading" pitchFamily="2" charset="-78"/>
              </a:rPr>
              <a:t>متصل بمجال </a:t>
            </a:r>
            <a:r>
              <a:rPr lang="ar-SA" sz="2000" b="1" dirty="0" smtClean="0">
                <a:solidFill>
                  <a:srgbClr val="000000"/>
                </a:solidFill>
                <a:latin typeface="Microsoft Sans Serif" pitchFamily="34" charset="0"/>
                <a:cs typeface="PT Bold Heading" pitchFamily="2" charset="-78"/>
              </a:rPr>
              <a:t>الحرف والهوايات</a:t>
            </a:r>
            <a:endParaRPr lang="ar-SA" sz="2000" b="1" dirty="0">
              <a:solidFill>
                <a:srgbClr val="000000"/>
              </a:solidFill>
              <a:latin typeface="Microsoft Sans Serif" pitchFamily="34" charset="0"/>
              <a:cs typeface="PT Bold Heading" pitchFamily="2" charset="-78"/>
            </a:endParaRPr>
          </a:p>
        </p:txBody>
      </p:sp>
      <p:sp>
        <p:nvSpPr>
          <p:cNvPr id="16" name="وسيلة شرح مع سهم إلى الأعلى 22">
            <a:extLst>
              <a:ext uri="{FF2B5EF4-FFF2-40B4-BE49-F238E27FC236}">
                <a16:creationId xmlns:a16="http://schemas.microsoft.com/office/drawing/2014/main" xmlns="" id="{A169627A-9056-4EE7-BAB7-E2150A42E077}"/>
              </a:ext>
            </a:extLst>
          </p:cNvPr>
          <p:cNvSpPr/>
          <p:nvPr/>
        </p:nvSpPr>
        <p:spPr>
          <a:xfrm>
            <a:off x="905902" y="2077931"/>
            <a:ext cx="7317922" cy="41295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99136" tIns="199136" rIns="199136" bIns="199136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000" b="1" dirty="0" smtClean="0">
                <a:solidFill>
                  <a:srgbClr val="000000"/>
                </a:solidFill>
                <a:latin typeface="Microsoft Sans Serif" pitchFamily="34" charset="0"/>
                <a:cs typeface="PT Bold Heading" pitchFamily="2" charset="-78"/>
              </a:rPr>
              <a:t>التعرف على أبرز الحرف والهوايات </a:t>
            </a:r>
            <a:r>
              <a:rPr lang="ar-SA" sz="2000" b="1" smtClean="0">
                <a:solidFill>
                  <a:srgbClr val="000000"/>
                </a:solidFill>
                <a:latin typeface="Microsoft Sans Serif" pitchFamily="34" charset="0"/>
                <a:cs typeface="PT Bold Heading" pitchFamily="2" charset="-78"/>
              </a:rPr>
              <a:t>القديمة والحديثة عبر الزمن</a:t>
            </a:r>
            <a:endParaRPr lang="ar-SA" sz="2000" b="1" dirty="0" smtClean="0">
              <a:solidFill>
                <a:srgbClr val="000000"/>
              </a:solidFill>
              <a:latin typeface="Microsoft Sans Serif" pitchFamily="34" charset="0"/>
              <a:cs typeface="PT Bold Heading" pitchFamily="2" charset="-78"/>
            </a:endParaRPr>
          </a:p>
        </p:txBody>
      </p:sp>
      <p:sp>
        <p:nvSpPr>
          <p:cNvPr id="17" name="وسيلة شرح مع سهم إلى الأعلى 22">
            <a:extLst>
              <a:ext uri="{FF2B5EF4-FFF2-40B4-BE49-F238E27FC236}">
                <a16:creationId xmlns:a16="http://schemas.microsoft.com/office/drawing/2014/main" xmlns="" id="{A169627A-9056-4EE7-BAB7-E2150A42E077}"/>
              </a:ext>
            </a:extLst>
          </p:cNvPr>
          <p:cNvSpPr/>
          <p:nvPr/>
        </p:nvSpPr>
        <p:spPr>
          <a:xfrm>
            <a:off x="916307" y="2623173"/>
            <a:ext cx="7307518" cy="43778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99136" tIns="199136" rIns="199136" bIns="199136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000" b="1" dirty="0">
                <a:solidFill>
                  <a:srgbClr val="000000"/>
                </a:solidFill>
                <a:latin typeface="Microsoft Sans Serif" pitchFamily="34" charset="0"/>
                <a:cs typeface="PT Bold Heading" pitchFamily="2" charset="-78"/>
              </a:rPr>
              <a:t>تجاوز الصعوبات القرائية ، واكتساب مهارات القراءة السليمة</a:t>
            </a:r>
          </a:p>
        </p:txBody>
      </p:sp>
      <p:sp>
        <p:nvSpPr>
          <p:cNvPr id="18" name="مستطيل: زوايا مستديرة 1">
            <a:extLst>
              <a:ext uri="{FF2B5EF4-FFF2-40B4-BE49-F238E27FC236}">
                <a16:creationId xmlns:a16="http://schemas.microsoft.com/office/drawing/2014/main" xmlns="" id="{0253EDE4-F2D7-436D-BF66-315675417A51}"/>
              </a:ext>
            </a:extLst>
          </p:cNvPr>
          <p:cNvSpPr/>
          <p:nvPr/>
        </p:nvSpPr>
        <p:spPr>
          <a:xfrm>
            <a:off x="8646132" y="4612288"/>
            <a:ext cx="1089800" cy="44972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chemeClr val="tx1"/>
                </a:solidFill>
              </a:rPr>
              <a:t>الأهداف :</a:t>
            </a:r>
            <a:endParaRPr lang="ar-SA" b="1" dirty="0">
              <a:solidFill>
                <a:schemeClr val="tx1"/>
              </a:solidFill>
            </a:endParaRPr>
          </a:p>
        </p:txBody>
      </p:sp>
      <p:sp>
        <p:nvSpPr>
          <p:cNvPr id="19" name="وسيلة شرح مع سهم إلى الأعلى 22">
            <a:extLst>
              <a:ext uri="{FF2B5EF4-FFF2-40B4-BE49-F238E27FC236}">
                <a16:creationId xmlns:a16="http://schemas.microsoft.com/office/drawing/2014/main" xmlns="" id="{A169627A-9056-4EE7-BAB7-E2150A42E077}"/>
              </a:ext>
            </a:extLst>
          </p:cNvPr>
          <p:cNvSpPr/>
          <p:nvPr/>
        </p:nvSpPr>
        <p:spPr>
          <a:xfrm>
            <a:off x="916309" y="3931082"/>
            <a:ext cx="7307517" cy="43778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99136" tIns="199136" rIns="199136" bIns="199136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000" b="1" dirty="0">
                <a:solidFill>
                  <a:srgbClr val="000000"/>
                </a:solidFill>
                <a:latin typeface="Microsoft Sans Serif" pitchFamily="34" charset="0"/>
                <a:cs typeface="PT Bold Heading" pitchFamily="2" charset="-78"/>
              </a:rPr>
              <a:t>تعرف تعريف الفعل المضارع وعلاماته</a:t>
            </a:r>
          </a:p>
        </p:txBody>
      </p:sp>
      <p:sp>
        <p:nvSpPr>
          <p:cNvPr id="20" name="وسيلة شرح مع سهم إلى الأعلى 22">
            <a:extLst>
              <a:ext uri="{FF2B5EF4-FFF2-40B4-BE49-F238E27FC236}">
                <a16:creationId xmlns:a16="http://schemas.microsoft.com/office/drawing/2014/main" xmlns="" id="{A169627A-9056-4EE7-BAB7-E2150A42E077}"/>
              </a:ext>
            </a:extLst>
          </p:cNvPr>
          <p:cNvSpPr/>
          <p:nvPr/>
        </p:nvSpPr>
        <p:spPr>
          <a:xfrm>
            <a:off x="916308" y="4474661"/>
            <a:ext cx="7307518" cy="43778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99136" tIns="199136" rIns="199136" bIns="199136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000" b="1" dirty="0" smtClean="0">
                <a:solidFill>
                  <a:srgbClr val="000000"/>
                </a:solidFill>
                <a:latin typeface="Microsoft Sans Serif" pitchFamily="34" charset="0"/>
                <a:cs typeface="PT Bold Heading" pitchFamily="2" charset="-78"/>
              </a:rPr>
              <a:t>تمييز الفعل </a:t>
            </a:r>
            <a:r>
              <a:rPr lang="ar-SA" sz="2000" b="1" dirty="0">
                <a:solidFill>
                  <a:srgbClr val="000000"/>
                </a:solidFill>
                <a:latin typeface="Microsoft Sans Serif" pitchFamily="34" charset="0"/>
                <a:cs typeface="PT Bold Heading" pitchFamily="2" charset="-78"/>
              </a:rPr>
              <a:t>المضارع الصحيح </a:t>
            </a:r>
            <a:r>
              <a:rPr lang="ar-SA" sz="2000" b="1" dirty="0" smtClean="0">
                <a:solidFill>
                  <a:srgbClr val="000000"/>
                </a:solidFill>
                <a:latin typeface="Microsoft Sans Serif" pitchFamily="34" charset="0"/>
                <a:cs typeface="PT Bold Heading" pitchFamily="2" charset="-78"/>
              </a:rPr>
              <a:t>الآخر</a:t>
            </a:r>
            <a:endParaRPr lang="ar-SA" sz="2000" b="1" dirty="0">
              <a:solidFill>
                <a:srgbClr val="000000"/>
              </a:solidFill>
              <a:latin typeface="Microsoft Sans Serif" pitchFamily="34" charset="0"/>
              <a:cs typeface="PT Bold Heading" pitchFamily="2" charset="-78"/>
            </a:endParaRPr>
          </a:p>
        </p:txBody>
      </p:sp>
      <p:sp>
        <p:nvSpPr>
          <p:cNvPr id="21" name="وسيلة شرح مع سهم إلى الأعلى 22">
            <a:extLst>
              <a:ext uri="{FF2B5EF4-FFF2-40B4-BE49-F238E27FC236}">
                <a16:creationId xmlns:a16="http://schemas.microsoft.com/office/drawing/2014/main" xmlns="" id="{A169627A-9056-4EE7-BAB7-E2150A42E077}"/>
              </a:ext>
            </a:extLst>
          </p:cNvPr>
          <p:cNvSpPr/>
          <p:nvPr/>
        </p:nvSpPr>
        <p:spPr>
          <a:xfrm>
            <a:off x="916308" y="5032653"/>
            <a:ext cx="7317924" cy="43778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99136" tIns="199136" rIns="199136" bIns="199136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000" b="1" dirty="0">
                <a:solidFill>
                  <a:srgbClr val="000000"/>
                </a:solidFill>
                <a:latin typeface="Microsoft Sans Serif" pitchFamily="34" charset="0"/>
                <a:cs typeface="PT Bold Heading" pitchFamily="2" charset="-78"/>
              </a:rPr>
              <a:t>تحديد علامات الإعراب </a:t>
            </a:r>
            <a:r>
              <a:rPr lang="ar-SA" sz="2000" b="1" dirty="0" smtClean="0">
                <a:solidFill>
                  <a:srgbClr val="000000"/>
                </a:solidFill>
                <a:latin typeface="Microsoft Sans Serif" pitchFamily="34" charset="0"/>
                <a:cs typeface="PT Bold Heading" pitchFamily="2" charset="-78"/>
              </a:rPr>
              <a:t>للفعل المضارع الصحيح الآخر والأفعال الخمسة</a:t>
            </a:r>
            <a:endParaRPr lang="ar-SA" sz="2000" b="1" dirty="0">
              <a:solidFill>
                <a:srgbClr val="000000"/>
              </a:solidFill>
              <a:latin typeface="Microsoft Sans Serif" pitchFamily="34" charset="0"/>
              <a:cs typeface="PT Bold Heading" pitchFamily="2" charset="-78"/>
            </a:endParaRPr>
          </a:p>
        </p:txBody>
      </p:sp>
      <p:sp>
        <p:nvSpPr>
          <p:cNvPr id="22" name="وسيلة شرح مع سهم إلى الأعلى 22">
            <a:extLst>
              <a:ext uri="{FF2B5EF4-FFF2-40B4-BE49-F238E27FC236}">
                <a16:creationId xmlns:a16="http://schemas.microsoft.com/office/drawing/2014/main" xmlns="" id="{A169627A-9056-4EE7-BAB7-E2150A42E077}"/>
              </a:ext>
            </a:extLst>
          </p:cNvPr>
          <p:cNvSpPr/>
          <p:nvPr/>
        </p:nvSpPr>
        <p:spPr>
          <a:xfrm>
            <a:off x="916310" y="5576232"/>
            <a:ext cx="7317922" cy="43778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99136" tIns="199136" rIns="199136" bIns="199136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000" b="1" dirty="0" smtClean="0">
                <a:solidFill>
                  <a:srgbClr val="000000"/>
                </a:solidFill>
                <a:latin typeface="Microsoft Sans Serif" pitchFamily="34" charset="0"/>
                <a:cs typeface="PT Bold Heading" pitchFamily="2" charset="-78"/>
              </a:rPr>
              <a:t>تعرف أدوات النص وأدوات الجزم التي تدخل على الفعل المضارع</a:t>
            </a:r>
            <a:endParaRPr lang="ar-SA" sz="2000" b="1" dirty="0">
              <a:solidFill>
                <a:srgbClr val="000000"/>
              </a:solidFill>
              <a:latin typeface="Microsoft Sans Serif" pitchFamily="34" charset="0"/>
              <a:cs typeface="PT Bold Heading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50954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نسق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نسق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r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r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نسق Office">
  <a:themeElements>
    <a:clrScheme name="نسق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نسق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r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r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</TotalTime>
  <Words>816</Words>
  <Application>Microsoft Office PowerPoint</Application>
  <PresentationFormat>ملء الشاشة</PresentationFormat>
  <Paragraphs>261</Paragraphs>
  <Slides>37</Slides>
  <Notes>1</Notes>
  <HiddenSlides>0</HiddenSlides>
  <MMClips>3</MMClips>
  <ScaleCrop>false</ScaleCrop>
  <HeadingPairs>
    <vt:vector size="6" baseType="variant">
      <vt:variant>
        <vt:lpstr>الخطوط المستخدمة</vt:lpstr>
      </vt:variant>
      <vt:variant>
        <vt:i4>11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37</vt:i4>
      </vt:variant>
    </vt:vector>
  </HeadingPairs>
  <TitlesOfParts>
    <vt:vector size="49" baseType="lpstr">
      <vt:lpstr>Arial Unicode MS</vt:lpstr>
      <vt:lpstr>AGA Arabesque</vt:lpstr>
      <vt:lpstr>Akhbar MT</vt:lpstr>
      <vt:lpstr>Arabic Typesetting</vt:lpstr>
      <vt:lpstr>Arial</vt:lpstr>
      <vt:lpstr>Calibri</vt:lpstr>
      <vt:lpstr>Calibri Light</vt:lpstr>
      <vt:lpstr>Helvetica</vt:lpstr>
      <vt:lpstr>Microsoft Sans Serif</vt:lpstr>
      <vt:lpstr>PT Bold Heading</vt:lpstr>
      <vt:lpstr>Wingdings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cp:lastModifiedBy>Hp</cp:lastModifiedBy>
  <cp:revision>127</cp:revision>
  <dcterms:modified xsi:type="dcterms:W3CDTF">2023-05-06T12:10:39Z</dcterms:modified>
</cp:coreProperties>
</file>