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60" r:id="rId4"/>
    <p:sldId id="314" r:id="rId5"/>
    <p:sldId id="264" r:id="rId6"/>
    <p:sldId id="267" r:id="rId7"/>
    <p:sldId id="296" r:id="rId8"/>
    <p:sldId id="263" r:id="rId9"/>
    <p:sldId id="266" r:id="rId10"/>
    <p:sldId id="299" r:id="rId11"/>
    <p:sldId id="301" r:id="rId12"/>
    <p:sldId id="268" r:id="rId13"/>
    <p:sldId id="278" r:id="rId14"/>
    <p:sldId id="277" r:id="rId15"/>
    <p:sldId id="281" r:id="rId16"/>
    <p:sldId id="280" r:id="rId17"/>
    <p:sldId id="279" r:id="rId18"/>
    <p:sldId id="283" r:id="rId19"/>
    <p:sldId id="312" r:id="rId20"/>
    <p:sldId id="313" r:id="rId21"/>
    <p:sldId id="284" r:id="rId22"/>
    <p:sldId id="285" r:id="rId23"/>
    <p:sldId id="287" r:id="rId24"/>
    <p:sldId id="289" r:id="rId25"/>
    <p:sldId id="288" r:id="rId26"/>
    <p:sldId id="291" r:id="rId27"/>
    <p:sldId id="310" r:id="rId28"/>
    <p:sldId id="308" r:id="rId29"/>
    <p:sldId id="309" r:id="rId30"/>
    <p:sldId id="290" r:id="rId31"/>
    <p:sldId id="292" r:id="rId32"/>
    <p:sldId id="293" r:id="rId33"/>
    <p:sldId id="282" r:id="rId34"/>
    <p:sldId id="294" r:id="rId35"/>
    <p:sldId id="311" r:id="rId36"/>
    <p:sldId id="270" r:id="rId37"/>
    <p:sldId id="271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501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j-lt"/>
        <a:ea typeface="+mj-ea"/>
        <a:cs typeface="+mj-cs"/>
        <a:sym typeface="Calibri"/>
      </a:defRPr>
    </a:lvl1pPr>
    <a:lvl2pPr indent="228600" algn="r" rtl="1" latinLnBrk="0">
      <a:defRPr sz="1200">
        <a:latin typeface="+mj-lt"/>
        <a:ea typeface="+mj-ea"/>
        <a:cs typeface="+mj-cs"/>
        <a:sym typeface="Calibri"/>
      </a:defRPr>
    </a:lvl2pPr>
    <a:lvl3pPr indent="457200" algn="r" rtl="1" latinLnBrk="0">
      <a:defRPr sz="1200">
        <a:latin typeface="+mj-lt"/>
        <a:ea typeface="+mj-ea"/>
        <a:cs typeface="+mj-cs"/>
        <a:sym typeface="Calibri"/>
      </a:defRPr>
    </a:lvl3pPr>
    <a:lvl4pPr indent="685800" algn="r" rtl="1" latinLnBrk="0">
      <a:defRPr sz="1200">
        <a:latin typeface="+mj-lt"/>
        <a:ea typeface="+mj-ea"/>
        <a:cs typeface="+mj-cs"/>
        <a:sym typeface="Calibri"/>
      </a:defRPr>
    </a:lvl4pPr>
    <a:lvl5pPr indent="914400" algn="r" rtl="1" latinLnBrk="0">
      <a:defRPr sz="1200">
        <a:latin typeface="+mj-lt"/>
        <a:ea typeface="+mj-ea"/>
        <a:cs typeface="+mj-cs"/>
        <a:sym typeface="Calibri"/>
      </a:defRPr>
    </a:lvl5pPr>
    <a:lvl6pPr indent="1143000" algn="r" rtl="1" latinLnBrk="0">
      <a:defRPr sz="1200">
        <a:latin typeface="+mj-lt"/>
        <a:ea typeface="+mj-ea"/>
        <a:cs typeface="+mj-cs"/>
        <a:sym typeface="Calibri"/>
      </a:defRPr>
    </a:lvl6pPr>
    <a:lvl7pPr indent="1371600" algn="r" rtl="1" latinLnBrk="0">
      <a:defRPr sz="1200">
        <a:latin typeface="+mj-lt"/>
        <a:ea typeface="+mj-ea"/>
        <a:cs typeface="+mj-cs"/>
        <a:sym typeface="Calibri"/>
      </a:defRPr>
    </a:lvl7pPr>
    <a:lvl8pPr indent="1600200" algn="r" rtl="1" latinLnBrk="0">
      <a:defRPr sz="1200">
        <a:latin typeface="+mj-lt"/>
        <a:ea typeface="+mj-ea"/>
        <a:cs typeface="+mj-cs"/>
        <a:sym typeface="Calibri"/>
      </a:defRPr>
    </a:lvl8pPr>
    <a:lvl9pPr indent="1828800" algn="r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0299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transition spd="med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microsoft.com/office/2007/relationships/hdphoto" Target="../media/hdphoto18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1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2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3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6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microsoft.com/office/2007/relationships/hdphoto" Target="../media/hdphoto28.wdp"/><Relationship Id="rId12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microsoft.com/office/2007/relationships/hdphoto" Target="../media/hdphoto29.wdp"/><Relationship Id="rId5" Type="http://schemas.microsoft.com/office/2007/relationships/hdphoto" Target="../media/hdphoto27.wdp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1.wdp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2.wdp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3.wdp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4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5.wdp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microsoft.com/office/2007/relationships/hdphoto" Target="../media/hdphoto3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microsoft.com/office/2007/relationships/hdphoto" Target="../media/hdphoto36.wdp"/><Relationship Id="rId10" Type="http://schemas.openxmlformats.org/officeDocument/2006/relationships/image" Target="../media/image65.png"/><Relationship Id="rId4" Type="http://schemas.openxmlformats.org/officeDocument/2006/relationships/image" Target="../media/image68.png"/><Relationship Id="rId9" Type="http://schemas.microsoft.com/office/2007/relationships/hdphoto" Target="../media/hdphoto3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0" y="735838"/>
            <a:ext cx="2372131" cy="5380179"/>
          </a:xfrm>
          <a:prstGeom prst="rect">
            <a:avLst/>
          </a:prstGeom>
        </p:spPr>
      </p:pic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حل كتاب النشاط لغتي الخالدة ثالث متوسط ف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21" y="1010826"/>
            <a:ext cx="1540815" cy="203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24" y="734219"/>
            <a:ext cx="2100610" cy="538179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54" y="734219"/>
            <a:ext cx="4398996" cy="53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6124923" y="713681"/>
            <a:ext cx="3455323" cy="514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dirty="0" smtClean="0">
                <a:solidFill>
                  <a:srgbClr val="FF0000"/>
                </a:solidFill>
              </a:rPr>
              <a:t>تعريف الفعل المضارع :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808567" y="1478508"/>
            <a:ext cx="89439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ar-EG" sz="2800" b="1" dirty="0">
                <a:cs typeface="Arial" panose="020B0604020202020204" pitchFamily="34" charset="0"/>
              </a:rPr>
              <a:t>هو الفعل الذي يدلّ على واقعة أو حدث يجري في الزمن الحالي والمستقبل خلال زمان </a:t>
            </a:r>
            <a:r>
              <a:rPr lang="ar-EG" sz="2800" b="1" dirty="0" smtClean="0">
                <a:cs typeface="Arial" panose="020B0604020202020204" pitchFamily="34" charset="0"/>
              </a:rPr>
              <a:t>المتكلّم</a:t>
            </a:r>
            <a:r>
              <a:rPr lang="ar-SA" sz="2800" b="1" dirty="0" smtClean="0"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، </a:t>
            </a:r>
            <a:r>
              <a:rPr lang="ar-EG" sz="2800" b="1" dirty="0">
                <a:cs typeface="Arial" panose="020B0604020202020204" pitchFamily="34" charset="0"/>
              </a:rPr>
              <a:t>ولابد أن يكون </a:t>
            </a:r>
            <a:r>
              <a:rPr lang="ar-EG" sz="2800" b="1" dirty="0" smtClean="0">
                <a:cs typeface="Arial" panose="020B0604020202020204" pitchFamily="34" charset="0"/>
              </a:rPr>
              <a:t>مبدوء </a:t>
            </a:r>
            <a:r>
              <a:rPr lang="ar-EG" sz="2800" b="1" dirty="0">
                <a:cs typeface="Arial" panose="020B0604020202020204" pitchFamily="34" charset="0"/>
              </a:rPr>
              <a:t>بأحد الحروف في كلمة 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نَــأتِي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SA" sz="2800" b="1" dirty="0" smtClean="0">
                <a:cs typeface="Arial" panose="020B0604020202020204" pitchFamily="34" charset="0"/>
              </a:rPr>
              <a:t>أو 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( </a:t>
            </a:r>
            <a:r>
              <a:rPr lang="ar-SA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نأيت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) </a:t>
            </a:r>
            <a:r>
              <a:rPr lang="ar-SA" sz="2800" b="1" dirty="0" smtClean="0">
                <a:cs typeface="Arial" panose="020B0604020202020204" pitchFamily="34" charset="0"/>
              </a:rPr>
              <a:t>أو 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( أنيت )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و</a:t>
            </a:r>
            <a:r>
              <a:rPr lang="ar-SA" sz="2800" b="1" dirty="0" smtClean="0">
                <a:cs typeface="Arial" panose="020B0604020202020204" pitchFamily="34" charset="0"/>
              </a:rPr>
              <a:t>ي</a:t>
            </a:r>
            <a:r>
              <a:rPr lang="ar-EG" sz="2800" b="1" dirty="0" smtClean="0">
                <a:cs typeface="Arial" panose="020B0604020202020204" pitchFamily="34" charset="0"/>
              </a:rPr>
              <a:t>قبل </a:t>
            </a:r>
            <a:r>
              <a:rPr lang="ar-EG" sz="2800" b="1" dirty="0">
                <a:cs typeface="Arial" panose="020B0604020202020204" pitchFamily="34" charset="0"/>
              </a:rPr>
              <a:t>السين و سوف.</a:t>
            </a:r>
            <a:endParaRPr lang="ar-EG" sz="2800" b="1" dirty="0" smtClean="0">
              <a:cs typeface="Arial" panose="020B0604020202020204" pitchFamily="34" charset="0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66868" y="3213036"/>
            <a:ext cx="4299692" cy="514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dirty="0" smtClean="0">
                <a:solidFill>
                  <a:srgbClr val="FF0000"/>
                </a:solidFill>
              </a:rPr>
              <a:t>علامة إعراب الفعل المضارع :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759359" y="3980273"/>
            <a:ext cx="89072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الضمة الظاهرة </a:t>
            </a:r>
            <a:r>
              <a:rPr lang="ar-SA" sz="2800" b="1" dirty="0" smtClean="0">
                <a:cs typeface="Arial" panose="020B0604020202020204" pitchFamily="34" charset="0"/>
              </a:rPr>
              <a:t>، </a:t>
            </a:r>
            <a:r>
              <a:rPr lang="ar-EG" sz="2800" b="1" dirty="0" smtClean="0">
                <a:cs typeface="Arial" panose="020B0604020202020204" pitchFamily="34" charset="0"/>
              </a:rPr>
              <a:t>وهي </a:t>
            </a:r>
            <a:r>
              <a:rPr lang="ar-EG" sz="2800" b="1" dirty="0">
                <a:cs typeface="Arial" panose="020B0604020202020204" pitchFamily="34" charset="0"/>
              </a:rPr>
              <a:t>تظهر غالبًا على </a:t>
            </a:r>
            <a:r>
              <a:rPr lang="ar-SA" sz="2800" b="1" dirty="0" smtClean="0">
                <a:cs typeface="Arial" panose="020B0604020202020204" pitchFamily="34" charset="0"/>
              </a:rPr>
              <a:t>آخر </a:t>
            </a:r>
            <a:r>
              <a:rPr lang="ar-EG" sz="2800" b="1" dirty="0" smtClean="0">
                <a:cs typeface="Arial" panose="020B0604020202020204" pitchFamily="34" charset="0"/>
              </a:rPr>
              <a:t>الفعل </a:t>
            </a:r>
            <a:r>
              <a:rPr lang="ar-EG" sz="2800" b="1" dirty="0" smtClean="0">
                <a:cs typeface="Arial" panose="020B0604020202020204" pitchFamily="34" charset="0"/>
              </a:rPr>
              <a:t>المضارع</a:t>
            </a:r>
            <a:r>
              <a:rPr lang="ar-SA" sz="2800" b="1" dirty="0" smtClean="0">
                <a:cs typeface="Arial" panose="020B0604020202020204" pitchFamily="34" charset="0"/>
              </a:rPr>
              <a:t> الصحيح الآخر </a:t>
            </a:r>
            <a:r>
              <a:rPr lang="ar-SA" sz="2800" b="1" dirty="0" smtClean="0">
                <a:cs typeface="Arial" panose="020B0604020202020204" pitchFamily="34" charset="0"/>
              </a:rPr>
              <a:t>كما تعرفنا في الصف الرابع الابتدائي </a:t>
            </a:r>
            <a:r>
              <a:rPr lang="ar-SA" sz="2800" b="1" dirty="0" smtClean="0">
                <a:cs typeface="Arial" panose="020B0604020202020204" pitchFamily="34" charset="0"/>
              </a:rPr>
              <a:t>وفي الصف السادس الابتدائي تعرفنا أنه يُعرب </a:t>
            </a: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بثبوت النون </a:t>
            </a:r>
            <a:r>
              <a:rPr lang="ar-SA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إذا كان من الأفعال الخمسة ، وينصب </a:t>
            </a: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بالفتحة </a:t>
            </a:r>
            <a:r>
              <a:rPr lang="ar-SA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إذا كان صحيح الآخر </a:t>
            </a: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وحذف النون </a:t>
            </a:r>
            <a:r>
              <a:rPr lang="ar-SA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إذا كان من الأفعال الخمسة ، ويجزم </a:t>
            </a: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بالسكون </a:t>
            </a:r>
            <a:r>
              <a:rPr lang="ar-SA" sz="2800" b="1" dirty="0">
                <a:solidFill>
                  <a:schemeClr val="tx1"/>
                </a:solidFill>
                <a:cs typeface="Arial" panose="020B0604020202020204" pitchFamily="34" charset="0"/>
              </a:rPr>
              <a:t>إذا كان صحيح الآخر</a:t>
            </a: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وحذف النون </a:t>
            </a:r>
            <a:r>
              <a:rPr lang="ar-SA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إذا كان من الأفعال الخمسة</a:t>
            </a: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ar-SA" sz="2800" b="1" dirty="0" smtClean="0">
                <a:cs typeface="Arial" panose="020B0604020202020204" pitchFamily="34" charset="0"/>
              </a:rPr>
              <a:t>.</a:t>
            </a:r>
            <a:endParaRPr lang="ar-EG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1440708" y="724204"/>
            <a:ext cx="811176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ar-EG" sz="2800" b="1" dirty="0">
                <a:solidFill>
                  <a:srgbClr val="FF0000"/>
                </a:solidFill>
                <a:cs typeface="Arial" panose="020B0604020202020204" pitchFamily="34" charset="0"/>
              </a:rPr>
              <a:t>إذا كان جسم الإنسان </a:t>
            </a:r>
            <a:r>
              <a:rPr lang="ar-SA" sz="2800" b="1" dirty="0">
                <a:solidFill>
                  <a:srgbClr val="FF0000"/>
                </a:solidFill>
                <a:cs typeface="Arial" panose="020B0604020202020204" pitchFamily="34" charset="0"/>
              </a:rPr>
              <a:t>سليماً وخالياً من العلل والأمراض 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فماذا نسميه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؟</a:t>
            </a:r>
            <a:endParaRPr lang="ar-EG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8359089" y="1287563"/>
            <a:ext cx="1158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2800" b="1" dirty="0" smtClean="0">
                <a:cs typeface="Arial" panose="020B0604020202020204" pitchFamily="34" charset="0"/>
              </a:rPr>
              <a:t>معتلاً </a:t>
            </a:r>
            <a:endParaRPr lang="ar-EG" sz="2800" b="1" dirty="0"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6529679" y="1278419"/>
            <a:ext cx="1158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2800" b="1" dirty="0" smtClean="0">
                <a:cs typeface="Arial" panose="020B0604020202020204" pitchFamily="34" charset="0"/>
              </a:rPr>
              <a:t>صحيحًا </a:t>
            </a:r>
            <a:endParaRPr lang="ar-EG" sz="2800" b="1" dirty="0"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4674286" y="1308503"/>
            <a:ext cx="1158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2800" b="1" dirty="0" smtClean="0">
                <a:cs typeface="Arial" panose="020B0604020202020204" pitchFamily="34" charset="0"/>
              </a:rPr>
              <a:t>خاملاَ </a:t>
            </a:r>
            <a:endParaRPr lang="ar-EG" sz="2800" b="1" dirty="0"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2471350" y="1368169"/>
            <a:ext cx="115893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صحيحًا </a:t>
            </a:r>
            <a:endParaRPr lang="ar-EG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4256388" y="1857793"/>
            <a:ext cx="5261636" cy="514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dirty="0" smtClean="0">
                <a:solidFill>
                  <a:srgbClr val="FF0000"/>
                </a:solidFill>
              </a:rPr>
              <a:t>معنى الفعل المضارع الصحيح الآخر :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767427" y="2540814"/>
            <a:ext cx="8907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ar-EG" sz="2800" b="1" dirty="0" smtClean="0">
                <a:cs typeface="Arial" panose="020B0604020202020204" pitchFamily="34" charset="0"/>
              </a:rPr>
              <a:t>أي </a:t>
            </a:r>
            <a:r>
              <a:rPr lang="ar-EG" sz="2800" b="1" dirty="0">
                <a:cs typeface="Arial" panose="020B0604020202020204" pitchFamily="34" charset="0"/>
              </a:rPr>
              <a:t>أن ينتهي الفعل المُضارع بحرفٍ </a:t>
            </a:r>
            <a:r>
              <a:rPr lang="ar-EG" sz="2800" b="1" dirty="0" smtClean="0">
                <a:cs typeface="Arial" panose="020B0604020202020204" pitchFamily="34" charset="0"/>
              </a:rPr>
              <a:t>صحيح</a:t>
            </a:r>
            <a:r>
              <a:rPr lang="ar-SA" sz="2800" b="1" dirty="0" smtClean="0"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، </a:t>
            </a:r>
            <a:r>
              <a:rPr lang="ar-EG" sz="2800" b="1" dirty="0">
                <a:cs typeface="Arial" panose="020B0604020202020204" pitchFamily="34" charset="0"/>
              </a:rPr>
              <a:t>ولا ينتهي بأحرفِ العلَّة </a:t>
            </a:r>
            <a:r>
              <a:rPr lang="ar-EG" sz="2800" b="1" dirty="0" smtClean="0">
                <a:cs typeface="Arial" panose="020B0604020202020204" pitchFamily="34" charset="0"/>
              </a:rPr>
              <a:t>وهي</a:t>
            </a:r>
            <a:r>
              <a:rPr lang="ar-SA" sz="2800" b="1" dirty="0" smtClean="0"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: 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الألف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، و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الياء</a:t>
            </a:r>
            <a:r>
              <a:rPr lang="ar-SA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، و</a:t>
            </a:r>
            <a:r>
              <a:rPr lang="ar-EG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الواو</a:t>
            </a:r>
            <a:r>
              <a:rPr lang="ar-SA" sz="2800" b="1" dirty="0" smtClean="0">
                <a:cs typeface="Arial" panose="020B0604020202020204" pitchFamily="34" charset="0"/>
              </a:rPr>
              <a:t> </a:t>
            </a:r>
            <a:r>
              <a:rPr lang="ar-EG" sz="2800" b="1" dirty="0" smtClean="0">
                <a:cs typeface="Arial" panose="020B0604020202020204" pitchFamily="34" charset="0"/>
              </a:rPr>
              <a:t>، </a:t>
            </a:r>
            <a:r>
              <a:rPr lang="ar-EG" sz="2800" b="1" dirty="0">
                <a:cs typeface="Arial" panose="020B0604020202020204" pitchFamily="34" charset="0"/>
              </a:rPr>
              <a:t>ويَتمُّ إعرابه بالضّمة </a:t>
            </a:r>
            <a:r>
              <a:rPr lang="ar-EG" sz="2800" b="1" dirty="0" smtClean="0">
                <a:cs typeface="Arial" panose="020B0604020202020204" pitchFamily="34" charset="0"/>
              </a:rPr>
              <a:t>الظّاهرة</a:t>
            </a:r>
            <a:r>
              <a:rPr lang="ar-SA" sz="2800" b="1" dirty="0" smtClean="0">
                <a:cs typeface="Arial" panose="020B0604020202020204" pitchFamily="34" charset="0"/>
              </a:rPr>
              <a:t> .</a:t>
            </a:r>
            <a:endParaRPr lang="ar-EG" sz="2800" b="1" dirty="0">
              <a:cs typeface="Arial" panose="020B0604020202020204" pitchFamily="34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853474" y="3730958"/>
            <a:ext cx="1222150" cy="64698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 smtClean="0"/>
              <a:t>مِثال :</a:t>
            </a:r>
            <a:endParaRPr lang="ar-SA" sz="3200" dirty="0"/>
          </a:p>
        </p:txBody>
      </p:sp>
      <p:sp>
        <p:nvSpPr>
          <p:cNvPr id="20" name="مستطيل 19"/>
          <p:cNvSpPr/>
          <p:nvPr/>
        </p:nvSpPr>
        <p:spPr>
          <a:xfrm>
            <a:off x="4314208" y="3585302"/>
            <a:ext cx="315022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chemeClr val="tx1"/>
                </a:solidFill>
              </a:rPr>
              <a:t>1-</a:t>
            </a:r>
            <a:r>
              <a:rPr lang="ar-SA" sz="2800" b="1" dirty="0">
                <a:solidFill>
                  <a:srgbClr val="0070C0"/>
                </a:solidFill>
              </a:rPr>
              <a:t> يرسمُ </a:t>
            </a:r>
            <a:r>
              <a:rPr lang="ar-SA" sz="2800" b="1" dirty="0">
                <a:solidFill>
                  <a:schemeClr val="tx1"/>
                </a:solidFill>
              </a:rPr>
              <a:t>الفنان </a:t>
            </a:r>
            <a:r>
              <a:rPr lang="ar-SA" sz="2800" b="1" dirty="0" smtClean="0">
                <a:solidFill>
                  <a:schemeClr val="tx1"/>
                </a:solidFill>
              </a:rPr>
              <a:t>اللوحة . 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4205203" y="4055308"/>
            <a:ext cx="325922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2-</a:t>
            </a:r>
            <a:r>
              <a:rPr lang="ar-SA" sz="2800" b="1" dirty="0" smtClean="0">
                <a:solidFill>
                  <a:srgbClr val="0070C0"/>
                </a:solidFill>
              </a:rPr>
              <a:t> تشرحُ </a:t>
            </a:r>
            <a:r>
              <a:rPr lang="ar-SA" sz="2800" b="1" dirty="0" smtClean="0">
                <a:solidFill>
                  <a:schemeClr val="tx1"/>
                </a:solidFill>
              </a:rPr>
              <a:t>المعلمة الدرس .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4621926" y="4734580"/>
            <a:ext cx="49744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إعراب الفعل المضارع  / </a:t>
            </a:r>
            <a:r>
              <a:rPr lang="ar-SA" sz="2800" b="1" dirty="0" smtClean="0">
                <a:solidFill>
                  <a:srgbClr val="0070C0"/>
                </a:solidFill>
              </a:rPr>
              <a:t>يرسمُ  -  تشرحُ 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1845145" y="5411295"/>
            <a:ext cx="72939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فعل </a:t>
            </a:r>
            <a:r>
              <a:rPr lang="ar-SA" sz="2800" b="1" dirty="0">
                <a:solidFill>
                  <a:schemeClr val="tx1"/>
                </a:solidFill>
              </a:rPr>
              <a:t>مضارع مرفوع و علامة رفعه </a:t>
            </a:r>
            <a:r>
              <a:rPr lang="ar-SA" sz="2800" b="1" dirty="0">
                <a:solidFill>
                  <a:srgbClr val="FF0000"/>
                </a:solidFill>
              </a:rPr>
              <a:t>الضمة</a:t>
            </a:r>
            <a:r>
              <a:rPr lang="ar-SA" sz="2800" b="1" dirty="0">
                <a:solidFill>
                  <a:schemeClr val="tx1"/>
                </a:solidFill>
              </a:rPr>
              <a:t> الظاهرة على </a:t>
            </a:r>
            <a:r>
              <a:rPr lang="ar-SA" sz="2800" b="1" dirty="0" smtClean="0">
                <a:solidFill>
                  <a:schemeClr val="tx1"/>
                </a:solidFill>
              </a:rPr>
              <a:t>آخره .</a:t>
            </a:r>
          </a:p>
        </p:txBody>
      </p:sp>
    </p:spTree>
    <p:extLst>
      <p:ext uri="{BB962C8B-B14F-4D97-AF65-F5344CB8AC3E}">
        <p14:creationId xmlns:p14="http://schemas.microsoft.com/office/powerpoint/2010/main" val="21932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6" grpId="0" animBg="1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شريط الذكريات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5" y="448451"/>
            <a:ext cx="7399992" cy="581791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79" y="448451"/>
            <a:ext cx="1815626" cy="5787604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5504159" y="5604523"/>
            <a:ext cx="193995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أمر الله بالعدل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133657" y="5650272"/>
            <a:ext cx="177965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اكتب درسك 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421252" y="2304855"/>
            <a:ext cx="29185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ar-SA" sz="2000" b="1" dirty="0" smtClean="0">
                <a:solidFill>
                  <a:srgbClr val="FF0000"/>
                </a:solidFill>
              </a:rPr>
              <a:t>** ملحوظة :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تم التعرف على </a:t>
            </a:r>
            <a:r>
              <a:rPr lang="ar-SA" sz="2000" b="1" dirty="0" smtClean="0">
                <a:solidFill>
                  <a:schemeClr val="tx1"/>
                </a:solidFill>
              </a:rPr>
              <a:t>الدرس في الصف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السادس الابتدائي بالتفصيل</a:t>
            </a:r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شريط الذكريات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499868" y="512578"/>
            <a:ext cx="9435702" cy="580426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8062167" y="3808652"/>
            <a:ext cx="78258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نصب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351048" y="3808652"/>
            <a:ext cx="62549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جزم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998762" y="4871813"/>
            <a:ext cx="2337498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يأمر الله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بالعدل والإحسان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194093" y="3745665"/>
            <a:ext cx="139012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أداة نصب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194093" y="4843860"/>
            <a:ext cx="223971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لن يحكم القاضي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بظلم </a:t>
            </a:r>
            <a:r>
              <a:rPr lang="ar-SA" sz="2800" b="1" dirty="0">
                <a:solidFill>
                  <a:srgbClr val="FF0000"/>
                </a:solidFill>
              </a:rPr>
              <a:t>متعمدًا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221484" y="3635241"/>
            <a:ext cx="120577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أداة جزم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221484" y="4813950"/>
            <a:ext cx="1955985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لم أنصرف عن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حديث </a:t>
            </a:r>
            <a:r>
              <a:rPr lang="ar-SA" sz="2800" b="1" dirty="0">
                <a:solidFill>
                  <a:srgbClr val="FF0000"/>
                </a:solidFill>
              </a:rPr>
              <a:t>والدي</a:t>
            </a:r>
          </a:p>
        </p:txBody>
      </p:sp>
    </p:spTree>
    <p:extLst>
      <p:ext uri="{BB962C8B-B14F-4D97-AF65-F5344CB8AC3E}">
        <p14:creationId xmlns:p14="http://schemas.microsoft.com/office/powerpoint/2010/main" val="41602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الملاحظة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107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31" y="405466"/>
            <a:ext cx="6934138" cy="585424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2293872"/>
            <a:ext cx="2497687" cy="23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التحليل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107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1" y="408110"/>
            <a:ext cx="9382998" cy="601998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264286" y="3370321"/>
            <a:ext cx="77777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الرفع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017783" y="3379215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النصب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858839" y="3962605"/>
            <a:ext cx="86914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الجزم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863647" y="5093541"/>
            <a:ext cx="85953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الرفع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737094" y="5072656"/>
            <a:ext cx="101822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119878" y="5072755"/>
            <a:ext cx="162095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حذف النون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690523" y="5692093"/>
            <a:ext cx="120577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السكون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150053" y="5689302"/>
            <a:ext cx="162095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حذف النون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الملاحظة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108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5" y="530040"/>
            <a:ext cx="8899201" cy="563874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21709" y="147989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436581" y="1479896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740641" y="2316162"/>
            <a:ext cx="55175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كي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792969" y="2336124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لام التعليل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723807" y="4213505"/>
            <a:ext cx="54854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لَمْ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270203" y="4237046"/>
            <a:ext cx="59183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لَمَّا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8318822" y="5087424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لا </a:t>
            </a:r>
            <a:r>
              <a:rPr lang="ar-SA" sz="2800" b="1" dirty="0" smtClean="0">
                <a:solidFill>
                  <a:srgbClr val="FF0000"/>
                </a:solidFill>
              </a:rPr>
              <a:t>الناهية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139628" y="5087424"/>
            <a:ext cx="121700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لام الأمر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التصنيف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108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6" y="405466"/>
            <a:ext cx="7699741" cy="599533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36" y="2048951"/>
            <a:ext cx="1959903" cy="2583374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4884472" y="2295167"/>
            <a:ext cx="1717137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يطرحُ – </a:t>
            </a:r>
            <a:r>
              <a:rPr lang="ar-SA" sz="2800" b="1" dirty="0" smtClean="0">
                <a:solidFill>
                  <a:srgbClr val="FF0000"/>
                </a:solidFill>
              </a:rPr>
              <a:t>نزرعُ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أدرسُ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394762" y="2316162"/>
            <a:ext cx="1856598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مرفوع وعلامة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 رفعه الضمة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404352" y="3686992"/>
            <a:ext cx="256031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أن يتركَ - كي </a:t>
            </a:r>
            <a:r>
              <a:rPr lang="ar-SA" sz="2800" b="1" dirty="0" smtClean="0">
                <a:solidFill>
                  <a:srgbClr val="FF0000"/>
                </a:solidFill>
              </a:rPr>
              <a:t>يحصلَ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لن تنجحَ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863808" y="35971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منصوب بأن ولن وكي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 وعلامة نصبه الفتحة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454035" y="5027368"/>
            <a:ext cx="2693365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لم يجدْ - لا تستسلمْ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لتعتمدْ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66385" y="4878214"/>
            <a:ext cx="3113352" cy="1384995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مجزوم بلم ولا الناهية 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ولام الأمر وعلامة جزمه </a:t>
            </a: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السكون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0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الاستنتاج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108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0" y="1557901"/>
            <a:ext cx="9328038" cy="307442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087607" y="2398710"/>
            <a:ext cx="12538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الخمسة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409695" y="3294390"/>
            <a:ext cx="160653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واو الجماعة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شريط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الذكريات</a:t>
            </a:r>
            <a:endParaRPr lang="ar-SA" sz="2000" b="1" dirty="0" smtClean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الأفعال الخمسة للصف السادس الابتدائي ولماذا سميت الأفعال الخمسة بهذا الاسم 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20" t="32404" r="1572" b="12674"/>
          <a:stretch/>
        </p:blipFill>
        <p:spPr bwMode="auto">
          <a:xfrm>
            <a:off x="3906926" y="590841"/>
            <a:ext cx="2628204" cy="19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920B5CFD-046A-4E9F-96EC-311C2E3DE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8" y="2518135"/>
            <a:ext cx="8801100" cy="344473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32D7F6F6-518B-4D22-AE35-9B05E9EE5D32}"/>
              </a:ext>
            </a:extLst>
          </p:cNvPr>
          <p:cNvSpPr txBox="1"/>
          <p:nvPr/>
        </p:nvSpPr>
        <p:spPr>
          <a:xfrm>
            <a:off x="1730041" y="3041847"/>
            <a:ext cx="64666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EG" sz="3600" b="1" dirty="0">
                <a:cs typeface="Arial" panose="020B0604020202020204" pitchFamily="34" charset="0"/>
              </a:rPr>
              <a:t>سميت الأفعال الخمسة بهذا </a:t>
            </a:r>
            <a:r>
              <a:rPr lang="ar-EG" sz="3600" b="1" dirty="0" smtClean="0">
                <a:cs typeface="Arial" panose="020B0604020202020204" pitchFamily="34" charset="0"/>
              </a:rPr>
              <a:t>الاسم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ar-EG" sz="3600" b="1" dirty="0" smtClean="0">
                <a:cs typeface="Arial" panose="020B0604020202020204" pitchFamily="34" charset="0"/>
              </a:rPr>
              <a:t>؛ </a:t>
            </a:r>
            <a:r>
              <a:rPr lang="ar-EG" sz="3600" b="1" dirty="0">
                <a:cs typeface="Arial" panose="020B0604020202020204" pitchFamily="34" charset="0"/>
              </a:rPr>
              <a:t>لأنها تأتي على شكل خمسة صور من الأفعال المضارعة وفقا للضمير الذي يلازم الفعل المضارع </a:t>
            </a:r>
            <a:r>
              <a:rPr lang="ar-EG" sz="3600" b="1" dirty="0" smtClean="0">
                <a:cs typeface="Arial" panose="020B0604020202020204" pitchFamily="34" charset="0"/>
              </a:rPr>
              <a:t>المجرد</a:t>
            </a:r>
            <a:r>
              <a:rPr lang="en-US" sz="3600" b="1" dirty="0" smtClean="0">
                <a:cs typeface="Arial" panose="020B0604020202020204" pitchFamily="34" charset="0"/>
              </a:rPr>
              <a:t> </a:t>
            </a:r>
            <a:r>
              <a:rPr lang="ar-EG" sz="3600" b="1" dirty="0" smtClean="0"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endParaRPr lang="ar-EG" sz="24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النشيد الوطني السعودي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259" y="635524"/>
            <a:ext cx="9043987" cy="5050901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70" y="2212879"/>
            <a:ext cx="1717305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النشيد الوطني السعودي مكتوب - موقع المرجع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9" y="594581"/>
            <a:ext cx="9125257" cy="5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شريط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الذكريات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عبدالله بن عبدالعزيز السويلم on Twitter: &quot;الأفعال الخمسة.. (5)… 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26"/>
          <a:stretch/>
        </p:blipFill>
        <p:spPr bwMode="auto">
          <a:xfrm>
            <a:off x="714375" y="663395"/>
            <a:ext cx="8988779" cy="532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التصنيف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109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8" y="405466"/>
            <a:ext cx="9480822" cy="598168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434969" y="3076150"/>
            <a:ext cx="106792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يعملون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310717" y="3090284"/>
            <a:ext cx="91403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مرفوع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226579" y="4168308"/>
            <a:ext cx="148470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أن يحصلوا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2153183" y="4174042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منصوب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413354" y="5279326"/>
            <a:ext cx="13067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لم ييأسوا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196905" y="5306585"/>
            <a:ext cx="102784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مجزوم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الملاحظة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109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4" y="476349"/>
            <a:ext cx="9499404" cy="59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الملاحظة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110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426697"/>
            <a:ext cx="9409925" cy="57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الملاحظة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110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75"/>
          <a:stretch/>
        </p:blipFill>
        <p:spPr>
          <a:xfrm>
            <a:off x="461366" y="405465"/>
            <a:ext cx="9409926" cy="587250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13823" y="4259215"/>
            <a:ext cx="649287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13325" y="5653561"/>
            <a:ext cx="649287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ar-SA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الاستنتاج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111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04" y="469525"/>
            <a:ext cx="7128460" cy="586303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6" y="491261"/>
            <a:ext cx="2210331" cy="58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التطبيق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111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3" y="451163"/>
            <a:ext cx="8665664" cy="592709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4632338" y="2672446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تقرَّ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859816" y="2656502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منصوب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370009" y="2656502"/>
            <a:ext cx="101822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467228" y="3546972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تكونوا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887442" y="3520041"/>
            <a:ext cx="102784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مجزوم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23583" y="3528116"/>
            <a:ext cx="162095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حذف النون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522532" y="4201054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أهمل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806562" y="4186442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منصوب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24948" y="4201054"/>
            <a:ext cx="101822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554591" y="4653379"/>
            <a:ext cx="75854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يتقن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018051" y="4653379"/>
            <a:ext cx="77777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الرفع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384454" y="4650369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334981" y="5064253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يخرجون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019406" y="5064253"/>
            <a:ext cx="77777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الرفع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087899" y="5078825"/>
            <a:ext cx="155523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ثبوت النون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4538864" y="5684662"/>
            <a:ext cx="9412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يتطور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3064198" y="5721207"/>
            <a:ext cx="77777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الرفع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384455" y="5694986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ربط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بالوطن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13901" y="281061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عبارات وكلمات عن جنود الوطن البواسل | معلومة ثقاف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5" y="770318"/>
            <a:ext cx="4359194" cy="51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5406952" y="1153249"/>
            <a:ext cx="4296369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عبر </a:t>
            </a:r>
            <a:r>
              <a:rPr lang="ar-SA" sz="3600" b="1" dirty="0">
                <a:solidFill>
                  <a:srgbClr val="FF0000"/>
                </a:solidFill>
              </a:rPr>
              <a:t>عن هذه </a:t>
            </a:r>
            <a:r>
              <a:rPr lang="ar-SA" sz="3600" b="1" dirty="0" smtClean="0">
                <a:solidFill>
                  <a:srgbClr val="FF0000"/>
                </a:solidFill>
              </a:rPr>
              <a:t>الصورة</a:t>
            </a:r>
          </a:p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 </a:t>
            </a:r>
            <a:r>
              <a:rPr lang="ar-SA" sz="3600" b="1" dirty="0">
                <a:solidFill>
                  <a:srgbClr val="FF0000"/>
                </a:solidFill>
              </a:rPr>
              <a:t>بعبارة </a:t>
            </a:r>
            <a:r>
              <a:rPr lang="ar-SA" sz="3600" b="1" dirty="0" smtClean="0">
                <a:solidFill>
                  <a:srgbClr val="FF0000"/>
                </a:solidFill>
              </a:rPr>
              <a:t>تحتوي </a:t>
            </a:r>
            <a:r>
              <a:rPr lang="ar-SA" sz="3600" b="1" dirty="0" smtClean="0">
                <a:solidFill>
                  <a:srgbClr val="FF0000"/>
                </a:solidFill>
              </a:rPr>
              <a:t>فعل مضارع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433116" y="3879469"/>
            <a:ext cx="2337498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يدافع </a:t>
            </a:r>
            <a:r>
              <a:rPr lang="ar-SA" sz="3600" b="1" dirty="0" smtClean="0">
                <a:solidFill>
                  <a:srgbClr val="0070C0"/>
                </a:solidFill>
              </a:rPr>
              <a:t>الجندي</a:t>
            </a:r>
          </a:p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 </a:t>
            </a:r>
            <a:r>
              <a:rPr lang="ar-SA" sz="3600" b="1" dirty="0" smtClean="0">
                <a:solidFill>
                  <a:srgbClr val="0070C0"/>
                </a:solidFill>
              </a:rPr>
              <a:t>عن وطنه</a:t>
            </a:r>
            <a:endParaRPr lang="ar-S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0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شريط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الذكريات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علامات الإعراب الفرعية شرح بالتفصيل ـ سلسلة تعلم الإعراب 6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1634" r="5048" b="12677"/>
          <a:stretch/>
        </p:blipFill>
        <p:spPr bwMode="auto">
          <a:xfrm>
            <a:off x="547677" y="2585820"/>
            <a:ext cx="5331113" cy="1469726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علامات الإعراب الفرعية للأسماء - سلسلة أتعلم القواعد العربية [29] - YouTub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4E5DF"/>
              </a:clrFrom>
              <a:clrTo>
                <a:srgbClr val="E4E5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47781"/>
          <a:stretch/>
        </p:blipFill>
        <p:spPr bwMode="auto">
          <a:xfrm>
            <a:off x="548462" y="4829542"/>
            <a:ext cx="5329544" cy="153023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من علامات الاعراب الفرعية؟ - مدونة المناهج السعودية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14111" r="8398" b="24315"/>
          <a:stretch/>
        </p:blipFill>
        <p:spPr bwMode="auto">
          <a:xfrm>
            <a:off x="1404943" y="4147620"/>
            <a:ext cx="3394618" cy="5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13901" y="281061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2" name="صورة 4">
            <a:extLst>
              <a:ext uri="{FF2B5EF4-FFF2-40B4-BE49-F238E27FC236}">
                <a16:creationId xmlns="" xmlns:a16="http://schemas.microsoft.com/office/drawing/2014/main" id="{3CFD75C0-F970-41B0-A89C-49071F780C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20337" r="16893" b="27021"/>
          <a:stretch/>
        </p:blipFill>
        <p:spPr>
          <a:xfrm>
            <a:off x="6108741" y="378606"/>
            <a:ext cx="3547507" cy="1411313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="" xmlns:a16="http://schemas.microsoft.com/office/drawing/2014/main" id="{CF0D4CFA-0660-437A-8D26-164AE9E35ED4}"/>
              </a:ext>
            </a:extLst>
          </p:cNvPr>
          <p:cNvSpPr/>
          <p:nvPr/>
        </p:nvSpPr>
        <p:spPr bwMode="auto">
          <a:xfrm>
            <a:off x="6096000" y="2129157"/>
            <a:ext cx="3778001" cy="2016221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8865"/>
            </a:stretch>
          </a:blipFill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12"/>
          <a:srcRect r="8212" b="26104"/>
          <a:stretch/>
        </p:blipFill>
        <p:spPr>
          <a:xfrm>
            <a:off x="6157760" y="4363167"/>
            <a:ext cx="3724448" cy="1971734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Round Diagonal Corner Rectangle 4"/>
          <p:cNvSpPr/>
          <p:nvPr/>
        </p:nvSpPr>
        <p:spPr>
          <a:xfrm>
            <a:off x="672947" y="385539"/>
            <a:ext cx="4774833" cy="199408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600" b="1" dirty="0">
                <a:solidFill>
                  <a:srgbClr val="0070C0"/>
                </a:solidFill>
              </a:rPr>
              <a:t>( مصطلحات الإعراب )</a:t>
            </a:r>
          </a:p>
          <a:p>
            <a:pPr algn="ctr" rtl="1"/>
            <a:r>
              <a:rPr lang="ar-SA" sz="1600" b="1" dirty="0">
                <a:solidFill>
                  <a:schemeClr val="accent6">
                    <a:lumMod val="50000"/>
                  </a:schemeClr>
                </a:solidFill>
              </a:rPr>
              <a:t>مبتدأ </a:t>
            </a:r>
            <a:r>
              <a:rPr lang="ar-SA" sz="1600" b="1" dirty="0" smtClean="0">
                <a:solidFill>
                  <a:schemeClr val="accent6">
                    <a:lumMod val="50000"/>
                  </a:schemeClr>
                </a:solidFill>
              </a:rPr>
              <a:t>- خبر - فعل - فاعل ......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rtl="1"/>
            <a:r>
              <a:rPr lang="ar-SA" sz="1600" b="1" dirty="0">
                <a:solidFill>
                  <a:schemeClr val="accent6">
                    <a:lumMod val="50000"/>
                  </a:schemeClr>
                </a:solidFill>
              </a:rPr>
              <a:t>(الموقع الإعرابي )</a:t>
            </a:r>
          </a:p>
          <a:p>
            <a:pPr algn="ctr" rtl="1"/>
            <a:r>
              <a:rPr lang="ar-SA" sz="1600" b="1" dirty="0" smtClean="0">
                <a:solidFill>
                  <a:srgbClr val="CC0066"/>
                </a:solidFill>
              </a:rPr>
              <a:t>مرفوع - منصوب - مجرور </a:t>
            </a:r>
            <a:endParaRPr lang="ar-SA" sz="1600" b="1" dirty="0">
              <a:solidFill>
                <a:srgbClr val="CC0066"/>
              </a:solidFill>
            </a:endParaRPr>
          </a:p>
          <a:p>
            <a:pPr algn="ctr" rtl="1"/>
            <a:r>
              <a:rPr lang="ar-SA" sz="1600" b="1" dirty="0">
                <a:solidFill>
                  <a:srgbClr val="CC0066"/>
                </a:solidFill>
              </a:rPr>
              <a:t>( الحالة الإعرابية )</a:t>
            </a:r>
          </a:p>
          <a:p>
            <a:pPr algn="ctr" rtl="1"/>
            <a:r>
              <a:rPr lang="ar-SA" sz="1600" b="1" dirty="0" smtClean="0">
                <a:solidFill>
                  <a:srgbClr val="00B050"/>
                </a:solidFill>
              </a:rPr>
              <a:t>الضمة - الواو - </a:t>
            </a:r>
            <a:r>
              <a:rPr lang="ar-SA" sz="1600" b="1" smtClean="0">
                <a:solidFill>
                  <a:srgbClr val="00B050"/>
                </a:solidFill>
              </a:rPr>
              <a:t>الكسرة - </a:t>
            </a:r>
            <a:r>
              <a:rPr lang="ar-SA" sz="1600" b="1" dirty="0" smtClean="0">
                <a:solidFill>
                  <a:srgbClr val="00B050"/>
                </a:solidFill>
              </a:rPr>
              <a:t>ثبوت النون ......</a:t>
            </a:r>
            <a:endParaRPr lang="ar-SA" sz="1600" b="1" dirty="0">
              <a:solidFill>
                <a:srgbClr val="00B050"/>
              </a:solidFill>
            </a:endParaRPr>
          </a:p>
          <a:p>
            <a:pPr algn="ctr" rtl="1"/>
            <a:r>
              <a:rPr lang="ar-SA" sz="1600" b="1" dirty="0">
                <a:solidFill>
                  <a:srgbClr val="7030A0"/>
                </a:solidFill>
              </a:rPr>
              <a:t>( العلامة الإعرابية )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5769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 شريط الذكريات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مستطيل 23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13901" y="281061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21">
            <a:extLst>
              <a:ext uri="{FF2B5EF4-FFF2-40B4-BE49-F238E27FC236}">
                <a16:creationId xmlns:a16="http://schemas.microsoft.com/office/drawing/2014/main" xmlns="" id="{CF701A89-F86A-4A1A-9C65-E9A6DE80FFA7}"/>
              </a:ext>
            </a:extLst>
          </p:cNvPr>
          <p:cNvSpPr/>
          <p:nvPr/>
        </p:nvSpPr>
        <p:spPr>
          <a:xfrm>
            <a:off x="2181225" y="495890"/>
            <a:ext cx="6452933" cy="9105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 smtClean="0">
                <a:solidFill>
                  <a:srgbClr val="1F497D">
                    <a:lumMod val="50000"/>
                  </a:srgbClr>
                </a:solidFill>
              </a:rPr>
              <a:t>العلامات </a:t>
            </a:r>
            <a:r>
              <a:rPr lang="ar-SA" sz="6000" b="1" dirty="0" smtClean="0">
                <a:solidFill>
                  <a:srgbClr val="FF0000"/>
                </a:solidFill>
              </a:rPr>
              <a:t>الإعرابية</a:t>
            </a:r>
            <a:endParaRPr lang="ar-SA" sz="6000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/>
          <p:cNvCxnSpPr/>
          <p:nvPr/>
        </p:nvCxnSpPr>
        <p:spPr>
          <a:xfrm flipH="1">
            <a:off x="7795654" y="1422947"/>
            <a:ext cx="329" cy="431773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ستطيل مستدير الزوايا 21">
            <a:extLst>
              <a:ext uri="{FF2B5EF4-FFF2-40B4-BE49-F238E27FC236}">
                <a16:creationId xmlns:a16="http://schemas.microsoft.com/office/drawing/2014/main" xmlns="" id="{CF701A89-F86A-4A1A-9C65-E9A6DE80FFA7}"/>
              </a:ext>
            </a:extLst>
          </p:cNvPr>
          <p:cNvSpPr/>
          <p:nvPr/>
        </p:nvSpPr>
        <p:spPr>
          <a:xfrm>
            <a:off x="7336772" y="1927422"/>
            <a:ext cx="1464327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 smtClean="0">
                <a:solidFill>
                  <a:srgbClr val="FF0000"/>
                </a:solidFill>
              </a:rPr>
              <a:t>الأصلية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25" name="Picture 6" descr="تعلم الحركات - t3lmm3na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8" t="18257" r="37305" b="17430"/>
          <a:stretch/>
        </p:blipFill>
        <p:spPr bwMode="auto">
          <a:xfrm>
            <a:off x="6859612" y="2812715"/>
            <a:ext cx="941294" cy="62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مطوية اقوى الحركات – مدرستي جنتي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E1EB"/>
              </a:clrFrom>
              <a:clrTo>
                <a:srgbClr val="FFE1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32777" r="41709" b="48043"/>
          <a:stretch/>
        </p:blipFill>
        <p:spPr bwMode="auto">
          <a:xfrm>
            <a:off x="7800906" y="2693671"/>
            <a:ext cx="1210236" cy="8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مطوية اقوى الحركات – مدرستي جنتي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E1EB"/>
              </a:clrFrom>
              <a:clrTo>
                <a:srgbClr val="FFE1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51731" r="41709" b="29089"/>
          <a:stretch/>
        </p:blipFill>
        <p:spPr bwMode="auto">
          <a:xfrm>
            <a:off x="7800906" y="4044184"/>
            <a:ext cx="1210236" cy="8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تعلم الحركات - t3lmm3n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2" t="27989" r="33781" b="35440"/>
          <a:stretch/>
        </p:blipFill>
        <p:spPr bwMode="auto">
          <a:xfrm>
            <a:off x="6880542" y="4044184"/>
            <a:ext cx="978533" cy="5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مطوية اقوى الحركات – مدرستي جنتي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E1EB"/>
              </a:clrFrom>
              <a:clrTo>
                <a:srgbClr val="FFE1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13932" r="41709" b="67281"/>
          <a:stretch/>
        </p:blipFill>
        <p:spPr bwMode="auto">
          <a:xfrm>
            <a:off x="7800906" y="5204763"/>
            <a:ext cx="1210236" cy="8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تعلم الحركات - t3lmm3na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2" t="27989" r="33781" b="35440"/>
          <a:stretch/>
        </p:blipFill>
        <p:spPr bwMode="auto">
          <a:xfrm>
            <a:off x="6888957" y="5574759"/>
            <a:ext cx="978533" cy="57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رابط كسهم مستقيم 31"/>
          <p:cNvCxnSpPr/>
          <p:nvPr/>
        </p:nvCxnSpPr>
        <p:spPr>
          <a:xfrm flipH="1">
            <a:off x="3026681" y="1443694"/>
            <a:ext cx="329" cy="431773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ستطيل مستدير الزوايا 21">
            <a:extLst>
              <a:ext uri="{FF2B5EF4-FFF2-40B4-BE49-F238E27FC236}">
                <a16:creationId xmlns:a16="http://schemas.microsoft.com/office/drawing/2014/main" xmlns="" id="{CF701A89-F86A-4A1A-9C65-E9A6DE80FFA7}"/>
              </a:ext>
            </a:extLst>
          </p:cNvPr>
          <p:cNvSpPr/>
          <p:nvPr/>
        </p:nvSpPr>
        <p:spPr>
          <a:xfrm>
            <a:off x="1997932" y="1889000"/>
            <a:ext cx="1572887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 smtClean="0">
                <a:solidFill>
                  <a:srgbClr val="FF0000"/>
                </a:solidFill>
              </a:rPr>
              <a:t>الفرعية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حرف الواو في اخر الكلمة بجميع أشكاله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0" t="17558" r="28145" b="16608"/>
          <a:stretch/>
        </p:blipFill>
        <p:spPr bwMode="auto">
          <a:xfrm>
            <a:off x="3187297" y="3078696"/>
            <a:ext cx="1186445" cy="816577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صور حرف ا , بداية الحروف الهجائية وبداية لاجمل الاسماء حرف ا - رمزيات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4" t="29884" r="37106" b="13866"/>
          <a:stretch/>
        </p:blipFill>
        <p:spPr bwMode="auto">
          <a:xfrm>
            <a:off x="1328572" y="3086633"/>
            <a:ext cx="1183717" cy="814439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صور حرف الياء , اشكال مميزه لحرف الياء - عتاب وزعل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13187" r="26749" b="9131"/>
          <a:stretch/>
        </p:blipFill>
        <p:spPr bwMode="auto">
          <a:xfrm>
            <a:off x="3187297" y="4822552"/>
            <a:ext cx="1186445" cy="905369"/>
          </a:xfrm>
          <a:prstGeom prst="rect">
            <a:avLst/>
          </a:prstGeom>
          <a:noFill/>
          <a:ln w="28575">
            <a:solidFill>
              <a:srgbClr val="FF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رفع الفعل المضارع - سلسلة أتعلم القواعد العربية |18| - YouTube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9AFC6B"/>
              </a:clrFrom>
              <a:clrTo>
                <a:srgbClr val="9AFC6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1" t="37531" r="62342" b="41878"/>
          <a:stretch/>
        </p:blipFill>
        <p:spPr bwMode="auto">
          <a:xfrm>
            <a:off x="1328573" y="4827473"/>
            <a:ext cx="1183716" cy="9004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4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القوانين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الصفية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" t="4281" b="8184"/>
          <a:stretch/>
        </p:blipFill>
        <p:spPr>
          <a:xfrm>
            <a:off x="471488" y="442912"/>
            <a:ext cx="9402886" cy="59578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10356246" y="2280611"/>
            <a:ext cx="1635070" cy="136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الملاحظة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112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4" y="405466"/>
            <a:ext cx="9399712" cy="59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التطبيق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112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" y="993080"/>
            <a:ext cx="9369439" cy="484326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912063" y="2493967"/>
            <a:ext cx="91403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مرفوع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535716" y="2500275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244622" y="3681778"/>
            <a:ext cx="78739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فاعل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072866" y="3681778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الضمة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039259" y="4837781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منصوب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622261" y="4826654"/>
            <a:ext cx="101822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الفتحة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0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مهارة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التطبيق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112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6" y="541943"/>
            <a:ext cx="9440557" cy="581791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307194" y="1314298"/>
            <a:ext cx="687560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فعل ماضٍ مبني على الفتح المقدر منع من ظهوره التعذر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714602" y="2238370"/>
            <a:ext cx="636103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فاعل مرفوع وعلامة رفعه الضمة الظاهرة على آخره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221608" y="3016663"/>
            <a:ext cx="7119258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700" b="1" dirty="0">
                <a:solidFill>
                  <a:srgbClr val="FF0000"/>
                </a:solidFill>
              </a:rPr>
              <a:t>مفعول به منصوب وعلامة نصبه الياء لأنه جمع مذكر سالم </a:t>
            </a:r>
            <a:endParaRPr lang="ar-SA" sz="27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028447" y="3767541"/>
            <a:ext cx="7505581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600" b="1" dirty="0">
                <a:solidFill>
                  <a:srgbClr val="FF0000"/>
                </a:solidFill>
              </a:rPr>
              <a:t>حرف نصب مصدري مبني على السكون لا محل له من الإعراب  </a:t>
            </a:r>
            <a:endParaRPr lang="ar-SA" sz="26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194983" y="4481223"/>
            <a:ext cx="710002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000" b="1" dirty="0">
                <a:solidFill>
                  <a:srgbClr val="FF0000"/>
                </a:solidFill>
              </a:rPr>
              <a:t>فعل مضارع منصوب بـ ( أن ) وعلامة نصبه حذف النون لأنه من الأفعال الخمسة </a:t>
            </a:r>
          </a:p>
          <a:p>
            <a:pPr algn="ctr"/>
            <a:r>
              <a:rPr lang="ar-SA" sz="2000" b="1" dirty="0">
                <a:solidFill>
                  <a:srgbClr val="FF0000"/>
                </a:solidFill>
              </a:rPr>
              <a:t>و واو الجماعة ضمير متصل مبني على السكون في محل رفع فاعل .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3070941" y="5189109"/>
            <a:ext cx="5179623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الباء : حرف جر / جدٍّ : اسم مجرور بالباء </a:t>
            </a:r>
            <a:endParaRPr lang="ar-S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وعلامة </a:t>
            </a:r>
            <a:r>
              <a:rPr lang="ar-SA" sz="2800" b="1" dirty="0">
                <a:solidFill>
                  <a:srgbClr val="FF0000"/>
                </a:solidFill>
              </a:rPr>
              <a:t>جره الكسرة الظاهرة تحت آخره 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الواجب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المنزلي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113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6" y="405466"/>
            <a:ext cx="9421132" cy="58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الواجب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المنزلي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521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ص 113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1" y="425551"/>
            <a:ext cx="9093738" cy="59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/>
          <p:cNvSpPr/>
          <p:nvPr/>
        </p:nvSpPr>
        <p:spPr>
          <a:xfrm>
            <a:off x="10442058" y="405466"/>
            <a:ext cx="1405192" cy="96054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فيديو لتثبيت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المعلومة</a:t>
            </a:r>
          </a:p>
        </p:txBody>
      </p:sp>
      <p:pic>
        <p:nvPicPr>
          <p:cNvPr id="16" name="Picture 2" descr="ÙØªÙØ¬Ø© Ø¨Ø­Ø« Ø§ÙØµÙØ± Ø¹Ù Ø³ÙØ±Ø§Ø¨Ø² ÙÙØ¯ÙÙ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2"/>
          <a:stretch/>
        </p:blipFill>
        <p:spPr bwMode="auto">
          <a:xfrm>
            <a:off x="10548689" y="1444004"/>
            <a:ext cx="1036223" cy="13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D127951F-749C-459D-B280-E2E626A9452B}"/>
              </a:ext>
            </a:extLst>
          </p:cNvPr>
          <p:cNvSpPr/>
          <p:nvPr/>
        </p:nvSpPr>
        <p:spPr>
          <a:xfrm>
            <a:off x="10553681" y="2859976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" name="مراجعة رفع الفعل المضارع صحيح الآخر ونصبه وجزمه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524" y="577309"/>
            <a:ext cx="8942871" cy="516839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6226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غلق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الدرس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رة 1">
            <a:extLst>
              <a:ext uri="{FF2B5EF4-FFF2-40B4-BE49-F238E27FC236}">
                <a16:creationId xmlns="" xmlns:a16="http://schemas.microsoft.com/office/drawing/2014/main" id="{D1E6AD98-6D7E-4F07-98B0-9194EFC9C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50" y="1756990"/>
            <a:ext cx="2036349" cy="271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C6B4D3F9-F876-4614-A354-5374925B5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2373241"/>
            <a:ext cx="1152361" cy="10163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4" descr="post It&amp;#39; Note With Push Pin Clipart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42" y="754094"/>
            <a:ext cx="39624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3851AFA9-76C1-4440-B818-29ED7A6080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45">
            <a:off x="678358" y="1846154"/>
            <a:ext cx="2786240" cy="272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مربع نص 18">
            <a:extLst>
              <a:ext uri="{FF2B5EF4-FFF2-40B4-BE49-F238E27FC236}">
                <a16:creationId xmlns="" xmlns:a16="http://schemas.microsoft.com/office/drawing/2014/main" id="{E47EE280-4F43-3449-913F-DC77DD39A18D}"/>
              </a:ext>
            </a:extLst>
          </p:cNvPr>
          <p:cNvSpPr txBox="1"/>
          <p:nvPr/>
        </p:nvSpPr>
        <p:spPr>
          <a:xfrm>
            <a:off x="4165543" y="1839258"/>
            <a:ext cx="2468510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b="1" dirty="0" smtClean="0">
                <a:solidFill>
                  <a:schemeClr val="tx1"/>
                </a:solidFill>
              </a:rPr>
              <a:t>لنلخص سويًا جميع المعلومات التي تعرفنا عليها في الدردشة</a:t>
            </a:r>
            <a:endParaRPr kumimoji="0" lang="ar-SA" sz="3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="" xmlns:a16="http://schemas.microsoft.com/office/drawing/2014/main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863143" y="810006"/>
            <a:ext cx="8962429" cy="52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3432"/>
          <a:stretch/>
        </p:blipFill>
        <p:spPr>
          <a:xfrm>
            <a:off x="1524000" y="2346123"/>
            <a:ext cx="3590925" cy="1163839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7050555" y="1188426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chemeClr val="tx1"/>
                </a:solidFill>
              </a:rPr>
              <a:t>الواجب </a:t>
            </a:r>
            <a:r>
              <a:rPr lang="ar-SA" sz="2800" b="1" u="sng" dirty="0" smtClean="0">
                <a:solidFill>
                  <a:schemeClr val="tx1"/>
                </a:solidFill>
              </a:rPr>
              <a:t>:</a:t>
            </a:r>
            <a:endParaRPr lang="ar-SA" sz="2800" b="1" u="sng" dirty="0">
              <a:solidFill>
                <a:schemeClr val="tx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194015" y="2602626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smtClean="0">
                <a:solidFill>
                  <a:schemeClr val="tx1"/>
                </a:solidFill>
              </a:rPr>
              <a:t>في منصة مدرستي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10273" y="6119500"/>
            <a:ext cx="440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 smtClean="0">
                <a:solidFill>
                  <a:schemeClr val="tx1">
                    <a:lumMod val="75000"/>
                  </a:schemeClr>
                </a:solidFill>
                <a:latin typeface="AGA Arabesque" panose="05010101010101010101" pitchFamily="2" charset="2"/>
                <a:cs typeface="Arabic Typesetting" panose="03020402040406030203" pitchFamily="66" charset="-78"/>
              </a:rPr>
              <a:t>« </a:t>
            </a:r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اللهمَّ </a:t>
            </a:r>
            <a:r>
              <a:rPr lang="ar-SA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اجعلْ عملِي كلُّهُ صالحًا واجعلُهُ لوجهكَ </a:t>
            </a:r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خالصًا "</a:t>
            </a:r>
            <a:endParaRPr lang="ar-SA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5EB22C2F-96F0-4A9C-A673-B394D2332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29" y="522137"/>
            <a:ext cx="1274272" cy="1200450"/>
          </a:xfrm>
          <a:prstGeom prst="rect">
            <a:avLst/>
          </a:prstGeom>
          <a:ln w="38100"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6B4D3F9-F876-4614-A354-5374925B5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3971" y="2366309"/>
            <a:ext cx="1152361" cy="10163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مستطيل 19"/>
          <p:cNvSpPr/>
          <p:nvPr/>
        </p:nvSpPr>
        <p:spPr>
          <a:xfrm>
            <a:off x="728550" y="6103201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ar-SA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أ / عفاف الحربي</a:t>
            </a:r>
            <a:endParaRPr lang="ar-SA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استراتيجية التعلم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باللعب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الاجابه الصحيحه">
            <a:hlinkClick r:id="rId4" action="ppaction://hlinksldjump"/>
          </p:cNvPr>
          <p:cNvSpPr txBox="1"/>
          <p:nvPr/>
        </p:nvSpPr>
        <p:spPr>
          <a:xfrm>
            <a:off x="7150410" y="380892"/>
            <a:ext cx="2481236" cy="498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800" dirty="0" smtClean="0">
                <a:solidFill>
                  <a:schemeClr val="tx1"/>
                </a:solidFill>
              </a:rPr>
              <a:t>لديك رسالة ..</a:t>
            </a:r>
            <a:endParaRPr lang="ar-SA" sz="2800" dirty="0">
              <a:solidFill>
                <a:schemeClr val="tx1"/>
              </a:solidFill>
            </a:endParaRPr>
          </a:p>
        </p:txBody>
      </p:sp>
      <p:pic>
        <p:nvPicPr>
          <p:cNvPr id="10" name="Picture 4" descr="Free Mailbox Communication 3D Illustration 12440361 PNG with Transparent 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" t="16254" r="5494" b="7487"/>
          <a:stretch/>
        </p:blipFill>
        <p:spPr bwMode="auto">
          <a:xfrm>
            <a:off x="6346119" y="844284"/>
            <a:ext cx="3715130" cy="521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الاجابه الصحيحه">
            <a:hlinkClick r:id="rId4" action="ppaction://hlinksldjump"/>
          </p:cNvPr>
          <p:cNvSpPr txBox="1"/>
          <p:nvPr/>
        </p:nvSpPr>
        <p:spPr>
          <a:xfrm>
            <a:off x="6256025" y="4926262"/>
            <a:ext cx="2067989" cy="1129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800" dirty="0" smtClean="0">
                <a:solidFill>
                  <a:schemeClr val="tx1"/>
                </a:solidFill>
              </a:rPr>
              <a:t>اسم موصول للمثنى المؤنث :</a:t>
            </a:r>
            <a:endParaRPr lang="ar-SA" sz="28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18" descr="Ilustración de vector de buzón postal de buzón vintage | Vector Premium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1119" r="9453" b="10143"/>
          <a:stretch/>
        </p:blipFill>
        <p:spPr bwMode="auto">
          <a:xfrm>
            <a:off x="403390" y="577711"/>
            <a:ext cx="3267858" cy="583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Envelope Letter Png ، المتجهات ، PSD ، قصاصة فنية , تحميل مجاني |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13777" r="9486" b="15378"/>
          <a:stretch/>
        </p:blipFill>
        <p:spPr bwMode="auto">
          <a:xfrm>
            <a:off x="3659003" y="329581"/>
            <a:ext cx="2597022" cy="2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>
            <a:off x="4380866" y="618144"/>
            <a:ext cx="110479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اللتان</a:t>
            </a:r>
            <a:endParaRPr lang="ar-SA" sz="4000" b="1" dirty="0">
              <a:solidFill>
                <a:schemeClr val="tx1"/>
              </a:solidFill>
            </a:endParaRPr>
          </a:p>
        </p:txBody>
      </p:sp>
      <p:pic>
        <p:nvPicPr>
          <p:cNvPr id="18" name="Picture 16" descr="Envelope Letter Png ، المتجهات ، PSD ، قصاصة فنية , تحميل مجاني |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13777" r="9486" b="15378"/>
          <a:stretch/>
        </p:blipFill>
        <p:spPr bwMode="auto">
          <a:xfrm>
            <a:off x="3604235" y="2350776"/>
            <a:ext cx="2639544" cy="2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/>
          <p:cNvSpPr/>
          <p:nvPr/>
        </p:nvSpPr>
        <p:spPr>
          <a:xfrm>
            <a:off x="4341594" y="2638562"/>
            <a:ext cx="118333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اللذان</a:t>
            </a:r>
            <a:endParaRPr lang="ar-SA" sz="4000" b="1" dirty="0">
              <a:solidFill>
                <a:schemeClr val="tx1"/>
              </a:solidFill>
            </a:endParaRPr>
          </a:p>
        </p:txBody>
      </p:sp>
      <p:pic>
        <p:nvPicPr>
          <p:cNvPr id="20" name="Picture 16" descr="Envelope Letter Png ، المتجهات ، PSD ، قصاصة فنية , تحميل مجاني |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t="13777" r="9486" b="15378"/>
          <a:stretch/>
        </p:blipFill>
        <p:spPr bwMode="auto">
          <a:xfrm>
            <a:off x="3625496" y="4385896"/>
            <a:ext cx="2597022" cy="2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>
            <a:off x="4390846" y="4632325"/>
            <a:ext cx="106631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اللاتي</a:t>
            </a:r>
            <a:endParaRPr lang="ar-S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12383 -4.44444E-6 C -0.1793 -4.44444E-6 -0.24766 0.12176 -0.24766 0.22084 L -0.24766 0.4416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12318 3.33333E-6 C -0.17852 3.33333E-6 -0.24636 0.12361 -0.24636 0.2243 L -0.24636 0.4490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استراتيجية التعلم 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باللعب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أجابه الاختبار كيمياء (الباب الرابع)👈1&amp;amp;2 | ثانويه التابلت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99" y="478496"/>
            <a:ext cx="8014262" cy="53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4030" y="5804500"/>
            <a:ext cx="127268" cy="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0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5948298" y="698013"/>
            <a:ext cx="3603104" cy="51454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</a:rPr>
              <a:t>مم تتكون الجملة الفعلية ؟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686425" y="1316162"/>
            <a:ext cx="3906733" cy="514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الجملة الفعلية</a:t>
            </a:r>
            <a:endParaRPr lang="ar-SA" sz="3600" b="1" dirty="0">
              <a:solidFill>
                <a:srgbClr val="0070C0"/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 flipH="1">
            <a:off x="9031279" y="1900904"/>
            <a:ext cx="3154" cy="5638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مستدير الزوايا 11"/>
          <p:cNvSpPr/>
          <p:nvPr/>
        </p:nvSpPr>
        <p:spPr>
          <a:xfrm>
            <a:off x="8539539" y="2514074"/>
            <a:ext cx="963985" cy="5514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فعل</a:t>
            </a:r>
            <a:endParaRPr lang="ar-SA" sz="3600" b="1" dirty="0">
              <a:solidFill>
                <a:schemeClr val="tx1"/>
              </a:solidFill>
            </a:endParaRPr>
          </a:p>
        </p:txBody>
      </p:sp>
      <p:cxnSp>
        <p:nvCxnSpPr>
          <p:cNvPr id="16" name="رابط كسهم مستقيم 15"/>
          <p:cNvCxnSpPr/>
          <p:nvPr/>
        </p:nvCxnSpPr>
        <p:spPr>
          <a:xfrm flipH="1">
            <a:off x="7677127" y="1894938"/>
            <a:ext cx="3154" cy="5638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مستدير الزوايا 16"/>
          <p:cNvSpPr/>
          <p:nvPr/>
        </p:nvSpPr>
        <p:spPr>
          <a:xfrm>
            <a:off x="7247908" y="2534051"/>
            <a:ext cx="963985" cy="5514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tx1"/>
                </a:solidFill>
              </a:rPr>
              <a:t>فاعل</a:t>
            </a:r>
            <a:endParaRPr lang="ar-SA" sz="3600" b="1" dirty="0">
              <a:solidFill>
                <a:schemeClr val="tx1"/>
              </a:solidFill>
            </a:endParaRPr>
          </a:p>
        </p:txBody>
      </p:sp>
      <p:cxnSp>
        <p:nvCxnSpPr>
          <p:cNvPr id="18" name="رابط كسهم مستقيم 17"/>
          <p:cNvCxnSpPr/>
          <p:nvPr/>
        </p:nvCxnSpPr>
        <p:spPr>
          <a:xfrm flipH="1">
            <a:off x="6450418" y="1890474"/>
            <a:ext cx="3154" cy="5638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ستطيل مستدير الزوايا 18"/>
          <p:cNvSpPr/>
          <p:nvPr/>
        </p:nvSpPr>
        <p:spPr>
          <a:xfrm>
            <a:off x="5746262" y="2534050"/>
            <a:ext cx="1314149" cy="5514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مفعول به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20" name="رابط كسهم مستقيم 19"/>
          <p:cNvCxnSpPr/>
          <p:nvPr/>
        </p:nvCxnSpPr>
        <p:spPr>
          <a:xfrm flipH="1">
            <a:off x="9028746" y="3107366"/>
            <a:ext cx="3154" cy="5638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مستدير الزوايا 20"/>
          <p:cNvSpPr/>
          <p:nvPr/>
        </p:nvSpPr>
        <p:spPr>
          <a:xfrm>
            <a:off x="8372955" y="3699201"/>
            <a:ext cx="1265197" cy="5734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cs typeface="Akhbar MT" pitchFamily="2" charset="-78"/>
              </a:rPr>
              <a:t>أنواعه</a:t>
            </a:r>
            <a:endParaRPr lang="ar-SA" sz="4400" b="1" dirty="0">
              <a:cs typeface="Akhbar MT" pitchFamily="2" charset="-78"/>
            </a:endParaRPr>
          </a:p>
        </p:txBody>
      </p:sp>
      <p:cxnSp>
        <p:nvCxnSpPr>
          <p:cNvPr id="22" name="رابط كسهم مستقيم 21"/>
          <p:cNvCxnSpPr/>
          <p:nvPr/>
        </p:nvCxnSpPr>
        <p:spPr>
          <a:xfrm flipH="1">
            <a:off x="9034864" y="4312044"/>
            <a:ext cx="9775" cy="39674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 flipH="1">
            <a:off x="6657027" y="4800280"/>
            <a:ext cx="2804053" cy="17766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رابط كسهم مستقيم 23"/>
          <p:cNvCxnSpPr/>
          <p:nvPr/>
        </p:nvCxnSpPr>
        <p:spPr>
          <a:xfrm>
            <a:off x="9490846" y="4769202"/>
            <a:ext cx="2612" cy="507309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مستدير الزوايا 24"/>
          <p:cNvSpPr/>
          <p:nvPr/>
        </p:nvSpPr>
        <p:spPr>
          <a:xfrm>
            <a:off x="8718807" y="5369736"/>
            <a:ext cx="963985" cy="5514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ماض</a:t>
            </a:r>
            <a:endParaRPr lang="ar-SA" sz="3200" b="1" dirty="0">
              <a:solidFill>
                <a:schemeClr val="tx1"/>
              </a:solidFill>
            </a:endParaRPr>
          </a:p>
        </p:txBody>
      </p:sp>
      <p:cxnSp>
        <p:nvCxnSpPr>
          <p:cNvPr id="26" name="رابط كسهم مستقيم 25"/>
          <p:cNvCxnSpPr/>
          <p:nvPr/>
        </p:nvCxnSpPr>
        <p:spPr>
          <a:xfrm flipH="1">
            <a:off x="8096650" y="4836757"/>
            <a:ext cx="6926" cy="420297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مستدير الزوايا 26"/>
          <p:cNvSpPr/>
          <p:nvPr/>
        </p:nvSpPr>
        <p:spPr>
          <a:xfrm>
            <a:off x="7555606" y="5375786"/>
            <a:ext cx="1095939" cy="5454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مضارع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28" name="رابط كسهم مستقيم 27"/>
          <p:cNvCxnSpPr/>
          <p:nvPr/>
        </p:nvCxnSpPr>
        <p:spPr>
          <a:xfrm>
            <a:off x="6654415" y="4793250"/>
            <a:ext cx="2612" cy="507309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مستطيل مستدير الزوايا 28"/>
          <p:cNvSpPr/>
          <p:nvPr/>
        </p:nvSpPr>
        <p:spPr>
          <a:xfrm>
            <a:off x="6497872" y="5375785"/>
            <a:ext cx="963985" cy="5514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أمــر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30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1837582" y="720312"/>
            <a:ext cx="2430083" cy="6489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rgbClr val="1F497D">
                    <a:lumMod val="50000"/>
                  </a:srgbClr>
                </a:solidFill>
              </a:rPr>
              <a:t>العلامات </a:t>
            </a:r>
            <a:r>
              <a:rPr lang="ar-SA" sz="2800" b="1" dirty="0" smtClean="0">
                <a:solidFill>
                  <a:srgbClr val="FF0000"/>
                </a:solidFill>
              </a:rPr>
              <a:t>الإعرابية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cxnSp>
        <p:nvCxnSpPr>
          <p:cNvPr id="31" name="رابط كسهم مستقيم 30"/>
          <p:cNvCxnSpPr/>
          <p:nvPr/>
        </p:nvCxnSpPr>
        <p:spPr>
          <a:xfrm flipH="1">
            <a:off x="3031215" y="1414191"/>
            <a:ext cx="329" cy="431773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2498553" y="1916855"/>
            <a:ext cx="1108140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rgbClr val="FF0000"/>
                </a:solidFill>
              </a:rPr>
              <a:t>الأصلية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3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3912439" y="2750913"/>
            <a:ext cx="1039358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الضمة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4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2424040" y="2715613"/>
            <a:ext cx="1039358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الفتحة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5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921257" y="2715612"/>
            <a:ext cx="1039358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الكسرة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cxnSp>
        <p:nvCxnSpPr>
          <p:cNvPr id="36" name="رابط كسهم مستقيم 35"/>
          <p:cNvCxnSpPr/>
          <p:nvPr/>
        </p:nvCxnSpPr>
        <p:spPr>
          <a:xfrm flipH="1">
            <a:off x="3030557" y="3307049"/>
            <a:ext cx="329" cy="431773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2476816" y="3788714"/>
            <a:ext cx="1108140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rgbClr val="FF0000"/>
                </a:solidFill>
              </a:rPr>
              <a:t>الفرعية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8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3945894" y="4504585"/>
            <a:ext cx="1039358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الواو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9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2425148" y="4510414"/>
            <a:ext cx="1039358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الألف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0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921257" y="4514091"/>
            <a:ext cx="1039358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الياء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2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2157766" y="5242569"/>
            <a:ext cx="1577296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ثبوت النون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3" name="مستطيل مستدير الزوايا 21">
            <a:extLst>
              <a:ext uri="{FF2B5EF4-FFF2-40B4-BE49-F238E27FC236}">
                <a16:creationId xmlns="" xmlns:a16="http://schemas.microsoft.com/office/drawing/2014/main" id="{CF701A89-F86A-4A1A-9C65-E9A6DE80FFA7}"/>
              </a:ext>
            </a:extLst>
          </p:cNvPr>
          <p:cNvSpPr/>
          <p:nvPr/>
        </p:nvSpPr>
        <p:spPr>
          <a:xfrm>
            <a:off x="2157766" y="5813974"/>
            <a:ext cx="1577296" cy="4998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smtClean="0">
                <a:solidFill>
                  <a:schemeClr val="tx1"/>
                </a:solidFill>
              </a:rPr>
              <a:t>حذف النون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7" grpId="0" animBg="1"/>
      <p:bldP spid="19" grpId="0" animBg="1"/>
      <p:bldP spid="21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48689" y="2674180"/>
            <a:ext cx="1181945" cy="65331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من خارج الكتاب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594" b="17631"/>
          <a:stretch/>
        </p:blipFill>
        <p:spPr>
          <a:xfrm>
            <a:off x="6870046" y="591832"/>
            <a:ext cx="2879802" cy="5579444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/>
          <a:srcRect t="6075" b="27722"/>
          <a:stretch/>
        </p:blipFill>
        <p:spPr>
          <a:xfrm>
            <a:off x="639501" y="575696"/>
            <a:ext cx="5970323" cy="559558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مستطيل 10"/>
          <p:cNvSpPr/>
          <p:nvPr/>
        </p:nvSpPr>
        <p:spPr>
          <a:xfrm>
            <a:off x="1008905" y="3079076"/>
            <a:ext cx="1455847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200" b="1" dirty="0" smtClean="0">
                <a:solidFill>
                  <a:srgbClr val="FF0000"/>
                </a:solidFill>
              </a:rPr>
              <a:t>الفعل الماضي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5059168" y="3921149"/>
            <a:ext cx="146341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الفعل الأمر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2024462" y="5440267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ar-SA" sz="2200" b="1" dirty="0" smtClean="0">
                <a:solidFill>
                  <a:srgbClr val="FF0000"/>
                </a:solidFill>
              </a:rPr>
              <a:t>الفعل المضارع</a:t>
            </a:r>
          </a:p>
        </p:txBody>
      </p:sp>
    </p:spTree>
    <p:extLst>
      <p:ext uri="{BB962C8B-B14F-4D97-AF65-F5344CB8AC3E}">
        <p14:creationId xmlns:p14="http://schemas.microsoft.com/office/powerpoint/2010/main" val="344964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20595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03" y="572113"/>
            <a:ext cx="1315405" cy="129188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81" y="641420"/>
            <a:ext cx="1026403" cy="8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3463794" y="619740"/>
            <a:ext cx="3784173" cy="63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6" descr="Qop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17" y="1336237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750" y="2316162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1444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الخالدة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404" y="3126540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السادسة 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حرف وهوايات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الوظيفة النحوية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400" y="4809051"/>
            <a:ext cx="73855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رفع الفعل المضارع الصحيح الآخر ونصبه وجزمه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106 إلى صفحة 113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15" name="Picture 2" descr="حل كتاب النشاط لغتي الخالدة ثالث متوسط ف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21" y="1010826"/>
            <a:ext cx="1540815" cy="203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6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AA0871-7C89-F948-8D95-F68C348E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628F4B19-5ABF-534D-8390-51C124DBF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AA1CA72-C419-9348-9B7A-24D082068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" t="35625"/>
          <a:stretch/>
        </p:blipFill>
        <p:spPr>
          <a:xfrm rot="16200000">
            <a:off x="2681289" y="-2681288"/>
            <a:ext cx="6829424" cy="1219200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28613" y="263458"/>
            <a:ext cx="9768694" cy="63025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0442058" y="405466"/>
            <a:ext cx="1405192" cy="1008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الكفايات والأهداف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Google Shape;160;p19">
            <a:extLst>
              <a:ext uri="{FF2B5EF4-FFF2-40B4-BE49-F238E27FC236}">
                <a16:creationId xmlns:a16="http://schemas.microsoft.com/office/drawing/2014/main" xmlns="" id="{0C89ECC3-84C5-DF46-BAB8-3392241C5D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291"/>
          <a:stretch/>
        </p:blipFill>
        <p:spPr>
          <a:xfrm>
            <a:off x="10286940" y="3509963"/>
            <a:ext cx="1792724" cy="19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/>
          <p:cNvSpPr/>
          <p:nvPr/>
        </p:nvSpPr>
        <p:spPr>
          <a:xfrm>
            <a:off x="10480706" y="2013358"/>
            <a:ext cx="1405192" cy="14337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يتوقع من الطالبة في نهاية المكون :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648819" y="1805550"/>
            <a:ext cx="1028870" cy="449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8" y="873541"/>
            <a:ext cx="7307516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اكتساب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اتجاهات وقيم متصلة بمجال الحرف والهوايات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7" y="1483961"/>
            <a:ext cx="7307517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متصل بمجال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الحرف والهوايات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6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05902" y="2077931"/>
            <a:ext cx="7317922" cy="412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التعرف على أبرز الحرف والهوايات </a:t>
            </a:r>
            <a:r>
              <a:rPr lang="ar-SA" sz="2000" b="1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القديمة والحديثة عبر الزمن</a:t>
            </a:r>
            <a:endParaRPr lang="ar-SA" sz="2000" b="1" dirty="0" smtClean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17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7" y="2623173"/>
            <a:ext cx="7307518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تجاوز الصعوبات القرائية ، واكتساب مهارات القراءة السليمة</a:t>
            </a:r>
          </a:p>
        </p:txBody>
      </p:sp>
      <p:sp>
        <p:nvSpPr>
          <p:cNvPr id="18" name="مستطيل: زوايا مستديرة 1">
            <a:extLst>
              <a:ext uri="{FF2B5EF4-FFF2-40B4-BE49-F238E27FC236}">
                <a16:creationId xmlns:a16="http://schemas.microsoft.com/office/drawing/2014/main" xmlns="" id="{0253EDE4-F2D7-436D-BF66-315675417A51}"/>
              </a:ext>
            </a:extLst>
          </p:cNvPr>
          <p:cNvSpPr/>
          <p:nvPr/>
        </p:nvSpPr>
        <p:spPr>
          <a:xfrm>
            <a:off x="8646132" y="4612288"/>
            <a:ext cx="1089800" cy="4497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9" y="3931082"/>
            <a:ext cx="7307517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تعرف تعريف الفعل المضارع وعلاماته</a:t>
            </a:r>
          </a:p>
        </p:txBody>
      </p:sp>
      <p:sp>
        <p:nvSpPr>
          <p:cNvPr id="20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8" y="4474661"/>
            <a:ext cx="7307518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تمييز الفعل </a:t>
            </a: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المضارع الصحيح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الآخر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1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08" y="5032653"/>
            <a:ext cx="7317924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تحديد علامات الإعراب </a:t>
            </a: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للفعل المضارع الصحيح الآخر والأفعال الخمسة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2" name="وسيلة شرح مع سهم إلى الأعلى 22">
            <a:extLst>
              <a:ext uri="{FF2B5EF4-FFF2-40B4-BE49-F238E27FC236}">
                <a16:creationId xmlns:a16="http://schemas.microsoft.com/office/drawing/2014/main" xmlns="" id="{A169627A-9056-4EE7-BAB7-E2150A42E077}"/>
              </a:ext>
            </a:extLst>
          </p:cNvPr>
          <p:cNvSpPr/>
          <p:nvPr/>
        </p:nvSpPr>
        <p:spPr>
          <a:xfrm>
            <a:off x="916310" y="5576232"/>
            <a:ext cx="7317922" cy="43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rgbClr val="000000"/>
                </a:solidFill>
                <a:latin typeface="Microsoft Sans Serif" pitchFamily="34" charset="0"/>
                <a:cs typeface="PT Bold Heading" pitchFamily="2" charset="-78"/>
              </a:rPr>
              <a:t>تعرف أدوات النص وأدوات الجزم التي تدخل على الفعل المضارع</a:t>
            </a:r>
            <a:endParaRPr lang="ar-SA" sz="2000" b="1" dirty="0">
              <a:solidFill>
                <a:srgbClr val="000000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09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816</Words>
  <Application>Microsoft Office PowerPoint</Application>
  <PresentationFormat>ملء الشاشة</PresentationFormat>
  <Paragraphs>261</Paragraphs>
  <Slides>37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9" baseType="lpstr">
      <vt:lpstr>Arial Unicode MS</vt:lpstr>
      <vt:lpstr>AGA Arabesque</vt:lpstr>
      <vt:lpstr>Akhbar MT</vt:lpstr>
      <vt:lpstr>Arabic Typesetting</vt:lpstr>
      <vt:lpstr>Arial</vt:lpstr>
      <vt:lpstr>Calibri</vt:lpstr>
      <vt:lpstr>Calibri Light</vt:lpstr>
      <vt:lpstr>Helvetica</vt:lpstr>
      <vt:lpstr>Microsoft Sans Serif</vt:lpstr>
      <vt:lpstr>PT Bold Heading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Hp</cp:lastModifiedBy>
  <cp:revision>127</cp:revision>
  <dcterms:modified xsi:type="dcterms:W3CDTF">2023-05-06T12:10:39Z</dcterms:modified>
</cp:coreProperties>
</file>