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6" r:id="rId3"/>
    <p:sldId id="325" r:id="rId4"/>
    <p:sldId id="311" r:id="rId5"/>
    <p:sldId id="294" r:id="rId6"/>
    <p:sldId id="296" r:id="rId7"/>
    <p:sldId id="298" r:id="rId8"/>
    <p:sldId id="326" r:id="rId9"/>
    <p:sldId id="327" r:id="rId10"/>
    <p:sldId id="328" r:id="rId11"/>
    <p:sldId id="329" r:id="rId12"/>
    <p:sldId id="330" r:id="rId13"/>
    <p:sldId id="322" r:id="rId14"/>
    <p:sldId id="332" r:id="rId15"/>
    <p:sldId id="334"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31" autoAdjust="0"/>
    <p:restoredTop sz="94660"/>
  </p:normalViewPr>
  <p:slideViewPr>
    <p:cSldViewPr snapToGrid="0">
      <p:cViewPr varScale="1">
        <p:scale>
          <a:sx n="73" d="100"/>
          <a:sy n="73" d="100"/>
        </p:scale>
        <p:origin x="68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DF867A2C-93C7-458C-8EDB-94CB365715D2}" type="datetimeFigureOut">
              <a:rPr lang="en-US" smtClean="0"/>
              <a:t>8/16/2020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95E7EEB7-7186-499B-A38B-1AAFFAA2C1F2}" type="slidenum">
              <a:rPr lang="en-US" smtClean="0"/>
              <a:t>‹#›</a:t>
            </a:fld>
            <a:endParaRPr lang="en-US"/>
          </a:p>
        </p:txBody>
      </p:sp>
    </p:spTree>
    <p:extLst>
      <p:ext uri="{BB962C8B-B14F-4D97-AF65-F5344CB8AC3E}">
        <p14:creationId xmlns:p14="http://schemas.microsoft.com/office/powerpoint/2010/main" val="8525590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9</a:t>
            </a:fld>
            <a:endParaRPr lang="en-GB"/>
          </a:p>
        </p:txBody>
      </p:sp>
    </p:spTree>
    <p:extLst>
      <p:ext uri="{BB962C8B-B14F-4D97-AF65-F5344CB8AC3E}">
        <p14:creationId xmlns:p14="http://schemas.microsoft.com/office/powerpoint/2010/main" val="403720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10</a:t>
            </a:fld>
            <a:endParaRPr lang="en-GB"/>
          </a:p>
        </p:txBody>
      </p:sp>
    </p:spTree>
    <p:extLst>
      <p:ext uri="{BB962C8B-B14F-4D97-AF65-F5344CB8AC3E}">
        <p14:creationId xmlns:p14="http://schemas.microsoft.com/office/powerpoint/2010/main" val="403720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11</a:t>
            </a:fld>
            <a:endParaRPr lang="en-GB"/>
          </a:p>
        </p:txBody>
      </p:sp>
    </p:spTree>
    <p:extLst>
      <p:ext uri="{BB962C8B-B14F-4D97-AF65-F5344CB8AC3E}">
        <p14:creationId xmlns:p14="http://schemas.microsoft.com/office/powerpoint/2010/main" val="71227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12</a:t>
            </a:fld>
            <a:endParaRPr lang="en-GB"/>
          </a:p>
        </p:txBody>
      </p:sp>
    </p:spTree>
    <p:extLst>
      <p:ext uri="{BB962C8B-B14F-4D97-AF65-F5344CB8AC3E}">
        <p14:creationId xmlns:p14="http://schemas.microsoft.com/office/powerpoint/2010/main" val="71227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13</a:t>
            </a:fld>
            <a:endParaRPr lang="en-GB"/>
          </a:p>
        </p:txBody>
      </p:sp>
    </p:spTree>
    <p:extLst>
      <p:ext uri="{BB962C8B-B14F-4D97-AF65-F5344CB8AC3E}">
        <p14:creationId xmlns:p14="http://schemas.microsoft.com/office/powerpoint/2010/main" val="71227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14</a:t>
            </a:fld>
            <a:endParaRPr lang="en-GB"/>
          </a:p>
        </p:txBody>
      </p:sp>
    </p:spTree>
    <p:extLst>
      <p:ext uri="{BB962C8B-B14F-4D97-AF65-F5344CB8AC3E}">
        <p14:creationId xmlns:p14="http://schemas.microsoft.com/office/powerpoint/2010/main" val="423746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2119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1783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5899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4130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0F078C-D15F-4034-9390-092D1FC04A69}"/>
              </a:ext>
            </a:extLst>
          </p:cNvPr>
          <p:cNvSpPr>
            <a:spLocks noGrp="1"/>
          </p:cNvSpPr>
          <p:nvPr>
            <p:ph type="dt" sz="half" idx="10"/>
          </p:nvPr>
        </p:nvSpPr>
        <p:spPr/>
        <p:txBody>
          <a:bodyPr/>
          <a:lstStyle>
            <a:lvl1pPr>
              <a:defRPr/>
            </a:lvl1pPr>
          </a:lstStyle>
          <a:p>
            <a:pPr>
              <a:defRPr/>
            </a:pPr>
            <a:fld id="{1E0B8DBA-0A34-4F6F-971D-AF7391B1AF25}" type="datetimeFigureOut">
              <a:rPr lang="en-US"/>
              <a:pPr>
                <a:defRPr/>
              </a:pPr>
              <a:t>8/16/2020</a:t>
            </a:fld>
            <a:endParaRPr lang="en-US"/>
          </a:p>
        </p:txBody>
      </p:sp>
      <p:sp>
        <p:nvSpPr>
          <p:cNvPr id="5" name="Footer Placeholder 4">
            <a:extLst>
              <a:ext uri="{FF2B5EF4-FFF2-40B4-BE49-F238E27FC236}">
                <a16:creationId xmlns:a16="http://schemas.microsoft.com/office/drawing/2014/main" id="{61589F66-A5E5-4493-888C-C5A5DA702E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8F1D85-2C3D-4E17-A8E7-F2B29D5CCA56}"/>
              </a:ext>
            </a:extLst>
          </p:cNvPr>
          <p:cNvSpPr>
            <a:spLocks noGrp="1"/>
          </p:cNvSpPr>
          <p:nvPr>
            <p:ph type="sldNum" sz="quarter" idx="12"/>
          </p:nvPr>
        </p:nvSpPr>
        <p:spPr/>
        <p:txBody>
          <a:bodyPr/>
          <a:lstStyle>
            <a:lvl1pPr>
              <a:defRPr/>
            </a:lvl1pPr>
          </a:lstStyle>
          <a:p>
            <a:pPr>
              <a:defRPr/>
            </a:pPr>
            <a:fld id="{A034DDC8-A16B-4230-AF6A-70E642B8D664}" type="slidenum">
              <a:rPr lang="en-US" altLang="en-US"/>
              <a:pPr>
                <a:defRPr/>
              </a:pPr>
              <a:t>‹#›</a:t>
            </a:fld>
            <a:endParaRPr lang="en-US" altLang="en-US"/>
          </a:p>
        </p:txBody>
      </p:sp>
    </p:spTree>
    <p:extLst>
      <p:ext uri="{BB962C8B-B14F-4D97-AF65-F5344CB8AC3E}">
        <p14:creationId xmlns:p14="http://schemas.microsoft.com/office/powerpoint/2010/main" val="561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6C5C3-1F10-4AAC-855E-FD2D66BA5173}"/>
              </a:ext>
            </a:extLst>
          </p:cNvPr>
          <p:cNvSpPr>
            <a:spLocks noGrp="1"/>
          </p:cNvSpPr>
          <p:nvPr>
            <p:ph type="dt" sz="half" idx="10"/>
          </p:nvPr>
        </p:nvSpPr>
        <p:spPr/>
        <p:txBody>
          <a:bodyPr/>
          <a:lstStyle>
            <a:lvl1pPr>
              <a:defRPr/>
            </a:lvl1pPr>
          </a:lstStyle>
          <a:p>
            <a:pPr>
              <a:defRPr/>
            </a:pPr>
            <a:fld id="{39FF783F-7904-4CC0-B0F4-0383669C0F3E}" type="datetimeFigureOut">
              <a:rPr lang="en-US"/>
              <a:pPr>
                <a:defRPr/>
              </a:pPr>
              <a:t>8/16/2020</a:t>
            </a:fld>
            <a:endParaRPr lang="en-US"/>
          </a:p>
        </p:txBody>
      </p:sp>
      <p:sp>
        <p:nvSpPr>
          <p:cNvPr id="5" name="Footer Placeholder 4">
            <a:extLst>
              <a:ext uri="{FF2B5EF4-FFF2-40B4-BE49-F238E27FC236}">
                <a16:creationId xmlns:a16="http://schemas.microsoft.com/office/drawing/2014/main" id="{81AFBB7A-ED3E-4545-B16F-89EDC38A64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1FDFED-E63A-48E1-9EBD-8B2F4E5EB5BA}"/>
              </a:ext>
            </a:extLst>
          </p:cNvPr>
          <p:cNvSpPr>
            <a:spLocks noGrp="1"/>
          </p:cNvSpPr>
          <p:nvPr>
            <p:ph type="sldNum" sz="quarter" idx="12"/>
          </p:nvPr>
        </p:nvSpPr>
        <p:spPr/>
        <p:txBody>
          <a:bodyPr/>
          <a:lstStyle>
            <a:lvl1pPr>
              <a:defRPr/>
            </a:lvl1pPr>
          </a:lstStyle>
          <a:p>
            <a:pPr>
              <a:defRPr/>
            </a:pPr>
            <a:fld id="{5BAC1B86-4601-4A40-83F9-26033F591729}" type="slidenum">
              <a:rPr lang="en-US" altLang="en-US"/>
              <a:pPr>
                <a:defRPr/>
              </a:pPr>
              <a:t>‹#›</a:t>
            </a:fld>
            <a:endParaRPr lang="en-US" altLang="en-US"/>
          </a:p>
        </p:txBody>
      </p:sp>
    </p:spTree>
    <p:extLst>
      <p:ext uri="{BB962C8B-B14F-4D97-AF65-F5344CB8AC3E}">
        <p14:creationId xmlns:p14="http://schemas.microsoft.com/office/powerpoint/2010/main" val="188912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12C9B-FAD5-4306-921E-9888788BE434}"/>
              </a:ext>
            </a:extLst>
          </p:cNvPr>
          <p:cNvSpPr>
            <a:spLocks noGrp="1"/>
          </p:cNvSpPr>
          <p:nvPr>
            <p:ph type="dt" sz="half" idx="10"/>
          </p:nvPr>
        </p:nvSpPr>
        <p:spPr/>
        <p:txBody>
          <a:bodyPr/>
          <a:lstStyle>
            <a:lvl1pPr>
              <a:defRPr/>
            </a:lvl1pPr>
          </a:lstStyle>
          <a:p>
            <a:pPr>
              <a:defRPr/>
            </a:pPr>
            <a:fld id="{22038FD2-C6D7-4C85-89D4-13DFD1468A55}" type="datetimeFigureOut">
              <a:rPr lang="en-US"/>
              <a:pPr>
                <a:defRPr/>
              </a:pPr>
              <a:t>8/16/2020</a:t>
            </a:fld>
            <a:endParaRPr lang="en-US"/>
          </a:p>
        </p:txBody>
      </p:sp>
      <p:sp>
        <p:nvSpPr>
          <p:cNvPr id="5" name="Footer Placeholder 4">
            <a:extLst>
              <a:ext uri="{FF2B5EF4-FFF2-40B4-BE49-F238E27FC236}">
                <a16:creationId xmlns:a16="http://schemas.microsoft.com/office/drawing/2014/main" id="{3B56C1AB-4164-4191-A0F7-D06FFD71F8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93A426-96F0-41DE-B381-E452D8F927C0}"/>
              </a:ext>
            </a:extLst>
          </p:cNvPr>
          <p:cNvSpPr>
            <a:spLocks noGrp="1"/>
          </p:cNvSpPr>
          <p:nvPr>
            <p:ph type="sldNum" sz="quarter" idx="12"/>
          </p:nvPr>
        </p:nvSpPr>
        <p:spPr/>
        <p:txBody>
          <a:bodyPr/>
          <a:lstStyle>
            <a:lvl1pPr>
              <a:defRPr/>
            </a:lvl1pPr>
          </a:lstStyle>
          <a:p>
            <a:pPr>
              <a:defRPr/>
            </a:pPr>
            <a:fld id="{9E5741AA-9478-425C-84E0-9D7F29FDB15D}" type="slidenum">
              <a:rPr lang="en-US" altLang="en-US"/>
              <a:pPr>
                <a:defRPr/>
              </a:pPr>
              <a:t>‹#›</a:t>
            </a:fld>
            <a:endParaRPr lang="en-US" altLang="en-US"/>
          </a:p>
        </p:txBody>
      </p:sp>
    </p:spTree>
    <p:extLst>
      <p:ext uri="{BB962C8B-B14F-4D97-AF65-F5344CB8AC3E}">
        <p14:creationId xmlns:p14="http://schemas.microsoft.com/office/powerpoint/2010/main" val="104276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C438537-31FA-46CE-8331-BD0D2DA17BBD}"/>
              </a:ext>
            </a:extLst>
          </p:cNvPr>
          <p:cNvSpPr>
            <a:spLocks noGrp="1"/>
          </p:cNvSpPr>
          <p:nvPr>
            <p:ph type="dt" sz="half" idx="10"/>
          </p:nvPr>
        </p:nvSpPr>
        <p:spPr/>
        <p:txBody>
          <a:bodyPr/>
          <a:lstStyle>
            <a:lvl1pPr>
              <a:defRPr/>
            </a:lvl1pPr>
          </a:lstStyle>
          <a:p>
            <a:pPr>
              <a:defRPr/>
            </a:pPr>
            <a:fld id="{310DED96-8486-4FAD-9CA6-550FB4036790}" type="datetimeFigureOut">
              <a:rPr lang="en-US"/>
              <a:pPr>
                <a:defRPr/>
              </a:pPr>
              <a:t>8/16/2020</a:t>
            </a:fld>
            <a:endParaRPr lang="en-US"/>
          </a:p>
        </p:txBody>
      </p:sp>
      <p:sp>
        <p:nvSpPr>
          <p:cNvPr id="6" name="Footer Placeholder 4">
            <a:extLst>
              <a:ext uri="{FF2B5EF4-FFF2-40B4-BE49-F238E27FC236}">
                <a16:creationId xmlns:a16="http://schemas.microsoft.com/office/drawing/2014/main" id="{04BE2F78-EB3D-44A3-A491-B5FDB11E2F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1AE2D38-37FD-416F-860B-EC020F612477}"/>
              </a:ext>
            </a:extLst>
          </p:cNvPr>
          <p:cNvSpPr>
            <a:spLocks noGrp="1"/>
          </p:cNvSpPr>
          <p:nvPr>
            <p:ph type="sldNum" sz="quarter" idx="12"/>
          </p:nvPr>
        </p:nvSpPr>
        <p:spPr/>
        <p:txBody>
          <a:bodyPr/>
          <a:lstStyle>
            <a:lvl1pPr>
              <a:defRPr/>
            </a:lvl1pPr>
          </a:lstStyle>
          <a:p>
            <a:pPr>
              <a:defRPr/>
            </a:pPr>
            <a:fld id="{FC6B67E7-D9E6-42DF-95E3-2AA9945A8C1C}" type="slidenum">
              <a:rPr lang="en-US" altLang="en-US"/>
              <a:pPr>
                <a:defRPr/>
              </a:pPr>
              <a:t>‹#›</a:t>
            </a:fld>
            <a:endParaRPr lang="en-US" altLang="en-US"/>
          </a:p>
        </p:txBody>
      </p:sp>
    </p:spTree>
    <p:extLst>
      <p:ext uri="{BB962C8B-B14F-4D97-AF65-F5344CB8AC3E}">
        <p14:creationId xmlns:p14="http://schemas.microsoft.com/office/powerpoint/2010/main" val="4141295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97CEF7-D5FB-49C4-94E0-88E3D139455E}"/>
              </a:ext>
            </a:extLst>
          </p:cNvPr>
          <p:cNvSpPr>
            <a:spLocks noGrp="1"/>
          </p:cNvSpPr>
          <p:nvPr>
            <p:ph type="dt" sz="half" idx="10"/>
          </p:nvPr>
        </p:nvSpPr>
        <p:spPr/>
        <p:txBody>
          <a:bodyPr/>
          <a:lstStyle>
            <a:lvl1pPr>
              <a:defRPr/>
            </a:lvl1pPr>
          </a:lstStyle>
          <a:p>
            <a:pPr>
              <a:defRPr/>
            </a:pPr>
            <a:fld id="{F7143DC8-4CC3-4DC1-9614-A646874D5EAC}" type="datetimeFigureOut">
              <a:rPr lang="en-US"/>
              <a:pPr>
                <a:defRPr/>
              </a:pPr>
              <a:t>8/16/2020</a:t>
            </a:fld>
            <a:endParaRPr lang="en-US"/>
          </a:p>
        </p:txBody>
      </p:sp>
      <p:sp>
        <p:nvSpPr>
          <p:cNvPr id="8" name="Footer Placeholder 4">
            <a:extLst>
              <a:ext uri="{FF2B5EF4-FFF2-40B4-BE49-F238E27FC236}">
                <a16:creationId xmlns:a16="http://schemas.microsoft.com/office/drawing/2014/main" id="{E67BBC7A-2895-46C0-93AF-8E03BC752D9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1B3506C-CA7A-4F92-A909-322588B025A1}"/>
              </a:ext>
            </a:extLst>
          </p:cNvPr>
          <p:cNvSpPr>
            <a:spLocks noGrp="1"/>
          </p:cNvSpPr>
          <p:nvPr>
            <p:ph type="sldNum" sz="quarter" idx="12"/>
          </p:nvPr>
        </p:nvSpPr>
        <p:spPr/>
        <p:txBody>
          <a:bodyPr/>
          <a:lstStyle>
            <a:lvl1pPr>
              <a:defRPr/>
            </a:lvl1pPr>
          </a:lstStyle>
          <a:p>
            <a:pPr>
              <a:defRPr/>
            </a:pPr>
            <a:fld id="{38D077F5-6933-4B40-965E-3AD680CAE663}" type="slidenum">
              <a:rPr lang="en-US" altLang="en-US"/>
              <a:pPr>
                <a:defRPr/>
              </a:pPr>
              <a:t>‹#›</a:t>
            </a:fld>
            <a:endParaRPr lang="en-US" altLang="en-US"/>
          </a:p>
        </p:txBody>
      </p:sp>
    </p:spTree>
    <p:extLst>
      <p:ext uri="{BB962C8B-B14F-4D97-AF65-F5344CB8AC3E}">
        <p14:creationId xmlns:p14="http://schemas.microsoft.com/office/powerpoint/2010/main" val="3753731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A6C1810-6A39-4FB7-BD75-147853928A71}"/>
              </a:ext>
            </a:extLst>
          </p:cNvPr>
          <p:cNvSpPr>
            <a:spLocks noGrp="1"/>
          </p:cNvSpPr>
          <p:nvPr>
            <p:ph type="dt" sz="half" idx="10"/>
          </p:nvPr>
        </p:nvSpPr>
        <p:spPr/>
        <p:txBody>
          <a:bodyPr/>
          <a:lstStyle>
            <a:lvl1pPr>
              <a:defRPr/>
            </a:lvl1pPr>
          </a:lstStyle>
          <a:p>
            <a:pPr>
              <a:defRPr/>
            </a:pPr>
            <a:fld id="{BFC67B22-E1C6-4255-8BBB-634885E3DB38}" type="datetimeFigureOut">
              <a:rPr lang="en-US"/>
              <a:pPr>
                <a:defRPr/>
              </a:pPr>
              <a:t>8/16/2020</a:t>
            </a:fld>
            <a:endParaRPr lang="en-US"/>
          </a:p>
        </p:txBody>
      </p:sp>
      <p:sp>
        <p:nvSpPr>
          <p:cNvPr id="4" name="Footer Placeholder 4">
            <a:extLst>
              <a:ext uri="{FF2B5EF4-FFF2-40B4-BE49-F238E27FC236}">
                <a16:creationId xmlns:a16="http://schemas.microsoft.com/office/drawing/2014/main" id="{DAD46CD1-A1F1-447C-8E84-BA7931F5FDC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7E981C-F731-42F4-B900-3118163906A3}"/>
              </a:ext>
            </a:extLst>
          </p:cNvPr>
          <p:cNvSpPr>
            <a:spLocks noGrp="1"/>
          </p:cNvSpPr>
          <p:nvPr>
            <p:ph type="sldNum" sz="quarter" idx="12"/>
          </p:nvPr>
        </p:nvSpPr>
        <p:spPr/>
        <p:txBody>
          <a:bodyPr/>
          <a:lstStyle>
            <a:lvl1pPr>
              <a:defRPr/>
            </a:lvl1pPr>
          </a:lstStyle>
          <a:p>
            <a:pPr>
              <a:defRPr/>
            </a:pPr>
            <a:fld id="{6660CE93-A3AA-416F-B0A5-6DF764BE0E51}" type="slidenum">
              <a:rPr lang="en-US" altLang="en-US"/>
              <a:pPr>
                <a:defRPr/>
              </a:pPr>
              <a:t>‹#›</a:t>
            </a:fld>
            <a:endParaRPr lang="en-US" altLang="en-US"/>
          </a:p>
        </p:txBody>
      </p:sp>
    </p:spTree>
    <p:extLst>
      <p:ext uri="{BB962C8B-B14F-4D97-AF65-F5344CB8AC3E}">
        <p14:creationId xmlns:p14="http://schemas.microsoft.com/office/powerpoint/2010/main" val="261657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C642B0-D6D0-43A6-8063-AEA8493390BB}"/>
              </a:ext>
            </a:extLst>
          </p:cNvPr>
          <p:cNvSpPr>
            <a:spLocks noGrp="1"/>
          </p:cNvSpPr>
          <p:nvPr>
            <p:ph type="dt" sz="half" idx="10"/>
          </p:nvPr>
        </p:nvSpPr>
        <p:spPr/>
        <p:txBody>
          <a:bodyPr/>
          <a:lstStyle>
            <a:lvl1pPr>
              <a:defRPr/>
            </a:lvl1pPr>
          </a:lstStyle>
          <a:p>
            <a:pPr>
              <a:defRPr/>
            </a:pPr>
            <a:fld id="{0413C143-E867-4AE7-8EC9-856A0BCD9B1E}" type="datetimeFigureOut">
              <a:rPr lang="en-US"/>
              <a:pPr>
                <a:defRPr/>
              </a:pPr>
              <a:t>8/16/2020</a:t>
            </a:fld>
            <a:endParaRPr lang="en-US"/>
          </a:p>
        </p:txBody>
      </p:sp>
      <p:sp>
        <p:nvSpPr>
          <p:cNvPr id="3" name="Footer Placeholder 4">
            <a:extLst>
              <a:ext uri="{FF2B5EF4-FFF2-40B4-BE49-F238E27FC236}">
                <a16:creationId xmlns:a16="http://schemas.microsoft.com/office/drawing/2014/main" id="{98DD6664-1582-49DD-A638-7C64A1412DB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1332456-40B2-4BA2-99C8-18E41B513F85}"/>
              </a:ext>
            </a:extLst>
          </p:cNvPr>
          <p:cNvSpPr>
            <a:spLocks noGrp="1"/>
          </p:cNvSpPr>
          <p:nvPr>
            <p:ph type="sldNum" sz="quarter" idx="12"/>
          </p:nvPr>
        </p:nvSpPr>
        <p:spPr/>
        <p:txBody>
          <a:bodyPr/>
          <a:lstStyle>
            <a:lvl1pPr>
              <a:defRPr/>
            </a:lvl1pPr>
          </a:lstStyle>
          <a:p>
            <a:pPr>
              <a:defRPr/>
            </a:pPr>
            <a:fld id="{6F19BE38-65CA-450A-8521-E8BAA4E40133}" type="slidenum">
              <a:rPr lang="en-US" altLang="en-US"/>
              <a:pPr>
                <a:defRPr/>
              </a:pPr>
              <a:t>‹#›</a:t>
            </a:fld>
            <a:endParaRPr lang="en-US" altLang="en-US"/>
          </a:p>
        </p:txBody>
      </p:sp>
    </p:spTree>
    <p:extLst>
      <p:ext uri="{BB962C8B-B14F-4D97-AF65-F5344CB8AC3E}">
        <p14:creationId xmlns:p14="http://schemas.microsoft.com/office/powerpoint/2010/main" val="205083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1985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218EEA9-40E3-407A-9F31-A4E005EC4F41}"/>
              </a:ext>
            </a:extLst>
          </p:cNvPr>
          <p:cNvSpPr>
            <a:spLocks noGrp="1"/>
          </p:cNvSpPr>
          <p:nvPr>
            <p:ph type="dt" sz="half" idx="10"/>
          </p:nvPr>
        </p:nvSpPr>
        <p:spPr/>
        <p:txBody>
          <a:bodyPr/>
          <a:lstStyle>
            <a:lvl1pPr>
              <a:defRPr/>
            </a:lvl1pPr>
          </a:lstStyle>
          <a:p>
            <a:pPr>
              <a:defRPr/>
            </a:pPr>
            <a:fld id="{C8465B1E-7CC6-4882-8DA0-A628CDCDF7EE}" type="datetimeFigureOut">
              <a:rPr lang="en-US"/>
              <a:pPr>
                <a:defRPr/>
              </a:pPr>
              <a:t>8/16/2020</a:t>
            </a:fld>
            <a:endParaRPr lang="en-US"/>
          </a:p>
        </p:txBody>
      </p:sp>
      <p:sp>
        <p:nvSpPr>
          <p:cNvPr id="6" name="Footer Placeholder 4">
            <a:extLst>
              <a:ext uri="{FF2B5EF4-FFF2-40B4-BE49-F238E27FC236}">
                <a16:creationId xmlns:a16="http://schemas.microsoft.com/office/drawing/2014/main" id="{EA8E078C-5FE0-4406-8480-82B4AB15BB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65988E-887B-4E20-93BC-1219D5406F3D}"/>
              </a:ext>
            </a:extLst>
          </p:cNvPr>
          <p:cNvSpPr>
            <a:spLocks noGrp="1"/>
          </p:cNvSpPr>
          <p:nvPr>
            <p:ph type="sldNum" sz="quarter" idx="12"/>
          </p:nvPr>
        </p:nvSpPr>
        <p:spPr/>
        <p:txBody>
          <a:bodyPr/>
          <a:lstStyle>
            <a:lvl1pPr>
              <a:defRPr/>
            </a:lvl1pPr>
          </a:lstStyle>
          <a:p>
            <a:pPr>
              <a:defRPr/>
            </a:pPr>
            <a:fld id="{81F34CFB-DF60-4031-B7E2-BBC3E2ABB3B1}" type="slidenum">
              <a:rPr lang="en-US" altLang="en-US"/>
              <a:pPr>
                <a:defRPr/>
              </a:pPr>
              <a:t>‹#›</a:t>
            </a:fld>
            <a:endParaRPr lang="en-US" altLang="en-US"/>
          </a:p>
        </p:txBody>
      </p:sp>
    </p:spTree>
    <p:extLst>
      <p:ext uri="{BB962C8B-B14F-4D97-AF65-F5344CB8AC3E}">
        <p14:creationId xmlns:p14="http://schemas.microsoft.com/office/powerpoint/2010/main" val="282486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4599E9D-9D7C-41F2-BCD0-B1674D1D4BD7}"/>
              </a:ext>
            </a:extLst>
          </p:cNvPr>
          <p:cNvSpPr>
            <a:spLocks noGrp="1"/>
          </p:cNvSpPr>
          <p:nvPr>
            <p:ph type="dt" sz="half" idx="10"/>
          </p:nvPr>
        </p:nvSpPr>
        <p:spPr/>
        <p:txBody>
          <a:bodyPr/>
          <a:lstStyle>
            <a:lvl1pPr>
              <a:defRPr/>
            </a:lvl1pPr>
          </a:lstStyle>
          <a:p>
            <a:pPr>
              <a:defRPr/>
            </a:pPr>
            <a:fld id="{B657EE2D-7004-439F-B9AB-755E7EE59CA5}" type="datetimeFigureOut">
              <a:rPr lang="en-US"/>
              <a:pPr>
                <a:defRPr/>
              </a:pPr>
              <a:t>8/16/2020</a:t>
            </a:fld>
            <a:endParaRPr lang="en-US"/>
          </a:p>
        </p:txBody>
      </p:sp>
      <p:sp>
        <p:nvSpPr>
          <p:cNvPr id="6" name="Footer Placeholder 4">
            <a:extLst>
              <a:ext uri="{FF2B5EF4-FFF2-40B4-BE49-F238E27FC236}">
                <a16:creationId xmlns:a16="http://schemas.microsoft.com/office/drawing/2014/main" id="{6B730470-8C0C-4B33-B1F2-FF1029C77E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DFA510-A84B-44BE-8133-30485725A9F8}"/>
              </a:ext>
            </a:extLst>
          </p:cNvPr>
          <p:cNvSpPr>
            <a:spLocks noGrp="1"/>
          </p:cNvSpPr>
          <p:nvPr>
            <p:ph type="sldNum" sz="quarter" idx="12"/>
          </p:nvPr>
        </p:nvSpPr>
        <p:spPr/>
        <p:txBody>
          <a:bodyPr/>
          <a:lstStyle>
            <a:lvl1pPr>
              <a:defRPr/>
            </a:lvl1pPr>
          </a:lstStyle>
          <a:p>
            <a:pPr>
              <a:defRPr/>
            </a:pPr>
            <a:fld id="{0B4C3E6B-6414-43E2-BCB3-371BC82DDDC0}" type="slidenum">
              <a:rPr lang="en-US" altLang="en-US"/>
              <a:pPr>
                <a:defRPr/>
              </a:pPr>
              <a:t>‹#›</a:t>
            </a:fld>
            <a:endParaRPr lang="en-US" altLang="en-US"/>
          </a:p>
        </p:txBody>
      </p:sp>
    </p:spTree>
    <p:extLst>
      <p:ext uri="{BB962C8B-B14F-4D97-AF65-F5344CB8AC3E}">
        <p14:creationId xmlns:p14="http://schemas.microsoft.com/office/powerpoint/2010/main" val="3684536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04E56-EBB0-4E61-B8C0-D05A5AA69C60}"/>
              </a:ext>
            </a:extLst>
          </p:cNvPr>
          <p:cNvSpPr>
            <a:spLocks noGrp="1"/>
          </p:cNvSpPr>
          <p:nvPr>
            <p:ph type="dt" sz="half" idx="10"/>
          </p:nvPr>
        </p:nvSpPr>
        <p:spPr/>
        <p:txBody>
          <a:bodyPr/>
          <a:lstStyle>
            <a:lvl1pPr>
              <a:defRPr/>
            </a:lvl1pPr>
          </a:lstStyle>
          <a:p>
            <a:pPr>
              <a:defRPr/>
            </a:pPr>
            <a:fld id="{7A3F66E9-9C82-4135-83D7-84A9D7BBB5D1}" type="datetimeFigureOut">
              <a:rPr lang="en-US"/>
              <a:pPr>
                <a:defRPr/>
              </a:pPr>
              <a:t>8/16/2020</a:t>
            </a:fld>
            <a:endParaRPr lang="en-US"/>
          </a:p>
        </p:txBody>
      </p:sp>
      <p:sp>
        <p:nvSpPr>
          <p:cNvPr id="5" name="Footer Placeholder 4">
            <a:extLst>
              <a:ext uri="{FF2B5EF4-FFF2-40B4-BE49-F238E27FC236}">
                <a16:creationId xmlns:a16="http://schemas.microsoft.com/office/drawing/2014/main" id="{D69C3A3A-0EC1-43F2-8D7F-C6A6967813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ECBD45-CE1D-4231-BCA2-4D9E6B8008BC}"/>
              </a:ext>
            </a:extLst>
          </p:cNvPr>
          <p:cNvSpPr>
            <a:spLocks noGrp="1"/>
          </p:cNvSpPr>
          <p:nvPr>
            <p:ph type="sldNum" sz="quarter" idx="12"/>
          </p:nvPr>
        </p:nvSpPr>
        <p:spPr/>
        <p:txBody>
          <a:bodyPr/>
          <a:lstStyle>
            <a:lvl1pPr>
              <a:defRPr/>
            </a:lvl1pPr>
          </a:lstStyle>
          <a:p>
            <a:pPr>
              <a:defRPr/>
            </a:pPr>
            <a:fld id="{95234700-AC12-4FB6-8EAA-9CFF4785BFD4}" type="slidenum">
              <a:rPr lang="en-US" altLang="en-US"/>
              <a:pPr>
                <a:defRPr/>
              </a:pPr>
              <a:t>‹#›</a:t>
            </a:fld>
            <a:endParaRPr lang="en-US" altLang="en-US"/>
          </a:p>
        </p:txBody>
      </p:sp>
    </p:spTree>
    <p:extLst>
      <p:ext uri="{BB962C8B-B14F-4D97-AF65-F5344CB8AC3E}">
        <p14:creationId xmlns:p14="http://schemas.microsoft.com/office/powerpoint/2010/main" val="1474892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17D23-C8DF-4AEE-9258-C181BEC7282B}"/>
              </a:ext>
            </a:extLst>
          </p:cNvPr>
          <p:cNvSpPr>
            <a:spLocks noGrp="1"/>
          </p:cNvSpPr>
          <p:nvPr>
            <p:ph type="dt" sz="half" idx="10"/>
          </p:nvPr>
        </p:nvSpPr>
        <p:spPr/>
        <p:txBody>
          <a:bodyPr/>
          <a:lstStyle>
            <a:lvl1pPr>
              <a:defRPr/>
            </a:lvl1pPr>
          </a:lstStyle>
          <a:p>
            <a:pPr>
              <a:defRPr/>
            </a:pPr>
            <a:fld id="{4DA8E09F-E934-4B20-BC17-C18AC6BECBE0}" type="datetimeFigureOut">
              <a:rPr lang="en-US"/>
              <a:pPr>
                <a:defRPr/>
              </a:pPr>
              <a:t>8/16/2020</a:t>
            </a:fld>
            <a:endParaRPr lang="en-US"/>
          </a:p>
        </p:txBody>
      </p:sp>
      <p:sp>
        <p:nvSpPr>
          <p:cNvPr id="5" name="Footer Placeholder 4">
            <a:extLst>
              <a:ext uri="{FF2B5EF4-FFF2-40B4-BE49-F238E27FC236}">
                <a16:creationId xmlns:a16="http://schemas.microsoft.com/office/drawing/2014/main" id="{25FA00D6-60A1-40EA-B0A7-5C041291DC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37D5A1-D271-4374-B0C1-23EAF4C92AD8}"/>
              </a:ext>
            </a:extLst>
          </p:cNvPr>
          <p:cNvSpPr>
            <a:spLocks noGrp="1"/>
          </p:cNvSpPr>
          <p:nvPr>
            <p:ph type="sldNum" sz="quarter" idx="12"/>
          </p:nvPr>
        </p:nvSpPr>
        <p:spPr/>
        <p:txBody>
          <a:bodyPr/>
          <a:lstStyle>
            <a:lvl1pPr>
              <a:defRPr/>
            </a:lvl1pPr>
          </a:lstStyle>
          <a:p>
            <a:pPr>
              <a:defRPr/>
            </a:pPr>
            <a:fld id="{1153FEE3-5A6F-4F98-9B1C-D24859AE828E}" type="slidenum">
              <a:rPr lang="en-US" altLang="en-US"/>
              <a:pPr>
                <a:defRPr/>
              </a:pPr>
              <a:t>‹#›</a:t>
            </a:fld>
            <a:endParaRPr lang="en-US" altLang="en-US"/>
          </a:p>
        </p:txBody>
      </p:sp>
    </p:spTree>
    <p:extLst>
      <p:ext uri="{BB962C8B-B14F-4D97-AF65-F5344CB8AC3E}">
        <p14:creationId xmlns:p14="http://schemas.microsoft.com/office/powerpoint/2010/main" val="239441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4488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0573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025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275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04046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986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37040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8/16/2020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10391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F73CAA7-58D2-4BE3-BD9F-7D295370C10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6530599-7A69-41A4-AB66-98708C44B7B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F64510-36AF-4951-B2A3-95DCA0BE3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8F5B0F4-7652-4878-A86C-FB5E2B4A3333}" type="datetimeFigureOut">
              <a:rPr lang="en-US"/>
              <a:pPr>
                <a:defRPr/>
              </a:pPr>
              <a:t>8/16/2020</a:t>
            </a:fld>
            <a:endParaRPr lang="en-US"/>
          </a:p>
        </p:txBody>
      </p:sp>
      <p:sp>
        <p:nvSpPr>
          <p:cNvPr id="5" name="Footer Placeholder 4">
            <a:extLst>
              <a:ext uri="{FF2B5EF4-FFF2-40B4-BE49-F238E27FC236}">
                <a16:creationId xmlns:a16="http://schemas.microsoft.com/office/drawing/2014/main" id="{A2D74FC2-250B-4AB7-A7AD-4915C3B9A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05C5D35-4BB3-485F-9405-439E821AD39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73784AB-F71E-475D-BB14-FF60165D015F}" type="slidenum">
              <a:rPr lang="en-US" altLang="en-US"/>
              <a:pPr>
                <a:defRPr/>
              </a:pPr>
              <a:t>‹#›</a:t>
            </a:fld>
            <a:endParaRPr lang="en-US" altLang="en-US"/>
          </a:p>
        </p:txBody>
      </p:sp>
    </p:spTree>
    <p:extLst>
      <p:ext uri="{BB962C8B-B14F-4D97-AF65-F5344CB8AC3E}">
        <p14:creationId xmlns:p14="http://schemas.microsoft.com/office/powerpoint/2010/main" val="980280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1" eaLnBrk="0" fontAlgn="base" hangingPunct="0">
        <a:lnSpc>
          <a:spcPct val="90000"/>
        </a:lnSpc>
        <a:spcBef>
          <a:spcPct val="0"/>
        </a:spcBef>
        <a:spcAft>
          <a:spcPct val="0"/>
        </a:spcAft>
        <a:defRPr sz="4400" kern="1200">
          <a:solidFill>
            <a:schemeClr val="tx1"/>
          </a:solidFill>
          <a:latin typeface="+mj-lt"/>
          <a:ea typeface="+mj-ea"/>
          <a:cs typeface="+mj-cs"/>
        </a:defRPr>
      </a:lvl1pPr>
      <a:lvl2pPr algn="l" rtl="1"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1"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1"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1"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1"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1"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1"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1"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306445"/>
            <a:ext cx="7162800" cy="1182210"/>
          </a:xfrm>
          <a:prstGeom prst="rect">
            <a:avLst/>
          </a:prstGeom>
        </p:spPr>
      </p:pic>
      <p:sp>
        <p:nvSpPr>
          <p:cNvPr id="6" name="Title 3">
            <a:extLst>
              <a:ext uri="{FF2B5EF4-FFF2-40B4-BE49-F238E27FC236}">
                <a16:creationId xmlns:a16="http://schemas.microsoft.com/office/drawing/2014/main" id="{C92AB2D9-8460-49FE-A3B3-E886CB62FA3B}"/>
              </a:ext>
            </a:extLst>
          </p:cNvPr>
          <p:cNvSpPr>
            <a:spLocks noGrp="1"/>
          </p:cNvSpPr>
          <p:nvPr>
            <p:ph type="ctrTitle"/>
          </p:nvPr>
        </p:nvSpPr>
        <p:spPr>
          <a:xfrm>
            <a:off x="1421476" y="3296269"/>
            <a:ext cx="9592145" cy="2283202"/>
          </a:xfrm>
        </p:spPr>
        <p:txBody>
          <a:bodyPr anchor="ctr">
            <a:normAutofit/>
          </a:bodyPr>
          <a:lstStyle/>
          <a:p>
            <a:pPr algn="ctr"/>
            <a:r>
              <a:rPr lang="ar-BH" b="1" dirty="0">
                <a:solidFill>
                  <a:srgbClr val="FF0000"/>
                </a:solidFill>
                <a:latin typeface="Sakkal Majalla" panose="02000000000000000000" pitchFamily="2" charset="-78"/>
                <a:ea typeface="+mn-ea"/>
                <a:cs typeface="Sakkal Majalla" panose="02000000000000000000" pitchFamily="2" charset="-78"/>
              </a:rPr>
              <a:t>عنوان الدرس: قُرْآنٌ كَريمٌ - مِنْ سُورَةِ لُقْمَانَ</a:t>
            </a:r>
          </a:p>
        </p:txBody>
      </p:sp>
      <p:sp>
        <p:nvSpPr>
          <p:cNvPr id="8" name="مربع نص 7">
            <a:extLst>
              <a:ext uri="{FF2B5EF4-FFF2-40B4-BE49-F238E27FC236}">
                <a16:creationId xmlns:a16="http://schemas.microsoft.com/office/drawing/2014/main" id="{5BA305D1-C304-46EB-B4B1-426C2825E1C4}"/>
              </a:ext>
            </a:extLst>
          </p:cNvPr>
          <p:cNvSpPr txBox="1"/>
          <p:nvPr/>
        </p:nvSpPr>
        <p:spPr>
          <a:xfrm>
            <a:off x="916508" y="2095940"/>
            <a:ext cx="10358983" cy="1200329"/>
          </a:xfrm>
          <a:prstGeom prst="rect">
            <a:avLst/>
          </a:prstGeom>
          <a:noFill/>
        </p:spPr>
        <p:txBody>
          <a:bodyPr wrap="square" rtlCol="0">
            <a:spAutoFit/>
          </a:bodyPr>
          <a:lstStyle/>
          <a:p>
            <a:pPr algn="ctr"/>
            <a:r>
              <a:rPr lang="ar-BH" sz="3600" b="1" dirty="0">
                <a:solidFill>
                  <a:srgbClr val="7030A0"/>
                </a:solidFill>
                <a:latin typeface="Sakkal Majalla" panose="02000000000000000000" pitchFamily="2" charset="-78"/>
                <a:cs typeface="Sakkal Majalla" panose="02000000000000000000" pitchFamily="2" charset="-78"/>
              </a:rPr>
              <a:t>الل</a:t>
            </a:r>
            <a:r>
              <a:rPr lang="ar-SA" sz="3600" b="1" dirty="0">
                <a:solidFill>
                  <a:srgbClr val="7030A0"/>
                </a:solidFill>
                <a:latin typeface="Sakkal Majalla" panose="02000000000000000000" pitchFamily="2" charset="-78"/>
                <a:cs typeface="Sakkal Majalla" panose="02000000000000000000" pitchFamily="2" charset="-78"/>
              </a:rPr>
              <a:t>ّ</a:t>
            </a:r>
            <a:r>
              <a:rPr lang="ar-BH" sz="3600" b="1" dirty="0" err="1">
                <a:solidFill>
                  <a:srgbClr val="7030A0"/>
                </a:solidFill>
                <a:latin typeface="Sakkal Majalla" panose="02000000000000000000" pitchFamily="2" charset="-78"/>
                <a:cs typeface="Sakkal Majalla" panose="02000000000000000000" pitchFamily="2" charset="-78"/>
              </a:rPr>
              <a:t>غة</a:t>
            </a:r>
            <a:r>
              <a:rPr lang="ar-BH" sz="3600" b="1" dirty="0">
                <a:solidFill>
                  <a:srgbClr val="7030A0"/>
                </a:solidFill>
                <a:latin typeface="Sakkal Majalla" panose="02000000000000000000" pitchFamily="2" charset="-78"/>
                <a:cs typeface="Sakkal Majalla" panose="02000000000000000000" pitchFamily="2" charset="-78"/>
              </a:rPr>
              <a:t> العربيّة – الحلقة الثانية</a:t>
            </a:r>
          </a:p>
          <a:p>
            <a:pPr algn="ctr" rtl="1"/>
            <a:r>
              <a:rPr lang="ar-BH" sz="3600" b="1" dirty="0">
                <a:solidFill>
                  <a:srgbClr val="7030A0"/>
                </a:solidFill>
                <a:latin typeface="Sakkal Majalla" panose="02000000000000000000" pitchFamily="2" charset="-78"/>
                <a:cs typeface="Sakkal Majalla" panose="02000000000000000000" pitchFamily="2" charset="-78"/>
              </a:rPr>
              <a:t>الصف الرابع الابتدائي  – الفصل الدراسي الأوّل.</a:t>
            </a:r>
            <a:endParaRPr lang="en-US" sz="3200" b="1" dirty="0">
              <a:solidFill>
                <a:srgbClr val="7030A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921" y="921215"/>
            <a:ext cx="10900610" cy="5375706"/>
          </a:xfrm>
        </p:spPr>
        <p:txBody>
          <a:bodyPr>
            <a:normAutofit/>
          </a:bodyPr>
          <a:lstStyle/>
          <a:p>
            <a:pPr marL="0" indent="0">
              <a:buNone/>
            </a:pPr>
            <a:r>
              <a:rPr lang="ar-BH" b="1" dirty="0">
                <a:latin typeface="Sakkal Majalla" panose="02000000000000000000" pitchFamily="2" charset="-78"/>
                <a:cs typeface="Sakkal Majalla" panose="02000000000000000000" pitchFamily="2" charset="-78"/>
              </a:rPr>
              <a:t>3: </a:t>
            </a:r>
            <a:r>
              <a:rPr lang="ar-BH" sz="3200" b="1" dirty="0">
                <a:latin typeface="Sakkal Majalla" panose="02000000000000000000" pitchFamily="2" charset="-78"/>
                <a:cs typeface="Sakkal Majalla" panose="02000000000000000000" pitchFamily="2" charset="-78"/>
              </a:rPr>
              <a:t>أُحدّدُ فِي الآياتِ الكريمةِ ما يتوافقُ مع معنى كُلّ كلمةٍ مِمّا يأتي:  </a:t>
            </a:r>
            <a:r>
              <a:rPr lang="ar-BH" sz="3200" b="1" dirty="0">
                <a:solidFill>
                  <a:srgbClr val="FF0000"/>
                </a:solidFill>
                <a:latin typeface="Sakkal Majalla" panose="02000000000000000000" pitchFamily="2" charset="-78"/>
                <a:cs typeface="Sakkal Majalla" panose="02000000000000000000" pitchFamily="2" charset="-78"/>
              </a:rPr>
              <a:t>(3 دقائق)</a:t>
            </a:r>
          </a:p>
          <a:p>
            <a:pPr marL="0" indent="0">
              <a:buNone/>
            </a:pPr>
            <a:endParaRPr lang="ar-BH" sz="3200" b="1" dirty="0">
              <a:latin typeface="Sakkal Majalla" panose="02000000000000000000" pitchFamily="2" charset="-78"/>
              <a:cs typeface="Sakkal Majalla" panose="02000000000000000000" pitchFamily="2" charset="-78"/>
            </a:endParaRPr>
          </a:p>
          <a:p>
            <a:pPr marL="0" indent="0">
              <a:buNone/>
            </a:pPr>
            <a:endParaRPr lang="ar-BH" b="1" dirty="0">
              <a:latin typeface="Traditional Arabic" panose="02020603050405020304" pitchFamily="18" charset="-78"/>
              <a:cs typeface="Traditional Arabic" panose="02020603050405020304" pitchFamily="18" charset="-78"/>
            </a:endParaRPr>
          </a:p>
          <a:p>
            <a:pPr marL="0" indent="0">
              <a:buNone/>
            </a:pPr>
            <a:endParaRPr lang="ar-BH" b="1" dirty="0">
              <a:latin typeface="Traditional Arabic" panose="02020603050405020304" pitchFamily="18" charset="-78"/>
              <a:cs typeface="Traditional Arabic" panose="02020603050405020304" pitchFamily="18" charset="-78"/>
            </a:endParaRPr>
          </a:p>
          <a:p>
            <a:pPr marL="0" indent="0">
              <a:buNone/>
            </a:pPr>
            <a:endParaRPr lang="ar-BH" b="1" dirty="0">
              <a:latin typeface="Traditional Arabic" panose="02020603050405020304" pitchFamily="18" charset="-78"/>
              <a:cs typeface="Traditional Arabic" panose="02020603050405020304" pitchFamily="18" charset="-78"/>
            </a:endParaRPr>
          </a:p>
          <a:p>
            <a:pPr marL="0" indent="0">
              <a:buNone/>
            </a:pPr>
            <a:endParaRPr lang="ar-BH" b="1" dirty="0">
              <a:latin typeface="Traditional Arabic" panose="02020603050405020304" pitchFamily="18" charset="-78"/>
              <a:cs typeface="Traditional Arabic" panose="02020603050405020304" pitchFamily="18" charset="-78"/>
            </a:endParaRPr>
          </a:p>
          <a:p>
            <a:pPr marL="0" indent="0">
              <a:buNone/>
            </a:pPr>
            <a:endParaRPr lang="ar-BH" b="1" dirty="0">
              <a:latin typeface="Sakkal Majalla" panose="02000000000000000000" pitchFamily="2" charset="-78"/>
              <a:cs typeface="Sakkal Majalla" panose="02000000000000000000" pitchFamily="2" charset="-78"/>
            </a:endParaRPr>
          </a:p>
          <a:p>
            <a:pPr marL="0" indent="0">
              <a:buNone/>
            </a:pPr>
            <a:r>
              <a:rPr lang="ar-BH" sz="3200" b="1" dirty="0">
                <a:latin typeface="Sakkal Majalla" panose="02000000000000000000" pitchFamily="2" charset="-78"/>
                <a:cs typeface="Sakkal Majalla" panose="02000000000000000000" pitchFamily="2" charset="-78"/>
              </a:rPr>
              <a:t>4: ما الطّاعاتُ الّتي تُعَدُّ مِنْ عزمِ الأُمُورِ كما ورد في الآياتِ الكريمةِ ؟ </a:t>
            </a:r>
            <a:r>
              <a:rPr lang="ar-BH" sz="3200" b="1" dirty="0">
                <a:solidFill>
                  <a:srgbClr val="FF0000"/>
                </a:solidFill>
                <a:latin typeface="Sakkal Majalla" panose="02000000000000000000" pitchFamily="2" charset="-78"/>
                <a:cs typeface="Sakkal Majalla" panose="02000000000000000000" pitchFamily="2" charset="-78"/>
              </a:rPr>
              <a:t>( دقيقة واحدة)</a:t>
            </a:r>
            <a:r>
              <a:rPr lang="ar-BH" sz="3200" b="1" dirty="0">
                <a:latin typeface="Sakkal Majalla" panose="02000000000000000000" pitchFamily="2" charset="-78"/>
                <a:cs typeface="Sakkal Majalla" panose="02000000000000000000" pitchFamily="2" charset="-78"/>
              </a:rPr>
              <a:t> </a:t>
            </a:r>
          </a:p>
          <a:p>
            <a:pPr marL="0" indent="0">
              <a:buNone/>
            </a:pPr>
            <a:r>
              <a:rPr lang="ar-BH" sz="3200" b="1" dirty="0">
                <a:solidFill>
                  <a:srgbClr val="00B050"/>
                </a:solidFill>
                <a:latin typeface="Sakkal Majalla" panose="02000000000000000000" pitchFamily="2" charset="-78"/>
                <a:cs typeface="Sakkal Majalla" panose="02000000000000000000" pitchFamily="2" charset="-78"/>
              </a:rPr>
              <a:t>الصَّبرُ على المصائبِ والشّدائِدِ. </a:t>
            </a:r>
            <a:endParaRPr lang="en-US" sz="3200" b="1" dirty="0">
              <a:solidFill>
                <a:srgbClr val="00B050"/>
              </a:solidFill>
              <a:latin typeface="Sakkal Majalla" panose="02000000000000000000" pitchFamily="2" charset="-78"/>
              <a:cs typeface="Sakkal Majalla" panose="02000000000000000000" pitchFamily="2" charset="-78"/>
            </a:endParaRPr>
          </a:p>
          <a:p>
            <a:pPr marL="0" indent="0">
              <a:buNone/>
            </a:pPr>
            <a:endParaRPr lang="ar-BH" sz="3200" b="1" dirty="0">
              <a:latin typeface="Traditional Arabic" panose="02020603050405020304" pitchFamily="18" charset="-78"/>
              <a:cs typeface="Traditional Arabic" panose="02020603050405020304" pitchFamily="18" charset="-78"/>
            </a:endParaRPr>
          </a:p>
          <a:p>
            <a:pPr marL="0" indent="0">
              <a:buNone/>
            </a:pPr>
            <a:endParaRPr lang="ar-BH" b="1" dirty="0">
              <a:latin typeface="Traditional Arabic" panose="02020603050405020304" pitchFamily="18" charset="-78"/>
              <a:cs typeface="Traditional Arabic" panose="02020603050405020304" pitchFamily="18" charset="-78"/>
            </a:endParaRPr>
          </a:p>
        </p:txBody>
      </p:sp>
      <p:sp>
        <p:nvSpPr>
          <p:cNvPr id="6" name="Title 1">
            <a:extLst>
              <a:ext uri="{FF2B5EF4-FFF2-40B4-BE49-F238E27FC236}">
                <a16:creationId xmlns:a16="http://schemas.microsoft.com/office/drawing/2014/main" id="{C3DEA09E-20B8-48EB-890C-A2BA6480C4B8}"/>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225965825"/>
              </p:ext>
            </p:extLst>
          </p:nvPr>
        </p:nvGraphicFramePr>
        <p:xfrm>
          <a:off x="2231292" y="1505113"/>
          <a:ext cx="8128000" cy="2590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ar-BH" sz="2800" b="1" dirty="0">
                          <a:solidFill>
                            <a:schemeClr val="tx1"/>
                          </a:solidFill>
                          <a:latin typeface="Sakkal Majalla" panose="02000000000000000000" pitchFamily="2" charset="-78"/>
                          <a:cs typeface="Sakkal Majalla" panose="02000000000000000000" pitchFamily="2" charset="-78"/>
                        </a:rPr>
                        <a:t>ما يُوَافِقُهُ</a:t>
                      </a:r>
                      <a:r>
                        <a:rPr lang="ar-BH" sz="2800" b="1" baseline="0" dirty="0">
                          <a:solidFill>
                            <a:schemeClr val="tx1"/>
                          </a:solidFill>
                          <a:latin typeface="Sakkal Majalla" panose="02000000000000000000" pitchFamily="2" charset="-78"/>
                          <a:cs typeface="Sakkal Majalla" panose="02000000000000000000" pitchFamily="2" charset="-78"/>
                        </a:rPr>
                        <a:t> في الآياتَ </a:t>
                      </a:r>
                      <a:endParaRPr lang="en-US" sz="2800" dirty="0">
                        <a:solidFill>
                          <a:schemeClr val="tx1"/>
                        </a:solidFill>
                      </a:endParaRPr>
                    </a:p>
                  </a:txBody>
                  <a:tcPr/>
                </a:tc>
                <a:tc>
                  <a:txBody>
                    <a:bodyPr/>
                    <a:lstStyle/>
                    <a:p>
                      <a:pPr algn="ctr"/>
                      <a:r>
                        <a:rPr lang="ar-BH" sz="2800" b="1" dirty="0">
                          <a:solidFill>
                            <a:schemeClr val="tx1"/>
                          </a:solidFill>
                          <a:latin typeface="Sakkal Majalla" panose="02000000000000000000" pitchFamily="2" charset="-78"/>
                          <a:cs typeface="Sakkal Majalla" panose="02000000000000000000" pitchFamily="2" charset="-78"/>
                        </a:rPr>
                        <a:t>المعنى</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pPr algn="ctr"/>
                      <a:endParaRPr lang="en-US" dirty="0">
                        <a:solidFill>
                          <a:srgbClr val="FF0000"/>
                        </a:solidFill>
                      </a:endParaRPr>
                    </a:p>
                  </a:txBody>
                  <a:tcPr/>
                </a:tc>
                <a:tc>
                  <a:txBody>
                    <a:bodyPr/>
                    <a:lstStyle/>
                    <a:p>
                      <a:pPr algn="ctr"/>
                      <a:r>
                        <a:rPr lang="ar-BH" sz="2800" b="1" kern="1200" dirty="0">
                          <a:solidFill>
                            <a:schemeClr val="tx1"/>
                          </a:solidFill>
                          <a:latin typeface="Sakkal Majalla" panose="02000000000000000000" pitchFamily="2" charset="-78"/>
                          <a:ea typeface="+mn-ea"/>
                          <a:cs typeface="Sakkal Majalla" panose="02000000000000000000" pitchFamily="2" charset="-78"/>
                        </a:rPr>
                        <a:t>الخيرُ والإحسانُ</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1"/>
                  </a:ext>
                </a:extLst>
              </a:tr>
              <a:tr h="370840">
                <a:tc>
                  <a:txBody>
                    <a:bodyPr/>
                    <a:lstStyle/>
                    <a:p>
                      <a:pPr algn="ctr"/>
                      <a:endParaRPr lang="en-US" sz="2800" b="1" kern="1200" dirty="0">
                        <a:solidFill>
                          <a:srgbClr val="FF0000"/>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800" b="1" kern="1200" dirty="0">
                          <a:solidFill>
                            <a:schemeClr val="tx1"/>
                          </a:solidFill>
                          <a:latin typeface="Sakkal Majalla" panose="02000000000000000000" pitchFamily="2" charset="-78"/>
                          <a:ea typeface="+mn-ea"/>
                          <a:cs typeface="Sakkal Majalla" panose="02000000000000000000" pitchFamily="2" charset="-78"/>
                        </a:rPr>
                        <a:t>لا تعْرِضُ بوجهِكَ</a:t>
                      </a:r>
                      <a:endParaRPr lang="en-US" sz="2800" dirty="0"/>
                    </a:p>
                  </a:txBody>
                  <a:tcPr/>
                </a:tc>
                <a:extLst>
                  <a:ext uri="{0D108BD9-81ED-4DB2-BD59-A6C34878D82A}">
                    <a16:rowId xmlns:a16="http://schemas.microsoft.com/office/drawing/2014/main" val="10002"/>
                  </a:ext>
                </a:extLst>
              </a:tr>
              <a:tr h="370840">
                <a:tc>
                  <a:txBody>
                    <a:bodyPr/>
                    <a:lstStyle/>
                    <a:p>
                      <a:pPr algn="ctr"/>
                      <a:endParaRPr lang="en-US" sz="2800" b="1" kern="1200" dirty="0">
                        <a:solidFill>
                          <a:srgbClr val="FF0000"/>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800" b="1" kern="1200" dirty="0">
                          <a:solidFill>
                            <a:schemeClr val="tx1"/>
                          </a:solidFill>
                          <a:latin typeface="Sakkal Majalla" panose="02000000000000000000" pitchFamily="2" charset="-78"/>
                          <a:ea typeface="+mn-ea"/>
                          <a:cs typeface="Sakkal Majalla" panose="02000000000000000000" pitchFamily="2" charset="-78"/>
                        </a:rPr>
                        <a:t>اخفِضْ </a:t>
                      </a:r>
                      <a:endParaRPr lang="en-US" dirty="0"/>
                    </a:p>
                  </a:txBody>
                  <a:tcPr/>
                </a:tc>
                <a:extLst>
                  <a:ext uri="{0D108BD9-81ED-4DB2-BD59-A6C34878D82A}">
                    <a16:rowId xmlns:a16="http://schemas.microsoft.com/office/drawing/2014/main" val="10003"/>
                  </a:ext>
                </a:extLst>
              </a:tr>
              <a:tr h="370840">
                <a:tc>
                  <a:txBody>
                    <a:bodyPr/>
                    <a:lstStyle/>
                    <a:p>
                      <a:pPr algn="ctr"/>
                      <a:r>
                        <a:rPr lang="ar-BH" sz="2800" b="1" kern="1200" dirty="0">
                          <a:solidFill>
                            <a:srgbClr val="FF0000"/>
                          </a:solidFill>
                          <a:latin typeface="Sakkal Majalla" panose="02000000000000000000" pitchFamily="2" charset="-78"/>
                          <a:ea typeface="+mn-ea"/>
                          <a:cs typeface="Sakkal Majalla" panose="02000000000000000000" pitchFamily="2" charset="-78"/>
                        </a:rPr>
                        <a:t> </a:t>
                      </a:r>
                      <a:endParaRPr lang="en-US" sz="2800" b="1" kern="1200" dirty="0">
                        <a:solidFill>
                          <a:srgbClr val="FF0000"/>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2800" b="1" kern="1200" dirty="0">
                          <a:solidFill>
                            <a:schemeClr val="tx1"/>
                          </a:solidFill>
                          <a:latin typeface="Sakkal Majalla" panose="02000000000000000000" pitchFamily="2" charset="-78"/>
                          <a:ea typeface="+mn-ea"/>
                          <a:cs typeface="Sakkal Majalla" panose="02000000000000000000" pitchFamily="2" charset="-78"/>
                        </a:rPr>
                        <a:t>أقبَحُ</a:t>
                      </a:r>
                      <a:endParaRPr lang="en-US" dirty="0"/>
                    </a:p>
                  </a:txBody>
                  <a:tcPr/>
                </a:tc>
                <a:extLst>
                  <a:ext uri="{0D108BD9-81ED-4DB2-BD59-A6C34878D82A}">
                    <a16:rowId xmlns:a16="http://schemas.microsoft.com/office/drawing/2014/main" val="10004"/>
                  </a:ext>
                </a:extLst>
              </a:tr>
            </a:tbl>
          </a:graphicData>
        </a:graphic>
      </p:graphicFrame>
      <p:pic>
        <p:nvPicPr>
          <p:cNvPr id="9" name="صورة 8">
            <a:extLst>
              <a:ext uri="{FF2B5EF4-FFF2-40B4-BE49-F238E27FC236}">
                <a16:creationId xmlns:a16="http://schemas.microsoft.com/office/drawing/2014/main" id="{07105E4C-BAA3-4048-B073-61F64674E4EC}"/>
              </a:ext>
            </a:extLst>
          </p:cNvPr>
          <p:cNvPicPr>
            <a:picLocks noChangeAspect="1"/>
          </p:cNvPicPr>
          <p:nvPr/>
        </p:nvPicPr>
        <p:blipFill>
          <a:blip r:embed="rId3">
            <a:duotone>
              <a:prstClr val="black"/>
              <a:schemeClr val="tx2">
                <a:tint val="45000"/>
                <a:satMod val="400000"/>
              </a:schemeClr>
            </a:duotone>
          </a:blip>
          <a:stretch>
            <a:fillRect/>
          </a:stretch>
        </p:blipFill>
        <p:spPr>
          <a:xfrm>
            <a:off x="3526106" y="1978949"/>
            <a:ext cx="1255885" cy="749873"/>
          </a:xfrm>
          <a:prstGeom prst="rect">
            <a:avLst/>
          </a:prstGeom>
        </p:spPr>
      </p:pic>
      <p:pic>
        <p:nvPicPr>
          <p:cNvPr id="10" name="صورة 9">
            <a:extLst>
              <a:ext uri="{FF2B5EF4-FFF2-40B4-BE49-F238E27FC236}">
                <a16:creationId xmlns:a16="http://schemas.microsoft.com/office/drawing/2014/main" id="{54821ECE-788D-4A35-B40C-76B52E11DD1D}"/>
              </a:ext>
            </a:extLst>
          </p:cNvPr>
          <p:cNvPicPr>
            <a:picLocks noChangeAspect="1"/>
          </p:cNvPicPr>
          <p:nvPr/>
        </p:nvPicPr>
        <p:blipFill>
          <a:blip r:embed="rId4">
            <a:duotone>
              <a:prstClr val="black"/>
              <a:schemeClr val="tx2">
                <a:tint val="45000"/>
                <a:satMod val="400000"/>
              </a:schemeClr>
            </a:duotone>
          </a:blip>
          <a:stretch>
            <a:fillRect/>
          </a:stretch>
        </p:blipFill>
        <p:spPr>
          <a:xfrm>
            <a:off x="3455586" y="2526728"/>
            <a:ext cx="1292464" cy="749873"/>
          </a:xfrm>
          <a:prstGeom prst="rect">
            <a:avLst/>
          </a:prstGeom>
        </p:spPr>
      </p:pic>
      <p:pic>
        <p:nvPicPr>
          <p:cNvPr id="11" name="صورة 10">
            <a:extLst>
              <a:ext uri="{FF2B5EF4-FFF2-40B4-BE49-F238E27FC236}">
                <a16:creationId xmlns:a16="http://schemas.microsoft.com/office/drawing/2014/main" id="{9B7CFBE7-61CD-4ECB-BDE0-3A4251FD46EB}"/>
              </a:ext>
            </a:extLst>
          </p:cNvPr>
          <p:cNvPicPr>
            <a:picLocks noChangeAspect="1"/>
          </p:cNvPicPr>
          <p:nvPr/>
        </p:nvPicPr>
        <p:blipFill>
          <a:blip r:embed="rId5">
            <a:duotone>
              <a:prstClr val="black"/>
              <a:schemeClr val="tx2">
                <a:tint val="45000"/>
                <a:satMod val="400000"/>
              </a:schemeClr>
            </a:duotone>
          </a:blip>
          <a:stretch>
            <a:fillRect/>
          </a:stretch>
        </p:blipFill>
        <p:spPr>
          <a:xfrm>
            <a:off x="3470828" y="3054062"/>
            <a:ext cx="1261981" cy="749873"/>
          </a:xfrm>
          <a:prstGeom prst="rect">
            <a:avLst/>
          </a:prstGeom>
        </p:spPr>
      </p:pic>
      <p:pic>
        <p:nvPicPr>
          <p:cNvPr id="12" name="صورة 11">
            <a:extLst>
              <a:ext uri="{FF2B5EF4-FFF2-40B4-BE49-F238E27FC236}">
                <a16:creationId xmlns:a16="http://schemas.microsoft.com/office/drawing/2014/main" id="{1B2F9401-FACD-46EC-9355-2716060E06C3}"/>
              </a:ext>
            </a:extLst>
          </p:cNvPr>
          <p:cNvPicPr>
            <a:picLocks noChangeAspect="1"/>
          </p:cNvPicPr>
          <p:nvPr/>
        </p:nvPicPr>
        <p:blipFill>
          <a:blip r:embed="rId6">
            <a:duotone>
              <a:prstClr val="black"/>
              <a:schemeClr val="tx2">
                <a:tint val="45000"/>
                <a:satMod val="400000"/>
              </a:schemeClr>
            </a:duotone>
          </a:blip>
          <a:stretch>
            <a:fillRect/>
          </a:stretch>
        </p:blipFill>
        <p:spPr>
          <a:xfrm>
            <a:off x="3659821" y="3581399"/>
            <a:ext cx="883997" cy="749873"/>
          </a:xfrm>
          <a:prstGeom prst="rect">
            <a:avLst/>
          </a:prstGeom>
        </p:spPr>
      </p:pic>
      <p:sp>
        <p:nvSpPr>
          <p:cNvPr id="14" name="مستطيل 4">
            <a:extLst>
              <a:ext uri="{FF2B5EF4-FFF2-40B4-BE49-F238E27FC236}">
                <a16:creationId xmlns:a16="http://schemas.microsoft.com/office/drawing/2014/main" id="{2D84B669-31B3-4B03-9352-968DBC41AE89}"/>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103819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31A70B-0B40-454F-BEEC-97CF1C38C916}"/>
              </a:ext>
            </a:extLst>
          </p:cNvPr>
          <p:cNvSpPr txBox="1">
            <a:spLocks/>
          </p:cNvSpPr>
          <p:nvPr/>
        </p:nvSpPr>
        <p:spPr>
          <a:xfrm>
            <a:off x="10658764" y="11294"/>
            <a:ext cx="1249534" cy="638063"/>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92500" lnSpcReduction="200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Content Placeholder 3"/>
          <p:cNvSpPr>
            <a:spLocks noGrp="1"/>
          </p:cNvSpPr>
          <p:nvPr>
            <p:ph idx="1"/>
          </p:nvPr>
        </p:nvSpPr>
        <p:spPr>
          <a:xfrm>
            <a:off x="265043" y="834888"/>
            <a:ext cx="11834192" cy="5666423"/>
          </a:xfrm>
        </p:spPr>
        <p:txBody>
          <a:bodyPr>
            <a:normAutofit/>
          </a:bodyPr>
          <a:lstStyle/>
          <a:p>
            <a:pPr marL="0" lvl="0" indent="0">
              <a:buNone/>
            </a:pPr>
            <a:r>
              <a:rPr lang="ar-BH" sz="3200" b="1" dirty="0">
                <a:latin typeface="Sakkal Majalla" panose="02000000000000000000" pitchFamily="2" charset="-78"/>
                <a:cs typeface="Sakkal Majalla" panose="02000000000000000000" pitchFamily="2" charset="-78"/>
              </a:rPr>
              <a:t>1. أبيِّنُ ما يأتي: </a:t>
            </a:r>
          </a:p>
          <a:p>
            <a:pPr marL="457200" lvl="1" indent="0">
              <a:buNone/>
            </a:pPr>
            <a:r>
              <a:rPr lang="ar-BH" sz="3200" b="1" dirty="0">
                <a:latin typeface="Sakkal Majalla" panose="02000000000000000000" pitchFamily="2" charset="-78"/>
                <a:cs typeface="Sakkal Majalla" panose="02000000000000000000" pitchFamily="2" charset="-78"/>
              </a:rPr>
              <a:t>أ. سببَ تقديمِ لقمانَ للصَّلاةِ في نصائِحِهِ. </a:t>
            </a:r>
            <a:r>
              <a:rPr lang="ar-BH" sz="3200" b="1" dirty="0">
                <a:solidFill>
                  <a:srgbClr val="FF0000"/>
                </a:solidFill>
                <a:latin typeface="Sakkal Majalla" panose="02000000000000000000" pitchFamily="2" charset="-78"/>
                <a:cs typeface="Sakkal Majalla" panose="02000000000000000000" pitchFamily="2" charset="-78"/>
              </a:rPr>
              <a:t>(دقيقتان)</a:t>
            </a:r>
            <a:r>
              <a:rPr lang="ar-BH" sz="3200" b="1" dirty="0">
                <a:latin typeface="Sakkal Majalla" panose="02000000000000000000" pitchFamily="2" charset="-78"/>
                <a:cs typeface="Sakkal Majalla" panose="02000000000000000000" pitchFamily="2" charset="-78"/>
              </a:rPr>
              <a:t> </a:t>
            </a:r>
          </a:p>
          <a:p>
            <a:pPr marL="457200" lvl="1" indent="0">
              <a:buNone/>
            </a:pPr>
            <a:r>
              <a:rPr lang="ar-BH" sz="3200" b="1" dirty="0">
                <a:solidFill>
                  <a:srgbClr val="00B050"/>
                </a:solidFill>
                <a:latin typeface="Sakkal Majalla" panose="02000000000000000000" pitchFamily="2" charset="-78"/>
                <a:cs typeface="Sakkal Majalla" panose="02000000000000000000" pitchFamily="2" charset="-78"/>
              </a:rPr>
              <a:t>قدّمَ لُقمانُ ذكرَ الصّلاةِ نظرًا لِأهَمِّيَّتِها، وتعظيمًا لأمرِها؛ لأنَّها عِمَادُ الدّينِ. </a:t>
            </a:r>
          </a:p>
          <a:p>
            <a:pPr marL="457200" lvl="1" indent="0">
              <a:buNone/>
            </a:pPr>
            <a:r>
              <a:rPr lang="ar-BH" sz="3200" b="1" dirty="0">
                <a:latin typeface="Sakkal Majalla" panose="02000000000000000000" pitchFamily="2" charset="-78"/>
                <a:cs typeface="Sakkal Majalla" panose="02000000000000000000" pitchFamily="2" charset="-78"/>
              </a:rPr>
              <a:t>ب. سببَ اعتبارِ الصَّبرِ من عزمِ الأمورِ. </a:t>
            </a:r>
            <a:r>
              <a:rPr lang="ar-BH" sz="3200" b="1" dirty="0">
                <a:solidFill>
                  <a:srgbClr val="FF0000"/>
                </a:solidFill>
                <a:latin typeface="Sakkal Majalla" panose="02000000000000000000" pitchFamily="2" charset="-78"/>
                <a:cs typeface="Sakkal Majalla" panose="02000000000000000000" pitchFamily="2" charset="-78"/>
              </a:rPr>
              <a:t>(دقيقتان)</a:t>
            </a:r>
            <a:r>
              <a:rPr lang="ar-BH" sz="3200" b="1" dirty="0">
                <a:latin typeface="Sakkal Majalla" panose="02000000000000000000" pitchFamily="2" charset="-78"/>
                <a:cs typeface="Sakkal Majalla" panose="02000000000000000000" pitchFamily="2" charset="-78"/>
              </a:rPr>
              <a:t> </a:t>
            </a:r>
          </a:p>
          <a:p>
            <a:pPr marL="457200" lvl="1" indent="0">
              <a:buNone/>
            </a:pPr>
            <a:r>
              <a:rPr lang="ar-BH" sz="3200" b="1" dirty="0">
                <a:solidFill>
                  <a:srgbClr val="00B050"/>
                </a:solidFill>
                <a:latin typeface="Sakkal Majalla" panose="02000000000000000000" pitchFamily="2" charset="-78"/>
                <a:cs typeface="Sakkal Majalla" panose="02000000000000000000" pitchFamily="2" charset="-78"/>
              </a:rPr>
              <a:t>لأنّه يتطلَّبُ من الإنسانِ التَّحمُّلَ الشَّدِيدَ في سبيلِ اللهِ. </a:t>
            </a:r>
            <a:endParaRPr lang="ar-BH" sz="3200" b="1" dirty="0">
              <a:latin typeface="Traditional Arabic" panose="02020603050405020304" pitchFamily="18" charset="-78"/>
              <a:cs typeface="Traditional Arabic" panose="02020603050405020304" pitchFamily="18" charset="-78"/>
            </a:endParaRPr>
          </a:p>
          <a:p>
            <a:pPr marL="0" indent="0">
              <a:buNone/>
            </a:pPr>
            <a:r>
              <a:rPr lang="ar-BH" sz="3200" b="1" dirty="0">
                <a:latin typeface="Sakkal Majalla" panose="02000000000000000000" pitchFamily="2" charset="-78"/>
                <a:cs typeface="Sakkal Majalla" panose="02000000000000000000" pitchFamily="2" charset="-78"/>
              </a:rPr>
              <a:t>2. أضعُ (</a:t>
            </a:r>
            <a:r>
              <a:rPr lang="ar-BH" sz="3200" b="1" dirty="0">
                <a:latin typeface="Traditional Arabic" panose="02020603050405020304" pitchFamily="18" charset="-78"/>
                <a:cs typeface="Traditional Arabic" panose="02020603050405020304" pitchFamily="18" charset="-78"/>
              </a:rPr>
              <a:t>√</a:t>
            </a:r>
            <a:r>
              <a:rPr lang="ar-BH" sz="3200" b="1" dirty="0">
                <a:latin typeface="Sakkal Majalla" panose="02000000000000000000" pitchFamily="2" charset="-78"/>
                <a:cs typeface="Sakkal Majalla" panose="02000000000000000000" pitchFamily="2" charset="-78"/>
              </a:rPr>
              <a:t>) أمامَ الأفكار الواردَةِ في الآياتِ الكريمةِ السَّابقةِ، وعلامةَ (</a:t>
            </a:r>
            <a:r>
              <a:rPr lang="en-US" sz="2400" dirty="0"/>
              <a:t>X</a:t>
            </a:r>
            <a:r>
              <a:rPr lang="ar-BH" sz="3200" b="1" dirty="0">
                <a:latin typeface="Sakkal Majalla" panose="02000000000000000000" pitchFamily="2" charset="-78"/>
                <a:cs typeface="Sakkal Majalla" panose="02000000000000000000" pitchFamily="2" charset="-78"/>
              </a:rPr>
              <a:t>) أمامَ ما لم يردْ فيها: </a:t>
            </a:r>
            <a:r>
              <a:rPr lang="ar-BH" sz="2400" b="1" dirty="0">
                <a:solidFill>
                  <a:srgbClr val="FF0000"/>
                </a:solidFill>
                <a:latin typeface="Sakkal Majalla" panose="02000000000000000000" pitchFamily="2" charset="-78"/>
                <a:cs typeface="Sakkal Majalla" panose="02000000000000000000" pitchFamily="2" charset="-78"/>
              </a:rPr>
              <a:t>(دقيقة واحدة)</a:t>
            </a:r>
            <a:endParaRPr lang="ar-BH" sz="2400" b="1" dirty="0">
              <a:latin typeface="Sakkal Majalla" panose="02000000000000000000" pitchFamily="2" charset="-78"/>
              <a:cs typeface="Sakkal Majalla" panose="02000000000000000000" pitchFamily="2" charset="-78"/>
            </a:endParaRPr>
          </a:p>
          <a:p>
            <a:pPr marL="914400" lvl="2" indent="0">
              <a:buNone/>
            </a:pPr>
            <a:r>
              <a:rPr lang="ar-BH" sz="3200" b="1" dirty="0">
                <a:latin typeface="Sakkal Majalla" panose="02000000000000000000" pitchFamily="2" charset="-78"/>
                <a:cs typeface="Sakkal Majalla" panose="02000000000000000000" pitchFamily="2" charset="-78"/>
              </a:rPr>
              <a:t>أ. الاعتدالُ في المشيِ من عزمِ الأمورِ. (   ) </a:t>
            </a:r>
          </a:p>
          <a:p>
            <a:pPr marL="914400" lvl="2" indent="0">
              <a:buNone/>
            </a:pPr>
            <a:r>
              <a:rPr lang="ar-BH" sz="3200" b="1" dirty="0">
                <a:latin typeface="Sakkal Majalla" panose="02000000000000000000" pitchFamily="2" charset="-78"/>
                <a:cs typeface="Sakkal Majalla" panose="02000000000000000000" pitchFamily="2" charset="-78"/>
              </a:rPr>
              <a:t>ب. على الإنسانِ ألَّا يُعْرِضَ بوجهِهِ عن النَّاسِ (</a:t>
            </a:r>
            <a:r>
              <a:rPr lang="en-US" sz="3200" b="1"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a:t>
            </a:r>
          </a:p>
          <a:p>
            <a:pPr marL="914400" lvl="2" indent="0">
              <a:buNone/>
            </a:pPr>
            <a:r>
              <a:rPr lang="ar-BH" sz="3200" b="1" dirty="0">
                <a:latin typeface="Sakkal Majalla" panose="02000000000000000000" pitchFamily="2" charset="-78"/>
                <a:cs typeface="Sakkal Majalla" panose="02000000000000000000" pitchFamily="2" charset="-78"/>
              </a:rPr>
              <a:t>ج. على الإنسانِ أن يَعْتَدِلَ في مشيِهِ. (</a:t>
            </a:r>
            <a:r>
              <a:rPr lang="en-US" sz="3200" b="1" dirty="0">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  </a:t>
            </a:r>
          </a:p>
          <a:p>
            <a:pPr marL="914400" lvl="2" indent="0">
              <a:buNone/>
            </a:pPr>
            <a:r>
              <a:rPr lang="ar-BH" sz="3200" b="1" dirty="0">
                <a:latin typeface="Sakkal Majalla" panose="02000000000000000000" pitchFamily="2" charset="-78"/>
                <a:cs typeface="Sakkal Majalla" panose="02000000000000000000" pitchFamily="2" charset="-78"/>
              </a:rPr>
              <a:t>د. على الإنسانِ أن يرْفَعَ صوتَهُ عندَ الحَدِيثِ. (</a:t>
            </a:r>
            <a:r>
              <a:rPr lang="ar-BH" sz="4000" b="1" dirty="0">
                <a:solidFill>
                  <a:srgbClr val="00B050"/>
                </a:solidFill>
                <a:latin typeface="Sakkal Majalla" panose="02000000000000000000" pitchFamily="2" charset="-78"/>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a:t>
            </a:r>
          </a:p>
          <a:p>
            <a:pPr marL="0" lvl="0" indent="0">
              <a:buNone/>
            </a:pPr>
            <a:endParaRPr lang="ar-BH" sz="3200" b="1" dirty="0">
              <a:latin typeface="Traditional Arabic" panose="02020603050405020304" pitchFamily="18" charset="-78"/>
              <a:cs typeface="Traditional Arabic" panose="02020603050405020304" pitchFamily="18" charset="-78"/>
            </a:endParaRPr>
          </a:p>
        </p:txBody>
      </p:sp>
      <p:sp>
        <p:nvSpPr>
          <p:cNvPr id="14" name="مربع نص 13">
            <a:extLst>
              <a:ext uri="{FF2B5EF4-FFF2-40B4-BE49-F238E27FC236}">
                <a16:creationId xmlns:a16="http://schemas.microsoft.com/office/drawing/2014/main" id="{1DF21EFE-4D89-4241-9484-D6C8CDACADFB}"/>
              </a:ext>
            </a:extLst>
          </p:cNvPr>
          <p:cNvSpPr txBox="1"/>
          <p:nvPr/>
        </p:nvSpPr>
        <p:spPr>
          <a:xfrm>
            <a:off x="6592958" y="3886762"/>
            <a:ext cx="490330" cy="461665"/>
          </a:xfrm>
          <a:prstGeom prst="rect">
            <a:avLst/>
          </a:prstGeom>
          <a:noFill/>
        </p:spPr>
        <p:txBody>
          <a:bodyPr wrap="square" rtlCol="0">
            <a:spAutoFit/>
          </a:bodyPr>
          <a:lstStyle/>
          <a:p>
            <a:pPr algn="ctr" rtl="1"/>
            <a:r>
              <a:rPr lang="en-US" sz="2400" dirty="0">
                <a:solidFill>
                  <a:srgbClr val="00B050"/>
                </a:solidFill>
              </a:rPr>
              <a:t>X</a:t>
            </a:r>
            <a:endParaRPr lang="en-US" sz="1600" dirty="0">
              <a:solidFill>
                <a:srgbClr val="00B050"/>
              </a:solidFill>
            </a:endParaRPr>
          </a:p>
        </p:txBody>
      </p:sp>
      <p:sp>
        <p:nvSpPr>
          <p:cNvPr id="15" name="مربع نص 14">
            <a:extLst>
              <a:ext uri="{FF2B5EF4-FFF2-40B4-BE49-F238E27FC236}">
                <a16:creationId xmlns:a16="http://schemas.microsoft.com/office/drawing/2014/main" id="{E9E41DC3-E54D-4D95-A52B-5566B7CFA2FC}"/>
              </a:ext>
            </a:extLst>
          </p:cNvPr>
          <p:cNvSpPr txBox="1"/>
          <p:nvPr/>
        </p:nvSpPr>
        <p:spPr>
          <a:xfrm>
            <a:off x="5565306" y="5474772"/>
            <a:ext cx="490330" cy="461665"/>
          </a:xfrm>
          <a:prstGeom prst="rect">
            <a:avLst/>
          </a:prstGeom>
          <a:noFill/>
        </p:spPr>
        <p:txBody>
          <a:bodyPr wrap="square" rtlCol="0">
            <a:spAutoFit/>
          </a:bodyPr>
          <a:lstStyle/>
          <a:p>
            <a:pPr algn="ctr" rtl="1"/>
            <a:r>
              <a:rPr lang="en-US" sz="2400" dirty="0">
                <a:solidFill>
                  <a:srgbClr val="00B050"/>
                </a:solidFill>
              </a:rPr>
              <a:t>X</a:t>
            </a:r>
            <a:endParaRPr lang="en-US" sz="1600" dirty="0">
              <a:solidFill>
                <a:srgbClr val="00B050"/>
              </a:solidFill>
            </a:endParaRPr>
          </a:p>
        </p:txBody>
      </p:sp>
      <p:sp>
        <p:nvSpPr>
          <p:cNvPr id="16" name="مربع نص 15">
            <a:extLst>
              <a:ext uri="{FF2B5EF4-FFF2-40B4-BE49-F238E27FC236}">
                <a16:creationId xmlns:a16="http://schemas.microsoft.com/office/drawing/2014/main" id="{36724DB8-CD65-415E-85DE-8779FA21DAED}"/>
              </a:ext>
            </a:extLst>
          </p:cNvPr>
          <p:cNvSpPr txBox="1"/>
          <p:nvPr/>
        </p:nvSpPr>
        <p:spPr>
          <a:xfrm>
            <a:off x="5512298" y="4371803"/>
            <a:ext cx="490330" cy="523220"/>
          </a:xfrm>
          <a:prstGeom prst="rect">
            <a:avLst/>
          </a:prstGeom>
          <a:noFill/>
        </p:spPr>
        <p:txBody>
          <a:bodyPr wrap="square" rtlCol="0">
            <a:spAutoFit/>
          </a:bodyPr>
          <a:lstStyle/>
          <a:p>
            <a:pPr algn="ctr" rtl="1"/>
            <a:r>
              <a:rPr lang="ar-BH" sz="2800" b="1" dirty="0">
                <a:solidFill>
                  <a:srgbClr val="00B050"/>
                </a:solidFill>
                <a:latin typeface="Sakkal Majalla" panose="02000000000000000000" pitchFamily="2" charset="-78"/>
                <a:cs typeface="Sakkal Majalla" panose="02000000000000000000" pitchFamily="2" charset="-78"/>
              </a:rPr>
              <a:t>√</a:t>
            </a:r>
            <a:endParaRPr lang="en-US" b="1" dirty="0">
              <a:solidFill>
                <a:srgbClr val="00B050"/>
              </a:solidFill>
            </a:endParaRPr>
          </a:p>
        </p:txBody>
      </p:sp>
      <p:sp>
        <p:nvSpPr>
          <p:cNvPr id="17" name="مربع نص 16">
            <a:extLst>
              <a:ext uri="{FF2B5EF4-FFF2-40B4-BE49-F238E27FC236}">
                <a16:creationId xmlns:a16="http://schemas.microsoft.com/office/drawing/2014/main" id="{1BB063E1-DE23-499A-858F-FA28FC99621C}"/>
              </a:ext>
            </a:extLst>
          </p:cNvPr>
          <p:cNvSpPr txBox="1"/>
          <p:nvPr/>
        </p:nvSpPr>
        <p:spPr>
          <a:xfrm>
            <a:off x="6486331" y="4895023"/>
            <a:ext cx="490330" cy="523220"/>
          </a:xfrm>
          <a:prstGeom prst="rect">
            <a:avLst/>
          </a:prstGeom>
          <a:noFill/>
        </p:spPr>
        <p:txBody>
          <a:bodyPr wrap="square" rtlCol="0">
            <a:spAutoFit/>
          </a:bodyPr>
          <a:lstStyle/>
          <a:p>
            <a:pPr algn="ctr" rtl="1"/>
            <a:r>
              <a:rPr lang="ar-BH" sz="2800" b="1" dirty="0">
                <a:solidFill>
                  <a:srgbClr val="00B050"/>
                </a:solidFill>
                <a:latin typeface="Sakkal Majalla" panose="02000000000000000000" pitchFamily="2" charset="-78"/>
                <a:cs typeface="Sakkal Majalla" panose="02000000000000000000" pitchFamily="2" charset="-78"/>
              </a:rPr>
              <a:t>√</a:t>
            </a:r>
            <a:endParaRPr lang="en-US" b="1" dirty="0">
              <a:solidFill>
                <a:srgbClr val="00B050"/>
              </a:solidFill>
            </a:endParaRPr>
          </a:p>
        </p:txBody>
      </p:sp>
      <p:sp>
        <p:nvSpPr>
          <p:cNvPr id="9" name="مستطيل 4">
            <a:extLst>
              <a:ext uri="{FF2B5EF4-FFF2-40B4-BE49-F238E27FC236}">
                <a16:creationId xmlns:a16="http://schemas.microsoft.com/office/drawing/2014/main" id="{EBF0C6DE-0A74-48DD-9F12-1AFF88F2ADB8}"/>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2543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1101" y="921213"/>
            <a:ext cx="11389894" cy="5527087"/>
          </a:xfrm>
        </p:spPr>
        <p:txBody>
          <a:bodyPr/>
          <a:lstStyle/>
          <a:p>
            <a:pPr marL="0" lvl="0" indent="0">
              <a:buNone/>
            </a:pPr>
            <a:r>
              <a:rPr lang="ar-BH" sz="3200" b="1" dirty="0">
                <a:latin typeface="Sakkal Majalla" panose="02000000000000000000" pitchFamily="2" charset="-78"/>
                <a:cs typeface="Sakkal Majalla" panose="02000000000000000000" pitchFamily="2" charset="-78"/>
              </a:rPr>
              <a:t>3.  أشرحُ الآيةَ (18) شرحًا تامًّا بأسلوبي. </a:t>
            </a:r>
            <a:r>
              <a:rPr lang="ar-BH" sz="3200" b="1" dirty="0">
                <a:solidFill>
                  <a:srgbClr val="FF0000"/>
                </a:solidFill>
                <a:latin typeface="Sakkal Majalla" panose="02000000000000000000" pitchFamily="2" charset="-78"/>
                <a:cs typeface="Sakkal Majalla" panose="02000000000000000000" pitchFamily="2" charset="-78"/>
              </a:rPr>
              <a:t>(3 دقائق)</a:t>
            </a:r>
            <a:r>
              <a:rPr lang="ar-BH" sz="3200" b="1" dirty="0">
                <a:latin typeface="Sakkal Majalla" panose="02000000000000000000" pitchFamily="2" charset="-78"/>
                <a:cs typeface="Sakkal Majalla" panose="02000000000000000000" pitchFamily="2" charset="-78"/>
              </a:rPr>
              <a:t> </a:t>
            </a:r>
          </a:p>
          <a:p>
            <a:r>
              <a:rPr lang="ar-BH" b="1" dirty="0">
                <a:solidFill>
                  <a:srgbClr val="00B050"/>
                </a:solidFill>
                <a:latin typeface="Sakkal Majalla" panose="02000000000000000000" pitchFamily="2" charset="-78"/>
                <a:cs typeface="Sakkal Majalla" panose="02000000000000000000" pitchFamily="2" charset="-78"/>
              </a:rPr>
              <a:t>يوجِّهُ لُقمانُ لابْنِهِ نصائحَ في الأخلاقِ والتَّعاملِ مع الناسِ في هذه الآيةِ. فهو يوصِيهِ بأن لا يتكبّرَ على الناسِ، ولا يُعرِضَ بوجهِهِ عنهُم احتقارًا لهم، ولكن عليهِ أن يقابلَهُم بوجه مُنْشَرِحٍ. </a:t>
            </a:r>
          </a:p>
          <a:p>
            <a:r>
              <a:rPr lang="ar-BH" b="1" dirty="0">
                <a:solidFill>
                  <a:srgbClr val="00B050"/>
                </a:solidFill>
                <a:latin typeface="Sakkal Majalla" panose="02000000000000000000" pitchFamily="2" charset="-78"/>
                <a:cs typeface="Sakkal Majalla" panose="02000000000000000000" pitchFamily="2" charset="-78"/>
              </a:rPr>
              <a:t>كما دعاهُ إلَى أن لا يَمشيَ في الأرضِ متكبِّرًا على غيرِهِ؛ لأن ذلك يغضبُ الله، فالله سبحانه أمرنا بالتواضعِ مع النَّاسِ. </a:t>
            </a:r>
            <a:endParaRPr lang="ar-BH" sz="2400" b="1" dirty="0">
              <a:latin typeface="Sakkal Majalla" panose="02000000000000000000" pitchFamily="2" charset="-78"/>
              <a:cs typeface="Sakkal Majalla" panose="02000000000000000000" pitchFamily="2" charset="-78"/>
            </a:endParaRPr>
          </a:p>
          <a:p>
            <a:pPr marL="0" indent="0">
              <a:buNone/>
            </a:pPr>
            <a:r>
              <a:rPr lang="ar-BH" sz="3200" b="1" dirty="0">
                <a:latin typeface="Sakkal Majalla" panose="02000000000000000000" pitchFamily="2" charset="-78"/>
                <a:cs typeface="Sakkal Majalla" panose="02000000000000000000" pitchFamily="2" charset="-78"/>
              </a:rPr>
              <a:t>4.  أُبيِّنُ نوعَ الأسلوبِ فيمَا يأتي: </a:t>
            </a:r>
            <a:r>
              <a:rPr lang="ar-BH" sz="3200" b="1" dirty="0">
                <a:solidFill>
                  <a:srgbClr val="FF0000"/>
                </a:solidFill>
                <a:latin typeface="Sakkal Majalla" panose="02000000000000000000" pitchFamily="2" charset="-78"/>
                <a:cs typeface="Sakkal Majalla" panose="02000000000000000000" pitchFamily="2" charset="-78"/>
              </a:rPr>
              <a:t>(دقيقتان)</a:t>
            </a:r>
            <a:r>
              <a:rPr lang="ar-BH" sz="3200" b="1" dirty="0">
                <a:latin typeface="Sakkal Majalla" panose="02000000000000000000" pitchFamily="2" charset="-78"/>
                <a:cs typeface="Sakkal Majalla" panose="02000000000000000000" pitchFamily="2" charset="-78"/>
              </a:rPr>
              <a:t> </a:t>
            </a:r>
          </a:p>
          <a:p>
            <a:pPr marL="0" lvl="0" indent="0">
              <a:buNone/>
            </a:pPr>
            <a:endParaRPr lang="ar-BH" sz="3200" b="1" dirty="0">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603424036"/>
              </p:ext>
            </p:extLst>
          </p:nvPr>
        </p:nvGraphicFramePr>
        <p:xfrm>
          <a:off x="2032000" y="3825263"/>
          <a:ext cx="8128000" cy="237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3600" b="1" kern="1200" dirty="0">
                          <a:solidFill>
                            <a:schemeClr val="tx1"/>
                          </a:solidFill>
                          <a:latin typeface="Sakkal Majalla" panose="02000000000000000000" pitchFamily="2" charset="-78"/>
                          <a:ea typeface="+mn-ea"/>
                          <a:cs typeface="Sakkal Majalla" panose="02000000000000000000" pitchFamily="2" charset="-78"/>
                        </a:rPr>
                        <a:t>الأسلوب </a:t>
                      </a:r>
                      <a:endParaRPr lang="en-US" sz="24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3600" b="1" kern="1200" dirty="0">
                          <a:solidFill>
                            <a:schemeClr val="tx1"/>
                          </a:solidFill>
                          <a:latin typeface="Sakkal Majalla" panose="02000000000000000000" pitchFamily="2" charset="-78"/>
                          <a:ea typeface="+mn-ea"/>
                          <a:cs typeface="Sakkal Majalla" panose="02000000000000000000" pitchFamily="2" charset="-78"/>
                        </a:rPr>
                        <a:t>الجملة</a:t>
                      </a:r>
                      <a:endParaRPr lang="en-US" sz="40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370840">
                <a:tc>
                  <a:txBody>
                    <a:bodyPr/>
                    <a:lstStyle/>
                    <a:p>
                      <a:pPr algn="ctr"/>
                      <a:r>
                        <a:rPr lang="ar-BH" sz="3200" b="1" kern="1200" dirty="0">
                          <a:solidFill>
                            <a:srgbClr val="00B050"/>
                          </a:solidFill>
                          <a:latin typeface="Sakkal Majalla" panose="02000000000000000000" pitchFamily="2" charset="-78"/>
                          <a:ea typeface="+mn-ea"/>
                          <a:cs typeface="Sakkal Majalla" panose="02000000000000000000" pitchFamily="2" charset="-78"/>
                        </a:rPr>
                        <a:t> </a:t>
                      </a:r>
                      <a:endParaRPr lang="en-US" sz="2400" dirty="0">
                        <a:solidFill>
                          <a:srgbClr val="00B05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3200" b="1" kern="1200" dirty="0">
                          <a:solidFill>
                            <a:schemeClr val="tx1"/>
                          </a:solidFill>
                          <a:latin typeface="Sakkal Majalla" panose="02000000000000000000" pitchFamily="2" charset="-78"/>
                          <a:ea typeface="+mn-ea"/>
                          <a:cs typeface="Sakkal Majalla" panose="02000000000000000000" pitchFamily="2" charset="-78"/>
                        </a:rPr>
                        <a:t>يا بُنَيَّ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1"/>
                  </a:ext>
                </a:extLst>
              </a:tr>
              <a:tr h="370840">
                <a:tc>
                  <a:txBody>
                    <a:bodyPr/>
                    <a:lstStyle/>
                    <a:p>
                      <a:pPr algn="ctr"/>
                      <a:endParaRPr lang="en-US" sz="32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3200" b="1" kern="1200" dirty="0">
                          <a:solidFill>
                            <a:schemeClr val="tx1"/>
                          </a:solidFill>
                          <a:latin typeface="Sakkal Majalla" panose="02000000000000000000" pitchFamily="2" charset="-78"/>
                          <a:ea typeface="+mn-ea"/>
                          <a:cs typeface="Sakkal Majalla" panose="02000000000000000000" pitchFamily="2" charset="-78"/>
                        </a:rPr>
                        <a:t>أَقِمْ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2"/>
                  </a:ext>
                </a:extLst>
              </a:tr>
              <a:tr h="370840">
                <a:tc>
                  <a:txBody>
                    <a:bodyPr/>
                    <a:lstStyle/>
                    <a:p>
                      <a:pPr algn="ctr"/>
                      <a:r>
                        <a:rPr lang="ar-BH" sz="3200" b="1" kern="1200" dirty="0">
                          <a:solidFill>
                            <a:srgbClr val="00B050"/>
                          </a:solidFill>
                          <a:latin typeface="Sakkal Majalla" panose="02000000000000000000" pitchFamily="2" charset="-78"/>
                          <a:ea typeface="+mn-ea"/>
                          <a:cs typeface="Sakkal Majalla" panose="02000000000000000000" pitchFamily="2" charset="-78"/>
                        </a:rPr>
                        <a:t> </a:t>
                      </a:r>
                      <a:endParaRPr lang="en-US" sz="32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3200" b="1" kern="1200" dirty="0">
                          <a:solidFill>
                            <a:schemeClr val="tx1"/>
                          </a:solidFill>
                          <a:latin typeface="Sakkal Majalla" panose="02000000000000000000" pitchFamily="2" charset="-78"/>
                          <a:ea typeface="+mn-ea"/>
                          <a:cs typeface="Sakkal Majalla" panose="02000000000000000000" pitchFamily="2" charset="-78"/>
                        </a:rPr>
                        <a:t>لا تُصَعِّرْ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3"/>
                  </a:ext>
                </a:extLst>
              </a:tr>
            </a:tbl>
          </a:graphicData>
        </a:graphic>
      </p:graphicFrame>
      <p:pic>
        <p:nvPicPr>
          <p:cNvPr id="9" name="صورة 8">
            <a:extLst>
              <a:ext uri="{FF2B5EF4-FFF2-40B4-BE49-F238E27FC236}">
                <a16:creationId xmlns:a16="http://schemas.microsoft.com/office/drawing/2014/main" id="{8F6A93B1-60F5-457C-BC23-0A77953B7A43}"/>
              </a:ext>
            </a:extLst>
          </p:cNvPr>
          <p:cNvPicPr>
            <a:picLocks noChangeAspect="1"/>
          </p:cNvPicPr>
          <p:nvPr/>
        </p:nvPicPr>
        <p:blipFill>
          <a:blip r:embed="rId3">
            <a:duotone>
              <a:prstClr val="black"/>
              <a:schemeClr val="accent1">
                <a:tint val="45000"/>
                <a:satMod val="400000"/>
              </a:schemeClr>
            </a:duotone>
          </a:blip>
          <a:stretch>
            <a:fillRect/>
          </a:stretch>
        </p:blipFill>
        <p:spPr>
          <a:xfrm>
            <a:off x="3332481" y="4383906"/>
            <a:ext cx="981541" cy="853514"/>
          </a:xfrm>
          <a:prstGeom prst="rect">
            <a:avLst/>
          </a:prstGeom>
        </p:spPr>
      </p:pic>
      <p:pic>
        <p:nvPicPr>
          <p:cNvPr id="10" name="صورة 9">
            <a:extLst>
              <a:ext uri="{FF2B5EF4-FFF2-40B4-BE49-F238E27FC236}">
                <a16:creationId xmlns:a16="http://schemas.microsoft.com/office/drawing/2014/main" id="{3A0D1DF1-54AE-4551-A76D-D87D48393774}"/>
              </a:ext>
            </a:extLst>
          </p:cNvPr>
          <p:cNvPicPr>
            <a:picLocks noChangeAspect="1"/>
          </p:cNvPicPr>
          <p:nvPr/>
        </p:nvPicPr>
        <p:blipFill>
          <a:blip r:embed="rId4">
            <a:duotone>
              <a:prstClr val="black"/>
              <a:schemeClr val="accent1">
                <a:tint val="45000"/>
                <a:satMod val="400000"/>
              </a:schemeClr>
            </a:duotone>
          </a:blip>
          <a:stretch>
            <a:fillRect/>
          </a:stretch>
        </p:blipFill>
        <p:spPr>
          <a:xfrm>
            <a:off x="3375157" y="4964810"/>
            <a:ext cx="896190" cy="853514"/>
          </a:xfrm>
          <a:prstGeom prst="rect">
            <a:avLst/>
          </a:prstGeom>
        </p:spPr>
      </p:pic>
      <p:pic>
        <p:nvPicPr>
          <p:cNvPr id="11" name="صورة 10">
            <a:extLst>
              <a:ext uri="{FF2B5EF4-FFF2-40B4-BE49-F238E27FC236}">
                <a16:creationId xmlns:a16="http://schemas.microsoft.com/office/drawing/2014/main" id="{2831A8C8-D9B3-4F6C-89EA-79AAF8E07658}"/>
              </a:ext>
            </a:extLst>
          </p:cNvPr>
          <p:cNvPicPr>
            <a:picLocks noChangeAspect="1"/>
          </p:cNvPicPr>
          <p:nvPr/>
        </p:nvPicPr>
        <p:blipFill>
          <a:blip r:embed="rId5">
            <a:duotone>
              <a:prstClr val="black"/>
              <a:schemeClr val="accent1">
                <a:tint val="45000"/>
                <a:satMod val="400000"/>
              </a:schemeClr>
            </a:duotone>
          </a:blip>
          <a:stretch>
            <a:fillRect/>
          </a:stretch>
        </p:blipFill>
        <p:spPr>
          <a:xfrm>
            <a:off x="3375157" y="5510030"/>
            <a:ext cx="896190" cy="853514"/>
          </a:xfrm>
          <a:prstGeom prst="rect">
            <a:avLst/>
          </a:prstGeom>
        </p:spPr>
      </p:pic>
      <p:sp>
        <p:nvSpPr>
          <p:cNvPr id="12" name="Title 1">
            <a:extLst>
              <a:ext uri="{FF2B5EF4-FFF2-40B4-BE49-F238E27FC236}">
                <a16:creationId xmlns:a16="http://schemas.microsoft.com/office/drawing/2014/main" id="{B12020B0-F87A-45DB-AFC8-9760CABB54BD}"/>
              </a:ext>
            </a:extLst>
          </p:cNvPr>
          <p:cNvSpPr txBox="1">
            <a:spLocks/>
          </p:cNvSpPr>
          <p:nvPr/>
        </p:nvSpPr>
        <p:spPr>
          <a:xfrm>
            <a:off x="10942466" y="0"/>
            <a:ext cx="1249534" cy="638063"/>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92500" lnSpcReduction="200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13" name="مستطيل 4">
            <a:extLst>
              <a:ext uri="{FF2B5EF4-FFF2-40B4-BE49-F238E27FC236}">
                <a16:creationId xmlns:a16="http://schemas.microsoft.com/office/drawing/2014/main" id="{5A1AAB6A-BC1D-478E-A880-3FC78A26B994}"/>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17250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0547" y="2060078"/>
            <a:ext cx="11389894" cy="3050782"/>
          </a:xfrm>
        </p:spPr>
        <p:txBody>
          <a:bodyPr>
            <a:normAutofit/>
          </a:bodyPr>
          <a:lstStyle/>
          <a:p>
            <a:pPr marL="0" lvl="0" indent="0">
              <a:buNone/>
            </a:pPr>
            <a:endParaRPr lang="ar-BH" sz="3200" b="1" dirty="0">
              <a:latin typeface="Traditional Arabic" panose="02020603050405020304" pitchFamily="18" charset="-78"/>
              <a:cs typeface="Traditional Arabic" panose="02020603050405020304" pitchFamily="18" charset="-78"/>
            </a:endParaRPr>
          </a:p>
          <a:p>
            <a:pPr marL="0" lvl="0" indent="0">
              <a:buNone/>
            </a:pPr>
            <a:r>
              <a:rPr lang="ar-BH" sz="3600" b="1" dirty="0">
                <a:latin typeface="Sakkal Majalla" panose="02000000000000000000" pitchFamily="2" charset="-78"/>
                <a:cs typeface="Sakkal Majalla" panose="02000000000000000000" pitchFamily="2" charset="-78"/>
              </a:rPr>
              <a:t>5."</a:t>
            </a:r>
            <a:r>
              <a:rPr lang="en-US" sz="3600" b="1" dirty="0">
                <a:latin typeface="Sakkal Majalla" panose="02000000000000000000" pitchFamily="2" charset="-78"/>
                <a:cs typeface="Sakkal Majalla" panose="02000000000000000000" pitchFamily="2" charset="-78"/>
              </a:rPr>
              <a:t> </a:t>
            </a:r>
            <a:r>
              <a:rPr lang="ar-BH" sz="3600" b="1" dirty="0">
                <a:latin typeface="Sakkal Majalla" panose="02000000000000000000" pitchFamily="2" charset="-78"/>
                <a:cs typeface="Sakkal Majalla" panose="02000000000000000000" pitchFamily="2" charset="-78"/>
              </a:rPr>
              <a:t>إنَّ أنكرَ الأصواتِ لصَوْتُ الحميرِ ".</a:t>
            </a:r>
          </a:p>
          <a:p>
            <a:pPr marL="0" lvl="0" indent="0">
              <a:buNone/>
            </a:pPr>
            <a:r>
              <a:rPr lang="ar-BH" sz="3600" b="1" dirty="0">
                <a:latin typeface="Sakkal Majalla" panose="02000000000000000000" pitchFamily="2" charset="-78"/>
                <a:cs typeface="Sakkal Majalla" panose="02000000000000000000" pitchFamily="2" charset="-78"/>
              </a:rPr>
              <a:t>أُوضِّحُ التشبيهَ الوارِدَ في الآية الكريمةِ السابقةِ. </a:t>
            </a:r>
            <a:r>
              <a:rPr lang="ar-BH" sz="3600" b="1" dirty="0">
                <a:solidFill>
                  <a:srgbClr val="FF0000"/>
                </a:solidFill>
                <a:latin typeface="Sakkal Majalla" panose="02000000000000000000" pitchFamily="2" charset="-78"/>
                <a:cs typeface="Sakkal Majalla" panose="02000000000000000000" pitchFamily="2" charset="-78"/>
              </a:rPr>
              <a:t>(دقيقتان)</a:t>
            </a:r>
            <a:r>
              <a:rPr lang="ar-BH" sz="3600" b="1" dirty="0">
                <a:latin typeface="Sakkal Majalla" panose="02000000000000000000" pitchFamily="2" charset="-78"/>
                <a:cs typeface="Sakkal Majalla" panose="02000000000000000000" pitchFamily="2" charset="-78"/>
              </a:rPr>
              <a:t> </a:t>
            </a:r>
          </a:p>
          <a:p>
            <a:pPr marL="0" indent="0">
              <a:buNone/>
            </a:pPr>
            <a:r>
              <a:rPr lang="ar-BH" sz="3600" b="1" dirty="0">
                <a:solidFill>
                  <a:srgbClr val="00B050"/>
                </a:solidFill>
                <a:latin typeface="Sakkal Majalla" panose="02000000000000000000" pitchFamily="2" charset="-78"/>
                <a:cs typeface="Sakkal Majalla" panose="02000000000000000000" pitchFamily="2" charset="-78"/>
              </a:rPr>
              <a:t>شبَّهَ اللهُ الصَّوتَ المرتفعَ العَالي دونَ داعٍ أو غايةٍ بصوت الحميرِ لِقُبِحِهِ. </a:t>
            </a:r>
          </a:p>
          <a:p>
            <a:pPr marL="0" indent="0">
              <a:buNone/>
            </a:pPr>
            <a:endParaRPr lang="ar-BH" sz="3200" b="1" dirty="0">
              <a:latin typeface="Traditional Arabic" panose="02020603050405020304" pitchFamily="18" charset="-78"/>
              <a:cs typeface="Traditional Arabic" panose="02020603050405020304" pitchFamily="18" charset="-78"/>
            </a:endParaRPr>
          </a:p>
          <a:p>
            <a:pPr marL="0" lvl="0" indent="0">
              <a:buNone/>
            </a:pPr>
            <a:endParaRPr lang="ar-BH" sz="3200" b="1" dirty="0">
              <a:latin typeface="Traditional Arabic" panose="02020603050405020304" pitchFamily="18" charset="-78"/>
              <a:cs typeface="Traditional Arabic" panose="02020603050405020304" pitchFamily="18" charset="-78"/>
            </a:endParaRPr>
          </a:p>
        </p:txBody>
      </p:sp>
      <p:sp>
        <p:nvSpPr>
          <p:cNvPr id="8" name="Title 1">
            <a:extLst>
              <a:ext uri="{FF2B5EF4-FFF2-40B4-BE49-F238E27FC236}">
                <a16:creationId xmlns:a16="http://schemas.microsoft.com/office/drawing/2014/main" id="{88543313-5E1B-46D0-8AEB-12E8B2838405}"/>
              </a:ext>
            </a:extLst>
          </p:cNvPr>
          <p:cNvSpPr txBox="1">
            <a:spLocks/>
          </p:cNvSpPr>
          <p:nvPr/>
        </p:nvSpPr>
        <p:spPr>
          <a:xfrm>
            <a:off x="10923804" y="11294"/>
            <a:ext cx="1249534" cy="638063"/>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92500" lnSpcReduction="200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6" name="مستطيل 4">
            <a:extLst>
              <a:ext uri="{FF2B5EF4-FFF2-40B4-BE49-F238E27FC236}">
                <a16:creationId xmlns:a16="http://schemas.microsoft.com/office/drawing/2014/main" id="{69A2E73B-379B-4989-985D-53ED71EA48D6}"/>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0441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5C50B1-15EF-422A-9288-3702986DC999}"/>
              </a:ext>
            </a:extLst>
          </p:cNvPr>
          <p:cNvSpPr txBox="1">
            <a:spLocks/>
          </p:cNvSpPr>
          <p:nvPr/>
        </p:nvSpPr>
        <p:spPr>
          <a:xfrm>
            <a:off x="9303026" y="11294"/>
            <a:ext cx="2605272"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نشاط ختامي</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Content Placeholder 3"/>
          <p:cNvSpPr>
            <a:spLocks noGrp="1"/>
          </p:cNvSpPr>
          <p:nvPr>
            <p:ph idx="1"/>
          </p:nvPr>
        </p:nvSpPr>
        <p:spPr>
          <a:xfrm>
            <a:off x="340633" y="1033111"/>
            <a:ext cx="11510733" cy="5024583"/>
          </a:xfrm>
        </p:spPr>
        <p:txBody>
          <a:bodyPr>
            <a:normAutofit/>
          </a:bodyPr>
          <a:lstStyle/>
          <a:p>
            <a:pPr marL="0" lvl="0" indent="0">
              <a:buNone/>
            </a:pPr>
            <a:endParaRPr lang="ar-BH" sz="3200" b="1" dirty="0">
              <a:latin typeface="Traditional Arabic" panose="02020603050405020304" pitchFamily="18" charset="-78"/>
              <a:cs typeface="Traditional Arabic" panose="02020603050405020304" pitchFamily="18" charset="-78"/>
            </a:endParaRPr>
          </a:p>
          <a:p>
            <a:pPr marL="0" lvl="0" indent="0">
              <a:buNone/>
            </a:pPr>
            <a:r>
              <a:rPr lang="ar-BH" sz="3600" b="1" dirty="0">
                <a:latin typeface="Sakkal Majalla" panose="02000000000000000000" pitchFamily="2" charset="-78"/>
                <a:cs typeface="Sakkal Majalla" panose="02000000000000000000" pitchFamily="2" charset="-78"/>
              </a:rPr>
              <a:t>1: أذكُرُ ثلاثَةَ أمثِلَةٍ على التَّواضُعِ في مُعامَلَةِ النّاسِ. </a:t>
            </a:r>
            <a:r>
              <a:rPr lang="ar-BH" sz="3600" b="1" dirty="0">
                <a:solidFill>
                  <a:srgbClr val="FF0000"/>
                </a:solidFill>
                <a:latin typeface="Sakkal Majalla" panose="02000000000000000000" pitchFamily="2" charset="-78"/>
                <a:cs typeface="Sakkal Majalla" panose="02000000000000000000" pitchFamily="2" charset="-78"/>
              </a:rPr>
              <a:t>(دقيقتان)</a:t>
            </a:r>
            <a:r>
              <a:rPr lang="ar-BH" sz="3600" b="1" dirty="0">
                <a:latin typeface="Sakkal Majalla" panose="02000000000000000000" pitchFamily="2" charset="-78"/>
                <a:cs typeface="Sakkal Majalla" panose="02000000000000000000" pitchFamily="2" charset="-78"/>
              </a:rPr>
              <a:t> </a:t>
            </a:r>
          </a:p>
          <a:p>
            <a:pPr marL="457200" lvl="1" indent="0">
              <a:buNone/>
            </a:pPr>
            <a:r>
              <a:rPr lang="ar-BH" sz="3200" b="1" dirty="0">
                <a:solidFill>
                  <a:srgbClr val="00B050"/>
                </a:solidFill>
                <a:latin typeface="Sakkal Majalla" panose="02000000000000000000" pitchFamily="2" charset="-78"/>
                <a:cs typeface="Sakkal Majalla" panose="02000000000000000000" pitchFamily="2" charset="-78"/>
              </a:rPr>
              <a:t>أ. البدْءُ بالسَّلامِ والتَّحيَّةِ لِلجَارِ، والأصْدقاءِ، وجَميعِ النَّاسِ.</a:t>
            </a:r>
          </a:p>
          <a:p>
            <a:pPr marL="457200" lvl="1" indent="0">
              <a:buNone/>
            </a:pPr>
            <a:r>
              <a:rPr lang="ar-BH" sz="3200" b="1" dirty="0">
                <a:solidFill>
                  <a:srgbClr val="00B050"/>
                </a:solidFill>
                <a:latin typeface="Sakkal Majalla" panose="02000000000000000000" pitchFamily="2" charset="-78"/>
                <a:cs typeface="Sakkal Majalla" panose="02000000000000000000" pitchFamily="2" charset="-78"/>
              </a:rPr>
              <a:t>ب. التَّواضُعُ فِي الحديثِ مع الآخرين وعَدَمُ التباهي والتَّفاخُرِ أمامَهُم بالنِّعمِ الَّتي أنعمَ اللهُ بِها عَليَّ. </a:t>
            </a:r>
          </a:p>
          <a:p>
            <a:pPr marL="457200" lvl="1" indent="0">
              <a:buNone/>
            </a:pPr>
            <a:r>
              <a:rPr lang="ar-BH" sz="3200" b="1" dirty="0">
                <a:solidFill>
                  <a:srgbClr val="00B050"/>
                </a:solidFill>
                <a:latin typeface="Sakkal Majalla" panose="02000000000000000000" pitchFamily="2" charset="-78"/>
                <a:cs typeface="Sakkal Majalla" panose="02000000000000000000" pitchFamily="2" charset="-78"/>
              </a:rPr>
              <a:t>ج. مُساعدةُ الآخرين في البيتِ والمدرسةِ والحيّ، ومُشاركتهُم مُناسباتِهِم. </a:t>
            </a:r>
          </a:p>
          <a:p>
            <a:pPr marL="0" lvl="0" indent="0">
              <a:buNone/>
            </a:pPr>
            <a:r>
              <a:rPr lang="ar-BH" sz="3600" b="1" dirty="0">
                <a:latin typeface="Sakkal Majalla" panose="02000000000000000000" pitchFamily="2" charset="-78"/>
                <a:cs typeface="Sakkal Majalla" panose="02000000000000000000" pitchFamily="2" charset="-78"/>
              </a:rPr>
              <a:t>2: للعمَلِ بما وردَ في هذهِ الآياتِ إيجابيّاتٌ كثيرةٌ في المُجتمعِ، أكتبُ أمرينِ منها. </a:t>
            </a:r>
            <a:r>
              <a:rPr lang="ar-BH" sz="3600" b="1" dirty="0">
                <a:solidFill>
                  <a:srgbClr val="FF0000"/>
                </a:solidFill>
                <a:latin typeface="Sakkal Majalla" panose="02000000000000000000" pitchFamily="2" charset="-78"/>
                <a:cs typeface="Sakkal Majalla" panose="02000000000000000000" pitchFamily="2" charset="-78"/>
              </a:rPr>
              <a:t>(دقيقتان)</a:t>
            </a:r>
            <a:r>
              <a:rPr lang="ar-BH" sz="3600" b="1" dirty="0">
                <a:latin typeface="Sakkal Majalla" panose="02000000000000000000" pitchFamily="2" charset="-78"/>
                <a:cs typeface="Sakkal Majalla" panose="02000000000000000000" pitchFamily="2" charset="-78"/>
              </a:rPr>
              <a:t> </a:t>
            </a:r>
          </a:p>
          <a:p>
            <a:pPr marL="457200" lvl="1" indent="0">
              <a:buNone/>
            </a:pPr>
            <a:r>
              <a:rPr lang="ar-BH" sz="3200" b="1" dirty="0">
                <a:solidFill>
                  <a:srgbClr val="00B050"/>
                </a:solidFill>
                <a:latin typeface="Sakkal Majalla" panose="02000000000000000000" pitchFamily="2" charset="-78"/>
                <a:cs typeface="Sakkal Majalla" panose="02000000000000000000" pitchFamily="2" charset="-78"/>
              </a:rPr>
              <a:t>أ. يزدادُ النّاسُ التزامًا بطاعةِ الله. </a:t>
            </a:r>
          </a:p>
          <a:p>
            <a:pPr marL="457200" lvl="1" indent="0">
              <a:buNone/>
            </a:pPr>
            <a:r>
              <a:rPr lang="ar-BH" sz="3200" b="1" dirty="0">
                <a:solidFill>
                  <a:srgbClr val="00B050"/>
                </a:solidFill>
                <a:latin typeface="Sakkal Majalla" panose="02000000000000000000" pitchFamily="2" charset="-78"/>
                <a:cs typeface="Sakkal Majalla" panose="02000000000000000000" pitchFamily="2" charset="-78"/>
              </a:rPr>
              <a:t>ب. تسودُ المحبَّةُ والألفةُ والاحتِرامُ بين الناسِ.  </a:t>
            </a:r>
          </a:p>
        </p:txBody>
      </p:sp>
      <p:sp>
        <p:nvSpPr>
          <p:cNvPr id="7" name="مستطيل 4">
            <a:extLst>
              <a:ext uri="{FF2B5EF4-FFF2-40B4-BE49-F238E27FC236}">
                <a16:creationId xmlns:a16="http://schemas.microsoft.com/office/drawing/2014/main" id="{101FBF5E-4C07-49A4-A6B0-20D74DD040E3}"/>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163027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000"/>
                                        <p:tgtEl>
                                          <p:spTgt spid="4">
                                            <p:txEl>
                                              <p:pRg st="7" end="7"/>
                                            </p:txEl>
                                          </p:spTgt>
                                        </p:tgtEl>
                                      </p:cBhvr>
                                    </p:animEffect>
                                    <p:anim calcmode="lin" valueType="num">
                                      <p:cBhvr>
                                        <p:cTn id="3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EE0622F-40A2-4037-89C6-823F9AE0EBD1}"/>
              </a:ext>
            </a:extLst>
          </p:cNvPr>
          <p:cNvSpPr>
            <a:spLocks noGrp="1" noChangeArrowheads="1"/>
          </p:cNvSpPr>
          <p:nvPr>
            <p:ph type="title"/>
          </p:nvPr>
        </p:nvSpPr>
        <p:spPr>
          <a:xfrm>
            <a:off x="612775" y="2474913"/>
            <a:ext cx="10515600" cy="1325562"/>
          </a:xfrm>
        </p:spPr>
        <p:txBody>
          <a:bodyPr/>
          <a:lstStyle/>
          <a:p>
            <a:pPr algn="ctr" eaLnBrk="1" hangingPunct="1"/>
            <a:r>
              <a:rPr lang="ar-BH" altLang="en-US" sz="7200" b="1" dirty="0">
                <a:latin typeface="Sakkal Majalla" panose="02000000000000000000" pitchFamily="2" charset="-78"/>
                <a:cs typeface="Sakkal Majalla" panose="02000000000000000000" pitchFamily="2" charset="-78"/>
              </a:rPr>
              <a:t>ان</a:t>
            </a:r>
            <a:r>
              <a:rPr lang="ar-SA" altLang="en-US" sz="7200" b="1" dirty="0">
                <a:latin typeface="Sakkal Majalla" panose="02000000000000000000" pitchFamily="2" charset="-78"/>
                <a:cs typeface="Sakkal Majalla" panose="02000000000000000000" pitchFamily="2" charset="-78"/>
              </a:rPr>
              <a:t>ْ</a:t>
            </a:r>
            <a:r>
              <a:rPr lang="ar-BH" altLang="en-US" sz="7200" b="1" dirty="0">
                <a:latin typeface="Sakkal Majalla" panose="02000000000000000000" pitchFamily="2" charset="-78"/>
                <a:cs typeface="Sakkal Majalla" panose="02000000000000000000" pitchFamily="2" charset="-78"/>
              </a:rPr>
              <a:t>ت</a:t>
            </a:r>
            <a:r>
              <a:rPr lang="ar-SA" altLang="en-US" sz="7200" b="1" dirty="0">
                <a:latin typeface="Sakkal Majalla" panose="02000000000000000000" pitchFamily="2" charset="-78"/>
                <a:cs typeface="Sakkal Majalla" panose="02000000000000000000" pitchFamily="2" charset="-78"/>
              </a:rPr>
              <a:t>َ</a:t>
            </a:r>
            <a:r>
              <a:rPr lang="ar-BH" altLang="en-US" sz="7200" b="1" dirty="0">
                <a:latin typeface="Sakkal Majalla" panose="02000000000000000000" pitchFamily="2" charset="-78"/>
                <a:cs typeface="Sakkal Majalla" panose="02000000000000000000" pitchFamily="2" charset="-78"/>
              </a:rPr>
              <a:t>ه</a:t>
            </a:r>
            <a:r>
              <a:rPr lang="ar-SA" altLang="en-US" sz="7200" b="1" dirty="0">
                <a:latin typeface="Sakkal Majalla" panose="02000000000000000000" pitchFamily="2" charset="-78"/>
                <a:cs typeface="Sakkal Majalla" panose="02000000000000000000" pitchFamily="2" charset="-78"/>
              </a:rPr>
              <a:t>َ</a:t>
            </a:r>
            <a:r>
              <a:rPr lang="ar-BH" altLang="en-US" sz="7200" b="1" dirty="0">
                <a:latin typeface="Sakkal Majalla" panose="02000000000000000000" pitchFamily="2" charset="-78"/>
                <a:cs typeface="Sakkal Majalla" panose="02000000000000000000" pitchFamily="2" charset="-78"/>
              </a:rPr>
              <a:t>ى الد</a:t>
            </a:r>
            <a:r>
              <a:rPr lang="ar-SA" altLang="en-US" sz="7200" b="1" dirty="0">
                <a:latin typeface="Sakkal Majalla" panose="02000000000000000000" pitchFamily="2" charset="-78"/>
                <a:cs typeface="Sakkal Majalla" panose="02000000000000000000" pitchFamily="2" charset="-78"/>
              </a:rPr>
              <a:t>َّ</a:t>
            </a:r>
            <a:r>
              <a:rPr lang="ar-BH" altLang="en-US" sz="7200" b="1" dirty="0">
                <a:latin typeface="Sakkal Majalla" panose="02000000000000000000" pitchFamily="2" charset="-78"/>
                <a:cs typeface="Sakkal Majalla" panose="02000000000000000000" pitchFamily="2" charset="-78"/>
              </a:rPr>
              <a:t>ر</a:t>
            </a:r>
            <a:r>
              <a:rPr lang="ar-SA" altLang="en-US" sz="7200" b="1" dirty="0">
                <a:latin typeface="Sakkal Majalla" panose="02000000000000000000" pitchFamily="2" charset="-78"/>
                <a:cs typeface="Sakkal Majalla" panose="02000000000000000000" pitchFamily="2" charset="-78"/>
              </a:rPr>
              <a:t>ْ</a:t>
            </a:r>
            <a:r>
              <a:rPr lang="ar-BH" altLang="en-US" sz="7200" b="1" dirty="0">
                <a:latin typeface="Sakkal Majalla" panose="02000000000000000000" pitchFamily="2" charset="-78"/>
                <a:cs typeface="Sakkal Majalla" panose="02000000000000000000" pitchFamily="2" charset="-78"/>
              </a:rPr>
              <a:t>س</a:t>
            </a:r>
            <a:r>
              <a:rPr lang="ar-SA" altLang="en-US" sz="7200" b="1" dirty="0">
                <a:latin typeface="Sakkal Majalla" panose="02000000000000000000" pitchFamily="2" charset="-78"/>
                <a:cs typeface="Sakkal Majalla" panose="02000000000000000000" pitchFamily="2" charset="-78"/>
              </a:rPr>
              <a:t>ُ</a:t>
            </a:r>
            <a:endParaRPr lang="en-GB" altLang="en-US" sz="7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FFC3F-B80E-4629-BC63-F1F9933D5B3B}"/>
              </a:ext>
            </a:extLst>
          </p:cNvPr>
          <p:cNvSpPr/>
          <p:nvPr/>
        </p:nvSpPr>
        <p:spPr>
          <a:xfrm>
            <a:off x="832338" y="2518089"/>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الأوَّل: </a:t>
            </a:r>
            <a:r>
              <a:rPr lang="ar-BH" sz="3600" b="1" dirty="0">
                <a:solidFill>
                  <a:srgbClr val="002060"/>
                </a:solidFill>
                <a:latin typeface="Sakkal Majalla" panose="02000000000000000000" pitchFamily="2" charset="-78"/>
                <a:cs typeface="Sakkal Majalla" panose="02000000000000000000" pitchFamily="2" charset="-78"/>
              </a:rPr>
              <a:t>تفسيرُ المفردات تفسيرًا واضحًا وفق معاني الآياتِ الكريمةِ.</a:t>
            </a:r>
          </a:p>
        </p:txBody>
      </p:sp>
      <p:sp>
        <p:nvSpPr>
          <p:cNvPr id="10" name="Rectangle 9">
            <a:extLst>
              <a:ext uri="{FF2B5EF4-FFF2-40B4-BE49-F238E27FC236}">
                <a16:creationId xmlns:a16="http://schemas.microsoft.com/office/drawing/2014/main" id="{C5F0BFDC-230F-412E-B90F-C57409A305F9}"/>
              </a:ext>
            </a:extLst>
          </p:cNvPr>
          <p:cNvSpPr/>
          <p:nvPr/>
        </p:nvSpPr>
        <p:spPr>
          <a:xfrm>
            <a:off x="832338" y="3667027"/>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الثّاني: </a:t>
            </a:r>
            <a:r>
              <a:rPr lang="ar-BH" sz="3600" b="1" dirty="0">
                <a:solidFill>
                  <a:schemeClr val="accent5">
                    <a:lumMod val="50000"/>
                  </a:schemeClr>
                </a:solidFill>
                <a:latin typeface="Sakkal Majalla" panose="02000000000000000000" pitchFamily="2" charset="-78"/>
                <a:cs typeface="Sakkal Majalla" panose="02000000000000000000" pitchFamily="2" charset="-78"/>
              </a:rPr>
              <a:t>تحليلُ الآياتِ الكريمةِ ( 17-19) تحليلًا دقيقًا. </a:t>
            </a:r>
          </a:p>
        </p:txBody>
      </p:sp>
      <p:sp>
        <p:nvSpPr>
          <p:cNvPr id="3" name="Rectangle 2"/>
          <p:cNvSpPr/>
          <p:nvPr/>
        </p:nvSpPr>
        <p:spPr>
          <a:xfrm>
            <a:off x="4691074" y="1001584"/>
            <a:ext cx="3294530" cy="9199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800" b="1" dirty="0">
                <a:solidFill>
                  <a:schemeClr val="bg1"/>
                </a:solidFill>
                <a:latin typeface="Sakkal Majalla" panose="02000000000000000000" pitchFamily="2" charset="-78"/>
                <a:cs typeface="Sakkal Majalla" panose="02000000000000000000" pitchFamily="2" charset="-78"/>
              </a:rPr>
              <a:t>أهْدافُ الدَّرْسِ</a:t>
            </a:r>
            <a:endParaRPr lang="en-US" sz="4800" b="1" dirty="0">
              <a:solidFill>
                <a:schemeClr val="bg1"/>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C5F0BFDC-230F-412E-B90F-C57409A305F9}"/>
              </a:ext>
            </a:extLst>
          </p:cNvPr>
          <p:cNvSpPr/>
          <p:nvPr/>
        </p:nvSpPr>
        <p:spPr>
          <a:xfrm>
            <a:off x="832338" y="4738060"/>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الثالث: </a:t>
            </a:r>
            <a:r>
              <a:rPr lang="ar-BH" sz="3600" b="1" dirty="0">
                <a:solidFill>
                  <a:schemeClr val="accent5">
                    <a:lumMod val="50000"/>
                  </a:schemeClr>
                </a:solidFill>
                <a:latin typeface="Sakkal Majalla" panose="02000000000000000000" pitchFamily="2" charset="-78"/>
                <a:cs typeface="Sakkal Majalla" panose="02000000000000000000" pitchFamily="2" charset="-78"/>
              </a:rPr>
              <a:t>إبداء الرأي في أثر تطبيق تعاليم الآيات في الحياة والمجتمع. </a:t>
            </a:r>
          </a:p>
        </p:txBody>
      </p:sp>
      <p:sp>
        <p:nvSpPr>
          <p:cNvPr id="6" name="مستطيل 4">
            <a:extLst>
              <a:ext uri="{FF2B5EF4-FFF2-40B4-BE49-F238E27FC236}">
                <a16:creationId xmlns:a16="http://schemas.microsoft.com/office/drawing/2014/main" id="{1B762D3A-EF20-49C1-A989-571E86E40C98}"/>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pic>
        <p:nvPicPr>
          <p:cNvPr id="7" name="Picture 5">
            <a:extLst>
              <a:ext uri="{FF2B5EF4-FFF2-40B4-BE49-F238E27FC236}">
                <a16:creationId xmlns:a16="http://schemas.microsoft.com/office/drawing/2014/main" id="{756D1FFD-20B9-495D-A4F0-5A710E582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922" y="0"/>
            <a:ext cx="2001078" cy="1541446"/>
          </a:xfrm>
          <a:prstGeom prst="rect">
            <a:avLst/>
          </a:prstGeom>
        </p:spPr>
      </p:pic>
    </p:spTree>
    <p:extLst>
      <p:ext uri="{BB962C8B-B14F-4D97-AF65-F5344CB8AC3E}">
        <p14:creationId xmlns:p14="http://schemas.microsoft.com/office/powerpoint/2010/main" val="3894942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69A42E-2F99-476D-90FA-C289343FCA5A}"/>
              </a:ext>
            </a:extLst>
          </p:cNvPr>
          <p:cNvSpPr txBox="1">
            <a:spLocks/>
          </p:cNvSpPr>
          <p:nvPr/>
        </p:nvSpPr>
        <p:spPr>
          <a:xfrm>
            <a:off x="10024366" y="15182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2" name="TextBox 1"/>
          <p:cNvSpPr txBox="1"/>
          <p:nvPr/>
        </p:nvSpPr>
        <p:spPr>
          <a:xfrm>
            <a:off x="1776811" y="685897"/>
            <a:ext cx="8932984" cy="707886"/>
          </a:xfrm>
          <a:prstGeom prst="rect">
            <a:avLst/>
          </a:prstGeom>
          <a:noFill/>
        </p:spPr>
        <p:txBody>
          <a:bodyPr wrap="square" rtlCol="0">
            <a:spAutoFit/>
          </a:bodyPr>
          <a:lstStyle/>
          <a:p>
            <a:r>
              <a:rPr lang="ar-BH" sz="4000" b="1" dirty="0">
                <a:solidFill>
                  <a:srgbClr val="FF0000"/>
                </a:solidFill>
                <a:latin typeface="Sakkal Majalla" panose="02000000000000000000" pitchFamily="2" charset="-78"/>
                <a:cs typeface="Sakkal Majalla" panose="02000000000000000000" pitchFamily="2" charset="-78"/>
              </a:rPr>
              <a:t>أَقْرَأُ الآياتِ الكريمةَ بِتمعُّنٍ، وأُجيبُ عمَّا يليها مِنْ </a:t>
            </a:r>
            <a:r>
              <a:rPr lang="ar-BH" sz="4000" b="1" dirty="0" smtClean="0">
                <a:solidFill>
                  <a:srgbClr val="FF0000"/>
                </a:solidFill>
                <a:latin typeface="Sakkal Majalla" panose="02000000000000000000" pitchFamily="2" charset="-78"/>
                <a:cs typeface="Sakkal Majalla" panose="02000000000000000000" pitchFamily="2" charset="-78"/>
              </a:rPr>
              <a:t>أسئلةٍ:  </a:t>
            </a:r>
            <a:endParaRPr lang="en-US" sz="4000" b="1" dirty="0">
              <a:solidFill>
                <a:srgbClr val="FF0000"/>
              </a:solidFill>
              <a:latin typeface="Sakkal Majalla" panose="02000000000000000000" pitchFamily="2" charset="-78"/>
              <a:cs typeface="Sakkal Majalla" panose="02000000000000000000" pitchFamily="2" charset="-78"/>
            </a:endParaRPr>
          </a:p>
        </p:txBody>
      </p:sp>
      <p:pic>
        <p:nvPicPr>
          <p:cNvPr id="1026" name="Picture 2" descr="C:\Users\Villaggio\Desktop\page0011.jpg"/>
          <p:cNvPicPr>
            <a:picLocks noChangeAspect="1" noChangeArrowheads="1"/>
          </p:cNvPicPr>
          <p:nvPr/>
        </p:nvPicPr>
        <p:blipFill rotWithShape="1">
          <a:blip r:embed="rId2">
            <a:extLst>
              <a:ext uri="{28A0092B-C50C-407E-A947-70E740481C1C}">
                <a14:useLocalDpi xmlns:a14="http://schemas.microsoft.com/office/drawing/2010/main" val="0"/>
              </a:ext>
            </a:extLst>
          </a:blip>
          <a:srcRect l="28191" t="22842" r="13760" b="47270"/>
          <a:stretch/>
        </p:blipFill>
        <p:spPr bwMode="auto">
          <a:xfrm>
            <a:off x="1026534" y="1364059"/>
            <a:ext cx="10433538" cy="511126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FB4D7C3F-C1C1-4CC8-B707-88E2CB4943CA}"/>
              </a:ext>
            </a:extLst>
          </p:cNvPr>
          <p:cNvSpPr txBox="1"/>
          <p:nvPr/>
        </p:nvSpPr>
        <p:spPr>
          <a:xfrm>
            <a:off x="1325218" y="5671930"/>
            <a:ext cx="3670852" cy="461665"/>
          </a:xfrm>
          <a:prstGeom prst="rect">
            <a:avLst/>
          </a:prstGeom>
          <a:noFill/>
        </p:spPr>
        <p:txBody>
          <a:bodyPr wrap="square" rtlCol="0">
            <a:spAutoFit/>
          </a:bodyPr>
          <a:lstStyle/>
          <a:p>
            <a:pPr algn="ctr" rtl="1"/>
            <a:r>
              <a:rPr lang="ar-BH" sz="2400" b="1" dirty="0">
                <a:latin typeface="Sakkal Majalla" panose="02000000000000000000" pitchFamily="2" charset="-78"/>
                <a:cs typeface="Sakkal Majalla" panose="02000000000000000000" pitchFamily="2" charset="-78"/>
              </a:rPr>
              <a:t>سورة لُقمَانَ. الآيات: (17-19)</a:t>
            </a:r>
            <a:endParaRPr lang="en-US" sz="2400" b="1" dirty="0">
              <a:latin typeface="Sakkal Majalla" panose="02000000000000000000" pitchFamily="2" charset="-78"/>
              <a:cs typeface="Sakkal Majalla" panose="02000000000000000000" pitchFamily="2" charset="-78"/>
            </a:endParaRPr>
          </a:p>
        </p:txBody>
      </p:sp>
      <p:sp>
        <p:nvSpPr>
          <p:cNvPr id="7" name="مستطيل 4">
            <a:extLst>
              <a:ext uri="{FF2B5EF4-FFF2-40B4-BE49-F238E27FC236}">
                <a16:creationId xmlns:a16="http://schemas.microsoft.com/office/drawing/2014/main" id="{A093DF34-7497-4139-A4AC-168AE0CACCF7}"/>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3664013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69A42E-2F99-476D-90FA-C289343FCA5A}"/>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TextBox 3"/>
          <p:cNvSpPr txBox="1"/>
          <p:nvPr/>
        </p:nvSpPr>
        <p:spPr>
          <a:xfrm>
            <a:off x="3678600" y="1561482"/>
            <a:ext cx="4454769" cy="769441"/>
          </a:xfrm>
          <a:prstGeom prst="rect">
            <a:avLst/>
          </a:prstGeom>
          <a:noFill/>
        </p:spPr>
        <p:txBody>
          <a:bodyPr wrap="square" rtlCol="0">
            <a:spAutoFit/>
          </a:bodyPr>
          <a:lstStyle/>
          <a:p>
            <a:r>
              <a:rPr lang="ar-BH" sz="4400" b="1" dirty="0">
                <a:solidFill>
                  <a:srgbClr val="FF0000"/>
                </a:solidFill>
                <a:latin typeface="Sakkal Majalla" panose="02000000000000000000" pitchFamily="2" charset="-78"/>
                <a:cs typeface="Sakkal Majalla" panose="02000000000000000000" pitchFamily="2" charset="-78"/>
              </a:rPr>
              <a:t>رِسَالةُ الآياتِ </a:t>
            </a:r>
            <a:r>
              <a:rPr lang="ar-BH" sz="4400" b="1" dirty="0" smtClean="0">
                <a:solidFill>
                  <a:srgbClr val="FF0000"/>
                </a:solidFill>
                <a:latin typeface="Sakkal Majalla" panose="02000000000000000000" pitchFamily="2" charset="-78"/>
                <a:cs typeface="Sakkal Majalla" panose="02000000000000000000" pitchFamily="2" charset="-78"/>
              </a:rPr>
              <a:t>الكَرِيمةِ: </a:t>
            </a:r>
            <a:endParaRPr lang="en-US" sz="4400" b="1" dirty="0">
              <a:solidFill>
                <a:srgbClr val="FF0000"/>
              </a:solidFill>
              <a:latin typeface="Sakkal Majalla" panose="02000000000000000000" pitchFamily="2" charset="-78"/>
              <a:cs typeface="Sakkal Majalla" panose="02000000000000000000" pitchFamily="2" charset="-78"/>
            </a:endParaRPr>
          </a:p>
        </p:txBody>
      </p:sp>
      <p:sp>
        <p:nvSpPr>
          <p:cNvPr id="3" name="Rectangle 2"/>
          <p:cNvSpPr/>
          <p:nvPr/>
        </p:nvSpPr>
        <p:spPr>
          <a:xfrm>
            <a:off x="1617786" y="2836983"/>
            <a:ext cx="8576398" cy="134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BH" sz="4400" b="1" dirty="0">
                <a:solidFill>
                  <a:schemeClr val="tx1"/>
                </a:solidFill>
                <a:latin typeface="Sakkal Majalla" panose="02000000000000000000" pitchFamily="2" charset="-78"/>
                <a:cs typeface="Sakkal Majalla" panose="02000000000000000000" pitchFamily="2" charset="-78"/>
              </a:rPr>
              <a:t>نَصَائحُ لُقمانَ لابنِهِ في الدّينِ والأخْلاقِ </a:t>
            </a:r>
            <a:r>
              <a:rPr lang="ar-BH" sz="4400" b="1" dirty="0" smtClean="0">
                <a:solidFill>
                  <a:schemeClr val="tx1"/>
                </a:solidFill>
                <a:latin typeface="Sakkal Majalla" panose="02000000000000000000" pitchFamily="2" charset="-78"/>
                <a:cs typeface="Sakkal Majalla" panose="02000000000000000000" pitchFamily="2" charset="-78"/>
              </a:rPr>
              <a:t>والسُّلُوكِ. </a:t>
            </a:r>
            <a:endParaRPr lang="ar-BH" sz="4400" b="1" dirty="0">
              <a:solidFill>
                <a:schemeClr val="tx1"/>
              </a:solidFill>
              <a:latin typeface="Sakkal Majalla" panose="02000000000000000000" pitchFamily="2" charset="-78"/>
              <a:cs typeface="Sakkal Majalla" panose="02000000000000000000" pitchFamily="2" charset="-78"/>
            </a:endParaRPr>
          </a:p>
        </p:txBody>
      </p:sp>
      <p:sp>
        <p:nvSpPr>
          <p:cNvPr id="6" name="مستطيل 4">
            <a:extLst>
              <a:ext uri="{FF2B5EF4-FFF2-40B4-BE49-F238E27FC236}">
                <a16:creationId xmlns:a16="http://schemas.microsoft.com/office/drawing/2014/main" id="{49197588-11D8-44A0-B4D8-9B08DE4A29F5}"/>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760426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1713828" y="13423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6000" b="1" dirty="0">
              <a:latin typeface="Traditional Arabic" panose="02020603050405020304" pitchFamily="18" charset="-78"/>
              <a:cs typeface="Traditional Arabic" panose="02020603050405020304" pitchFamily="18" charset="-78"/>
            </a:endParaRPr>
          </a:p>
        </p:txBody>
      </p:sp>
      <p:sp>
        <p:nvSpPr>
          <p:cNvPr id="4" name="مربع نص 3">
            <a:extLst>
              <a:ext uri="{FF2B5EF4-FFF2-40B4-BE49-F238E27FC236}">
                <a16:creationId xmlns:a16="http://schemas.microsoft.com/office/drawing/2014/main" id="{A73D69AF-4C52-4910-8A39-AF20FFF67942}"/>
              </a:ext>
            </a:extLst>
          </p:cNvPr>
          <p:cNvSpPr txBox="1"/>
          <p:nvPr/>
        </p:nvSpPr>
        <p:spPr>
          <a:xfrm>
            <a:off x="4083002" y="1134039"/>
            <a:ext cx="4164037" cy="830997"/>
          </a:xfrm>
          <a:prstGeom prst="rect">
            <a:avLst/>
          </a:prstGeom>
          <a:noFill/>
        </p:spPr>
        <p:txBody>
          <a:bodyPr wrap="square" rtlCol="0">
            <a:spAutoFit/>
          </a:bodyPr>
          <a:lstStyle/>
          <a:p>
            <a:pPr algn="ctr" rtl="1"/>
            <a:r>
              <a:rPr lang="ar-BH" sz="4800" b="1" dirty="0">
                <a:solidFill>
                  <a:srgbClr val="FF0000"/>
                </a:solidFill>
                <a:latin typeface="Sakkal Majalla" panose="02000000000000000000" pitchFamily="2" charset="-78"/>
                <a:cs typeface="Sakkal Majalla" panose="02000000000000000000" pitchFamily="2" charset="-78"/>
              </a:rPr>
              <a:t>تفسيرُ المُفرَداتِ</a:t>
            </a:r>
            <a:endParaRPr lang="en-US" sz="4000" b="1" dirty="0">
              <a:solidFill>
                <a:srgbClr val="FF0000"/>
              </a:solidFill>
              <a:latin typeface="Traditional Arabic" panose="02020603050405020304" pitchFamily="18" charset="-78"/>
              <a:cs typeface="Traditional Arabic" panose="02020603050405020304" pitchFamily="18" charset="-78"/>
            </a:endParaRPr>
          </a:p>
        </p:txBody>
      </p:sp>
      <p:graphicFrame>
        <p:nvGraphicFramePr>
          <p:cNvPr id="5" name="جدول 7">
            <a:extLst>
              <a:ext uri="{FF2B5EF4-FFF2-40B4-BE49-F238E27FC236}">
                <a16:creationId xmlns:a16="http://schemas.microsoft.com/office/drawing/2014/main" id="{10A6DA25-2237-401E-8FBF-ABA4578DE813}"/>
              </a:ext>
            </a:extLst>
          </p:cNvPr>
          <p:cNvGraphicFramePr>
            <a:graphicFrameLocks noGrp="1"/>
          </p:cNvGraphicFramePr>
          <p:nvPr>
            <p:extLst>
              <p:ext uri="{D42A27DB-BD31-4B8C-83A1-F6EECF244321}">
                <p14:modId xmlns:p14="http://schemas.microsoft.com/office/powerpoint/2010/main" val="1584840366"/>
              </p:ext>
            </p:extLst>
          </p:nvPr>
        </p:nvGraphicFramePr>
        <p:xfrm>
          <a:off x="1713828" y="2302711"/>
          <a:ext cx="7963631" cy="2865120"/>
        </p:xfrm>
        <a:graphic>
          <a:graphicData uri="http://schemas.openxmlformats.org/drawingml/2006/table">
            <a:tbl>
              <a:tblPr firstRow="1" bandRow="1">
                <a:tableStyleId>{5C22544A-7EE6-4342-B048-85BDC9FD1C3A}</a:tableStyleId>
              </a:tblPr>
              <a:tblGrid>
                <a:gridCol w="5774472">
                  <a:extLst>
                    <a:ext uri="{9D8B030D-6E8A-4147-A177-3AD203B41FA5}">
                      <a16:colId xmlns:a16="http://schemas.microsoft.com/office/drawing/2014/main" val="1147244517"/>
                    </a:ext>
                  </a:extLst>
                </a:gridCol>
                <a:gridCol w="2189159">
                  <a:extLst>
                    <a:ext uri="{9D8B030D-6E8A-4147-A177-3AD203B41FA5}">
                      <a16:colId xmlns:a16="http://schemas.microsoft.com/office/drawing/2014/main" val="2651125887"/>
                    </a:ext>
                  </a:extLst>
                </a:gridCol>
              </a:tblGrid>
              <a:tr h="589230">
                <a:tc>
                  <a:txBody>
                    <a:bodyPr/>
                    <a:lstStyle/>
                    <a:p>
                      <a:pPr marL="0" algn="ctr" defTabSz="914400" rtl="1" eaLnBrk="1" latinLnBrk="0" hangingPunct="1"/>
                      <a:r>
                        <a:rPr lang="ar-BH" sz="4400" b="1" kern="1200" dirty="0">
                          <a:solidFill>
                            <a:schemeClr val="bg1"/>
                          </a:solidFill>
                          <a:latin typeface="Sakkal Majalla" panose="02000000000000000000" pitchFamily="2" charset="-78"/>
                          <a:ea typeface="+mn-ea"/>
                          <a:cs typeface="Sakkal Majalla" panose="02000000000000000000" pitchFamily="2" charset="-78"/>
                        </a:rPr>
                        <a:t>التفسير</a:t>
                      </a:r>
                      <a:endParaRPr lang="en-US" sz="44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4400" b="1" kern="1200" dirty="0">
                          <a:solidFill>
                            <a:schemeClr val="bg1"/>
                          </a:solidFill>
                          <a:latin typeface="Sakkal Majalla" panose="02000000000000000000" pitchFamily="2" charset="-78"/>
                          <a:ea typeface="+mn-ea"/>
                          <a:cs typeface="Sakkal Majalla" panose="02000000000000000000" pitchFamily="2" charset="-78"/>
                        </a:rPr>
                        <a:t>الكلمة</a:t>
                      </a:r>
                      <a:endParaRPr lang="en-US" sz="44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2300562839"/>
                  </a:ext>
                </a:extLst>
              </a:tr>
              <a:tr h="256355">
                <a:tc>
                  <a:txBody>
                    <a:bodyPr/>
                    <a:lstStyle/>
                    <a:p>
                      <a:pPr marL="0" algn="ctr" defTabSz="914400" rtl="1" eaLnBrk="1" latinLnBrk="0" hangingPunct="1"/>
                      <a:r>
                        <a:rPr lang="ar-BH" sz="4000" b="1" kern="1200" dirty="0">
                          <a:solidFill>
                            <a:schemeClr val="tx1"/>
                          </a:solidFill>
                          <a:latin typeface="Sakkal Majalla" panose="02000000000000000000" pitchFamily="2" charset="-78"/>
                          <a:ea typeface="+mn-ea"/>
                          <a:cs typeface="Sakkal Majalla" panose="02000000000000000000" pitchFamily="2" charset="-78"/>
                        </a:rPr>
                        <a:t>أَدِّ الصلاةَ فِي أوقاتِها وبِشُروطِها </a:t>
                      </a:r>
                      <a:endParaRPr lang="en-US" sz="40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4000" b="1" kern="1200" dirty="0">
                          <a:solidFill>
                            <a:schemeClr val="tx1"/>
                          </a:solidFill>
                          <a:latin typeface="Sakkal Majalla" panose="02000000000000000000" pitchFamily="2" charset="-78"/>
                          <a:ea typeface="+mn-ea"/>
                          <a:cs typeface="Sakkal Majalla" panose="02000000000000000000" pitchFamily="2" charset="-78"/>
                        </a:rPr>
                        <a:t>أَقِمْ</a:t>
                      </a:r>
                      <a:endParaRPr lang="en-US" sz="40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2556677987"/>
                  </a:ext>
                </a:extLst>
              </a:tr>
              <a:tr h="256355">
                <a:tc>
                  <a:txBody>
                    <a:bodyPr/>
                    <a:lstStyle/>
                    <a:p>
                      <a:pPr marL="0" algn="ctr" defTabSz="914400" rtl="1" eaLnBrk="1" latinLnBrk="0" hangingPunct="1"/>
                      <a:r>
                        <a:rPr lang="ar-BH" sz="4000" b="1" kern="1200" dirty="0">
                          <a:solidFill>
                            <a:schemeClr val="tx1"/>
                          </a:solidFill>
                          <a:latin typeface="Sakkal Majalla" panose="02000000000000000000" pitchFamily="2" charset="-78"/>
                          <a:ea typeface="+mn-ea"/>
                          <a:cs typeface="Sakkal Majalla" panose="02000000000000000000" pitchFamily="2" charset="-78"/>
                        </a:rPr>
                        <a:t>تَحَمَّلْ</a:t>
                      </a:r>
                      <a:endParaRPr lang="en-US" sz="40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4000" b="1" kern="1200" dirty="0">
                          <a:solidFill>
                            <a:schemeClr val="tx1"/>
                          </a:solidFill>
                          <a:latin typeface="Sakkal Majalla" panose="02000000000000000000" pitchFamily="2" charset="-78"/>
                          <a:ea typeface="+mn-ea"/>
                          <a:cs typeface="Sakkal Majalla" panose="02000000000000000000" pitchFamily="2" charset="-78"/>
                        </a:rPr>
                        <a:t>اصْبِرْ</a:t>
                      </a:r>
                      <a:endParaRPr lang="en-US" sz="40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2"/>
                  </a:ext>
                </a:extLst>
              </a:tr>
              <a:tr h="336054">
                <a:tc>
                  <a:txBody>
                    <a:bodyPr/>
                    <a:lstStyle/>
                    <a:p>
                      <a:pPr marL="0" algn="ctr" defTabSz="914400" rtl="1" eaLnBrk="1" latinLnBrk="0" hangingPunct="1"/>
                      <a:r>
                        <a:rPr lang="ar-BH" sz="4000" b="1" kern="1200" dirty="0">
                          <a:solidFill>
                            <a:schemeClr val="tx1"/>
                          </a:solidFill>
                          <a:latin typeface="Sakkal Majalla" panose="02000000000000000000" pitchFamily="2" charset="-78"/>
                          <a:ea typeface="+mn-ea"/>
                          <a:cs typeface="Sakkal Majalla" panose="02000000000000000000" pitchFamily="2" charset="-78"/>
                        </a:rPr>
                        <a:t>مُتَكَبِّرًا مَغْرُورًا </a:t>
                      </a:r>
                      <a:endParaRPr lang="en-US" sz="40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marL="0" algn="ctr" defTabSz="914400" rtl="1" eaLnBrk="1" latinLnBrk="0" hangingPunct="1"/>
                      <a:r>
                        <a:rPr lang="ar-BH" sz="4000" b="1" kern="1200" dirty="0">
                          <a:solidFill>
                            <a:schemeClr val="tx1"/>
                          </a:solidFill>
                          <a:latin typeface="Sakkal Majalla" panose="02000000000000000000" pitchFamily="2" charset="-78"/>
                          <a:ea typeface="+mn-ea"/>
                          <a:cs typeface="Sakkal Majalla" panose="02000000000000000000" pitchFamily="2" charset="-78"/>
                        </a:rPr>
                        <a:t>مَرَحًا</a:t>
                      </a:r>
                      <a:endParaRPr lang="en-US" sz="40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936542323"/>
                  </a:ext>
                </a:extLst>
              </a:tr>
            </a:tbl>
          </a:graphicData>
        </a:graphic>
      </p:graphicFrame>
      <p:sp>
        <p:nvSpPr>
          <p:cNvPr id="8" name="Title 1">
            <a:extLst>
              <a:ext uri="{FF2B5EF4-FFF2-40B4-BE49-F238E27FC236}">
                <a16:creationId xmlns:a16="http://schemas.microsoft.com/office/drawing/2014/main" id="{C3DBFD17-A38A-4577-AF4B-BCE2EAF6FC04}"/>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9" name="مستطيل 4">
            <a:extLst>
              <a:ext uri="{FF2B5EF4-FFF2-40B4-BE49-F238E27FC236}">
                <a16:creationId xmlns:a16="http://schemas.microsoft.com/office/drawing/2014/main" id="{D1D83061-C53C-42AD-BC2B-2F52013841B5}"/>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4452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2375099" y="15609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4400" b="1" dirty="0">
              <a:latin typeface="Traditional Arabic" panose="02020603050405020304" pitchFamily="18" charset="-78"/>
              <a:cs typeface="Traditional Arabic" panose="02020603050405020304" pitchFamily="18" charset="-78"/>
            </a:endParaRPr>
          </a:p>
        </p:txBody>
      </p:sp>
      <p:sp>
        <p:nvSpPr>
          <p:cNvPr id="9" name="Title 1">
            <a:extLst>
              <a:ext uri="{FF2B5EF4-FFF2-40B4-BE49-F238E27FC236}">
                <a16:creationId xmlns:a16="http://schemas.microsoft.com/office/drawing/2014/main" id="{621FCD70-F59E-42A4-98FA-559742EC3518}"/>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Rectangle 3"/>
          <p:cNvSpPr/>
          <p:nvPr/>
        </p:nvSpPr>
        <p:spPr>
          <a:xfrm>
            <a:off x="4674000" y="112311"/>
            <a:ext cx="2627642" cy="707886"/>
          </a:xfrm>
          <a:prstGeom prst="rect">
            <a:avLst/>
          </a:prstGeom>
        </p:spPr>
        <p:txBody>
          <a:bodyPr wrap="none">
            <a:spAutoFit/>
          </a:bodyPr>
          <a:lstStyle/>
          <a:p>
            <a:pPr algn="ctr" rtl="1"/>
            <a:r>
              <a:rPr lang="ar-BH" sz="4000" b="1" dirty="0">
                <a:solidFill>
                  <a:srgbClr val="FF0000"/>
                </a:solidFill>
                <a:latin typeface="Sakkal Majalla" panose="02000000000000000000" pitchFamily="2" charset="-78"/>
                <a:cs typeface="Sakkal Majalla" panose="02000000000000000000" pitchFamily="2" charset="-78"/>
              </a:rPr>
              <a:t>مِنْ سُورَةِ لُقْمَانَ</a:t>
            </a:r>
            <a:endParaRPr lang="en-US" sz="4000" b="1" dirty="0">
              <a:solidFill>
                <a:srgbClr val="FF0000"/>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860144075"/>
              </p:ext>
            </p:extLst>
          </p:nvPr>
        </p:nvGraphicFramePr>
        <p:xfrm>
          <a:off x="186073" y="1219201"/>
          <a:ext cx="11603496" cy="5060070"/>
        </p:xfrm>
        <a:graphic>
          <a:graphicData uri="http://schemas.openxmlformats.org/drawingml/2006/table">
            <a:tbl>
              <a:tblPr firstRow="1" bandRow="1">
                <a:tableStyleId>{5C22544A-7EE6-4342-B048-85BDC9FD1C3A}</a:tableStyleId>
              </a:tblPr>
              <a:tblGrid>
                <a:gridCol w="3376245">
                  <a:extLst>
                    <a:ext uri="{9D8B030D-6E8A-4147-A177-3AD203B41FA5}">
                      <a16:colId xmlns:a16="http://schemas.microsoft.com/office/drawing/2014/main" val="20000"/>
                    </a:ext>
                  </a:extLst>
                </a:gridCol>
                <a:gridCol w="7127631">
                  <a:extLst>
                    <a:ext uri="{9D8B030D-6E8A-4147-A177-3AD203B41FA5}">
                      <a16:colId xmlns:a16="http://schemas.microsoft.com/office/drawing/2014/main" val="20001"/>
                    </a:ext>
                  </a:extLst>
                </a:gridCol>
                <a:gridCol w="1099620">
                  <a:extLst>
                    <a:ext uri="{9D8B030D-6E8A-4147-A177-3AD203B41FA5}">
                      <a16:colId xmlns:a16="http://schemas.microsoft.com/office/drawing/2014/main" val="20002"/>
                    </a:ext>
                  </a:extLst>
                </a:gridCol>
              </a:tblGrid>
              <a:tr h="640470">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الأساليب</a:t>
                      </a:r>
                      <a:endParaRPr lang="en-US" dirty="0"/>
                    </a:p>
                  </a:txBody>
                  <a:tcPr/>
                </a:tc>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الشرح</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الآية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370840">
                <a:tc>
                  <a:txBody>
                    <a:bodyPr/>
                    <a:lstStyle/>
                    <a:p>
                      <a:pPr marL="0" algn="r" defTabSz="914400" rtl="1" eaLnBrk="1" latinLnBrk="0" hangingPunct="1"/>
                      <a:r>
                        <a:rPr lang="ar-BH" sz="2800" b="1" kern="1200" dirty="0">
                          <a:solidFill>
                            <a:srgbClr val="0070C0"/>
                          </a:solidFill>
                          <a:latin typeface="Sakkal Majalla" panose="02000000000000000000" pitchFamily="2" charset="-78"/>
                          <a:ea typeface="+mn-ea"/>
                          <a:cs typeface="Sakkal Majalla" panose="02000000000000000000" pitchFamily="2" charset="-78"/>
                        </a:rPr>
                        <a:t>يا</a:t>
                      </a:r>
                      <a:r>
                        <a:rPr lang="ar-BH" sz="3200" b="1" kern="1200" dirty="0">
                          <a:solidFill>
                            <a:srgbClr val="0070C0"/>
                          </a:solidFill>
                          <a:latin typeface="Sakkal Majalla" panose="02000000000000000000" pitchFamily="2" charset="-78"/>
                          <a:ea typeface="+mn-ea"/>
                          <a:cs typeface="Sakkal Majalla" panose="02000000000000000000" pitchFamily="2" charset="-78"/>
                        </a:rPr>
                        <a:t> </a:t>
                      </a:r>
                      <a:r>
                        <a:rPr lang="ar-BH" sz="2800" b="1" kern="1200" dirty="0">
                          <a:solidFill>
                            <a:srgbClr val="0070C0"/>
                          </a:solidFill>
                          <a:latin typeface="Sakkal Majalla" panose="02000000000000000000" pitchFamily="2" charset="-78"/>
                          <a:ea typeface="+mn-ea"/>
                          <a:cs typeface="Sakkal Majalla" panose="02000000000000000000" pitchFamily="2" charset="-78"/>
                        </a:rPr>
                        <a:t>بني: </a:t>
                      </a:r>
                      <a:r>
                        <a:rPr lang="ar-BH" sz="2800" b="1" kern="1200" dirty="0">
                          <a:solidFill>
                            <a:schemeClr val="tx1"/>
                          </a:solidFill>
                          <a:latin typeface="Sakkal Majalla" panose="02000000000000000000" pitchFamily="2" charset="-78"/>
                          <a:ea typeface="+mn-ea"/>
                          <a:cs typeface="Sakkal Majalla" panose="02000000000000000000" pitchFamily="2" charset="-78"/>
                        </a:rPr>
                        <a:t>نِداء للتّنبيهِ، وطلبِ الاستماعِ والإدراكِ. </a:t>
                      </a:r>
                    </a:p>
                    <a:p>
                      <a:pPr marL="0" algn="r" defTabSz="914400" rtl="1" eaLnBrk="1" latinLnBrk="0" hangingPunct="1"/>
                      <a:r>
                        <a:rPr lang="ar-BH" sz="2800" b="1" kern="1200" dirty="0" smtClean="0">
                          <a:solidFill>
                            <a:srgbClr val="0070C0"/>
                          </a:solidFill>
                          <a:latin typeface="Sakkal Majalla" panose="02000000000000000000" pitchFamily="2" charset="-78"/>
                          <a:ea typeface="+mn-ea"/>
                          <a:cs typeface="Sakkal Majalla" panose="02000000000000000000" pitchFamily="2" charset="-78"/>
                        </a:rPr>
                        <a:t>أَقِمْ: </a:t>
                      </a:r>
                      <a:r>
                        <a:rPr lang="ar-BH" sz="2800" b="1" kern="1200" dirty="0">
                          <a:solidFill>
                            <a:schemeClr val="tx1"/>
                          </a:solidFill>
                          <a:latin typeface="Sakkal Majalla" panose="02000000000000000000" pitchFamily="2" charset="-78"/>
                          <a:ea typeface="+mn-ea"/>
                          <a:cs typeface="Sakkal Majalla" panose="02000000000000000000" pitchFamily="2" charset="-78"/>
                        </a:rPr>
                        <a:t>أَمْر، للحثِّ والتوجيهِ والإرشادِ .</a:t>
                      </a:r>
                    </a:p>
                    <a:p>
                      <a:pPr marL="0" marR="0" indent="0" algn="r" defTabSz="914400" rtl="1" eaLnBrk="1" fontAlgn="auto" latinLnBrk="0" hangingPunct="1">
                        <a:lnSpc>
                          <a:spcPct val="100000"/>
                        </a:lnSpc>
                        <a:spcBef>
                          <a:spcPts val="0"/>
                        </a:spcBef>
                        <a:spcAft>
                          <a:spcPts val="0"/>
                        </a:spcAft>
                        <a:buClrTx/>
                        <a:buSzTx/>
                        <a:buFontTx/>
                        <a:buNone/>
                        <a:tabLst/>
                        <a:defRPr/>
                      </a:pPr>
                      <a:r>
                        <a:rPr lang="ar-BH" sz="2800" b="1" kern="1200" dirty="0">
                          <a:solidFill>
                            <a:srgbClr val="0070C0"/>
                          </a:solidFill>
                          <a:latin typeface="Sakkal Majalla" panose="02000000000000000000" pitchFamily="2" charset="-78"/>
                          <a:ea typeface="+mn-ea"/>
                          <a:cs typeface="Sakkal Majalla" panose="02000000000000000000" pitchFamily="2" charset="-78"/>
                        </a:rPr>
                        <a:t>وَأْمُرْ: </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أمرٌ</a:t>
                      </a:r>
                      <a:r>
                        <a:rPr lang="ar-BH" sz="2800" b="1" kern="1200" dirty="0">
                          <a:solidFill>
                            <a:schemeClr val="tx1"/>
                          </a:solidFill>
                          <a:latin typeface="Sakkal Majalla" panose="02000000000000000000" pitchFamily="2" charset="-78"/>
                          <a:ea typeface="+mn-ea"/>
                          <a:cs typeface="Sakkal Majalla" panose="02000000000000000000" pitchFamily="2" charset="-78"/>
                        </a:rPr>
                        <a:t>، للحثِّ </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والإرشادِ.</a:t>
                      </a:r>
                      <a:endParaRPr lang="ar-BH" sz="2800" b="1" kern="1200" dirty="0">
                        <a:solidFill>
                          <a:schemeClr val="tx1"/>
                        </a:solidFill>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انْهَ: </a:t>
                      </a:r>
                      <a:r>
                        <a:rPr lang="ar-BH" sz="2800" b="1" kern="1200" dirty="0">
                          <a:solidFill>
                            <a:schemeClr val="tx1"/>
                          </a:solidFill>
                          <a:latin typeface="Sakkal Majalla" panose="02000000000000000000" pitchFamily="2" charset="-78"/>
                          <a:ea typeface="+mn-ea"/>
                          <a:cs typeface="Sakkal Majalla" panose="02000000000000000000" pitchFamily="2" charset="-78"/>
                        </a:rPr>
                        <a:t>أمرٌ، للحثِّ </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والإرشادِ.</a:t>
                      </a:r>
                      <a:endParaRPr lang="ar-BH" sz="2800" b="1" kern="1200" dirty="0">
                        <a:solidFill>
                          <a:schemeClr val="tx1"/>
                        </a:solidFill>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BH" sz="2800" b="1" kern="1200" dirty="0" smtClean="0">
                          <a:solidFill>
                            <a:srgbClr val="0070C0"/>
                          </a:solidFill>
                          <a:latin typeface="Sakkal Majalla" panose="02000000000000000000" pitchFamily="2" charset="-78"/>
                          <a:ea typeface="+mn-ea"/>
                          <a:cs typeface="Sakkal Majalla" panose="02000000000000000000" pitchFamily="2" charset="-78"/>
                        </a:rPr>
                        <a:t>اصْبِرْ: </a:t>
                      </a:r>
                      <a:r>
                        <a:rPr lang="ar-BH" sz="2800" b="1" kern="1200" dirty="0">
                          <a:solidFill>
                            <a:schemeClr val="tx1"/>
                          </a:solidFill>
                          <a:latin typeface="Sakkal Majalla" panose="02000000000000000000" pitchFamily="2" charset="-78"/>
                          <a:ea typeface="+mn-ea"/>
                          <a:cs typeface="Sakkal Majalla" panose="02000000000000000000" pitchFamily="2" charset="-78"/>
                        </a:rPr>
                        <a:t>أمرٌ، للحثِ </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والإرشادِ.</a:t>
                      </a:r>
                      <a:endParaRPr lang="ar-BH" sz="2800" b="1" kern="120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BH" sz="2800" b="1" kern="1200" dirty="0" smtClean="0">
                          <a:solidFill>
                            <a:srgbClr val="0070C0"/>
                          </a:solidFill>
                          <a:latin typeface="Sakkal Majalla" panose="02000000000000000000" pitchFamily="2" charset="-78"/>
                          <a:ea typeface="+mn-ea"/>
                          <a:cs typeface="Sakkal Majalla" panose="02000000000000000000" pitchFamily="2" charset="-78"/>
                        </a:rPr>
                        <a:t>إنّ: </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للتأكيد.</a:t>
                      </a:r>
                      <a:endParaRPr lang="ar-BH" sz="2800" b="1" kern="120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BH" sz="2800" b="1" kern="1200" dirty="0">
                          <a:solidFill>
                            <a:schemeClr val="tx1"/>
                          </a:solidFill>
                          <a:latin typeface="Sakkal Majalla" panose="02000000000000000000" pitchFamily="2" charset="-78"/>
                          <a:ea typeface="+mn-ea"/>
                          <a:cs typeface="Sakkal Majalla" panose="02000000000000000000" pitchFamily="2" charset="-78"/>
                        </a:rPr>
                        <a:t> وَأْمُرْ </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بالمعروفِ، انْهَ </a:t>
                      </a:r>
                      <a:r>
                        <a:rPr lang="ar-BH" sz="2800" b="1" kern="1200" dirty="0">
                          <a:solidFill>
                            <a:schemeClr val="tx1"/>
                          </a:solidFill>
                          <a:latin typeface="Sakkal Majalla" panose="02000000000000000000" pitchFamily="2" charset="-78"/>
                          <a:ea typeface="+mn-ea"/>
                          <a:cs typeface="Sakkal Majalla" panose="02000000000000000000" pitchFamily="2" charset="-78"/>
                        </a:rPr>
                        <a:t>عن </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المنكرِ: </a:t>
                      </a:r>
                      <a:r>
                        <a:rPr lang="ar-BH" sz="2800" b="1" kern="1200" dirty="0">
                          <a:solidFill>
                            <a:schemeClr val="tx1"/>
                          </a:solidFill>
                          <a:latin typeface="Sakkal Majalla" panose="02000000000000000000" pitchFamily="2" charset="-78"/>
                          <a:ea typeface="+mn-ea"/>
                          <a:cs typeface="Sakkal Majalla" panose="02000000000000000000" pitchFamily="2" charset="-78"/>
                        </a:rPr>
                        <a:t>تضاد.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r>
                        <a:rPr lang="ar-BH" sz="2800" b="1" kern="1200" dirty="0">
                          <a:solidFill>
                            <a:schemeClr val="tx1"/>
                          </a:solidFill>
                          <a:latin typeface="Sakkal Majalla" panose="02000000000000000000" pitchFamily="2" charset="-78"/>
                          <a:ea typeface="+mn-ea"/>
                          <a:cs typeface="Sakkal Majalla" panose="02000000000000000000" pitchFamily="2" charset="-78"/>
                        </a:rPr>
                        <a:t>يُخاطِبُ لُقمانُ ابنَه ويوجّهُ لهُ عدَّة نصائِحَ، وأهَمُّهَا: </a:t>
                      </a:r>
                    </a:p>
                    <a:p>
                      <a:pPr marL="457200" indent="-457200">
                        <a:buFont typeface="Arial" panose="020B0604020202020204" pitchFamily="34" charset="0"/>
                        <a:buChar char="•"/>
                      </a:pPr>
                      <a:r>
                        <a:rPr lang="ar-BH" sz="2800" b="1" kern="1200" dirty="0">
                          <a:solidFill>
                            <a:schemeClr val="tx1"/>
                          </a:solidFill>
                          <a:latin typeface="Sakkal Majalla" panose="02000000000000000000" pitchFamily="2" charset="-78"/>
                          <a:ea typeface="+mn-ea"/>
                          <a:cs typeface="Sakkal Majalla" panose="02000000000000000000" pitchFamily="2" charset="-78"/>
                        </a:rPr>
                        <a:t>المحافظةُ على أَدَاء الصَّلاةِ والثّباتُ عليهَا؛ لأهمِّيَّتها وتعْظيمِ أمرِهَا؛ فهيَ عِمَادُ الدينِ، وبها يتقرّبُ العبدُ من ربِّهِ.</a:t>
                      </a:r>
                    </a:p>
                    <a:p>
                      <a:pPr marL="457200" indent="-457200">
                        <a:buFont typeface="Arial" panose="020B0604020202020204" pitchFamily="34" charset="0"/>
                        <a:buChar char="•"/>
                      </a:pPr>
                      <a:r>
                        <a:rPr lang="ar-BH" sz="2800" b="1" kern="1200" dirty="0">
                          <a:solidFill>
                            <a:schemeClr val="tx1"/>
                          </a:solidFill>
                          <a:latin typeface="Sakkal Majalla" panose="02000000000000000000" pitchFamily="2" charset="-78"/>
                          <a:ea typeface="+mn-ea"/>
                          <a:cs typeface="Sakkal Majalla" panose="02000000000000000000" pitchFamily="2" charset="-78"/>
                        </a:rPr>
                        <a:t>الأمر بالمعروفِ والنّهيُ عنِ المُنكَرِ، ويبدَأُ الإنسانُ في ذلك بِنفسهِ أوَّلًا، فيحرصُ على العملِ بالمعروفِ والخيرِ والصلاحِ، وتجنُّبِ المُنكرِ ونهيِ النَّفسِ عَنْ عملِ مَا لا يُرْضِى الله. </a:t>
                      </a:r>
                    </a:p>
                    <a:p>
                      <a:pPr marL="457200" indent="-457200">
                        <a:buFont typeface="Arial" panose="020B0604020202020204" pitchFamily="34" charset="0"/>
                        <a:buChar char="•"/>
                      </a:pPr>
                      <a:r>
                        <a:rPr lang="ar-BH" sz="2800" b="1" kern="1200" dirty="0">
                          <a:solidFill>
                            <a:schemeClr val="tx1"/>
                          </a:solidFill>
                          <a:latin typeface="Sakkal Majalla" panose="02000000000000000000" pitchFamily="2" charset="-78"/>
                          <a:ea typeface="+mn-ea"/>
                          <a:cs typeface="Sakkal Majalla" panose="02000000000000000000" pitchFamily="2" charset="-78"/>
                        </a:rPr>
                        <a:t>الصبر</a:t>
                      </a:r>
                      <a:r>
                        <a:rPr lang="ar-BH" sz="2800" b="1" kern="1200" baseline="0" dirty="0">
                          <a:solidFill>
                            <a:schemeClr val="tx1"/>
                          </a:solidFill>
                          <a:latin typeface="Sakkal Majalla" panose="02000000000000000000" pitchFamily="2" charset="-78"/>
                          <a:ea typeface="+mn-ea"/>
                          <a:cs typeface="Sakkal Majalla" panose="02000000000000000000" pitchFamily="2" charset="-78"/>
                        </a:rPr>
                        <a:t> </a:t>
                      </a:r>
                      <a:r>
                        <a:rPr lang="ar-BH" sz="2800" b="1" kern="1200" dirty="0">
                          <a:solidFill>
                            <a:schemeClr val="tx1"/>
                          </a:solidFill>
                          <a:latin typeface="Sakkal Majalla" panose="02000000000000000000" pitchFamily="2" charset="-78"/>
                          <a:ea typeface="+mn-ea"/>
                          <a:cs typeface="Sakkal Majalla" panose="02000000000000000000" pitchFamily="2" charset="-78"/>
                        </a:rPr>
                        <a:t>على الشدائِدِ والأذى، ذلكَ أنَّ الصَّبرَ مِنْ عزمِ الأمورِ أي من الطاعاتِ الّتي تؤدّي إلى رِضا الله لشدةِ مَا يتحمَّلُهُ العبدُ في سبيلهِ.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3200" b="1" kern="1200" dirty="0">
                          <a:solidFill>
                            <a:schemeClr val="tx1"/>
                          </a:solidFill>
                          <a:latin typeface="Sakkal Majalla" panose="02000000000000000000" pitchFamily="2" charset="-78"/>
                          <a:ea typeface="+mn-ea"/>
                          <a:cs typeface="Sakkal Majalla" panose="02000000000000000000" pitchFamily="2" charset="-78"/>
                        </a:rPr>
                        <a:t>17</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1"/>
                  </a:ext>
                </a:extLst>
              </a:tr>
            </a:tbl>
          </a:graphicData>
        </a:graphic>
      </p:graphicFrame>
      <p:sp>
        <p:nvSpPr>
          <p:cNvPr id="8" name="مستطيل 4">
            <a:extLst>
              <a:ext uri="{FF2B5EF4-FFF2-40B4-BE49-F238E27FC236}">
                <a16:creationId xmlns:a16="http://schemas.microsoft.com/office/drawing/2014/main" id="{F527CF0E-90FE-4FBE-B569-2C74B49C3EC7}"/>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32278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2375099" y="15609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4400" b="1" dirty="0">
              <a:latin typeface="Traditional Arabic" panose="02020603050405020304" pitchFamily="18" charset="-78"/>
              <a:cs typeface="Traditional Arabic" panose="02020603050405020304" pitchFamily="18" charset="-78"/>
            </a:endParaRPr>
          </a:p>
        </p:txBody>
      </p:sp>
      <p:sp>
        <p:nvSpPr>
          <p:cNvPr id="9" name="Title 1">
            <a:extLst>
              <a:ext uri="{FF2B5EF4-FFF2-40B4-BE49-F238E27FC236}">
                <a16:creationId xmlns:a16="http://schemas.microsoft.com/office/drawing/2014/main" id="{621FCD70-F59E-42A4-98FA-559742EC3518}"/>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Rectangle 3"/>
          <p:cNvSpPr/>
          <p:nvPr/>
        </p:nvSpPr>
        <p:spPr>
          <a:xfrm>
            <a:off x="4674000" y="112311"/>
            <a:ext cx="2627642" cy="707886"/>
          </a:xfrm>
          <a:prstGeom prst="rect">
            <a:avLst/>
          </a:prstGeom>
        </p:spPr>
        <p:txBody>
          <a:bodyPr wrap="none">
            <a:spAutoFit/>
          </a:bodyPr>
          <a:lstStyle/>
          <a:p>
            <a:r>
              <a:rPr lang="ar-BH" sz="4000" b="1" dirty="0">
                <a:solidFill>
                  <a:srgbClr val="FF0000"/>
                </a:solidFill>
                <a:latin typeface="Sakkal Majalla" panose="02000000000000000000" pitchFamily="2" charset="-78"/>
                <a:cs typeface="Sakkal Majalla" panose="02000000000000000000" pitchFamily="2" charset="-78"/>
              </a:rPr>
              <a:t>مِنْ سُورَةِ لُقْمان</a:t>
            </a:r>
            <a:endParaRPr lang="en-US" sz="4000" b="1" dirty="0">
              <a:solidFill>
                <a:srgbClr val="FF0000"/>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382565970"/>
              </p:ext>
            </p:extLst>
          </p:nvPr>
        </p:nvGraphicFramePr>
        <p:xfrm>
          <a:off x="186073" y="1219201"/>
          <a:ext cx="11603496" cy="3718950"/>
        </p:xfrm>
        <a:graphic>
          <a:graphicData uri="http://schemas.openxmlformats.org/drawingml/2006/table">
            <a:tbl>
              <a:tblPr firstRow="1" bandRow="1">
                <a:tableStyleId>{5C22544A-7EE6-4342-B048-85BDC9FD1C3A}</a:tableStyleId>
              </a:tblPr>
              <a:tblGrid>
                <a:gridCol w="3536841">
                  <a:extLst>
                    <a:ext uri="{9D8B030D-6E8A-4147-A177-3AD203B41FA5}">
                      <a16:colId xmlns:a16="http://schemas.microsoft.com/office/drawing/2014/main" val="20000"/>
                    </a:ext>
                  </a:extLst>
                </a:gridCol>
                <a:gridCol w="6967035">
                  <a:extLst>
                    <a:ext uri="{9D8B030D-6E8A-4147-A177-3AD203B41FA5}">
                      <a16:colId xmlns:a16="http://schemas.microsoft.com/office/drawing/2014/main" val="20001"/>
                    </a:ext>
                  </a:extLst>
                </a:gridCol>
                <a:gridCol w="1099620">
                  <a:extLst>
                    <a:ext uri="{9D8B030D-6E8A-4147-A177-3AD203B41FA5}">
                      <a16:colId xmlns:a16="http://schemas.microsoft.com/office/drawing/2014/main" val="20002"/>
                    </a:ext>
                  </a:extLst>
                </a:gridCol>
              </a:tblGrid>
              <a:tr h="640470">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الأساليب</a:t>
                      </a:r>
                      <a:endParaRPr lang="en-US" dirty="0"/>
                    </a:p>
                  </a:txBody>
                  <a:tcPr/>
                </a:tc>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الشرح</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الآية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370840">
                <a:tc>
                  <a:txBody>
                    <a:bodyPr/>
                    <a:lstStyle/>
                    <a:p>
                      <a:pPr marL="0" algn="r" defTabSz="914400" rtl="1" eaLnBrk="1" latinLnBrk="0" hangingPunct="1"/>
                      <a:r>
                        <a:rPr lang="ar-BH" sz="2800" b="1" kern="1200" dirty="0">
                          <a:solidFill>
                            <a:srgbClr val="0070C0"/>
                          </a:solidFill>
                          <a:latin typeface="Sakkal Majalla" panose="02000000000000000000" pitchFamily="2" charset="-78"/>
                          <a:ea typeface="+mn-ea"/>
                          <a:cs typeface="Sakkal Majalla" panose="02000000000000000000" pitchFamily="2" charset="-78"/>
                        </a:rPr>
                        <a:t>لا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تصعِّرْ </a:t>
                      </a:r>
                      <a:r>
                        <a:rPr lang="ar-BH" sz="2800" b="1" kern="1200" dirty="0">
                          <a:solidFill>
                            <a:srgbClr val="0070C0"/>
                          </a:solidFill>
                          <a:latin typeface="Sakkal Majalla" panose="02000000000000000000" pitchFamily="2" charset="-78"/>
                          <a:ea typeface="+mn-ea"/>
                          <a:cs typeface="Sakkal Majalla" panose="02000000000000000000" pitchFamily="2" charset="-78"/>
                        </a:rPr>
                        <a:t>: </a:t>
                      </a:r>
                      <a:r>
                        <a:rPr lang="ar-BH" sz="2800" b="1" kern="1200" dirty="0">
                          <a:solidFill>
                            <a:schemeClr val="tx1"/>
                          </a:solidFill>
                          <a:latin typeface="Sakkal Majalla" panose="02000000000000000000" pitchFamily="2" charset="-78"/>
                          <a:ea typeface="+mn-ea"/>
                          <a:cs typeface="Sakkal Majalla" panose="02000000000000000000" pitchFamily="2" charset="-78"/>
                        </a:rPr>
                        <a:t>نهي عن احتقارِ </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الناسِ. </a:t>
                      </a:r>
                      <a:endParaRPr lang="ar-BH" sz="2800" b="1" kern="120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BH" sz="2800" b="1" kern="1200" dirty="0">
                          <a:solidFill>
                            <a:srgbClr val="0070C0"/>
                          </a:solidFill>
                          <a:latin typeface="Sakkal Majalla" panose="02000000000000000000" pitchFamily="2" charset="-78"/>
                          <a:ea typeface="+mn-ea"/>
                          <a:cs typeface="Sakkal Majalla" panose="02000000000000000000" pitchFamily="2" charset="-78"/>
                        </a:rPr>
                        <a:t>لا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تمشِ: </a:t>
                      </a:r>
                      <a:r>
                        <a:rPr lang="ar-BH" sz="2800" b="1" kern="1200" dirty="0">
                          <a:solidFill>
                            <a:schemeClr val="tx1"/>
                          </a:solidFill>
                          <a:latin typeface="Sakkal Majalla" panose="02000000000000000000" pitchFamily="2" charset="-78"/>
                          <a:ea typeface="+mn-ea"/>
                          <a:cs typeface="Sakkal Majalla" panose="02000000000000000000" pitchFamily="2" charset="-78"/>
                        </a:rPr>
                        <a:t>نهي عن الغرورِ</a:t>
                      </a:r>
                      <a:r>
                        <a:rPr lang="ar-BH" sz="2800" b="1" kern="1200" baseline="0" dirty="0">
                          <a:solidFill>
                            <a:schemeClr val="tx1"/>
                          </a:solidFill>
                          <a:latin typeface="Sakkal Majalla" panose="02000000000000000000" pitchFamily="2" charset="-78"/>
                          <a:ea typeface="+mn-ea"/>
                          <a:cs typeface="Sakkal Majalla" panose="02000000000000000000" pitchFamily="2" charset="-78"/>
                        </a:rPr>
                        <a:t> </a:t>
                      </a:r>
                      <a:r>
                        <a:rPr lang="ar-BH" sz="2800" b="1" kern="1200" dirty="0">
                          <a:solidFill>
                            <a:schemeClr val="tx1"/>
                          </a:solidFill>
                          <a:latin typeface="Sakkal Majalla" panose="02000000000000000000" pitchFamily="2" charset="-78"/>
                          <a:ea typeface="+mn-ea"/>
                          <a:cs typeface="Sakkal Majalla" panose="02000000000000000000" pitchFamily="2" charset="-78"/>
                        </a:rPr>
                        <a:t>والتكبرِ . </a:t>
                      </a:r>
                    </a:p>
                    <a:p>
                      <a:pPr marL="0" algn="r" defTabSz="914400" rtl="1" eaLnBrk="1" latinLnBrk="0" hangingPunct="1"/>
                      <a:r>
                        <a:rPr lang="ar-BH" sz="2800" b="1" kern="1200" dirty="0">
                          <a:solidFill>
                            <a:srgbClr val="0070C0"/>
                          </a:solidFill>
                          <a:latin typeface="Sakkal Majalla" panose="02000000000000000000" pitchFamily="2" charset="-78"/>
                          <a:ea typeface="+mn-ea"/>
                          <a:cs typeface="Sakkal Majalla" panose="02000000000000000000" pitchFamily="2" charset="-78"/>
                        </a:rPr>
                        <a:t>تُصعِّرْ </a:t>
                      </a:r>
                      <a:r>
                        <a:rPr lang="ar-BH" sz="2800" b="1" kern="1200" dirty="0" smtClean="0">
                          <a:solidFill>
                            <a:srgbClr val="0070C0"/>
                          </a:solidFill>
                          <a:latin typeface="Sakkal Majalla" panose="02000000000000000000" pitchFamily="2" charset="-78"/>
                          <a:ea typeface="+mn-ea"/>
                          <a:cs typeface="Sakkal Majalla" panose="02000000000000000000" pitchFamily="2" charset="-78"/>
                        </a:rPr>
                        <a:t>خدَّكَ: </a:t>
                      </a:r>
                      <a:r>
                        <a:rPr lang="ar-BH" sz="2800" b="1" kern="1200" dirty="0">
                          <a:solidFill>
                            <a:schemeClr val="tx1"/>
                          </a:solidFill>
                          <a:latin typeface="Sakkal Majalla" panose="02000000000000000000" pitchFamily="2" charset="-78"/>
                          <a:ea typeface="+mn-ea"/>
                          <a:cs typeface="Sakkal Majalla" panose="02000000000000000000" pitchFamily="2" charset="-78"/>
                        </a:rPr>
                        <a:t>شبه</a:t>
                      </a:r>
                      <a:r>
                        <a:rPr lang="ar-BH" sz="2800" b="1" kern="1200" baseline="0" dirty="0">
                          <a:solidFill>
                            <a:schemeClr val="tx1"/>
                          </a:solidFill>
                          <a:latin typeface="Sakkal Majalla" panose="02000000000000000000" pitchFamily="2" charset="-78"/>
                          <a:ea typeface="+mn-ea"/>
                          <a:cs typeface="Sakkal Majalla" panose="02000000000000000000" pitchFamily="2" charset="-78"/>
                        </a:rPr>
                        <a:t> الله الإنسان المتكبر الذي يصدُّ بوجهه عن الناسِ، بالناقةِ المريضةِ الملتويةِ العنقِ. </a:t>
                      </a:r>
                      <a:endParaRPr lang="ar-BH" sz="2800" b="1" kern="120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BH" sz="2800" b="1" kern="1200" dirty="0">
                          <a:solidFill>
                            <a:schemeClr val="tx1"/>
                          </a:solidFill>
                          <a:latin typeface="Sakkal Majalla" panose="02000000000000000000" pitchFamily="2" charset="-78"/>
                          <a:ea typeface="+mn-ea"/>
                          <a:cs typeface="Sakkal Majalla" panose="02000000000000000000" pitchFamily="2" charset="-78"/>
                        </a:rPr>
                        <a:t>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r>
                        <a:rPr lang="ar-BH" sz="2800" b="1" kern="1200" dirty="0">
                          <a:solidFill>
                            <a:schemeClr val="tx1"/>
                          </a:solidFill>
                          <a:latin typeface="Sakkal Majalla" panose="02000000000000000000" pitchFamily="2" charset="-78"/>
                          <a:ea typeface="+mn-ea"/>
                          <a:cs typeface="Sakkal Majalla" panose="02000000000000000000" pitchFamily="2" charset="-78"/>
                        </a:rPr>
                        <a:t>يُواصلُ لُقمَان توجيهَ</a:t>
                      </a:r>
                      <a:r>
                        <a:rPr lang="ar-BH" sz="2800" b="1" kern="1200" baseline="0" dirty="0">
                          <a:solidFill>
                            <a:schemeClr val="tx1"/>
                          </a:solidFill>
                          <a:latin typeface="Sakkal Majalla" panose="02000000000000000000" pitchFamily="2" charset="-78"/>
                          <a:ea typeface="+mn-ea"/>
                          <a:cs typeface="Sakkal Majalla" panose="02000000000000000000" pitchFamily="2" charset="-78"/>
                        </a:rPr>
                        <a:t> النصائِحِ لابنِه، فبَعْدَ نصائِح</a:t>
                      </a:r>
                      <a:r>
                        <a:rPr lang="en-US" sz="2800" b="1" kern="1200" baseline="0" dirty="0">
                          <a:solidFill>
                            <a:schemeClr val="tx1"/>
                          </a:solidFill>
                          <a:latin typeface="Sakkal Majalla" panose="02000000000000000000" pitchFamily="2" charset="-78"/>
                          <a:ea typeface="+mn-ea"/>
                          <a:cs typeface="Sakkal Majalla" panose="02000000000000000000" pitchFamily="2" charset="-78"/>
                        </a:rPr>
                        <a:t> </a:t>
                      </a:r>
                      <a:r>
                        <a:rPr lang="ar-BH" sz="2800" b="1" kern="1200" baseline="0" dirty="0">
                          <a:solidFill>
                            <a:schemeClr val="tx1"/>
                          </a:solidFill>
                          <a:latin typeface="Sakkal Majalla" panose="02000000000000000000" pitchFamily="2" charset="-78"/>
                          <a:ea typeface="+mn-ea"/>
                          <a:cs typeface="Sakkal Majalla" panose="02000000000000000000" pitchFamily="2" charset="-78"/>
                        </a:rPr>
                        <a:t>الدّين والعبادةِ في الآيةِ السَّابقةِ، يوجِّهُ لهُ، في هذه الآيةِ، نصائح في الأخلاقِ والتعاملِ مع الناسِ، ومن أبرزِهَا: </a:t>
                      </a:r>
                    </a:p>
                    <a:p>
                      <a:pPr marL="457200" indent="-457200">
                        <a:buFont typeface="Arial" panose="020B0604020202020204" pitchFamily="34" charset="0"/>
                        <a:buChar char="•"/>
                      </a:pPr>
                      <a:r>
                        <a:rPr lang="ar-BH" sz="2800" b="1" kern="1200" baseline="0" dirty="0">
                          <a:solidFill>
                            <a:schemeClr val="tx1"/>
                          </a:solidFill>
                          <a:latin typeface="Sakkal Majalla" panose="02000000000000000000" pitchFamily="2" charset="-78"/>
                          <a:ea typeface="+mn-ea"/>
                          <a:cs typeface="Sakkal Majalla" panose="02000000000000000000" pitchFamily="2" charset="-78"/>
                        </a:rPr>
                        <a:t>أن لا يتكبّر على الناسِ، ولا يُعْرِضَ بوجهِه عنهم احتِقَارًا لهم، وأن يقابلَهم بوجهٍ بشُوشٍ. </a:t>
                      </a:r>
                    </a:p>
                    <a:p>
                      <a:pPr marL="457200" indent="-457200">
                        <a:buFont typeface="Arial" panose="020B0604020202020204" pitchFamily="34" charset="0"/>
                        <a:buChar char="•"/>
                      </a:pPr>
                      <a:r>
                        <a:rPr lang="ar-BH" sz="2800" b="1" kern="1200" baseline="0" dirty="0">
                          <a:solidFill>
                            <a:schemeClr val="tx1"/>
                          </a:solidFill>
                          <a:latin typeface="Sakkal Majalla" panose="02000000000000000000" pitchFamily="2" charset="-78"/>
                          <a:ea typeface="+mn-ea"/>
                          <a:cs typeface="Sakkal Majalla" panose="02000000000000000000" pitchFamily="2" charset="-78"/>
                        </a:rPr>
                        <a:t>أن لا يَمشي في الأرضِ متكبِّرًا على النّاسِ؛ لأنَّ ذلك يُغْضِبُ الله، فالله سبحانه أمرنا بالتواضعِ مع الآخرينَ. </a:t>
                      </a:r>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3200" b="1" kern="1200" dirty="0">
                          <a:solidFill>
                            <a:schemeClr val="tx1"/>
                          </a:solidFill>
                          <a:latin typeface="Sakkal Majalla" panose="02000000000000000000" pitchFamily="2" charset="-78"/>
                          <a:ea typeface="+mn-ea"/>
                          <a:cs typeface="Sakkal Majalla" panose="02000000000000000000" pitchFamily="2" charset="-78"/>
                        </a:rPr>
                        <a:t>18</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1"/>
                  </a:ext>
                </a:extLst>
              </a:tr>
            </a:tbl>
          </a:graphicData>
        </a:graphic>
      </p:graphicFrame>
      <p:sp>
        <p:nvSpPr>
          <p:cNvPr id="8" name="مستطيل 4">
            <a:extLst>
              <a:ext uri="{FF2B5EF4-FFF2-40B4-BE49-F238E27FC236}">
                <a16:creationId xmlns:a16="http://schemas.microsoft.com/office/drawing/2014/main" id="{D43F12FE-F402-4721-9A0B-4F68F76E90CE}"/>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14442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CC1180-42EE-4433-AD25-68DB06F7C12E}"/>
              </a:ext>
            </a:extLst>
          </p:cNvPr>
          <p:cNvSpPr txBox="1">
            <a:spLocks/>
          </p:cNvSpPr>
          <p:nvPr/>
        </p:nvSpPr>
        <p:spPr>
          <a:xfrm>
            <a:off x="2375099" y="156095"/>
            <a:ext cx="8596668" cy="1320800"/>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4400" b="1" dirty="0">
              <a:latin typeface="Traditional Arabic" panose="02020603050405020304" pitchFamily="18" charset="-78"/>
              <a:cs typeface="Traditional Arabic" panose="02020603050405020304" pitchFamily="18" charset="-78"/>
            </a:endParaRPr>
          </a:p>
        </p:txBody>
      </p:sp>
      <p:sp>
        <p:nvSpPr>
          <p:cNvPr id="9" name="Title 1">
            <a:extLst>
              <a:ext uri="{FF2B5EF4-FFF2-40B4-BE49-F238E27FC236}">
                <a16:creationId xmlns:a16="http://schemas.microsoft.com/office/drawing/2014/main" id="{621FCD70-F59E-42A4-98FA-559742EC3518}"/>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Rectangle 3"/>
          <p:cNvSpPr/>
          <p:nvPr/>
        </p:nvSpPr>
        <p:spPr>
          <a:xfrm>
            <a:off x="4674000" y="112311"/>
            <a:ext cx="2627642" cy="707886"/>
          </a:xfrm>
          <a:prstGeom prst="rect">
            <a:avLst/>
          </a:prstGeom>
        </p:spPr>
        <p:txBody>
          <a:bodyPr wrap="none">
            <a:spAutoFit/>
          </a:bodyPr>
          <a:lstStyle/>
          <a:p>
            <a:r>
              <a:rPr lang="ar-BH" sz="4000" b="1" dirty="0">
                <a:solidFill>
                  <a:srgbClr val="FF0000"/>
                </a:solidFill>
                <a:latin typeface="Sakkal Majalla" panose="02000000000000000000" pitchFamily="2" charset="-78"/>
                <a:cs typeface="Sakkal Majalla" panose="02000000000000000000" pitchFamily="2" charset="-78"/>
              </a:rPr>
              <a:t>مِنْ سُورَةِ لُقْمان</a:t>
            </a:r>
            <a:endParaRPr lang="en-US" sz="4000" b="1" dirty="0">
              <a:solidFill>
                <a:srgbClr val="FF0000"/>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96198750"/>
              </p:ext>
            </p:extLst>
          </p:nvPr>
        </p:nvGraphicFramePr>
        <p:xfrm>
          <a:off x="186073" y="1219201"/>
          <a:ext cx="11603496" cy="4145670"/>
        </p:xfrm>
        <a:graphic>
          <a:graphicData uri="http://schemas.openxmlformats.org/drawingml/2006/table">
            <a:tbl>
              <a:tblPr firstRow="1" bandRow="1">
                <a:tableStyleId>{5C22544A-7EE6-4342-B048-85BDC9FD1C3A}</a:tableStyleId>
              </a:tblPr>
              <a:tblGrid>
                <a:gridCol w="3376245">
                  <a:extLst>
                    <a:ext uri="{9D8B030D-6E8A-4147-A177-3AD203B41FA5}">
                      <a16:colId xmlns:a16="http://schemas.microsoft.com/office/drawing/2014/main" val="20000"/>
                    </a:ext>
                  </a:extLst>
                </a:gridCol>
                <a:gridCol w="7127631">
                  <a:extLst>
                    <a:ext uri="{9D8B030D-6E8A-4147-A177-3AD203B41FA5}">
                      <a16:colId xmlns:a16="http://schemas.microsoft.com/office/drawing/2014/main" val="20001"/>
                    </a:ext>
                  </a:extLst>
                </a:gridCol>
                <a:gridCol w="1099620">
                  <a:extLst>
                    <a:ext uri="{9D8B030D-6E8A-4147-A177-3AD203B41FA5}">
                      <a16:colId xmlns:a16="http://schemas.microsoft.com/office/drawing/2014/main" val="20002"/>
                    </a:ext>
                  </a:extLst>
                </a:gridCol>
              </a:tblGrid>
              <a:tr h="640470">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الأساليب</a:t>
                      </a:r>
                      <a:endParaRPr lang="en-US" dirty="0"/>
                    </a:p>
                  </a:txBody>
                  <a:tcPr/>
                </a:tc>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الشرح</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3200" b="1" kern="1200" dirty="0">
                          <a:solidFill>
                            <a:schemeClr val="bg1"/>
                          </a:solidFill>
                          <a:latin typeface="Sakkal Majalla" panose="02000000000000000000" pitchFamily="2" charset="-78"/>
                          <a:ea typeface="+mn-ea"/>
                          <a:cs typeface="Sakkal Majalla" panose="02000000000000000000" pitchFamily="2" charset="-78"/>
                        </a:rPr>
                        <a:t>الآية</a:t>
                      </a:r>
                      <a:endParaRPr lang="en-US" sz="3200" b="1" kern="1200" dirty="0">
                        <a:solidFill>
                          <a:schemeClr val="bg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0"/>
                  </a:ext>
                </a:extLst>
              </a:tr>
              <a:tr h="370840">
                <a:tc>
                  <a:txBody>
                    <a:bodyPr/>
                    <a:lstStyle/>
                    <a:p>
                      <a:pPr marL="0" algn="r" defTabSz="914400" rtl="1" eaLnBrk="1" latinLnBrk="0" hangingPunct="1"/>
                      <a:r>
                        <a:rPr lang="ar-BH" sz="2800" b="1" kern="1200" dirty="0" smtClean="0">
                          <a:solidFill>
                            <a:srgbClr val="0070C0"/>
                          </a:solidFill>
                          <a:latin typeface="Sakkal Majalla" panose="02000000000000000000" pitchFamily="2" charset="-78"/>
                          <a:ea typeface="+mn-ea"/>
                          <a:cs typeface="Sakkal Majalla" panose="02000000000000000000" pitchFamily="2" charset="-78"/>
                        </a:rPr>
                        <a:t>اقصِدِ: </a:t>
                      </a:r>
                      <a:r>
                        <a:rPr lang="ar-BH" sz="2800" b="1" kern="1200" dirty="0">
                          <a:solidFill>
                            <a:schemeClr val="tx1"/>
                          </a:solidFill>
                          <a:latin typeface="Sakkal Majalla" panose="02000000000000000000" pitchFamily="2" charset="-78"/>
                          <a:ea typeface="+mn-ea"/>
                          <a:cs typeface="Sakkal Majalla" panose="02000000000000000000" pitchFamily="2" charset="-78"/>
                        </a:rPr>
                        <a:t>أمر للحثِّ والإرشادِ.</a:t>
                      </a:r>
                    </a:p>
                    <a:p>
                      <a:pPr marL="0" algn="r" defTabSz="914400" rtl="1" eaLnBrk="1" latinLnBrk="0" hangingPunct="1"/>
                      <a:r>
                        <a:rPr lang="ar-BH" sz="2800" b="1" kern="1200" dirty="0" smtClean="0">
                          <a:solidFill>
                            <a:srgbClr val="0070C0"/>
                          </a:solidFill>
                          <a:latin typeface="Sakkal Majalla" panose="02000000000000000000" pitchFamily="2" charset="-78"/>
                          <a:ea typeface="+mn-ea"/>
                          <a:cs typeface="Sakkal Majalla" panose="02000000000000000000" pitchFamily="2" charset="-78"/>
                        </a:rPr>
                        <a:t>اغْضِضْ: </a:t>
                      </a:r>
                      <a:r>
                        <a:rPr lang="ar-BH" sz="2800" b="1" kern="1200" dirty="0">
                          <a:solidFill>
                            <a:schemeClr val="tx1"/>
                          </a:solidFill>
                          <a:latin typeface="Sakkal Majalla" panose="02000000000000000000" pitchFamily="2" charset="-78"/>
                          <a:ea typeface="+mn-ea"/>
                          <a:cs typeface="Sakkal Majalla" panose="02000000000000000000" pitchFamily="2" charset="-78"/>
                        </a:rPr>
                        <a:t>أمر للحثِّ والإرشادِ</a:t>
                      </a:r>
                      <a:r>
                        <a:rPr lang="ar-BH" sz="2800" b="1" kern="1200" dirty="0" smtClean="0">
                          <a:solidFill>
                            <a:schemeClr val="tx1"/>
                          </a:solidFill>
                          <a:latin typeface="Sakkal Majalla" panose="02000000000000000000" pitchFamily="2" charset="-78"/>
                          <a:ea typeface="+mn-ea"/>
                          <a:cs typeface="Sakkal Majalla" panose="02000000000000000000" pitchFamily="2" charset="-78"/>
                        </a:rPr>
                        <a:t>.</a:t>
                      </a:r>
                      <a:endParaRPr lang="ar-BH" sz="2800" b="1" kern="1200" dirty="0">
                        <a:solidFill>
                          <a:schemeClr val="tx1"/>
                        </a:solidFill>
                        <a:latin typeface="Sakkal Majalla" panose="02000000000000000000" pitchFamily="2" charset="-78"/>
                        <a:ea typeface="+mn-ea"/>
                        <a:cs typeface="Sakkal Majalla" panose="02000000000000000000" pitchFamily="2" charset="-78"/>
                      </a:endParaRPr>
                    </a:p>
                    <a:p>
                      <a:pPr marL="0" algn="r" defTabSz="914400" rtl="1" eaLnBrk="1" latinLnBrk="0" hangingPunct="1"/>
                      <a:r>
                        <a:rPr lang="ar-BH" sz="2800" b="1" kern="1200" dirty="0">
                          <a:solidFill>
                            <a:srgbClr val="0070C0"/>
                          </a:solidFill>
                          <a:latin typeface="Sakkal Majalla" panose="02000000000000000000" pitchFamily="2" charset="-78"/>
                          <a:ea typeface="+mn-ea"/>
                          <a:cs typeface="Sakkal Majalla" panose="02000000000000000000" pitchFamily="2" charset="-78"/>
                        </a:rPr>
                        <a:t>إِنَّ أَنكَرَ</a:t>
                      </a:r>
                      <a:r>
                        <a:rPr lang="ar-BH" sz="2800" b="1" kern="1200" baseline="0" dirty="0">
                          <a:solidFill>
                            <a:srgbClr val="0070C0"/>
                          </a:solidFill>
                          <a:latin typeface="Sakkal Majalla" panose="02000000000000000000" pitchFamily="2" charset="-78"/>
                          <a:ea typeface="+mn-ea"/>
                          <a:cs typeface="Sakkal Majalla" panose="02000000000000000000" pitchFamily="2" charset="-78"/>
                        </a:rPr>
                        <a:t> الأصْواتِ لصوت الحميرِ: </a:t>
                      </a:r>
                      <a:r>
                        <a:rPr lang="ar-BH" sz="2800" b="1" kern="1200" baseline="0" dirty="0">
                          <a:solidFill>
                            <a:schemeClr val="tx1"/>
                          </a:solidFill>
                          <a:latin typeface="Sakkal Majalla" panose="02000000000000000000" pitchFamily="2" charset="-78"/>
                          <a:ea typeface="+mn-ea"/>
                          <a:cs typeface="Sakkal Majalla" panose="02000000000000000000" pitchFamily="2" charset="-78"/>
                        </a:rPr>
                        <a:t>شبه الله الصوتَ المرتفعَ بصوتِ الحميرِ. </a:t>
                      </a:r>
                    </a:p>
                    <a:p>
                      <a:pPr marL="0" algn="r" defTabSz="914400" rtl="1" eaLnBrk="1" latinLnBrk="0" hangingPunct="1"/>
                      <a:r>
                        <a:rPr lang="ar-BH" sz="2800" b="1" kern="1200" baseline="0" dirty="0">
                          <a:solidFill>
                            <a:srgbClr val="0070C0"/>
                          </a:solidFill>
                          <a:latin typeface="Sakkal Majalla" panose="02000000000000000000" pitchFamily="2" charset="-78"/>
                          <a:ea typeface="+mn-ea"/>
                          <a:cs typeface="Sakkal Majalla" panose="02000000000000000000" pitchFamily="2" charset="-78"/>
                        </a:rPr>
                        <a:t>لصوت الحمير : </a:t>
                      </a:r>
                      <a:r>
                        <a:rPr lang="ar-BH" sz="2800" b="1" kern="1200" baseline="0" dirty="0">
                          <a:solidFill>
                            <a:schemeClr val="tx1"/>
                          </a:solidFill>
                          <a:latin typeface="Sakkal Majalla" panose="02000000000000000000" pitchFamily="2" charset="-78"/>
                          <a:ea typeface="+mn-ea"/>
                          <a:cs typeface="Sakkal Majalla" panose="02000000000000000000" pitchFamily="2" charset="-78"/>
                        </a:rPr>
                        <a:t>ذَمُّ الصوت المرتفع دون جدوى. </a:t>
                      </a:r>
                    </a:p>
                    <a:p>
                      <a:pPr marL="0" algn="r" defTabSz="914400" rtl="1" eaLnBrk="1" latinLnBrk="0" hangingPunct="1"/>
                      <a:endParaRPr lang="en-US" sz="28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r>
                        <a:rPr lang="ar-BH" sz="3200" b="1" kern="1200" dirty="0">
                          <a:solidFill>
                            <a:schemeClr val="tx1"/>
                          </a:solidFill>
                          <a:latin typeface="Sakkal Majalla" panose="02000000000000000000" pitchFamily="2" charset="-78"/>
                          <a:ea typeface="+mn-ea"/>
                          <a:cs typeface="Sakkal Majalla" panose="02000000000000000000" pitchFamily="2" charset="-78"/>
                        </a:rPr>
                        <a:t>في هذه الآيةِ يُوجِّهُ لُقمَانُ لابنِه نصائِحَ في السُّلوكِ، وهي:</a:t>
                      </a:r>
                    </a:p>
                    <a:p>
                      <a:pPr marL="457200" indent="-457200">
                        <a:buFont typeface="Arial" panose="020B0604020202020204" pitchFamily="34" charset="0"/>
                        <a:buChar char="•"/>
                      </a:pPr>
                      <a:r>
                        <a:rPr lang="ar-BH" sz="3200" b="1" kern="1200" dirty="0">
                          <a:solidFill>
                            <a:schemeClr val="tx1"/>
                          </a:solidFill>
                          <a:latin typeface="Sakkal Majalla" panose="02000000000000000000" pitchFamily="2" charset="-78"/>
                          <a:ea typeface="+mn-ea"/>
                          <a:cs typeface="Sakkal Majalla" panose="02000000000000000000" pitchFamily="2" charset="-78"/>
                        </a:rPr>
                        <a:t>الاعْتِدالُ في مَشْيِهِ ، فلا يمشي سريعًا، ولا بطيئًا. </a:t>
                      </a:r>
                    </a:p>
                    <a:p>
                      <a:pPr marL="457200" indent="-457200">
                        <a:buFont typeface="Arial" panose="020B0604020202020204" pitchFamily="34" charset="0"/>
                        <a:buChar char="•"/>
                      </a:pPr>
                      <a:r>
                        <a:rPr lang="ar-BH" sz="3200" b="1" kern="1200" dirty="0">
                          <a:solidFill>
                            <a:schemeClr val="tx1"/>
                          </a:solidFill>
                          <a:latin typeface="Sakkal Majalla" panose="02000000000000000000" pitchFamily="2" charset="-78"/>
                          <a:ea typeface="+mn-ea"/>
                          <a:cs typeface="Sakkal Majalla" panose="02000000000000000000" pitchFamily="2" charset="-78"/>
                        </a:rPr>
                        <a:t>الاعتِدالُ في الحديثِ والكلامِ؛ فلا نبالِغُ في رفعِ الصّوتِ، ونجتنبُ الكلامَ بصوتٍ عالٍ.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tc>
                  <a:txBody>
                    <a:bodyPr/>
                    <a:lstStyle/>
                    <a:p>
                      <a:pPr algn="ctr"/>
                      <a:r>
                        <a:rPr lang="ar-BH" sz="3200" b="1" kern="1200" dirty="0">
                          <a:solidFill>
                            <a:schemeClr val="tx1"/>
                          </a:solidFill>
                          <a:latin typeface="Sakkal Majalla" panose="02000000000000000000" pitchFamily="2" charset="-78"/>
                          <a:ea typeface="+mn-ea"/>
                          <a:cs typeface="Sakkal Majalla" panose="02000000000000000000" pitchFamily="2" charset="-78"/>
                        </a:rPr>
                        <a:t>19 </a:t>
                      </a:r>
                      <a:endParaRPr lang="en-US" sz="3200" b="1" kern="1200" dirty="0">
                        <a:solidFill>
                          <a:schemeClr val="tx1"/>
                        </a:solidFill>
                        <a:latin typeface="Sakkal Majalla" panose="02000000000000000000" pitchFamily="2" charset="-78"/>
                        <a:ea typeface="+mn-ea"/>
                        <a:cs typeface="Sakkal Majalla" panose="02000000000000000000" pitchFamily="2" charset="-78"/>
                      </a:endParaRPr>
                    </a:p>
                  </a:txBody>
                  <a:tcPr/>
                </a:tc>
                <a:extLst>
                  <a:ext uri="{0D108BD9-81ED-4DB2-BD59-A6C34878D82A}">
                    <a16:rowId xmlns:a16="http://schemas.microsoft.com/office/drawing/2014/main" val="10001"/>
                  </a:ext>
                </a:extLst>
              </a:tr>
            </a:tbl>
          </a:graphicData>
        </a:graphic>
      </p:graphicFrame>
      <p:sp>
        <p:nvSpPr>
          <p:cNvPr id="8" name="مستطيل 4">
            <a:extLst>
              <a:ext uri="{FF2B5EF4-FFF2-40B4-BE49-F238E27FC236}">
                <a16:creationId xmlns:a16="http://schemas.microsoft.com/office/drawing/2014/main" id="{7E4AF0EB-FDBF-4E1D-B5CC-20AF8A0BE94B}"/>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188425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921" y="1174141"/>
            <a:ext cx="10900610" cy="5240010"/>
          </a:xfrm>
        </p:spPr>
        <p:txBody>
          <a:bodyPr>
            <a:normAutofit/>
          </a:bodyPr>
          <a:lstStyle/>
          <a:p>
            <a:pPr marL="0" indent="0" algn="r" rtl="1">
              <a:buNone/>
            </a:pPr>
            <a:r>
              <a:rPr lang="ar-BH" sz="3200" b="1" dirty="0">
                <a:latin typeface="Sakkal Majalla" panose="02000000000000000000" pitchFamily="2" charset="-78"/>
                <a:cs typeface="Sakkal Majalla" panose="02000000000000000000" pitchFamily="2" charset="-78"/>
              </a:rPr>
              <a:t>1: إلى مَنْ تَوَجَّه لُقمانُ بكلامِه؟ </a:t>
            </a:r>
            <a:r>
              <a:rPr lang="ar-BH" sz="3200" b="1" dirty="0">
                <a:solidFill>
                  <a:srgbClr val="FF0000"/>
                </a:solidFill>
                <a:latin typeface="Sakkal Majalla" panose="02000000000000000000" pitchFamily="2" charset="-78"/>
                <a:cs typeface="Sakkal Majalla" panose="02000000000000000000" pitchFamily="2" charset="-78"/>
              </a:rPr>
              <a:t>(دقيقة واحدة)</a:t>
            </a:r>
          </a:p>
          <a:p>
            <a:pPr marL="0" indent="0" algn="r" rtl="1">
              <a:buNone/>
            </a:pPr>
            <a:r>
              <a:rPr lang="ar-BH" sz="3200" b="1" dirty="0">
                <a:solidFill>
                  <a:srgbClr val="00B050"/>
                </a:solidFill>
                <a:latin typeface="Sakkal Majalla" panose="02000000000000000000" pitchFamily="2" charset="-78"/>
                <a:cs typeface="Sakkal Majalla" panose="02000000000000000000" pitchFamily="2" charset="-78"/>
              </a:rPr>
              <a:t>توجّهَ لُقمان بكلامِه إلَى ابْنِهِ. </a:t>
            </a:r>
          </a:p>
          <a:p>
            <a:pPr marL="0" indent="0" algn="r" rtl="1">
              <a:buNone/>
            </a:pPr>
            <a:r>
              <a:rPr lang="ar-BH" sz="3200" b="1" dirty="0">
                <a:latin typeface="Sakkal Majalla" panose="02000000000000000000" pitchFamily="2" charset="-78"/>
                <a:cs typeface="Sakkal Majalla" panose="02000000000000000000" pitchFamily="2" charset="-78"/>
              </a:rPr>
              <a:t>2: أملأُ الجدولَ الآتِي بما أمرَ بهِ لُقمانُ ابنَهُ، وما نهاهُ عنهُ في هذه الآياتِ: </a:t>
            </a:r>
            <a:r>
              <a:rPr lang="ar-BH" sz="3200" b="1" dirty="0">
                <a:solidFill>
                  <a:srgbClr val="FF0000"/>
                </a:solidFill>
                <a:latin typeface="Sakkal Majalla" panose="02000000000000000000" pitchFamily="2" charset="-78"/>
                <a:cs typeface="Sakkal Majalla" panose="02000000000000000000" pitchFamily="2" charset="-78"/>
              </a:rPr>
              <a:t>(3 دقائق)</a:t>
            </a:r>
          </a:p>
          <a:p>
            <a:pPr marL="0" indent="0" algn="r" rtl="1">
              <a:buNone/>
            </a:pPr>
            <a:endParaRPr lang="ar-BH" sz="3200" b="1" dirty="0">
              <a:latin typeface="Sakkal Majalla" panose="02000000000000000000" pitchFamily="2" charset="-78"/>
              <a:cs typeface="Sakkal Majalla" panose="02000000000000000000" pitchFamily="2" charset="-78"/>
            </a:endParaRPr>
          </a:p>
        </p:txBody>
      </p:sp>
      <p:sp>
        <p:nvSpPr>
          <p:cNvPr id="6" name="Title 1">
            <a:extLst>
              <a:ext uri="{FF2B5EF4-FFF2-40B4-BE49-F238E27FC236}">
                <a16:creationId xmlns:a16="http://schemas.microsoft.com/office/drawing/2014/main" id="{C3DEA09E-20B8-48EB-890C-A2BA6480C4B8}"/>
              </a:ext>
            </a:extLst>
          </p:cNvPr>
          <p:cNvSpPr txBox="1">
            <a:spLocks/>
          </p:cNvSpPr>
          <p:nvPr/>
        </p:nvSpPr>
        <p:spPr>
          <a:xfrm>
            <a:off x="10658764" y="11294"/>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5" name="Rectangle 4"/>
          <p:cNvSpPr/>
          <p:nvPr/>
        </p:nvSpPr>
        <p:spPr>
          <a:xfrm>
            <a:off x="2140775" y="567271"/>
            <a:ext cx="7739619" cy="707886"/>
          </a:xfrm>
          <a:prstGeom prst="rect">
            <a:avLst/>
          </a:prstGeom>
        </p:spPr>
        <p:txBody>
          <a:bodyPr wrap="none">
            <a:spAutoFit/>
          </a:bodyPr>
          <a:lstStyle/>
          <a:p>
            <a:pPr algn="ctr" rtl="1"/>
            <a:r>
              <a:rPr lang="ar-BH" sz="4000" b="1" dirty="0">
                <a:solidFill>
                  <a:srgbClr val="FF0000"/>
                </a:solidFill>
                <a:latin typeface="Sakkal Majalla" panose="02000000000000000000" pitchFamily="2" charset="-78"/>
                <a:cs typeface="Sakkal Majalla" panose="02000000000000000000" pitchFamily="2" charset="-78"/>
              </a:rPr>
              <a:t>أُجيبُ عن الأسئلةِ الآتيَةِ في ضوءِ فهم الآياتِ السابقةِ</a:t>
            </a:r>
            <a:endParaRPr lang="en-US" sz="4000" b="1" dirty="0">
              <a:solidFill>
                <a:srgbClr val="FF0000"/>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022547940"/>
              </p:ext>
            </p:extLst>
          </p:nvPr>
        </p:nvGraphicFramePr>
        <p:xfrm>
          <a:off x="1769226" y="2933799"/>
          <a:ext cx="8128000" cy="3474720"/>
        </p:xfrm>
        <a:graphic>
          <a:graphicData uri="http://schemas.openxmlformats.org/drawingml/2006/table">
            <a:tbl>
              <a:tblPr firstRow="1" bandRow="1">
                <a:tableStyleId>{5C22544A-7EE6-4342-B048-85BDC9FD1C3A}</a:tableStyleId>
              </a:tblPr>
              <a:tblGrid>
                <a:gridCol w="3677417">
                  <a:extLst>
                    <a:ext uri="{9D8B030D-6E8A-4147-A177-3AD203B41FA5}">
                      <a16:colId xmlns:a16="http://schemas.microsoft.com/office/drawing/2014/main" val="20000"/>
                    </a:ext>
                  </a:extLst>
                </a:gridCol>
                <a:gridCol w="4450583">
                  <a:extLst>
                    <a:ext uri="{9D8B030D-6E8A-4147-A177-3AD203B41FA5}">
                      <a16:colId xmlns:a16="http://schemas.microsoft.com/office/drawing/2014/main" val="20001"/>
                    </a:ext>
                  </a:extLst>
                </a:gridCol>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3600" b="1" dirty="0">
                          <a:solidFill>
                            <a:schemeClr val="tx1"/>
                          </a:solidFill>
                          <a:latin typeface="Sakkal Majalla" panose="02000000000000000000" pitchFamily="2" charset="-78"/>
                          <a:cs typeface="Sakkal Majalla" panose="02000000000000000000" pitchFamily="2" charset="-78"/>
                        </a:rPr>
                        <a:t>مَا نهاهُ عنهُ </a:t>
                      </a:r>
                      <a:endParaRPr lang="en-US" sz="3600" b="1" dirty="0">
                        <a:solidFill>
                          <a:schemeClr val="tx1"/>
                        </a:solidFill>
                        <a:latin typeface="Sakkal Majalla" panose="02000000000000000000" pitchFamily="2" charset="-78"/>
                        <a:cs typeface="Sakkal Majalla" panose="02000000000000000000" pitchFamily="2" charset="-78"/>
                      </a:endParaRPr>
                    </a:p>
                  </a:txBody>
                  <a:tcPr anchor="ctr"/>
                </a:tc>
                <a:tc>
                  <a:txBody>
                    <a:bodyPr/>
                    <a:lstStyle/>
                    <a:p>
                      <a:pPr algn="ctr"/>
                      <a:r>
                        <a:rPr lang="ar-BH" sz="3600" b="1" dirty="0">
                          <a:solidFill>
                            <a:schemeClr val="tx1"/>
                          </a:solidFill>
                          <a:latin typeface="Sakkal Majalla" panose="02000000000000000000" pitchFamily="2" charset="-78"/>
                          <a:cs typeface="Sakkal Majalla" panose="02000000000000000000" pitchFamily="2" charset="-78"/>
                        </a:rPr>
                        <a:t>ما أمرَهُ به</a:t>
                      </a:r>
                      <a:endParaRPr lang="en-US" sz="3600" b="1" dirty="0">
                        <a:solidFill>
                          <a:schemeClr val="tx1"/>
                        </a:solidFill>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val="10000"/>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BH" sz="2800" b="1" kern="1200" dirty="0">
                        <a:solidFill>
                          <a:srgbClr val="FF0000"/>
                        </a:solidFill>
                        <a:latin typeface="Sakkal Majalla" panose="02000000000000000000" pitchFamily="2" charset="-78"/>
                        <a:ea typeface="+mn-ea"/>
                        <a:cs typeface="Sakkal Majalla" panose="02000000000000000000" pitchFamily="2" charset="-78"/>
                      </a:endParaRPr>
                    </a:p>
                    <a:p>
                      <a:endParaRPr lang="en-US" dirty="0">
                        <a:solidFill>
                          <a:srgbClr val="FF0000"/>
                        </a:solidFill>
                      </a:endParaRPr>
                    </a:p>
                  </a:txBody>
                  <a:tcPr/>
                </a:tc>
                <a:tc>
                  <a:txBody>
                    <a:bodyPr/>
                    <a:lstStyle/>
                    <a:p>
                      <a:endParaRPr lang="ar-BH" dirty="0">
                        <a:solidFill>
                          <a:srgbClr val="FF0000"/>
                        </a:solidFill>
                      </a:endParaRPr>
                    </a:p>
                    <a:p>
                      <a:endParaRPr lang="ar-BH" dirty="0">
                        <a:solidFill>
                          <a:srgbClr val="FF0000"/>
                        </a:solidFill>
                      </a:endParaRPr>
                    </a:p>
                    <a:p>
                      <a:endParaRPr lang="ar-BH" dirty="0">
                        <a:solidFill>
                          <a:srgbClr val="FF0000"/>
                        </a:solidFill>
                      </a:endParaRPr>
                    </a:p>
                    <a:p>
                      <a:endParaRPr lang="ar-BH" dirty="0">
                        <a:solidFill>
                          <a:srgbClr val="FF0000"/>
                        </a:solidFill>
                      </a:endParaRPr>
                    </a:p>
                    <a:p>
                      <a:endParaRPr lang="ar-BH" dirty="0">
                        <a:solidFill>
                          <a:srgbClr val="FF0000"/>
                        </a:solidFill>
                      </a:endParaRPr>
                    </a:p>
                    <a:p>
                      <a:endParaRPr lang="ar-BH" dirty="0">
                        <a:solidFill>
                          <a:srgbClr val="FF0000"/>
                        </a:solidFill>
                      </a:endParaRPr>
                    </a:p>
                    <a:p>
                      <a:endParaRPr lang="ar-BH" dirty="0">
                        <a:solidFill>
                          <a:srgbClr val="FF0000"/>
                        </a:solidFill>
                      </a:endParaRPr>
                    </a:p>
                    <a:p>
                      <a:endParaRPr lang="ar-BH" dirty="0">
                        <a:solidFill>
                          <a:srgbClr val="FF0000"/>
                        </a:solidFill>
                      </a:endParaRPr>
                    </a:p>
                    <a:p>
                      <a:endParaRPr lang="ar-BH" dirty="0">
                        <a:solidFill>
                          <a:srgbClr val="FF0000"/>
                        </a:solidFill>
                      </a:endParaRPr>
                    </a:p>
                    <a:p>
                      <a:endParaRPr lang="en-US"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11" name="صورة 10">
            <a:extLst>
              <a:ext uri="{FF2B5EF4-FFF2-40B4-BE49-F238E27FC236}">
                <a16:creationId xmlns:a16="http://schemas.microsoft.com/office/drawing/2014/main" id="{62E7F79B-4EE3-4652-B875-03B4579DD494}"/>
              </a:ext>
            </a:extLst>
          </p:cNvPr>
          <p:cNvPicPr>
            <a:picLocks noChangeAspect="1"/>
          </p:cNvPicPr>
          <p:nvPr/>
        </p:nvPicPr>
        <p:blipFill>
          <a:blip r:embed="rId3">
            <a:duotone>
              <a:prstClr val="black"/>
              <a:schemeClr val="accent1">
                <a:tint val="45000"/>
                <a:satMod val="400000"/>
              </a:schemeClr>
            </a:duotone>
          </a:blip>
          <a:stretch>
            <a:fillRect/>
          </a:stretch>
        </p:blipFill>
        <p:spPr>
          <a:xfrm>
            <a:off x="5458953" y="3794146"/>
            <a:ext cx="4438273" cy="2517866"/>
          </a:xfrm>
          <a:prstGeom prst="rect">
            <a:avLst/>
          </a:prstGeom>
        </p:spPr>
      </p:pic>
      <p:pic>
        <p:nvPicPr>
          <p:cNvPr id="13" name="صورة 12">
            <a:extLst>
              <a:ext uri="{FF2B5EF4-FFF2-40B4-BE49-F238E27FC236}">
                <a16:creationId xmlns:a16="http://schemas.microsoft.com/office/drawing/2014/main" id="{BDBE3DA0-2766-4606-BECB-6EE22E03FB0F}"/>
              </a:ext>
            </a:extLst>
          </p:cNvPr>
          <p:cNvPicPr>
            <a:picLocks noChangeAspect="1"/>
          </p:cNvPicPr>
          <p:nvPr/>
        </p:nvPicPr>
        <p:blipFill>
          <a:blip r:embed="rId4">
            <a:duotone>
              <a:prstClr val="black"/>
              <a:schemeClr val="accent1">
                <a:tint val="45000"/>
                <a:satMod val="400000"/>
              </a:schemeClr>
            </a:duotone>
          </a:blip>
          <a:stretch>
            <a:fillRect/>
          </a:stretch>
        </p:blipFill>
        <p:spPr>
          <a:xfrm>
            <a:off x="2805108" y="4343538"/>
            <a:ext cx="2261812" cy="1298561"/>
          </a:xfrm>
          <a:prstGeom prst="rect">
            <a:avLst/>
          </a:prstGeom>
        </p:spPr>
      </p:pic>
      <p:sp>
        <p:nvSpPr>
          <p:cNvPr id="9" name="مستطيل 4">
            <a:extLst>
              <a:ext uri="{FF2B5EF4-FFF2-40B4-BE49-F238E27FC236}">
                <a16:creationId xmlns:a16="http://schemas.microsoft.com/office/drawing/2014/main" id="{5B1140ED-34E2-46E4-ACDE-2E0ECB92CAD9}"/>
              </a:ext>
            </a:extLst>
          </p:cNvPr>
          <p:cNvSpPr/>
          <p:nvPr/>
        </p:nvSpPr>
        <p:spPr>
          <a:xfrm>
            <a:off x="38002" y="159027"/>
            <a:ext cx="4575562" cy="4505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من سورةِ لقمان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اللّغة العربيَة –</a:t>
            </a:r>
            <a:r>
              <a:rPr lang="ar-SA" sz="2400" b="1" dirty="0">
                <a:solidFill>
                  <a:schemeClr val="bg1"/>
                </a:solidFill>
                <a:latin typeface="Sakkal Majalla" panose="02000000000000000000" pitchFamily="2" charset="-78"/>
                <a:cs typeface="Sakkal Majalla" panose="02000000000000000000" pitchFamily="2" charset="-78"/>
              </a:rPr>
              <a:t> </a:t>
            </a:r>
            <a:r>
              <a:rPr lang="ar-BH" sz="2400" b="1" dirty="0">
                <a:solidFill>
                  <a:schemeClr val="bg1"/>
                </a:solidFill>
                <a:latin typeface="Sakkal Majalla" panose="02000000000000000000" pitchFamily="2" charset="-78"/>
                <a:cs typeface="Sakkal Majalla" panose="02000000000000000000" pitchFamily="2" charset="-78"/>
              </a:rPr>
              <a:t>الرابع الابتدائي</a:t>
            </a:r>
          </a:p>
        </p:txBody>
      </p:sp>
    </p:spTree>
    <p:extLst>
      <p:ext uri="{BB962C8B-B14F-4D97-AF65-F5344CB8AC3E}">
        <p14:creationId xmlns:p14="http://schemas.microsoft.com/office/powerpoint/2010/main" val="276409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1_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2197</TotalTime>
  <Words>1132</Words>
  <Application>Microsoft Office PowerPoint</Application>
  <PresentationFormat>Widescreen</PresentationFormat>
  <Paragraphs>165</Paragraphs>
  <Slides>15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Sakkal Majalla</vt:lpstr>
      <vt:lpstr>Traditional Arabic</vt:lpstr>
      <vt:lpstr>قالب الدروس</vt:lpstr>
      <vt:lpstr>1_قالب الدروس</vt:lpstr>
      <vt:lpstr>عنوان الدرس: قُرْآنٌ كَريمٌ - مِنْ سُورَةِ لُقْمَانَ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انْتَهَى الدَّرْسُ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بِيئتُنَا...حَيَاتُنَا (للحفظ 1-6)</dc:title>
  <dc:creator>Hatem bin Saleh Darwish</dc:creator>
  <cp:lastModifiedBy>user</cp:lastModifiedBy>
  <cp:revision>202</cp:revision>
  <dcterms:created xsi:type="dcterms:W3CDTF">2020-03-04T09:54:10Z</dcterms:created>
  <dcterms:modified xsi:type="dcterms:W3CDTF">2020-08-16T06:14:10Z</dcterms:modified>
</cp:coreProperties>
</file>