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31"/>
  </p:notesMasterIdLst>
  <p:sldIdLst>
    <p:sldId id="291" r:id="rId3"/>
    <p:sldId id="281" r:id="rId4"/>
    <p:sldId id="292" r:id="rId5"/>
    <p:sldId id="256" r:id="rId6"/>
    <p:sldId id="282" r:id="rId7"/>
    <p:sldId id="257" r:id="rId8"/>
    <p:sldId id="283" r:id="rId9"/>
    <p:sldId id="284" r:id="rId10"/>
    <p:sldId id="261" r:id="rId11"/>
    <p:sldId id="262" r:id="rId12"/>
    <p:sldId id="280" r:id="rId13"/>
    <p:sldId id="285" r:id="rId14"/>
    <p:sldId id="263" r:id="rId15"/>
    <p:sldId id="264" r:id="rId16"/>
    <p:sldId id="266" r:id="rId17"/>
    <p:sldId id="260" r:id="rId18"/>
    <p:sldId id="270" r:id="rId19"/>
    <p:sldId id="271" r:id="rId20"/>
    <p:sldId id="286" r:id="rId21"/>
    <p:sldId id="289" r:id="rId22"/>
    <p:sldId id="272" r:id="rId23"/>
    <p:sldId id="273" r:id="rId24"/>
    <p:sldId id="274" r:id="rId25"/>
    <p:sldId id="288" r:id="rId26"/>
    <p:sldId id="275" r:id="rId27"/>
    <p:sldId id="277" r:id="rId28"/>
    <p:sldId id="278" r:id="rId29"/>
    <p:sldId id="279" r:id="rId3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71B4AA-5890-4736-9E7C-F8D076266D3C}"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A3F6BFDB-A759-4814-82FA-FA61D437871B}">
      <dgm:prSet phldrT="[Text]"/>
      <dgm:spPr/>
      <dgm:t>
        <a:bodyPr/>
        <a:lstStyle/>
        <a:p>
          <a:r>
            <a:rPr lang="en-US" dirty="0"/>
            <a:t>Base quantities </a:t>
          </a:r>
        </a:p>
      </dgm:t>
    </dgm:pt>
    <dgm:pt modelId="{03C4E0A3-89C6-4E75-B5EE-D947DC9838DD}" type="parTrans" cxnId="{E8C1021F-A942-4D95-98EA-928FA07289CD}">
      <dgm:prSet/>
      <dgm:spPr/>
      <dgm:t>
        <a:bodyPr/>
        <a:lstStyle/>
        <a:p>
          <a:endParaRPr lang="en-US"/>
        </a:p>
      </dgm:t>
    </dgm:pt>
    <dgm:pt modelId="{0C9279A1-D7D3-4179-9C78-00A6BAB998E8}" type="sibTrans" cxnId="{E8C1021F-A942-4D95-98EA-928FA07289CD}">
      <dgm:prSet/>
      <dgm:spPr/>
      <dgm:t>
        <a:bodyPr/>
        <a:lstStyle/>
        <a:p>
          <a:endParaRPr lang="en-US"/>
        </a:p>
      </dgm:t>
    </dgm:pt>
    <dgm:pt modelId="{7C757A88-7648-4E2A-BE37-C94B168DF553}">
      <dgm:prSet phldrT="[Text]"/>
      <dgm:spPr/>
      <dgm:t>
        <a:bodyPr/>
        <a:lstStyle/>
        <a:p>
          <a:r>
            <a:rPr lang="en-US" dirty="0"/>
            <a:t> derived quantities </a:t>
          </a:r>
        </a:p>
      </dgm:t>
    </dgm:pt>
    <dgm:pt modelId="{4B9E4AFE-5867-4BC1-BA4F-4A99C003B916}" type="parTrans" cxnId="{9F0D3263-9B51-4C86-97AD-919ECA2878B0}">
      <dgm:prSet/>
      <dgm:spPr/>
      <dgm:t>
        <a:bodyPr/>
        <a:lstStyle/>
        <a:p>
          <a:endParaRPr lang="en-US"/>
        </a:p>
      </dgm:t>
    </dgm:pt>
    <dgm:pt modelId="{0E237279-5279-4FED-B13D-DF284930F0EC}" type="sibTrans" cxnId="{9F0D3263-9B51-4C86-97AD-919ECA2878B0}">
      <dgm:prSet/>
      <dgm:spPr/>
      <dgm:t>
        <a:bodyPr/>
        <a:lstStyle/>
        <a:p>
          <a:endParaRPr lang="en-US"/>
        </a:p>
      </dgm:t>
    </dgm:pt>
    <dgm:pt modelId="{7BF32E9C-631F-40F5-9120-72DFB22BFA02}">
      <dgm:prSet phldrT="[Text]" custT="1"/>
      <dgm:spPr/>
      <dgm:t>
        <a:bodyPr/>
        <a:lstStyle/>
        <a:p>
          <a:r>
            <a:rPr lang="en-US" sz="1800" dirty="0"/>
            <a:t>Area –volume- acceleration-velocity-force-density- work-power-energy- pressure.</a:t>
          </a:r>
        </a:p>
      </dgm:t>
    </dgm:pt>
    <dgm:pt modelId="{4A682E2A-6CD4-4581-B8A3-7ACEB1AB5392}" type="parTrans" cxnId="{E712E03B-6A25-456D-9FA1-569339DBD2A4}">
      <dgm:prSet/>
      <dgm:spPr/>
      <dgm:t>
        <a:bodyPr/>
        <a:lstStyle/>
        <a:p>
          <a:endParaRPr lang="en-US"/>
        </a:p>
      </dgm:t>
    </dgm:pt>
    <dgm:pt modelId="{3EDA1CEA-07F6-4379-AC94-2FA53CB02EB3}" type="sibTrans" cxnId="{E712E03B-6A25-456D-9FA1-569339DBD2A4}">
      <dgm:prSet/>
      <dgm:spPr/>
      <dgm:t>
        <a:bodyPr/>
        <a:lstStyle/>
        <a:p>
          <a:endParaRPr lang="en-US"/>
        </a:p>
      </dgm:t>
    </dgm:pt>
    <dgm:pt modelId="{92871B12-C2D3-4086-8D35-AAF3E39C6A50}">
      <dgm:prSet/>
      <dgm:spPr>
        <a:solidFill>
          <a:schemeClr val="accent5">
            <a:lumMod val="20000"/>
            <a:lumOff val="80000"/>
          </a:schemeClr>
        </a:solidFill>
      </dgm:spPr>
      <dgm:t>
        <a:bodyPr/>
        <a:lstStyle/>
        <a:p>
          <a:r>
            <a:rPr lang="en-US" dirty="0">
              <a:solidFill>
                <a:schemeClr val="tx1"/>
              </a:solidFill>
              <a:latin typeface="Arial"/>
              <a:ea typeface="Arial"/>
              <a:cs typeface="Arial"/>
              <a:sym typeface="Arial"/>
            </a:rPr>
            <a:t>are physical quantities derived from combination of  base quantities through multiplication or division or both</a:t>
          </a:r>
          <a:endParaRPr lang="en-US" dirty="0">
            <a:solidFill>
              <a:schemeClr val="tx1"/>
            </a:solidFill>
          </a:endParaRPr>
        </a:p>
      </dgm:t>
    </dgm:pt>
    <dgm:pt modelId="{EBF7B484-01D4-4288-9F31-2DCE769F2DD4}" type="parTrans" cxnId="{E7B63A43-3989-4824-9169-CFE52A6C0B08}">
      <dgm:prSet/>
      <dgm:spPr/>
      <dgm:t>
        <a:bodyPr/>
        <a:lstStyle/>
        <a:p>
          <a:endParaRPr lang="en-US"/>
        </a:p>
      </dgm:t>
    </dgm:pt>
    <dgm:pt modelId="{D8AB5911-81E1-4196-BFB0-02F3A894A774}" type="sibTrans" cxnId="{E7B63A43-3989-4824-9169-CFE52A6C0B08}">
      <dgm:prSet/>
      <dgm:spPr/>
      <dgm:t>
        <a:bodyPr/>
        <a:lstStyle/>
        <a:p>
          <a:endParaRPr lang="en-US"/>
        </a:p>
      </dgm:t>
    </dgm:pt>
    <dgm:pt modelId="{23C709F4-69A6-48E7-9153-30E984EFF63F}">
      <dgm:prSet custT="1"/>
      <dgm:spPr>
        <a:solidFill>
          <a:schemeClr val="accent5">
            <a:lumMod val="20000"/>
            <a:lumOff val="80000"/>
          </a:schemeClr>
        </a:solidFill>
      </dgm:spPr>
      <dgm:t>
        <a:bodyPr/>
        <a:lstStyle/>
        <a:p>
          <a:r>
            <a:rPr lang="en-US" sz="2000" b="1" dirty="0">
              <a:solidFill>
                <a:schemeClr val="tx1"/>
              </a:solidFill>
              <a:ea typeface="Arial"/>
              <a:cs typeface="Arial"/>
              <a:sym typeface="Arial"/>
            </a:rPr>
            <a:t>are physical quantities that cannot be derived from other physical quantities.</a:t>
          </a:r>
          <a:br>
            <a:rPr lang="en-US" sz="2000" b="1" dirty="0">
              <a:solidFill>
                <a:srgbClr val="1F497D"/>
              </a:solidFill>
              <a:ea typeface="+mn-ea"/>
              <a:cs typeface="+mn-cs"/>
            </a:rPr>
          </a:br>
          <a:endParaRPr lang="en-US" sz="2000" b="1" dirty="0"/>
        </a:p>
      </dgm:t>
    </dgm:pt>
    <dgm:pt modelId="{A8750690-A2CA-424B-81F8-F8B10E27B931}" type="parTrans" cxnId="{782F47CD-35A6-4CB8-A445-AEC948881620}">
      <dgm:prSet/>
      <dgm:spPr/>
      <dgm:t>
        <a:bodyPr/>
        <a:lstStyle/>
        <a:p>
          <a:endParaRPr lang="en-US"/>
        </a:p>
      </dgm:t>
    </dgm:pt>
    <dgm:pt modelId="{F6963EAB-244F-4DC5-9B69-64EEB51C922B}" type="sibTrans" cxnId="{782F47CD-35A6-4CB8-A445-AEC948881620}">
      <dgm:prSet/>
      <dgm:spPr/>
      <dgm:t>
        <a:bodyPr/>
        <a:lstStyle/>
        <a:p>
          <a:endParaRPr lang="en-US"/>
        </a:p>
      </dgm:t>
    </dgm:pt>
    <dgm:pt modelId="{03267C27-90FB-44B3-8534-AE428D41D7CB}">
      <dgm:prSet custT="1"/>
      <dgm:spPr/>
      <dgm:t>
        <a:bodyPr/>
        <a:lstStyle/>
        <a:p>
          <a:r>
            <a:rPr lang="en-US" sz="1800" dirty="0">
              <a:solidFill>
                <a:srgbClr val="EEECE1">
                  <a:lumMod val="25000"/>
                </a:srgbClr>
              </a:solidFill>
              <a:ea typeface="+mn-ea"/>
              <a:cs typeface="+mn-cs"/>
            </a:rPr>
            <a:t>1-length</a:t>
          </a:r>
          <a:br>
            <a:rPr lang="en-US" sz="1800" dirty="0">
              <a:solidFill>
                <a:srgbClr val="EEECE1">
                  <a:lumMod val="25000"/>
                </a:srgbClr>
              </a:solidFill>
              <a:ea typeface="+mn-ea"/>
              <a:cs typeface="+mn-cs"/>
            </a:rPr>
          </a:br>
          <a:r>
            <a:rPr lang="en-US" sz="1800" dirty="0">
              <a:solidFill>
                <a:srgbClr val="EEECE1">
                  <a:lumMod val="25000"/>
                </a:srgbClr>
              </a:solidFill>
              <a:ea typeface="+mn-ea"/>
              <a:cs typeface="+mn-cs"/>
            </a:rPr>
            <a:t> 2-mass</a:t>
          </a:r>
          <a:br>
            <a:rPr lang="en-US" sz="1800" dirty="0">
              <a:solidFill>
                <a:srgbClr val="EEECE1">
                  <a:lumMod val="25000"/>
                </a:srgbClr>
              </a:solidFill>
              <a:ea typeface="+mn-ea"/>
              <a:cs typeface="+mn-cs"/>
            </a:rPr>
          </a:br>
          <a:r>
            <a:rPr lang="en-US" sz="1800" dirty="0">
              <a:solidFill>
                <a:srgbClr val="EEECE1">
                  <a:lumMod val="25000"/>
                </a:srgbClr>
              </a:solidFill>
              <a:ea typeface="+mn-ea"/>
              <a:cs typeface="+mn-cs"/>
            </a:rPr>
            <a:t> 3-time</a:t>
          </a:r>
          <a:br>
            <a:rPr lang="en-US" sz="1800" dirty="0">
              <a:solidFill>
                <a:srgbClr val="EEECE1">
                  <a:lumMod val="25000"/>
                </a:srgbClr>
              </a:solidFill>
              <a:ea typeface="+mn-ea"/>
              <a:cs typeface="+mn-cs"/>
            </a:rPr>
          </a:br>
          <a:r>
            <a:rPr lang="en-US" sz="1800" dirty="0">
              <a:solidFill>
                <a:srgbClr val="EEECE1">
                  <a:lumMod val="25000"/>
                </a:srgbClr>
              </a:solidFill>
              <a:ea typeface="+mn-ea"/>
              <a:cs typeface="+mn-cs"/>
            </a:rPr>
            <a:t> 4-current</a:t>
          </a:r>
          <a:br>
            <a:rPr lang="en-US" sz="1800" dirty="0">
              <a:solidFill>
                <a:srgbClr val="EEECE1">
                  <a:lumMod val="25000"/>
                </a:srgbClr>
              </a:solidFill>
              <a:ea typeface="+mn-ea"/>
              <a:cs typeface="+mn-cs"/>
            </a:rPr>
          </a:br>
          <a:r>
            <a:rPr lang="en-US" sz="1800" dirty="0">
              <a:solidFill>
                <a:srgbClr val="EEECE1">
                  <a:lumMod val="25000"/>
                </a:srgbClr>
              </a:solidFill>
              <a:ea typeface="+mn-ea"/>
              <a:cs typeface="+mn-cs"/>
            </a:rPr>
            <a:t>5- temperature,</a:t>
          </a:r>
          <a:br>
            <a:rPr lang="en-US" sz="1800" dirty="0">
              <a:solidFill>
                <a:srgbClr val="EEECE1">
                  <a:lumMod val="25000"/>
                </a:srgbClr>
              </a:solidFill>
              <a:ea typeface="+mn-ea"/>
              <a:cs typeface="+mn-cs"/>
            </a:rPr>
          </a:br>
          <a:r>
            <a:rPr lang="en-US" sz="1800" dirty="0">
              <a:solidFill>
                <a:srgbClr val="EEECE1">
                  <a:lumMod val="25000"/>
                </a:srgbClr>
              </a:solidFill>
              <a:ea typeface="+mn-ea"/>
              <a:cs typeface="+mn-cs"/>
            </a:rPr>
            <a:t> 6-amount of substance </a:t>
          </a:r>
        </a:p>
        <a:p>
          <a:r>
            <a:rPr lang="en-US" sz="1800" dirty="0">
              <a:solidFill>
                <a:srgbClr val="EEECE1">
                  <a:lumMod val="25000"/>
                </a:srgbClr>
              </a:solidFill>
              <a:ea typeface="+mn-ea"/>
              <a:cs typeface="+mn-cs"/>
            </a:rPr>
            <a:t>7-and luminous intensity</a:t>
          </a:r>
          <a:endParaRPr lang="en-US" sz="1800" dirty="0"/>
        </a:p>
      </dgm:t>
    </dgm:pt>
    <dgm:pt modelId="{8C5B2A62-E558-4203-B8BE-455F08B387F6}" type="parTrans" cxnId="{7E7CAE05-7696-428E-80DD-FF4BBCD55307}">
      <dgm:prSet/>
      <dgm:spPr/>
      <dgm:t>
        <a:bodyPr/>
        <a:lstStyle/>
        <a:p>
          <a:endParaRPr lang="en-US"/>
        </a:p>
      </dgm:t>
    </dgm:pt>
    <dgm:pt modelId="{2FDB9068-DE28-4F4F-ACB0-0C0FB1E3C4E4}" type="sibTrans" cxnId="{7E7CAE05-7696-428E-80DD-FF4BBCD55307}">
      <dgm:prSet/>
      <dgm:spPr/>
      <dgm:t>
        <a:bodyPr/>
        <a:lstStyle/>
        <a:p>
          <a:endParaRPr lang="en-US"/>
        </a:p>
      </dgm:t>
    </dgm:pt>
    <dgm:pt modelId="{5534D3D9-C048-406D-B4B4-81707989F4CE}" type="pres">
      <dgm:prSet presAssocID="{8E71B4AA-5890-4736-9E7C-F8D076266D3C}" presName="list" presStyleCnt="0">
        <dgm:presLayoutVars>
          <dgm:dir/>
          <dgm:animLvl val="lvl"/>
        </dgm:presLayoutVars>
      </dgm:prSet>
      <dgm:spPr/>
    </dgm:pt>
    <dgm:pt modelId="{64CC337B-6672-42D9-9CBB-6715120B42B8}" type="pres">
      <dgm:prSet presAssocID="{A3F6BFDB-A759-4814-82FA-FA61D437871B}" presName="posSpace" presStyleCnt="0"/>
      <dgm:spPr/>
    </dgm:pt>
    <dgm:pt modelId="{8F0D04CD-3EC1-4B9A-8397-37C97903F378}" type="pres">
      <dgm:prSet presAssocID="{A3F6BFDB-A759-4814-82FA-FA61D437871B}" presName="vertFlow" presStyleCnt="0"/>
      <dgm:spPr/>
    </dgm:pt>
    <dgm:pt modelId="{E9A521A5-8C67-42BF-A279-C285A064DECE}" type="pres">
      <dgm:prSet presAssocID="{A3F6BFDB-A759-4814-82FA-FA61D437871B}" presName="topSpace" presStyleCnt="0"/>
      <dgm:spPr/>
    </dgm:pt>
    <dgm:pt modelId="{9AA5A8BB-8D2A-47D6-9FE9-09FA3F65E934}" type="pres">
      <dgm:prSet presAssocID="{A3F6BFDB-A759-4814-82FA-FA61D437871B}" presName="firstComp" presStyleCnt="0"/>
      <dgm:spPr/>
    </dgm:pt>
    <dgm:pt modelId="{05480F07-17A8-445F-8E3B-9C5BA8E13261}" type="pres">
      <dgm:prSet presAssocID="{A3F6BFDB-A759-4814-82FA-FA61D437871B}" presName="firstChild" presStyleLbl="bgAccFollowNode1" presStyleIdx="0" presStyleCnt="4" custScaleX="104148" custLinFactNeighborX="12827" custLinFactNeighborY="13888"/>
      <dgm:spPr/>
    </dgm:pt>
    <dgm:pt modelId="{42E41A30-92D1-484D-9552-9AD883C33BF8}" type="pres">
      <dgm:prSet presAssocID="{A3F6BFDB-A759-4814-82FA-FA61D437871B}" presName="firstChildTx" presStyleLbl="bgAccFollowNode1" presStyleIdx="0" presStyleCnt="4">
        <dgm:presLayoutVars>
          <dgm:bulletEnabled val="1"/>
        </dgm:presLayoutVars>
      </dgm:prSet>
      <dgm:spPr/>
    </dgm:pt>
    <dgm:pt modelId="{9748EA55-5886-483D-AFBD-579446C59D9D}" type="pres">
      <dgm:prSet presAssocID="{03267C27-90FB-44B3-8534-AE428D41D7CB}" presName="comp" presStyleCnt="0"/>
      <dgm:spPr/>
    </dgm:pt>
    <dgm:pt modelId="{5766CB34-D1A6-4710-994A-09F976C9C2AA}" type="pres">
      <dgm:prSet presAssocID="{03267C27-90FB-44B3-8534-AE428D41D7CB}" presName="child" presStyleLbl="bgAccFollowNode1" presStyleIdx="1" presStyleCnt="4" custScaleX="109916" custScaleY="116006" custLinFactNeighborX="11848" custLinFactNeighborY="18755"/>
      <dgm:spPr/>
    </dgm:pt>
    <dgm:pt modelId="{86509F6D-F538-42B0-BA83-55B78DB59558}" type="pres">
      <dgm:prSet presAssocID="{03267C27-90FB-44B3-8534-AE428D41D7CB}" presName="childTx" presStyleLbl="bgAccFollowNode1" presStyleIdx="1" presStyleCnt="4">
        <dgm:presLayoutVars>
          <dgm:bulletEnabled val="1"/>
        </dgm:presLayoutVars>
      </dgm:prSet>
      <dgm:spPr/>
    </dgm:pt>
    <dgm:pt modelId="{24B3BB15-6241-44B2-A65F-A00B3A5E6509}" type="pres">
      <dgm:prSet presAssocID="{A3F6BFDB-A759-4814-82FA-FA61D437871B}" presName="negSpace" presStyleCnt="0"/>
      <dgm:spPr/>
    </dgm:pt>
    <dgm:pt modelId="{6CC40F9A-2DAA-43A2-8B20-19021ACC4499}" type="pres">
      <dgm:prSet presAssocID="{A3F6BFDB-A759-4814-82FA-FA61D437871B}" presName="circle" presStyleLbl="node1" presStyleIdx="0" presStyleCnt="2" custLinFactNeighborX="4594" custLinFactNeighborY="-15900"/>
      <dgm:spPr/>
    </dgm:pt>
    <dgm:pt modelId="{A6B46312-4F7A-46CF-90F7-5D7CCA9BE924}" type="pres">
      <dgm:prSet presAssocID="{0C9279A1-D7D3-4179-9C78-00A6BAB998E8}" presName="transSpace" presStyleCnt="0"/>
      <dgm:spPr/>
    </dgm:pt>
    <dgm:pt modelId="{0C3EBC38-8A8F-44C8-B626-CA1D92C97B9B}" type="pres">
      <dgm:prSet presAssocID="{7C757A88-7648-4E2A-BE37-C94B168DF553}" presName="posSpace" presStyleCnt="0"/>
      <dgm:spPr/>
    </dgm:pt>
    <dgm:pt modelId="{8A016093-0F17-420F-BEF6-A5E58F8394ED}" type="pres">
      <dgm:prSet presAssocID="{7C757A88-7648-4E2A-BE37-C94B168DF553}" presName="vertFlow" presStyleCnt="0"/>
      <dgm:spPr/>
    </dgm:pt>
    <dgm:pt modelId="{69973FAA-875B-4741-8293-DEF598CC2724}" type="pres">
      <dgm:prSet presAssocID="{7C757A88-7648-4E2A-BE37-C94B168DF553}" presName="topSpace" presStyleCnt="0"/>
      <dgm:spPr/>
    </dgm:pt>
    <dgm:pt modelId="{59F657E9-1CBE-4A21-ADE3-B13DEA071069}" type="pres">
      <dgm:prSet presAssocID="{7C757A88-7648-4E2A-BE37-C94B168DF553}" presName="firstComp" presStyleCnt="0"/>
      <dgm:spPr/>
    </dgm:pt>
    <dgm:pt modelId="{E8497BB9-0F8E-45E3-9AF3-6A46B3D53C06}" type="pres">
      <dgm:prSet presAssocID="{7C757A88-7648-4E2A-BE37-C94B168DF553}" presName="firstChild" presStyleLbl="bgAccFollowNode1" presStyleIdx="2" presStyleCnt="4" custScaleX="107710" custScaleY="107928" custLinFactNeighborX="-2234" custLinFactNeighborY="17312"/>
      <dgm:spPr/>
    </dgm:pt>
    <dgm:pt modelId="{35039F46-1BC6-4E5B-AB6E-99672511AA35}" type="pres">
      <dgm:prSet presAssocID="{7C757A88-7648-4E2A-BE37-C94B168DF553}" presName="firstChildTx" presStyleLbl="bgAccFollowNode1" presStyleIdx="2" presStyleCnt="4">
        <dgm:presLayoutVars>
          <dgm:bulletEnabled val="1"/>
        </dgm:presLayoutVars>
      </dgm:prSet>
      <dgm:spPr/>
    </dgm:pt>
    <dgm:pt modelId="{51C0C878-C571-4143-AD6D-D1442611C744}" type="pres">
      <dgm:prSet presAssocID="{7BF32E9C-631F-40F5-9120-72DFB22BFA02}" presName="comp" presStyleCnt="0"/>
      <dgm:spPr/>
    </dgm:pt>
    <dgm:pt modelId="{98C0E325-42F5-4156-AB1A-16C9B0FA6064}" type="pres">
      <dgm:prSet presAssocID="{7BF32E9C-631F-40F5-9120-72DFB22BFA02}" presName="child" presStyleLbl="bgAccFollowNode1" presStyleIdx="3" presStyleCnt="4" custScaleX="108212" custScaleY="111322" custLinFactNeighborX="-5257" custLinFactNeighborY="23307"/>
      <dgm:spPr/>
    </dgm:pt>
    <dgm:pt modelId="{6FEE20D6-3EF3-473D-84BB-59891F5411A7}" type="pres">
      <dgm:prSet presAssocID="{7BF32E9C-631F-40F5-9120-72DFB22BFA02}" presName="childTx" presStyleLbl="bgAccFollowNode1" presStyleIdx="3" presStyleCnt="4">
        <dgm:presLayoutVars>
          <dgm:bulletEnabled val="1"/>
        </dgm:presLayoutVars>
      </dgm:prSet>
      <dgm:spPr/>
    </dgm:pt>
    <dgm:pt modelId="{BAA32804-1CE9-4B0E-9047-F38D29AE2B42}" type="pres">
      <dgm:prSet presAssocID="{7C757A88-7648-4E2A-BE37-C94B168DF553}" presName="negSpace" presStyleCnt="0"/>
      <dgm:spPr/>
    </dgm:pt>
    <dgm:pt modelId="{E0380868-6AA4-4837-9D64-0449FE153E57}" type="pres">
      <dgm:prSet presAssocID="{7C757A88-7648-4E2A-BE37-C94B168DF553}" presName="circle" presStyleLbl="node1" presStyleIdx="1" presStyleCnt="2" custLinFactNeighborX="-3730" custLinFactNeighborY="-23295"/>
      <dgm:spPr/>
    </dgm:pt>
  </dgm:ptLst>
  <dgm:cxnLst>
    <dgm:cxn modelId="{7E7CAE05-7696-428E-80DD-FF4BBCD55307}" srcId="{A3F6BFDB-A759-4814-82FA-FA61D437871B}" destId="{03267C27-90FB-44B3-8534-AE428D41D7CB}" srcOrd="1" destOrd="0" parTransId="{8C5B2A62-E558-4203-B8BE-455F08B387F6}" sibTransId="{2FDB9068-DE28-4F4F-ACB0-0C0FB1E3C4E4}"/>
    <dgm:cxn modelId="{8E35C613-017F-4704-82E0-D49BD26F72DB}" type="presOf" srcId="{7C757A88-7648-4E2A-BE37-C94B168DF553}" destId="{E0380868-6AA4-4837-9D64-0449FE153E57}" srcOrd="0" destOrd="0" presId="urn:microsoft.com/office/officeart/2005/8/layout/hList9"/>
    <dgm:cxn modelId="{E8C1021F-A942-4D95-98EA-928FA07289CD}" srcId="{8E71B4AA-5890-4736-9E7C-F8D076266D3C}" destId="{A3F6BFDB-A759-4814-82FA-FA61D437871B}" srcOrd="0" destOrd="0" parTransId="{03C4E0A3-89C6-4E75-B5EE-D947DC9838DD}" sibTransId="{0C9279A1-D7D3-4179-9C78-00A6BAB998E8}"/>
    <dgm:cxn modelId="{F5BCC92E-B104-432F-B59B-6F8420191BB9}" type="presOf" srcId="{23C709F4-69A6-48E7-9153-30E984EFF63F}" destId="{42E41A30-92D1-484D-9552-9AD883C33BF8}" srcOrd="1" destOrd="0" presId="urn:microsoft.com/office/officeart/2005/8/layout/hList9"/>
    <dgm:cxn modelId="{E712E03B-6A25-456D-9FA1-569339DBD2A4}" srcId="{7C757A88-7648-4E2A-BE37-C94B168DF553}" destId="{7BF32E9C-631F-40F5-9120-72DFB22BFA02}" srcOrd="1" destOrd="0" parTransId="{4A682E2A-6CD4-4581-B8A3-7ACEB1AB5392}" sibTransId="{3EDA1CEA-07F6-4379-AC94-2FA53CB02EB3}"/>
    <dgm:cxn modelId="{801E4C3F-24BF-49A6-B269-15E5E9225B9C}" type="presOf" srcId="{03267C27-90FB-44B3-8534-AE428D41D7CB}" destId="{5766CB34-D1A6-4710-994A-09F976C9C2AA}" srcOrd="0" destOrd="0" presId="urn:microsoft.com/office/officeart/2005/8/layout/hList9"/>
    <dgm:cxn modelId="{8C90675D-B318-4968-8F7C-22DDE26F54C1}" type="presOf" srcId="{92871B12-C2D3-4086-8D35-AAF3E39C6A50}" destId="{35039F46-1BC6-4E5B-AB6E-99672511AA35}" srcOrd="1" destOrd="0" presId="urn:microsoft.com/office/officeart/2005/8/layout/hList9"/>
    <dgm:cxn modelId="{6AEBD041-565F-49DF-BA8F-985DD8A4E2EE}" type="presOf" srcId="{92871B12-C2D3-4086-8D35-AAF3E39C6A50}" destId="{E8497BB9-0F8E-45E3-9AF3-6A46B3D53C06}" srcOrd="0" destOrd="0" presId="urn:microsoft.com/office/officeart/2005/8/layout/hList9"/>
    <dgm:cxn modelId="{9F0D3263-9B51-4C86-97AD-919ECA2878B0}" srcId="{8E71B4AA-5890-4736-9E7C-F8D076266D3C}" destId="{7C757A88-7648-4E2A-BE37-C94B168DF553}" srcOrd="1" destOrd="0" parTransId="{4B9E4AFE-5867-4BC1-BA4F-4A99C003B916}" sibTransId="{0E237279-5279-4FED-B13D-DF284930F0EC}"/>
    <dgm:cxn modelId="{E7B63A43-3989-4824-9169-CFE52A6C0B08}" srcId="{7C757A88-7648-4E2A-BE37-C94B168DF553}" destId="{92871B12-C2D3-4086-8D35-AAF3E39C6A50}" srcOrd="0" destOrd="0" parTransId="{EBF7B484-01D4-4288-9F31-2DCE769F2DD4}" sibTransId="{D8AB5911-81E1-4196-BFB0-02F3A894A774}"/>
    <dgm:cxn modelId="{53C7D17F-A99C-4F25-934A-719EA2620DF2}" type="presOf" srcId="{7BF32E9C-631F-40F5-9120-72DFB22BFA02}" destId="{98C0E325-42F5-4156-AB1A-16C9B0FA6064}" srcOrd="0" destOrd="0" presId="urn:microsoft.com/office/officeart/2005/8/layout/hList9"/>
    <dgm:cxn modelId="{F95AE69D-712F-4361-A390-02E74D8E6340}" type="presOf" srcId="{23C709F4-69A6-48E7-9153-30E984EFF63F}" destId="{05480F07-17A8-445F-8E3B-9C5BA8E13261}" srcOrd="0" destOrd="0" presId="urn:microsoft.com/office/officeart/2005/8/layout/hList9"/>
    <dgm:cxn modelId="{57A487A3-3BF3-46F7-BA70-E4747C4574AE}" type="presOf" srcId="{7BF32E9C-631F-40F5-9120-72DFB22BFA02}" destId="{6FEE20D6-3EF3-473D-84BB-59891F5411A7}" srcOrd="1" destOrd="0" presId="urn:microsoft.com/office/officeart/2005/8/layout/hList9"/>
    <dgm:cxn modelId="{BF9D8BC5-8D60-462D-AF8F-5870EECBD64F}" type="presOf" srcId="{8E71B4AA-5890-4736-9E7C-F8D076266D3C}" destId="{5534D3D9-C048-406D-B4B4-81707989F4CE}" srcOrd="0" destOrd="0" presId="urn:microsoft.com/office/officeart/2005/8/layout/hList9"/>
    <dgm:cxn modelId="{782F47CD-35A6-4CB8-A445-AEC948881620}" srcId="{A3F6BFDB-A759-4814-82FA-FA61D437871B}" destId="{23C709F4-69A6-48E7-9153-30E984EFF63F}" srcOrd="0" destOrd="0" parTransId="{A8750690-A2CA-424B-81F8-F8B10E27B931}" sibTransId="{F6963EAB-244F-4DC5-9B69-64EEB51C922B}"/>
    <dgm:cxn modelId="{C7567ED8-7D54-4653-BADF-2FA86CC62D2C}" type="presOf" srcId="{A3F6BFDB-A759-4814-82FA-FA61D437871B}" destId="{6CC40F9A-2DAA-43A2-8B20-19021ACC4499}" srcOrd="0" destOrd="0" presId="urn:microsoft.com/office/officeart/2005/8/layout/hList9"/>
    <dgm:cxn modelId="{729334DE-9C9C-4552-80E3-AFDCF9AFB7D6}" type="presOf" srcId="{03267C27-90FB-44B3-8534-AE428D41D7CB}" destId="{86509F6D-F538-42B0-BA83-55B78DB59558}" srcOrd="1" destOrd="0" presId="urn:microsoft.com/office/officeart/2005/8/layout/hList9"/>
    <dgm:cxn modelId="{67740498-9CDC-482B-9006-DC6EE63B1DCC}" type="presParOf" srcId="{5534D3D9-C048-406D-B4B4-81707989F4CE}" destId="{64CC337B-6672-42D9-9CBB-6715120B42B8}" srcOrd="0" destOrd="0" presId="urn:microsoft.com/office/officeart/2005/8/layout/hList9"/>
    <dgm:cxn modelId="{915F2789-37A5-4253-95F6-9DE41D9B205B}" type="presParOf" srcId="{5534D3D9-C048-406D-B4B4-81707989F4CE}" destId="{8F0D04CD-3EC1-4B9A-8397-37C97903F378}" srcOrd="1" destOrd="0" presId="urn:microsoft.com/office/officeart/2005/8/layout/hList9"/>
    <dgm:cxn modelId="{17237B6D-FC23-436E-A4B7-7512A71BCA55}" type="presParOf" srcId="{8F0D04CD-3EC1-4B9A-8397-37C97903F378}" destId="{E9A521A5-8C67-42BF-A279-C285A064DECE}" srcOrd="0" destOrd="0" presId="urn:microsoft.com/office/officeart/2005/8/layout/hList9"/>
    <dgm:cxn modelId="{EC40A7BA-FB81-4E54-89A7-8ABF3A64DAF3}" type="presParOf" srcId="{8F0D04CD-3EC1-4B9A-8397-37C97903F378}" destId="{9AA5A8BB-8D2A-47D6-9FE9-09FA3F65E934}" srcOrd="1" destOrd="0" presId="urn:microsoft.com/office/officeart/2005/8/layout/hList9"/>
    <dgm:cxn modelId="{B7EB1E84-2908-4CBB-A4C1-7F765190FAE0}" type="presParOf" srcId="{9AA5A8BB-8D2A-47D6-9FE9-09FA3F65E934}" destId="{05480F07-17A8-445F-8E3B-9C5BA8E13261}" srcOrd="0" destOrd="0" presId="urn:microsoft.com/office/officeart/2005/8/layout/hList9"/>
    <dgm:cxn modelId="{890E0BB9-A9F1-4ECB-A7CF-FC69257640C8}" type="presParOf" srcId="{9AA5A8BB-8D2A-47D6-9FE9-09FA3F65E934}" destId="{42E41A30-92D1-484D-9552-9AD883C33BF8}" srcOrd="1" destOrd="0" presId="urn:microsoft.com/office/officeart/2005/8/layout/hList9"/>
    <dgm:cxn modelId="{E9BD9A70-3374-445D-AB36-9C1B96674C4D}" type="presParOf" srcId="{8F0D04CD-3EC1-4B9A-8397-37C97903F378}" destId="{9748EA55-5886-483D-AFBD-579446C59D9D}" srcOrd="2" destOrd="0" presId="urn:microsoft.com/office/officeart/2005/8/layout/hList9"/>
    <dgm:cxn modelId="{946A0229-3501-4C4F-8457-CAA06622D866}" type="presParOf" srcId="{9748EA55-5886-483D-AFBD-579446C59D9D}" destId="{5766CB34-D1A6-4710-994A-09F976C9C2AA}" srcOrd="0" destOrd="0" presId="urn:microsoft.com/office/officeart/2005/8/layout/hList9"/>
    <dgm:cxn modelId="{44A64F60-2143-423B-B81D-0FD6C1DE59E2}" type="presParOf" srcId="{9748EA55-5886-483D-AFBD-579446C59D9D}" destId="{86509F6D-F538-42B0-BA83-55B78DB59558}" srcOrd="1" destOrd="0" presId="urn:microsoft.com/office/officeart/2005/8/layout/hList9"/>
    <dgm:cxn modelId="{49ABB402-D3E4-4AFB-A168-CB0430BB4045}" type="presParOf" srcId="{5534D3D9-C048-406D-B4B4-81707989F4CE}" destId="{24B3BB15-6241-44B2-A65F-A00B3A5E6509}" srcOrd="2" destOrd="0" presId="urn:microsoft.com/office/officeart/2005/8/layout/hList9"/>
    <dgm:cxn modelId="{5A595B3C-B2F1-4CC2-96BE-74AB68532899}" type="presParOf" srcId="{5534D3D9-C048-406D-B4B4-81707989F4CE}" destId="{6CC40F9A-2DAA-43A2-8B20-19021ACC4499}" srcOrd="3" destOrd="0" presId="urn:microsoft.com/office/officeart/2005/8/layout/hList9"/>
    <dgm:cxn modelId="{D3414A77-AA22-45E4-8C1A-6709186E2F0B}" type="presParOf" srcId="{5534D3D9-C048-406D-B4B4-81707989F4CE}" destId="{A6B46312-4F7A-46CF-90F7-5D7CCA9BE924}" srcOrd="4" destOrd="0" presId="urn:microsoft.com/office/officeart/2005/8/layout/hList9"/>
    <dgm:cxn modelId="{AB1F24FB-594E-4FEC-8113-8C6CFC192196}" type="presParOf" srcId="{5534D3D9-C048-406D-B4B4-81707989F4CE}" destId="{0C3EBC38-8A8F-44C8-B626-CA1D92C97B9B}" srcOrd="5" destOrd="0" presId="urn:microsoft.com/office/officeart/2005/8/layout/hList9"/>
    <dgm:cxn modelId="{890E2044-2765-4F4C-A061-25AE07C8C0E7}" type="presParOf" srcId="{5534D3D9-C048-406D-B4B4-81707989F4CE}" destId="{8A016093-0F17-420F-BEF6-A5E58F8394ED}" srcOrd="6" destOrd="0" presId="urn:microsoft.com/office/officeart/2005/8/layout/hList9"/>
    <dgm:cxn modelId="{29249A46-23D1-4CA2-A4B8-047FCD9217DD}" type="presParOf" srcId="{8A016093-0F17-420F-BEF6-A5E58F8394ED}" destId="{69973FAA-875B-4741-8293-DEF598CC2724}" srcOrd="0" destOrd="0" presId="urn:microsoft.com/office/officeart/2005/8/layout/hList9"/>
    <dgm:cxn modelId="{9BEB8047-A966-47BD-9EF0-7F92DEA5FBA8}" type="presParOf" srcId="{8A016093-0F17-420F-BEF6-A5E58F8394ED}" destId="{59F657E9-1CBE-4A21-ADE3-B13DEA071069}" srcOrd="1" destOrd="0" presId="urn:microsoft.com/office/officeart/2005/8/layout/hList9"/>
    <dgm:cxn modelId="{3CF1899C-9146-44CF-AF21-29820FD69D50}" type="presParOf" srcId="{59F657E9-1CBE-4A21-ADE3-B13DEA071069}" destId="{E8497BB9-0F8E-45E3-9AF3-6A46B3D53C06}" srcOrd="0" destOrd="0" presId="urn:microsoft.com/office/officeart/2005/8/layout/hList9"/>
    <dgm:cxn modelId="{F9EAC771-6D41-40CB-83AF-D05CC203991A}" type="presParOf" srcId="{59F657E9-1CBE-4A21-ADE3-B13DEA071069}" destId="{35039F46-1BC6-4E5B-AB6E-99672511AA35}" srcOrd="1" destOrd="0" presId="urn:microsoft.com/office/officeart/2005/8/layout/hList9"/>
    <dgm:cxn modelId="{400CA8A2-6B37-43EC-9CD7-F05FCCD703D0}" type="presParOf" srcId="{8A016093-0F17-420F-BEF6-A5E58F8394ED}" destId="{51C0C878-C571-4143-AD6D-D1442611C744}" srcOrd="2" destOrd="0" presId="urn:microsoft.com/office/officeart/2005/8/layout/hList9"/>
    <dgm:cxn modelId="{9DCE50E1-C899-4A21-A232-6475B73C041F}" type="presParOf" srcId="{51C0C878-C571-4143-AD6D-D1442611C744}" destId="{98C0E325-42F5-4156-AB1A-16C9B0FA6064}" srcOrd="0" destOrd="0" presId="urn:microsoft.com/office/officeart/2005/8/layout/hList9"/>
    <dgm:cxn modelId="{749C5B1B-3E47-4036-BA2A-B209FEDD0AD0}" type="presParOf" srcId="{51C0C878-C571-4143-AD6D-D1442611C744}" destId="{6FEE20D6-3EF3-473D-84BB-59891F5411A7}" srcOrd="1" destOrd="0" presId="urn:microsoft.com/office/officeart/2005/8/layout/hList9"/>
    <dgm:cxn modelId="{C51D01CC-F2B5-4952-8FC9-8685B0F8E54F}" type="presParOf" srcId="{5534D3D9-C048-406D-B4B4-81707989F4CE}" destId="{BAA32804-1CE9-4B0E-9047-F38D29AE2B42}" srcOrd="7" destOrd="0" presId="urn:microsoft.com/office/officeart/2005/8/layout/hList9"/>
    <dgm:cxn modelId="{3C072884-4BC1-45DC-843C-B47567190676}" type="presParOf" srcId="{5534D3D9-C048-406D-B4B4-81707989F4CE}" destId="{E0380868-6AA4-4837-9D64-0449FE153E57}"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80F07-17A8-445F-8E3B-9C5BA8E13261}">
      <dsp:nvSpPr>
        <dsp:cNvPr id="0" name=""/>
        <dsp:cNvSpPr/>
      </dsp:nvSpPr>
      <dsp:spPr>
        <a:xfrm>
          <a:off x="1540502" y="1672876"/>
          <a:ext cx="2898974" cy="1689111"/>
        </a:xfrm>
        <a:prstGeom prst="rect">
          <a:avLst/>
        </a:prstGeom>
        <a:solidFill>
          <a:schemeClr val="accent5">
            <a:lumMod val="20000"/>
            <a:lumOff val="8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a typeface="Arial"/>
              <a:cs typeface="Arial"/>
              <a:sym typeface="Arial"/>
            </a:rPr>
            <a:t>are physical quantities that cannot be derived from other physical quantities.</a:t>
          </a:r>
          <a:br>
            <a:rPr lang="en-US" sz="2000" b="1" kern="1200" dirty="0">
              <a:solidFill>
                <a:srgbClr val="1F497D"/>
              </a:solidFill>
              <a:ea typeface="+mn-ea"/>
              <a:cs typeface="+mn-cs"/>
            </a:rPr>
          </a:br>
          <a:endParaRPr lang="en-US" sz="2000" b="1" kern="1200" dirty="0"/>
        </a:p>
      </dsp:txBody>
      <dsp:txXfrm>
        <a:off x="2004338" y="1672876"/>
        <a:ext cx="2435138" cy="1689111"/>
      </dsp:txXfrm>
    </dsp:sp>
    <dsp:sp modelId="{5766CB34-D1A6-4710-994A-09F976C9C2AA}">
      <dsp:nvSpPr>
        <dsp:cNvPr id="0" name=""/>
        <dsp:cNvSpPr/>
      </dsp:nvSpPr>
      <dsp:spPr>
        <a:xfrm>
          <a:off x="1432975" y="3444197"/>
          <a:ext cx="3059527" cy="19594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EEECE1">
                  <a:lumMod val="25000"/>
                </a:srgbClr>
              </a:solidFill>
              <a:ea typeface="+mn-ea"/>
              <a:cs typeface="+mn-cs"/>
            </a:rPr>
            <a:t>1-length</a:t>
          </a:r>
          <a:br>
            <a:rPr lang="en-US" sz="1800" kern="1200" dirty="0">
              <a:solidFill>
                <a:srgbClr val="EEECE1">
                  <a:lumMod val="25000"/>
                </a:srgbClr>
              </a:solidFill>
              <a:ea typeface="+mn-ea"/>
              <a:cs typeface="+mn-cs"/>
            </a:rPr>
          </a:br>
          <a:r>
            <a:rPr lang="en-US" sz="1800" kern="1200" dirty="0">
              <a:solidFill>
                <a:srgbClr val="EEECE1">
                  <a:lumMod val="25000"/>
                </a:srgbClr>
              </a:solidFill>
              <a:ea typeface="+mn-ea"/>
              <a:cs typeface="+mn-cs"/>
            </a:rPr>
            <a:t> 2-mass</a:t>
          </a:r>
          <a:br>
            <a:rPr lang="en-US" sz="1800" kern="1200" dirty="0">
              <a:solidFill>
                <a:srgbClr val="EEECE1">
                  <a:lumMod val="25000"/>
                </a:srgbClr>
              </a:solidFill>
              <a:ea typeface="+mn-ea"/>
              <a:cs typeface="+mn-cs"/>
            </a:rPr>
          </a:br>
          <a:r>
            <a:rPr lang="en-US" sz="1800" kern="1200" dirty="0">
              <a:solidFill>
                <a:srgbClr val="EEECE1">
                  <a:lumMod val="25000"/>
                </a:srgbClr>
              </a:solidFill>
              <a:ea typeface="+mn-ea"/>
              <a:cs typeface="+mn-cs"/>
            </a:rPr>
            <a:t> 3-time</a:t>
          </a:r>
          <a:br>
            <a:rPr lang="en-US" sz="1800" kern="1200" dirty="0">
              <a:solidFill>
                <a:srgbClr val="EEECE1">
                  <a:lumMod val="25000"/>
                </a:srgbClr>
              </a:solidFill>
              <a:ea typeface="+mn-ea"/>
              <a:cs typeface="+mn-cs"/>
            </a:rPr>
          </a:br>
          <a:r>
            <a:rPr lang="en-US" sz="1800" kern="1200" dirty="0">
              <a:solidFill>
                <a:srgbClr val="EEECE1">
                  <a:lumMod val="25000"/>
                </a:srgbClr>
              </a:solidFill>
              <a:ea typeface="+mn-ea"/>
              <a:cs typeface="+mn-cs"/>
            </a:rPr>
            <a:t> 4-current</a:t>
          </a:r>
          <a:br>
            <a:rPr lang="en-US" sz="1800" kern="1200" dirty="0">
              <a:solidFill>
                <a:srgbClr val="EEECE1">
                  <a:lumMod val="25000"/>
                </a:srgbClr>
              </a:solidFill>
              <a:ea typeface="+mn-ea"/>
              <a:cs typeface="+mn-cs"/>
            </a:rPr>
          </a:br>
          <a:r>
            <a:rPr lang="en-US" sz="1800" kern="1200" dirty="0">
              <a:solidFill>
                <a:srgbClr val="EEECE1">
                  <a:lumMod val="25000"/>
                </a:srgbClr>
              </a:solidFill>
              <a:ea typeface="+mn-ea"/>
              <a:cs typeface="+mn-cs"/>
            </a:rPr>
            <a:t>5- temperature,</a:t>
          </a:r>
          <a:br>
            <a:rPr lang="en-US" sz="1800" kern="1200" dirty="0">
              <a:solidFill>
                <a:srgbClr val="EEECE1">
                  <a:lumMod val="25000"/>
                </a:srgbClr>
              </a:solidFill>
              <a:ea typeface="+mn-ea"/>
              <a:cs typeface="+mn-cs"/>
            </a:rPr>
          </a:br>
          <a:r>
            <a:rPr lang="en-US" sz="1800" kern="1200" dirty="0">
              <a:solidFill>
                <a:srgbClr val="EEECE1">
                  <a:lumMod val="25000"/>
                </a:srgbClr>
              </a:solidFill>
              <a:ea typeface="+mn-ea"/>
              <a:cs typeface="+mn-cs"/>
            </a:rPr>
            <a:t> 6-amount of substance </a:t>
          </a:r>
        </a:p>
        <a:p>
          <a:pPr marL="0" lvl="0" indent="0" algn="l" defTabSz="800100">
            <a:lnSpc>
              <a:spcPct val="90000"/>
            </a:lnSpc>
            <a:spcBef>
              <a:spcPct val="0"/>
            </a:spcBef>
            <a:spcAft>
              <a:spcPct val="35000"/>
            </a:spcAft>
            <a:buNone/>
          </a:pPr>
          <a:r>
            <a:rPr lang="en-US" sz="1800" kern="1200" dirty="0">
              <a:solidFill>
                <a:srgbClr val="EEECE1">
                  <a:lumMod val="25000"/>
                </a:srgbClr>
              </a:solidFill>
              <a:ea typeface="+mn-ea"/>
              <a:cs typeface="+mn-cs"/>
            </a:rPr>
            <a:t>7-and luminous intensity</a:t>
          </a:r>
          <a:endParaRPr lang="en-US" sz="1800" kern="1200" dirty="0"/>
        </a:p>
      </dsp:txBody>
      <dsp:txXfrm>
        <a:off x="1922500" y="3444197"/>
        <a:ext cx="2570003" cy="1959471"/>
      </dsp:txXfrm>
    </dsp:sp>
    <dsp:sp modelId="{6CC40F9A-2DAA-43A2-8B20-19021ACC4499}">
      <dsp:nvSpPr>
        <dsp:cNvPr id="0" name=""/>
        <dsp:cNvSpPr/>
      </dsp:nvSpPr>
      <dsp:spPr>
        <a:xfrm>
          <a:off x="396035" y="494551"/>
          <a:ext cx="1688267" cy="16882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Base quantities </a:t>
          </a:r>
        </a:p>
      </dsp:txBody>
      <dsp:txXfrm>
        <a:off x="643276" y="741792"/>
        <a:ext cx="1193785" cy="1193785"/>
      </dsp:txXfrm>
    </dsp:sp>
    <dsp:sp modelId="{E8497BB9-0F8E-45E3-9AF3-6A46B3D53C06}">
      <dsp:nvSpPr>
        <dsp:cNvPr id="0" name=""/>
        <dsp:cNvSpPr/>
      </dsp:nvSpPr>
      <dsp:spPr>
        <a:xfrm>
          <a:off x="5796638" y="1730711"/>
          <a:ext cx="2951644" cy="1823024"/>
        </a:xfrm>
        <a:prstGeom prst="rect">
          <a:avLst/>
        </a:prstGeom>
        <a:solidFill>
          <a:schemeClr val="accent5">
            <a:lumMod val="20000"/>
            <a:lumOff val="8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35128" rIns="135128" bIns="135128"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latin typeface="Arial"/>
              <a:ea typeface="Arial"/>
              <a:cs typeface="Arial"/>
              <a:sym typeface="Arial"/>
            </a:rPr>
            <a:t>are physical quantities derived from combination of  base quantities through multiplication or division or both</a:t>
          </a:r>
          <a:endParaRPr lang="en-US" sz="1900" kern="1200" dirty="0">
            <a:solidFill>
              <a:schemeClr val="tx1"/>
            </a:solidFill>
          </a:endParaRPr>
        </a:p>
      </dsp:txBody>
      <dsp:txXfrm>
        <a:off x="6268901" y="1730711"/>
        <a:ext cx="2479381" cy="1823024"/>
      </dsp:txXfrm>
    </dsp:sp>
    <dsp:sp modelId="{98C0E325-42F5-4156-AB1A-16C9B0FA6064}">
      <dsp:nvSpPr>
        <dsp:cNvPr id="0" name=""/>
        <dsp:cNvSpPr/>
      </dsp:nvSpPr>
      <dsp:spPr>
        <a:xfrm>
          <a:off x="5706919" y="3654998"/>
          <a:ext cx="2965400" cy="18803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dirty="0"/>
            <a:t>Area –volume- acceleration-velocity-force-density- work-power-energy- pressure.</a:t>
          </a:r>
        </a:p>
      </dsp:txBody>
      <dsp:txXfrm>
        <a:off x="6181383" y="3654998"/>
        <a:ext cx="2490936" cy="1880353"/>
      </dsp:txXfrm>
    </dsp:sp>
    <dsp:sp modelId="{E0380868-6AA4-4837-9D64-0449FE153E57}">
      <dsp:nvSpPr>
        <dsp:cNvPr id="0" name=""/>
        <dsp:cNvSpPr/>
      </dsp:nvSpPr>
      <dsp:spPr>
        <a:xfrm>
          <a:off x="4788529" y="369703"/>
          <a:ext cx="1688267" cy="16882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 derived quantities </a:t>
          </a:r>
        </a:p>
      </dsp:txBody>
      <dsp:txXfrm>
        <a:off x="5035770" y="616944"/>
        <a:ext cx="1193785" cy="1193785"/>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0EF4951-6B29-428A-9E39-E234B7A6CED8}" type="datetimeFigureOut">
              <a:rPr lang="ar-SA" smtClean="0"/>
              <a:t>06/05/1439</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95AA031-2F96-4EAF-BAEB-45D225B4A002}" type="slidenum">
              <a:rPr lang="ar-SA" smtClean="0"/>
              <a:t>‹#›</a:t>
            </a:fld>
            <a:endParaRPr lang="ar-SA"/>
          </a:p>
        </p:txBody>
      </p:sp>
    </p:spTree>
    <p:extLst>
      <p:ext uri="{BB962C8B-B14F-4D97-AF65-F5344CB8AC3E}">
        <p14:creationId xmlns:p14="http://schemas.microsoft.com/office/powerpoint/2010/main" val="20502283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8"/>
          <p:cNvSpPr>
            <a:spLocks noGrp="1" noChangeArrowheads="1"/>
          </p:cNvSpPr>
          <p:nvPr>
            <p:ph type="sldNum" sz="quarter"/>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42549D-4807-FD4C-812D-A14A0F64F92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4035" name="Rectangle 1"/>
          <p:cNvSpPr>
            <a:spLocks noGrp="1" noRot="1" noChangeAspect="1" noChangeArrowheads="1" noTextEdit="1"/>
          </p:cNvSpPr>
          <p:nvPr>
            <p:ph type="sldImg"/>
          </p:nvPr>
        </p:nvSpPr>
        <p:spPr>
          <a:xfrm>
            <a:off x="1144588" y="693738"/>
            <a:ext cx="4565650" cy="3425825"/>
          </a:xfrm>
          <a:solidFill>
            <a:srgbClr val="FFFFFF"/>
          </a:solidFill>
          <a:ln>
            <a:solidFill>
              <a:srgbClr val="000000"/>
            </a:solidFill>
            <a:miter lim="800000"/>
          </a:ln>
        </p:spPr>
      </p:sp>
      <p:sp>
        <p:nvSpPr>
          <p:cNvPr id="44036" name="Rectangle 2"/>
          <p:cNvSpPr>
            <a:spLocks noGrp="1" noChangeArrowheads="1"/>
          </p:cNvSpPr>
          <p:nvPr>
            <p:ph type="body" idx="1"/>
          </p:nvPr>
        </p:nvSpPr>
        <p:spPr>
          <a:xfrm>
            <a:off x="686361" y="4342535"/>
            <a:ext cx="5483879" cy="4111625"/>
          </a:xfrm>
          <a:noFill/>
        </p:spPr>
        <p:txBody>
          <a:bodyPr wrap="none" anchor="ctr"/>
          <a:lstStyle/>
          <a:p>
            <a:endParaRPr lang="en-US">
              <a:latin typeface="Times New Roman" panose="02020603050405020304" pitchFamily="16" charset="0"/>
            </a:endParaRPr>
          </a:p>
        </p:txBody>
      </p:sp>
    </p:spTree>
    <p:extLst>
      <p:ext uri="{BB962C8B-B14F-4D97-AF65-F5344CB8AC3E}">
        <p14:creationId xmlns:p14="http://schemas.microsoft.com/office/powerpoint/2010/main" val="826437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C7925118-824C-488E-8713-BA4F45445374}" type="datetimeFigureOut">
              <a:rPr lang="ar-SA" smtClean="0"/>
              <a:t>06/05/1439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EE73C61-23D0-48FC-B239-6F15BAC4D6E8}" type="slidenum">
              <a:rPr lang="ar-SA" smtClean="0"/>
              <a:t>‹#›</a:t>
            </a:fld>
            <a:endParaRPr lang="ar-SA"/>
          </a:p>
        </p:txBody>
      </p:sp>
    </p:spTree>
    <p:extLst>
      <p:ext uri="{BB962C8B-B14F-4D97-AF65-F5344CB8AC3E}">
        <p14:creationId xmlns:p14="http://schemas.microsoft.com/office/powerpoint/2010/main" val="3461139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7925118-824C-488E-8713-BA4F45445374}" type="datetimeFigureOut">
              <a:rPr lang="ar-SA" smtClean="0"/>
              <a:t>06/05/1439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EE73C61-23D0-48FC-B239-6F15BAC4D6E8}" type="slidenum">
              <a:rPr lang="ar-SA" smtClean="0"/>
              <a:t>‹#›</a:t>
            </a:fld>
            <a:endParaRPr lang="ar-SA"/>
          </a:p>
        </p:txBody>
      </p:sp>
    </p:spTree>
    <p:extLst>
      <p:ext uri="{BB962C8B-B14F-4D97-AF65-F5344CB8AC3E}">
        <p14:creationId xmlns:p14="http://schemas.microsoft.com/office/powerpoint/2010/main" val="48980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7925118-824C-488E-8713-BA4F45445374}" type="datetimeFigureOut">
              <a:rPr lang="ar-SA" smtClean="0"/>
              <a:t>06/05/1439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EE73C61-23D0-48FC-B239-6F15BAC4D6E8}" type="slidenum">
              <a:rPr lang="ar-SA" smtClean="0"/>
              <a:t>‹#›</a:t>
            </a:fld>
            <a:endParaRPr lang="ar-SA"/>
          </a:p>
        </p:txBody>
      </p:sp>
    </p:spTree>
    <p:extLst>
      <p:ext uri="{BB962C8B-B14F-4D97-AF65-F5344CB8AC3E}">
        <p14:creationId xmlns:p14="http://schemas.microsoft.com/office/powerpoint/2010/main" val="1942757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a:t>Click to edit Master title style</a:t>
            </a:r>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655" indent="0" algn="ctr">
              <a:buNone/>
              <a:defRPr/>
            </a:lvl2pPr>
            <a:lvl3pPr marL="829310" indent="0" algn="ctr">
              <a:buNone/>
              <a:defRPr/>
            </a:lvl3pPr>
            <a:lvl4pPr marL="1243965" indent="0" algn="ctr">
              <a:buNone/>
              <a:defRPr/>
            </a:lvl4pPr>
            <a:lvl5pPr marL="1658620" indent="0" algn="ctr">
              <a:buNone/>
              <a:defRPr/>
            </a:lvl5pPr>
            <a:lvl6pPr marL="2073910" indent="0" algn="ctr">
              <a:buNone/>
              <a:defRPr/>
            </a:lvl6pPr>
            <a:lvl7pPr marL="2488565" indent="0" algn="ctr">
              <a:buNone/>
              <a:defRPr/>
            </a:lvl7pPr>
            <a:lvl8pPr marL="2903220" indent="0" algn="ctr">
              <a:buNone/>
              <a:defRPr/>
            </a:lvl8pPr>
            <a:lvl9pPr marL="3317875" indent="0" algn="ctr">
              <a:buNone/>
              <a:defRPr/>
            </a:lvl9pPr>
          </a:lstStyle>
          <a:p>
            <a:r>
              <a:rPr lang="en-US"/>
              <a:t>Click to edit Master subtitle style</a:t>
            </a:r>
          </a:p>
        </p:txBody>
      </p:sp>
      <p:sp>
        <p:nvSpPr>
          <p:cNvPr id="5" name="Rectangle 4"/>
          <p:cNvSpPr>
            <a:spLocks noGrp="1" noChangeArrowheads="1"/>
          </p:cNvSpPr>
          <p:nvPr>
            <p:ph type="ftr" idx="11"/>
          </p:nvPr>
        </p:nvSpPr>
        <p:spPr/>
        <p:txBody>
          <a:bodyPr/>
          <a:lstStyle>
            <a:lvl1pPr>
              <a:defRPr/>
            </a:lvl1pPr>
          </a:lstStyle>
          <a:p>
            <a:r>
              <a:rPr lang="en-US"/>
              <a:t>© 2014 John Wiley &amp; Sons, Inc. All rights reserved.</a:t>
            </a:r>
          </a:p>
        </p:txBody>
      </p:sp>
    </p:spTree>
    <p:extLst>
      <p:ext uri="{BB962C8B-B14F-4D97-AF65-F5344CB8AC3E}">
        <p14:creationId xmlns:p14="http://schemas.microsoft.com/office/powerpoint/2010/main" val="228269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http://media.wiley.com/spa_assets/R16B046/site/wiley2/cvo/images/backgrounds/top-nav-bg.gif"/>
          <p:cNvPicPr>
            <a:picLocks noChangeAspect="1" noChangeArrowheads="1"/>
          </p:cNvPicPr>
          <p:nvPr/>
        </p:nvPicPr>
        <p:blipFill>
          <a:blip r:embed="rId2"/>
          <a:srcRect/>
          <a:stretch>
            <a:fillRect/>
          </a:stretch>
        </p:blipFill>
        <p:spPr bwMode="auto">
          <a:xfrm>
            <a:off x="0" y="1"/>
            <a:ext cx="9144000" cy="1258692"/>
          </a:xfrm>
          <a:prstGeom prst="rect">
            <a:avLst/>
          </a:prstGeom>
          <a:noFill/>
          <a:ln w="9525">
            <a:noFill/>
            <a:miter lim="800000"/>
            <a:headEnd/>
            <a:tailEnd/>
          </a:ln>
        </p:spPr>
      </p:pic>
      <p:pic>
        <p:nvPicPr>
          <p:cNvPr id="5" name="Picture 7"/>
          <p:cNvPicPr>
            <a:picLocks noChangeAspect="1" noChangeArrowheads="1"/>
          </p:cNvPicPr>
          <p:nvPr/>
        </p:nvPicPr>
        <p:blipFill>
          <a:blip r:embed="rId3"/>
          <a:srcRect/>
          <a:stretch>
            <a:fillRect/>
          </a:stretch>
        </p:blipFill>
        <p:spPr bwMode="auto">
          <a:xfrm>
            <a:off x="0" y="0"/>
            <a:ext cx="9144000" cy="1216928"/>
          </a:xfrm>
          <a:prstGeom prst="rect">
            <a:avLst/>
          </a:prstGeom>
          <a:noFill/>
          <a:ln w="9525">
            <a:noFill/>
            <a:miter lim="800000"/>
            <a:headEnd/>
            <a:tailEnd/>
          </a:ln>
          <a:effectLst/>
        </p:spPr>
      </p:pic>
      <p:pic>
        <p:nvPicPr>
          <p:cNvPr id="6" name="Picture 4" descr="C:\Users\nsaylor\Documents\Nathan Saylor\Clients\Wiley\Darnell Sessoms\2012-07\Wiley_Wordmark_white.png"/>
          <p:cNvPicPr>
            <a:picLocks noChangeAspect="1" noChangeArrowheads="1"/>
          </p:cNvPicPr>
          <p:nvPr/>
        </p:nvPicPr>
        <p:blipFill>
          <a:blip r:embed="rId4"/>
          <a:srcRect/>
          <a:stretch>
            <a:fillRect/>
          </a:stretch>
        </p:blipFill>
        <p:spPr bwMode="auto">
          <a:xfrm>
            <a:off x="7544160" y="0"/>
            <a:ext cx="1254240" cy="50261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a:spLocks noGrp="1" noChangeArrowheads="1"/>
          </p:cNvSpPr>
          <p:nvPr>
            <p:ph type="ftr" idx="11"/>
          </p:nvPr>
        </p:nvSpPr>
        <p:spPr/>
        <p:txBody>
          <a:bodyPr/>
          <a:lstStyle>
            <a:lvl1pPr>
              <a:defRPr>
                <a:solidFill>
                  <a:schemeClr val="accent3">
                    <a:lumMod val="50000"/>
                  </a:schemeClr>
                </a:solidFill>
              </a:defRPr>
            </a:lvl1pPr>
          </a:lstStyle>
          <a:p>
            <a:r>
              <a:rPr lang="en-US"/>
              <a:t>© 2014 John Wiley &amp; Sons, Inc. All rights reserved.</a:t>
            </a:r>
            <a:endParaRPr lang="en-US" dirty="0"/>
          </a:p>
        </p:txBody>
      </p:sp>
    </p:spTree>
    <p:extLst>
      <p:ext uri="{BB962C8B-B14F-4D97-AF65-F5344CB8AC3E}">
        <p14:creationId xmlns:p14="http://schemas.microsoft.com/office/powerpoint/2010/main" val="4220548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655" indent="0">
              <a:buNone/>
              <a:defRPr sz="1600"/>
            </a:lvl2pPr>
            <a:lvl3pPr marL="829310" indent="0">
              <a:buNone/>
              <a:defRPr sz="1500"/>
            </a:lvl3pPr>
            <a:lvl4pPr marL="1243965" indent="0">
              <a:buNone/>
              <a:defRPr sz="1300"/>
            </a:lvl4pPr>
            <a:lvl5pPr marL="1658620" indent="0">
              <a:buNone/>
              <a:defRPr sz="1300"/>
            </a:lvl5pPr>
            <a:lvl6pPr marL="2073910" indent="0">
              <a:buNone/>
              <a:defRPr sz="1300"/>
            </a:lvl6pPr>
            <a:lvl7pPr marL="2488565" indent="0">
              <a:buNone/>
              <a:defRPr sz="1300"/>
            </a:lvl7pPr>
            <a:lvl8pPr marL="2903220" indent="0">
              <a:buNone/>
              <a:defRPr sz="1300"/>
            </a:lvl8pPr>
            <a:lvl9pPr marL="3317875" indent="0">
              <a:buNone/>
              <a:defRPr sz="1300"/>
            </a:lvl9pPr>
          </a:lstStyle>
          <a:p>
            <a:pPr lvl="0"/>
            <a:r>
              <a:rPr lang="en-US"/>
              <a:t>Click to edit Master text styles</a:t>
            </a:r>
          </a:p>
        </p:txBody>
      </p:sp>
      <p:sp>
        <p:nvSpPr>
          <p:cNvPr id="4" name="Date Placeholder 3"/>
          <p:cNvSpPr>
            <a:spLocks noGrp="1" noChangeArrowheads="1"/>
          </p:cNvSpPr>
          <p:nvPr>
            <p:ph type="dt" idx="10"/>
          </p:nvPr>
        </p:nvSpPr>
        <p:spPr>
          <a:xfrm>
            <a:off x="456480" y="6247376"/>
            <a:ext cx="2125440" cy="468050"/>
          </a:xfrm>
          <a:prstGeom prst="rect">
            <a:avLst/>
          </a:prstGeom>
        </p:spPr>
        <p:txBody>
          <a:bodyPr/>
          <a:lstStyle>
            <a:lvl1pPr>
              <a:defRPr/>
            </a:lvl1pPr>
          </a:lstStyle>
          <a:p>
            <a:endParaRPr lang="en-US"/>
          </a:p>
        </p:txBody>
      </p:sp>
      <p:sp>
        <p:nvSpPr>
          <p:cNvPr id="5" name="Rectangle 4"/>
          <p:cNvSpPr>
            <a:spLocks noGrp="1" noChangeArrowheads="1"/>
          </p:cNvSpPr>
          <p:nvPr>
            <p:ph type="ftr" idx="11"/>
          </p:nvPr>
        </p:nvSpPr>
        <p:spPr/>
        <p:txBody>
          <a:bodyPr/>
          <a:lstStyle>
            <a:lvl1pPr>
              <a:defRPr/>
            </a:lvl1pPr>
          </a:lstStyle>
          <a:p>
            <a:r>
              <a:rPr lang="en-US"/>
              <a:t>© 2014 John Wiley &amp; Sons, Inc. All rights reserved.</a:t>
            </a:r>
          </a:p>
        </p:txBody>
      </p:sp>
      <p:sp>
        <p:nvSpPr>
          <p:cNvPr id="6" name="Slide Number Placeholder 5"/>
          <p:cNvSpPr>
            <a:spLocks noGrp="1" noChangeArrowheads="1"/>
          </p:cNvSpPr>
          <p:nvPr>
            <p:ph type="sldNum" idx="12"/>
          </p:nvPr>
        </p:nvSpPr>
        <p:spPr>
          <a:xfrm>
            <a:off x="6554880" y="6247376"/>
            <a:ext cx="2125440" cy="468050"/>
          </a:xfrm>
          <a:prstGeom prst="rect">
            <a:avLst/>
          </a:prstGeom>
        </p:spPr>
        <p:txBody>
          <a:bodyPr/>
          <a:lstStyle>
            <a:lvl1pPr>
              <a:defRPr/>
            </a:lvl1pPr>
          </a:lstStyle>
          <a:p>
            <a:fld id="{AD4E5BCF-2281-E34E-AC8E-60479B40345B}" type="slidenum">
              <a:rPr lang="en-US" smtClean="0"/>
              <a:t>‹#›</a:t>
            </a:fld>
            <a:endParaRPr lang="en-US"/>
          </a:p>
        </p:txBody>
      </p:sp>
    </p:spTree>
    <p:extLst>
      <p:ext uri="{BB962C8B-B14F-4D97-AF65-F5344CB8AC3E}">
        <p14:creationId xmlns:p14="http://schemas.microsoft.com/office/powerpoint/2010/main" val="2122070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http://media.wiley.com/spa_assets/R16B046/site/wiley2/cvo/images/backgrounds/top-nav-bg.gif"/>
          <p:cNvPicPr>
            <a:picLocks noChangeAspect="1" noChangeArrowheads="1"/>
          </p:cNvPicPr>
          <p:nvPr/>
        </p:nvPicPr>
        <p:blipFill>
          <a:blip r:embed="rId2"/>
          <a:srcRect/>
          <a:stretch>
            <a:fillRect/>
          </a:stretch>
        </p:blipFill>
        <p:spPr bwMode="auto">
          <a:xfrm>
            <a:off x="0" y="1"/>
            <a:ext cx="9144000" cy="1258692"/>
          </a:xfrm>
          <a:prstGeom prst="rect">
            <a:avLst/>
          </a:prstGeom>
          <a:noFill/>
          <a:ln w="9525">
            <a:noFill/>
            <a:miter lim="800000"/>
            <a:headEnd/>
            <a:tailEnd/>
          </a:ln>
        </p:spPr>
      </p:pic>
      <p:pic>
        <p:nvPicPr>
          <p:cNvPr id="6" name="Picture 4"/>
          <p:cNvPicPr>
            <a:picLocks noChangeAspect="1" noChangeArrowheads="1"/>
          </p:cNvPicPr>
          <p:nvPr/>
        </p:nvPicPr>
        <p:blipFill>
          <a:blip r:embed="rId3"/>
          <a:srcRect/>
          <a:stretch>
            <a:fillRect/>
          </a:stretch>
        </p:blipFill>
        <p:spPr bwMode="auto">
          <a:xfrm>
            <a:off x="0" y="0"/>
            <a:ext cx="9144000" cy="1216928"/>
          </a:xfrm>
          <a:prstGeom prst="rect">
            <a:avLst/>
          </a:prstGeom>
          <a:noFill/>
          <a:ln w="9525">
            <a:noFill/>
            <a:miter lim="800000"/>
            <a:headEnd/>
            <a:tailEnd/>
          </a:ln>
          <a:effectLst/>
        </p:spPr>
      </p:pic>
      <p:pic>
        <p:nvPicPr>
          <p:cNvPr id="7" name="Picture 4" descr="C:\Users\nsaylor\Documents\Nathan Saylor\Clients\Wiley\Darnell Sessoms\2012-07\Wiley_Wordmark_white.png"/>
          <p:cNvPicPr>
            <a:picLocks noChangeAspect="1" noChangeArrowheads="1"/>
          </p:cNvPicPr>
          <p:nvPr/>
        </p:nvPicPr>
        <p:blipFill>
          <a:blip r:embed="rId4"/>
          <a:srcRect/>
          <a:stretch>
            <a:fillRect/>
          </a:stretch>
        </p:blipFill>
        <p:spPr bwMode="auto">
          <a:xfrm>
            <a:off x="7544160" y="0"/>
            <a:ext cx="1254240" cy="50261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6480" y="1409909"/>
            <a:ext cx="404208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6800" y="1409909"/>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4"/>
          <p:cNvSpPr>
            <a:spLocks noGrp="1" noChangeArrowheads="1"/>
          </p:cNvSpPr>
          <p:nvPr>
            <p:ph type="ftr" idx="11"/>
          </p:nvPr>
        </p:nvSpPr>
        <p:spPr/>
        <p:txBody>
          <a:bodyPr/>
          <a:lstStyle>
            <a:lvl1pPr>
              <a:defRPr>
                <a:solidFill>
                  <a:schemeClr val="bg1">
                    <a:lumMod val="50000"/>
                  </a:schemeClr>
                </a:solidFill>
              </a:defRPr>
            </a:lvl1pPr>
          </a:lstStyle>
          <a:p>
            <a:r>
              <a:rPr lang="en-US" dirty="0"/>
              <a:t>© 2014 John Wiley &amp; Sons, Inc. All rights reserved.</a:t>
            </a:r>
          </a:p>
        </p:txBody>
      </p:sp>
    </p:spTree>
    <p:extLst>
      <p:ext uri="{BB962C8B-B14F-4D97-AF65-F5344CB8AC3E}">
        <p14:creationId xmlns:p14="http://schemas.microsoft.com/office/powerpoint/2010/main" val="3471293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655" indent="0">
              <a:buNone/>
              <a:defRPr sz="1800" b="1"/>
            </a:lvl2pPr>
            <a:lvl3pPr marL="829310" indent="0">
              <a:buNone/>
              <a:defRPr sz="1600" b="1"/>
            </a:lvl3pPr>
            <a:lvl4pPr marL="1243965" indent="0">
              <a:buNone/>
              <a:defRPr sz="1500" b="1"/>
            </a:lvl4pPr>
            <a:lvl5pPr marL="1658620" indent="0">
              <a:buNone/>
              <a:defRPr sz="1500" b="1"/>
            </a:lvl5pPr>
            <a:lvl6pPr marL="2073910" indent="0">
              <a:buNone/>
              <a:defRPr sz="1500" b="1"/>
            </a:lvl6pPr>
            <a:lvl7pPr marL="2488565" indent="0">
              <a:buNone/>
              <a:defRPr sz="1500" b="1"/>
            </a:lvl7pPr>
            <a:lvl8pPr marL="2903220" indent="0">
              <a:buNone/>
              <a:defRPr sz="1500" b="1"/>
            </a:lvl8pPr>
            <a:lvl9pPr marL="3317875" indent="0">
              <a:buNone/>
              <a:defRPr sz="1500" b="1"/>
            </a:lvl9pPr>
          </a:lstStyle>
          <a:p>
            <a:pPr lvl="0"/>
            <a:r>
              <a:rPr lang="en-US"/>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655" indent="0">
              <a:buNone/>
              <a:defRPr sz="1800" b="1"/>
            </a:lvl2pPr>
            <a:lvl3pPr marL="829310" indent="0">
              <a:buNone/>
              <a:defRPr sz="1600" b="1"/>
            </a:lvl3pPr>
            <a:lvl4pPr marL="1243965" indent="0">
              <a:buNone/>
              <a:defRPr sz="1500" b="1"/>
            </a:lvl4pPr>
            <a:lvl5pPr marL="1658620" indent="0">
              <a:buNone/>
              <a:defRPr sz="1500" b="1"/>
            </a:lvl5pPr>
            <a:lvl6pPr marL="2073910" indent="0">
              <a:buNone/>
              <a:defRPr sz="1500" b="1"/>
            </a:lvl6pPr>
            <a:lvl7pPr marL="2488565" indent="0">
              <a:buNone/>
              <a:defRPr sz="1500" b="1"/>
            </a:lvl7pPr>
            <a:lvl8pPr marL="2903220" indent="0">
              <a:buNone/>
              <a:defRPr sz="1500" b="1"/>
            </a:lvl8pPr>
            <a:lvl9pPr marL="331787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xfrm>
            <a:off x="456480" y="6247376"/>
            <a:ext cx="2125440" cy="468050"/>
          </a:xfrm>
          <a:prstGeom prst="rect">
            <a:avLst/>
          </a:prstGeom>
        </p:spPr>
        <p:txBody>
          <a:bodyPr/>
          <a:lstStyle>
            <a:lvl1pPr>
              <a:defRPr/>
            </a:lvl1pPr>
          </a:lstStyle>
          <a:p>
            <a:endParaRPr lang="en-US"/>
          </a:p>
        </p:txBody>
      </p:sp>
      <p:sp>
        <p:nvSpPr>
          <p:cNvPr id="8" name="Rectangle 4"/>
          <p:cNvSpPr>
            <a:spLocks noGrp="1" noChangeArrowheads="1"/>
          </p:cNvSpPr>
          <p:nvPr>
            <p:ph type="ftr" idx="11"/>
          </p:nvPr>
        </p:nvSpPr>
        <p:spPr/>
        <p:txBody>
          <a:bodyPr/>
          <a:lstStyle>
            <a:lvl1pPr>
              <a:defRPr/>
            </a:lvl1pPr>
          </a:lstStyle>
          <a:p>
            <a:r>
              <a:rPr lang="en-US"/>
              <a:t>© 2014 John Wiley &amp; Sons, Inc. All rights reserved.</a:t>
            </a:r>
          </a:p>
        </p:txBody>
      </p:sp>
      <p:sp>
        <p:nvSpPr>
          <p:cNvPr id="9" name="Rectangle 5"/>
          <p:cNvSpPr>
            <a:spLocks noGrp="1" noChangeArrowheads="1"/>
          </p:cNvSpPr>
          <p:nvPr>
            <p:ph type="sldNum" idx="12"/>
          </p:nvPr>
        </p:nvSpPr>
        <p:spPr>
          <a:xfrm>
            <a:off x="6554880" y="6247376"/>
            <a:ext cx="2125440" cy="468050"/>
          </a:xfrm>
          <a:prstGeom prst="rect">
            <a:avLst/>
          </a:prstGeom>
        </p:spPr>
        <p:txBody>
          <a:bodyPr/>
          <a:lstStyle>
            <a:lvl1pPr>
              <a:defRPr/>
            </a:lvl1pPr>
          </a:lstStyle>
          <a:p>
            <a:fld id="{AD4E5BCF-2281-E34E-AC8E-60479B40345B}" type="slidenum">
              <a:rPr lang="en-US" smtClean="0"/>
              <a:t>‹#›</a:t>
            </a:fld>
            <a:endParaRPr lang="en-US"/>
          </a:p>
        </p:txBody>
      </p:sp>
    </p:spTree>
    <p:extLst>
      <p:ext uri="{BB962C8B-B14F-4D97-AF65-F5344CB8AC3E}">
        <p14:creationId xmlns:p14="http://schemas.microsoft.com/office/powerpoint/2010/main" val="607932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xfrm>
            <a:off x="456480" y="6247376"/>
            <a:ext cx="2125440" cy="468050"/>
          </a:xfrm>
          <a:prstGeom prst="rect">
            <a:avLst/>
          </a:prstGeom>
        </p:spPr>
        <p:txBody>
          <a:bodyPr/>
          <a:lstStyle>
            <a:lvl1pPr>
              <a:defRPr/>
            </a:lvl1pPr>
          </a:lstStyle>
          <a:p>
            <a:endParaRPr lang="en-US"/>
          </a:p>
        </p:txBody>
      </p:sp>
      <p:sp>
        <p:nvSpPr>
          <p:cNvPr id="4" name="Rectangle 4"/>
          <p:cNvSpPr>
            <a:spLocks noGrp="1" noChangeArrowheads="1"/>
          </p:cNvSpPr>
          <p:nvPr>
            <p:ph type="ftr" idx="11"/>
          </p:nvPr>
        </p:nvSpPr>
        <p:spPr/>
        <p:txBody>
          <a:bodyPr/>
          <a:lstStyle>
            <a:lvl1pPr>
              <a:defRPr/>
            </a:lvl1pPr>
          </a:lstStyle>
          <a:p>
            <a:r>
              <a:rPr lang="en-US"/>
              <a:t>© 2014 John Wiley &amp; Sons, Inc. All rights reserved.</a:t>
            </a:r>
          </a:p>
        </p:txBody>
      </p:sp>
      <p:sp>
        <p:nvSpPr>
          <p:cNvPr id="5" name="Rectangle 5"/>
          <p:cNvSpPr>
            <a:spLocks noGrp="1" noChangeArrowheads="1"/>
          </p:cNvSpPr>
          <p:nvPr>
            <p:ph type="sldNum" idx="12"/>
          </p:nvPr>
        </p:nvSpPr>
        <p:spPr>
          <a:xfrm>
            <a:off x="6554880" y="6247376"/>
            <a:ext cx="2125440" cy="468050"/>
          </a:xfrm>
          <a:prstGeom prst="rect">
            <a:avLst/>
          </a:prstGeom>
        </p:spPr>
        <p:txBody>
          <a:bodyPr/>
          <a:lstStyle>
            <a:lvl1pPr>
              <a:defRPr/>
            </a:lvl1pPr>
          </a:lstStyle>
          <a:p>
            <a:fld id="{AD4E5BCF-2281-E34E-AC8E-60479B40345B}" type="slidenum">
              <a:rPr lang="en-US" smtClean="0"/>
              <a:t>‹#›</a:t>
            </a:fld>
            <a:endParaRPr lang="en-US"/>
          </a:p>
        </p:txBody>
      </p:sp>
    </p:spTree>
    <p:extLst>
      <p:ext uri="{BB962C8B-B14F-4D97-AF65-F5344CB8AC3E}">
        <p14:creationId xmlns:p14="http://schemas.microsoft.com/office/powerpoint/2010/main" val="1396385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xfrm>
            <a:off x="456480" y="6247376"/>
            <a:ext cx="2125440" cy="468050"/>
          </a:xfrm>
          <a:prstGeom prst="rect">
            <a:avLst/>
          </a:prstGeom>
        </p:spPr>
        <p:txBody>
          <a:bodyPr/>
          <a:lstStyle>
            <a:lvl1pPr>
              <a:defRPr/>
            </a:lvl1pPr>
          </a:lstStyle>
          <a:p>
            <a:endParaRPr lang="en-US"/>
          </a:p>
        </p:txBody>
      </p:sp>
      <p:sp>
        <p:nvSpPr>
          <p:cNvPr id="3" name="Rectangle 4"/>
          <p:cNvSpPr>
            <a:spLocks noGrp="1" noChangeArrowheads="1"/>
          </p:cNvSpPr>
          <p:nvPr>
            <p:ph type="ftr" idx="11"/>
          </p:nvPr>
        </p:nvSpPr>
        <p:spPr/>
        <p:txBody>
          <a:bodyPr/>
          <a:lstStyle>
            <a:lvl1pPr>
              <a:defRPr/>
            </a:lvl1pPr>
          </a:lstStyle>
          <a:p>
            <a:r>
              <a:rPr lang="en-US"/>
              <a:t>© 2014 John Wiley &amp; Sons, Inc. All rights reserved.</a:t>
            </a:r>
          </a:p>
        </p:txBody>
      </p:sp>
      <p:sp>
        <p:nvSpPr>
          <p:cNvPr id="4" name="Rectangle 5"/>
          <p:cNvSpPr>
            <a:spLocks noGrp="1" noChangeArrowheads="1"/>
          </p:cNvSpPr>
          <p:nvPr>
            <p:ph type="sldNum" idx="12"/>
          </p:nvPr>
        </p:nvSpPr>
        <p:spPr>
          <a:xfrm>
            <a:off x="6554880" y="6247376"/>
            <a:ext cx="2125440" cy="468050"/>
          </a:xfrm>
          <a:prstGeom prst="rect">
            <a:avLst/>
          </a:prstGeom>
        </p:spPr>
        <p:txBody>
          <a:bodyPr/>
          <a:lstStyle>
            <a:lvl1pPr>
              <a:defRPr/>
            </a:lvl1pPr>
          </a:lstStyle>
          <a:p>
            <a:fld id="{AD4E5BCF-2281-E34E-AC8E-60479B40345B}" type="slidenum">
              <a:rPr lang="en-US" smtClean="0"/>
              <a:t>‹#›</a:t>
            </a:fld>
            <a:endParaRPr lang="en-US"/>
          </a:p>
        </p:txBody>
      </p:sp>
    </p:spTree>
    <p:extLst>
      <p:ext uri="{BB962C8B-B14F-4D97-AF65-F5344CB8AC3E}">
        <p14:creationId xmlns:p14="http://schemas.microsoft.com/office/powerpoint/2010/main" val="1822413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456480" y="273629"/>
            <a:ext cx="8223840" cy="884253"/>
          </a:xfrm>
        </p:spPr>
        <p:txBody>
          <a:bodyPr/>
          <a:lstStyle/>
          <a:p>
            <a:r>
              <a:rPr lang="en-US"/>
              <a:t>Click to edit Master title style</a:t>
            </a:r>
          </a:p>
        </p:txBody>
      </p:sp>
      <p:sp>
        <p:nvSpPr>
          <p:cNvPr id="5" name="Rectangle 4"/>
          <p:cNvSpPr>
            <a:spLocks noGrp="1" noChangeArrowheads="1"/>
          </p:cNvSpPr>
          <p:nvPr>
            <p:ph type="ftr" idx="11"/>
          </p:nvPr>
        </p:nvSpPr>
        <p:spPr/>
        <p:txBody>
          <a:bodyPr/>
          <a:lstStyle>
            <a:lvl1pPr>
              <a:defRPr>
                <a:solidFill>
                  <a:schemeClr val="bg1"/>
                </a:solidFill>
              </a:defRPr>
            </a:lvl1pPr>
          </a:lstStyle>
          <a:p>
            <a:pPr>
              <a:defRPr/>
            </a:pPr>
            <a:r>
              <a:rPr lang="en-US"/>
              <a:t>© 2014 John Wiley &amp; Sons, Inc. All rights reserved.</a:t>
            </a:r>
          </a:p>
        </p:txBody>
      </p:sp>
    </p:spTree>
    <p:extLst>
      <p:ext uri="{BB962C8B-B14F-4D97-AF65-F5344CB8AC3E}">
        <p14:creationId xmlns:p14="http://schemas.microsoft.com/office/powerpoint/2010/main" val="4248016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7925118-824C-488E-8713-BA4F45445374}" type="datetimeFigureOut">
              <a:rPr lang="ar-SA" smtClean="0"/>
              <a:t>06/05/1439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EE73C61-23D0-48FC-B239-6F15BAC4D6E8}" type="slidenum">
              <a:rPr lang="ar-SA" smtClean="0"/>
              <a:t>‹#›</a:t>
            </a:fld>
            <a:endParaRPr lang="ar-SA"/>
          </a:p>
        </p:txBody>
      </p:sp>
    </p:spTree>
    <p:extLst>
      <p:ext uri="{BB962C8B-B14F-4D97-AF65-F5344CB8AC3E}">
        <p14:creationId xmlns:p14="http://schemas.microsoft.com/office/powerpoint/2010/main" val="127036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25118-824C-488E-8713-BA4F45445374}" type="datetimeFigureOut">
              <a:rPr lang="ar-SA" smtClean="0"/>
              <a:t>06/05/1439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EE73C61-23D0-48FC-B239-6F15BAC4D6E8}" type="slidenum">
              <a:rPr lang="ar-SA" smtClean="0"/>
              <a:t>‹#›</a:t>
            </a:fld>
            <a:endParaRPr lang="ar-SA"/>
          </a:p>
        </p:txBody>
      </p:sp>
    </p:spTree>
    <p:extLst>
      <p:ext uri="{BB962C8B-B14F-4D97-AF65-F5344CB8AC3E}">
        <p14:creationId xmlns:p14="http://schemas.microsoft.com/office/powerpoint/2010/main" val="875365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C7925118-824C-488E-8713-BA4F45445374}" type="datetimeFigureOut">
              <a:rPr lang="ar-SA" smtClean="0"/>
              <a:t>06/05/1439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EE73C61-23D0-48FC-B239-6F15BAC4D6E8}" type="slidenum">
              <a:rPr lang="ar-SA" smtClean="0"/>
              <a:t>‹#›</a:t>
            </a:fld>
            <a:endParaRPr lang="ar-SA"/>
          </a:p>
        </p:txBody>
      </p:sp>
    </p:spTree>
    <p:extLst>
      <p:ext uri="{BB962C8B-B14F-4D97-AF65-F5344CB8AC3E}">
        <p14:creationId xmlns:p14="http://schemas.microsoft.com/office/powerpoint/2010/main" val="203173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C7925118-824C-488E-8713-BA4F45445374}" type="datetimeFigureOut">
              <a:rPr lang="ar-SA" smtClean="0"/>
              <a:t>06/05/1439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AEE73C61-23D0-48FC-B239-6F15BAC4D6E8}" type="slidenum">
              <a:rPr lang="ar-SA" smtClean="0"/>
              <a:t>‹#›</a:t>
            </a:fld>
            <a:endParaRPr lang="ar-SA"/>
          </a:p>
        </p:txBody>
      </p:sp>
    </p:spTree>
    <p:extLst>
      <p:ext uri="{BB962C8B-B14F-4D97-AF65-F5344CB8AC3E}">
        <p14:creationId xmlns:p14="http://schemas.microsoft.com/office/powerpoint/2010/main" val="1195735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C7925118-824C-488E-8713-BA4F45445374}" type="datetimeFigureOut">
              <a:rPr lang="ar-SA" smtClean="0"/>
              <a:t>06/05/1439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AEE73C61-23D0-48FC-B239-6F15BAC4D6E8}" type="slidenum">
              <a:rPr lang="ar-SA" smtClean="0"/>
              <a:t>‹#›</a:t>
            </a:fld>
            <a:endParaRPr lang="ar-SA"/>
          </a:p>
        </p:txBody>
      </p:sp>
    </p:spTree>
    <p:extLst>
      <p:ext uri="{BB962C8B-B14F-4D97-AF65-F5344CB8AC3E}">
        <p14:creationId xmlns:p14="http://schemas.microsoft.com/office/powerpoint/2010/main" val="1776516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25118-824C-488E-8713-BA4F45445374}" type="datetimeFigureOut">
              <a:rPr lang="ar-SA" smtClean="0"/>
              <a:t>06/05/1439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AEE73C61-23D0-48FC-B239-6F15BAC4D6E8}" type="slidenum">
              <a:rPr lang="ar-SA" smtClean="0"/>
              <a:t>‹#›</a:t>
            </a:fld>
            <a:endParaRPr lang="ar-SA"/>
          </a:p>
        </p:txBody>
      </p:sp>
    </p:spTree>
    <p:extLst>
      <p:ext uri="{BB962C8B-B14F-4D97-AF65-F5344CB8AC3E}">
        <p14:creationId xmlns:p14="http://schemas.microsoft.com/office/powerpoint/2010/main" val="204052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925118-824C-488E-8713-BA4F45445374}" type="datetimeFigureOut">
              <a:rPr lang="ar-SA" smtClean="0"/>
              <a:t>06/05/1439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EE73C61-23D0-48FC-B239-6F15BAC4D6E8}" type="slidenum">
              <a:rPr lang="ar-SA" smtClean="0"/>
              <a:t>‹#›</a:t>
            </a:fld>
            <a:endParaRPr lang="ar-SA"/>
          </a:p>
        </p:txBody>
      </p:sp>
    </p:spTree>
    <p:extLst>
      <p:ext uri="{BB962C8B-B14F-4D97-AF65-F5344CB8AC3E}">
        <p14:creationId xmlns:p14="http://schemas.microsoft.com/office/powerpoint/2010/main" val="699218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925118-824C-488E-8713-BA4F45445374}" type="datetimeFigureOut">
              <a:rPr lang="ar-SA" smtClean="0"/>
              <a:t>06/05/1439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EE73C61-23D0-48FC-B239-6F15BAC4D6E8}" type="slidenum">
              <a:rPr lang="ar-SA" smtClean="0"/>
              <a:t>‹#›</a:t>
            </a:fld>
            <a:endParaRPr lang="ar-SA"/>
          </a:p>
        </p:txBody>
      </p:sp>
    </p:spTree>
    <p:extLst>
      <p:ext uri="{BB962C8B-B14F-4D97-AF65-F5344CB8AC3E}">
        <p14:creationId xmlns:p14="http://schemas.microsoft.com/office/powerpoint/2010/main" val="3216722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7925118-824C-488E-8713-BA4F45445374}" type="datetimeFigureOut">
              <a:rPr lang="ar-SA" smtClean="0"/>
              <a:t>06/05/1439</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EE73C61-23D0-48FC-B239-6F15BAC4D6E8}" type="slidenum">
              <a:rPr lang="ar-SA" smtClean="0"/>
              <a:t>‹#›</a:t>
            </a:fld>
            <a:endParaRPr lang="ar-SA"/>
          </a:p>
        </p:txBody>
      </p:sp>
    </p:spTree>
    <p:extLst>
      <p:ext uri="{BB962C8B-B14F-4D97-AF65-F5344CB8AC3E}">
        <p14:creationId xmlns:p14="http://schemas.microsoft.com/office/powerpoint/2010/main" val="763273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480" y="273629"/>
            <a:ext cx="8223840" cy="884253"/>
          </a:xfrm>
          <a:prstGeom prst="rect">
            <a:avLst/>
          </a:prstGeom>
          <a:noFill/>
          <a:ln w="9525">
            <a:noFill/>
            <a:round/>
          </a:ln>
        </p:spPr>
        <p:txBody>
          <a:bodyPr vert="horz" wrap="square" lIns="0" tIns="0" rIns="0" bIns="0" numCol="1" anchor="ctr" anchorCtr="0" compatLnSpc="1"/>
          <a:lstStyle/>
          <a:p>
            <a:pPr lvl="0"/>
            <a:r>
              <a:rPr lang="en-GB"/>
              <a:t>Click to edit the title text format</a:t>
            </a:r>
          </a:p>
        </p:txBody>
      </p:sp>
      <p:sp>
        <p:nvSpPr>
          <p:cNvPr id="1027" name="Rectangle 2"/>
          <p:cNvSpPr>
            <a:spLocks noGrp="1" noChangeArrowheads="1"/>
          </p:cNvSpPr>
          <p:nvPr>
            <p:ph type="body" idx="1"/>
          </p:nvPr>
        </p:nvSpPr>
        <p:spPr bwMode="auto">
          <a:xfrm>
            <a:off x="456480" y="1409909"/>
            <a:ext cx="8223840" cy="4524955"/>
          </a:xfrm>
          <a:prstGeom prst="rect">
            <a:avLst/>
          </a:prstGeom>
          <a:noFill/>
          <a:ln w="9525">
            <a:noFill/>
            <a:round/>
          </a:ln>
        </p:spPr>
        <p:txBody>
          <a:bodyPr vert="horz" wrap="square" lIns="0" tIns="22532" rIns="0" bIns="0" numCol="1" anchor="t" anchorCtr="0" compatLnSpc="1"/>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8" name="Rectangle 4"/>
          <p:cNvSpPr>
            <a:spLocks noGrp="1" noChangeArrowheads="1"/>
          </p:cNvSpPr>
          <p:nvPr>
            <p:ph type="ftr"/>
          </p:nvPr>
        </p:nvSpPr>
        <p:spPr bwMode="auto">
          <a:xfrm>
            <a:off x="1795680" y="6455664"/>
            <a:ext cx="5552640" cy="402336"/>
          </a:xfrm>
          <a:prstGeom prst="rect">
            <a:avLst/>
          </a:prstGeom>
          <a:noFill/>
          <a:ln w="9525">
            <a:noFill/>
            <a:round/>
          </a:ln>
          <a:effectLst/>
        </p:spPr>
        <p:txBody>
          <a:bodyPr vert="horz" wrap="square" lIns="0" tIns="0" rIns="0" bIns="0" numCol="1" anchor="ctr" anchorCtr="0" compatLnSpc="1"/>
          <a:lstStyle>
            <a:lvl1pPr algn="ctr" defTabSz="-635">
              <a:buClrTx/>
              <a:buFontTx/>
              <a:buNone/>
              <a:tabLst>
                <a:tab pos="0" algn="l"/>
                <a:tab pos="414655" algn="l"/>
                <a:tab pos="829310" algn="l"/>
                <a:tab pos="1243965" algn="l"/>
                <a:tab pos="1658620" algn="l"/>
                <a:tab pos="2073275" algn="l"/>
                <a:tab pos="2487930" algn="l"/>
                <a:tab pos="2902585" algn="l"/>
                <a:tab pos="3317240" algn="l"/>
                <a:tab pos="3732530" algn="l"/>
                <a:tab pos="4147185" algn="l"/>
                <a:tab pos="4561840" algn="l"/>
                <a:tab pos="4976495" algn="l"/>
                <a:tab pos="5391150" algn="l"/>
                <a:tab pos="5805805" algn="l"/>
                <a:tab pos="6220460" algn="l"/>
                <a:tab pos="6635115" algn="l"/>
                <a:tab pos="7049770" algn="l"/>
                <a:tab pos="7465060" algn="l"/>
                <a:tab pos="7879715" algn="l"/>
                <a:tab pos="8294370" algn="l"/>
              </a:tabLst>
              <a:defRPr sz="1100">
                <a:solidFill>
                  <a:srgbClr val="000000"/>
                </a:solidFill>
                <a:latin typeface="Arial" panose="020B0604020202020204" pitchFamily="34" charset="0"/>
                <a:ea typeface="+mn-ea"/>
                <a:cs typeface="+mn-cs"/>
              </a:defRPr>
            </a:lvl1pPr>
          </a:lstStyle>
          <a:p>
            <a:r>
              <a:rPr lang="en-US"/>
              <a:t>© 2014 John Wiley &amp; Sons, Inc. All rights reserved.</a:t>
            </a:r>
            <a:endParaRPr lang="en-US" dirty="0"/>
          </a:p>
        </p:txBody>
      </p:sp>
    </p:spTree>
    <p:extLst>
      <p:ext uri="{BB962C8B-B14F-4D97-AF65-F5344CB8AC3E}">
        <p14:creationId xmlns:p14="http://schemas.microsoft.com/office/powerpoint/2010/main" val="964426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dt="0"/>
  <p:txStyles>
    <p:titleStyle>
      <a:lvl1pPr algn="l" defTabSz="414655" rtl="0" eaLnBrk="1" fontAlgn="base" hangingPunct="1">
        <a:lnSpc>
          <a:spcPct val="93000"/>
        </a:lnSpc>
        <a:spcBef>
          <a:spcPct val="0"/>
        </a:spcBef>
        <a:spcAft>
          <a:spcPct val="0"/>
        </a:spcAft>
        <a:buClr>
          <a:srgbClr val="000000"/>
        </a:buClr>
        <a:buSzPct val="100000"/>
        <a:buFont typeface="Times New Roman" panose="02020603050405020304" pitchFamily="16" charset="0"/>
        <a:defRPr sz="2900">
          <a:solidFill>
            <a:srgbClr val="000000"/>
          </a:solidFill>
          <a:latin typeface="+mj-lt"/>
          <a:ea typeface="+mj-ea"/>
          <a:cs typeface="+mj-cs"/>
        </a:defRPr>
      </a:lvl1pPr>
      <a:lvl2pPr algn="l" defTabSz="414655" rtl="0" eaLnBrk="1" fontAlgn="base" hangingPunct="1">
        <a:lnSpc>
          <a:spcPct val="93000"/>
        </a:lnSpc>
        <a:spcBef>
          <a:spcPct val="0"/>
        </a:spcBef>
        <a:spcAft>
          <a:spcPct val="0"/>
        </a:spcAft>
        <a:buClr>
          <a:srgbClr val="000000"/>
        </a:buClr>
        <a:buSzPct val="100000"/>
        <a:buFont typeface="Times New Roman" panose="02020603050405020304" pitchFamily="16" charset="0"/>
        <a:defRPr sz="2900">
          <a:solidFill>
            <a:srgbClr val="000000"/>
          </a:solidFill>
          <a:latin typeface="Arial" panose="020B0604020202020204" pitchFamily="34" charset="0"/>
          <a:ea typeface="WenQuanYi Micro Hei" charset="0"/>
          <a:cs typeface="WenQuanYi Micro Hei" charset="0"/>
        </a:defRPr>
      </a:lvl2pPr>
      <a:lvl3pPr algn="l" defTabSz="414655" rtl="0" eaLnBrk="1" fontAlgn="base" hangingPunct="1">
        <a:lnSpc>
          <a:spcPct val="93000"/>
        </a:lnSpc>
        <a:spcBef>
          <a:spcPct val="0"/>
        </a:spcBef>
        <a:spcAft>
          <a:spcPct val="0"/>
        </a:spcAft>
        <a:buClr>
          <a:srgbClr val="000000"/>
        </a:buClr>
        <a:buSzPct val="100000"/>
        <a:buFont typeface="Times New Roman" panose="02020603050405020304" pitchFamily="16" charset="0"/>
        <a:defRPr sz="2900">
          <a:solidFill>
            <a:srgbClr val="000000"/>
          </a:solidFill>
          <a:latin typeface="Arial" panose="020B0604020202020204" pitchFamily="34" charset="0"/>
          <a:ea typeface="WenQuanYi Micro Hei" charset="0"/>
          <a:cs typeface="WenQuanYi Micro Hei" charset="0"/>
        </a:defRPr>
      </a:lvl3pPr>
      <a:lvl4pPr algn="l" defTabSz="414655" rtl="0" eaLnBrk="1" fontAlgn="base" hangingPunct="1">
        <a:lnSpc>
          <a:spcPct val="93000"/>
        </a:lnSpc>
        <a:spcBef>
          <a:spcPct val="0"/>
        </a:spcBef>
        <a:spcAft>
          <a:spcPct val="0"/>
        </a:spcAft>
        <a:buClr>
          <a:srgbClr val="000000"/>
        </a:buClr>
        <a:buSzPct val="100000"/>
        <a:buFont typeface="Times New Roman" panose="02020603050405020304" pitchFamily="16" charset="0"/>
        <a:defRPr sz="2900">
          <a:solidFill>
            <a:srgbClr val="000000"/>
          </a:solidFill>
          <a:latin typeface="Arial" panose="020B0604020202020204" pitchFamily="34" charset="0"/>
          <a:ea typeface="WenQuanYi Micro Hei" charset="0"/>
          <a:cs typeface="WenQuanYi Micro Hei" charset="0"/>
        </a:defRPr>
      </a:lvl4pPr>
      <a:lvl5pPr algn="l" defTabSz="414655" rtl="0" eaLnBrk="1" fontAlgn="base" hangingPunct="1">
        <a:lnSpc>
          <a:spcPct val="93000"/>
        </a:lnSpc>
        <a:spcBef>
          <a:spcPct val="0"/>
        </a:spcBef>
        <a:spcAft>
          <a:spcPct val="0"/>
        </a:spcAft>
        <a:buClr>
          <a:srgbClr val="000000"/>
        </a:buClr>
        <a:buSzPct val="100000"/>
        <a:buFont typeface="Times New Roman" panose="02020603050405020304" pitchFamily="16" charset="0"/>
        <a:defRPr sz="2900">
          <a:solidFill>
            <a:srgbClr val="000000"/>
          </a:solidFill>
          <a:latin typeface="Arial" panose="020B0604020202020204" pitchFamily="34" charset="0"/>
          <a:ea typeface="WenQuanYi Micro Hei" charset="0"/>
          <a:cs typeface="WenQuanYi Micro Hei" charset="0"/>
        </a:defRPr>
      </a:lvl5pPr>
      <a:lvl6pPr marL="2280920" indent="-207645" algn="l" defTabSz="414655" rtl="0" eaLnBrk="1" fontAlgn="base" hangingPunct="1">
        <a:lnSpc>
          <a:spcPct val="93000"/>
        </a:lnSpc>
        <a:spcBef>
          <a:spcPct val="0"/>
        </a:spcBef>
        <a:spcAft>
          <a:spcPct val="0"/>
        </a:spcAft>
        <a:buClr>
          <a:srgbClr val="000000"/>
        </a:buClr>
        <a:buSzPct val="100000"/>
        <a:buFont typeface="Times New Roman" panose="02020603050405020304" pitchFamily="16" charset="0"/>
        <a:defRPr sz="2900">
          <a:solidFill>
            <a:srgbClr val="000000"/>
          </a:solidFill>
          <a:latin typeface="Arial" panose="020B0604020202020204" pitchFamily="34" charset="0"/>
          <a:ea typeface="WenQuanYi Micro Hei" charset="0"/>
          <a:cs typeface="WenQuanYi Micro Hei" charset="0"/>
        </a:defRPr>
      </a:lvl6pPr>
      <a:lvl7pPr marL="2695575" indent="-207645" algn="l" defTabSz="414655" rtl="0" eaLnBrk="1" fontAlgn="base" hangingPunct="1">
        <a:lnSpc>
          <a:spcPct val="93000"/>
        </a:lnSpc>
        <a:spcBef>
          <a:spcPct val="0"/>
        </a:spcBef>
        <a:spcAft>
          <a:spcPct val="0"/>
        </a:spcAft>
        <a:buClr>
          <a:srgbClr val="000000"/>
        </a:buClr>
        <a:buSzPct val="100000"/>
        <a:buFont typeface="Times New Roman" panose="02020603050405020304" pitchFamily="16" charset="0"/>
        <a:defRPr sz="2900">
          <a:solidFill>
            <a:srgbClr val="000000"/>
          </a:solidFill>
          <a:latin typeface="Arial" panose="020B0604020202020204" pitchFamily="34" charset="0"/>
          <a:ea typeface="WenQuanYi Micro Hei" charset="0"/>
          <a:cs typeface="WenQuanYi Micro Hei" charset="0"/>
        </a:defRPr>
      </a:lvl7pPr>
      <a:lvl8pPr marL="3110230" indent="-207645" algn="l" defTabSz="414655" rtl="0" eaLnBrk="1" fontAlgn="base" hangingPunct="1">
        <a:lnSpc>
          <a:spcPct val="93000"/>
        </a:lnSpc>
        <a:spcBef>
          <a:spcPct val="0"/>
        </a:spcBef>
        <a:spcAft>
          <a:spcPct val="0"/>
        </a:spcAft>
        <a:buClr>
          <a:srgbClr val="000000"/>
        </a:buClr>
        <a:buSzPct val="100000"/>
        <a:buFont typeface="Times New Roman" panose="02020603050405020304" pitchFamily="16" charset="0"/>
        <a:defRPr sz="2900">
          <a:solidFill>
            <a:srgbClr val="000000"/>
          </a:solidFill>
          <a:latin typeface="Arial" panose="020B0604020202020204" pitchFamily="34" charset="0"/>
          <a:ea typeface="WenQuanYi Micro Hei" charset="0"/>
          <a:cs typeface="WenQuanYi Micro Hei" charset="0"/>
        </a:defRPr>
      </a:lvl8pPr>
      <a:lvl9pPr marL="3524885" indent="-207645" algn="l" defTabSz="414655" rtl="0" eaLnBrk="1" fontAlgn="base" hangingPunct="1">
        <a:lnSpc>
          <a:spcPct val="93000"/>
        </a:lnSpc>
        <a:spcBef>
          <a:spcPct val="0"/>
        </a:spcBef>
        <a:spcAft>
          <a:spcPct val="0"/>
        </a:spcAft>
        <a:buClr>
          <a:srgbClr val="000000"/>
        </a:buClr>
        <a:buSzPct val="100000"/>
        <a:buFont typeface="Times New Roman" panose="02020603050405020304" pitchFamily="16" charset="0"/>
        <a:defRPr sz="2900">
          <a:solidFill>
            <a:srgbClr val="000000"/>
          </a:solidFill>
          <a:latin typeface="Arial" panose="020B0604020202020204" pitchFamily="34" charset="0"/>
          <a:ea typeface="WenQuanYi Micro Hei" charset="0"/>
          <a:cs typeface="WenQuanYi Micro Hei" charset="0"/>
        </a:defRPr>
      </a:lvl9pPr>
    </p:titleStyle>
    <p:bodyStyle>
      <a:lvl1pPr marL="311150" indent="-311150" algn="l" defTabSz="414655" rtl="0" eaLnBrk="1" fontAlgn="base" hangingPunct="1">
        <a:lnSpc>
          <a:spcPct val="93000"/>
        </a:lnSpc>
        <a:spcBef>
          <a:spcPct val="0"/>
        </a:spcBef>
        <a:spcAft>
          <a:spcPts val="1295"/>
        </a:spcAft>
        <a:buClr>
          <a:srgbClr val="000000"/>
        </a:buClr>
        <a:buSzPct val="100000"/>
        <a:buFont typeface="Times New Roman" panose="02020603050405020304" pitchFamily="16" charset="0"/>
        <a:defRPr sz="2500">
          <a:solidFill>
            <a:srgbClr val="000000"/>
          </a:solidFill>
          <a:latin typeface="+mn-lt"/>
          <a:ea typeface="+mn-ea"/>
          <a:cs typeface="+mn-cs"/>
        </a:defRPr>
      </a:lvl1pPr>
      <a:lvl2pPr marL="673735" indent="-259080" algn="l" defTabSz="414655" rtl="0" eaLnBrk="1" fontAlgn="base" hangingPunct="1">
        <a:lnSpc>
          <a:spcPct val="93000"/>
        </a:lnSpc>
        <a:spcBef>
          <a:spcPct val="0"/>
        </a:spcBef>
        <a:spcAft>
          <a:spcPts val="1030"/>
        </a:spcAft>
        <a:buClr>
          <a:srgbClr val="000000"/>
        </a:buClr>
        <a:buSzPct val="100000"/>
        <a:buFont typeface="Times New Roman" panose="02020603050405020304" pitchFamily="16" charset="0"/>
        <a:defRPr sz="2200">
          <a:solidFill>
            <a:srgbClr val="000000"/>
          </a:solidFill>
          <a:latin typeface="+mn-lt"/>
          <a:ea typeface="+mn-ea"/>
          <a:cs typeface="+mn-cs"/>
        </a:defRPr>
      </a:lvl2pPr>
      <a:lvl3pPr marL="1036955" indent="-207645" algn="l" defTabSz="414655" rtl="0" eaLnBrk="1" fontAlgn="base" hangingPunct="1">
        <a:lnSpc>
          <a:spcPct val="93000"/>
        </a:lnSpc>
        <a:spcBef>
          <a:spcPct val="0"/>
        </a:spcBef>
        <a:spcAft>
          <a:spcPts val="77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451610" indent="-207645" algn="l" defTabSz="414655" rtl="0" eaLnBrk="1" fontAlgn="base" hangingPunct="1">
        <a:lnSpc>
          <a:spcPct val="93000"/>
        </a:lnSpc>
        <a:spcBef>
          <a:spcPct val="0"/>
        </a:spcBef>
        <a:spcAft>
          <a:spcPts val="520"/>
        </a:spcAft>
        <a:buClr>
          <a:srgbClr val="000000"/>
        </a:buClr>
        <a:buSzPct val="100000"/>
        <a:buFont typeface="Times New Roman" panose="02020603050405020304" pitchFamily="16" charset="0"/>
        <a:defRPr sz="1800">
          <a:solidFill>
            <a:srgbClr val="000000"/>
          </a:solidFill>
          <a:latin typeface="+mn-lt"/>
          <a:ea typeface="+mn-ea"/>
          <a:cs typeface="+mn-cs"/>
        </a:defRPr>
      </a:lvl4pPr>
      <a:lvl5pPr marL="1866265" indent="-207645" algn="l" defTabSz="414655" rtl="0" eaLnBrk="1" fontAlgn="base" hangingPunct="1">
        <a:lnSpc>
          <a:spcPct val="93000"/>
        </a:lnSpc>
        <a:spcBef>
          <a:spcPct val="0"/>
        </a:spcBef>
        <a:spcAft>
          <a:spcPts val="260"/>
        </a:spcAft>
        <a:buClr>
          <a:srgbClr val="000000"/>
        </a:buClr>
        <a:buSzPct val="100000"/>
        <a:buFont typeface="Times New Roman" panose="02020603050405020304" pitchFamily="16" charset="0"/>
        <a:defRPr sz="1800">
          <a:solidFill>
            <a:srgbClr val="000000"/>
          </a:solidFill>
          <a:latin typeface="+mn-lt"/>
          <a:ea typeface="+mn-ea"/>
          <a:cs typeface="+mn-cs"/>
        </a:defRPr>
      </a:lvl5pPr>
      <a:lvl6pPr marL="2280920" indent="-207645" algn="l" defTabSz="414655" rtl="0" eaLnBrk="1" fontAlgn="base" hangingPunct="1">
        <a:lnSpc>
          <a:spcPct val="93000"/>
        </a:lnSpc>
        <a:spcBef>
          <a:spcPct val="0"/>
        </a:spcBef>
        <a:spcAft>
          <a:spcPts val="260"/>
        </a:spcAft>
        <a:buClr>
          <a:srgbClr val="000000"/>
        </a:buClr>
        <a:buSzPct val="100000"/>
        <a:buFont typeface="Times New Roman" panose="02020603050405020304" pitchFamily="16" charset="0"/>
        <a:defRPr sz="1800">
          <a:solidFill>
            <a:srgbClr val="000000"/>
          </a:solidFill>
          <a:latin typeface="+mn-lt"/>
          <a:ea typeface="+mn-ea"/>
          <a:cs typeface="+mn-cs"/>
        </a:defRPr>
      </a:lvl6pPr>
      <a:lvl7pPr marL="2695575" indent="-207645" algn="l" defTabSz="414655" rtl="0" eaLnBrk="1" fontAlgn="base" hangingPunct="1">
        <a:lnSpc>
          <a:spcPct val="93000"/>
        </a:lnSpc>
        <a:spcBef>
          <a:spcPct val="0"/>
        </a:spcBef>
        <a:spcAft>
          <a:spcPts val="260"/>
        </a:spcAft>
        <a:buClr>
          <a:srgbClr val="000000"/>
        </a:buClr>
        <a:buSzPct val="100000"/>
        <a:buFont typeface="Times New Roman" panose="02020603050405020304" pitchFamily="16" charset="0"/>
        <a:defRPr sz="1800">
          <a:solidFill>
            <a:srgbClr val="000000"/>
          </a:solidFill>
          <a:latin typeface="+mn-lt"/>
          <a:ea typeface="+mn-ea"/>
          <a:cs typeface="+mn-cs"/>
        </a:defRPr>
      </a:lvl7pPr>
      <a:lvl8pPr marL="3110230" indent="-207645" algn="l" defTabSz="414655" rtl="0" eaLnBrk="1" fontAlgn="base" hangingPunct="1">
        <a:lnSpc>
          <a:spcPct val="93000"/>
        </a:lnSpc>
        <a:spcBef>
          <a:spcPct val="0"/>
        </a:spcBef>
        <a:spcAft>
          <a:spcPts val="260"/>
        </a:spcAft>
        <a:buClr>
          <a:srgbClr val="000000"/>
        </a:buClr>
        <a:buSzPct val="100000"/>
        <a:buFont typeface="Times New Roman" panose="02020603050405020304" pitchFamily="16" charset="0"/>
        <a:defRPr sz="1800">
          <a:solidFill>
            <a:srgbClr val="000000"/>
          </a:solidFill>
          <a:latin typeface="+mn-lt"/>
          <a:ea typeface="+mn-ea"/>
          <a:cs typeface="+mn-cs"/>
        </a:defRPr>
      </a:lvl8pPr>
      <a:lvl9pPr marL="3524885" indent="-207645" algn="l" defTabSz="414655" rtl="0" eaLnBrk="1" fontAlgn="base" hangingPunct="1">
        <a:lnSpc>
          <a:spcPct val="93000"/>
        </a:lnSpc>
        <a:spcBef>
          <a:spcPct val="0"/>
        </a:spcBef>
        <a:spcAft>
          <a:spcPts val="260"/>
        </a:spcAft>
        <a:buClr>
          <a:srgbClr val="000000"/>
        </a:buClr>
        <a:buSzPct val="100000"/>
        <a:buFont typeface="Times New Roman" panose="02020603050405020304" pitchFamily="16" charset="0"/>
        <a:defRPr sz="1800">
          <a:solidFill>
            <a:srgbClr val="000000"/>
          </a:solidFill>
          <a:latin typeface="+mn-lt"/>
          <a:ea typeface="+mn-ea"/>
          <a:cs typeface="+mn-cs"/>
        </a:defRPr>
      </a:lvl9pPr>
    </p:bodyStyle>
    <p:otherStyle>
      <a:defPPr>
        <a:defRPr lang="en-US"/>
      </a:defPPr>
      <a:lvl1pPr marL="0" algn="l" defTabSz="829310" rtl="0" eaLnBrk="1" latinLnBrk="0" hangingPunct="1">
        <a:defRPr sz="1600" kern="1200">
          <a:solidFill>
            <a:schemeClr val="tx1"/>
          </a:solidFill>
          <a:latin typeface="+mn-lt"/>
          <a:ea typeface="+mn-ea"/>
          <a:cs typeface="+mn-cs"/>
        </a:defRPr>
      </a:lvl1pPr>
      <a:lvl2pPr marL="414655" algn="l" defTabSz="829310" rtl="0" eaLnBrk="1" latinLnBrk="0" hangingPunct="1">
        <a:defRPr sz="1600" kern="1200">
          <a:solidFill>
            <a:schemeClr val="tx1"/>
          </a:solidFill>
          <a:latin typeface="+mn-lt"/>
          <a:ea typeface="+mn-ea"/>
          <a:cs typeface="+mn-cs"/>
        </a:defRPr>
      </a:lvl2pPr>
      <a:lvl3pPr marL="829310" algn="l" defTabSz="829310" rtl="0" eaLnBrk="1" latinLnBrk="0" hangingPunct="1">
        <a:defRPr sz="1600" kern="1200">
          <a:solidFill>
            <a:schemeClr val="tx1"/>
          </a:solidFill>
          <a:latin typeface="+mn-lt"/>
          <a:ea typeface="+mn-ea"/>
          <a:cs typeface="+mn-cs"/>
        </a:defRPr>
      </a:lvl3pPr>
      <a:lvl4pPr marL="1243965" algn="l" defTabSz="829310" rtl="0" eaLnBrk="1" latinLnBrk="0" hangingPunct="1">
        <a:defRPr sz="1600" kern="1200">
          <a:solidFill>
            <a:schemeClr val="tx1"/>
          </a:solidFill>
          <a:latin typeface="+mn-lt"/>
          <a:ea typeface="+mn-ea"/>
          <a:cs typeface="+mn-cs"/>
        </a:defRPr>
      </a:lvl4pPr>
      <a:lvl5pPr marL="1658620" algn="l" defTabSz="829310" rtl="0" eaLnBrk="1" latinLnBrk="0" hangingPunct="1">
        <a:defRPr sz="1600" kern="1200">
          <a:solidFill>
            <a:schemeClr val="tx1"/>
          </a:solidFill>
          <a:latin typeface="+mn-lt"/>
          <a:ea typeface="+mn-ea"/>
          <a:cs typeface="+mn-cs"/>
        </a:defRPr>
      </a:lvl5pPr>
      <a:lvl6pPr marL="2073910" algn="l" defTabSz="829310" rtl="0" eaLnBrk="1" latinLnBrk="0" hangingPunct="1">
        <a:defRPr sz="1600" kern="1200">
          <a:solidFill>
            <a:schemeClr val="tx1"/>
          </a:solidFill>
          <a:latin typeface="+mn-lt"/>
          <a:ea typeface="+mn-ea"/>
          <a:cs typeface="+mn-cs"/>
        </a:defRPr>
      </a:lvl6pPr>
      <a:lvl7pPr marL="2488565" algn="l" defTabSz="829310" rtl="0" eaLnBrk="1" latinLnBrk="0" hangingPunct="1">
        <a:defRPr sz="1600" kern="1200">
          <a:solidFill>
            <a:schemeClr val="tx1"/>
          </a:solidFill>
          <a:latin typeface="+mn-lt"/>
          <a:ea typeface="+mn-ea"/>
          <a:cs typeface="+mn-cs"/>
        </a:defRPr>
      </a:lvl7pPr>
      <a:lvl8pPr marL="2903220" algn="l" defTabSz="829310" rtl="0" eaLnBrk="1" latinLnBrk="0" hangingPunct="1">
        <a:defRPr sz="1600" kern="1200">
          <a:solidFill>
            <a:schemeClr val="tx1"/>
          </a:solidFill>
          <a:latin typeface="+mn-lt"/>
          <a:ea typeface="+mn-ea"/>
          <a:cs typeface="+mn-cs"/>
        </a:defRPr>
      </a:lvl8pPr>
      <a:lvl9pPr marL="3317875" algn="l" defTabSz="82931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en.wikipedia.org/wiki/Clock" TargetMode="External"/><Relationship Id="rId7" Type="http://schemas.openxmlformats.org/officeDocument/2006/relationships/hyperlink" Target="https://en.wikipedia.org/wiki/Caesium" TargetMode="External"/><Relationship Id="rId2" Type="http://schemas.openxmlformats.org/officeDocument/2006/relationships/hyperlink" Target="https://en.wikipedia.org/wiki/Operational_definition" TargetMode="External"/><Relationship Id="rId1" Type="http://schemas.openxmlformats.org/officeDocument/2006/relationships/slideLayout" Target="../slideLayouts/slideLayout2.xml"/><Relationship Id="rId6" Type="http://schemas.openxmlformats.org/officeDocument/2006/relationships/hyperlink" Target="https://en.wikipedia.org/wiki/Motion_(physics)" TargetMode="External"/><Relationship Id="rId5" Type="http://schemas.openxmlformats.org/officeDocument/2006/relationships/hyperlink" Target="https://en.wikipedia.org/wiki/Formal_proof" TargetMode="External"/><Relationship Id="rId4" Type="http://schemas.openxmlformats.org/officeDocument/2006/relationships/hyperlink" Target="https://en.wikipedia.org/wiki/Physical_quantiti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www.physics.uoguelph.ca/tutorials/dimanaly/dimanaly_ans1a.html"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www.physics.uoguelph.ca/tutorials/dimanaly/dimanaly_ans1b.html"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bwMode="auto">
          <a:xfrm>
            <a:off x="971280" y="1781050"/>
            <a:ext cx="7201440" cy="2433856"/>
          </a:xfrm>
          <a:custGeom>
            <a:avLst/>
            <a:gdLst>
              <a:gd name="T0" fmla="*/ 0 w 7939087"/>
              <a:gd name="T1" fmla="*/ 0 h 2682875"/>
              <a:gd name="T2" fmla="*/ 7605686 w 7939087"/>
              <a:gd name="T3" fmla="*/ 0 h 2682875"/>
              <a:gd name="T4" fmla="*/ 7939087 w 7939087"/>
              <a:gd name="T5" fmla="*/ 333401 h 2682875"/>
              <a:gd name="T6" fmla="*/ 7939087 w 7939087"/>
              <a:gd name="T7" fmla="*/ 2682875 h 2682875"/>
              <a:gd name="T8" fmla="*/ 7939087 w 7939087"/>
              <a:gd name="T9" fmla="*/ 2682875 h 2682875"/>
              <a:gd name="T10" fmla="*/ 333401 w 7939087"/>
              <a:gd name="T11" fmla="*/ 2682875 h 2682875"/>
              <a:gd name="T12" fmla="*/ 0 w 7939087"/>
              <a:gd name="T13" fmla="*/ 2349474 h 2682875"/>
              <a:gd name="T14" fmla="*/ 0 w 7939087"/>
              <a:gd name="T15" fmla="*/ 0 h 26828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39087" h="2682875">
                <a:moveTo>
                  <a:pt x="0" y="0"/>
                </a:moveTo>
                <a:lnTo>
                  <a:pt x="7605686" y="0"/>
                </a:lnTo>
                <a:lnTo>
                  <a:pt x="7939087" y="333401"/>
                </a:lnTo>
                <a:lnTo>
                  <a:pt x="7939087" y="2682875"/>
                </a:lnTo>
                <a:lnTo>
                  <a:pt x="333401" y="2682875"/>
                </a:lnTo>
                <a:lnTo>
                  <a:pt x="0" y="2349474"/>
                </a:lnTo>
                <a:lnTo>
                  <a:pt x="0" y="0"/>
                </a:lnTo>
                <a:close/>
              </a:path>
            </a:pathLst>
          </a:custGeom>
          <a:solidFill>
            <a:schemeClr val="bg1"/>
          </a:solidFill>
          <a:ln w="38100" cap="flat" cmpd="sng">
            <a:solidFill>
              <a:srgbClr val="5A9238"/>
            </a:solidFill>
            <a:prstDash val="solid"/>
            <a:round/>
          </a:ln>
          <a:effectLst>
            <a:outerShdw blurRad="50800" dist="38100" dir="2700000" algn="tl" rotWithShape="0">
              <a:srgbClr val="000000">
                <a:alpha val="39999"/>
              </a:srgbClr>
            </a:outerShdw>
          </a:effectLst>
        </p:spPr>
        <p:txBody>
          <a:bodyPr lIns="82945" tIns="41473" rIns="82945" bIns="41473"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ndParaRPr>
          </a:p>
        </p:txBody>
      </p:sp>
      <p:sp>
        <p:nvSpPr>
          <p:cNvPr id="9219" name="Rectangle 1"/>
          <p:cNvSpPr>
            <a:spLocks noGrp="1" noChangeArrowheads="1"/>
          </p:cNvSpPr>
          <p:nvPr>
            <p:ph type="title"/>
          </p:nvPr>
        </p:nvSpPr>
        <p:spPr>
          <a:xfrm>
            <a:off x="1182223" y="1977328"/>
            <a:ext cx="6820354" cy="2033493"/>
          </a:xfrm>
        </p:spPr>
        <p:txBody>
          <a:bodyPr tIns="35268"/>
          <a:lstStyle/>
          <a:p>
            <a:pPr algn="ctr" defTabSz="-635">
              <a:tabLst>
                <a:tab pos="0" algn="l"/>
                <a:tab pos="414655" algn="l"/>
                <a:tab pos="829310" algn="l"/>
                <a:tab pos="1243965" algn="l"/>
                <a:tab pos="1658620" algn="l"/>
                <a:tab pos="2073275" algn="l"/>
                <a:tab pos="2487930" algn="l"/>
                <a:tab pos="2902585" algn="l"/>
                <a:tab pos="3317240" algn="l"/>
                <a:tab pos="3732530" algn="l"/>
                <a:tab pos="4147185" algn="l"/>
                <a:tab pos="4561840" algn="l"/>
                <a:tab pos="4976495" algn="l"/>
                <a:tab pos="5391150" algn="l"/>
                <a:tab pos="5805805" algn="l"/>
                <a:tab pos="6220460" algn="l"/>
                <a:tab pos="6635115" algn="l"/>
                <a:tab pos="7049770" algn="l"/>
                <a:tab pos="7465060" algn="l"/>
                <a:tab pos="7879715" algn="l"/>
                <a:tab pos="8294370" algn="l"/>
              </a:tabLst>
            </a:pPr>
            <a:r>
              <a:rPr lang="en-US" sz="3600" b="1" dirty="0">
                <a:solidFill>
                  <a:srgbClr val="34566E"/>
                </a:solidFill>
                <a:ea typeface="Calibri" panose="020F0502020204030204" pitchFamily="1" charset="0"/>
                <a:cs typeface="Calibri" panose="020F0502020204030204" pitchFamily="1" charset="0"/>
              </a:rPr>
              <a:t>Units and Dimensions</a:t>
            </a:r>
          </a:p>
        </p:txBody>
      </p:sp>
      <p:sp>
        <p:nvSpPr>
          <p:cNvPr id="3075" name="Rectangle 2"/>
          <p:cNvSpPr>
            <a:spLocks noGrp="1" noChangeArrowheads="1"/>
          </p:cNvSpPr>
          <p:nvPr>
            <p:ph type="subTitle" idx="4294967295"/>
          </p:nvPr>
        </p:nvSpPr>
        <p:spPr>
          <a:xfrm>
            <a:off x="993231" y="1277281"/>
            <a:ext cx="5654823" cy="552450"/>
          </a:xfrm>
        </p:spPr>
        <p:txBody>
          <a:bodyPr tIns="25471" anchor="ctr"/>
          <a:lstStyle/>
          <a:p>
            <a:pPr indent="-307975" defTabSz="-635">
              <a:spcAft>
                <a:spcPct val="0"/>
              </a:spcAft>
              <a:buNone/>
              <a:tabLst>
                <a:tab pos="310515" algn="l"/>
                <a:tab pos="412750" algn="l"/>
                <a:tab pos="827405" algn="l"/>
                <a:tab pos="1242695" algn="l"/>
                <a:tab pos="1657350" algn="l"/>
                <a:tab pos="2072005" algn="l"/>
                <a:tab pos="2486660" algn="l"/>
                <a:tab pos="2901315" algn="l"/>
                <a:tab pos="3315970" algn="l"/>
                <a:tab pos="3730625" algn="l"/>
                <a:tab pos="4145280" algn="l"/>
                <a:tab pos="4559935" algn="l"/>
                <a:tab pos="4975225" algn="l"/>
                <a:tab pos="5389880" algn="l"/>
                <a:tab pos="5804535" algn="l"/>
                <a:tab pos="6219190" algn="l"/>
                <a:tab pos="6633845" algn="l"/>
                <a:tab pos="7048500" algn="l"/>
                <a:tab pos="7463155" algn="l"/>
                <a:tab pos="7877810" algn="l"/>
                <a:tab pos="8292465" algn="l"/>
              </a:tabLst>
              <a:defRPr/>
            </a:pPr>
            <a:r>
              <a:rPr lang="en-US" sz="2700" dirty="0" err="1">
                <a:solidFill>
                  <a:schemeClr val="bg1"/>
                </a:solidFill>
                <a:latin typeface="+mj-lt"/>
                <a:cs typeface="Calibri" panose="020F0502020204030204" pitchFamily="1" charset="0"/>
              </a:rPr>
              <a:t>Lec</a:t>
            </a:r>
            <a:r>
              <a:rPr lang="en-US" sz="2700" dirty="0">
                <a:solidFill>
                  <a:schemeClr val="bg1"/>
                </a:solidFill>
                <a:latin typeface="+mj-lt"/>
                <a:cs typeface="Calibri" panose="020F0502020204030204" pitchFamily="1" charset="0"/>
              </a:rPr>
              <a:t> -1</a:t>
            </a:r>
          </a:p>
        </p:txBody>
      </p:sp>
      <p:pic>
        <p:nvPicPr>
          <p:cNvPr id="9221" name="Picture 4" descr="C:\Users\nsaylor\Documents\Nathan Saylor\Clients\Wiley\Darnell Sessoms\2012-07\Wiley_Wordmark_white.png"/>
          <p:cNvPicPr>
            <a:picLocks noChangeAspect="1" noChangeArrowheads="1"/>
          </p:cNvPicPr>
          <p:nvPr/>
        </p:nvPicPr>
        <p:blipFill>
          <a:blip r:embed="rId3"/>
          <a:srcRect/>
          <a:stretch>
            <a:fillRect/>
          </a:stretch>
        </p:blipFill>
        <p:spPr bwMode="auto">
          <a:xfrm>
            <a:off x="4848481" y="5088055"/>
            <a:ext cx="3844800" cy="1542401"/>
          </a:xfrm>
          <a:prstGeom prst="rect">
            <a:avLst/>
          </a:prstGeom>
          <a:noFill/>
          <a:ln w="9525">
            <a:noFill/>
            <a:miter lim="800000"/>
            <a:headEnd/>
            <a:tailEnd/>
          </a:ln>
        </p:spPr>
      </p:pic>
      <p:sp>
        <p:nvSpPr>
          <p:cNvPr id="6" name="Footer Placeholder 5"/>
          <p:cNvSpPr>
            <a:spLocks noGrp="1"/>
          </p:cNvSpPr>
          <p:nvPr>
            <p:ph type="ftr" idx="11"/>
          </p:nvPr>
        </p:nvSpPr>
        <p:spPr/>
        <p:txBody>
          <a:bodyPr/>
          <a:lstStyle/>
          <a:p>
            <a:pPr marL="0" marR="0" lvl="0" indent="0" algn="ctr" defTabSz="-635" rtl="0" eaLnBrk="1" fontAlgn="auto" latinLnBrk="0" hangingPunct="1">
              <a:lnSpc>
                <a:spcPct val="100000"/>
              </a:lnSpc>
              <a:spcBef>
                <a:spcPts val="0"/>
              </a:spcBef>
              <a:spcAft>
                <a:spcPts val="0"/>
              </a:spcAft>
              <a:buClrTx/>
              <a:buSzTx/>
              <a:buFontTx/>
              <a:buNone/>
              <a:tabLst>
                <a:tab pos="0" algn="l"/>
                <a:tab pos="414655" algn="l"/>
                <a:tab pos="829310" algn="l"/>
                <a:tab pos="1243965" algn="l"/>
                <a:tab pos="1658620" algn="l"/>
                <a:tab pos="2073275" algn="l"/>
                <a:tab pos="2487930" algn="l"/>
                <a:tab pos="2902585" algn="l"/>
                <a:tab pos="3317240" algn="l"/>
                <a:tab pos="3732530" algn="l"/>
                <a:tab pos="4147185" algn="l"/>
                <a:tab pos="4561840" algn="l"/>
                <a:tab pos="4976495" algn="l"/>
                <a:tab pos="5391150" algn="l"/>
                <a:tab pos="5805805" algn="l"/>
                <a:tab pos="6220460" algn="l"/>
                <a:tab pos="6635115" algn="l"/>
                <a:tab pos="7049770" algn="l"/>
                <a:tab pos="7465060" algn="l"/>
                <a:tab pos="7879715" algn="l"/>
                <a:tab pos="8294370" algn="l"/>
              </a:tabLst>
              <a:defRPr/>
            </a:pPr>
            <a:r>
              <a:rPr kumimoji="0" lang="en-US" sz="1100" b="0" i="0" u="none" strike="noStrike" kern="1200" cap="none" spc="0" normalizeH="0" baseline="0" noProof="0" dirty="0">
                <a:ln>
                  <a:noFill/>
                </a:ln>
                <a:solidFill>
                  <a:srgbClr val="FFFFFF"/>
                </a:solidFill>
                <a:effectLst/>
                <a:uLnTx/>
                <a:uFillTx/>
                <a:latin typeface="Arial" panose="020B0604020202020204" pitchFamily="34" charset="0"/>
              </a:rPr>
              <a:t>Copyright © 2014 John Wiley &amp; Sons, Inc. All rights reserved.</a:t>
            </a:r>
          </a:p>
        </p:txBody>
      </p:sp>
    </p:spTree>
    <p:extLst>
      <p:ext uri="{BB962C8B-B14F-4D97-AF65-F5344CB8AC3E}">
        <p14:creationId xmlns:p14="http://schemas.microsoft.com/office/powerpoint/2010/main" val="212291702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0"/>
            <a:ext cx="7772400" cy="1470025"/>
          </a:xfrm>
        </p:spPr>
        <p:txBody>
          <a:bodyPr/>
          <a:lstStyle/>
          <a:p>
            <a:pPr rtl="0"/>
            <a:r>
              <a:rPr lang="en-US" sz="2800" b="1" dirty="0">
                <a:solidFill>
                  <a:prstClr val="black"/>
                </a:solidFill>
              </a:rPr>
              <a:t>2- Length:</a:t>
            </a:r>
            <a:r>
              <a:rPr lang="en-US" sz="2800" dirty="0">
                <a:solidFill>
                  <a:prstClr val="black"/>
                </a:solidFill>
              </a:rPr>
              <a:t>  A measure of distance.</a:t>
            </a:r>
            <a:endParaRPr lang="ar-SA" dirty="0"/>
          </a:p>
        </p:txBody>
      </p:sp>
      <p:sp>
        <p:nvSpPr>
          <p:cNvPr id="3" name="Subtitle 2"/>
          <p:cNvSpPr>
            <a:spLocks noGrp="1"/>
          </p:cNvSpPr>
          <p:nvPr>
            <p:ph type="subTitle" idx="1"/>
          </p:nvPr>
        </p:nvSpPr>
        <p:spPr>
          <a:xfrm>
            <a:off x="323528" y="1196752"/>
            <a:ext cx="8273008" cy="5112568"/>
          </a:xfrm>
        </p:spPr>
        <p:txBody>
          <a:bodyPr>
            <a:normAutofit/>
          </a:bodyPr>
          <a:lstStyle/>
          <a:p>
            <a:pPr marL="342900" lvl="0" indent="-342900" algn="l" rtl="0">
              <a:buFont typeface="Arial" pitchFamily="34" charset="0"/>
              <a:buChar char="•"/>
            </a:pPr>
            <a:r>
              <a:rPr lang="en-US" sz="2800" b="1" dirty="0">
                <a:solidFill>
                  <a:prstClr val="black"/>
                </a:solidFill>
              </a:rPr>
              <a:t>SI Unit:</a:t>
            </a:r>
            <a:r>
              <a:rPr lang="en-US" sz="2800" dirty="0">
                <a:solidFill>
                  <a:prstClr val="black"/>
                </a:solidFill>
              </a:rPr>
              <a:t>  meter (m)</a:t>
            </a:r>
          </a:p>
          <a:p>
            <a:pPr marL="342900" lvl="0" indent="-342900" algn="l" rtl="0"/>
            <a:endParaRPr lang="en-US" sz="2800" b="1" dirty="0">
              <a:solidFill>
                <a:prstClr val="black"/>
              </a:solidFill>
            </a:endParaRPr>
          </a:p>
          <a:p>
            <a:pPr marL="342900" lvl="0" indent="-342900" algn="l" rtl="0">
              <a:buFont typeface="Arial" pitchFamily="34" charset="0"/>
              <a:buChar char="•"/>
            </a:pPr>
            <a:r>
              <a:rPr lang="en-US" sz="2800" b="1" dirty="0">
                <a:solidFill>
                  <a:prstClr val="black"/>
                </a:solidFill>
              </a:rPr>
              <a:t>Common Units:</a:t>
            </a:r>
            <a:r>
              <a:rPr lang="en-US" sz="2800" dirty="0">
                <a:solidFill>
                  <a:prstClr val="black"/>
                </a:solidFill>
              </a:rPr>
              <a:t>  inches (in);  miles (mi)</a:t>
            </a:r>
          </a:p>
          <a:p>
            <a:pPr marL="342900" lvl="0" indent="-342900" algn="l" rtl="0"/>
            <a:r>
              <a:rPr lang="en-US" sz="2800" dirty="0">
                <a:solidFill>
                  <a:prstClr val="black"/>
                </a:solidFill>
              </a:rPr>
              <a:t>	1 in = 2.54 cm = 0.0254 m</a:t>
            </a:r>
          </a:p>
          <a:p>
            <a:pPr marL="342900" lvl="0" indent="-342900" algn="l" rtl="0"/>
            <a:r>
              <a:rPr lang="en-US" sz="2800" dirty="0">
                <a:solidFill>
                  <a:prstClr val="black"/>
                </a:solidFill>
              </a:rPr>
              <a:t>	1 mi = 1.609 km = 1609 m</a:t>
            </a:r>
          </a:p>
          <a:p>
            <a:pPr algn="l"/>
            <a:endParaRPr lang="ar-S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029" y="2924944"/>
            <a:ext cx="3455987"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251520" y="3825204"/>
                <a:ext cx="5112568" cy="2083776"/>
              </a:xfrm>
              <a:prstGeom prst="rect">
                <a:avLst/>
              </a:prstGeom>
              <a:noFill/>
            </p:spPr>
            <p:txBody>
              <a:bodyPr wrap="square" rtlCol="0">
                <a:spAutoFit/>
              </a:bodyPr>
              <a:lstStyle/>
              <a:p>
                <a:pPr algn="l"/>
                <a:r>
                  <a:rPr lang="en-US" sz="2800" b="1" dirty="0">
                    <a:solidFill>
                      <a:srgbClr val="FF0000"/>
                    </a:solidFill>
                  </a:rPr>
                  <a:t>The meter is</a:t>
                </a:r>
                <a:r>
                  <a:rPr lang="en-US" sz="2800" dirty="0"/>
                  <a:t>: the length of the path traveled by light in a vacuum during a time interval  of   </a:t>
                </a:r>
                <a14:m>
                  <m:oMath xmlns:m="http://schemas.openxmlformats.org/officeDocument/2006/math">
                    <m:f>
                      <m:fPr>
                        <m:ctrlPr>
                          <a:rPr lang="en-US" sz="3200" i="1">
                            <a:solidFill>
                              <a:prstClr val="black"/>
                            </a:solidFill>
                            <a:latin typeface="Cambria Math" panose="02040503050406030204" pitchFamily="18" charset="0"/>
                          </a:rPr>
                        </m:ctrlPr>
                      </m:fPr>
                      <m:num>
                        <m:r>
                          <a:rPr lang="en-US" sz="3200" i="1">
                            <a:solidFill>
                              <a:prstClr val="black"/>
                            </a:solidFill>
                            <a:latin typeface="Cambria Math"/>
                          </a:rPr>
                          <m:t>1</m:t>
                        </m:r>
                      </m:num>
                      <m:den>
                        <m:r>
                          <a:rPr lang="en-US" sz="3200" i="1">
                            <a:solidFill>
                              <a:prstClr val="black"/>
                            </a:solidFill>
                            <a:latin typeface="Cambria Math"/>
                          </a:rPr>
                          <m:t>299792458</m:t>
                        </m:r>
                        <m:r>
                          <a:rPr lang="en-US" sz="3200" i="1">
                            <a:solidFill>
                              <a:prstClr val="black"/>
                            </a:solidFill>
                            <a:latin typeface="Cambria Math"/>
                          </a:rPr>
                          <m:t> </m:t>
                        </m:r>
                      </m:den>
                    </m:f>
                  </m:oMath>
                </a14:m>
                <a:r>
                  <a:rPr lang="en-US" sz="2000" dirty="0"/>
                  <a:t>  </a:t>
                </a:r>
                <a:r>
                  <a:rPr lang="en-US" sz="2800" dirty="0"/>
                  <a:t>of a second</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3825204"/>
                <a:ext cx="5112568" cy="2083776"/>
              </a:xfrm>
              <a:prstGeom prst="rect">
                <a:avLst/>
              </a:prstGeom>
              <a:blipFill rotWithShape="1">
                <a:blip r:embed="rId3"/>
                <a:stretch>
                  <a:fillRect l="-2265" t="-2632" r="-3099" b="-1754"/>
                </a:stretch>
              </a:blipFill>
            </p:spPr>
            <p:txBody>
              <a:bodyPr/>
              <a:lstStyle/>
              <a:p>
                <a:r>
                  <a:rPr lang="en-US">
                    <a:noFill/>
                  </a:rPr>
                  <a:t> </a:t>
                </a:r>
              </a:p>
            </p:txBody>
          </p:sp>
        </mc:Fallback>
      </mc:AlternateContent>
    </p:spTree>
    <p:extLst>
      <p:ext uri="{BB962C8B-B14F-4D97-AF65-F5344CB8AC3E}">
        <p14:creationId xmlns:p14="http://schemas.microsoft.com/office/powerpoint/2010/main" val="98384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008112"/>
          </a:xfrm>
        </p:spPr>
        <p:txBody>
          <a:bodyPr>
            <a:normAutofit/>
          </a:bodyPr>
          <a:lstStyle/>
          <a:p>
            <a:r>
              <a:rPr lang="en-US" sz="3200" b="1" dirty="0"/>
              <a:t>3- Time</a:t>
            </a:r>
          </a:p>
        </p:txBody>
      </p:sp>
      <p:sp>
        <p:nvSpPr>
          <p:cNvPr id="3" name="Content Placeholder 2"/>
          <p:cNvSpPr>
            <a:spLocks noGrp="1"/>
          </p:cNvSpPr>
          <p:nvPr>
            <p:ph idx="1"/>
          </p:nvPr>
        </p:nvSpPr>
        <p:spPr>
          <a:xfrm>
            <a:off x="446856" y="1412776"/>
            <a:ext cx="8229600" cy="4525963"/>
          </a:xfrm>
        </p:spPr>
        <p:txBody>
          <a:bodyPr>
            <a:normAutofit/>
          </a:bodyPr>
          <a:lstStyle/>
          <a:p>
            <a:pPr marL="0" indent="0" algn="l">
              <a:buNone/>
            </a:pPr>
            <a:r>
              <a:rPr lang="en-US" sz="2400" b="1" dirty="0">
                <a:solidFill>
                  <a:srgbClr val="FF0000"/>
                </a:solidFill>
              </a:rPr>
              <a:t>Time in physics</a:t>
            </a:r>
            <a:r>
              <a:rPr lang="en-US" sz="2400" dirty="0">
                <a:solidFill>
                  <a:srgbClr val="FF0000"/>
                </a:solidFill>
              </a:rPr>
              <a:t> is </a:t>
            </a:r>
            <a:r>
              <a:rPr lang="en-US" sz="2400" u="sng" dirty="0">
                <a:solidFill>
                  <a:srgbClr val="0070C0"/>
                </a:solidFill>
              </a:rPr>
              <a:t>defined by its </a:t>
            </a:r>
            <a:r>
              <a:rPr lang="en-US" sz="2400" u="sng" dirty="0">
                <a:solidFill>
                  <a:srgbClr val="0070C0"/>
                </a:solidFill>
                <a:hlinkClick r:id="rId2" tooltip="Operational definition"/>
              </a:rPr>
              <a:t>measurement</a:t>
            </a:r>
            <a:r>
              <a:rPr lang="en-US" sz="2400" u="sng" dirty="0">
                <a:solidFill>
                  <a:srgbClr val="0070C0"/>
                </a:solidFill>
              </a:rPr>
              <a:t>: time is what a </a:t>
            </a:r>
            <a:r>
              <a:rPr lang="en-US" sz="2400" u="sng" dirty="0">
                <a:solidFill>
                  <a:srgbClr val="0070C0"/>
                </a:solidFill>
                <a:hlinkClick r:id="rId3" tooltip="Clock"/>
              </a:rPr>
              <a:t>clock</a:t>
            </a:r>
            <a:r>
              <a:rPr lang="en-US" sz="2400" u="sng" dirty="0">
                <a:solidFill>
                  <a:srgbClr val="0070C0"/>
                </a:solidFill>
              </a:rPr>
              <a:t> reads. Time can be combined mathematically with </a:t>
            </a:r>
            <a:r>
              <a:rPr lang="en-US" sz="2400" u="sng" dirty="0">
                <a:solidFill>
                  <a:srgbClr val="0070C0"/>
                </a:solidFill>
                <a:hlinkClick r:id="rId4" tooltip="Physical quantities"/>
              </a:rPr>
              <a:t>other physical quantities</a:t>
            </a:r>
            <a:r>
              <a:rPr lang="en-US" sz="2400" u="sng" dirty="0">
                <a:solidFill>
                  <a:srgbClr val="0070C0"/>
                </a:solidFill>
              </a:rPr>
              <a:t> to </a:t>
            </a:r>
            <a:r>
              <a:rPr lang="en-US" sz="2400" u="sng" dirty="0">
                <a:solidFill>
                  <a:srgbClr val="0070C0"/>
                </a:solidFill>
                <a:hlinkClick r:id="rId5" tooltip="Formal proof"/>
              </a:rPr>
              <a:t>derive</a:t>
            </a:r>
            <a:r>
              <a:rPr lang="en-US" sz="2400" u="sng" dirty="0">
                <a:solidFill>
                  <a:srgbClr val="0070C0"/>
                </a:solidFill>
              </a:rPr>
              <a:t> other concepts such as </a:t>
            </a:r>
            <a:r>
              <a:rPr lang="en-US" sz="2400" u="sng" dirty="0">
                <a:solidFill>
                  <a:srgbClr val="0070C0"/>
                </a:solidFill>
                <a:hlinkClick r:id="rId6" tooltip="Motion (physics)"/>
              </a:rPr>
              <a:t>motion</a:t>
            </a:r>
            <a:r>
              <a:rPr lang="en-US" sz="2400" dirty="0"/>
              <a:t>.</a:t>
            </a:r>
            <a:endParaRPr lang="en-US" sz="2400" b="1" dirty="0">
              <a:solidFill>
                <a:srgbClr val="FF0000"/>
              </a:solidFill>
              <a:latin typeface="Arial"/>
            </a:endParaRPr>
          </a:p>
          <a:p>
            <a:pPr marL="0" indent="0" algn="l" rtl="0">
              <a:buNone/>
            </a:pPr>
            <a:endParaRPr lang="en-US" sz="2400" b="1" dirty="0">
              <a:solidFill>
                <a:srgbClr val="FF0000"/>
              </a:solidFill>
              <a:latin typeface="Arial"/>
            </a:endParaRPr>
          </a:p>
          <a:p>
            <a:pPr marL="0" indent="0" algn="l" rtl="0">
              <a:buNone/>
            </a:pPr>
            <a:endParaRPr lang="en-US" sz="2400" b="1" dirty="0">
              <a:solidFill>
                <a:srgbClr val="FF0000"/>
              </a:solidFill>
              <a:latin typeface="Arial"/>
            </a:endParaRPr>
          </a:p>
          <a:p>
            <a:pPr marL="0" indent="0" algn="l" rtl="0">
              <a:buNone/>
            </a:pPr>
            <a:r>
              <a:rPr lang="en-US" sz="2400" b="1" dirty="0">
                <a:solidFill>
                  <a:srgbClr val="FF0000"/>
                </a:solidFill>
                <a:latin typeface="Arial"/>
              </a:rPr>
              <a:t>The second</a:t>
            </a:r>
            <a:r>
              <a:rPr lang="en-US" sz="2400" dirty="0">
                <a:solidFill>
                  <a:srgbClr val="252525"/>
                </a:solidFill>
                <a:latin typeface="Arial"/>
              </a:rPr>
              <a:t> is the time taken by 9,192,631,770 oscillations of the light (of specified wave length) </a:t>
            </a:r>
          </a:p>
          <a:p>
            <a:pPr marL="0" indent="0" algn="l" rtl="0">
              <a:buNone/>
            </a:pPr>
            <a:r>
              <a:rPr lang="en-US" sz="2400" dirty="0">
                <a:solidFill>
                  <a:srgbClr val="252525"/>
                </a:solidFill>
                <a:latin typeface="Arial"/>
              </a:rPr>
              <a:t> emitted by a   </a:t>
            </a:r>
            <a:r>
              <a:rPr lang="en-US" sz="2400" dirty="0" err="1">
                <a:solidFill>
                  <a:srgbClr val="FF0000"/>
                </a:solidFill>
                <a:latin typeface="Arial"/>
                <a:hlinkClick r:id="rId7" tooltip="Caesium"/>
              </a:rPr>
              <a:t>caesium</a:t>
            </a:r>
            <a:r>
              <a:rPr lang="en-US" sz="2400" dirty="0">
                <a:solidFill>
                  <a:srgbClr val="FF0000"/>
                </a:solidFill>
                <a:latin typeface="Arial"/>
              </a:rPr>
              <a:t> 133 </a:t>
            </a:r>
            <a:r>
              <a:rPr lang="en-US" sz="2400" dirty="0">
                <a:solidFill>
                  <a:srgbClr val="252525"/>
                </a:solidFill>
                <a:latin typeface="Arial"/>
              </a:rPr>
              <a:t>atom.</a:t>
            </a:r>
          </a:p>
          <a:p>
            <a:pPr marL="0" indent="0" algn="l" rtl="0">
              <a:buNone/>
            </a:pPr>
            <a:endParaRPr lang="en-US" sz="2400" dirty="0"/>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176" y="4725144"/>
            <a:ext cx="2693987"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4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CB95E-F22B-41A8-8BE4-2CFE59E67BD6}"/>
              </a:ext>
            </a:extLst>
          </p:cNvPr>
          <p:cNvSpPr>
            <a:spLocks noGrp="1"/>
          </p:cNvSpPr>
          <p:nvPr>
            <p:ph type="title"/>
          </p:nvPr>
        </p:nvSpPr>
        <p:spPr>
          <a:xfrm>
            <a:off x="400223" y="30954"/>
            <a:ext cx="8229600" cy="1143000"/>
          </a:xfrm>
        </p:spPr>
        <p:txBody>
          <a:bodyPr/>
          <a:lstStyle/>
          <a:p>
            <a:r>
              <a:rPr lang="en-US" sz="2500" b="1" dirty="0">
                <a:solidFill>
                  <a:srgbClr val="306D7E"/>
                </a:solidFill>
              </a:rPr>
              <a:t>Example of derived quantity</a:t>
            </a:r>
            <a:br>
              <a:rPr lang="en-US" sz="2500" b="1" dirty="0">
                <a:solidFill>
                  <a:srgbClr val="306D7E"/>
                </a:solidFill>
              </a:rPr>
            </a:br>
            <a:r>
              <a:rPr lang="en-US" sz="2500" b="1" dirty="0">
                <a:solidFill>
                  <a:srgbClr val="306D7E"/>
                </a:solidFill>
              </a:rPr>
              <a:t>1- area</a:t>
            </a:r>
            <a:endParaRPr lang="en-US" dirty="0"/>
          </a:p>
        </p:txBody>
      </p:sp>
      <p:sp>
        <p:nvSpPr>
          <p:cNvPr id="3" name="Content Placeholder 2">
            <a:extLst>
              <a:ext uri="{FF2B5EF4-FFF2-40B4-BE49-F238E27FC236}">
                <a16:creationId xmlns:a16="http://schemas.microsoft.com/office/drawing/2014/main" id="{E4B6978F-2272-45B4-A7F8-B6EAC4FFA971}"/>
              </a:ext>
            </a:extLst>
          </p:cNvPr>
          <p:cNvSpPr>
            <a:spLocks noGrp="1"/>
          </p:cNvSpPr>
          <p:nvPr>
            <p:ph idx="1"/>
          </p:nvPr>
        </p:nvSpPr>
        <p:spPr>
          <a:xfrm>
            <a:off x="417662" y="1224547"/>
            <a:ext cx="8229600" cy="4525963"/>
          </a:xfrm>
        </p:spPr>
        <p:txBody>
          <a:bodyPr/>
          <a:lstStyle/>
          <a:p>
            <a:pPr marL="0" indent="0" algn="l" rtl="0">
              <a:buNone/>
            </a:pPr>
            <a:r>
              <a:rPr lang="en-US" sz="2500" b="1" dirty="0">
                <a:solidFill>
                  <a:srgbClr val="306D7E"/>
                </a:solidFill>
                <a:ea typeface="+mj-ea"/>
                <a:cs typeface="+mj-cs"/>
              </a:rPr>
              <a:t>Area of rectangular = length × width</a:t>
            </a:r>
          </a:p>
          <a:p>
            <a:pPr marL="0" indent="0" algn="l" rtl="0">
              <a:buNone/>
            </a:pPr>
            <a:endParaRPr lang="en-US" dirty="0"/>
          </a:p>
        </p:txBody>
      </p:sp>
      <p:pic>
        <p:nvPicPr>
          <p:cNvPr id="11" name="Picture 10" descr="A screenshot of a cell phone&#10;&#10;Description generated with very high confidence">
            <a:extLst>
              <a:ext uri="{FF2B5EF4-FFF2-40B4-BE49-F238E27FC236}">
                <a16:creationId xmlns:a16="http://schemas.microsoft.com/office/drawing/2014/main" id="{0350B8F0-7F39-44D2-B0F4-6EF4FE318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0650" y="1685223"/>
            <a:ext cx="3161996" cy="2766747"/>
          </a:xfrm>
          <a:prstGeom prst="rect">
            <a:avLst/>
          </a:prstGeom>
        </p:spPr>
      </p:pic>
      <p:pic>
        <p:nvPicPr>
          <p:cNvPr id="15" name="Picture 14" descr="A screenshot of a cell phone&#10;&#10;Description generated with very high confidence">
            <a:extLst>
              <a:ext uri="{FF2B5EF4-FFF2-40B4-BE49-F238E27FC236}">
                <a16:creationId xmlns:a16="http://schemas.microsoft.com/office/drawing/2014/main" id="{EC2843D5-BD6F-4265-862E-5C6CECD2E906}"/>
              </a:ext>
            </a:extLst>
          </p:cNvPr>
          <p:cNvPicPr>
            <a:picLocks noChangeAspect="1"/>
          </p:cNvPicPr>
          <p:nvPr/>
        </p:nvPicPr>
        <p:blipFill rotWithShape="1">
          <a:blip r:embed="rId3">
            <a:extLst>
              <a:ext uri="{28A0092B-C50C-407E-A947-70E740481C1C}">
                <a14:useLocalDpi xmlns:a14="http://schemas.microsoft.com/office/drawing/2010/main" val="0"/>
              </a:ext>
            </a:extLst>
          </a:blip>
          <a:srcRect t="50000"/>
          <a:stretch/>
        </p:blipFill>
        <p:spPr>
          <a:xfrm>
            <a:off x="715766" y="2073747"/>
            <a:ext cx="3532386" cy="2233934"/>
          </a:xfrm>
          <a:prstGeom prst="rect">
            <a:avLst/>
          </a:prstGeom>
        </p:spPr>
      </p:pic>
      <p:pic>
        <p:nvPicPr>
          <p:cNvPr id="19" name="Picture 18">
            <a:extLst>
              <a:ext uri="{FF2B5EF4-FFF2-40B4-BE49-F238E27FC236}">
                <a16:creationId xmlns:a16="http://schemas.microsoft.com/office/drawing/2014/main" id="{1010BC8E-5F44-4899-8FD0-6484207BCC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4643118"/>
            <a:ext cx="4968627" cy="2084608"/>
          </a:xfrm>
          <a:prstGeom prst="rect">
            <a:avLst/>
          </a:prstGeom>
        </p:spPr>
      </p:pic>
      <p:cxnSp>
        <p:nvCxnSpPr>
          <p:cNvPr id="21" name="Straight Connector 20">
            <a:extLst>
              <a:ext uri="{FF2B5EF4-FFF2-40B4-BE49-F238E27FC236}">
                <a16:creationId xmlns:a16="http://schemas.microsoft.com/office/drawing/2014/main" id="{F0085CE8-48BE-44DB-B10C-F9611EAD7DDD}"/>
              </a:ext>
            </a:extLst>
          </p:cNvPr>
          <p:cNvCxnSpPr/>
          <p:nvPr/>
        </p:nvCxnSpPr>
        <p:spPr>
          <a:xfrm>
            <a:off x="4801768" y="2276872"/>
            <a:ext cx="0" cy="22322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B87B077-A32D-4ED4-B08D-966B24578EA8}"/>
              </a:ext>
            </a:extLst>
          </p:cNvPr>
          <p:cNvCxnSpPr/>
          <p:nvPr/>
        </p:nvCxnSpPr>
        <p:spPr>
          <a:xfrm>
            <a:off x="3087244" y="4521399"/>
            <a:ext cx="342904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723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43408"/>
            <a:ext cx="7772400" cy="1470025"/>
          </a:xfrm>
        </p:spPr>
        <p:txBody>
          <a:bodyPr/>
          <a:lstStyle/>
          <a:p>
            <a:r>
              <a:rPr lang="en-US" sz="2800" b="1" dirty="0">
                <a:solidFill>
                  <a:prstClr val="black"/>
                </a:solidFill>
              </a:rPr>
              <a:t> 2- Volume:</a:t>
            </a:r>
            <a:r>
              <a:rPr lang="en-US" sz="2800" dirty="0">
                <a:solidFill>
                  <a:prstClr val="black"/>
                </a:solidFill>
              </a:rPr>
              <a:t>  Amount of space occupied by a body.</a:t>
            </a:r>
            <a:endParaRPr lang="ar-SA" dirty="0"/>
          </a:p>
        </p:txBody>
      </p:sp>
      <p:sp>
        <p:nvSpPr>
          <p:cNvPr id="3" name="Subtitle 2"/>
          <p:cNvSpPr>
            <a:spLocks noGrp="1"/>
          </p:cNvSpPr>
          <p:nvPr>
            <p:ph type="subTitle" idx="1"/>
          </p:nvPr>
        </p:nvSpPr>
        <p:spPr>
          <a:xfrm>
            <a:off x="313344" y="611669"/>
            <a:ext cx="8064896" cy="1752600"/>
          </a:xfrm>
        </p:spPr>
        <p:txBody>
          <a:bodyPr/>
          <a:lstStyle/>
          <a:p>
            <a:pPr lvl="0" algn="l" rtl="0">
              <a:spcBef>
                <a:spcPts val="0"/>
              </a:spcBef>
            </a:pPr>
            <a:r>
              <a:rPr lang="en-US" sz="2400" dirty="0">
                <a:solidFill>
                  <a:srgbClr val="FF3300"/>
                </a:solidFill>
              </a:rPr>
              <a:t>volume = m × m × m = m</a:t>
            </a:r>
            <a:r>
              <a:rPr lang="en-US" sz="2400" baseline="30000" dirty="0">
                <a:solidFill>
                  <a:srgbClr val="FF3300"/>
                </a:solidFill>
              </a:rPr>
              <a:t>3</a:t>
            </a:r>
            <a:endParaRPr lang="en-US" sz="2400" dirty="0">
              <a:solidFill>
                <a:srgbClr val="FF3300"/>
              </a:solidFill>
            </a:endParaRPr>
          </a:p>
          <a:p>
            <a:pPr marL="342900" lvl="0" indent="-342900" algn="l" rtl="0"/>
            <a:r>
              <a:rPr lang="en-US" sz="2000" b="1" dirty="0">
                <a:solidFill>
                  <a:prstClr val="black"/>
                </a:solidFill>
              </a:rPr>
              <a:t>SI Unit:  cubic meter (</a:t>
            </a:r>
            <a:r>
              <a:rPr lang="en-US" sz="2400" dirty="0">
                <a:solidFill>
                  <a:srgbClr val="FF3300"/>
                </a:solidFill>
              </a:rPr>
              <a:t>m</a:t>
            </a:r>
            <a:r>
              <a:rPr lang="en-US" sz="2400" baseline="30000" dirty="0">
                <a:solidFill>
                  <a:srgbClr val="FF3300"/>
                </a:solidFill>
              </a:rPr>
              <a:t>3</a:t>
            </a:r>
            <a:r>
              <a:rPr lang="en-US" sz="2000" b="1" dirty="0">
                <a:solidFill>
                  <a:prstClr val="black"/>
                </a:solidFill>
              </a:rPr>
              <a:t>)</a:t>
            </a:r>
          </a:p>
          <a:p>
            <a:pPr marL="342900" lvl="0" indent="-342900" algn="l" rtl="0"/>
            <a:endParaRPr lang="en-US" sz="2000" b="1" dirty="0">
              <a:solidFill>
                <a:prstClr val="black"/>
              </a:solidFill>
            </a:endParaRPr>
          </a:p>
          <a:p>
            <a:pPr marL="342900" lvl="0" indent="-342900" algn="l" rtl="0">
              <a:buFont typeface="Arial" pitchFamily="34" charset="0"/>
              <a:buChar char="•"/>
            </a:pPr>
            <a:r>
              <a:rPr lang="en-US" sz="2000" b="1" dirty="0">
                <a:solidFill>
                  <a:prstClr val="black"/>
                </a:solidFill>
              </a:rPr>
              <a:t>Common Units:</a:t>
            </a:r>
            <a:r>
              <a:rPr lang="en-US" sz="2000" dirty="0">
                <a:solidFill>
                  <a:prstClr val="black"/>
                </a:solidFill>
              </a:rPr>
              <a:t>  Liter (L) or milliliter (mL) or cubic centimeter (cm</a:t>
            </a:r>
            <a:r>
              <a:rPr lang="en-US" sz="2000" baseline="30000" dirty="0">
                <a:solidFill>
                  <a:prstClr val="black"/>
                </a:solidFill>
              </a:rPr>
              <a:t>3</a:t>
            </a:r>
            <a:r>
              <a:rPr lang="en-US" sz="2000" dirty="0">
                <a:solidFill>
                  <a:prstClr val="black"/>
                </a:solidFill>
              </a:rPr>
              <a:t>)</a:t>
            </a:r>
          </a:p>
          <a:p>
            <a:endParaRPr lang="ar-SA" dirty="0"/>
          </a:p>
        </p:txBody>
      </p:sp>
      <p:pic>
        <p:nvPicPr>
          <p:cNvPr id="5" name="Picture 4" descr="A screenshot of a cell phone&#10;&#10;Description generated with very high confidence">
            <a:extLst>
              <a:ext uri="{FF2B5EF4-FFF2-40B4-BE49-F238E27FC236}">
                <a16:creationId xmlns:a16="http://schemas.microsoft.com/office/drawing/2014/main" id="{5C433544-592E-4BB8-AC0F-DDC590610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45" y="2232037"/>
            <a:ext cx="4542656" cy="4365315"/>
          </a:xfrm>
          <a:prstGeom prst="rect">
            <a:avLst/>
          </a:prstGeom>
        </p:spPr>
      </p:pic>
      <p:cxnSp>
        <p:nvCxnSpPr>
          <p:cNvPr id="7" name="Straight Connector 6">
            <a:extLst>
              <a:ext uri="{FF2B5EF4-FFF2-40B4-BE49-F238E27FC236}">
                <a16:creationId xmlns:a16="http://schemas.microsoft.com/office/drawing/2014/main" id="{F9994893-DCBB-4323-891B-A271A4E7088C}"/>
              </a:ext>
            </a:extLst>
          </p:cNvPr>
          <p:cNvCxnSpPr/>
          <p:nvPr/>
        </p:nvCxnSpPr>
        <p:spPr>
          <a:xfrm>
            <a:off x="5004048" y="2852936"/>
            <a:ext cx="0" cy="3384376"/>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A close up of text on a black background&#10;&#10;Description generated with high confidence">
            <a:extLst>
              <a:ext uri="{FF2B5EF4-FFF2-40B4-BE49-F238E27FC236}">
                <a16:creationId xmlns:a16="http://schemas.microsoft.com/office/drawing/2014/main" id="{53556682-8F50-4C49-AD8A-F54A572CB4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429000"/>
            <a:ext cx="3744414" cy="3198626"/>
          </a:xfrm>
          <a:prstGeom prst="rect">
            <a:avLst/>
          </a:prstGeom>
        </p:spPr>
      </p:pic>
      <p:sp>
        <p:nvSpPr>
          <p:cNvPr id="10" name="TextBox 9">
            <a:extLst>
              <a:ext uri="{FF2B5EF4-FFF2-40B4-BE49-F238E27FC236}">
                <a16:creationId xmlns:a16="http://schemas.microsoft.com/office/drawing/2014/main" id="{3E422CF1-51E4-40D5-B507-4DE90CFCA8E6}"/>
              </a:ext>
            </a:extLst>
          </p:cNvPr>
          <p:cNvSpPr txBox="1"/>
          <p:nvPr/>
        </p:nvSpPr>
        <p:spPr>
          <a:xfrm>
            <a:off x="6228188" y="2861320"/>
            <a:ext cx="1584165" cy="369332"/>
          </a:xfrm>
          <a:prstGeom prst="rect">
            <a:avLst/>
          </a:prstGeom>
          <a:noFill/>
        </p:spPr>
        <p:txBody>
          <a:bodyPr wrap="square" rtlCol="0">
            <a:spAutoFit/>
          </a:bodyPr>
          <a:lstStyle/>
          <a:p>
            <a:r>
              <a:rPr lang="en-US" b="1" dirty="0"/>
              <a:t>Example</a:t>
            </a:r>
          </a:p>
        </p:txBody>
      </p:sp>
    </p:spTree>
    <p:extLst>
      <p:ext uri="{BB962C8B-B14F-4D97-AF65-F5344CB8AC3E}">
        <p14:creationId xmlns:p14="http://schemas.microsoft.com/office/powerpoint/2010/main" val="3962312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4215"/>
            <a:ext cx="7772400" cy="1082402"/>
          </a:xfrm>
        </p:spPr>
        <p:txBody>
          <a:bodyPr/>
          <a:lstStyle/>
          <a:p>
            <a:r>
              <a:rPr lang="en-US" sz="2400" b="1" dirty="0">
                <a:solidFill>
                  <a:srgbClr val="FF0000"/>
                </a:solidFill>
              </a:rPr>
              <a:t>3- Density</a:t>
            </a:r>
            <a:r>
              <a:rPr lang="en-US" sz="2400" b="1" dirty="0">
                <a:solidFill>
                  <a:prstClr val="black"/>
                </a:solidFill>
              </a:rPr>
              <a:t>:</a:t>
            </a:r>
            <a:r>
              <a:rPr lang="en-US" sz="2400" dirty="0">
                <a:solidFill>
                  <a:prstClr val="black"/>
                </a:solidFill>
              </a:rPr>
              <a:t>  Amount of mass per unit volume of a substance.</a:t>
            </a:r>
            <a:endParaRPr lang="ar-SA" dirty="0"/>
          </a:p>
        </p:txBody>
      </p:sp>
      <p:sp>
        <p:nvSpPr>
          <p:cNvPr id="3" name="Subtitle 2"/>
          <p:cNvSpPr>
            <a:spLocks noGrp="1"/>
          </p:cNvSpPr>
          <p:nvPr>
            <p:ph type="subTitle" idx="1"/>
          </p:nvPr>
        </p:nvSpPr>
        <p:spPr>
          <a:xfrm>
            <a:off x="683568" y="874903"/>
            <a:ext cx="7628384" cy="1752600"/>
          </a:xfrm>
        </p:spPr>
        <p:txBody>
          <a:bodyPr>
            <a:normAutofit/>
          </a:bodyPr>
          <a:lstStyle/>
          <a:p>
            <a:pPr marL="342900" lvl="0" indent="-342900" algn="l" rtl="0">
              <a:buFont typeface="Arial" pitchFamily="34" charset="0"/>
              <a:buChar char="•"/>
            </a:pPr>
            <a:endParaRPr lang="en-US" sz="500" b="1" dirty="0">
              <a:solidFill>
                <a:prstClr val="black"/>
              </a:solidFill>
            </a:endParaRPr>
          </a:p>
          <a:p>
            <a:pPr marL="342900" lvl="0" indent="-342900" algn="l" rtl="0">
              <a:buFont typeface="Arial" pitchFamily="34" charset="0"/>
              <a:buChar char="•"/>
            </a:pPr>
            <a:endParaRPr lang="en-US" sz="1100" b="1" dirty="0">
              <a:solidFill>
                <a:prstClr val="black"/>
              </a:solidFill>
            </a:endParaRPr>
          </a:p>
          <a:p>
            <a:pPr lvl="0" algn="l" rtl="0">
              <a:spcBef>
                <a:spcPts val="0"/>
              </a:spcBef>
            </a:pPr>
            <a:r>
              <a:rPr lang="en-US" sz="2400" dirty="0">
                <a:solidFill>
                  <a:srgbClr val="FF3300"/>
                </a:solidFill>
              </a:rPr>
              <a:t>	SI Units of density = kg / m</a:t>
            </a:r>
            <a:r>
              <a:rPr lang="en-US" sz="2400" baseline="30000" dirty="0">
                <a:solidFill>
                  <a:srgbClr val="FF3300"/>
                </a:solidFill>
              </a:rPr>
              <a:t>3</a:t>
            </a:r>
            <a:r>
              <a:rPr lang="en-US" sz="2400" dirty="0">
                <a:solidFill>
                  <a:srgbClr val="FF3300"/>
                </a:solidFill>
              </a:rPr>
              <a:t> = kg m</a:t>
            </a:r>
            <a:r>
              <a:rPr lang="en-US" sz="2400" baseline="30000" dirty="0">
                <a:solidFill>
                  <a:srgbClr val="FF3300"/>
                </a:solidFill>
              </a:rPr>
              <a:t>−3</a:t>
            </a:r>
            <a:endParaRPr lang="en-US" sz="2400" dirty="0">
              <a:solidFill>
                <a:srgbClr val="FF3300"/>
              </a:solidFill>
            </a:endParaRPr>
          </a:p>
          <a:p>
            <a:pPr marL="342900" lvl="0" indent="-342900" algn="l" rtl="0"/>
            <a:endParaRPr lang="en-US" sz="2000" b="1" dirty="0">
              <a:solidFill>
                <a:prstClr val="black"/>
              </a:solidFill>
            </a:endParaRPr>
          </a:p>
          <a:p>
            <a:pPr marL="342900" lvl="0" indent="-342900" algn="l" rtl="0">
              <a:buFont typeface="Arial" pitchFamily="34" charset="0"/>
              <a:buChar char="•"/>
            </a:pPr>
            <a:r>
              <a:rPr lang="en-US" sz="2000" b="1" dirty="0">
                <a:solidFill>
                  <a:prstClr val="black"/>
                </a:solidFill>
              </a:rPr>
              <a:t>Common Units:</a:t>
            </a:r>
            <a:r>
              <a:rPr lang="en-US" sz="2000" dirty="0">
                <a:solidFill>
                  <a:prstClr val="black"/>
                </a:solidFill>
              </a:rPr>
              <a:t>  g/cm</a:t>
            </a:r>
            <a:r>
              <a:rPr lang="en-US" sz="2000" baseline="30000" dirty="0">
                <a:solidFill>
                  <a:prstClr val="black"/>
                </a:solidFill>
              </a:rPr>
              <a:t>3</a:t>
            </a:r>
            <a:r>
              <a:rPr lang="en-US" sz="2000" dirty="0">
                <a:solidFill>
                  <a:prstClr val="black"/>
                </a:solidFill>
              </a:rPr>
              <a:t> or g/mL</a:t>
            </a:r>
          </a:p>
          <a:p>
            <a:endParaRPr lang="ar-SA" dirty="0"/>
          </a:p>
        </p:txBody>
      </p:sp>
      <p:pic>
        <p:nvPicPr>
          <p:cNvPr id="5" name="Picture 4">
            <a:extLst>
              <a:ext uri="{FF2B5EF4-FFF2-40B4-BE49-F238E27FC236}">
                <a16:creationId xmlns:a16="http://schemas.microsoft.com/office/drawing/2014/main" id="{218AF401-540C-40EE-B823-330CAA1D7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649" y="2630497"/>
            <a:ext cx="3727503" cy="965869"/>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57B509C8-BCD1-4133-ADBD-085571EA4FDF}"/>
              </a:ext>
            </a:extLst>
          </p:cNvPr>
          <p:cNvPicPr>
            <a:picLocks noChangeAspect="1"/>
          </p:cNvPicPr>
          <p:nvPr/>
        </p:nvPicPr>
        <p:blipFill rotWithShape="1">
          <a:blip r:embed="rId3">
            <a:extLst>
              <a:ext uri="{28A0092B-C50C-407E-A947-70E740481C1C}">
                <a14:useLocalDpi xmlns:a14="http://schemas.microsoft.com/office/drawing/2010/main" val="0"/>
              </a:ext>
            </a:extLst>
          </a:blip>
          <a:srcRect l="14484" t="9127" r="14431" b="7459"/>
          <a:stretch/>
        </p:blipFill>
        <p:spPr>
          <a:xfrm>
            <a:off x="598401" y="3866151"/>
            <a:ext cx="2833474" cy="2423348"/>
          </a:xfrm>
          <a:prstGeom prst="rect">
            <a:avLst/>
          </a:prstGeom>
        </p:spPr>
      </p:pic>
      <p:cxnSp>
        <p:nvCxnSpPr>
          <p:cNvPr id="11" name="Straight Connector 10">
            <a:extLst>
              <a:ext uri="{FF2B5EF4-FFF2-40B4-BE49-F238E27FC236}">
                <a16:creationId xmlns:a16="http://schemas.microsoft.com/office/drawing/2014/main" id="{2ABA7651-73E8-423B-A00D-2146C4995862}"/>
              </a:ext>
            </a:extLst>
          </p:cNvPr>
          <p:cNvCxnSpPr>
            <a:cxnSpLocks/>
          </p:cNvCxnSpPr>
          <p:nvPr/>
        </p:nvCxnSpPr>
        <p:spPr>
          <a:xfrm>
            <a:off x="3806979" y="3866151"/>
            <a:ext cx="0" cy="2481514"/>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39A4209-B13D-4FA9-ABDC-FE91F2DF6B8E}"/>
              </a:ext>
            </a:extLst>
          </p:cNvPr>
          <p:cNvSpPr/>
          <p:nvPr/>
        </p:nvSpPr>
        <p:spPr>
          <a:xfrm>
            <a:off x="3851925" y="3791442"/>
            <a:ext cx="5292075" cy="981423"/>
          </a:xfrm>
          <a:prstGeom prst="rect">
            <a:avLst/>
          </a:prstGeom>
        </p:spPr>
        <p:txBody>
          <a:bodyPr wrap="square">
            <a:spAutoFit/>
          </a:bodyPr>
          <a:lstStyle/>
          <a:p>
            <a:pPr algn="l">
              <a:lnSpc>
                <a:spcPct val="107000"/>
              </a:lnSpc>
              <a:spcAft>
                <a:spcPts val="800"/>
              </a:spcAft>
            </a:pPr>
            <a:r>
              <a:rPr lang="en-US" dirty="0">
                <a:solidFill>
                  <a:schemeClr val="tx1">
                    <a:lumMod val="95000"/>
                    <a:lumOff val="5000"/>
                  </a:schemeClr>
                </a:solidFill>
                <a:ea typeface="Calibri"/>
                <a:cs typeface="Arial"/>
              </a:rPr>
              <a:t>23-A 2.00x3.00 m plate of aluminum has a mass of 324 kg  What is the thickness of the plate? (The density of aluminum is 2.70x10</a:t>
            </a:r>
            <a:r>
              <a:rPr lang="en-US" baseline="30000" dirty="0">
                <a:solidFill>
                  <a:schemeClr val="tx1">
                    <a:lumMod val="95000"/>
                    <a:lumOff val="5000"/>
                  </a:schemeClr>
                </a:solidFill>
                <a:ea typeface="Calibri"/>
                <a:cs typeface="Arial"/>
              </a:rPr>
              <a:t>3</a:t>
            </a:r>
            <a:r>
              <a:rPr lang="en-US" dirty="0">
                <a:solidFill>
                  <a:schemeClr val="tx1">
                    <a:lumMod val="95000"/>
                    <a:lumOff val="5000"/>
                  </a:schemeClr>
                </a:solidFill>
                <a:ea typeface="Calibri"/>
                <a:cs typeface="Arial"/>
              </a:rPr>
              <a:t>kg/m</a:t>
            </a:r>
            <a:r>
              <a:rPr lang="en-US" baseline="30000" dirty="0">
                <a:solidFill>
                  <a:schemeClr val="tx1">
                    <a:lumMod val="95000"/>
                    <a:lumOff val="5000"/>
                  </a:schemeClr>
                </a:solidFill>
                <a:ea typeface="Calibri"/>
                <a:cs typeface="Arial"/>
              </a:rPr>
              <a:t>3</a:t>
            </a:r>
            <a:r>
              <a:rPr lang="en-US" dirty="0">
                <a:solidFill>
                  <a:schemeClr val="tx1">
                    <a:lumMod val="95000"/>
                    <a:lumOff val="5000"/>
                  </a:schemeClr>
                </a:solidFill>
                <a:ea typeface="Calibri"/>
                <a:cs typeface="Arial"/>
              </a:rPr>
              <a:t>)</a:t>
            </a:r>
          </a:p>
        </p:txBody>
      </p:sp>
      <p:sp>
        <p:nvSpPr>
          <p:cNvPr id="13" name="Rectangle 12">
            <a:extLst>
              <a:ext uri="{FF2B5EF4-FFF2-40B4-BE49-F238E27FC236}">
                <a16:creationId xmlns:a16="http://schemas.microsoft.com/office/drawing/2014/main" id="{C92719E1-8189-445B-851D-4E941E3F1EF7}"/>
              </a:ext>
            </a:extLst>
          </p:cNvPr>
          <p:cNvSpPr/>
          <p:nvPr/>
        </p:nvSpPr>
        <p:spPr>
          <a:xfrm>
            <a:off x="4376191" y="4700557"/>
            <a:ext cx="2642215" cy="466859"/>
          </a:xfrm>
          <a:prstGeom prst="rect">
            <a:avLst/>
          </a:prstGeom>
        </p:spPr>
        <p:txBody>
          <a:bodyPr wrap="square">
            <a:spAutoFit/>
          </a:bodyPr>
          <a:lstStyle/>
          <a:p>
            <a:pPr lvl="0" algn="l">
              <a:lnSpc>
                <a:spcPct val="107000"/>
              </a:lnSpc>
              <a:spcBef>
                <a:spcPct val="20000"/>
              </a:spcBef>
              <a:spcAft>
                <a:spcPts val="800"/>
              </a:spcAft>
            </a:pPr>
            <a:r>
              <a:rPr lang="en-US" sz="2400" dirty="0">
                <a:solidFill>
                  <a:prstClr val="black">
                    <a:lumMod val="95000"/>
                    <a:lumOff val="5000"/>
                  </a:prstClr>
                </a:solidFill>
                <a:ea typeface="Calibri"/>
                <a:cs typeface="Arial"/>
                <a:sym typeface="Symbol"/>
              </a:rPr>
              <a:t>Solution:     </a:t>
            </a:r>
            <a:r>
              <a:rPr lang="en-US" sz="2400" dirty="0">
                <a:solidFill>
                  <a:prstClr val="black">
                    <a:lumMod val="95000"/>
                    <a:lumOff val="5000"/>
                  </a:prstClr>
                </a:solidFill>
                <a:ea typeface="Calibri"/>
                <a:cs typeface="Arial"/>
              </a:rPr>
              <a:t>=m/v</a:t>
            </a:r>
          </a:p>
        </p:txBody>
      </p:sp>
      <p:sp>
        <p:nvSpPr>
          <p:cNvPr id="14" name="Rectangle 13">
            <a:extLst>
              <a:ext uri="{FF2B5EF4-FFF2-40B4-BE49-F238E27FC236}">
                <a16:creationId xmlns:a16="http://schemas.microsoft.com/office/drawing/2014/main" id="{4DFA634F-079E-4997-BD02-C1D4D93EE6B1}"/>
              </a:ext>
            </a:extLst>
          </p:cNvPr>
          <p:cNvSpPr/>
          <p:nvPr/>
        </p:nvSpPr>
        <p:spPr>
          <a:xfrm>
            <a:off x="5766077" y="5098788"/>
            <a:ext cx="832279" cy="373179"/>
          </a:xfrm>
          <a:prstGeom prst="rect">
            <a:avLst/>
          </a:prstGeom>
        </p:spPr>
        <p:txBody>
          <a:bodyPr wrap="none">
            <a:spAutoFit/>
          </a:bodyPr>
          <a:lstStyle/>
          <a:p>
            <a:pPr algn="l">
              <a:lnSpc>
                <a:spcPct val="107000"/>
              </a:lnSpc>
              <a:spcAft>
                <a:spcPts val="800"/>
              </a:spcAft>
            </a:pPr>
            <a:r>
              <a:rPr lang="en-US" dirty="0">
                <a:solidFill>
                  <a:prstClr val="black">
                    <a:lumMod val="95000"/>
                    <a:lumOff val="5000"/>
                  </a:prstClr>
                </a:solidFill>
                <a:ea typeface="Calibri"/>
                <a:cs typeface="Arial"/>
              </a:rPr>
              <a:t>V=m/</a:t>
            </a:r>
            <a:r>
              <a:rPr lang="en-US" dirty="0">
                <a:solidFill>
                  <a:prstClr val="black">
                    <a:lumMod val="95000"/>
                    <a:lumOff val="5000"/>
                  </a:prstClr>
                </a:solidFill>
                <a:ea typeface="Calibri"/>
                <a:cs typeface="Arial"/>
                <a:sym typeface="Symbol"/>
              </a:rPr>
              <a:t></a:t>
            </a:r>
          </a:p>
        </p:txBody>
      </p:sp>
      <p:sp>
        <p:nvSpPr>
          <p:cNvPr id="15" name="Rectangle 14">
            <a:extLst>
              <a:ext uri="{FF2B5EF4-FFF2-40B4-BE49-F238E27FC236}">
                <a16:creationId xmlns:a16="http://schemas.microsoft.com/office/drawing/2014/main" id="{FB6D01C0-F96F-41B0-867B-F2E593D2B759}"/>
              </a:ext>
            </a:extLst>
          </p:cNvPr>
          <p:cNvSpPr/>
          <p:nvPr/>
        </p:nvSpPr>
        <p:spPr>
          <a:xfrm>
            <a:off x="4572000" y="6289499"/>
            <a:ext cx="3408305" cy="388696"/>
          </a:xfrm>
          <a:prstGeom prst="rect">
            <a:avLst/>
          </a:prstGeom>
        </p:spPr>
        <p:txBody>
          <a:bodyPr wrap="none">
            <a:spAutoFit/>
          </a:bodyPr>
          <a:lstStyle/>
          <a:p>
            <a:pPr algn="l">
              <a:lnSpc>
                <a:spcPct val="107000"/>
              </a:lnSpc>
              <a:spcAft>
                <a:spcPts val="800"/>
              </a:spcAft>
            </a:pPr>
            <a:r>
              <a:rPr lang="en-US" dirty="0">
                <a:solidFill>
                  <a:prstClr val="black">
                    <a:lumMod val="95000"/>
                    <a:lumOff val="5000"/>
                  </a:prstClr>
                </a:solidFill>
                <a:ea typeface="Calibri"/>
                <a:cs typeface="Arial"/>
                <a:sym typeface="Symbol"/>
              </a:rPr>
              <a:t>h=324/</a:t>
            </a:r>
            <a:r>
              <a:rPr lang="en-US" dirty="0">
                <a:solidFill>
                  <a:prstClr val="black">
                    <a:lumMod val="95000"/>
                    <a:lumOff val="5000"/>
                  </a:prstClr>
                </a:solidFill>
                <a:ea typeface="Calibri"/>
                <a:cs typeface="Arial"/>
              </a:rPr>
              <a:t>2.70x10</a:t>
            </a:r>
            <a:r>
              <a:rPr lang="en-US" baseline="30000" dirty="0">
                <a:solidFill>
                  <a:prstClr val="black">
                    <a:lumMod val="95000"/>
                    <a:lumOff val="5000"/>
                  </a:prstClr>
                </a:solidFill>
                <a:ea typeface="Calibri"/>
                <a:cs typeface="Arial"/>
              </a:rPr>
              <a:t>3</a:t>
            </a:r>
            <a:r>
              <a:rPr lang="en-US" dirty="0">
                <a:solidFill>
                  <a:prstClr val="black">
                    <a:lumMod val="95000"/>
                    <a:lumOff val="5000"/>
                  </a:prstClr>
                </a:solidFill>
                <a:ea typeface="Calibri"/>
                <a:cs typeface="Arial"/>
              </a:rPr>
              <a:t>x2.00x3.00=0.02m</a:t>
            </a:r>
            <a:endParaRPr lang="en-US" dirty="0">
              <a:ea typeface="Calibri"/>
              <a:cs typeface="Arial"/>
            </a:endParaRPr>
          </a:p>
        </p:txBody>
      </p:sp>
      <p:sp>
        <p:nvSpPr>
          <p:cNvPr id="16" name="TextBox 15">
            <a:extLst>
              <a:ext uri="{FF2B5EF4-FFF2-40B4-BE49-F238E27FC236}">
                <a16:creationId xmlns:a16="http://schemas.microsoft.com/office/drawing/2014/main" id="{A8900FF8-1943-452B-B809-B1134EDE038C}"/>
              </a:ext>
            </a:extLst>
          </p:cNvPr>
          <p:cNvSpPr txBox="1"/>
          <p:nvPr/>
        </p:nvSpPr>
        <p:spPr>
          <a:xfrm>
            <a:off x="4376190" y="5403460"/>
            <a:ext cx="2642215" cy="400110"/>
          </a:xfrm>
          <a:prstGeom prst="rect">
            <a:avLst/>
          </a:prstGeom>
          <a:noFill/>
        </p:spPr>
        <p:txBody>
          <a:bodyPr wrap="square" rtlCol="0">
            <a:spAutoFit/>
          </a:bodyPr>
          <a:lstStyle/>
          <a:p>
            <a:r>
              <a:rPr lang="en-US" sz="2000" dirty="0" err="1"/>
              <a:t>L.W.h</a:t>
            </a:r>
            <a:r>
              <a:rPr lang="en-US" sz="2000" dirty="0"/>
              <a:t>= m/</a:t>
            </a:r>
            <a:r>
              <a:rPr lang="en-US" sz="2000" dirty="0">
                <a:solidFill>
                  <a:prstClr val="black">
                    <a:lumMod val="95000"/>
                    <a:lumOff val="5000"/>
                  </a:prstClr>
                </a:solidFill>
                <a:ea typeface="Calibri"/>
                <a:cs typeface="Arial"/>
                <a:sym typeface="Symbol"/>
              </a:rPr>
              <a:t> </a:t>
            </a:r>
            <a:endParaRPr lang="en-US" sz="2000" dirty="0"/>
          </a:p>
        </p:txBody>
      </p:sp>
      <p:sp>
        <p:nvSpPr>
          <p:cNvPr id="17" name="TextBox 16">
            <a:extLst>
              <a:ext uri="{FF2B5EF4-FFF2-40B4-BE49-F238E27FC236}">
                <a16:creationId xmlns:a16="http://schemas.microsoft.com/office/drawing/2014/main" id="{6F7CC3B6-6BD1-4957-BE1A-FBDFFB2E83CE}"/>
              </a:ext>
            </a:extLst>
          </p:cNvPr>
          <p:cNvSpPr txBox="1"/>
          <p:nvPr/>
        </p:nvSpPr>
        <p:spPr>
          <a:xfrm>
            <a:off x="4932040" y="5902987"/>
            <a:ext cx="1872208" cy="400110"/>
          </a:xfrm>
          <a:prstGeom prst="rect">
            <a:avLst/>
          </a:prstGeom>
          <a:noFill/>
        </p:spPr>
        <p:txBody>
          <a:bodyPr wrap="square" rtlCol="0">
            <a:spAutoFit/>
          </a:bodyPr>
          <a:lstStyle/>
          <a:p>
            <a:r>
              <a:rPr lang="en-US" dirty="0"/>
              <a:t>h= m/</a:t>
            </a:r>
            <a:r>
              <a:rPr lang="en-US" sz="2000" dirty="0">
                <a:solidFill>
                  <a:prstClr val="black">
                    <a:lumMod val="95000"/>
                    <a:lumOff val="5000"/>
                  </a:prstClr>
                </a:solidFill>
                <a:ea typeface="Calibri"/>
                <a:cs typeface="Arial"/>
                <a:sym typeface="Symbol"/>
              </a:rPr>
              <a:t> .L.W</a:t>
            </a:r>
            <a:r>
              <a:rPr lang="en-US" dirty="0"/>
              <a:t> </a:t>
            </a:r>
          </a:p>
        </p:txBody>
      </p:sp>
    </p:spTree>
    <p:extLst>
      <p:ext uri="{BB962C8B-B14F-4D97-AF65-F5344CB8AC3E}">
        <p14:creationId xmlns:p14="http://schemas.microsoft.com/office/powerpoint/2010/main" val="755244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359532" y="352411"/>
                <a:ext cx="7632848" cy="1823789"/>
              </a:xfrm>
            </p:spPr>
            <p:txBody>
              <a:bodyPr>
                <a:normAutofit fontScale="77500" lnSpcReduction="20000"/>
              </a:bodyPr>
              <a:lstStyle/>
              <a:p>
                <a:pPr lvl="0" algn="l" rtl="0">
                  <a:spcBef>
                    <a:spcPts val="0"/>
                  </a:spcBef>
                </a:pPr>
                <a:endParaRPr lang="en-US" sz="2400" dirty="0">
                  <a:solidFill>
                    <a:srgbClr val="FF3300"/>
                  </a:solidFill>
                </a:endParaRPr>
              </a:p>
              <a:p>
                <a:pPr lvl="0" algn="l" rtl="0">
                  <a:spcBef>
                    <a:spcPts val="0"/>
                  </a:spcBef>
                </a:pPr>
                <a:r>
                  <a:rPr lang="en-US" sz="2400" dirty="0">
                    <a:solidFill>
                      <a:schemeClr val="tx1"/>
                    </a:solidFill>
                  </a:rPr>
                  <a:t>4- </a:t>
                </a:r>
                <a:r>
                  <a:rPr lang="en-US" sz="2600" dirty="0">
                    <a:solidFill>
                      <a:schemeClr val="tx1"/>
                    </a:solidFill>
                  </a:rPr>
                  <a:t>Velocity = displacement/ time</a:t>
                </a:r>
              </a:p>
              <a:p>
                <a:pPr algn="l"/>
                <a:endParaRPr lang="en-US" sz="2600" dirty="0">
                  <a:solidFill>
                    <a:srgbClr val="FF3300"/>
                  </a:solidFill>
                </a:endParaRPr>
              </a:p>
              <a:p>
                <a:pPr algn="l" rtl="0">
                  <a:spcBef>
                    <a:spcPts val="0"/>
                  </a:spcBef>
                </a:pPr>
                <a:r>
                  <a:rPr lang="en-US" sz="2400" dirty="0">
                    <a:solidFill>
                      <a:srgbClr val="FF3300"/>
                    </a:solidFill>
                  </a:rPr>
                  <a:t>	Units of speed =   m/s </a:t>
                </a:r>
              </a:p>
              <a:p>
                <a:pPr algn="l"/>
                <a:r>
                  <a:rPr lang="en-US" dirty="0">
                    <a:solidFill>
                      <a:schemeClr val="tx1"/>
                    </a:solidFill>
                  </a:rPr>
                  <a:t>5- acceleration = velocity/time</a:t>
                </a:r>
              </a:p>
              <a:p>
                <a:pPr lvl="0" algn="l" rtl="0">
                  <a:spcBef>
                    <a:spcPts val="0"/>
                  </a:spcBef>
                </a:pPr>
                <a:r>
                  <a:rPr lang="en-US" sz="3100" dirty="0">
                    <a:solidFill>
                      <a:srgbClr val="FF3300"/>
                    </a:solidFill>
                  </a:rPr>
                  <a:t>	Units of acceleration =   m/</a:t>
                </a:r>
                <a14:m>
                  <m:oMath xmlns:m="http://schemas.openxmlformats.org/officeDocument/2006/math">
                    <m:sSup>
                      <m:sSupPr>
                        <m:ctrlPr>
                          <a:rPr lang="en-US" sz="3100" i="1" dirty="0" smtClean="0">
                            <a:solidFill>
                              <a:srgbClr val="FF3300"/>
                            </a:solidFill>
                            <a:latin typeface="Cambria Math" panose="02040503050406030204" pitchFamily="18" charset="0"/>
                          </a:rPr>
                        </m:ctrlPr>
                      </m:sSupPr>
                      <m:e>
                        <m:r>
                          <a:rPr lang="en-US" sz="3100" b="0" i="1" dirty="0" smtClean="0">
                            <a:solidFill>
                              <a:srgbClr val="FF3300"/>
                            </a:solidFill>
                            <a:latin typeface="Cambria Math" panose="02040503050406030204" pitchFamily="18" charset="0"/>
                          </a:rPr>
                          <m:t>𝑠</m:t>
                        </m:r>
                      </m:e>
                      <m:sup>
                        <m:r>
                          <a:rPr lang="en-US" sz="3100" b="0" i="1" dirty="0" smtClean="0">
                            <a:solidFill>
                              <a:srgbClr val="FF3300"/>
                            </a:solidFill>
                            <a:latin typeface="Cambria Math" panose="02040503050406030204" pitchFamily="18" charset="0"/>
                          </a:rPr>
                          <m:t>2</m:t>
                        </m:r>
                      </m:sup>
                    </m:sSup>
                  </m:oMath>
                </a14:m>
                <a:endParaRPr lang="en-US" sz="3100" dirty="0">
                  <a:solidFill>
                    <a:srgbClr val="FF3300"/>
                  </a:solidFill>
                </a:endParaRPr>
              </a:p>
              <a:p>
                <a:pPr algn="l"/>
                <a:endParaRPr lang="en-US" dirty="0"/>
              </a:p>
              <a:p>
                <a:pPr algn="l"/>
                <a:endParaRPr lang="ar-SA"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359532" y="352411"/>
                <a:ext cx="7632848" cy="1823789"/>
              </a:xfrm>
              <a:blipFill>
                <a:blip r:embed="rId2"/>
                <a:stretch>
                  <a:fillRect l="-1278" b="-5686"/>
                </a:stretch>
              </a:blipFill>
            </p:spPr>
            <p:txBody>
              <a:bodyPr/>
              <a:lstStyle/>
              <a:p>
                <a:r>
                  <a:rPr lang="en-US">
                    <a:noFill/>
                  </a:rPr>
                  <a:t> </a:t>
                </a:r>
              </a:p>
            </p:txBody>
          </p:sp>
        </mc:Fallback>
      </mc:AlternateContent>
      <p:sp>
        <p:nvSpPr>
          <p:cNvPr id="9" name="Subtitle 2">
            <a:extLst>
              <a:ext uri="{FF2B5EF4-FFF2-40B4-BE49-F238E27FC236}">
                <a16:creationId xmlns:a16="http://schemas.microsoft.com/office/drawing/2014/main" id="{8E952E43-0C88-40AC-8F10-79F62504388E}"/>
              </a:ext>
            </a:extLst>
          </p:cNvPr>
          <p:cNvSpPr txBox="1">
            <a:spLocks/>
          </p:cNvSpPr>
          <p:nvPr/>
        </p:nvSpPr>
        <p:spPr>
          <a:xfrm>
            <a:off x="351678" y="2348880"/>
            <a:ext cx="8352928" cy="4329389"/>
          </a:xfrm>
          <a:prstGeom prst="rect">
            <a:avLst/>
          </a:prstGeom>
        </p:spPr>
        <p:txBody>
          <a:bodyPr vert="horz" lIns="91440" tIns="45720" rIns="91440" bIns="45720" rtlCol="1">
            <a:normAutofit fontScale="92500" lnSpcReduction="10000"/>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rtl="0">
              <a:spcBef>
                <a:spcPts val="0"/>
              </a:spcBef>
            </a:pPr>
            <a:r>
              <a:rPr lang="en-US" sz="2400" dirty="0">
                <a:solidFill>
                  <a:schemeClr val="tx1"/>
                </a:solidFill>
              </a:rPr>
              <a:t>6- Force = mass </a:t>
            </a:r>
            <a:r>
              <a:rPr lang="en-US" sz="2400" dirty="0">
                <a:solidFill>
                  <a:schemeClr val="tx1"/>
                </a:solidFill>
                <a:sym typeface="Symbol" pitchFamily="18" charset="2"/>
              </a:rPr>
              <a:t>×</a:t>
            </a:r>
            <a:r>
              <a:rPr lang="en-US" sz="2400" dirty="0">
                <a:solidFill>
                  <a:schemeClr val="tx1"/>
                </a:solidFill>
              </a:rPr>
              <a:t> acceleration</a:t>
            </a:r>
          </a:p>
          <a:p>
            <a:pPr algn="l" rtl="0">
              <a:spcBef>
                <a:spcPts val="0"/>
              </a:spcBef>
            </a:pPr>
            <a:r>
              <a:rPr lang="en-US" sz="2400" dirty="0">
                <a:solidFill>
                  <a:srgbClr val="FF3300"/>
                </a:solidFill>
              </a:rPr>
              <a:t>	Units of force = Kg m/s</a:t>
            </a:r>
            <a:r>
              <a:rPr lang="en-US" sz="2400" baseline="30000" dirty="0">
                <a:solidFill>
                  <a:srgbClr val="FF3300"/>
                </a:solidFill>
              </a:rPr>
              <a:t>2</a:t>
            </a:r>
          </a:p>
          <a:p>
            <a:pPr algn="l" rtl="0">
              <a:spcBef>
                <a:spcPts val="0"/>
              </a:spcBef>
            </a:pPr>
            <a:endParaRPr lang="en-US" sz="2400" baseline="30000" dirty="0">
              <a:solidFill>
                <a:srgbClr val="FF3300"/>
              </a:solidFill>
            </a:endParaRPr>
          </a:p>
          <a:p>
            <a:pPr algn="l" rtl="0">
              <a:spcBef>
                <a:spcPts val="0"/>
              </a:spcBef>
            </a:pPr>
            <a:r>
              <a:rPr lang="en-US" sz="2400" dirty="0">
                <a:solidFill>
                  <a:schemeClr val="tx1"/>
                </a:solidFill>
              </a:rPr>
              <a:t>7- Work = Force x Displacement</a:t>
            </a:r>
          </a:p>
          <a:p>
            <a:pPr algn="l" rtl="0">
              <a:spcBef>
                <a:spcPts val="0"/>
              </a:spcBef>
            </a:pPr>
            <a:r>
              <a:rPr lang="en-US" sz="2400" dirty="0">
                <a:solidFill>
                  <a:srgbClr val="FF3300"/>
                </a:solidFill>
              </a:rPr>
              <a:t>	Units of Work = J = Kg m</a:t>
            </a:r>
            <a:r>
              <a:rPr lang="en-US" sz="2400" baseline="30000" dirty="0">
                <a:solidFill>
                  <a:srgbClr val="FF3300"/>
                </a:solidFill>
              </a:rPr>
              <a:t>2</a:t>
            </a:r>
            <a:r>
              <a:rPr lang="en-US" sz="2400" dirty="0">
                <a:solidFill>
                  <a:srgbClr val="FF3300"/>
                </a:solidFill>
              </a:rPr>
              <a:t>/s</a:t>
            </a:r>
            <a:r>
              <a:rPr lang="en-US" sz="2400" baseline="30000" dirty="0">
                <a:solidFill>
                  <a:srgbClr val="FF3300"/>
                </a:solidFill>
              </a:rPr>
              <a:t>2</a:t>
            </a:r>
          </a:p>
          <a:p>
            <a:pPr algn="l" rtl="0">
              <a:spcBef>
                <a:spcPts val="0"/>
              </a:spcBef>
            </a:pPr>
            <a:endParaRPr lang="en-US" sz="2400" baseline="30000" dirty="0">
              <a:solidFill>
                <a:srgbClr val="FF3300"/>
              </a:solidFill>
            </a:endParaRPr>
          </a:p>
          <a:p>
            <a:pPr algn="l" rtl="0">
              <a:spcBef>
                <a:spcPts val="0"/>
              </a:spcBef>
            </a:pPr>
            <a:r>
              <a:rPr lang="en-US" sz="2400" dirty="0">
                <a:solidFill>
                  <a:schemeClr val="tx1"/>
                </a:solidFill>
              </a:rPr>
              <a:t>8-Energy = Mass x gravity x high </a:t>
            </a:r>
          </a:p>
          <a:p>
            <a:pPr algn="l" rtl="0">
              <a:spcBef>
                <a:spcPts val="0"/>
              </a:spcBef>
            </a:pPr>
            <a:r>
              <a:rPr lang="en-US" sz="2400" dirty="0">
                <a:solidFill>
                  <a:srgbClr val="FF3300"/>
                </a:solidFill>
              </a:rPr>
              <a:t>	Units of Energy = J = Kg m</a:t>
            </a:r>
            <a:r>
              <a:rPr lang="en-US" sz="2400" baseline="30000" dirty="0">
                <a:solidFill>
                  <a:srgbClr val="FF3300"/>
                </a:solidFill>
              </a:rPr>
              <a:t>2</a:t>
            </a:r>
            <a:r>
              <a:rPr lang="en-US" sz="2400" dirty="0">
                <a:solidFill>
                  <a:srgbClr val="FF3300"/>
                </a:solidFill>
              </a:rPr>
              <a:t>/s</a:t>
            </a:r>
            <a:r>
              <a:rPr lang="en-US" sz="2400" baseline="30000" dirty="0">
                <a:solidFill>
                  <a:srgbClr val="FF3300"/>
                </a:solidFill>
              </a:rPr>
              <a:t>2</a:t>
            </a:r>
          </a:p>
          <a:p>
            <a:pPr algn="l" rtl="0">
              <a:spcBef>
                <a:spcPts val="0"/>
              </a:spcBef>
            </a:pPr>
            <a:endParaRPr lang="en-US" sz="2400" baseline="30000" dirty="0">
              <a:solidFill>
                <a:srgbClr val="FF3300"/>
              </a:solidFill>
            </a:endParaRPr>
          </a:p>
          <a:p>
            <a:pPr algn="l" rtl="0">
              <a:spcBef>
                <a:spcPts val="0"/>
              </a:spcBef>
            </a:pPr>
            <a:r>
              <a:rPr lang="en-US" sz="2400" dirty="0">
                <a:solidFill>
                  <a:schemeClr val="tx1"/>
                </a:solidFill>
              </a:rPr>
              <a:t>9- Power = Force x displacement / time</a:t>
            </a:r>
          </a:p>
          <a:p>
            <a:pPr algn="l" rtl="0">
              <a:spcBef>
                <a:spcPts val="0"/>
              </a:spcBef>
            </a:pPr>
            <a:r>
              <a:rPr lang="en-US" sz="2400" dirty="0">
                <a:solidFill>
                  <a:srgbClr val="FF3300"/>
                </a:solidFill>
              </a:rPr>
              <a:t>	Units of Power = W = Kg m</a:t>
            </a:r>
            <a:r>
              <a:rPr lang="en-US" sz="2400" baseline="30000" dirty="0">
                <a:solidFill>
                  <a:srgbClr val="FF3300"/>
                </a:solidFill>
              </a:rPr>
              <a:t>2</a:t>
            </a:r>
            <a:r>
              <a:rPr lang="en-US" sz="2400" dirty="0">
                <a:solidFill>
                  <a:srgbClr val="FF3300"/>
                </a:solidFill>
              </a:rPr>
              <a:t>/s</a:t>
            </a:r>
            <a:r>
              <a:rPr lang="en-US" sz="2400" baseline="30000" dirty="0">
                <a:solidFill>
                  <a:srgbClr val="FF3300"/>
                </a:solidFill>
              </a:rPr>
              <a:t>3</a:t>
            </a:r>
          </a:p>
          <a:p>
            <a:pPr algn="l" rtl="0">
              <a:spcBef>
                <a:spcPts val="0"/>
              </a:spcBef>
            </a:pPr>
            <a:endParaRPr lang="en-US" sz="2400" baseline="30000" dirty="0">
              <a:solidFill>
                <a:srgbClr val="FF3300"/>
              </a:solidFill>
            </a:endParaRPr>
          </a:p>
          <a:p>
            <a:pPr algn="l" rtl="0">
              <a:spcBef>
                <a:spcPts val="0"/>
              </a:spcBef>
            </a:pPr>
            <a:r>
              <a:rPr lang="en-US" sz="2400" dirty="0">
                <a:solidFill>
                  <a:schemeClr val="tx1"/>
                </a:solidFill>
              </a:rPr>
              <a:t>10-Pressure = Force / area</a:t>
            </a:r>
          </a:p>
          <a:p>
            <a:pPr algn="l" rtl="0">
              <a:spcBef>
                <a:spcPts val="0"/>
              </a:spcBef>
            </a:pPr>
            <a:r>
              <a:rPr lang="en-US" sz="2400" dirty="0">
                <a:solidFill>
                  <a:srgbClr val="FF3300"/>
                </a:solidFill>
              </a:rPr>
              <a:t>	Units of Pressure = Kg m /m</a:t>
            </a:r>
            <a:r>
              <a:rPr lang="en-US" sz="2400" baseline="30000" dirty="0">
                <a:solidFill>
                  <a:srgbClr val="FF3300"/>
                </a:solidFill>
              </a:rPr>
              <a:t>2 </a:t>
            </a:r>
            <a:r>
              <a:rPr lang="en-US" sz="2400" dirty="0">
                <a:solidFill>
                  <a:srgbClr val="FF3300"/>
                </a:solidFill>
              </a:rPr>
              <a:t>s</a:t>
            </a:r>
            <a:r>
              <a:rPr lang="en-US" sz="2400" baseline="30000" dirty="0">
                <a:solidFill>
                  <a:srgbClr val="FF3300"/>
                </a:solidFill>
              </a:rPr>
              <a:t>2 </a:t>
            </a:r>
            <a:r>
              <a:rPr lang="en-US" sz="2400" dirty="0">
                <a:solidFill>
                  <a:srgbClr val="FF3300"/>
                </a:solidFill>
              </a:rPr>
              <a:t> = Kg m</a:t>
            </a:r>
            <a:r>
              <a:rPr lang="en-US" sz="2400" baseline="30000" dirty="0">
                <a:solidFill>
                  <a:srgbClr val="FF3300"/>
                </a:solidFill>
              </a:rPr>
              <a:t>-1</a:t>
            </a:r>
            <a:r>
              <a:rPr lang="en-US" sz="2400" dirty="0">
                <a:solidFill>
                  <a:srgbClr val="FF3300"/>
                </a:solidFill>
              </a:rPr>
              <a:t>/s</a:t>
            </a:r>
            <a:r>
              <a:rPr lang="en-US" sz="2400" baseline="30000" dirty="0">
                <a:solidFill>
                  <a:srgbClr val="FF3300"/>
                </a:solidFill>
              </a:rPr>
              <a:t>2 </a:t>
            </a:r>
            <a:r>
              <a:rPr lang="en-US" sz="2400" dirty="0">
                <a:solidFill>
                  <a:srgbClr val="FF3300"/>
                </a:solidFill>
              </a:rPr>
              <a:t>= N/m</a:t>
            </a:r>
            <a:r>
              <a:rPr lang="en-US" sz="2400" baseline="30000" dirty="0">
                <a:solidFill>
                  <a:srgbClr val="FF3300"/>
                </a:solidFill>
              </a:rPr>
              <a:t>2</a:t>
            </a:r>
          </a:p>
          <a:p>
            <a:endParaRPr lang="ar-SA" sz="2400" dirty="0"/>
          </a:p>
        </p:txBody>
      </p:sp>
    </p:spTree>
    <p:extLst>
      <p:ext uri="{BB962C8B-B14F-4D97-AF65-F5344CB8AC3E}">
        <p14:creationId xmlns:p14="http://schemas.microsoft.com/office/powerpoint/2010/main" val="2323776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265635"/>
            <a:ext cx="8496944" cy="5328592"/>
          </a:xfrm>
        </p:spPr>
        <p:txBody>
          <a:bodyPr/>
          <a:lstStyle/>
          <a:p>
            <a:pPr lvl="0" algn="l" rtl="0">
              <a:spcBef>
                <a:spcPts val="540"/>
              </a:spcBef>
              <a:buClr>
                <a:prstClr val="white"/>
              </a:buClr>
              <a:buSzPct val="25000"/>
            </a:pPr>
            <a:r>
              <a:rPr lang="en-US" sz="1800" dirty="0">
                <a:solidFill>
                  <a:prstClr val="black"/>
                </a:solidFill>
                <a:latin typeface="Arial"/>
                <a:ea typeface="Arial"/>
                <a:cs typeface="Arial"/>
                <a:sym typeface="Arial"/>
              </a:rPr>
              <a:t>Table 1.2 shows some of the derived quantities and their respective derived units</a:t>
            </a:r>
          </a:p>
          <a:p>
            <a:pPr algn="l"/>
            <a:endParaRPr lang="ar-SA" dirty="0"/>
          </a:p>
        </p:txBody>
      </p:sp>
      <p:graphicFrame>
        <p:nvGraphicFramePr>
          <p:cNvPr id="5" name="Table 4"/>
          <p:cNvGraphicFramePr>
            <a:graphicFrameLocks noGrp="1"/>
          </p:cNvGraphicFramePr>
          <p:nvPr>
            <p:extLst>
              <p:ext uri="{D42A27DB-BD31-4B8C-83A1-F6EECF244321}">
                <p14:modId xmlns:p14="http://schemas.microsoft.com/office/powerpoint/2010/main" val="275550162"/>
              </p:ext>
            </p:extLst>
          </p:nvPr>
        </p:nvGraphicFramePr>
        <p:xfrm>
          <a:off x="143508" y="907309"/>
          <a:ext cx="8856984" cy="5654040"/>
        </p:xfrm>
        <a:graphic>
          <a:graphicData uri="http://schemas.openxmlformats.org/drawingml/2006/table">
            <a:tbl>
              <a:tblPr rtl="1" firstRow="1" bandRow="1">
                <a:tableStyleId>{5C22544A-7EE6-4342-B048-85BDC9FD1C3A}</a:tableStyleId>
              </a:tblPr>
              <a:tblGrid>
                <a:gridCol w="1556519">
                  <a:extLst>
                    <a:ext uri="{9D8B030D-6E8A-4147-A177-3AD203B41FA5}">
                      <a16:colId xmlns:a16="http://schemas.microsoft.com/office/drawing/2014/main" val="20000"/>
                    </a:ext>
                  </a:extLst>
                </a:gridCol>
                <a:gridCol w="1534146">
                  <a:extLst>
                    <a:ext uri="{9D8B030D-6E8A-4147-A177-3AD203B41FA5}">
                      <a16:colId xmlns:a16="http://schemas.microsoft.com/office/drawing/2014/main" val="20001"/>
                    </a:ext>
                  </a:extLst>
                </a:gridCol>
                <a:gridCol w="2453340">
                  <a:extLst>
                    <a:ext uri="{9D8B030D-6E8A-4147-A177-3AD203B41FA5}">
                      <a16:colId xmlns:a16="http://schemas.microsoft.com/office/drawing/2014/main" val="20002"/>
                    </a:ext>
                  </a:extLst>
                </a:gridCol>
                <a:gridCol w="1362854">
                  <a:extLst>
                    <a:ext uri="{9D8B030D-6E8A-4147-A177-3AD203B41FA5}">
                      <a16:colId xmlns:a16="http://schemas.microsoft.com/office/drawing/2014/main" val="20003"/>
                    </a:ext>
                  </a:extLst>
                </a:gridCol>
                <a:gridCol w="1950125">
                  <a:extLst>
                    <a:ext uri="{9D8B030D-6E8A-4147-A177-3AD203B41FA5}">
                      <a16:colId xmlns:a16="http://schemas.microsoft.com/office/drawing/2014/main" val="20004"/>
                    </a:ext>
                  </a:extLst>
                </a:gridCol>
              </a:tblGrid>
              <a:tr h="370840">
                <a:tc>
                  <a:txBody>
                    <a:bodyPr/>
                    <a:lstStyle/>
                    <a:p>
                      <a:pPr algn="ctr" rtl="1"/>
                      <a:r>
                        <a:rPr lang="en-US" dirty="0"/>
                        <a:t>dimension</a:t>
                      </a:r>
                      <a:endParaRPr lang="ar-SA" dirty="0"/>
                    </a:p>
                  </a:txBody>
                  <a:tcPr/>
                </a:tc>
                <a:tc>
                  <a:txBody>
                    <a:bodyPr/>
                    <a:lstStyle/>
                    <a:p>
                      <a:pPr marL="0" lvl="0" indent="0" algn="ctr" rtl="0">
                        <a:spcBef>
                          <a:spcPts val="360"/>
                        </a:spcBef>
                        <a:buSzPct val="25000"/>
                        <a:buNone/>
                      </a:pPr>
                      <a:r>
                        <a:rPr lang="en-US" sz="1600" b="1">
                          <a:solidFill>
                            <a:srgbClr val="660033"/>
                          </a:solidFill>
                        </a:rPr>
                        <a:t>Derived units</a:t>
                      </a:r>
                    </a:p>
                  </a:txBody>
                  <a:tcPr marL="0" marR="0" marT="0" marB="0"/>
                </a:tc>
                <a:tc>
                  <a:txBody>
                    <a:bodyPr/>
                    <a:lstStyle/>
                    <a:p>
                      <a:pPr marL="0" lvl="0" indent="0" algn="ctr" rtl="0">
                        <a:spcBef>
                          <a:spcPts val="360"/>
                        </a:spcBef>
                        <a:buSzPct val="25000"/>
                        <a:buNone/>
                      </a:pPr>
                      <a:r>
                        <a:rPr lang="en-US" sz="1600" b="1">
                          <a:solidFill>
                            <a:srgbClr val="660033"/>
                          </a:solidFill>
                        </a:rPr>
                        <a:t>Relationship with base  quantities</a:t>
                      </a:r>
                    </a:p>
                  </a:txBody>
                  <a:tcPr marL="0" marR="0" marT="0" marB="0"/>
                </a:tc>
                <a:tc>
                  <a:txBody>
                    <a:bodyPr/>
                    <a:lstStyle/>
                    <a:p>
                      <a:pPr marL="0" lvl="0" indent="0" algn="ctr" rtl="0">
                        <a:spcBef>
                          <a:spcPts val="360"/>
                        </a:spcBef>
                        <a:buSzPct val="25000"/>
                        <a:buNone/>
                      </a:pPr>
                      <a:r>
                        <a:rPr lang="en-US" sz="1600" b="1">
                          <a:solidFill>
                            <a:srgbClr val="660033"/>
                          </a:solidFill>
                        </a:rPr>
                        <a:t>Symbol</a:t>
                      </a:r>
                    </a:p>
                  </a:txBody>
                  <a:tcPr marL="0" marR="0" marT="0" marB="0"/>
                </a:tc>
                <a:tc>
                  <a:txBody>
                    <a:bodyPr/>
                    <a:lstStyle/>
                    <a:p>
                      <a:pPr marL="0" lvl="0" indent="0" algn="ctr" rtl="0">
                        <a:spcBef>
                          <a:spcPts val="360"/>
                        </a:spcBef>
                        <a:buSzPct val="25000"/>
                        <a:buNone/>
                      </a:pPr>
                      <a:r>
                        <a:rPr lang="en-US" sz="1600" b="1" dirty="0">
                          <a:solidFill>
                            <a:srgbClr val="660033"/>
                          </a:solidFill>
                        </a:rPr>
                        <a:t>Derived Quantities</a:t>
                      </a:r>
                    </a:p>
                  </a:txBody>
                  <a:tcPr marL="0" marR="0" marT="0" marB="0"/>
                </a:tc>
                <a:extLst>
                  <a:ext uri="{0D108BD9-81ED-4DB2-BD59-A6C34878D82A}">
                    <a16:rowId xmlns:a16="http://schemas.microsoft.com/office/drawing/2014/main" val="10000"/>
                  </a:ext>
                </a:extLst>
              </a:tr>
              <a:tr h="370840">
                <a:tc>
                  <a:txBody>
                    <a:bodyPr/>
                    <a:lstStyle/>
                    <a:p>
                      <a:pPr algn="ctr" rtl="1"/>
                      <a:r>
                        <a:rPr kumimoji="0" lang="en-US" sz="1800" b="1" i="0" u="none" strike="noStrike" kern="1200" cap="none" spc="0" normalizeH="0" baseline="0" noProof="0" dirty="0">
                          <a:ln>
                            <a:noFill/>
                          </a:ln>
                          <a:solidFill>
                            <a:srgbClr val="660033"/>
                          </a:solidFill>
                          <a:effectLst/>
                          <a:uLnTx/>
                          <a:uFillTx/>
                          <a:latin typeface="+mn-lt"/>
                          <a:ea typeface="+mn-ea"/>
                          <a:cs typeface="+mn-cs"/>
                        </a:rPr>
                        <a:t>L</a:t>
                      </a:r>
                      <a:r>
                        <a:rPr kumimoji="0" lang="en-US" sz="1800" b="1" i="0" u="none" strike="noStrike" kern="1200" cap="none" spc="0" normalizeH="0" baseline="30000" noProof="0" dirty="0">
                          <a:ln>
                            <a:noFill/>
                          </a:ln>
                          <a:solidFill>
                            <a:srgbClr val="660033"/>
                          </a:solidFill>
                          <a:effectLst/>
                          <a:uLnTx/>
                          <a:uFillTx/>
                          <a:latin typeface="+mn-lt"/>
                          <a:ea typeface="+mn-ea"/>
                          <a:cs typeface="+mn-cs"/>
                        </a:rPr>
                        <a:t>2</a:t>
                      </a:r>
                      <a:endParaRPr lang="ar-SA" sz="1800" dirty="0"/>
                    </a:p>
                  </a:txBody>
                  <a:tcPr/>
                </a:tc>
                <a:tc>
                  <a:txBody>
                    <a:bodyPr/>
                    <a:lstStyle/>
                    <a:p>
                      <a:pPr marL="0" lvl="0" indent="0" algn="ctr" rtl="0">
                        <a:buSzPct val="25000"/>
                        <a:buNone/>
                      </a:pPr>
                      <a:r>
                        <a:rPr lang="en-US" sz="1400" b="1" dirty="0">
                          <a:solidFill>
                            <a:srgbClr val="660033"/>
                          </a:solidFill>
                        </a:rPr>
                        <a:t>m</a:t>
                      </a:r>
                      <a:r>
                        <a:rPr lang="en-US" sz="1400" b="1" baseline="30000" dirty="0">
                          <a:solidFill>
                            <a:srgbClr val="660033"/>
                          </a:solidFill>
                        </a:rPr>
                        <a:t>2</a:t>
                      </a:r>
                    </a:p>
                  </a:txBody>
                  <a:tcPr marL="0" marR="0" marT="0" marB="0"/>
                </a:tc>
                <a:tc>
                  <a:txBody>
                    <a:bodyPr/>
                    <a:lstStyle/>
                    <a:p>
                      <a:pPr marL="0" lvl="0" indent="0" algn="ctr" rtl="0">
                        <a:buSzPct val="25000"/>
                        <a:buNone/>
                      </a:pPr>
                      <a:r>
                        <a:rPr lang="en-US" sz="1400" b="1" dirty="0">
                          <a:solidFill>
                            <a:srgbClr val="660033"/>
                          </a:solidFill>
                        </a:rPr>
                        <a:t>Length x Length</a:t>
                      </a:r>
                    </a:p>
                  </a:txBody>
                  <a:tcPr marL="0" marR="0" marT="0" marB="0"/>
                </a:tc>
                <a:tc>
                  <a:txBody>
                    <a:bodyPr/>
                    <a:lstStyle/>
                    <a:p>
                      <a:pPr marL="0" lvl="0" indent="0" algn="ctr" rtl="0">
                        <a:buSzPct val="25000"/>
                        <a:buNone/>
                      </a:pPr>
                      <a:r>
                        <a:rPr lang="en-US" sz="1400" b="1">
                          <a:solidFill>
                            <a:srgbClr val="660033"/>
                          </a:solidFill>
                        </a:rPr>
                        <a:t>A</a:t>
                      </a:r>
                    </a:p>
                  </a:txBody>
                  <a:tcPr marL="0" marR="0" marT="0" marB="0"/>
                </a:tc>
                <a:tc>
                  <a:txBody>
                    <a:bodyPr/>
                    <a:lstStyle/>
                    <a:p>
                      <a:pPr marL="0" lvl="0" indent="0" algn="ctr" rtl="0">
                        <a:spcBef>
                          <a:spcPts val="360"/>
                        </a:spcBef>
                        <a:buSzPct val="25000"/>
                        <a:buNone/>
                      </a:pPr>
                      <a:r>
                        <a:rPr lang="en-US" sz="1400" b="1" dirty="0">
                          <a:solidFill>
                            <a:srgbClr val="660033"/>
                          </a:solidFill>
                        </a:rPr>
                        <a:t>Area</a:t>
                      </a:r>
                    </a:p>
                  </a:txBody>
                  <a:tcPr marL="0" marR="0" marT="0" marB="0"/>
                </a:tc>
                <a:extLst>
                  <a:ext uri="{0D108BD9-81ED-4DB2-BD59-A6C34878D82A}">
                    <a16:rowId xmlns:a16="http://schemas.microsoft.com/office/drawing/2014/main" val="10001"/>
                  </a:ext>
                </a:extLst>
              </a:tr>
              <a:tr h="370840">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a:ln>
                            <a:noFill/>
                          </a:ln>
                          <a:solidFill>
                            <a:srgbClr val="660033"/>
                          </a:solidFill>
                          <a:effectLst/>
                          <a:uLnTx/>
                          <a:uFillTx/>
                          <a:latin typeface="+mn-lt"/>
                          <a:ea typeface="+mn-ea"/>
                          <a:cs typeface="+mn-cs"/>
                        </a:rPr>
                        <a:t>L</a:t>
                      </a:r>
                      <a:r>
                        <a:rPr kumimoji="0" lang="en-US" sz="1400" b="1" i="0" u="none" strike="noStrike" kern="1200" cap="none" spc="0" normalizeH="0" baseline="30000" noProof="0" dirty="0">
                          <a:ln>
                            <a:noFill/>
                          </a:ln>
                          <a:solidFill>
                            <a:srgbClr val="660033"/>
                          </a:solidFill>
                          <a:effectLst/>
                          <a:uLnTx/>
                          <a:uFillTx/>
                          <a:latin typeface="+mn-lt"/>
                          <a:ea typeface="+mn-ea"/>
                          <a:cs typeface="+mn-cs"/>
                        </a:rPr>
                        <a:t>3</a:t>
                      </a:r>
                    </a:p>
                  </a:txBody>
                  <a:tcPr/>
                </a:tc>
                <a:tc>
                  <a:txBody>
                    <a:bodyPr/>
                    <a:lstStyle/>
                    <a:p>
                      <a:pPr marL="0" lvl="0" indent="0" algn="ctr" rtl="0">
                        <a:buSzPct val="25000"/>
                        <a:buNone/>
                      </a:pPr>
                      <a:r>
                        <a:rPr lang="en-US" sz="1400" b="1" dirty="0">
                          <a:solidFill>
                            <a:srgbClr val="660033"/>
                          </a:solidFill>
                        </a:rPr>
                        <a:t>m</a:t>
                      </a:r>
                      <a:r>
                        <a:rPr lang="en-US" sz="1400" b="1" baseline="30000" dirty="0">
                          <a:solidFill>
                            <a:srgbClr val="660033"/>
                          </a:solidFill>
                        </a:rPr>
                        <a:t>3</a:t>
                      </a:r>
                    </a:p>
                  </a:txBody>
                  <a:tcPr marL="0" marR="0" marT="0" marB="0"/>
                </a:tc>
                <a:tc>
                  <a:txBody>
                    <a:bodyPr/>
                    <a:lstStyle/>
                    <a:p>
                      <a:pPr marL="0" lvl="0" indent="0" algn="ctr" rtl="0">
                        <a:buSzPct val="25000"/>
                        <a:buNone/>
                      </a:pPr>
                      <a:r>
                        <a:rPr lang="en-US" sz="1400" b="1" dirty="0">
                          <a:solidFill>
                            <a:srgbClr val="660033"/>
                          </a:solidFill>
                        </a:rPr>
                        <a:t>Length x Length x Length</a:t>
                      </a:r>
                    </a:p>
                  </a:txBody>
                  <a:tcPr marL="0" marR="0" marT="0" marB="0"/>
                </a:tc>
                <a:tc>
                  <a:txBody>
                    <a:bodyPr/>
                    <a:lstStyle/>
                    <a:p>
                      <a:pPr marL="0" lvl="0" indent="0" algn="ctr" rtl="0">
                        <a:buSzPct val="25000"/>
                        <a:buNone/>
                      </a:pPr>
                      <a:r>
                        <a:rPr lang="en-US" sz="1400" b="1" dirty="0">
                          <a:solidFill>
                            <a:srgbClr val="660033"/>
                          </a:solidFill>
                        </a:rPr>
                        <a:t>V</a:t>
                      </a:r>
                    </a:p>
                  </a:txBody>
                  <a:tcPr marL="0" marR="0" marT="0" marB="0"/>
                </a:tc>
                <a:tc>
                  <a:txBody>
                    <a:bodyPr/>
                    <a:lstStyle/>
                    <a:p>
                      <a:pPr marL="0" lvl="0" indent="0" algn="ctr" rtl="0">
                        <a:spcBef>
                          <a:spcPts val="360"/>
                        </a:spcBef>
                        <a:buSzPct val="25000"/>
                        <a:buNone/>
                      </a:pPr>
                      <a:r>
                        <a:rPr lang="en-US" sz="1400" b="1" dirty="0">
                          <a:solidFill>
                            <a:srgbClr val="660033"/>
                          </a:solidFill>
                        </a:rPr>
                        <a:t>Volume</a:t>
                      </a:r>
                    </a:p>
                  </a:txBody>
                  <a:tcPr marL="0" marR="0" marT="0" marB="0"/>
                </a:tc>
                <a:extLst>
                  <a:ext uri="{0D108BD9-81ED-4DB2-BD59-A6C34878D82A}">
                    <a16:rowId xmlns:a16="http://schemas.microsoft.com/office/drawing/2014/main" val="10002"/>
                  </a:ext>
                </a:extLst>
              </a:tr>
              <a:tr h="370840">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dirty="0"/>
                        <a:t>M/</a:t>
                      </a:r>
                      <a:r>
                        <a:rPr kumimoji="0" lang="en-US" sz="1400" b="1" i="0" u="none" strike="noStrike" kern="1200" cap="none" spc="0" normalizeH="0" baseline="0" noProof="0" dirty="0">
                          <a:ln>
                            <a:noFill/>
                          </a:ln>
                          <a:solidFill>
                            <a:srgbClr val="660033"/>
                          </a:solidFill>
                          <a:effectLst/>
                          <a:uLnTx/>
                          <a:uFillTx/>
                          <a:latin typeface="+mn-lt"/>
                          <a:ea typeface="+mn-ea"/>
                          <a:cs typeface="+mn-cs"/>
                        </a:rPr>
                        <a:t>L</a:t>
                      </a:r>
                      <a:r>
                        <a:rPr kumimoji="0" lang="en-US" sz="1400" b="1" i="0" u="none" strike="noStrike" kern="1200" cap="none" spc="0" normalizeH="0" baseline="30000" noProof="0" dirty="0">
                          <a:ln>
                            <a:noFill/>
                          </a:ln>
                          <a:solidFill>
                            <a:srgbClr val="660033"/>
                          </a:solidFill>
                          <a:effectLst/>
                          <a:uLnTx/>
                          <a:uFillTx/>
                          <a:latin typeface="+mn-lt"/>
                          <a:ea typeface="+mn-ea"/>
                          <a:cs typeface="+mn-cs"/>
                        </a:rPr>
                        <a:t>3</a:t>
                      </a:r>
                    </a:p>
                  </a:txBody>
                  <a:tcPr/>
                </a:tc>
                <a:tc>
                  <a:txBody>
                    <a:bodyPr/>
                    <a:lstStyle/>
                    <a:p>
                      <a:pPr marL="0" lvl="0" indent="0" algn="ctr" rtl="0">
                        <a:buSzPct val="25000"/>
                        <a:buNone/>
                      </a:pPr>
                      <a:r>
                        <a:rPr lang="en-US" sz="1400" b="1">
                          <a:solidFill>
                            <a:srgbClr val="660033"/>
                          </a:solidFill>
                        </a:rPr>
                        <a:t>kg/m</a:t>
                      </a:r>
                      <a:r>
                        <a:rPr lang="en-US" sz="1400" b="1" baseline="30000">
                          <a:solidFill>
                            <a:srgbClr val="660033"/>
                          </a:solidFill>
                        </a:rPr>
                        <a:t>3</a:t>
                      </a:r>
                    </a:p>
                  </a:txBody>
                  <a:tcPr marL="0" marR="0" marT="0" marB="0"/>
                </a:tc>
                <a:tc>
                  <a:txBody>
                    <a:bodyPr/>
                    <a:lstStyle/>
                    <a:p>
                      <a:pPr marL="0" lvl="0" indent="0" algn="ctr" rtl="0">
                        <a:buSzPct val="25000"/>
                        <a:buNone/>
                      </a:pPr>
                      <a:r>
                        <a:rPr lang="en-US" sz="1400" b="1" dirty="0">
                          <a:solidFill>
                            <a:srgbClr val="660033"/>
                          </a:solidFill>
                        </a:rPr>
                        <a:t>Mass</a:t>
                      </a:r>
                    </a:p>
                    <a:p>
                      <a:pPr marL="0" lvl="0" indent="0" algn="ctr" rtl="0">
                        <a:buSzPct val="25000"/>
                        <a:buNone/>
                      </a:pPr>
                      <a:r>
                        <a:rPr lang="en-US" sz="1400" b="1" dirty="0">
                          <a:solidFill>
                            <a:srgbClr val="660033"/>
                          </a:solidFill>
                        </a:rPr>
                        <a:t>Length x Length x Length</a:t>
                      </a:r>
                    </a:p>
                  </a:txBody>
                  <a:tcPr marL="0" marR="0" marT="0" marB="0"/>
                </a:tc>
                <a:tc>
                  <a:txBody>
                    <a:bodyPr/>
                    <a:lstStyle/>
                    <a:p>
                      <a:pPr marL="0" lvl="0" indent="0" algn="ctr" rtl="0">
                        <a:buSzPct val="25000"/>
                        <a:buNone/>
                      </a:pPr>
                      <a:r>
                        <a:rPr lang="en-US" sz="1400" b="1" i="1" dirty="0">
                          <a:solidFill>
                            <a:srgbClr val="660033"/>
                          </a:solidFill>
                        </a:rPr>
                        <a:t>ρ</a:t>
                      </a:r>
                    </a:p>
                  </a:txBody>
                  <a:tcPr marL="0" marR="0" marT="0" marB="0"/>
                </a:tc>
                <a:tc>
                  <a:txBody>
                    <a:bodyPr/>
                    <a:lstStyle/>
                    <a:p>
                      <a:pPr marL="0" lvl="0" indent="0" algn="ctr" rtl="0">
                        <a:spcBef>
                          <a:spcPts val="360"/>
                        </a:spcBef>
                        <a:buSzPct val="25000"/>
                        <a:buNone/>
                      </a:pPr>
                      <a:r>
                        <a:rPr lang="en-US" sz="1400" b="1" dirty="0">
                          <a:solidFill>
                            <a:srgbClr val="660033"/>
                          </a:solidFill>
                        </a:rPr>
                        <a:t>Density</a:t>
                      </a:r>
                    </a:p>
                  </a:txBody>
                  <a:tcPr marL="0" marR="0" marT="0" marB="0"/>
                </a:tc>
                <a:extLst>
                  <a:ext uri="{0D108BD9-81ED-4DB2-BD59-A6C34878D82A}">
                    <a16:rowId xmlns:a16="http://schemas.microsoft.com/office/drawing/2014/main" val="10003"/>
                  </a:ext>
                </a:extLst>
              </a:tr>
              <a:tr h="370840">
                <a:tc>
                  <a:txBody>
                    <a:bodyPr/>
                    <a:lstStyle/>
                    <a:p>
                      <a:pPr algn="ctr" rtl="1"/>
                      <a:r>
                        <a:rPr lang="en-US" dirty="0"/>
                        <a:t>L/T</a:t>
                      </a:r>
                      <a:endParaRPr lang="ar-SA" dirty="0"/>
                    </a:p>
                  </a:txBody>
                  <a:tcPr/>
                </a:tc>
                <a:tc>
                  <a:txBody>
                    <a:bodyPr/>
                    <a:lstStyle/>
                    <a:p>
                      <a:pPr marL="0" lvl="0" indent="0" algn="ctr" rtl="0">
                        <a:buSzPct val="25000"/>
                        <a:buNone/>
                      </a:pPr>
                      <a:r>
                        <a:rPr lang="en-US" sz="1400" b="1">
                          <a:solidFill>
                            <a:srgbClr val="660033"/>
                          </a:solidFill>
                        </a:rPr>
                        <a:t>m/s</a:t>
                      </a:r>
                    </a:p>
                  </a:txBody>
                  <a:tcPr marL="0" marR="0" marT="0" marB="0"/>
                </a:tc>
                <a:tc>
                  <a:txBody>
                    <a:bodyPr/>
                    <a:lstStyle/>
                    <a:p>
                      <a:pPr marL="0" lvl="0" indent="0" algn="ctr" rtl="0">
                        <a:buSzPct val="25000"/>
                        <a:buNone/>
                      </a:pPr>
                      <a:r>
                        <a:rPr lang="en-US" sz="1400" b="1" dirty="0">
                          <a:solidFill>
                            <a:srgbClr val="660033"/>
                          </a:solidFill>
                        </a:rPr>
                        <a:t>Displacement</a:t>
                      </a:r>
                    </a:p>
                    <a:p>
                      <a:pPr marL="0" lvl="0" indent="0" algn="ctr" rtl="0">
                        <a:buSzPct val="25000"/>
                        <a:buNone/>
                      </a:pPr>
                      <a:r>
                        <a:rPr lang="en-US" sz="1400" b="1" dirty="0">
                          <a:solidFill>
                            <a:srgbClr val="660033"/>
                          </a:solidFill>
                        </a:rPr>
                        <a:t>Time</a:t>
                      </a:r>
                    </a:p>
                  </a:txBody>
                  <a:tcPr marL="0" marR="0" marT="0" marB="0"/>
                </a:tc>
                <a:tc>
                  <a:txBody>
                    <a:bodyPr/>
                    <a:lstStyle/>
                    <a:p>
                      <a:pPr marL="0" lvl="0" indent="0" algn="ctr" rtl="0">
                        <a:buSzPct val="25000"/>
                        <a:buNone/>
                      </a:pPr>
                      <a:r>
                        <a:rPr lang="en-US" sz="1400" b="1">
                          <a:solidFill>
                            <a:srgbClr val="660033"/>
                          </a:solidFill>
                        </a:rPr>
                        <a:t>v</a:t>
                      </a:r>
                    </a:p>
                  </a:txBody>
                  <a:tcPr marL="0" marR="0" marT="0" marB="0"/>
                </a:tc>
                <a:tc>
                  <a:txBody>
                    <a:bodyPr/>
                    <a:lstStyle/>
                    <a:p>
                      <a:pPr marL="0" lvl="0" indent="0" algn="ctr" rtl="0">
                        <a:spcBef>
                          <a:spcPts val="360"/>
                        </a:spcBef>
                        <a:buSzPct val="25000"/>
                        <a:buNone/>
                      </a:pPr>
                      <a:r>
                        <a:rPr lang="en-US" sz="1400" b="1" dirty="0">
                          <a:solidFill>
                            <a:srgbClr val="660033"/>
                          </a:solidFill>
                        </a:rPr>
                        <a:t>Velocity</a:t>
                      </a:r>
                    </a:p>
                  </a:txBody>
                  <a:tcPr marL="0" marR="0" marT="0" marB="0"/>
                </a:tc>
                <a:extLst>
                  <a:ext uri="{0D108BD9-81ED-4DB2-BD59-A6C34878D82A}">
                    <a16:rowId xmlns:a16="http://schemas.microsoft.com/office/drawing/2014/main" val="10004"/>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dirty="0"/>
                        <a:t>L/T</a:t>
                      </a:r>
                      <a:r>
                        <a:rPr kumimoji="0" lang="en-US" sz="1400" b="1" i="0" u="none" strike="noStrike" kern="1200" cap="none" spc="0" normalizeH="0" baseline="30000" noProof="0" dirty="0">
                          <a:ln>
                            <a:noFill/>
                          </a:ln>
                          <a:solidFill>
                            <a:srgbClr val="660033"/>
                          </a:solidFill>
                          <a:effectLst/>
                          <a:uLnTx/>
                          <a:uFillTx/>
                          <a:latin typeface="+mn-lt"/>
                          <a:ea typeface="+mn-ea"/>
                          <a:cs typeface="+mn-cs"/>
                        </a:rPr>
                        <a:t>2</a:t>
                      </a:r>
                      <a:endParaRPr kumimoji="0" lang="ar-SA" sz="1800" b="0" i="0" u="none" strike="noStrike" kern="1200" cap="none" spc="0" normalizeH="0" baseline="0" noProof="0" dirty="0">
                        <a:ln>
                          <a:noFill/>
                        </a:ln>
                        <a:solidFill>
                          <a:prstClr val="black"/>
                        </a:solidFill>
                        <a:effectLst/>
                        <a:uLnTx/>
                        <a:uFillTx/>
                        <a:latin typeface="+mn-lt"/>
                        <a:ea typeface="+mn-ea"/>
                        <a:cs typeface="+mn-cs"/>
                      </a:endParaRPr>
                    </a:p>
                    <a:p>
                      <a:pPr algn="ctr" rtl="1"/>
                      <a:endParaRPr lang="ar-SA" dirty="0"/>
                    </a:p>
                  </a:txBody>
                  <a:tcPr/>
                </a:tc>
                <a:tc>
                  <a:txBody>
                    <a:bodyPr/>
                    <a:lstStyle/>
                    <a:p>
                      <a:pPr marL="0" lvl="0" indent="0" algn="ctr" rtl="0">
                        <a:buSzPct val="25000"/>
                        <a:buNone/>
                      </a:pPr>
                      <a:r>
                        <a:rPr lang="en-US" sz="1400" b="1">
                          <a:solidFill>
                            <a:srgbClr val="660033"/>
                          </a:solidFill>
                        </a:rPr>
                        <a:t>m/s</a:t>
                      </a:r>
                      <a:r>
                        <a:rPr lang="en-US" sz="1400" b="1" baseline="30000">
                          <a:solidFill>
                            <a:srgbClr val="660033"/>
                          </a:solidFill>
                        </a:rPr>
                        <a:t>2</a:t>
                      </a:r>
                    </a:p>
                  </a:txBody>
                  <a:tcPr marL="0" marR="0" marT="0" marB="0"/>
                </a:tc>
                <a:tc>
                  <a:txBody>
                    <a:bodyPr/>
                    <a:lstStyle/>
                    <a:p>
                      <a:pPr marL="0" lvl="0" indent="0" algn="ctr" rtl="0">
                        <a:buSzPct val="25000"/>
                        <a:buNone/>
                      </a:pPr>
                      <a:r>
                        <a:rPr lang="en-US" sz="1400" b="1" dirty="0">
                          <a:solidFill>
                            <a:srgbClr val="660033"/>
                          </a:solidFill>
                        </a:rPr>
                        <a:t>Velocity</a:t>
                      </a:r>
                    </a:p>
                    <a:p>
                      <a:pPr marL="0" lvl="0" indent="0" algn="ctr" rtl="0">
                        <a:buSzPct val="25000"/>
                        <a:buNone/>
                      </a:pPr>
                      <a:r>
                        <a:rPr lang="en-US" sz="1400" b="1" dirty="0">
                          <a:solidFill>
                            <a:srgbClr val="660033"/>
                          </a:solidFill>
                        </a:rPr>
                        <a:t>Time</a:t>
                      </a:r>
                    </a:p>
                  </a:txBody>
                  <a:tcPr marL="0" marR="0" marT="0" marB="0"/>
                </a:tc>
                <a:tc>
                  <a:txBody>
                    <a:bodyPr/>
                    <a:lstStyle/>
                    <a:p>
                      <a:pPr marL="0" lvl="0" indent="0" algn="ctr" rtl="0">
                        <a:buSzPct val="25000"/>
                        <a:buNone/>
                      </a:pPr>
                      <a:r>
                        <a:rPr lang="en-US" sz="1400" b="1">
                          <a:solidFill>
                            <a:srgbClr val="660033"/>
                          </a:solidFill>
                        </a:rPr>
                        <a:t>a</a:t>
                      </a:r>
                    </a:p>
                  </a:txBody>
                  <a:tcPr marL="0" marR="0" marT="0" marB="0"/>
                </a:tc>
                <a:tc>
                  <a:txBody>
                    <a:bodyPr/>
                    <a:lstStyle/>
                    <a:p>
                      <a:pPr marL="0" lvl="0" indent="0" algn="ctr" rtl="0">
                        <a:spcBef>
                          <a:spcPts val="360"/>
                        </a:spcBef>
                        <a:buSzPct val="25000"/>
                        <a:buNone/>
                      </a:pPr>
                      <a:r>
                        <a:rPr lang="en-US" sz="1400" b="1" dirty="0">
                          <a:solidFill>
                            <a:srgbClr val="660033"/>
                          </a:solidFill>
                        </a:rPr>
                        <a:t>Acceleration</a:t>
                      </a:r>
                    </a:p>
                  </a:txBody>
                  <a:tcPr marL="0" marR="0" marT="0" marB="0"/>
                </a:tc>
                <a:extLst>
                  <a:ext uri="{0D108BD9-81ED-4DB2-BD59-A6C34878D82A}">
                    <a16:rowId xmlns:a16="http://schemas.microsoft.com/office/drawing/2014/main" val="10005"/>
                  </a:ext>
                </a:extLst>
              </a:tr>
              <a:tr h="370840">
                <a:tc>
                  <a:txBody>
                    <a:bodyPr/>
                    <a:lstStyle/>
                    <a:p>
                      <a:pPr algn="ctr" rtl="1"/>
                      <a:r>
                        <a:rPr kumimoji="0" lang="en-US" sz="1800" b="0" i="0" u="none" strike="noStrike" kern="1200" cap="none" spc="0" normalizeH="0" baseline="0" noProof="0" dirty="0">
                          <a:ln>
                            <a:noFill/>
                          </a:ln>
                          <a:solidFill>
                            <a:prstClr val="black"/>
                          </a:solidFill>
                          <a:effectLst/>
                          <a:uLnTx/>
                          <a:uFillTx/>
                          <a:latin typeface="+mn-lt"/>
                          <a:ea typeface="+mn-ea"/>
                          <a:cs typeface="+mn-cs"/>
                        </a:rPr>
                        <a:t>ML/T</a:t>
                      </a:r>
                      <a:r>
                        <a:rPr kumimoji="0" lang="en-US" sz="1400" b="1" i="0" u="none" strike="noStrike" kern="1200" cap="none" spc="0" normalizeH="0" baseline="30000" noProof="0" dirty="0">
                          <a:ln>
                            <a:noFill/>
                          </a:ln>
                          <a:solidFill>
                            <a:srgbClr val="660033"/>
                          </a:solidFill>
                          <a:effectLst/>
                          <a:uLnTx/>
                          <a:uFillTx/>
                          <a:latin typeface="+mn-lt"/>
                          <a:ea typeface="+mn-ea"/>
                          <a:cs typeface="+mn-cs"/>
                        </a:rPr>
                        <a:t>2</a:t>
                      </a:r>
                      <a:endParaRPr lang="ar-SA" dirty="0"/>
                    </a:p>
                  </a:txBody>
                  <a:tcPr/>
                </a:tc>
                <a:tc>
                  <a:txBody>
                    <a:bodyPr/>
                    <a:lstStyle/>
                    <a:p>
                      <a:pPr marL="0" lvl="0" indent="0" algn="ctr" rtl="0">
                        <a:buSzPct val="25000"/>
                        <a:buNone/>
                      </a:pPr>
                      <a:r>
                        <a:rPr lang="en-US" sz="1400" b="1" dirty="0">
                          <a:solidFill>
                            <a:srgbClr val="660033"/>
                          </a:solidFill>
                        </a:rPr>
                        <a:t>N</a:t>
                      </a:r>
                    </a:p>
                  </a:txBody>
                  <a:tcPr marL="0" marR="0" marT="0" marB="0"/>
                </a:tc>
                <a:tc>
                  <a:txBody>
                    <a:bodyPr/>
                    <a:lstStyle/>
                    <a:p>
                      <a:pPr marL="0" lvl="0" indent="0" algn="ctr" rtl="0">
                        <a:buSzPct val="25000"/>
                        <a:buNone/>
                      </a:pPr>
                      <a:r>
                        <a:rPr lang="en-US" sz="1400" b="1">
                          <a:solidFill>
                            <a:srgbClr val="660033"/>
                          </a:solidFill>
                        </a:rPr>
                        <a:t>Mass x Acceleration</a:t>
                      </a:r>
                    </a:p>
                  </a:txBody>
                  <a:tcPr marL="0" marR="0" marT="0" marB="0"/>
                </a:tc>
                <a:tc>
                  <a:txBody>
                    <a:bodyPr/>
                    <a:lstStyle/>
                    <a:p>
                      <a:pPr marL="0" lvl="0" indent="0" algn="ctr" rtl="0">
                        <a:buSzPct val="25000"/>
                        <a:buNone/>
                      </a:pPr>
                      <a:r>
                        <a:rPr lang="en-US" sz="1400" b="1">
                          <a:solidFill>
                            <a:srgbClr val="660033"/>
                          </a:solidFill>
                        </a:rPr>
                        <a:t>F</a:t>
                      </a:r>
                    </a:p>
                  </a:txBody>
                  <a:tcPr marL="0" marR="0" marT="0" marB="0"/>
                </a:tc>
                <a:tc>
                  <a:txBody>
                    <a:bodyPr/>
                    <a:lstStyle/>
                    <a:p>
                      <a:pPr marL="0" lvl="0" indent="0" algn="ctr" rtl="0">
                        <a:spcBef>
                          <a:spcPts val="360"/>
                        </a:spcBef>
                        <a:buSzPct val="25000"/>
                        <a:buNone/>
                      </a:pPr>
                      <a:r>
                        <a:rPr lang="en-US" sz="1400" b="1" dirty="0">
                          <a:solidFill>
                            <a:srgbClr val="660033"/>
                          </a:solidFill>
                        </a:rPr>
                        <a:t>Force</a:t>
                      </a:r>
                    </a:p>
                  </a:txBody>
                  <a:tcPr marL="0" marR="0" marT="0" marB="0"/>
                </a:tc>
                <a:extLst>
                  <a:ext uri="{0D108BD9-81ED-4DB2-BD59-A6C34878D82A}">
                    <a16:rowId xmlns:a16="http://schemas.microsoft.com/office/drawing/2014/main" val="10006"/>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M</a:t>
                      </a:r>
                      <a:r>
                        <a:rPr kumimoji="0" lang="en-US" sz="1800" b="1" i="0" u="none" strike="noStrike" kern="1200" cap="none" spc="0" normalizeH="0" baseline="0" noProof="0" dirty="0">
                          <a:ln>
                            <a:noFill/>
                          </a:ln>
                          <a:solidFill>
                            <a:srgbClr val="660033"/>
                          </a:solidFill>
                          <a:effectLst/>
                          <a:uLnTx/>
                          <a:uFillTx/>
                          <a:latin typeface="+mn-lt"/>
                          <a:ea typeface="+mn-ea"/>
                          <a:cs typeface="+mn-cs"/>
                        </a:rPr>
                        <a:t>L</a:t>
                      </a:r>
                      <a:r>
                        <a:rPr kumimoji="0" lang="en-US" sz="1800" b="1" i="0" u="none" strike="noStrike" kern="1200" cap="none" spc="0" normalizeH="0" baseline="30000" noProof="0" dirty="0">
                          <a:ln>
                            <a:noFill/>
                          </a:ln>
                          <a:solidFill>
                            <a:srgbClr val="660033"/>
                          </a:solidFill>
                          <a:effectLst/>
                          <a:uLnTx/>
                          <a:uFillTx/>
                          <a:latin typeface="+mn-lt"/>
                          <a:ea typeface="+mn-ea"/>
                          <a:cs typeface="+mn-cs"/>
                        </a:rPr>
                        <a:t>2</a:t>
                      </a:r>
                      <a:r>
                        <a:rPr kumimoji="0" lang="en-US" sz="1800" b="0" i="0" u="none" strike="noStrike" kern="1200" cap="none" spc="0" normalizeH="0" baseline="0" noProof="0" dirty="0">
                          <a:ln>
                            <a:noFill/>
                          </a:ln>
                          <a:solidFill>
                            <a:prstClr val="black"/>
                          </a:solidFill>
                          <a:effectLst/>
                          <a:uLnTx/>
                          <a:uFillTx/>
                          <a:latin typeface="+mn-lt"/>
                          <a:ea typeface="+mn-ea"/>
                          <a:cs typeface="+mn-cs"/>
                        </a:rPr>
                        <a:t>/T</a:t>
                      </a:r>
                      <a:r>
                        <a:rPr kumimoji="0" lang="en-US" sz="1400" b="1" i="0" u="none" strike="noStrike" kern="1200" cap="none" spc="0" normalizeH="0" baseline="30000" noProof="0" dirty="0">
                          <a:ln>
                            <a:noFill/>
                          </a:ln>
                          <a:solidFill>
                            <a:srgbClr val="660033"/>
                          </a:solidFill>
                          <a:effectLst/>
                          <a:uLnTx/>
                          <a:uFillTx/>
                          <a:latin typeface="+mn-lt"/>
                          <a:ea typeface="+mn-ea"/>
                          <a:cs typeface="+mn-cs"/>
                        </a:rPr>
                        <a:t>2</a:t>
                      </a:r>
                      <a:endParaRPr kumimoji="0" lang="ar-SA" sz="1800" b="0" i="0" u="none" strike="noStrike" kern="1200" cap="none" spc="0" normalizeH="0" baseline="0" noProof="0" dirty="0">
                        <a:ln>
                          <a:noFill/>
                        </a:ln>
                        <a:solidFill>
                          <a:prstClr val="black"/>
                        </a:solidFill>
                        <a:effectLst/>
                        <a:uLnTx/>
                        <a:uFillTx/>
                        <a:latin typeface="+mn-lt"/>
                        <a:ea typeface="+mn-ea"/>
                        <a:cs typeface="+mn-cs"/>
                      </a:endParaRPr>
                    </a:p>
                    <a:p>
                      <a:pPr algn="ctr" rtl="1"/>
                      <a:endParaRPr lang="ar-SA" dirty="0"/>
                    </a:p>
                  </a:txBody>
                  <a:tcPr/>
                </a:tc>
                <a:tc>
                  <a:txBody>
                    <a:bodyPr/>
                    <a:lstStyle/>
                    <a:p>
                      <a:pPr marL="0" lvl="0" indent="0" algn="ctr" rtl="0">
                        <a:buSzPct val="25000"/>
                        <a:buNone/>
                      </a:pPr>
                      <a:r>
                        <a:rPr lang="en-US" sz="1400" b="1">
                          <a:solidFill>
                            <a:srgbClr val="660033"/>
                          </a:solidFill>
                        </a:rPr>
                        <a:t>J</a:t>
                      </a:r>
                    </a:p>
                  </a:txBody>
                  <a:tcPr marL="0" marR="0" marT="0" marB="0"/>
                </a:tc>
                <a:tc>
                  <a:txBody>
                    <a:bodyPr/>
                    <a:lstStyle/>
                    <a:p>
                      <a:pPr marL="0" lvl="0" indent="0" algn="ctr" rtl="0">
                        <a:buSzPct val="25000"/>
                        <a:buNone/>
                      </a:pPr>
                      <a:r>
                        <a:rPr lang="en-US" sz="1400" b="1" dirty="0">
                          <a:solidFill>
                            <a:srgbClr val="660033"/>
                          </a:solidFill>
                        </a:rPr>
                        <a:t>Force x Displacement</a:t>
                      </a:r>
                    </a:p>
                  </a:txBody>
                  <a:tcPr marL="0" marR="0" marT="0" marB="0"/>
                </a:tc>
                <a:tc>
                  <a:txBody>
                    <a:bodyPr/>
                    <a:lstStyle/>
                    <a:p>
                      <a:pPr marL="0" lvl="0" indent="0" algn="ctr" rtl="0">
                        <a:buSzPct val="25000"/>
                        <a:buNone/>
                      </a:pPr>
                      <a:r>
                        <a:rPr lang="en-US" sz="1400" b="1">
                          <a:solidFill>
                            <a:srgbClr val="660033"/>
                          </a:solidFill>
                        </a:rPr>
                        <a:t>W</a:t>
                      </a:r>
                    </a:p>
                  </a:txBody>
                  <a:tcPr marL="0" marR="0" marT="0" marB="0"/>
                </a:tc>
                <a:tc>
                  <a:txBody>
                    <a:bodyPr/>
                    <a:lstStyle/>
                    <a:p>
                      <a:pPr marL="0" lvl="0" indent="0" algn="ctr" rtl="0">
                        <a:spcBef>
                          <a:spcPts val="360"/>
                        </a:spcBef>
                        <a:buSzPct val="25000"/>
                        <a:buNone/>
                      </a:pPr>
                      <a:r>
                        <a:rPr lang="en-US" sz="1400" b="1" dirty="0">
                          <a:solidFill>
                            <a:srgbClr val="660033"/>
                          </a:solidFill>
                        </a:rPr>
                        <a:t>Work</a:t>
                      </a:r>
                    </a:p>
                  </a:txBody>
                  <a:tcPr marL="0" marR="0" marT="0" marB="0"/>
                </a:tc>
                <a:extLst>
                  <a:ext uri="{0D108BD9-81ED-4DB2-BD59-A6C34878D82A}">
                    <a16:rowId xmlns:a16="http://schemas.microsoft.com/office/drawing/2014/main" val="10007"/>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M</a:t>
                      </a:r>
                      <a:r>
                        <a:rPr kumimoji="0" lang="en-US" sz="1800" b="1" i="0" u="none" strike="noStrike" kern="1200" cap="none" spc="0" normalizeH="0" baseline="0" noProof="0" dirty="0">
                          <a:ln>
                            <a:noFill/>
                          </a:ln>
                          <a:solidFill>
                            <a:srgbClr val="660033"/>
                          </a:solidFill>
                          <a:effectLst/>
                          <a:uLnTx/>
                          <a:uFillTx/>
                          <a:latin typeface="+mn-lt"/>
                          <a:ea typeface="+mn-ea"/>
                          <a:cs typeface="+mn-cs"/>
                        </a:rPr>
                        <a:t>L</a:t>
                      </a:r>
                      <a:r>
                        <a:rPr kumimoji="0" lang="en-US" sz="1800" b="1" i="0" u="none" strike="noStrike" kern="1200" cap="none" spc="0" normalizeH="0" baseline="30000" noProof="0" dirty="0">
                          <a:ln>
                            <a:noFill/>
                          </a:ln>
                          <a:solidFill>
                            <a:srgbClr val="660033"/>
                          </a:solidFill>
                          <a:effectLst/>
                          <a:uLnTx/>
                          <a:uFillTx/>
                          <a:latin typeface="+mn-lt"/>
                          <a:ea typeface="+mn-ea"/>
                          <a:cs typeface="+mn-cs"/>
                        </a:rPr>
                        <a:t>2</a:t>
                      </a:r>
                      <a:r>
                        <a:rPr kumimoji="0" lang="en-US" sz="1800" b="0" i="0" u="none" strike="noStrike" kern="1200" cap="none" spc="0" normalizeH="0" baseline="0" noProof="0" dirty="0">
                          <a:ln>
                            <a:noFill/>
                          </a:ln>
                          <a:solidFill>
                            <a:prstClr val="black"/>
                          </a:solidFill>
                          <a:effectLst/>
                          <a:uLnTx/>
                          <a:uFillTx/>
                          <a:latin typeface="+mn-lt"/>
                          <a:ea typeface="+mn-ea"/>
                          <a:cs typeface="+mn-cs"/>
                        </a:rPr>
                        <a:t>/T</a:t>
                      </a:r>
                      <a:r>
                        <a:rPr kumimoji="0" lang="en-US" sz="1400" b="1" i="0" u="none" strike="noStrike" kern="1200" cap="none" spc="0" normalizeH="0" baseline="30000" noProof="0" dirty="0">
                          <a:ln>
                            <a:noFill/>
                          </a:ln>
                          <a:solidFill>
                            <a:srgbClr val="660033"/>
                          </a:solidFill>
                          <a:effectLst/>
                          <a:uLnTx/>
                          <a:uFillTx/>
                          <a:latin typeface="+mn-lt"/>
                          <a:ea typeface="+mn-ea"/>
                          <a:cs typeface="+mn-cs"/>
                        </a:rPr>
                        <a:t>2</a:t>
                      </a:r>
                      <a:endParaRPr kumimoji="0" lang="ar-SA" sz="1800" b="0" i="0" u="none" strike="noStrike" kern="1200" cap="none" spc="0" normalizeH="0" baseline="0" noProof="0" dirty="0">
                        <a:ln>
                          <a:noFill/>
                        </a:ln>
                        <a:solidFill>
                          <a:prstClr val="black"/>
                        </a:solidFill>
                        <a:effectLst/>
                        <a:uLnTx/>
                        <a:uFillTx/>
                        <a:latin typeface="+mn-lt"/>
                        <a:ea typeface="+mn-ea"/>
                        <a:cs typeface="+mn-cs"/>
                      </a:endParaRPr>
                    </a:p>
                    <a:p>
                      <a:pPr algn="ctr" rtl="1"/>
                      <a:endParaRPr lang="ar-SA" dirty="0"/>
                    </a:p>
                  </a:txBody>
                  <a:tcPr/>
                </a:tc>
                <a:tc>
                  <a:txBody>
                    <a:bodyPr/>
                    <a:lstStyle/>
                    <a:p>
                      <a:pPr marL="0" lvl="0" indent="0" algn="ctr" rtl="0">
                        <a:buSzPct val="25000"/>
                        <a:buNone/>
                      </a:pPr>
                      <a:r>
                        <a:rPr lang="en-US" sz="1400" b="1">
                          <a:solidFill>
                            <a:srgbClr val="660033"/>
                          </a:solidFill>
                        </a:rPr>
                        <a:t>J</a:t>
                      </a:r>
                    </a:p>
                  </a:txBody>
                  <a:tcPr marL="0" marR="0" marT="0" marB="0"/>
                </a:tc>
                <a:tc>
                  <a:txBody>
                    <a:bodyPr/>
                    <a:lstStyle/>
                    <a:p>
                      <a:pPr marL="0" lvl="0" indent="0" algn="ctr" rtl="0">
                        <a:buSzPct val="25000"/>
                        <a:buNone/>
                      </a:pPr>
                      <a:r>
                        <a:rPr lang="en-US" sz="1400" b="1" dirty="0">
                          <a:solidFill>
                            <a:srgbClr val="660033"/>
                          </a:solidFill>
                        </a:rPr>
                        <a:t>Mass x gravity x high =</a:t>
                      </a:r>
                    </a:p>
                    <a:p>
                      <a:pPr marL="0" lvl="0" indent="0" algn="ctr" rtl="0">
                        <a:buSzPct val="25000"/>
                        <a:buNone/>
                      </a:pPr>
                      <a:r>
                        <a:rPr lang="en-US" sz="1400" b="1" dirty="0">
                          <a:solidFill>
                            <a:srgbClr val="660033"/>
                          </a:solidFill>
                        </a:rPr>
                        <a:t>½ x mass x velocity x velocity</a:t>
                      </a:r>
                    </a:p>
                  </a:txBody>
                  <a:tcPr marL="0" marR="0" marT="0" marB="0"/>
                </a:tc>
                <a:tc>
                  <a:txBody>
                    <a:bodyPr/>
                    <a:lstStyle/>
                    <a:p>
                      <a:pPr marL="0" lvl="0" indent="0" algn="ctr" rtl="0">
                        <a:buSzPct val="25000"/>
                        <a:buNone/>
                      </a:pPr>
                      <a:r>
                        <a:rPr lang="en-US" sz="1400" b="1">
                          <a:solidFill>
                            <a:srgbClr val="660033"/>
                          </a:solidFill>
                        </a:rPr>
                        <a:t>E</a:t>
                      </a:r>
                      <a:r>
                        <a:rPr lang="en-US" sz="1400" b="1" baseline="-25000">
                          <a:solidFill>
                            <a:srgbClr val="660033"/>
                          </a:solidFill>
                        </a:rPr>
                        <a:t>p</a:t>
                      </a:r>
                    </a:p>
                    <a:p>
                      <a:pPr marL="0" lvl="0" indent="0" algn="ctr" rtl="0">
                        <a:buSzPct val="25000"/>
                        <a:buNone/>
                      </a:pPr>
                      <a:r>
                        <a:rPr lang="en-US" sz="1400" b="1">
                          <a:solidFill>
                            <a:srgbClr val="660033"/>
                          </a:solidFill>
                        </a:rPr>
                        <a:t>E</a:t>
                      </a:r>
                      <a:r>
                        <a:rPr lang="en-US" sz="1400" b="1" baseline="-25000">
                          <a:solidFill>
                            <a:srgbClr val="660033"/>
                          </a:solidFill>
                        </a:rPr>
                        <a:t>k</a:t>
                      </a:r>
                    </a:p>
                  </a:txBody>
                  <a:tcPr marL="0" marR="0" marT="0" marB="0"/>
                </a:tc>
                <a:tc>
                  <a:txBody>
                    <a:bodyPr/>
                    <a:lstStyle/>
                    <a:p>
                      <a:pPr marL="0" lvl="0" indent="0" algn="ctr" rtl="0">
                        <a:spcBef>
                          <a:spcPts val="360"/>
                        </a:spcBef>
                        <a:buSzPct val="25000"/>
                        <a:buNone/>
                      </a:pPr>
                      <a:r>
                        <a:rPr lang="en-US" sz="1400" b="1" dirty="0">
                          <a:solidFill>
                            <a:srgbClr val="660033"/>
                          </a:solidFill>
                        </a:rPr>
                        <a:t>Energy</a:t>
                      </a:r>
                    </a:p>
                  </a:txBody>
                  <a:tcPr marL="0" marR="0" marT="0" marB="0"/>
                </a:tc>
                <a:extLst>
                  <a:ext uri="{0D108BD9-81ED-4DB2-BD59-A6C34878D82A}">
                    <a16:rowId xmlns:a16="http://schemas.microsoft.com/office/drawing/2014/main" val="10008"/>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M</a:t>
                      </a:r>
                      <a:r>
                        <a:rPr kumimoji="0" lang="en-US" sz="1800" b="1" i="0" u="none" strike="noStrike" kern="1200" cap="none" spc="0" normalizeH="0" baseline="0" noProof="0" dirty="0">
                          <a:ln>
                            <a:noFill/>
                          </a:ln>
                          <a:solidFill>
                            <a:srgbClr val="660033"/>
                          </a:solidFill>
                          <a:effectLst/>
                          <a:uLnTx/>
                          <a:uFillTx/>
                          <a:latin typeface="+mn-lt"/>
                          <a:ea typeface="+mn-ea"/>
                          <a:cs typeface="+mn-cs"/>
                        </a:rPr>
                        <a:t>L</a:t>
                      </a:r>
                      <a:r>
                        <a:rPr kumimoji="0" lang="en-US" sz="1800" b="1" i="0" u="none" strike="noStrike" kern="1200" cap="none" spc="0" normalizeH="0" baseline="30000" noProof="0" dirty="0">
                          <a:ln>
                            <a:noFill/>
                          </a:ln>
                          <a:solidFill>
                            <a:srgbClr val="660033"/>
                          </a:solidFill>
                          <a:effectLst/>
                          <a:uLnTx/>
                          <a:uFillTx/>
                          <a:latin typeface="+mn-lt"/>
                          <a:ea typeface="+mn-ea"/>
                          <a:cs typeface="+mn-cs"/>
                        </a:rPr>
                        <a:t>2</a:t>
                      </a:r>
                      <a:r>
                        <a:rPr kumimoji="0" lang="en-US" sz="1800" b="0" i="0" u="none" strike="noStrike" kern="1200" cap="none" spc="0" normalizeH="0" baseline="0" noProof="0" dirty="0">
                          <a:ln>
                            <a:noFill/>
                          </a:ln>
                          <a:solidFill>
                            <a:prstClr val="black"/>
                          </a:solidFill>
                          <a:effectLst/>
                          <a:uLnTx/>
                          <a:uFillTx/>
                          <a:latin typeface="+mn-lt"/>
                          <a:ea typeface="+mn-ea"/>
                          <a:cs typeface="+mn-cs"/>
                        </a:rPr>
                        <a:t>/T</a:t>
                      </a:r>
                      <a:r>
                        <a:rPr kumimoji="0" lang="en-US" sz="1400" b="1" i="0" u="none" strike="noStrike" kern="1200" cap="none" spc="0" normalizeH="0" baseline="30000" noProof="0" dirty="0">
                          <a:ln>
                            <a:noFill/>
                          </a:ln>
                          <a:solidFill>
                            <a:srgbClr val="660033"/>
                          </a:solidFill>
                          <a:effectLst/>
                          <a:uLnTx/>
                          <a:uFillTx/>
                          <a:latin typeface="+mn-lt"/>
                          <a:ea typeface="+mn-ea"/>
                          <a:cs typeface="+mn-cs"/>
                        </a:rPr>
                        <a:t>3</a:t>
                      </a:r>
                      <a:endParaRPr kumimoji="0" lang="ar-SA" sz="1800" b="0" i="0" u="none" strike="noStrike" kern="1200" cap="none" spc="0" normalizeH="0" baseline="0" noProof="0" dirty="0">
                        <a:ln>
                          <a:noFill/>
                        </a:ln>
                        <a:solidFill>
                          <a:prstClr val="black"/>
                        </a:solidFill>
                        <a:effectLst/>
                        <a:uLnTx/>
                        <a:uFillTx/>
                        <a:latin typeface="+mn-lt"/>
                        <a:ea typeface="+mn-ea"/>
                        <a:cs typeface="+mn-cs"/>
                      </a:endParaRPr>
                    </a:p>
                    <a:p>
                      <a:pPr algn="ctr" rtl="1"/>
                      <a:endParaRPr lang="ar-SA" dirty="0"/>
                    </a:p>
                  </a:txBody>
                  <a:tcPr/>
                </a:tc>
                <a:tc>
                  <a:txBody>
                    <a:bodyPr/>
                    <a:lstStyle/>
                    <a:p>
                      <a:pPr marL="0" lvl="0" indent="0" algn="ctr" rtl="0">
                        <a:buSzPct val="25000"/>
                        <a:buNone/>
                      </a:pPr>
                      <a:r>
                        <a:rPr lang="en-US" sz="1400" b="1">
                          <a:solidFill>
                            <a:srgbClr val="660033"/>
                          </a:solidFill>
                        </a:rPr>
                        <a:t>W</a:t>
                      </a:r>
                    </a:p>
                  </a:txBody>
                  <a:tcPr marL="0" marR="0" marT="0" marB="0"/>
                </a:tc>
                <a:tc>
                  <a:txBody>
                    <a:bodyPr/>
                    <a:lstStyle/>
                    <a:p>
                      <a:pPr marL="0" lvl="0" indent="0" algn="ctr" rtl="0">
                        <a:buSzPct val="25000"/>
                        <a:buNone/>
                      </a:pPr>
                      <a:r>
                        <a:rPr lang="en-US" sz="1400" b="1" dirty="0">
                          <a:solidFill>
                            <a:srgbClr val="660033"/>
                          </a:solidFill>
                        </a:rPr>
                        <a:t>Force x Displacement</a:t>
                      </a:r>
                    </a:p>
                    <a:p>
                      <a:pPr marL="0" lvl="0" indent="0" algn="ctr" rtl="0">
                        <a:buSzPct val="25000"/>
                        <a:buNone/>
                      </a:pPr>
                      <a:r>
                        <a:rPr lang="en-US" sz="1400" b="1" dirty="0">
                          <a:solidFill>
                            <a:srgbClr val="660033"/>
                          </a:solidFill>
                        </a:rPr>
                        <a:t>Time</a:t>
                      </a:r>
                    </a:p>
                  </a:txBody>
                  <a:tcPr marL="0" marR="0" marT="0" marB="0"/>
                </a:tc>
                <a:tc>
                  <a:txBody>
                    <a:bodyPr/>
                    <a:lstStyle/>
                    <a:p>
                      <a:pPr marL="0" lvl="0" indent="0" algn="ctr" rtl="0">
                        <a:buSzPct val="25000"/>
                        <a:buNone/>
                      </a:pPr>
                      <a:r>
                        <a:rPr lang="en-US" sz="1400" b="1" dirty="0">
                          <a:solidFill>
                            <a:srgbClr val="660033"/>
                          </a:solidFill>
                        </a:rPr>
                        <a:t>P</a:t>
                      </a:r>
                    </a:p>
                  </a:txBody>
                  <a:tcPr marL="0" marR="0" marT="0" marB="0"/>
                </a:tc>
                <a:tc>
                  <a:txBody>
                    <a:bodyPr/>
                    <a:lstStyle/>
                    <a:p>
                      <a:pPr marL="0" lvl="0" indent="0" algn="ctr" rtl="0">
                        <a:spcBef>
                          <a:spcPts val="360"/>
                        </a:spcBef>
                        <a:buSzPct val="25000"/>
                        <a:buNone/>
                      </a:pPr>
                      <a:r>
                        <a:rPr lang="en-US" sz="1400" b="1" dirty="0">
                          <a:solidFill>
                            <a:srgbClr val="660033"/>
                          </a:solidFill>
                        </a:rPr>
                        <a:t>Power</a:t>
                      </a:r>
                    </a:p>
                  </a:txBody>
                  <a:tcPr marL="0" marR="0" marT="0" marB="0"/>
                </a:tc>
                <a:extLst>
                  <a:ext uri="{0D108BD9-81ED-4DB2-BD59-A6C34878D82A}">
                    <a16:rowId xmlns:a16="http://schemas.microsoft.com/office/drawing/2014/main" val="10009"/>
                  </a:ext>
                </a:extLst>
              </a:tr>
              <a:tr h="370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M/LT</a:t>
                      </a:r>
                      <a:r>
                        <a:rPr kumimoji="0" lang="en-US" sz="1400" b="1" i="0" u="none" strike="noStrike" kern="1200" cap="none" spc="0" normalizeH="0" baseline="30000" noProof="0" dirty="0">
                          <a:ln>
                            <a:noFill/>
                          </a:ln>
                          <a:solidFill>
                            <a:srgbClr val="660033"/>
                          </a:solidFill>
                          <a:effectLst/>
                          <a:uLnTx/>
                          <a:uFillTx/>
                          <a:latin typeface="+mn-lt"/>
                          <a:ea typeface="+mn-ea"/>
                          <a:cs typeface="+mn-cs"/>
                        </a:rPr>
                        <a:t>2</a:t>
                      </a:r>
                      <a:endParaRPr kumimoji="0" lang="ar-SA" sz="1800" b="0" i="0" u="none" strike="noStrike" kern="1200" cap="none" spc="0" normalizeH="0" baseline="0" noProof="0" dirty="0">
                        <a:ln>
                          <a:noFill/>
                        </a:ln>
                        <a:solidFill>
                          <a:prstClr val="black"/>
                        </a:solidFill>
                        <a:effectLst/>
                        <a:uLnTx/>
                        <a:uFillTx/>
                        <a:latin typeface="+mn-lt"/>
                        <a:ea typeface="+mn-ea"/>
                        <a:cs typeface="+mn-cs"/>
                      </a:endParaRPr>
                    </a:p>
                    <a:p>
                      <a:pPr algn="ctr" rtl="1"/>
                      <a:endParaRPr lang="ar-SA" dirty="0"/>
                    </a:p>
                  </a:txBody>
                  <a:tcPr/>
                </a:tc>
                <a:tc>
                  <a:txBody>
                    <a:bodyPr/>
                    <a:lstStyle/>
                    <a:p>
                      <a:pPr marL="0" lvl="0" indent="0" algn="ctr" rtl="0">
                        <a:buSzPct val="25000"/>
                        <a:buNone/>
                      </a:pPr>
                      <a:r>
                        <a:rPr lang="en-US" sz="1400" b="1" dirty="0">
                          <a:solidFill>
                            <a:srgbClr val="660033"/>
                          </a:solidFill>
                        </a:rPr>
                        <a:t>N/m</a:t>
                      </a:r>
                      <a:r>
                        <a:rPr lang="en-US" sz="1400" b="1" baseline="30000" dirty="0">
                          <a:solidFill>
                            <a:srgbClr val="660033"/>
                          </a:solidFill>
                        </a:rPr>
                        <a:t> 2</a:t>
                      </a:r>
                      <a:r>
                        <a:rPr lang="en-US" sz="1400" b="1" dirty="0">
                          <a:solidFill>
                            <a:srgbClr val="660033"/>
                          </a:solidFill>
                        </a:rPr>
                        <a:t> </a:t>
                      </a:r>
                    </a:p>
                  </a:txBody>
                  <a:tcPr marL="0" marR="0" marT="0" marB="0"/>
                </a:tc>
                <a:tc>
                  <a:txBody>
                    <a:bodyPr/>
                    <a:lstStyle/>
                    <a:p>
                      <a:pPr marL="0" lvl="0" indent="0" algn="ctr" rtl="0">
                        <a:buSzPct val="25000"/>
                        <a:buNone/>
                      </a:pPr>
                      <a:r>
                        <a:rPr lang="en-US" sz="1400" b="1" dirty="0">
                          <a:solidFill>
                            <a:srgbClr val="660033"/>
                          </a:solidFill>
                        </a:rPr>
                        <a:t>Force</a:t>
                      </a:r>
                    </a:p>
                    <a:p>
                      <a:pPr marL="0" lvl="0" indent="0" algn="ctr" rtl="0">
                        <a:buSzPct val="25000"/>
                        <a:buNone/>
                      </a:pPr>
                      <a:r>
                        <a:rPr lang="en-US" sz="1400" b="1" dirty="0">
                          <a:solidFill>
                            <a:srgbClr val="660033"/>
                          </a:solidFill>
                        </a:rPr>
                        <a:t>Area</a:t>
                      </a:r>
                    </a:p>
                  </a:txBody>
                  <a:tcPr marL="0" marR="0" marT="0" marB="0"/>
                </a:tc>
                <a:tc>
                  <a:txBody>
                    <a:bodyPr/>
                    <a:lstStyle/>
                    <a:p>
                      <a:pPr marL="0" lvl="0" indent="0" algn="ctr" rtl="0">
                        <a:buSzPct val="25000"/>
                        <a:buNone/>
                      </a:pPr>
                      <a:r>
                        <a:rPr lang="en-US" sz="1400" b="1" dirty="0">
                          <a:solidFill>
                            <a:srgbClr val="660033"/>
                          </a:solidFill>
                        </a:rPr>
                        <a:t>p </a:t>
                      </a:r>
                    </a:p>
                  </a:txBody>
                  <a:tcPr marL="0" marR="0" marT="0" marB="0"/>
                </a:tc>
                <a:tc>
                  <a:txBody>
                    <a:bodyPr/>
                    <a:lstStyle/>
                    <a:p>
                      <a:pPr marL="0" lvl="0" indent="0" algn="ctr" rtl="0">
                        <a:spcBef>
                          <a:spcPts val="360"/>
                        </a:spcBef>
                        <a:buSzPct val="25000"/>
                        <a:buNone/>
                      </a:pPr>
                      <a:r>
                        <a:rPr lang="en-US" sz="1400" b="1" dirty="0">
                          <a:solidFill>
                            <a:srgbClr val="660033"/>
                          </a:solidFill>
                        </a:rPr>
                        <a:t>Pressure</a:t>
                      </a:r>
                    </a:p>
                  </a:txBody>
                  <a:tcPr marL="0" marR="0" marT="0" marB="0"/>
                </a:tc>
                <a:extLst>
                  <a:ext uri="{0D108BD9-81ED-4DB2-BD59-A6C34878D82A}">
                    <a16:rowId xmlns:a16="http://schemas.microsoft.com/office/drawing/2014/main" val="10010"/>
                  </a:ext>
                </a:extLst>
              </a:tr>
            </a:tbl>
          </a:graphicData>
        </a:graphic>
      </p:graphicFrame>
      <p:cxnSp>
        <p:nvCxnSpPr>
          <p:cNvPr id="6" name="Straight Connector 5"/>
          <p:cNvCxnSpPr/>
          <p:nvPr/>
        </p:nvCxnSpPr>
        <p:spPr>
          <a:xfrm>
            <a:off x="3635896" y="3068960"/>
            <a:ext cx="12961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51920" y="3501008"/>
            <a:ext cx="10164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51920" y="3933056"/>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55504" y="6237312"/>
            <a:ext cx="1520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51920" y="6885384"/>
            <a:ext cx="8640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089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13970"/>
            <a:ext cx="3008313" cy="1162050"/>
          </a:xfrm>
        </p:spPr>
        <p:txBody>
          <a:bodyPr/>
          <a:lstStyle/>
          <a:p>
            <a:r>
              <a:rPr lang="en-US" sz="3600" dirty="0">
                <a:solidFill>
                  <a:srgbClr val="FF00FF"/>
                </a:solidFill>
                <a:latin typeface="Arial"/>
                <a:ea typeface="Arial"/>
                <a:cs typeface="Arial"/>
                <a:sym typeface="Arial"/>
              </a:rPr>
              <a:t>PREFIXES</a:t>
            </a:r>
            <a:endParaRPr lang="ar-S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21360869"/>
              </p:ext>
            </p:extLst>
          </p:nvPr>
        </p:nvGraphicFramePr>
        <p:xfrm>
          <a:off x="3575049" y="273050"/>
          <a:ext cx="5111751" cy="5562600"/>
        </p:xfrm>
        <a:graphic>
          <a:graphicData uri="http://schemas.openxmlformats.org/drawingml/2006/table">
            <a:tbl>
              <a:tblPr rtl="1" firstRow="1" bandRow="1">
                <a:tableStyleId>{5C22544A-7EE6-4342-B048-85BDC9FD1C3A}</a:tableStyleId>
              </a:tblPr>
              <a:tblGrid>
                <a:gridCol w="1703917">
                  <a:extLst>
                    <a:ext uri="{9D8B030D-6E8A-4147-A177-3AD203B41FA5}">
                      <a16:colId xmlns:a16="http://schemas.microsoft.com/office/drawing/2014/main" val="20000"/>
                    </a:ext>
                  </a:extLst>
                </a:gridCol>
                <a:gridCol w="1703917">
                  <a:extLst>
                    <a:ext uri="{9D8B030D-6E8A-4147-A177-3AD203B41FA5}">
                      <a16:colId xmlns:a16="http://schemas.microsoft.com/office/drawing/2014/main" val="20001"/>
                    </a:ext>
                  </a:extLst>
                </a:gridCol>
                <a:gridCol w="1703917">
                  <a:extLst>
                    <a:ext uri="{9D8B030D-6E8A-4147-A177-3AD203B41FA5}">
                      <a16:colId xmlns:a16="http://schemas.microsoft.com/office/drawing/2014/main" val="20002"/>
                    </a:ext>
                  </a:extLst>
                </a:gridCol>
              </a:tblGrid>
              <a:tr h="370840">
                <a:tc>
                  <a:txBody>
                    <a:bodyPr/>
                    <a:lstStyle/>
                    <a:p>
                      <a:pPr marL="0" lvl="0" indent="342900" algn="ctr" rtl="0">
                        <a:buSzPct val="25000"/>
                        <a:buNone/>
                      </a:pPr>
                      <a:r>
                        <a:rPr lang="en-US" sz="2000" b="1" dirty="0">
                          <a:solidFill>
                            <a:srgbClr val="660033"/>
                          </a:solidFill>
                        </a:rPr>
                        <a:t>Value</a:t>
                      </a:r>
                    </a:p>
                  </a:txBody>
                  <a:tcPr marL="0" marR="0" marT="0" marB="0"/>
                </a:tc>
                <a:tc>
                  <a:txBody>
                    <a:bodyPr/>
                    <a:lstStyle/>
                    <a:p>
                      <a:pPr marL="0" lvl="0" indent="342900" algn="ctr" rtl="0">
                        <a:buSzPct val="25000"/>
                        <a:buNone/>
                      </a:pPr>
                      <a:r>
                        <a:rPr lang="en-US" sz="2000" b="1" dirty="0">
                          <a:solidFill>
                            <a:srgbClr val="660033"/>
                          </a:solidFill>
                        </a:rPr>
                        <a:t>Symbol</a:t>
                      </a:r>
                    </a:p>
                  </a:txBody>
                  <a:tcPr marL="0" marR="0" marT="0" marB="0"/>
                </a:tc>
                <a:tc>
                  <a:txBody>
                    <a:bodyPr/>
                    <a:lstStyle/>
                    <a:p>
                      <a:pPr marL="0" lvl="0" indent="342900" algn="ctr" rtl="0">
                        <a:buSzPct val="25000"/>
                        <a:buNone/>
                      </a:pPr>
                      <a:r>
                        <a:rPr lang="en-US" sz="2000" b="1" dirty="0">
                          <a:solidFill>
                            <a:srgbClr val="660033"/>
                          </a:solidFill>
                        </a:rPr>
                        <a:t>Prefix</a:t>
                      </a:r>
                    </a:p>
                  </a:txBody>
                  <a:tcPr marL="0" marR="0" marT="0" marB="0"/>
                </a:tc>
                <a:extLst>
                  <a:ext uri="{0D108BD9-81ED-4DB2-BD59-A6C34878D82A}">
                    <a16:rowId xmlns:a16="http://schemas.microsoft.com/office/drawing/2014/main" val="10000"/>
                  </a:ext>
                </a:extLst>
              </a:tr>
              <a:tr h="370840">
                <a:tc>
                  <a:txBody>
                    <a:bodyPr/>
                    <a:lstStyle/>
                    <a:p>
                      <a:pPr marL="0" marR="0" lvl="0" indent="342900" algn="ctr" defTabSz="914400" rtl="0" eaLnBrk="1" fontAlgn="auto" latinLnBrk="0" hangingPunct="1">
                        <a:lnSpc>
                          <a:spcPct val="100000"/>
                        </a:lnSpc>
                        <a:spcBef>
                          <a:spcPts val="0"/>
                        </a:spcBef>
                        <a:spcAft>
                          <a:spcPts val="0"/>
                        </a:spcAft>
                        <a:buClrTx/>
                        <a:buSzPct val="25000"/>
                        <a:buFontTx/>
                        <a:buNone/>
                        <a:tabLst/>
                        <a:defRPr/>
                      </a:pPr>
                      <a:r>
                        <a:rPr lang="en-US" sz="2000" b="1" dirty="0">
                          <a:solidFill>
                            <a:srgbClr val="660033"/>
                          </a:solidFill>
                        </a:rPr>
                        <a:t>10</a:t>
                      </a:r>
                      <a:r>
                        <a:rPr lang="en-US" sz="2000" b="1" baseline="30000" dirty="0">
                          <a:solidFill>
                            <a:srgbClr val="660033"/>
                          </a:solidFill>
                        </a:rPr>
                        <a:t>15</a:t>
                      </a:r>
                    </a:p>
                  </a:txBody>
                  <a:tcPr marL="0" marR="0" marT="0" marB="0"/>
                </a:tc>
                <a:tc>
                  <a:txBody>
                    <a:bodyPr/>
                    <a:lstStyle/>
                    <a:p>
                      <a:pPr marL="0" lvl="0" indent="342900" algn="ctr" rtl="0">
                        <a:buSzPct val="25000"/>
                        <a:buNone/>
                      </a:pPr>
                      <a:r>
                        <a:rPr lang="en-GB" sz="2000" b="1" dirty="0">
                          <a:solidFill>
                            <a:srgbClr val="660033"/>
                          </a:solidFill>
                        </a:rPr>
                        <a:t>P</a:t>
                      </a:r>
                      <a:endParaRPr lang="en-US" sz="2000" b="1" dirty="0">
                        <a:solidFill>
                          <a:srgbClr val="660033"/>
                        </a:solidFill>
                      </a:endParaRPr>
                    </a:p>
                  </a:txBody>
                  <a:tcPr marL="0" marR="0" marT="0" marB="0"/>
                </a:tc>
                <a:tc>
                  <a:txBody>
                    <a:bodyPr/>
                    <a:lstStyle/>
                    <a:p>
                      <a:pPr marL="0" lvl="0" indent="342900" algn="ctr" rtl="0">
                        <a:buSzPct val="25000"/>
                        <a:buNone/>
                      </a:pPr>
                      <a:r>
                        <a:rPr lang="en-GB" sz="2000" b="1" dirty="0" err="1">
                          <a:solidFill>
                            <a:srgbClr val="660033"/>
                          </a:solidFill>
                        </a:rPr>
                        <a:t>Peta</a:t>
                      </a:r>
                      <a:endParaRPr lang="en-US" sz="2000" b="1" dirty="0">
                        <a:solidFill>
                          <a:srgbClr val="660033"/>
                        </a:solidFill>
                      </a:endParaRPr>
                    </a:p>
                  </a:txBody>
                  <a:tcPr marL="0" marR="0" marT="0" marB="0"/>
                </a:tc>
                <a:extLst>
                  <a:ext uri="{0D108BD9-81ED-4DB2-BD59-A6C34878D82A}">
                    <a16:rowId xmlns:a16="http://schemas.microsoft.com/office/drawing/2014/main" val="10001"/>
                  </a:ext>
                </a:extLst>
              </a:tr>
              <a:tr h="370840">
                <a:tc>
                  <a:txBody>
                    <a:bodyPr/>
                    <a:lstStyle/>
                    <a:p>
                      <a:pPr marL="0" lvl="0" indent="342900" algn="ctr" rtl="0">
                        <a:buSzPct val="25000"/>
                        <a:buNone/>
                      </a:pPr>
                      <a:r>
                        <a:rPr lang="en-US" sz="2000" b="1" dirty="0">
                          <a:solidFill>
                            <a:srgbClr val="660033"/>
                          </a:solidFill>
                        </a:rPr>
                        <a:t>10</a:t>
                      </a:r>
                      <a:r>
                        <a:rPr lang="en-US" sz="2000" b="1" baseline="30000" dirty="0">
                          <a:solidFill>
                            <a:srgbClr val="660033"/>
                          </a:solidFill>
                        </a:rPr>
                        <a:t>12</a:t>
                      </a:r>
                    </a:p>
                  </a:txBody>
                  <a:tcPr marL="0" marR="0" marT="0" marB="0"/>
                </a:tc>
                <a:tc>
                  <a:txBody>
                    <a:bodyPr/>
                    <a:lstStyle/>
                    <a:p>
                      <a:pPr marL="0" lvl="0" indent="342900" algn="ctr" rtl="0">
                        <a:buSzPct val="25000"/>
                        <a:buNone/>
                      </a:pPr>
                      <a:r>
                        <a:rPr lang="en-US" sz="2000" b="1" dirty="0">
                          <a:solidFill>
                            <a:srgbClr val="660033"/>
                          </a:solidFill>
                        </a:rPr>
                        <a:t>T</a:t>
                      </a:r>
                    </a:p>
                  </a:txBody>
                  <a:tcPr marL="0" marR="0" marT="0" marB="0"/>
                </a:tc>
                <a:tc>
                  <a:txBody>
                    <a:bodyPr/>
                    <a:lstStyle/>
                    <a:p>
                      <a:pPr marL="0" lvl="0" indent="342900" algn="ctr" rtl="0">
                        <a:buSzPct val="25000"/>
                        <a:buNone/>
                      </a:pPr>
                      <a:r>
                        <a:rPr lang="en-US" sz="2000" b="1">
                          <a:solidFill>
                            <a:srgbClr val="660033"/>
                          </a:solidFill>
                        </a:rPr>
                        <a:t>tera</a:t>
                      </a:r>
                    </a:p>
                  </a:txBody>
                  <a:tcPr marL="0" marR="0" marT="0" marB="0"/>
                </a:tc>
                <a:extLst>
                  <a:ext uri="{0D108BD9-81ED-4DB2-BD59-A6C34878D82A}">
                    <a16:rowId xmlns:a16="http://schemas.microsoft.com/office/drawing/2014/main" val="10002"/>
                  </a:ext>
                </a:extLst>
              </a:tr>
              <a:tr h="370840">
                <a:tc>
                  <a:txBody>
                    <a:bodyPr/>
                    <a:lstStyle/>
                    <a:p>
                      <a:pPr marL="0" lvl="0" indent="342900" algn="ctr" rtl="0">
                        <a:buSzPct val="25000"/>
                        <a:buNone/>
                      </a:pPr>
                      <a:r>
                        <a:rPr lang="en-US" sz="2000" b="1" dirty="0">
                          <a:solidFill>
                            <a:srgbClr val="660033"/>
                          </a:solidFill>
                        </a:rPr>
                        <a:t>10</a:t>
                      </a:r>
                      <a:r>
                        <a:rPr lang="en-US" sz="2000" b="1" baseline="30000" dirty="0">
                          <a:solidFill>
                            <a:srgbClr val="660033"/>
                          </a:solidFill>
                        </a:rPr>
                        <a:t>9</a:t>
                      </a:r>
                    </a:p>
                  </a:txBody>
                  <a:tcPr marL="0" marR="0" marT="0" marB="0"/>
                </a:tc>
                <a:tc>
                  <a:txBody>
                    <a:bodyPr/>
                    <a:lstStyle/>
                    <a:p>
                      <a:pPr marL="0" lvl="0" indent="342900" algn="ctr" rtl="0">
                        <a:buSzPct val="25000"/>
                        <a:buNone/>
                      </a:pPr>
                      <a:r>
                        <a:rPr lang="en-US" sz="2000" b="1" dirty="0">
                          <a:solidFill>
                            <a:srgbClr val="660033"/>
                          </a:solidFill>
                        </a:rPr>
                        <a:t>G</a:t>
                      </a:r>
                    </a:p>
                  </a:txBody>
                  <a:tcPr marL="0" marR="0" marT="0" marB="0"/>
                </a:tc>
                <a:tc>
                  <a:txBody>
                    <a:bodyPr/>
                    <a:lstStyle/>
                    <a:p>
                      <a:pPr marL="0" lvl="0" indent="342900" algn="ctr" rtl="0">
                        <a:buSzPct val="25000"/>
                        <a:buNone/>
                      </a:pPr>
                      <a:r>
                        <a:rPr lang="en-US" sz="2000" b="1">
                          <a:solidFill>
                            <a:srgbClr val="660033"/>
                          </a:solidFill>
                        </a:rPr>
                        <a:t>giga</a:t>
                      </a:r>
                    </a:p>
                  </a:txBody>
                  <a:tcPr marL="0" marR="0" marT="0" marB="0"/>
                </a:tc>
                <a:extLst>
                  <a:ext uri="{0D108BD9-81ED-4DB2-BD59-A6C34878D82A}">
                    <a16:rowId xmlns:a16="http://schemas.microsoft.com/office/drawing/2014/main" val="10003"/>
                  </a:ext>
                </a:extLst>
              </a:tr>
              <a:tr h="370840">
                <a:tc>
                  <a:txBody>
                    <a:bodyPr/>
                    <a:lstStyle/>
                    <a:p>
                      <a:pPr marL="0" lvl="0" indent="342900" algn="ctr" rtl="0">
                        <a:buSzPct val="25000"/>
                        <a:buNone/>
                      </a:pPr>
                      <a:r>
                        <a:rPr lang="en-US" sz="2000" b="1" dirty="0">
                          <a:solidFill>
                            <a:srgbClr val="660033"/>
                          </a:solidFill>
                        </a:rPr>
                        <a:t>10</a:t>
                      </a:r>
                      <a:r>
                        <a:rPr lang="en-US" sz="2000" b="1" baseline="30000" dirty="0">
                          <a:solidFill>
                            <a:srgbClr val="660033"/>
                          </a:solidFill>
                        </a:rPr>
                        <a:t>6</a:t>
                      </a:r>
                    </a:p>
                  </a:txBody>
                  <a:tcPr marL="0" marR="0" marT="0" marB="0"/>
                </a:tc>
                <a:tc>
                  <a:txBody>
                    <a:bodyPr/>
                    <a:lstStyle/>
                    <a:p>
                      <a:pPr marL="0" lvl="0" indent="342900" algn="ctr" rtl="0">
                        <a:buSzPct val="25000"/>
                        <a:buNone/>
                      </a:pPr>
                      <a:r>
                        <a:rPr lang="en-US" sz="2000" b="1">
                          <a:solidFill>
                            <a:srgbClr val="660033"/>
                          </a:solidFill>
                        </a:rPr>
                        <a:t>M</a:t>
                      </a:r>
                    </a:p>
                  </a:txBody>
                  <a:tcPr marL="0" marR="0" marT="0" marB="0"/>
                </a:tc>
                <a:tc>
                  <a:txBody>
                    <a:bodyPr/>
                    <a:lstStyle/>
                    <a:p>
                      <a:pPr marL="0" lvl="0" indent="342900" algn="ctr" rtl="0">
                        <a:buSzPct val="25000"/>
                        <a:buNone/>
                      </a:pPr>
                      <a:r>
                        <a:rPr lang="en-US" sz="2000" b="1" dirty="0">
                          <a:solidFill>
                            <a:srgbClr val="660033"/>
                          </a:solidFill>
                        </a:rPr>
                        <a:t>mega</a:t>
                      </a:r>
                    </a:p>
                  </a:txBody>
                  <a:tcPr marL="0" marR="0" marT="0" marB="0"/>
                </a:tc>
                <a:extLst>
                  <a:ext uri="{0D108BD9-81ED-4DB2-BD59-A6C34878D82A}">
                    <a16:rowId xmlns:a16="http://schemas.microsoft.com/office/drawing/2014/main" val="10004"/>
                  </a:ext>
                </a:extLst>
              </a:tr>
              <a:tr h="370840">
                <a:tc>
                  <a:txBody>
                    <a:bodyPr/>
                    <a:lstStyle/>
                    <a:p>
                      <a:pPr marL="0" lvl="0" indent="342900" algn="ctr" rtl="0">
                        <a:buSzPct val="25000"/>
                        <a:buNone/>
                      </a:pPr>
                      <a:r>
                        <a:rPr lang="en-US" sz="2000" b="1" dirty="0">
                          <a:solidFill>
                            <a:srgbClr val="660033"/>
                          </a:solidFill>
                        </a:rPr>
                        <a:t>10</a:t>
                      </a:r>
                      <a:r>
                        <a:rPr lang="en-US" sz="2000" b="1" baseline="30000" dirty="0">
                          <a:solidFill>
                            <a:srgbClr val="660033"/>
                          </a:solidFill>
                        </a:rPr>
                        <a:t>3</a:t>
                      </a:r>
                    </a:p>
                  </a:txBody>
                  <a:tcPr marL="0" marR="0" marT="0" marB="0"/>
                </a:tc>
                <a:tc>
                  <a:txBody>
                    <a:bodyPr/>
                    <a:lstStyle/>
                    <a:p>
                      <a:pPr marL="0" lvl="0" indent="342900" algn="ctr" rtl="0">
                        <a:buSzPct val="25000"/>
                        <a:buNone/>
                      </a:pPr>
                      <a:r>
                        <a:rPr lang="en-US" sz="2000" b="1">
                          <a:solidFill>
                            <a:srgbClr val="660033"/>
                          </a:solidFill>
                        </a:rPr>
                        <a:t>k</a:t>
                      </a:r>
                    </a:p>
                  </a:txBody>
                  <a:tcPr marL="0" marR="0" marT="0" marB="0"/>
                </a:tc>
                <a:tc>
                  <a:txBody>
                    <a:bodyPr/>
                    <a:lstStyle/>
                    <a:p>
                      <a:pPr marL="0" lvl="0" indent="342900" algn="ctr" rtl="0">
                        <a:buSzPct val="25000"/>
                        <a:buNone/>
                      </a:pPr>
                      <a:r>
                        <a:rPr lang="en-US" sz="2000" b="1" dirty="0">
                          <a:solidFill>
                            <a:srgbClr val="660033"/>
                          </a:solidFill>
                        </a:rPr>
                        <a:t>kilo</a:t>
                      </a:r>
                    </a:p>
                  </a:txBody>
                  <a:tcPr marL="0" marR="0" marT="0" marB="0"/>
                </a:tc>
                <a:extLst>
                  <a:ext uri="{0D108BD9-81ED-4DB2-BD59-A6C34878D82A}">
                    <a16:rowId xmlns:a16="http://schemas.microsoft.com/office/drawing/2014/main" val="10005"/>
                  </a:ext>
                </a:extLst>
              </a:tr>
              <a:tr h="370840">
                <a:tc>
                  <a:txBody>
                    <a:bodyPr/>
                    <a:lstStyle/>
                    <a:p>
                      <a:pPr marL="0" lvl="0" indent="342900" algn="ctr" rtl="0">
                        <a:buSzPct val="25000"/>
                        <a:buNone/>
                      </a:pPr>
                      <a:r>
                        <a:rPr lang="en-US" sz="2000" b="1" dirty="0">
                          <a:solidFill>
                            <a:srgbClr val="660033"/>
                          </a:solidFill>
                        </a:rPr>
                        <a:t>10</a:t>
                      </a:r>
                      <a:r>
                        <a:rPr lang="en-US" sz="2000" b="1" baseline="30000" dirty="0">
                          <a:solidFill>
                            <a:srgbClr val="660033"/>
                          </a:solidFill>
                        </a:rPr>
                        <a:t>2</a:t>
                      </a:r>
                    </a:p>
                  </a:txBody>
                  <a:tcPr marL="0" marR="0" marT="0" marB="0"/>
                </a:tc>
                <a:tc>
                  <a:txBody>
                    <a:bodyPr/>
                    <a:lstStyle/>
                    <a:p>
                      <a:pPr marL="0" lvl="0" indent="342900" algn="ctr" rtl="0">
                        <a:buSzPct val="25000"/>
                        <a:buNone/>
                      </a:pPr>
                      <a:r>
                        <a:rPr lang="en-US" sz="2000" b="1" dirty="0">
                          <a:solidFill>
                            <a:srgbClr val="660033"/>
                          </a:solidFill>
                        </a:rPr>
                        <a:t>h</a:t>
                      </a:r>
                    </a:p>
                  </a:txBody>
                  <a:tcPr marL="0" marR="0" marT="0" marB="0"/>
                </a:tc>
                <a:tc>
                  <a:txBody>
                    <a:bodyPr/>
                    <a:lstStyle/>
                    <a:p>
                      <a:pPr marL="0" lvl="0" indent="342900" algn="ctr" rtl="0">
                        <a:buSzPct val="25000"/>
                        <a:buNone/>
                      </a:pPr>
                      <a:r>
                        <a:rPr lang="en-US" sz="2000" b="1" dirty="0" err="1">
                          <a:solidFill>
                            <a:srgbClr val="660033"/>
                          </a:solidFill>
                        </a:rPr>
                        <a:t>hekto</a:t>
                      </a:r>
                      <a:endParaRPr lang="en-US" sz="2000" b="1" dirty="0">
                        <a:solidFill>
                          <a:srgbClr val="660033"/>
                        </a:solidFill>
                      </a:endParaRPr>
                    </a:p>
                  </a:txBody>
                  <a:tcPr marL="0" marR="0" marT="0" marB="0"/>
                </a:tc>
                <a:extLst>
                  <a:ext uri="{0D108BD9-81ED-4DB2-BD59-A6C34878D82A}">
                    <a16:rowId xmlns:a16="http://schemas.microsoft.com/office/drawing/2014/main" val="10006"/>
                  </a:ext>
                </a:extLst>
              </a:tr>
              <a:tr h="370840">
                <a:tc>
                  <a:txBody>
                    <a:bodyPr/>
                    <a:lstStyle/>
                    <a:p>
                      <a:pPr marL="0" lvl="0" indent="342900" algn="ctr" rtl="0">
                        <a:buSzPct val="25000"/>
                        <a:buNone/>
                      </a:pPr>
                      <a:r>
                        <a:rPr lang="en-US" sz="2000" b="1" dirty="0">
                          <a:solidFill>
                            <a:srgbClr val="660033"/>
                          </a:solidFill>
                        </a:rPr>
                        <a:t>10</a:t>
                      </a:r>
                    </a:p>
                  </a:txBody>
                  <a:tcPr marL="0" marR="0" marT="0" marB="0"/>
                </a:tc>
                <a:tc>
                  <a:txBody>
                    <a:bodyPr/>
                    <a:lstStyle/>
                    <a:p>
                      <a:pPr marL="0" lvl="0" indent="342900" algn="ctr" rtl="0">
                        <a:buSzPct val="25000"/>
                        <a:buNone/>
                      </a:pPr>
                      <a:r>
                        <a:rPr lang="en-US" sz="2000" b="1">
                          <a:solidFill>
                            <a:srgbClr val="660033"/>
                          </a:solidFill>
                        </a:rPr>
                        <a:t>da</a:t>
                      </a:r>
                    </a:p>
                  </a:txBody>
                  <a:tcPr marL="0" marR="0" marT="0" marB="0"/>
                </a:tc>
                <a:tc>
                  <a:txBody>
                    <a:bodyPr/>
                    <a:lstStyle/>
                    <a:p>
                      <a:pPr marL="0" lvl="0" indent="342900" algn="ctr" rtl="0">
                        <a:buSzPct val="25000"/>
                        <a:buNone/>
                      </a:pPr>
                      <a:r>
                        <a:rPr lang="en-US" sz="2000" b="1">
                          <a:solidFill>
                            <a:srgbClr val="660033"/>
                          </a:solidFill>
                        </a:rPr>
                        <a:t>deka</a:t>
                      </a:r>
                    </a:p>
                  </a:txBody>
                  <a:tcPr marL="0" marR="0" marT="0" marB="0"/>
                </a:tc>
                <a:extLst>
                  <a:ext uri="{0D108BD9-81ED-4DB2-BD59-A6C34878D82A}">
                    <a16:rowId xmlns:a16="http://schemas.microsoft.com/office/drawing/2014/main" val="10007"/>
                  </a:ext>
                </a:extLst>
              </a:tr>
              <a:tr h="370840">
                <a:tc>
                  <a:txBody>
                    <a:bodyPr/>
                    <a:lstStyle/>
                    <a:p>
                      <a:pPr marL="0" lvl="0" indent="342900" algn="ctr" rtl="0">
                        <a:buSzPct val="25000"/>
                        <a:buNone/>
                      </a:pPr>
                      <a:r>
                        <a:rPr lang="en-US" sz="2000" b="1" dirty="0">
                          <a:solidFill>
                            <a:srgbClr val="660033"/>
                          </a:solidFill>
                        </a:rPr>
                        <a:t>10</a:t>
                      </a:r>
                      <a:r>
                        <a:rPr lang="en-US" sz="2000" b="1" baseline="30000" dirty="0">
                          <a:solidFill>
                            <a:srgbClr val="660033"/>
                          </a:solidFill>
                        </a:rPr>
                        <a:t>-1</a:t>
                      </a:r>
                    </a:p>
                  </a:txBody>
                  <a:tcPr marL="0" marR="0" marT="0" marB="0"/>
                </a:tc>
                <a:tc>
                  <a:txBody>
                    <a:bodyPr/>
                    <a:lstStyle/>
                    <a:p>
                      <a:pPr marL="0" lvl="0" indent="342900" algn="ctr" rtl="0">
                        <a:buSzPct val="25000"/>
                        <a:buNone/>
                      </a:pPr>
                      <a:r>
                        <a:rPr lang="en-US" sz="2000" b="1">
                          <a:solidFill>
                            <a:srgbClr val="660033"/>
                          </a:solidFill>
                        </a:rPr>
                        <a:t>d</a:t>
                      </a:r>
                    </a:p>
                  </a:txBody>
                  <a:tcPr marL="0" marR="0" marT="0" marB="0"/>
                </a:tc>
                <a:tc>
                  <a:txBody>
                    <a:bodyPr/>
                    <a:lstStyle/>
                    <a:p>
                      <a:pPr marL="0" lvl="0" indent="342900" algn="ctr" rtl="0">
                        <a:buSzPct val="25000"/>
                        <a:buNone/>
                      </a:pPr>
                      <a:r>
                        <a:rPr lang="en-US" sz="2000" b="1" dirty="0" err="1">
                          <a:solidFill>
                            <a:srgbClr val="660033"/>
                          </a:solidFill>
                        </a:rPr>
                        <a:t>deci</a:t>
                      </a:r>
                      <a:endParaRPr lang="en-US" sz="2000" b="1" dirty="0">
                        <a:solidFill>
                          <a:srgbClr val="660033"/>
                        </a:solidFill>
                      </a:endParaRPr>
                    </a:p>
                  </a:txBody>
                  <a:tcPr marL="0" marR="0" marT="0" marB="0"/>
                </a:tc>
                <a:extLst>
                  <a:ext uri="{0D108BD9-81ED-4DB2-BD59-A6C34878D82A}">
                    <a16:rowId xmlns:a16="http://schemas.microsoft.com/office/drawing/2014/main" val="10008"/>
                  </a:ext>
                </a:extLst>
              </a:tr>
              <a:tr h="370840">
                <a:tc>
                  <a:txBody>
                    <a:bodyPr/>
                    <a:lstStyle/>
                    <a:p>
                      <a:pPr marL="0" lvl="0" indent="342900" algn="ctr" rtl="0">
                        <a:buSzPct val="25000"/>
                        <a:buNone/>
                      </a:pPr>
                      <a:r>
                        <a:rPr lang="en-US" sz="2000" b="1" dirty="0">
                          <a:solidFill>
                            <a:srgbClr val="660033"/>
                          </a:solidFill>
                        </a:rPr>
                        <a:t>10</a:t>
                      </a:r>
                      <a:r>
                        <a:rPr lang="en-US" sz="2000" b="1" baseline="30000" dirty="0">
                          <a:solidFill>
                            <a:srgbClr val="660033"/>
                          </a:solidFill>
                        </a:rPr>
                        <a:t>-2</a:t>
                      </a:r>
                    </a:p>
                  </a:txBody>
                  <a:tcPr marL="0" marR="0" marT="0" marB="0"/>
                </a:tc>
                <a:tc>
                  <a:txBody>
                    <a:bodyPr/>
                    <a:lstStyle/>
                    <a:p>
                      <a:pPr marL="0" lvl="0" indent="342900" algn="ctr" rtl="0">
                        <a:buSzPct val="25000"/>
                        <a:buNone/>
                      </a:pPr>
                      <a:r>
                        <a:rPr lang="en-US" sz="2000" b="1">
                          <a:solidFill>
                            <a:srgbClr val="660033"/>
                          </a:solidFill>
                        </a:rPr>
                        <a:t>c</a:t>
                      </a:r>
                    </a:p>
                  </a:txBody>
                  <a:tcPr marL="0" marR="0" marT="0" marB="0"/>
                </a:tc>
                <a:tc>
                  <a:txBody>
                    <a:bodyPr/>
                    <a:lstStyle/>
                    <a:p>
                      <a:pPr marL="0" lvl="0" indent="342900" algn="ctr" rtl="0">
                        <a:buSzPct val="25000"/>
                        <a:buNone/>
                      </a:pPr>
                      <a:r>
                        <a:rPr lang="en-US" sz="2000" b="1" dirty="0" err="1">
                          <a:solidFill>
                            <a:srgbClr val="660033"/>
                          </a:solidFill>
                        </a:rPr>
                        <a:t>centi</a:t>
                      </a:r>
                      <a:endParaRPr lang="en-US" sz="2000" b="1" dirty="0">
                        <a:solidFill>
                          <a:srgbClr val="660033"/>
                        </a:solidFill>
                      </a:endParaRPr>
                    </a:p>
                  </a:txBody>
                  <a:tcPr marL="0" marR="0" marT="0" marB="0"/>
                </a:tc>
                <a:extLst>
                  <a:ext uri="{0D108BD9-81ED-4DB2-BD59-A6C34878D82A}">
                    <a16:rowId xmlns:a16="http://schemas.microsoft.com/office/drawing/2014/main" val="10009"/>
                  </a:ext>
                </a:extLst>
              </a:tr>
              <a:tr h="370840">
                <a:tc>
                  <a:txBody>
                    <a:bodyPr/>
                    <a:lstStyle/>
                    <a:p>
                      <a:pPr marL="0" lvl="0" indent="342900" algn="ctr" rtl="0">
                        <a:buSzPct val="25000"/>
                        <a:buNone/>
                      </a:pPr>
                      <a:r>
                        <a:rPr lang="en-US" sz="2000" b="1" dirty="0">
                          <a:solidFill>
                            <a:srgbClr val="660033"/>
                          </a:solidFill>
                        </a:rPr>
                        <a:t>10</a:t>
                      </a:r>
                      <a:r>
                        <a:rPr lang="en-US" sz="2000" b="1" baseline="30000" dirty="0">
                          <a:solidFill>
                            <a:srgbClr val="660033"/>
                          </a:solidFill>
                        </a:rPr>
                        <a:t>-3</a:t>
                      </a:r>
                    </a:p>
                  </a:txBody>
                  <a:tcPr marL="0" marR="0" marT="0" marB="0"/>
                </a:tc>
                <a:tc>
                  <a:txBody>
                    <a:bodyPr/>
                    <a:lstStyle/>
                    <a:p>
                      <a:pPr marL="0" lvl="0" indent="342900" algn="ctr" rtl="0">
                        <a:buSzPct val="25000"/>
                        <a:buNone/>
                      </a:pPr>
                      <a:r>
                        <a:rPr lang="en-US" sz="2000" b="1">
                          <a:solidFill>
                            <a:srgbClr val="660033"/>
                          </a:solidFill>
                        </a:rPr>
                        <a:t>m</a:t>
                      </a:r>
                    </a:p>
                  </a:txBody>
                  <a:tcPr marL="0" marR="0" marT="0" marB="0"/>
                </a:tc>
                <a:tc>
                  <a:txBody>
                    <a:bodyPr/>
                    <a:lstStyle/>
                    <a:p>
                      <a:pPr marL="0" lvl="0" indent="342900" algn="ctr" rtl="0">
                        <a:buSzPct val="25000"/>
                        <a:buNone/>
                      </a:pPr>
                      <a:r>
                        <a:rPr lang="en-US" sz="2000" b="1" dirty="0" err="1">
                          <a:solidFill>
                            <a:srgbClr val="660033"/>
                          </a:solidFill>
                        </a:rPr>
                        <a:t>milli</a:t>
                      </a:r>
                      <a:endParaRPr lang="en-US" sz="2000" b="1" dirty="0">
                        <a:solidFill>
                          <a:srgbClr val="660033"/>
                        </a:solidFill>
                      </a:endParaRPr>
                    </a:p>
                  </a:txBody>
                  <a:tcPr marL="0" marR="0" marT="0" marB="0"/>
                </a:tc>
                <a:extLst>
                  <a:ext uri="{0D108BD9-81ED-4DB2-BD59-A6C34878D82A}">
                    <a16:rowId xmlns:a16="http://schemas.microsoft.com/office/drawing/2014/main" val="10010"/>
                  </a:ext>
                </a:extLst>
              </a:tr>
              <a:tr h="370840">
                <a:tc>
                  <a:txBody>
                    <a:bodyPr/>
                    <a:lstStyle/>
                    <a:p>
                      <a:pPr marL="0" lvl="0" indent="342900" algn="ctr" rtl="0">
                        <a:buSzPct val="25000"/>
                        <a:buNone/>
                      </a:pPr>
                      <a:r>
                        <a:rPr lang="en-US" sz="2000" b="1" dirty="0">
                          <a:solidFill>
                            <a:srgbClr val="660033"/>
                          </a:solidFill>
                        </a:rPr>
                        <a:t>10</a:t>
                      </a:r>
                      <a:r>
                        <a:rPr lang="en-US" sz="2000" b="1" baseline="30000" dirty="0">
                          <a:solidFill>
                            <a:srgbClr val="660033"/>
                          </a:solidFill>
                        </a:rPr>
                        <a:t>-6</a:t>
                      </a:r>
                    </a:p>
                  </a:txBody>
                  <a:tcPr marL="0" marR="0" marT="0" marB="0"/>
                </a:tc>
                <a:tc>
                  <a:txBody>
                    <a:bodyPr/>
                    <a:lstStyle/>
                    <a:p>
                      <a:pPr marL="0" lvl="0" indent="342900" algn="ctr" rtl="0">
                        <a:buSzPct val="25000"/>
                        <a:buNone/>
                      </a:pPr>
                      <a:r>
                        <a:rPr lang="en-US" sz="2000" b="1">
                          <a:solidFill>
                            <a:srgbClr val="660033"/>
                          </a:solidFill>
                          <a:latin typeface="Symbol" pitchFamily="18" charset="2"/>
                        </a:rPr>
                        <a:t>m</a:t>
                      </a:r>
                      <a:endParaRPr lang="en-US" sz="2000" b="1" dirty="0">
                        <a:solidFill>
                          <a:srgbClr val="660033"/>
                        </a:solidFill>
                        <a:latin typeface="Symbol" pitchFamily="18" charset="2"/>
                      </a:endParaRPr>
                    </a:p>
                  </a:txBody>
                  <a:tcPr marL="0" marR="0" marT="0" marB="0"/>
                </a:tc>
                <a:tc>
                  <a:txBody>
                    <a:bodyPr/>
                    <a:lstStyle/>
                    <a:p>
                      <a:pPr marL="0" lvl="0" indent="342900" algn="ctr" rtl="0">
                        <a:buSzPct val="25000"/>
                        <a:buNone/>
                      </a:pPr>
                      <a:r>
                        <a:rPr lang="en-US" sz="2000" b="1" dirty="0">
                          <a:solidFill>
                            <a:srgbClr val="660033"/>
                          </a:solidFill>
                        </a:rPr>
                        <a:t>micro</a:t>
                      </a:r>
                    </a:p>
                  </a:txBody>
                  <a:tcPr marL="0" marR="0" marT="0" marB="0"/>
                </a:tc>
                <a:extLst>
                  <a:ext uri="{0D108BD9-81ED-4DB2-BD59-A6C34878D82A}">
                    <a16:rowId xmlns:a16="http://schemas.microsoft.com/office/drawing/2014/main" val="10011"/>
                  </a:ext>
                </a:extLst>
              </a:tr>
              <a:tr h="370840">
                <a:tc>
                  <a:txBody>
                    <a:bodyPr/>
                    <a:lstStyle/>
                    <a:p>
                      <a:pPr marL="0" lvl="0" indent="342900" algn="ctr" rtl="0">
                        <a:buSzPct val="25000"/>
                        <a:buNone/>
                      </a:pPr>
                      <a:r>
                        <a:rPr lang="en-US" sz="2000" b="1" dirty="0">
                          <a:solidFill>
                            <a:srgbClr val="660033"/>
                          </a:solidFill>
                        </a:rPr>
                        <a:t>10</a:t>
                      </a:r>
                      <a:r>
                        <a:rPr lang="en-US" sz="2000" b="1" baseline="30000" dirty="0">
                          <a:solidFill>
                            <a:srgbClr val="660033"/>
                          </a:solidFill>
                        </a:rPr>
                        <a:t>-9</a:t>
                      </a:r>
                    </a:p>
                  </a:txBody>
                  <a:tcPr marL="0" marR="0" marT="0" marB="0"/>
                </a:tc>
                <a:tc>
                  <a:txBody>
                    <a:bodyPr/>
                    <a:lstStyle/>
                    <a:p>
                      <a:pPr marL="0" lvl="0" indent="342900" algn="ctr" rtl="0">
                        <a:buSzPct val="25000"/>
                        <a:buNone/>
                      </a:pPr>
                      <a:r>
                        <a:rPr lang="en-US" sz="2000" b="1">
                          <a:solidFill>
                            <a:srgbClr val="660033"/>
                          </a:solidFill>
                        </a:rPr>
                        <a:t>n</a:t>
                      </a:r>
                    </a:p>
                  </a:txBody>
                  <a:tcPr marL="0" marR="0" marT="0" marB="0"/>
                </a:tc>
                <a:tc>
                  <a:txBody>
                    <a:bodyPr/>
                    <a:lstStyle/>
                    <a:p>
                      <a:pPr marL="0" lvl="0" indent="342900" algn="ctr" rtl="0">
                        <a:buSzPct val="25000"/>
                        <a:buNone/>
                      </a:pPr>
                      <a:r>
                        <a:rPr lang="en-US" sz="2000" b="1">
                          <a:solidFill>
                            <a:srgbClr val="660033"/>
                          </a:solidFill>
                        </a:rPr>
                        <a:t>nano</a:t>
                      </a:r>
                    </a:p>
                  </a:txBody>
                  <a:tcPr marL="0" marR="0" marT="0" marB="0"/>
                </a:tc>
                <a:extLst>
                  <a:ext uri="{0D108BD9-81ED-4DB2-BD59-A6C34878D82A}">
                    <a16:rowId xmlns:a16="http://schemas.microsoft.com/office/drawing/2014/main" val="10012"/>
                  </a:ext>
                </a:extLst>
              </a:tr>
              <a:tr h="370840">
                <a:tc>
                  <a:txBody>
                    <a:bodyPr/>
                    <a:lstStyle/>
                    <a:p>
                      <a:pPr marL="0" lvl="0" indent="342900" algn="ctr" rtl="0">
                        <a:buSzPct val="25000"/>
                        <a:buNone/>
                      </a:pPr>
                      <a:r>
                        <a:rPr lang="en-US" sz="2000" b="1" dirty="0">
                          <a:solidFill>
                            <a:srgbClr val="660033"/>
                          </a:solidFill>
                        </a:rPr>
                        <a:t>10</a:t>
                      </a:r>
                      <a:r>
                        <a:rPr lang="en-US" sz="2000" b="1" baseline="30000" dirty="0">
                          <a:solidFill>
                            <a:srgbClr val="660033"/>
                          </a:solidFill>
                        </a:rPr>
                        <a:t>-12</a:t>
                      </a:r>
                    </a:p>
                  </a:txBody>
                  <a:tcPr marL="0" marR="0" marT="0" marB="0"/>
                </a:tc>
                <a:tc>
                  <a:txBody>
                    <a:bodyPr/>
                    <a:lstStyle/>
                    <a:p>
                      <a:pPr marL="0" lvl="0" indent="342900" algn="ctr" rtl="0">
                        <a:buSzPct val="25000"/>
                        <a:buNone/>
                      </a:pPr>
                      <a:r>
                        <a:rPr lang="en-US" sz="2000" b="1">
                          <a:solidFill>
                            <a:srgbClr val="660033"/>
                          </a:solidFill>
                        </a:rPr>
                        <a:t>P</a:t>
                      </a:r>
                    </a:p>
                  </a:txBody>
                  <a:tcPr marL="0" marR="0" marT="0" marB="0"/>
                </a:tc>
                <a:tc>
                  <a:txBody>
                    <a:bodyPr/>
                    <a:lstStyle/>
                    <a:p>
                      <a:pPr marL="0" lvl="0" indent="342900" algn="ctr" rtl="0">
                        <a:buSzPct val="25000"/>
                        <a:buNone/>
                      </a:pPr>
                      <a:r>
                        <a:rPr lang="en-US" sz="2000" b="1" dirty="0" err="1">
                          <a:solidFill>
                            <a:srgbClr val="660033"/>
                          </a:solidFill>
                        </a:rPr>
                        <a:t>pico</a:t>
                      </a:r>
                      <a:endParaRPr lang="en-US" sz="2000" b="1" dirty="0">
                        <a:solidFill>
                          <a:srgbClr val="660033"/>
                        </a:solidFill>
                      </a:endParaRPr>
                    </a:p>
                  </a:txBody>
                  <a:tcPr marL="0" marR="0" marT="0" marB="0"/>
                </a:tc>
                <a:extLst>
                  <a:ext uri="{0D108BD9-81ED-4DB2-BD59-A6C34878D82A}">
                    <a16:rowId xmlns:a16="http://schemas.microsoft.com/office/drawing/2014/main" val="10013"/>
                  </a:ext>
                </a:extLst>
              </a:tr>
              <a:tr h="370840">
                <a:tc>
                  <a:txBody>
                    <a:bodyPr/>
                    <a:lstStyle/>
                    <a:p>
                      <a:pPr marL="0" marR="0" lvl="0" indent="342900" algn="ctr" defTabSz="914400" rtl="0" eaLnBrk="1" fontAlgn="auto" latinLnBrk="0" hangingPunct="1">
                        <a:lnSpc>
                          <a:spcPct val="100000"/>
                        </a:lnSpc>
                        <a:spcBef>
                          <a:spcPts val="0"/>
                        </a:spcBef>
                        <a:spcAft>
                          <a:spcPts val="0"/>
                        </a:spcAft>
                        <a:buClrTx/>
                        <a:buSzPct val="25000"/>
                        <a:buFontTx/>
                        <a:buNone/>
                        <a:tabLst/>
                        <a:defRPr/>
                      </a:pPr>
                      <a:r>
                        <a:rPr lang="en-US" sz="2000" b="1" dirty="0">
                          <a:solidFill>
                            <a:srgbClr val="660033"/>
                          </a:solidFill>
                        </a:rPr>
                        <a:t>10</a:t>
                      </a:r>
                      <a:r>
                        <a:rPr lang="en-US" sz="2000" b="1" baseline="30000" dirty="0">
                          <a:solidFill>
                            <a:srgbClr val="660033"/>
                          </a:solidFill>
                        </a:rPr>
                        <a:t>-15</a:t>
                      </a:r>
                    </a:p>
                  </a:txBody>
                  <a:tcPr marL="0" marR="0" marT="0" marB="0"/>
                </a:tc>
                <a:tc>
                  <a:txBody>
                    <a:bodyPr/>
                    <a:lstStyle/>
                    <a:p>
                      <a:pPr marL="0" lvl="0" indent="342900" algn="ctr" rtl="0">
                        <a:buSzPct val="25000"/>
                        <a:buNone/>
                      </a:pPr>
                      <a:r>
                        <a:rPr lang="en-GB" sz="2000" b="1" dirty="0">
                          <a:solidFill>
                            <a:srgbClr val="660033"/>
                          </a:solidFill>
                        </a:rPr>
                        <a:t>F</a:t>
                      </a:r>
                      <a:endParaRPr lang="en-US" sz="2000" b="1" dirty="0">
                        <a:solidFill>
                          <a:srgbClr val="660033"/>
                        </a:solidFill>
                      </a:endParaRPr>
                    </a:p>
                  </a:txBody>
                  <a:tcPr marL="0" marR="0" marT="0" marB="0"/>
                </a:tc>
                <a:tc>
                  <a:txBody>
                    <a:bodyPr/>
                    <a:lstStyle/>
                    <a:p>
                      <a:pPr marL="0" lvl="0" indent="342900" algn="ctr" rtl="0">
                        <a:buSzPct val="25000"/>
                        <a:buNone/>
                      </a:pPr>
                      <a:r>
                        <a:rPr lang="en-GB" sz="2000" b="1" dirty="0" err="1">
                          <a:solidFill>
                            <a:srgbClr val="660033"/>
                          </a:solidFill>
                        </a:rPr>
                        <a:t>Femto</a:t>
                      </a:r>
                      <a:endParaRPr lang="en-US" sz="2000" b="1" dirty="0">
                        <a:solidFill>
                          <a:srgbClr val="660033"/>
                        </a:solidFill>
                      </a:endParaRPr>
                    </a:p>
                  </a:txBody>
                  <a:tcPr marL="0" marR="0" marT="0" marB="0"/>
                </a:tc>
                <a:extLst>
                  <a:ext uri="{0D108BD9-81ED-4DB2-BD59-A6C34878D82A}">
                    <a16:rowId xmlns:a16="http://schemas.microsoft.com/office/drawing/2014/main" val="10014"/>
                  </a:ext>
                </a:extLst>
              </a:tr>
            </a:tbl>
          </a:graphicData>
        </a:graphic>
      </p:graphicFrame>
      <p:sp>
        <p:nvSpPr>
          <p:cNvPr id="4" name="Text Placeholder 3"/>
          <p:cNvSpPr>
            <a:spLocks noGrp="1"/>
          </p:cNvSpPr>
          <p:nvPr>
            <p:ph type="body" sz="half" idx="2"/>
          </p:nvPr>
        </p:nvSpPr>
        <p:spPr/>
        <p:txBody>
          <a:bodyPr/>
          <a:lstStyle/>
          <a:p>
            <a:pPr algn="l"/>
            <a:r>
              <a:rPr lang="en-US" sz="2400" b="1" dirty="0">
                <a:solidFill>
                  <a:srgbClr val="FF00FF"/>
                </a:solidFill>
                <a:latin typeface="Arial"/>
                <a:ea typeface="Arial"/>
                <a:cs typeface="Arial"/>
                <a:sym typeface="Arial"/>
              </a:rPr>
              <a:t>PREFIXES:</a:t>
            </a:r>
          </a:p>
          <a:p>
            <a:pPr algn="l"/>
            <a:r>
              <a:rPr lang="en-US" sz="2400" dirty="0">
                <a:solidFill>
                  <a:srgbClr val="EEECE1">
                    <a:lumMod val="25000"/>
                  </a:srgbClr>
                </a:solidFill>
                <a:latin typeface="Arial"/>
                <a:ea typeface="Arial"/>
                <a:cs typeface="Arial"/>
                <a:sym typeface="Arial"/>
              </a:rPr>
              <a:t>are used to simplify the description of physical quantities that are either very big or very small</a:t>
            </a:r>
            <a:endParaRPr lang="ar-SA" dirty="0"/>
          </a:p>
        </p:txBody>
      </p:sp>
    </p:spTree>
    <p:extLst>
      <p:ext uri="{BB962C8B-B14F-4D97-AF65-F5344CB8AC3E}">
        <p14:creationId xmlns:p14="http://schemas.microsoft.com/office/powerpoint/2010/main" val="2347051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2924944"/>
            <a:ext cx="8496944" cy="4721299"/>
          </a:xfrm>
        </p:spPr>
        <p:txBody>
          <a:bodyPr>
            <a:normAutofit/>
          </a:bodyPr>
          <a:lstStyle/>
          <a:p>
            <a:pPr lvl="0" indent="457200" algn="l" rtl="0">
              <a:spcBef>
                <a:spcPts val="0"/>
              </a:spcBef>
              <a:buClr>
                <a:prstClr val="white"/>
              </a:buClr>
              <a:buSzPct val="25000"/>
            </a:pPr>
            <a:endParaRPr lang="en-US" sz="1800" dirty="0">
              <a:solidFill>
                <a:srgbClr val="EEECE1">
                  <a:lumMod val="25000"/>
                </a:srgbClr>
              </a:solidFill>
              <a:latin typeface="Arial"/>
              <a:ea typeface="Arial"/>
              <a:cs typeface="Arial"/>
              <a:sym typeface="Arial"/>
            </a:endParaRPr>
          </a:p>
          <a:p>
            <a:pPr lvl="0" indent="457200" algn="l" rtl="0">
              <a:spcBef>
                <a:spcPts val="0"/>
              </a:spcBef>
              <a:buClr>
                <a:prstClr val="white"/>
              </a:buClr>
              <a:buSzPct val="25000"/>
            </a:pPr>
            <a:endParaRPr lang="en-US" sz="1800" dirty="0">
              <a:solidFill>
                <a:srgbClr val="EEECE1">
                  <a:lumMod val="25000"/>
                </a:srgbClr>
              </a:solidFill>
              <a:latin typeface="Arial"/>
              <a:ea typeface="Arial"/>
              <a:cs typeface="Arial"/>
              <a:sym typeface="Arial"/>
            </a:endParaRPr>
          </a:p>
          <a:p>
            <a:pPr lvl="0" indent="457200" algn="l" rtl="0">
              <a:spcBef>
                <a:spcPts val="0"/>
              </a:spcBef>
              <a:buClr>
                <a:prstClr val="white"/>
              </a:buClr>
              <a:buSzPct val="25000"/>
            </a:pPr>
            <a:endParaRPr lang="en-US" sz="1800" dirty="0">
              <a:solidFill>
                <a:srgbClr val="EEECE1">
                  <a:lumMod val="25000"/>
                </a:srgbClr>
              </a:solidFill>
              <a:latin typeface="Arial"/>
              <a:ea typeface="Arial"/>
              <a:cs typeface="Arial"/>
              <a:sym typeface="Arial"/>
            </a:endParaRPr>
          </a:p>
          <a:p>
            <a:endParaRPr lang="ar-SA" dirty="0"/>
          </a:p>
        </p:txBody>
      </p:sp>
      <p:pic>
        <p:nvPicPr>
          <p:cNvPr id="5" name="Picture 4" descr="A screenshot of a cell phone&#10;&#10;Description generated with very high confidence">
            <a:extLst>
              <a:ext uri="{FF2B5EF4-FFF2-40B4-BE49-F238E27FC236}">
                <a16:creationId xmlns:a16="http://schemas.microsoft.com/office/drawing/2014/main" id="{C9BAFC59-2976-400B-B21C-98DF85F470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564904"/>
            <a:ext cx="8496944" cy="3971652"/>
          </a:xfrm>
          <a:prstGeom prst="rect">
            <a:avLst/>
          </a:prstGeom>
        </p:spPr>
      </p:pic>
      <p:pic>
        <p:nvPicPr>
          <p:cNvPr id="7" name="Picture 6" descr="A screenshot of a cell phone&#10;&#10;Description generated with very high confidence">
            <a:extLst>
              <a:ext uri="{FF2B5EF4-FFF2-40B4-BE49-F238E27FC236}">
                <a16:creationId xmlns:a16="http://schemas.microsoft.com/office/drawing/2014/main" id="{B1C6B863-28EB-454B-AE0D-C686F1D91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628" y="513507"/>
            <a:ext cx="6696744" cy="1883420"/>
          </a:xfrm>
          <a:prstGeom prst="rect">
            <a:avLst/>
          </a:prstGeom>
        </p:spPr>
      </p:pic>
    </p:spTree>
    <p:extLst>
      <p:ext uri="{BB962C8B-B14F-4D97-AF65-F5344CB8AC3E}">
        <p14:creationId xmlns:p14="http://schemas.microsoft.com/office/powerpoint/2010/main" val="1936393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FD4B2DE-2D75-4C77-9F34-B144A856C14A}"/>
              </a:ext>
            </a:extLst>
          </p:cNvPr>
          <p:cNvSpPr>
            <a:spLocks noGrp="1"/>
          </p:cNvSpPr>
          <p:nvPr>
            <p:ph idx="1"/>
          </p:nvPr>
        </p:nvSpPr>
        <p:spPr>
          <a:xfrm>
            <a:off x="426368" y="1628800"/>
            <a:ext cx="8229600" cy="4525963"/>
          </a:xfrm>
        </p:spPr>
        <p:txBody>
          <a:bodyPr/>
          <a:lstStyle/>
          <a:p>
            <a:pPr marL="0" lvl="0" indent="457200" algn="l" rtl="0">
              <a:spcBef>
                <a:spcPts val="0"/>
              </a:spcBef>
              <a:buClr>
                <a:prstClr val="white"/>
              </a:buClr>
              <a:buSzPct val="25000"/>
              <a:buNone/>
            </a:pPr>
            <a:r>
              <a:rPr lang="en-US" sz="1800" dirty="0">
                <a:solidFill>
                  <a:srgbClr val="C00000"/>
                </a:solidFill>
                <a:latin typeface="Arial"/>
                <a:ea typeface="Arial"/>
                <a:cs typeface="Arial"/>
                <a:sym typeface="Arial"/>
              </a:rPr>
              <a:t>For each of the following, express the magnitude using a scientific notation.</a:t>
            </a:r>
          </a:p>
          <a:p>
            <a:pPr marL="0" lvl="0" indent="0" algn="l" rtl="0">
              <a:spcBef>
                <a:spcPts val="0"/>
              </a:spcBef>
              <a:buNone/>
            </a:pPr>
            <a:r>
              <a:rPr lang="en-US" sz="2000" dirty="0">
                <a:solidFill>
                  <a:srgbClr val="EEECE1">
                    <a:lumMod val="25000"/>
                  </a:srgbClr>
                </a:solidFill>
                <a:latin typeface="Arial" pitchFamily="34" charset="0"/>
                <a:cs typeface="Arial" pitchFamily="34" charset="0"/>
              </a:rPr>
              <a:t>1-20000000</a:t>
            </a:r>
          </a:p>
          <a:p>
            <a:pPr marL="0" lvl="0" indent="0" algn="l" rtl="0">
              <a:spcBef>
                <a:spcPts val="0"/>
              </a:spcBef>
              <a:buNone/>
            </a:pPr>
            <a:r>
              <a:rPr lang="en-US" sz="2000" dirty="0">
                <a:solidFill>
                  <a:srgbClr val="EEECE1">
                    <a:lumMod val="25000"/>
                  </a:srgbClr>
                </a:solidFill>
                <a:latin typeface="Arial" pitchFamily="34" charset="0"/>
                <a:cs typeface="Arial" pitchFamily="34" charset="0"/>
              </a:rPr>
              <a:t>2-345000</a:t>
            </a:r>
          </a:p>
          <a:p>
            <a:pPr marL="0" lvl="0" indent="0" algn="l" rtl="0">
              <a:spcBef>
                <a:spcPts val="0"/>
              </a:spcBef>
              <a:buNone/>
            </a:pPr>
            <a:r>
              <a:rPr lang="en-US" sz="2000" dirty="0">
                <a:solidFill>
                  <a:srgbClr val="EEECE1">
                    <a:lumMod val="25000"/>
                  </a:srgbClr>
                </a:solidFill>
                <a:latin typeface="Arial" pitchFamily="34" charset="0"/>
                <a:cs typeface="Arial" pitchFamily="34" charset="0"/>
              </a:rPr>
              <a:t>3-0.0000023</a:t>
            </a:r>
          </a:p>
          <a:p>
            <a:pPr marL="0" lvl="0" indent="0" algn="l" rtl="0">
              <a:spcBef>
                <a:spcPts val="0"/>
              </a:spcBef>
              <a:buNone/>
            </a:pPr>
            <a:r>
              <a:rPr lang="en-US" sz="2000" dirty="0">
                <a:solidFill>
                  <a:srgbClr val="EEECE1">
                    <a:lumMod val="25000"/>
                  </a:srgbClr>
                </a:solidFill>
                <a:latin typeface="Arial" pitchFamily="34" charset="0"/>
                <a:cs typeface="Arial" pitchFamily="34" charset="0"/>
              </a:rPr>
              <a:t>4-0.00000006</a:t>
            </a:r>
          </a:p>
          <a:p>
            <a:pPr marL="0" lvl="0" indent="0" algn="l" rtl="0">
              <a:spcBef>
                <a:spcPts val="0"/>
              </a:spcBef>
              <a:buNone/>
            </a:pPr>
            <a:r>
              <a:rPr lang="en-US" sz="2000" dirty="0">
                <a:solidFill>
                  <a:srgbClr val="EEECE1">
                    <a:lumMod val="25000"/>
                  </a:srgbClr>
                </a:solidFill>
                <a:latin typeface="Arial" pitchFamily="34" charset="0"/>
                <a:cs typeface="Arial" pitchFamily="34" charset="0"/>
              </a:rPr>
              <a:t>5-123402123100</a:t>
            </a:r>
          </a:p>
          <a:p>
            <a:pPr marL="0" lvl="0" indent="457200" algn="l" rtl="0">
              <a:spcBef>
                <a:spcPts val="0"/>
              </a:spcBef>
              <a:buClr>
                <a:prstClr val="white"/>
              </a:buClr>
              <a:buSzPct val="25000"/>
              <a:buNone/>
            </a:pPr>
            <a:r>
              <a:rPr lang="en-US" sz="2000" u="sng" dirty="0">
                <a:solidFill>
                  <a:srgbClr val="EEECE1">
                    <a:lumMod val="25000"/>
                  </a:srgbClr>
                </a:solidFill>
                <a:latin typeface="Arial" pitchFamily="34" charset="0"/>
                <a:ea typeface="Arial"/>
                <a:cs typeface="Arial" pitchFamily="34" charset="0"/>
                <a:sym typeface="Arial"/>
              </a:rPr>
              <a:t>Solution:</a:t>
            </a:r>
          </a:p>
          <a:p>
            <a:pPr marL="0" lvl="0" indent="0" algn="l" rtl="0">
              <a:spcBef>
                <a:spcPts val="0"/>
              </a:spcBef>
              <a:buNone/>
            </a:pPr>
            <a:r>
              <a:rPr lang="en-US" sz="2000" dirty="0">
                <a:solidFill>
                  <a:srgbClr val="1F497D"/>
                </a:solidFill>
                <a:latin typeface="Arial" pitchFamily="34" charset="0"/>
                <a:cs typeface="Arial" pitchFamily="34" charset="0"/>
              </a:rPr>
              <a:t>1- 2x</a:t>
            </a:r>
            <a:r>
              <a:rPr lang="en-US" sz="2000" kern="0" dirty="0">
                <a:solidFill>
                  <a:srgbClr val="1F497D"/>
                </a:solidFill>
                <a:latin typeface="Arial" pitchFamily="34" charset="0"/>
                <a:ea typeface="Arial"/>
                <a:cs typeface="Arial" pitchFamily="34" charset="0"/>
                <a:sym typeface="Arial"/>
              </a:rPr>
              <a:t> 10</a:t>
            </a:r>
            <a:r>
              <a:rPr lang="en-US" sz="2000" i="1" kern="0" baseline="30000" dirty="0">
                <a:solidFill>
                  <a:srgbClr val="1F497D"/>
                </a:solidFill>
                <a:latin typeface="Arial" pitchFamily="34" charset="0"/>
                <a:ea typeface="Arial"/>
                <a:cs typeface="Arial" pitchFamily="34" charset="0"/>
                <a:sym typeface="Arial"/>
              </a:rPr>
              <a:t>7</a:t>
            </a:r>
          </a:p>
          <a:p>
            <a:pPr marL="0" lvl="0" indent="0" algn="l" rtl="0">
              <a:spcBef>
                <a:spcPts val="0"/>
              </a:spcBef>
              <a:buNone/>
            </a:pPr>
            <a:r>
              <a:rPr lang="en-US" sz="2000" i="1" kern="0" dirty="0">
                <a:solidFill>
                  <a:srgbClr val="1F497D"/>
                </a:solidFill>
                <a:latin typeface="Arial" pitchFamily="34" charset="0"/>
                <a:cs typeface="Arial" pitchFamily="34" charset="0"/>
                <a:sym typeface="Arial"/>
              </a:rPr>
              <a:t>2- 3.45x</a:t>
            </a:r>
            <a:r>
              <a:rPr lang="en-US" sz="2000" dirty="0">
                <a:solidFill>
                  <a:srgbClr val="1F497D"/>
                </a:solidFill>
                <a:latin typeface="Arial" pitchFamily="34" charset="0"/>
                <a:ea typeface="Arial"/>
                <a:cs typeface="Arial" pitchFamily="34" charset="0"/>
                <a:sym typeface="Arial"/>
              </a:rPr>
              <a:t> 10</a:t>
            </a:r>
            <a:r>
              <a:rPr lang="en-US" sz="2000" i="1" baseline="30000" dirty="0">
                <a:solidFill>
                  <a:srgbClr val="1F497D"/>
                </a:solidFill>
                <a:latin typeface="Arial" pitchFamily="34" charset="0"/>
                <a:ea typeface="Arial"/>
                <a:cs typeface="Arial" pitchFamily="34" charset="0"/>
                <a:sym typeface="Arial"/>
              </a:rPr>
              <a:t>5</a:t>
            </a:r>
          </a:p>
          <a:p>
            <a:pPr marL="0" lvl="0" indent="0" algn="l" rtl="0">
              <a:spcBef>
                <a:spcPts val="0"/>
              </a:spcBef>
              <a:buNone/>
            </a:pPr>
            <a:r>
              <a:rPr lang="en-US" sz="2000" dirty="0">
                <a:solidFill>
                  <a:srgbClr val="1F497D"/>
                </a:solidFill>
                <a:latin typeface="Arial" pitchFamily="34" charset="0"/>
                <a:cs typeface="Arial" pitchFamily="34" charset="0"/>
              </a:rPr>
              <a:t>3- 2.3x</a:t>
            </a:r>
            <a:r>
              <a:rPr lang="en-US" sz="2000" dirty="0">
                <a:solidFill>
                  <a:srgbClr val="1F497D"/>
                </a:solidFill>
                <a:latin typeface="Arial" pitchFamily="34" charset="0"/>
                <a:ea typeface="Arial"/>
                <a:cs typeface="Arial" pitchFamily="34" charset="0"/>
                <a:sym typeface="Arial"/>
              </a:rPr>
              <a:t> 10</a:t>
            </a:r>
            <a:r>
              <a:rPr lang="en-US" sz="2000" i="1" baseline="30000" dirty="0">
                <a:solidFill>
                  <a:srgbClr val="1F497D"/>
                </a:solidFill>
                <a:latin typeface="Arial" pitchFamily="34" charset="0"/>
                <a:ea typeface="Arial"/>
                <a:cs typeface="Arial" pitchFamily="34" charset="0"/>
                <a:sym typeface="Arial"/>
              </a:rPr>
              <a:t>-6</a:t>
            </a:r>
          </a:p>
          <a:p>
            <a:pPr marL="0" lvl="0" indent="0" algn="l" rtl="0">
              <a:spcBef>
                <a:spcPts val="0"/>
              </a:spcBef>
              <a:buNone/>
            </a:pPr>
            <a:r>
              <a:rPr lang="en-US" sz="2000" dirty="0">
                <a:solidFill>
                  <a:srgbClr val="1F497D"/>
                </a:solidFill>
                <a:latin typeface="Arial" pitchFamily="34" charset="0"/>
                <a:cs typeface="Arial" pitchFamily="34" charset="0"/>
              </a:rPr>
              <a:t>4- 6x</a:t>
            </a:r>
            <a:r>
              <a:rPr lang="en-US" sz="2000" dirty="0">
                <a:solidFill>
                  <a:srgbClr val="1F497D"/>
                </a:solidFill>
                <a:latin typeface="Arial" pitchFamily="34" charset="0"/>
                <a:ea typeface="Arial"/>
                <a:cs typeface="Arial" pitchFamily="34" charset="0"/>
                <a:sym typeface="Arial"/>
              </a:rPr>
              <a:t> 10</a:t>
            </a:r>
            <a:r>
              <a:rPr lang="en-US" sz="2000" i="1" baseline="30000" dirty="0">
                <a:solidFill>
                  <a:srgbClr val="1F497D"/>
                </a:solidFill>
                <a:latin typeface="Arial" pitchFamily="34" charset="0"/>
                <a:ea typeface="Arial"/>
                <a:cs typeface="Arial" pitchFamily="34" charset="0"/>
                <a:sym typeface="Arial"/>
              </a:rPr>
              <a:t>-8</a:t>
            </a:r>
          </a:p>
          <a:p>
            <a:pPr marL="0" lvl="0" indent="0" algn="l" rtl="0">
              <a:spcBef>
                <a:spcPts val="0"/>
              </a:spcBef>
              <a:buNone/>
            </a:pPr>
            <a:r>
              <a:rPr lang="en-US" sz="2000" dirty="0">
                <a:solidFill>
                  <a:srgbClr val="1F497D"/>
                </a:solidFill>
                <a:latin typeface="Arial" pitchFamily="34" charset="0"/>
                <a:cs typeface="Arial" pitchFamily="34" charset="0"/>
              </a:rPr>
              <a:t>5- 1.2 x</a:t>
            </a:r>
            <a:r>
              <a:rPr lang="en-US" sz="2000" dirty="0">
                <a:solidFill>
                  <a:srgbClr val="1F497D"/>
                </a:solidFill>
                <a:latin typeface="Arial" pitchFamily="34" charset="0"/>
                <a:ea typeface="Arial"/>
                <a:cs typeface="Arial" pitchFamily="34" charset="0"/>
                <a:sym typeface="Arial"/>
              </a:rPr>
              <a:t> 10</a:t>
            </a:r>
            <a:r>
              <a:rPr lang="en-US" sz="2000" i="1" baseline="30000" dirty="0">
                <a:solidFill>
                  <a:srgbClr val="1F497D"/>
                </a:solidFill>
                <a:latin typeface="Arial" pitchFamily="34" charset="0"/>
                <a:ea typeface="Arial"/>
                <a:cs typeface="Arial" pitchFamily="34" charset="0"/>
                <a:sym typeface="Arial"/>
              </a:rPr>
              <a:t>11</a:t>
            </a:r>
            <a:endParaRPr lang="en-US" sz="2000" dirty="0">
              <a:solidFill>
                <a:srgbClr val="1F497D"/>
              </a:solidFill>
              <a:latin typeface="Arial" pitchFamily="34" charset="0"/>
              <a:cs typeface="Arial" pitchFamily="34" charset="0"/>
            </a:endParaRPr>
          </a:p>
          <a:p>
            <a:endParaRPr lang="en-US" dirty="0"/>
          </a:p>
        </p:txBody>
      </p:sp>
      <p:sp>
        <p:nvSpPr>
          <p:cNvPr id="7" name="TextBox 6">
            <a:extLst>
              <a:ext uri="{FF2B5EF4-FFF2-40B4-BE49-F238E27FC236}">
                <a16:creationId xmlns:a16="http://schemas.microsoft.com/office/drawing/2014/main" id="{71E016D2-A6F2-401B-80B1-EBBF5E825F72}"/>
              </a:ext>
            </a:extLst>
          </p:cNvPr>
          <p:cNvSpPr txBox="1"/>
          <p:nvPr/>
        </p:nvSpPr>
        <p:spPr>
          <a:xfrm>
            <a:off x="426368" y="908720"/>
            <a:ext cx="2160240" cy="461665"/>
          </a:xfrm>
          <a:prstGeom prst="rect">
            <a:avLst/>
          </a:prstGeom>
          <a:noFill/>
        </p:spPr>
        <p:txBody>
          <a:bodyPr wrap="square" rtlCol="0">
            <a:spAutoFit/>
          </a:bodyPr>
          <a:lstStyle/>
          <a:p>
            <a:r>
              <a:rPr lang="en-US" sz="2400" b="1" dirty="0"/>
              <a:t>EXAMPLE</a:t>
            </a:r>
          </a:p>
        </p:txBody>
      </p:sp>
    </p:spTree>
    <p:extLst>
      <p:ext uri="{BB962C8B-B14F-4D97-AF65-F5344CB8AC3E}">
        <p14:creationId xmlns:p14="http://schemas.microsoft.com/office/powerpoint/2010/main" val="4230535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1804" y="153824"/>
            <a:ext cx="7772400" cy="1470025"/>
          </a:xfrm>
        </p:spPr>
        <p:txBody>
          <a:bodyPr/>
          <a:lstStyle/>
          <a:p>
            <a:r>
              <a:rPr lang="en-US" b="1" dirty="0"/>
              <a:t>Proportion of Final Assessment</a:t>
            </a:r>
            <a:br>
              <a:rPr lang="en-US" b="1" dirty="0"/>
            </a:br>
            <a:r>
              <a:rPr lang="en-US" b="1" dirty="0"/>
              <a:t>1010-phy</a:t>
            </a:r>
            <a:endParaRPr lang="en-US" dirty="0"/>
          </a:p>
        </p:txBody>
      </p:sp>
      <p:sp>
        <p:nvSpPr>
          <p:cNvPr id="3" name="Subtitle 2"/>
          <p:cNvSpPr>
            <a:spLocks noGrp="1"/>
          </p:cNvSpPr>
          <p:nvPr>
            <p:ph type="subTitle" idx="1"/>
          </p:nvPr>
        </p:nvSpPr>
        <p:spPr>
          <a:xfrm>
            <a:off x="611560" y="1916832"/>
            <a:ext cx="8136904" cy="4941168"/>
          </a:xfrm>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490" t="20690" r="27797" b="7759"/>
          <a:stretch/>
        </p:blipFill>
        <p:spPr bwMode="auto">
          <a:xfrm>
            <a:off x="251520" y="1623849"/>
            <a:ext cx="8712968" cy="523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970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0406AE-056C-4AFB-8255-77036F86B423}"/>
              </a:ext>
            </a:extLst>
          </p:cNvPr>
          <p:cNvSpPr>
            <a:spLocks noGrp="1"/>
          </p:cNvSpPr>
          <p:nvPr>
            <p:ph idx="1"/>
          </p:nvPr>
        </p:nvSpPr>
        <p:spPr>
          <a:xfrm>
            <a:off x="179512" y="1278052"/>
            <a:ext cx="8784976" cy="5853113"/>
          </a:xfrm>
        </p:spPr>
        <p:txBody>
          <a:bodyPr/>
          <a:lstStyle/>
          <a:p>
            <a:pPr marL="0" indent="0" algn="l">
              <a:buNone/>
            </a:pPr>
            <a:r>
              <a:rPr lang="en-US" dirty="0"/>
              <a:t>  </a:t>
            </a:r>
            <a:r>
              <a:rPr lang="en-US" dirty="0">
                <a:solidFill>
                  <a:srgbClr val="C00000"/>
                </a:solidFill>
              </a:rPr>
              <a:t>1</a:t>
            </a:r>
            <a:r>
              <a:rPr lang="en-US" dirty="0"/>
              <a:t>-  2million meters (2,000,000m) written in scientific notation form=                      or</a:t>
            </a:r>
          </a:p>
          <a:p>
            <a:pPr marL="0" indent="0" algn="l">
              <a:buNone/>
            </a:pPr>
            <a:r>
              <a:rPr lang="en-US" dirty="0"/>
              <a:t> written using prefix= </a:t>
            </a:r>
            <a:r>
              <a:rPr lang="en-US" dirty="0">
                <a:solidFill>
                  <a:srgbClr val="C00000"/>
                </a:solidFill>
              </a:rPr>
              <a:t>2Mm</a:t>
            </a:r>
            <a:r>
              <a:rPr lang="en-US" dirty="0"/>
              <a:t>. (2 mega meter) .</a:t>
            </a:r>
          </a:p>
          <a:p>
            <a:pPr marL="0" indent="0" algn="l">
              <a:buNone/>
            </a:pPr>
            <a:endParaRPr lang="en-US" dirty="0"/>
          </a:p>
          <a:p>
            <a:pPr marL="0" indent="0" algn="l">
              <a:buNone/>
            </a:pPr>
            <a:r>
              <a:rPr lang="en-US" dirty="0"/>
              <a:t>2-Fill the table </a:t>
            </a:r>
          </a:p>
          <a:p>
            <a:pPr marL="0" indent="0" algn="l">
              <a:buNone/>
            </a:pPr>
            <a:endParaRPr lang="en-US" dirty="0"/>
          </a:p>
        </p:txBody>
      </p:sp>
      <p:sp>
        <p:nvSpPr>
          <p:cNvPr id="5" name="TextBox 4">
            <a:extLst>
              <a:ext uri="{FF2B5EF4-FFF2-40B4-BE49-F238E27FC236}">
                <a16:creationId xmlns:a16="http://schemas.microsoft.com/office/drawing/2014/main" id="{427B572B-F03C-4D6C-A89D-E9275B6DB732}"/>
              </a:ext>
            </a:extLst>
          </p:cNvPr>
          <p:cNvSpPr txBox="1"/>
          <p:nvPr/>
        </p:nvSpPr>
        <p:spPr>
          <a:xfrm>
            <a:off x="3419872" y="260648"/>
            <a:ext cx="1800200" cy="584775"/>
          </a:xfrm>
          <a:prstGeom prst="rect">
            <a:avLst/>
          </a:prstGeom>
          <a:noFill/>
        </p:spPr>
        <p:txBody>
          <a:bodyPr wrap="square" rtlCol="0">
            <a:spAutoFit/>
          </a:bodyPr>
          <a:lstStyle/>
          <a:p>
            <a:r>
              <a:rPr lang="en-US" sz="3200" dirty="0"/>
              <a:t>Example </a:t>
            </a:r>
          </a:p>
        </p:txBody>
      </p:sp>
      <p:pic>
        <p:nvPicPr>
          <p:cNvPr id="8" name="Picture 7">
            <a:extLst>
              <a:ext uri="{FF2B5EF4-FFF2-40B4-BE49-F238E27FC236}">
                <a16:creationId xmlns:a16="http://schemas.microsoft.com/office/drawing/2014/main" id="{F2B1BBE5-A8F2-4BDC-AA5E-662E38694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844824"/>
            <a:ext cx="1284675" cy="482139"/>
          </a:xfrm>
          <a:prstGeom prst="rect">
            <a:avLst/>
          </a:prstGeom>
          <a:solidFill>
            <a:schemeClr val="tx2">
              <a:lumMod val="20000"/>
              <a:lumOff val="80000"/>
            </a:schemeClr>
          </a:solidFill>
        </p:spPr>
      </p:pic>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DDF43E97-2723-464F-9127-5D2FD8461B76}"/>
                  </a:ext>
                </a:extLst>
              </p:cNvPr>
              <p:cNvGraphicFramePr>
                <a:graphicFrameLocks noGrp="1"/>
              </p:cNvGraphicFramePr>
              <p:nvPr>
                <p:extLst>
                  <p:ext uri="{D42A27DB-BD31-4B8C-83A1-F6EECF244321}">
                    <p14:modId xmlns:p14="http://schemas.microsoft.com/office/powerpoint/2010/main" val="1763278661"/>
                  </p:ext>
                </p:extLst>
              </p:nvPr>
            </p:nvGraphicFramePr>
            <p:xfrm>
              <a:off x="1151620" y="4293096"/>
              <a:ext cx="6840759" cy="198120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968638809"/>
                        </a:ext>
                      </a:extLst>
                    </a:gridCol>
                    <a:gridCol w="2256250">
                      <a:extLst>
                        <a:ext uri="{9D8B030D-6E8A-4147-A177-3AD203B41FA5}">
                          <a16:colId xmlns:a16="http://schemas.microsoft.com/office/drawing/2014/main" val="3087074386"/>
                        </a:ext>
                      </a:extLst>
                    </a:gridCol>
                    <a:gridCol w="2280253">
                      <a:extLst>
                        <a:ext uri="{9D8B030D-6E8A-4147-A177-3AD203B41FA5}">
                          <a16:colId xmlns:a16="http://schemas.microsoft.com/office/drawing/2014/main" val="3734122253"/>
                        </a:ext>
                      </a:extLst>
                    </a:gridCol>
                  </a:tblGrid>
                  <a:tr h="370840">
                    <a:tc>
                      <a:txBody>
                        <a:bodyPr/>
                        <a:lstStyle/>
                        <a:p>
                          <a:pPr algn="ctr"/>
                          <a:r>
                            <a:rPr lang="en-US" sz="2800" dirty="0"/>
                            <a:t>number</a:t>
                          </a:r>
                        </a:p>
                      </a:txBody>
                      <a:tcPr/>
                    </a:tc>
                    <a:tc>
                      <a:txBody>
                        <a:bodyPr/>
                        <a:lstStyle/>
                        <a:p>
                          <a:pPr algn="ctr"/>
                          <a:r>
                            <a:rPr lang="en-US" sz="2800" dirty="0"/>
                            <a:t>Scientific form</a:t>
                          </a:r>
                        </a:p>
                      </a:txBody>
                      <a:tcPr/>
                    </a:tc>
                    <a:tc>
                      <a:txBody>
                        <a:bodyPr/>
                        <a:lstStyle/>
                        <a:p>
                          <a:pPr algn="ctr"/>
                          <a:r>
                            <a:rPr lang="en-US" sz="2800" dirty="0"/>
                            <a:t>Prefixes form</a:t>
                          </a:r>
                        </a:p>
                      </a:txBody>
                      <a:tcPr/>
                    </a:tc>
                    <a:extLst>
                      <a:ext uri="{0D108BD9-81ED-4DB2-BD59-A6C34878D82A}">
                        <a16:rowId xmlns:a16="http://schemas.microsoft.com/office/drawing/2014/main" val="4070265061"/>
                      </a:ext>
                    </a:extLst>
                  </a:tr>
                  <a:tr h="370840">
                    <a:tc>
                      <a:txBody>
                        <a:bodyPr/>
                        <a:lstStyle/>
                        <a:p>
                          <a:pPr algn="ctr"/>
                          <a:r>
                            <a:rPr lang="en-US" sz="2800" dirty="0"/>
                            <a:t>2900</a:t>
                          </a:r>
                        </a:p>
                      </a:txBody>
                      <a:tcPr/>
                    </a:tc>
                    <a:tc>
                      <a:txBody>
                        <a:bodyPr/>
                        <a:lstStyle/>
                        <a:p>
                          <a:pPr algn="ctr"/>
                          <a:r>
                            <a:rPr lang="en-US" sz="2800" dirty="0"/>
                            <a:t>2</a:t>
                          </a:r>
                          <a14:m>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m:t>
                                  </m:r>
                                  <m:r>
                                    <a:rPr lang="en-US" sz="2800" b="0" i="1" smtClean="0">
                                      <a:latin typeface="Cambria Math" panose="02040503050406030204" pitchFamily="18" charset="0"/>
                                    </a:rPr>
                                    <m:t>9</m:t>
                                  </m:r>
                                  <m:r>
                                    <a:rPr lang="en-US" sz="2800" b="0" i="1" smtClean="0">
                                      <a:latin typeface="Cambria Math" panose="02040503050406030204" pitchFamily="18" charset="0"/>
                                    </a:rPr>
                                    <m:t>𝑋</m:t>
                                  </m:r>
                                  <m:r>
                                    <a:rPr lang="en-US" sz="2800" b="0" i="1" smtClean="0">
                                      <a:latin typeface="Cambria Math" panose="02040503050406030204" pitchFamily="18" charset="0"/>
                                    </a:rPr>
                                    <m:t>10</m:t>
                                  </m:r>
                                </m:e>
                                <m:sup>
                                  <m:r>
                                    <a:rPr lang="en-US" sz="2800" b="0" i="1" smtClean="0">
                                      <a:latin typeface="Cambria Math" panose="02040503050406030204" pitchFamily="18" charset="0"/>
                                    </a:rPr>
                                    <m:t>3</m:t>
                                  </m:r>
                                </m:sup>
                              </m:sSup>
                            </m:oMath>
                          </a14:m>
                          <a:endParaRPr lang="en-US" sz="2800" dirty="0"/>
                        </a:p>
                      </a:txBody>
                      <a:tcPr/>
                    </a:tc>
                    <a:tc>
                      <a:txBody>
                        <a:bodyPr/>
                        <a:lstStyle/>
                        <a:p>
                          <a:pPr algn="ctr"/>
                          <a:r>
                            <a:rPr lang="en-US" sz="2800" dirty="0"/>
                            <a:t>2.9 K</a:t>
                          </a:r>
                        </a:p>
                      </a:txBody>
                      <a:tcPr/>
                    </a:tc>
                    <a:extLst>
                      <a:ext uri="{0D108BD9-81ED-4DB2-BD59-A6C34878D82A}">
                        <a16:rowId xmlns:a16="http://schemas.microsoft.com/office/drawing/2014/main" val="2312825756"/>
                      </a:ext>
                    </a:extLst>
                  </a:tr>
                  <a:tr h="370840">
                    <a:tc>
                      <a:txBody>
                        <a:bodyPr/>
                        <a:lstStyle/>
                        <a:p>
                          <a:pPr algn="ctr"/>
                          <a:r>
                            <a:rPr lang="en-US" sz="2800" dirty="0"/>
                            <a:t>0.000005</a:t>
                          </a:r>
                        </a:p>
                      </a:txBody>
                      <a:tcPr/>
                    </a:tc>
                    <a:tc>
                      <a:txBody>
                        <a:bodyPr/>
                        <a:lstStyle/>
                        <a:p>
                          <a:pPr algn="ctr"/>
                          <a:r>
                            <a:rPr lang="en-US" sz="2800" dirty="0"/>
                            <a:t>5X</a:t>
                          </a:r>
                          <a14:m>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10</m:t>
                                  </m:r>
                                </m:e>
                                <m:sup>
                                  <m:r>
                                    <a:rPr lang="en-US" sz="2800" b="0" i="1" smtClean="0">
                                      <a:latin typeface="Cambria Math" panose="02040503050406030204" pitchFamily="18" charset="0"/>
                                    </a:rPr>
                                    <m:t>−</m:t>
                                  </m:r>
                                  <m:r>
                                    <a:rPr lang="en-US" sz="2800" b="0" i="1" smtClean="0">
                                      <a:latin typeface="Cambria Math" panose="02040503050406030204" pitchFamily="18" charset="0"/>
                                    </a:rPr>
                                    <m:t>6</m:t>
                                  </m:r>
                                </m:sup>
                              </m:sSup>
                            </m:oMath>
                          </a14:m>
                          <a:endParaRPr lang="en-US" sz="2800" dirty="0"/>
                        </a:p>
                      </a:txBody>
                      <a:tcPr/>
                    </a:tc>
                    <a:tc>
                      <a:txBody>
                        <a:bodyPr/>
                        <a:lstStyle/>
                        <a:p>
                          <a:pPr algn="ctr"/>
                          <a:r>
                            <a:rPr lang="en-US" sz="2800" dirty="0"/>
                            <a:t>5</a:t>
                          </a:r>
                          <a:r>
                            <a:rPr lang="en-US" sz="2800" dirty="0">
                              <a:effectLst/>
                            </a:rPr>
                            <a:t>µ</a:t>
                          </a:r>
                          <a:endParaRPr lang="en-US" sz="2800" dirty="0"/>
                        </a:p>
                      </a:txBody>
                      <a:tcPr/>
                    </a:tc>
                    <a:extLst>
                      <a:ext uri="{0D108BD9-81ED-4DB2-BD59-A6C34878D82A}">
                        <a16:rowId xmlns:a16="http://schemas.microsoft.com/office/drawing/2014/main" val="2483606460"/>
                      </a:ext>
                    </a:extLst>
                  </a:tr>
                </a:tbl>
              </a:graphicData>
            </a:graphic>
          </p:graphicFrame>
        </mc:Choice>
        <mc:Fallback xmlns="">
          <p:graphicFrame>
            <p:nvGraphicFramePr>
              <p:cNvPr id="9" name="Table 8">
                <a:extLst>
                  <a:ext uri="{FF2B5EF4-FFF2-40B4-BE49-F238E27FC236}">
                    <a16:creationId xmlns:a16="http://schemas.microsoft.com/office/drawing/2014/main" id="{DDF43E97-2723-464F-9127-5D2FD8461B76}"/>
                  </a:ext>
                </a:extLst>
              </p:cNvPr>
              <p:cNvGraphicFramePr>
                <a:graphicFrameLocks noGrp="1"/>
              </p:cNvGraphicFramePr>
              <p:nvPr>
                <p:extLst>
                  <p:ext uri="{D42A27DB-BD31-4B8C-83A1-F6EECF244321}">
                    <p14:modId xmlns:p14="http://schemas.microsoft.com/office/powerpoint/2010/main" val="1763278661"/>
                  </p:ext>
                </p:extLst>
              </p:nvPr>
            </p:nvGraphicFramePr>
            <p:xfrm>
              <a:off x="1151620" y="4293096"/>
              <a:ext cx="6840759" cy="1981200"/>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968638809"/>
                        </a:ext>
                      </a:extLst>
                    </a:gridCol>
                    <a:gridCol w="2256250">
                      <a:extLst>
                        <a:ext uri="{9D8B030D-6E8A-4147-A177-3AD203B41FA5}">
                          <a16:colId xmlns:a16="http://schemas.microsoft.com/office/drawing/2014/main" val="3087074386"/>
                        </a:ext>
                      </a:extLst>
                    </a:gridCol>
                    <a:gridCol w="2280253">
                      <a:extLst>
                        <a:ext uri="{9D8B030D-6E8A-4147-A177-3AD203B41FA5}">
                          <a16:colId xmlns:a16="http://schemas.microsoft.com/office/drawing/2014/main" val="3734122253"/>
                        </a:ext>
                      </a:extLst>
                    </a:gridCol>
                  </a:tblGrid>
                  <a:tr h="944880">
                    <a:tc>
                      <a:txBody>
                        <a:bodyPr/>
                        <a:lstStyle/>
                        <a:p>
                          <a:pPr algn="ctr"/>
                          <a:r>
                            <a:rPr lang="en-US" sz="2800" dirty="0"/>
                            <a:t>number</a:t>
                          </a:r>
                        </a:p>
                      </a:txBody>
                      <a:tcPr/>
                    </a:tc>
                    <a:tc>
                      <a:txBody>
                        <a:bodyPr/>
                        <a:lstStyle/>
                        <a:p>
                          <a:pPr algn="ctr"/>
                          <a:r>
                            <a:rPr lang="en-US" sz="2800" dirty="0"/>
                            <a:t>Scientific form</a:t>
                          </a:r>
                        </a:p>
                      </a:txBody>
                      <a:tcPr/>
                    </a:tc>
                    <a:tc>
                      <a:txBody>
                        <a:bodyPr/>
                        <a:lstStyle/>
                        <a:p>
                          <a:pPr algn="ctr"/>
                          <a:r>
                            <a:rPr lang="en-US" sz="2800" dirty="0"/>
                            <a:t>Prefixes form</a:t>
                          </a:r>
                        </a:p>
                      </a:txBody>
                      <a:tcPr/>
                    </a:tc>
                    <a:extLst>
                      <a:ext uri="{0D108BD9-81ED-4DB2-BD59-A6C34878D82A}">
                        <a16:rowId xmlns:a16="http://schemas.microsoft.com/office/drawing/2014/main" val="4070265061"/>
                      </a:ext>
                    </a:extLst>
                  </a:tr>
                  <a:tr h="518160">
                    <a:tc>
                      <a:txBody>
                        <a:bodyPr/>
                        <a:lstStyle/>
                        <a:p>
                          <a:pPr algn="ctr"/>
                          <a:r>
                            <a:rPr lang="en-US" sz="2800" dirty="0"/>
                            <a:t>2900</a:t>
                          </a:r>
                        </a:p>
                      </a:txBody>
                      <a:tcPr/>
                    </a:tc>
                    <a:tc>
                      <a:txBody>
                        <a:bodyPr/>
                        <a:lstStyle/>
                        <a:p>
                          <a:endParaRPr lang="en-US"/>
                        </a:p>
                      </a:txBody>
                      <a:tcPr>
                        <a:blipFill>
                          <a:blip r:embed="rId3"/>
                          <a:stretch>
                            <a:fillRect l="-102703" t="-190698" r="-102432" b="-131395"/>
                          </a:stretch>
                        </a:blipFill>
                      </a:tcPr>
                    </a:tc>
                    <a:tc>
                      <a:txBody>
                        <a:bodyPr/>
                        <a:lstStyle/>
                        <a:p>
                          <a:pPr algn="ctr"/>
                          <a:r>
                            <a:rPr lang="en-US" sz="2800" dirty="0"/>
                            <a:t>2.9 K</a:t>
                          </a:r>
                        </a:p>
                      </a:txBody>
                      <a:tcPr/>
                    </a:tc>
                    <a:extLst>
                      <a:ext uri="{0D108BD9-81ED-4DB2-BD59-A6C34878D82A}">
                        <a16:rowId xmlns:a16="http://schemas.microsoft.com/office/drawing/2014/main" val="2312825756"/>
                      </a:ext>
                    </a:extLst>
                  </a:tr>
                  <a:tr h="518160">
                    <a:tc>
                      <a:txBody>
                        <a:bodyPr/>
                        <a:lstStyle/>
                        <a:p>
                          <a:pPr algn="ctr"/>
                          <a:r>
                            <a:rPr lang="en-US" sz="2800" dirty="0"/>
                            <a:t>0.000005</a:t>
                          </a:r>
                        </a:p>
                      </a:txBody>
                      <a:tcPr/>
                    </a:tc>
                    <a:tc>
                      <a:txBody>
                        <a:bodyPr/>
                        <a:lstStyle/>
                        <a:p>
                          <a:endParaRPr lang="en-US"/>
                        </a:p>
                      </a:txBody>
                      <a:tcPr>
                        <a:blipFill>
                          <a:blip r:embed="rId3"/>
                          <a:stretch>
                            <a:fillRect l="-102703" t="-294118" r="-102432" b="-32941"/>
                          </a:stretch>
                        </a:blipFill>
                      </a:tcPr>
                    </a:tc>
                    <a:tc>
                      <a:txBody>
                        <a:bodyPr/>
                        <a:lstStyle/>
                        <a:p>
                          <a:pPr algn="ctr"/>
                          <a:r>
                            <a:rPr lang="en-US" sz="2800" dirty="0"/>
                            <a:t>5</a:t>
                          </a:r>
                          <a:r>
                            <a:rPr lang="en-US" sz="2800" dirty="0">
                              <a:effectLst/>
                            </a:rPr>
                            <a:t>µ</a:t>
                          </a:r>
                          <a:endParaRPr lang="en-US" sz="2800" dirty="0"/>
                        </a:p>
                      </a:txBody>
                      <a:tcPr/>
                    </a:tc>
                    <a:extLst>
                      <a:ext uri="{0D108BD9-81ED-4DB2-BD59-A6C34878D82A}">
                        <a16:rowId xmlns:a16="http://schemas.microsoft.com/office/drawing/2014/main" val="2483606460"/>
                      </a:ext>
                    </a:extLst>
                  </a:tr>
                </a:tbl>
              </a:graphicData>
            </a:graphic>
          </p:graphicFrame>
        </mc:Fallback>
      </mc:AlternateContent>
      <p:cxnSp>
        <p:nvCxnSpPr>
          <p:cNvPr id="11" name="Straight Connector 10">
            <a:extLst>
              <a:ext uri="{FF2B5EF4-FFF2-40B4-BE49-F238E27FC236}">
                <a16:creationId xmlns:a16="http://schemas.microsoft.com/office/drawing/2014/main" id="{A07F93C1-06C2-48D5-8FB6-47B6665DFF1D}"/>
              </a:ext>
            </a:extLst>
          </p:cNvPr>
          <p:cNvCxnSpPr/>
          <p:nvPr/>
        </p:nvCxnSpPr>
        <p:spPr>
          <a:xfrm>
            <a:off x="395536" y="2924944"/>
            <a:ext cx="727280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867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470025"/>
          </a:xfrm>
        </p:spPr>
        <p:txBody>
          <a:bodyPr/>
          <a:lstStyle/>
          <a:p>
            <a:r>
              <a:rPr lang="en-US" sz="4000" b="1" dirty="0">
                <a:solidFill>
                  <a:srgbClr val="FF0000"/>
                </a:solidFill>
              </a:rPr>
              <a:t>Dimensional Analysis</a:t>
            </a:r>
            <a:endParaRPr lang="ar-SA" dirty="0"/>
          </a:p>
        </p:txBody>
      </p:sp>
      <p:sp>
        <p:nvSpPr>
          <p:cNvPr id="3" name="Subtitle 2"/>
          <p:cNvSpPr>
            <a:spLocks noGrp="1"/>
          </p:cNvSpPr>
          <p:nvPr>
            <p:ph type="subTitle" idx="1"/>
          </p:nvPr>
        </p:nvSpPr>
        <p:spPr>
          <a:xfrm>
            <a:off x="899592" y="1484784"/>
            <a:ext cx="6832848" cy="4752528"/>
          </a:xfrm>
        </p:spPr>
        <p:txBody>
          <a:bodyPr>
            <a:normAutofit fontScale="92500"/>
          </a:bodyPr>
          <a:lstStyle/>
          <a:p>
            <a:pPr marL="342900" lvl="0" indent="-342900" algn="l" rtl="0"/>
            <a:r>
              <a:rPr lang="en-GB" sz="3000" b="1" dirty="0">
                <a:solidFill>
                  <a:prstClr val="black"/>
                </a:solidFill>
              </a:rPr>
              <a:t>    The word dimension in physics indicates the physical nature of the quantity.  For example the distance has a dimension of </a:t>
            </a:r>
            <a:r>
              <a:rPr lang="en-GB" sz="3000" b="1" i="1" dirty="0">
                <a:solidFill>
                  <a:prstClr val="black"/>
                </a:solidFill>
              </a:rPr>
              <a:t>length</a:t>
            </a:r>
            <a:r>
              <a:rPr lang="en-GB" sz="3000" b="1" dirty="0">
                <a:solidFill>
                  <a:prstClr val="black"/>
                </a:solidFill>
              </a:rPr>
              <a:t>, and the speed has a </a:t>
            </a:r>
            <a:r>
              <a:rPr lang="ar-SA" sz="3000" b="1" dirty="0">
                <a:solidFill>
                  <a:prstClr val="black"/>
                </a:solidFill>
              </a:rPr>
              <a:t> </a:t>
            </a:r>
            <a:r>
              <a:rPr lang="en-GB" sz="3000" b="1" dirty="0">
                <a:solidFill>
                  <a:prstClr val="black"/>
                </a:solidFill>
              </a:rPr>
              <a:t>dimension of </a:t>
            </a:r>
            <a:r>
              <a:rPr lang="en-GB" sz="3000" b="1" i="1" dirty="0">
                <a:solidFill>
                  <a:prstClr val="black"/>
                </a:solidFill>
              </a:rPr>
              <a:t>length</a:t>
            </a:r>
            <a:r>
              <a:rPr lang="en-GB" sz="3000" b="1" dirty="0">
                <a:solidFill>
                  <a:prstClr val="black"/>
                </a:solidFill>
              </a:rPr>
              <a:t>/</a:t>
            </a:r>
            <a:r>
              <a:rPr lang="en-GB" sz="3000" b="1" i="1" dirty="0">
                <a:solidFill>
                  <a:prstClr val="black"/>
                </a:solidFill>
              </a:rPr>
              <a:t>time</a:t>
            </a:r>
            <a:r>
              <a:rPr lang="en-GB" sz="3000" b="1" dirty="0">
                <a:solidFill>
                  <a:prstClr val="black"/>
                </a:solidFill>
              </a:rPr>
              <a:t>.</a:t>
            </a:r>
            <a:endParaRPr lang="en-US" sz="3000" dirty="0">
              <a:solidFill>
                <a:prstClr val="black"/>
              </a:solidFill>
            </a:endParaRPr>
          </a:p>
          <a:p>
            <a:pPr marL="342900" lvl="0" indent="-342900" algn="l" rtl="0"/>
            <a:endParaRPr lang="en-US" dirty="0">
              <a:solidFill>
                <a:prstClr val="black"/>
              </a:solidFill>
            </a:endParaRPr>
          </a:p>
          <a:p>
            <a:pPr marL="342900" lvl="0" indent="-342900" algn="l" rtl="0"/>
            <a:r>
              <a:rPr lang="en-GB" b="1" dirty="0">
                <a:solidFill>
                  <a:prstClr val="black"/>
                </a:solidFill>
              </a:rPr>
              <a:t>    The dimensional analysis is used to check the formula, since the dimension of the left hand side and the right hand side of the formula must be the same. </a:t>
            </a:r>
            <a:endParaRPr lang="ar-SA" dirty="0"/>
          </a:p>
        </p:txBody>
      </p:sp>
    </p:spTree>
    <p:extLst>
      <p:ext uri="{BB962C8B-B14F-4D97-AF65-F5344CB8AC3E}">
        <p14:creationId xmlns:p14="http://schemas.microsoft.com/office/powerpoint/2010/main" val="272936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891480"/>
            <a:ext cx="7772400" cy="4392488"/>
          </a:xfrm>
        </p:spPr>
        <p:txBody>
          <a:bodyPr/>
          <a:lstStyle/>
          <a:p>
            <a:pPr lvl="0" algn="l" rtl="0" fontAlgn="base">
              <a:spcAft>
                <a:spcPct val="0"/>
              </a:spcAft>
            </a:pPr>
            <a:r>
              <a:rPr lang="en-US" sz="2400" b="1" dirty="0">
                <a:solidFill>
                  <a:prstClr val="black"/>
                </a:solidFill>
              </a:rPr>
              <a:t>Example</a:t>
            </a:r>
            <a:br>
              <a:rPr lang="en-US" sz="2400" dirty="0">
                <a:solidFill>
                  <a:prstClr val="black"/>
                </a:solidFill>
              </a:rPr>
            </a:br>
            <a:r>
              <a:rPr lang="en-GB" sz="2400" b="1" dirty="0">
                <a:solidFill>
                  <a:srgbClr val="000080"/>
                </a:solidFill>
                <a:latin typeface="Calibri" pitchFamily="34" charset="0"/>
                <a:ea typeface="Times New Roman" pitchFamily="18" charset="0"/>
                <a:cs typeface="Arial" pitchFamily="34" charset="0"/>
              </a:rPr>
              <a:t>Using the dimensional analysis check that this equation </a:t>
            </a:r>
            <a:r>
              <a:rPr lang="en-GB" sz="2400" b="1" i="1" dirty="0">
                <a:solidFill>
                  <a:srgbClr val="000080"/>
                </a:solidFill>
                <a:latin typeface="Calibri" pitchFamily="34" charset="0"/>
                <a:ea typeface="Times New Roman" pitchFamily="18" charset="0"/>
                <a:cs typeface="Arial" pitchFamily="34" charset="0"/>
              </a:rPr>
              <a:t>x </a:t>
            </a:r>
            <a:r>
              <a:rPr lang="en-GB" sz="2400" b="1" dirty="0">
                <a:solidFill>
                  <a:srgbClr val="000080"/>
                </a:solidFill>
                <a:latin typeface="Calibri" pitchFamily="34" charset="0"/>
                <a:ea typeface="Times New Roman" pitchFamily="18" charset="0"/>
                <a:cs typeface="Arial" pitchFamily="34" charset="0"/>
              </a:rPr>
              <a:t>= ½ </a:t>
            </a:r>
            <a:r>
              <a:rPr lang="en-GB" sz="2400" b="1" i="1" dirty="0">
                <a:solidFill>
                  <a:srgbClr val="000080"/>
                </a:solidFill>
                <a:latin typeface="Calibri" pitchFamily="34" charset="0"/>
                <a:ea typeface="Times New Roman" pitchFamily="18" charset="0"/>
                <a:cs typeface="Arial" pitchFamily="34" charset="0"/>
              </a:rPr>
              <a:t>at</a:t>
            </a:r>
            <a:r>
              <a:rPr lang="en-GB" sz="2400" b="1" baseline="30000" dirty="0">
                <a:solidFill>
                  <a:srgbClr val="000080"/>
                </a:solidFill>
                <a:latin typeface="Calibri" pitchFamily="34" charset="0"/>
                <a:ea typeface="Times New Roman" pitchFamily="18" charset="0"/>
                <a:cs typeface="Arial" pitchFamily="34" charset="0"/>
              </a:rPr>
              <a:t>2</a:t>
            </a:r>
            <a:r>
              <a:rPr lang="en-GB" sz="2400" b="1" dirty="0">
                <a:solidFill>
                  <a:srgbClr val="000080"/>
                </a:solidFill>
                <a:latin typeface="Calibri" pitchFamily="34" charset="0"/>
                <a:ea typeface="Times New Roman" pitchFamily="18" charset="0"/>
                <a:cs typeface="Arial" pitchFamily="34" charset="0"/>
              </a:rPr>
              <a:t> is correct, where </a:t>
            </a:r>
            <a:r>
              <a:rPr lang="en-GB" sz="2400" b="1" i="1" dirty="0">
                <a:solidFill>
                  <a:srgbClr val="000080"/>
                </a:solidFill>
                <a:latin typeface="Calibri" pitchFamily="34" charset="0"/>
                <a:ea typeface="Times New Roman" pitchFamily="18" charset="0"/>
                <a:cs typeface="Arial" pitchFamily="34" charset="0"/>
              </a:rPr>
              <a:t>x</a:t>
            </a:r>
            <a:r>
              <a:rPr lang="en-GB" sz="2400" b="1" dirty="0">
                <a:solidFill>
                  <a:srgbClr val="000080"/>
                </a:solidFill>
                <a:latin typeface="Calibri" pitchFamily="34" charset="0"/>
                <a:ea typeface="Times New Roman" pitchFamily="18" charset="0"/>
                <a:cs typeface="Arial" pitchFamily="34" charset="0"/>
              </a:rPr>
              <a:t> is the distance, </a:t>
            </a:r>
            <a:r>
              <a:rPr lang="en-GB" sz="2400" b="1" i="1" dirty="0">
                <a:solidFill>
                  <a:srgbClr val="000080"/>
                </a:solidFill>
                <a:latin typeface="Calibri" pitchFamily="34" charset="0"/>
                <a:ea typeface="Times New Roman" pitchFamily="18" charset="0"/>
                <a:cs typeface="Arial" pitchFamily="34" charset="0"/>
              </a:rPr>
              <a:t>a</a:t>
            </a:r>
            <a:r>
              <a:rPr lang="en-GB" sz="2400" b="1" dirty="0">
                <a:solidFill>
                  <a:srgbClr val="000080"/>
                </a:solidFill>
                <a:latin typeface="Calibri" pitchFamily="34" charset="0"/>
                <a:ea typeface="Times New Roman" pitchFamily="18" charset="0"/>
                <a:cs typeface="Arial" pitchFamily="34" charset="0"/>
              </a:rPr>
              <a:t> is the acceleration and </a:t>
            </a:r>
            <a:r>
              <a:rPr lang="en-GB" sz="2400" b="1" i="1" dirty="0">
                <a:solidFill>
                  <a:srgbClr val="000080"/>
                </a:solidFill>
                <a:latin typeface="Calibri" pitchFamily="34" charset="0"/>
                <a:ea typeface="Times New Roman" pitchFamily="18" charset="0"/>
                <a:cs typeface="Arial" pitchFamily="34" charset="0"/>
              </a:rPr>
              <a:t>t</a:t>
            </a:r>
            <a:r>
              <a:rPr lang="en-GB" sz="2400" b="1" dirty="0">
                <a:solidFill>
                  <a:srgbClr val="000080"/>
                </a:solidFill>
                <a:latin typeface="Calibri" pitchFamily="34" charset="0"/>
                <a:ea typeface="Times New Roman" pitchFamily="18" charset="0"/>
                <a:cs typeface="Arial" pitchFamily="34" charset="0"/>
              </a:rPr>
              <a:t> is the time.</a:t>
            </a:r>
            <a:br>
              <a:rPr lang="ar-SA" sz="2400" b="1" dirty="0">
                <a:solidFill>
                  <a:srgbClr val="000080"/>
                </a:solidFill>
                <a:latin typeface="Calibri" pitchFamily="34" charset="0"/>
                <a:ea typeface="Times New Roman" pitchFamily="18" charset="0"/>
                <a:cs typeface="Arial" pitchFamily="34" charset="0"/>
              </a:rPr>
            </a:br>
            <a:endParaRPr lang="ar-SA" dirty="0"/>
          </a:p>
        </p:txBody>
      </p:sp>
      <p:sp>
        <p:nvSpPr>
          <p:cNvPr id="3" name="Subtitle 2"/>
          <p:cNvSpPr>
            <a:spLocks noGrp="1"/>
          </p:cNvSpPr>
          <p:nvPr>
            <p:ph type="subTitle" idx="1"/>
          </p:nvPr>
        </p:nvSpPr>
        <p:spPr>
          <a:xfrm>
            <a:off x="683568" y="1682960"/>
            <a:ext cx="7120880" cy="1752600"/>
          </a:xfrm>
        </p:spPr>
        <p:txBody>
          <a:bodyPr/>
          <a:lstStyle/>
          <a:p>
            <a:pPr lvl="0" algn="l" rtl="0" fontAlgn="base">
              <a:spcBef>
                <a:spcPct val="0"/>
              </a:spcBef>
              <a:spcAft>
                <a:spcPct val="0"/>
              </a:spcAft>
            </a:pPr>
            <a:r>
              <a:rPr lang="en-US" b="1" dirty="0">
                <a:solidFill>
                  <a:srgbClr val="FF0000"/>
                </a:solidFill>
                <a:latin typeface="Calibri" pitchFamily="34" charset="0"/>
                <a:ea typeface="Times New Roman" pitchFamily="18" charset="0"/>
                <a:cs typeface="Arial" pitchFamily="34" charset="0"/>
              </a:rPr>
              <a:t>Solution </a:t>
            </a:r>
          </a:p>
          <a:p>
            <a:pPr lvl="0" rtl="0" fontAlgn="base">
              <a:spcBef>
                <a:spcPct val="0"/>
              </a:spcBef>
              <a:spcAft>
                <a:spcPct val="0"/>
              </a:spcAft>
            </a:pPr>
            <a:r>
              <a:rPr lang="en-GB" b="1" i="1" dirty="0">
                <a:solidFill>
                  <a:srgbClr val="C00000"/>
                </a:solidFill>
                <a:latin typeface="Calibri" pitchFamily="34" charset="0"/>
                <a:ea typeface="Times New Roman" pitchFamily="18" charset="0"/>
                <a:cs typeface="Arial" pitchFamily="34" charset="0"/>
              </a:rPr>
              <a:t>x </a:t>
            </a:r>
            <a:r>
              <a:rPr lang="en-GB" b="1" dirty="0">
                <a:solidFill>
                  <a:srgbClr val="C00000"/>
                </a:solidFill>
                <a:latin typeface="Calibri" pitchFamily="34" charset="0"/>
                <a:ea typeface="Times New Roman" pitchFamily="18" charset="0"/>
                <a:cs typeface="Arial" pitchFamily="34" charset="0"/>
              </a:rPr>
              <a:t>= ½</a:t>
            </a:r>
            <a:r>
              <a:rPr lang="en-GB" b="1" i="1" dirty="0">
                <a:solidFill>
                  <a:srgbClr val="C00000"/>
                </a:solidFill>
                <a:latin typeface="Calibri" pitchFamily="34" charset="0"/>
                <a:ea typeface="Times New Roman" pitchFamily="18" charset="0"/>
                <a:cs typeface="Arial" pitchFamily="34" charset="0"/>
              </a:rPr>
              <a:t> at</a:t>
            </a:r>
            <a:r>
              <a:rPr lang="en-GB" b="1" baseline="30000" dirty="0">
                <a:solidFill>
                  <a:srgbClr val="C00000"/>
                </a:solidFill>
                <a:latin typeface="Calibri" pitchFamily="34" charset="0"/>
                <a:ea typeface="Times New Roman" pitchFamily="18" charset="0"/>
                <a:cs typeface="Arial" pitchFamily="34" charset="0"/>
              </a:rPr>
              <a:t>2</a:t>
            </a:r>
            <a:endParaRPr lang="en-US" dirty="0">
              <a:solidFill>
                <a:srgbClr val="C00000"/>
              </a:solidFill>
              <a:latin typeface="Arial" pitchFamily="34" charset="0"/>
              <a:cs typeface="Arial" pitchFamily="34" charset="0"/>
            </a:endParaRPr>
          </a:p>
          <a:p>
            <a:pPr algn="l"/>
            <a:endParaRPr lang="en-US" b="1" dirty="0">
              <a:solidFill>
                <a:srgbClr val="FF0000"/>
              </a:solidFill>
              <a:latin typeface="Calibri" pitchFamily="34" charset="0"/>
              <a:ea typeface="Times New Roman" pitchFamily="18" charset="0"/>
              <a:cs typeface="Arial" pitchFamily="34" charset="0"/>
            </a:endParaRPr>
          </a:p>
          <a:p>
            <a:pPr algn="l"/>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142" y="3118234"/>
            <a:ext cx="52597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9552" y="4329682"/>
            <a:ext cx="8135572" cy="830997"/>
          </a:xfrm>
          <a:prstGeom prst="rect">
            <a:avLst/>
          </a:prstGeom>
        </p:spPr>
        <p:txBody>
          <a:bodyPr wrap="square">
            <a:spAutoFit/>
          </a:bodyPr>
          <a:lstStyle/>
          <a:p>
            <a:pPr lvl="0" algn="justLow" rtl="0" eaLnBrk="0" fontAlgn="base" hangingPunct="0">
              <a:spcBef>
                <a:spcPct val="0"/>
              </a:spcBef>
              <a:spcAft>
                <a:spcPct val="0"/>
              </a:spcAft>
            </a:pPr>
            <a:r>
              <a:rPr lang="en-GB" sz="2400" b="1" dirty="0">
                <a:solidFill>
                  <a:srgbClr val="FF0000"/>
                </a:solidFill>
                <a:latin typeface="Calibri" pitchFamily="34" charset="0"/>
                <a:ea typeface="Times New Roman" pitchFamily="18" charset="0"/>
                <a:cs typeface="Arial" pitchFamily="34" charset="0"/>
              </a:rPr>
              <a:t>This equation is correct because the dimension of the left and right side of the equation have the same dimensions.</a:t>
            </a:r>
            <a:endParaRPr lang="en-GB" sz="2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909665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052736"/>
            <a:ext cx="8348464" cy="1470025"/>
          </a:xfrm>
        </p:spPr>
        <p:txBody>
          <a:bodyPr>
            <a:normAutofit fontScale="90000"/>
          </a:bodyPr>
          <a:lstStyle/>
          <a:p>
            <a:pPr lvl="0" algn="l" rtl="0" fontAlgn="base">
              <a:spcAft>
                <a:spcPct val="0"/>
              </a:spcAft>
            </a:pPr>
            <a:r>
              <a:rPr lang="en-GB" sz="3600" b="1" dirty="0">
                <a:solidFill>
                  <a:srgbClr val="008000"/>
                </a:solidFill>
                <a:latin typeface="Calibri" pitchFamily="34" charset="0"/>
                <a:ea typeface="Times New Roman" pitchFamily="18" charset="0"/>
                <a:cs typeface="Arial" pitchFamily="34" charset="0"/>
              </a:rPr>
              <a:t>Example</a:t>
            </a:r>
            <a:br>
              <a:rPr lang="en-US" sz="3600" b="1" dirty="0">
                <a:solidFill>
                  <a:srgbClr val="008000"/>
                </a:solidFill>
                <a:latin typeface="Calibri" pitchFamily="34" charset="0"/>
                <a:ea typeface="Times New Roman" pitchFamily="18" charset="0"/>
                <a:cs typeface="Arial" pitchFamily="34" charset="0"/>
              </a:rPr>
            </a:br>
            <a:r>
              <a:rPr lang="en-GB" sz="3200" b="1" dirty="0">
                <a:solidFill>
                  <a:srgbClr val="000080"/>
                </a:solidFill>
                <a:latin typeface="Calibri" pitchFamily="34" charset="0"/>
                <a:ea typeface="Times New Roman" pitchFamily="18" charset="0"/>
                <a:cs typeface="Arial" pitchFamily="34" charset="0"/>
              </a:rPr>
              <a:t>Show that the expression </a:t>
            </a:r>
            <a:r>
              <a:rPr lang="en-GB" sz="3200" b="1" i="1" dirty="0">
                <a:solidFill>
                  <a:srgbClr val="000080"/>
                </a:solidFill>
                <a:latin typeface="Calibri" pitchFamily="34" charset="0"/>
                <a:ea typeface="Times New Roman" pitchFamily="18" charset="0"/>
                <a:cs typeface="Arial" pitchFamily="34" charset="0"/>
              </a:rPr>
              <a:t>v</a:t>
            </a:r>
            <a:r>
              <a:rPr lang="en-GB" sz="3200" b="1" dirty="0">
                <a:solidFill>
                  <a:srgbClr val="000080"/>
                </a:solidFill>
                <a:latin typeface="Calibri" pitchFamily="34" charset="0"/>
                <a:ea typeface="Times New Roman" pitchFamily="18" charset="0"/>
                <a:cs typeface="Arial" pitchFamily="34" charset="0"/>
              </a:rPr>
              <a:t> = </a:t>
            </a:r>
            <a:r>
              <a:rPr lang="en-GB" sz="3200" b="1" i="1" dirty="0" err="1">
                <a:solidFill>
                  <a:srgbClr val="000080"/>
                </a:solidFill>
                <a:latin typeface="Calibri" pitchFamily="34" charset="0"/>
                <a:ea typeface="Times New Roman" pitchFamily="18" charset="0"/>
                <a:cs typeface="Arial" pitchFamily="34" charset="0"/>
              </a:rPr>
              <a:t>v</a:t>
            </a:r>
            <a:r>
              <a:rPr lang="en-GB" sz="3200" b="1" baseline="-30000" dirty="0" err="1">
                <a:solidFill>
                  <a:srgbClr val="000080"/>
                </a:solidFill>
                <a:latin typeface="Calibri" pitchFamily="34" charset="0"/>
                <a:ea typeface="Times New Roman" pitchFamily="18" charset="0"/>
                <a:cs typeface="Arial" pitchFamily="34" charset="0"/>
              </a:rPr>
              <a:t>o</a:t>
            </a:r>
            <a:r>
              <a:rPr lang="en-GB" sz="3200" b="1" baseline="-30000" dirty="0">
                <a:solidFill>
                  <a:srgbClr val="000080"/>
                </a:solidFill>
                <a:latin typeface="Calibri" pitchFamily="34" charset="0"/>
                <a:ea typeface="Times New Roman" pitchFamily="18" charset="0"/>
                <a:cs typeface="Arial" pitchFamily="34" charset="0"/>
              </a:rPr>
              <a:t> </a:t>
            </a:r>
            <a:r>
              <a:rPr lang="en-GB" sz="3200" b="1" dirty="0">
                <a:solidFill>
                  <a:srgbClr val="000080"/>
                </a:solidFill>
                <a:latin typeface="Calibri" pitchFamily="34" charset="0"/>
                <a:ea typeface="Times New Roman" pitchFamily="18" charset="0"/>
                <a:cs typeface="Arial" pitchFamily="34" charset="0"/>
              </a:rPr>
              <a:t>+</a:t>
            </a:r>
            <a:r>
              <a:rPr lang="en-GB" sz="3200" b="1" i="1" dirty="0">
                <a:solidFill>
                  <a:srgbClr val="000080"/>
                </a:solidFill>
                <a:latin typeface="Calibri" pitchFamily="34" charset="0"/>
                <a:ea typeface="Times New Roman" pitchFamily="18" charset="0"/>
                <a:cs typeface="Arial" pitchFamily="34" charset="0"/>
              </a:rPr>
              <a:t> at</a:t>
            </a:r>
            <a:r>
              <a:rPr lang="en-GB" sz="3200" b="1" dirty="0">
                <a:solidFill>
                  <a:srgbClr val="000080"/>
                </a:solidFill>
                <a:latin typeface="Calibri" pitchFamily="34" charset="0"/>
                <a:ea typeface="Times New Roman" pitchFamily="18" charset="0"/>
                <a:cs typeface="Arial" pitchFamily="34" charset="0"/>
              </a:rPr>
              <a:t> is dimensionally correct, where </a:t>
            </a:r>
            <a:r>
              <a:rPr lang="en-GB" sz="3200" b="1" i="1" dirty="0">
                <a:solidFill>
                  <a:srgbClr val="000080"/>
                </a:solidFill>
                <a:latin typeface="Calibri" pitchFamily="34" charset="0"/>
                <a:ea typeface="Times New Roman" pitchFamily="18" charset="0"/>
                <a:cs typeface="Arial" pitchFamily="34" charset="0"/>
              </a:rPr>
              <a:t>v</a:t>
            </a:r>
            <a:r>
              <a:rPr lang="en-GB" sz="3200" b="1" dirty="0">
                <a:solidFill>
                  <a:srgbClr val="000080"/>
                </a:solidFill>
                <a:latin typeface="Calibri" pitchFamily="34" charset="0"/>
                <a:ea typeface="Times New Roman" pitchFamily="18" charset="0"/>
                <a:cs typeface="Arial" pitchFamily="34" charset="0"/>
              </a:rPr>
              <a:t> and </a:t>
            </a:r>
            <a:r>
              <a:rPr lang="en-GB" sz="3200" b="1" i="1" dirty="0" err="1">
                <a:solidFill>
                  <a:srgbClr val="000080"/>
                </a:solidFill>
                <a:latin typeface="Calibri" pitchFamily="34" charset="0"/>
                <a:ea typeface="Times New Roman" pitchFamily="18" charset="0"/>
                <a:cs typeface="Arial" pitchFamily="34" charset="0"/>
              </a:rPr>
              <a:t>v</a:t>
            </a:r>
            <a:r>
              <a:rPr lang="en-GB" sz="3200" b="1" baseline="-30000" dirty="0" err="1">
                <a:solidFill>
                  <a:srgbClr val="000080"/>
                </a:solidFill>
                <a:latin typeface="Calibri" pitchFamily="34" charset="0"/>
                <a:ea typeface="Times New Roman" pitchFamily="18" charset="0"/>
                <a:cs typeface="Arial" pitchFamily="34" charset="0"/>
              </a:rPr>
              <a:t>o</a:t>
            </a:r>
            <a:r>
              <a:rPr lang="en-GB" sz="3200" b="1" dirty="0">
                <a:solidFill>
                  <a:srgbClr val="000080"/>
                </a:solidFill>
                <a:latin typeface="Calibri" pitchFamily="34" charset="0"/>
                <a:ea typeface="Times New Roman" pitchFamily="18" charset="0"/>
                <a:cs typeface="Arial" pitchFamily="34" charset="0"/>
              </a:rPr>
              <a:t> are the velocities and </a:t>
            </a:r>
            <a:r>
              <a:rPr lang="en-GB" sz="3200" b="1" i="1" dirty="0">
                <a:solidFill>
                  <a:srgbClr val="000080"/>
                </a:solidFill>
                <a:latin typeface="Calibri" pitchFamily="34" charset="0"/>
                <a:ea typeface="Times New Roman" pitchFamily="18" charset="0"/>
                <a:cs typeface="Arial" pitchFamily="34" charset="0"/>
              </a:rPr>
              <a:t>a</a:t>
            </a:r>
            <a:r>
              <a:rPr lang="en-GB" sz="3200" b="1" dirty="0">
                <a:solidFill>
                  <a:srgbClr val="000080"/>
                </a:solidFill>
                <a:latin typeface="Calibri" pitchFamily="34" charset="0"/>
                <a:ea typeface="Times New Roman" pitchFamily="18" charset="0"/>
                <a:cs typeface="Arial" pitchFamily="34" charset="0"/>
              </a:rPr>
              <a:t> is the acceleration, and </a:t>
            </a:r>
            <a:r>
              <a:rPr lang="en-GB" sz="3200" b="1" i="1" dirty="0">
                <a:solidFill>
                  <a:srgbClr val="000080"/>
                </a:solidFill>
                <a:latin typeface="Calibri" pitchFamily="34" charset="0"/>
                <a:ea typeface="Times New Roman" pitchFamily="18" charset="0"/>
                <a:cs typeface="Arial" pitchFamily="34" charset="0"/>
              </a:rPr>
              <a:t>t</a:t>
            </a:r>
            <a:r>
              <a:rPr lang="en-GB" sz="3200" b="1" dirty="0">
                <a:solidFill>
                  <a:srgbClr val="000080"/>
                </a:solidFill>
                <a:latin typeface="Calibri" pitchFamily="34" charset="0"/>
                <a:ea typeface="Times New Roman" pitchFamily="18" charset="0"/>
                <a:cs typeface="Arial" pitchFamily="34" charset="0"/>
              </a:rPr>
              <a:t> is the time</a:t>
            </a:r>
            <a:br>
              <a:rPr lang="en-US" sz="3200" dirty="0">
                <a:solidFill>
                  <a:prstClr val="black"/>
                </a:solidFill>
                <a:latin typeface="Arial" pitchFamily="34" charset="0"/>
                <a:ea typeface="+mn-ea"/>
                <a:cs typeface="Arial" pitchFamily="34" charset="0"/>
              </a:rPr>
            </a:br>
            <a:r>
              <a:rPr lang="en-US" sz="3600" b="1" dirty="0">
                <a:solidFill>
                  <a:srgbClr val="008000"/>
                </a:solidFill>
                <a:latin typeface="Calibri" pitchFamily="34" charset="0"/>
                <a:ea typeface="Times New Roman" pitchFamily="18" charset="0"/>
                <a:cs typeface="Arial" pitchFamily="34" charset="0"/>
              </a:rPr>
              <a:t> </a:t>
            </a:r>
            <a:br>
              <a:rPr lang="en-US" sz="3600" b="1" dirty="0">
                <a:solidFill>
                  <a:srgbClr val="008000"/>
                </a:solidFill>
                <a:latin typeface="Calibri" pitchFamily="34" charset="0"/>
                <a:ea typeface="Times New Roman" pitchFamily="18" charset="0"/>
                <a:cs typeface="Arial" pitchFamily="34" charset="0"/>
              </a:rPr>
            </a:br>
            <a:endParaRPr lang="ar-SA" dirty="0"/>
          </a:p>
        </p:txBody>
      </p:sp>
      <p:sp>
        <p:nvSpPr>
          <p:cNvPr id="3" name="Subtitle 2"/>
          <p:cNvSpPr>
            <a:spLocks noGrp="1"/>
          </p:cNvSpPr>
          <p:nvPr>
            <p:ph type="subTitle" idx="1"/>
          </p:nvPr>
        </p:nvSpPr>
        <p:spPr>
          <a:xfrm>
            <a:off x="395536" y="2564904"/>
            <a:ext cx="8280920" cy="3816424"/>
          </a:xfrm>
        </p:spPr>
        <p:txBody>
          <a:bodyPr/>
          <a:lstStyle/>
          <a:p>
            <a:pPr lvl="0" algn="justLow" rtl="0" eaLnBrk="0" fontAlgn="base" hangingPunct="0">
              <a:spcBef>
                <a:spcPct val="0"/>
              </a:spcBef>
              <a:spcAft>
                <a:spcPct val="0"/>
              </a:spcAft>
            </a:pPr>
            <a:r>
              <a:rPr lang="en-US" sz="3600" b="1" dirty="0">
                <a:solidFill>
                  <a:srgbClr val="008000"/>
                </a:solidFill>
                <a:latin typeface="Calibri" pitchFamily="34" charset="0"/>
                <a:ea typeface="Times New Roman" pitchFamily="18" charset="0"/>
                <a:cs typeface="Arial" pitchFamily="34" charset="0"/>
              </a:rPr>
              <a:t>Solution</a:t>
            </a:r>
            <a:endParaRPr lang="en-US" sz="3600" dirty="0">
              <a:solidFill>
                <a:prstClr val="black"/>
              </a:solidFill>
              <a:latin typeface="Arial" pitchFamily="34" charset="0"/>
              <a:cs typeface="Arial" pitchFamily="34" charset="0"/>
            </a:endParaRPr>
          </a:p>
          <a:p>
            <a:pPr lvl="0" algn="justLow" rtl="0" eaLnBrk="0" fontAlgn="base" hangingPunct="0">
              <a:spcBef>
                <a:spcPct val="0"/>
              </a:spcBef>
              <a:spcAft>
                <a:spcPct val="0"/>
              </a:spcAft>
            </a:pPr>
            <a:r>
              <a:rPr lang="en-GB" sz="3600" b="1" dirty="0">
                <a:solidFill>
                  <a:prstClr val="black"/>
                </a:solidFill>
                <a:latin typeface="Calibri" pitchFamily="34" charset="0"/>
                <a:ea typeface="Times New Roman" pitchFamily="18" charset="0"/>
                <a:cs typeface="Arial" pitchFamily="34" charset="0"/>
              </a:rPr>
              <a:t> </a:t>
            </a:r>
            <a:endParaRPr lang="en-US" sz="3600" dirty="0">
              <a:solidFill>
                <a:prstClr val="black"/>
              </a:solidFill>
              <a:latin typeface="Arial" pitchFamily="34" charset="0"/>
              <a:cs typeface="Arial" pitchFamily="34" charset="0"/>
            </a:endParaRPr>
          </a:p>
          <a:p>
            <a:pPr lvl="0" algn="justLow" rtl="0" eaLnBrk="0" fontAlgn="base" hangingPunct="0">
              <a:spcBef>
                <a:spcPct val="0"/>
              </a:spcBef>
              <a:spcAft>
                <a:spcPct val="0"/>
              </a:spcAft>
            </a:pPr>
            <a:r>
              <a:rPr lang="en-GB" sz="3600" b="1" dirty="0">
                <a:solidFill>
                  <a:srgbClr val="FF0000"/>
                </a:solidFill>
                <a:latin typeface="Calibri" pitchFamily="34" charset="0"/>
                <a:ea typeface="Times New Roman" pitchFamily="18" charset="0"/>
                <a:cs typeface="Arial" pitchFamily="34" charset="0"/>
              </a:rPr>
              <a:t>The right hand side       [</a:t>
            </a:r>
            <a:r>
              <a:rPr lang="en-GB" sz="3600" b="1" i="1" dirty="0">
                <a:solidFill>
                  <a:srgbClr val="FF0000"/>
                </a:solidFill>
                <a:latin typeface="Calibri" pitchFamily="34" charset="0"/>
                <a:ea typeface="Times New Roman" pitchFamily="18" charset="0"/>
                <a:cs typeface="Arial" pitchFamily="34" charset="0"/>
              </a:rPr>
              <a:t>v</a:t>
            </a:r>
            <a:r>
              <a:rPr lang="en-GB" sz="3600" b="1" dirty="0">
                <a:solidFill>
                  <a:srgbClr val="FF0000"/>
                </a:solidFill>
                <a:latin typeface="Calibri" pitchFamily="34" charset="0"/>
                <a:ea typeface="Times New Roman" pitchFamily="18" charset="0"/>
                <a:cs typeface="Arial" pitchFamily="34" charset="0"/>
              </a:rPr>
              <a:t>] =</a:t>
            </a:r>
            <a:r>
              <a:rPr lang="en-US" sz="3600" b="1" dirty="0">
                <a:solidFill>
                  <a:srgbClr val="FF0000"/>
                </a:solidFill>
                <a:latin typeface="Calibri" pitchFamily="34" charset="0"/>
                <a:ea typeface="Times New Roman" pitchFamily="18" charset="0"/>
                <a:cs typeface="Arial" pitchFamily="34" charset="0"/>
              </a:rPr>
              <a:t> L/T</a:t>
            </a:r>
            <a:endParaRPr lang="en-US" sz="3600" dirty="0">
              <a:solidFill>
                <a:srgbClr val="FF0000"/>
              </a:solidFill>
              <a:latin typeface="Arial" pitchFamily="34" charset="0"/>
              <a:cs typeface="Arial" pitchFamily="34" charset="0"/>
            </a:endParaRPr>
          </a:p>
          <a:p>
            <a:pPr lvl="0" algn="justLow" rtl="0" eaLnBrk="0" fontAlgn="base" hangingPunct="0">
              <a:spcBef>
                <a:spcPct val="0"/>
              </a:spcBef>
              <a:spcAft>
                <a:spcPct val="0"/>
              </a:spcAft>
            </a:pPr>
            <a:r>
              <a:rPr lang="en-GB" sz="3600" b="1" dirty="0">
                <a:solidFill>
                  <a:srgbClr val="FF0000"/>
                </a:solidFill>
                <a:latin typeface="Calibri" pitchFamily="34" charset="0"/>
                <a:ea typeface="Times New Roman" pitchFamily="18" charset="0"/>
                <a:cs typeface="Arial" pitchFamily="34" charset="0"/>
              </a:rPr>
              <a:t>The left hand side        </a:t>
            </a:r>
            <a:r>
              <a:rPr lang="en-US" sz="3600" b="1" dirty="0">
                <a:solidFill>
                  <a:srgbClr val="FF0000"/>
                </a:solidFill>
                <a:latin typeface="Calibri" pitchFamily="34" charset="0"/>
                <a:ea typeface="Times New Roman" pitchFamily="18" charset="0"/>
                <a:cs typeface="Arial" pitchFamily="34" charset="0"/>
              </a:rPr>
              <a:t> L/T+L/T =</a:t>
            </a:r>
          </a:p>
          <a:p>
            <a:pPr lvl="0" algn="justLow" rtl="0" eaLnBrk="0" fontAlgn="base" hangingPunct="0">
              <a:spcBef>
                <a:spcPct val="0"/>
              </a:spcBef>
              <a:spcAft>
                <a:spcPct val="0"/>
              </a:spcAft>
            </a:pPr>
            <a:r>
              <a:rPr lang="en-US" sz="3600" b="1" dirty="0">
                <a:solidFill>
                  <a:srgbClr val="FF0000"/>
                </a:solidFill>
                <a:latin typeface="Calibri" pitchFamily="34" charset="0"/>
                <a:ea typeface="Times New Roman" pitchFamily="18" charset="0"/>
                <a:cs typeface="Arial" pitchFamily="34" charset="0"/>
              </a:rPr>
              <a:t>                                         2 L/T=L/T</a:t>
            </a:r>
            <a:r>
              <a:rPr lang="en-GB" sz="3600" b="1" dirty="0">
                <a:solidFill>
                  <a:srgbClr val="FF0000"/>
                </a:solidFill>
                <a:latin typeface="Calibri" pitchFamily="34" charset="0"/>
                <a:ea typeface="Times New Roman" pitchFamily="18" charset="0"/>
                <a:cs typeface="Arial" pitchFamily="34" charset="0"/>
              </a:rPr>
              <a:t>          </a:t>
            </a:r>
            <a:r>
              <a:rPr lang="en-GB" sz="3600" b="1" dirty="0">
                <a:solidFill>
                  <a:prstClr val="black"/>
                </a:solidFill>
                <a:latin typeface="Calibri" pitchFamily="34" charset="0"/>
                <a:ea typeface="Times New Roman" pitchFamily="18" charset="0"/>
                <a:cs typeface="Arial" pitchFamily="34" charset="0"/>
              </a:rPr>
              <a:t>  </a:t>
            </a:r>
            <a:endParaRPr lang="en-US" sz="3600" dirty="0">
              <a:solidFill>
                <a:prstClr val="black"/>
              </a:solidFill>
              <a:latin typeface="Arial" pitchFamily="34" charset="0"/>
              <a:cs typeface="Arial" pitchFamily="34" charset="0"/>
            </a:endParaRPr>
          </a:p>
          <a:p>
            <a:pPr lvl="0" algn="justLow" rtl="0" eaLnBrk="0" fontAlgn="base" hangingPunct="0">
              <a:spcBef>
                <a:spcPct val="0"/>
              </a:spcBef>
              <a:spcAft>
                <a:spcPct val="0"/>
              </a:spcAft>
            </a:pPr>
            <a:endParaRPr lang="en-GB" sz="2800" b="1" dirty="0">
              <a:solidFill>
                <a:srgbClr val="C0504D">
                  <a:lumMod val="75000"/>
                </a:srgbClr>
              </a:solidFill>
              <a:latin typeface="Calibri" pitchFamily="34" charset="0"/>
              <a:ea typeface="Times New Roman" pitchFamily="18" charset="0"/>
              <a:cs typeface="Arial" pitchFamily="34" charset="0"/>
            </a:endParaRPr>
          </a:p>
          <a:p>
            <a:pPr lvl="0" algn="justLow" rtl="0" eaLnBrk="0" fontAlgn="base" hangingPunct="0">
              <a:spcBef>
                <a:spcPct val="0"/>
              </a:spcBef>
              <a:spcAft>
                <a:spcPct val="0"/>
              </a:spcAft>
            </a:pPr>
            <a:r>
              <a:rPr lang="en-GB" sz="2800" b="1" dirty="0">
                <a:solidFill>
                  <a:srgbClr val="C0504D">
                    <a:lumMod val="75000"/>
                  </a:srgbClr>
                </a:solidFill>
                <a:latin typeface="Calibri" pitchFamily="34" charset="0"/>
                <a:ea typeface="Times New Roman" pitchFamily="18" charset="0"/>
                <a:cs typeface="Arial" pitchFamily="34" charset="0"/>
              </a:rPr>
              <a:t>Therefore, the expression is dimensionally correct</a:t>
            </a:r>
            <a:endParaRPr lang="ar-SA" sz="2800" dirty="0"/>
          </a:p>
        </p:txBody>
      </p:sp>
    </p:spTree>
    <p:extLst>
      <p:ext uri="{BB962C8B-B14F-4D97-AF65-F5344CB8AC3E}">
        <p14:creationId xmlns:p14="http://schemas.microsoft.com/office/powerpoint/2010/main" val="3685742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generated with very high confidence">
            <a:extLst>
              <a:ext uri="{FF2B5EF4-FFF2-40B4-BE49-F238E27FC236}">
                <a16:creationId xmlns:a16="http://schemas.microsoft.com/office/drawing/2014/main" id="{FF640291-72B3-4947-80EC-4F1F7CB0D9C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418" t="27679"/>
          <a:stretch/>
        </p:blipFill>
        <p:spPr>
          <a:xfrm>
            <a:off x="53752" y="1628800"/>
            <a:ext cx="9036496" cy="4896544"/>
          </a:xfrm>
        </p:spPr>
      </p:pic>
      <p:pic>
        <p:nvPicPr>
          <p:cNvPr id="6" name="Content Placeholder 4" descr="A screenshot of a cell phone&#10;&#10;Description generated with very high confidence">
            <a:extLst>
              <a:ext uri="{FF2B5EF4-FFF2-40B4-BE49-F238E27FC236}">
                <a16:creationId xmlns:a16="http://schemas.microsoft.com/office/drawing/2014/main" id="{A23CD4DC-97FD-4F9E-946D-B2312B901889}"/>
              </a:ext>
            </a:extLst>
          </p:cNvPr>
          <p:cNvPicPr>
            <a:picLocks noChangeAspect="1"/>
          </p:cNvPicPr>
          <p:nvPr/>
        </p:nvPicPr>
        <p:blipFill rotWithShape="1">
          <a:blip r:embed="rId3">
            <a:extLst>
              <a:ext uri="{28A0092B-C50C-407E-A947-70E740481C1C}">
                <a14:useLocalDpi xmlns:a14="http://schemas.microsoft.com/office/drawing/2010/main" val="0"/>
              </a:ext>
            </a:extLst>
          </a:blip>
          <a:srcRect t="28638" b="58449"/>
          <a:stretch/>
        </p:blipFill>
        <p:spPr>
          <a:xfrm>
            <a:off x="323528" y="692696"/>
            <a:ext cx="8178799" cy="792088"/>
          </a:xfrm>
          <a:prstGeom prst="rect">
            <a:avLst/>
          </a:prstGeom>
        </p:spPr>
      </p:pic>
      <p:sp>
        <p:nvSpPr>
          <p:cNvPr id="7" name="TextBox 6">
            <a:extLst>
              <a:ext uri="{FF2B5EF4-FFF2-40B4-BE49-F238E27FC236}">
                <a16:creationId xmlns:a16="http://schemas.microsoft.com/office/drawing/2014/main" id="{E823A463-BB56-4C6D-A6FE-561B221D5A07}"/>
              </a:ext>
            </a:extLst>
          </p:cNvPr>
          <p:cNvSpPr txBox="1"/>
          <p:nvPr/>
        </p:nvSpPr>
        <p:spPr>
          <a:xfrm>
            <a:off x="251520" y="188640"/>
            <a:ext cx="1728192" cy="523220"/>
          </a:xfrm>
          <a:prstGeom prst="rect">
            <a:avLst/>
          </a:prstGeom>
          <a:noFill/>
        </p:spPr>
        <p:txBody>
          <a:bodyPr wrap="square" rtlCol="0">
            <a:spAutoFit/>
          </a:bodyPr>
          <a:lstStyle/>
          <a:p>
            <a:r>
              <a:rPr lang="en-US" sz="2800" dirty="0"/>
              <a:t>EXAMPLE </a:t>
            </a:r>
          </a:p>
        </p:txBody>
      </p:sp>
    </p:spTree>
    <p:extLst>
      <p:ext uri="{BB962C8B-B14F-4D97-AF65-F5344CB8AC3E}">
        <p14:creationId xmlns:p14="http://schemas.microsoft.com/office/powerpoint/2010/main" val="3147418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764704"/>
            <a:ext cx="7772400" cy="1470025"/>
          </a:xfrm>
        </p:spPr>
        <p:txBody>
          <a:bodyPr>
            <a:normAutofit fontScale="90000"/>
          </a:bodyPr>
          <a:lstStyle/>
          <a:p>
            <a:pPr lvl="0" algn="l" rtl="0" fontAlgn="base">
              <a:spcAft>
                <a:spcPct val="0"/>
              </a:spcAft>
            </a:pPr>
            <a:r>
              <a:rPr lang="en-US" sz="2800" b="1" dirty="0">
                <a:solidFill>
                  <a:srgbClr val="008000"/>
                </a:solidFill>
                <a:latin typeface="Calibri" pitchFamily="34" charset="0"/>
                <a:ea typeface="Times New Roman" pitchFamily="18" charset="0"/>
                <a:cs typeface="Arial" pitchFamily="34" charset="0"/>
              </a:rPr>
              <a:t>Example</a:t>
            </a:r>
            <a:br>
              <a:rPr lang="en-US" sz="2700" dirty="0">
                <a:latin typeface="Arial" pitchFamily="34" charset="0"/>
                <a:ea typeface="+mn-ea"/>
                <a:cs typeface="Arial" pitchFamily="34" charset="0"/>
              </a:rPr>
            </a:br>
            <a:r>
              <a:rPr lang="en-GB" sz="2700" b="1" dirty="0">
                <a:latin typeface="Calibri" pitchFamily="34" charset="0"/>
                <a:ea typeface="Times New Roman" pitchFamily="18" charset="0"/>
                <a:cs typeface="Arial" pitchFamily="34" charset="0"/>
              </a:rPr>
              <a:t>Suppose that the acceleration of a particle moving in circle of radius </a:t>
            </a:r>
            <a:r>
              <a:rPr lang="en-GB" sz="2700" b="1" i="1" dirty="0">
                <a:latin typeface="Calibri" pitchFamily="34" charset="0"/>
                <a:ea typeface="Times New Roman" pitchFamily="18" charset="0"/>
                <a:cs typeface="Arial" pitchFamily="34" charset="0"/>
              </a:rPr>
              <a:t>r</a:t>
            </a:r>
            <a:r>
              <a:rPr lang="en-GB" sz="2700" b="1" dirty="0">
                <a:latin typeface="Calibri" pitchFamily="34" charset="0"/>
                <a:ea typeface="Times New Roman" pitchFamily="18" charset="0"/>
                <a:cs typeface="Arial" pitchFamily="34" charset="0"/>
              </a:rPr>
              <a:t> with uniform velocity </a:t>
            </a:r>
            <a:r>
              <a:rPr lang="en-GB" sz="2700" b="1" i="1" dirty="0">
                <a:latin typeface="Calibri" pitchFamily="34" charset="0"/>
                <a:ea typeface="Times New Roman" pitchFamily="18" charset="0"/>
                <a:cs typeface="Arial" pitchFamily="34" charset="0"/>
              </a:rPr>
              <a:t>v</a:t>
            </a:r>
            <a:r>
              <a:rPr lang="en-GB" sz="2700" b="1" dirty="0">
                <a:latin typeface="Calibri" pitchFamily="34" charset="0"/>
                <a:ea typeface="Times New Roman" pitchFamily="18" charset="0"/>
                <a:cs typeface="Arial" pitchFamily="34" charset="0"/>
              </a:rPr>
              <a:t> is proportional to the </a:t>
            </a:r>
            <a:r>
              <a:rPr lang="en-GB" sz="2700" b="1" i="1" dirty="0" err="1">
                <a:latin typeface="Calibri" pitchFamily="34" charset="0"/>
                <a:ea typeface="Times New Roman" pitchFamily="18" charset="0"/>
                <a:cs typeface="Arial" pitchFamily="34" charset="0"/>
              </a:rPr>
              <a:t>r</a:t>
            </a:r>
            <a:r>
              <a:rPr lang="en-GB" sz="2700" b="1" baseline="30000" dirty="0" err="1">
                <a:latin typeface="Calibri" pitchFamily="34" charset="0"/>
                <a:ea typeface="Times New Roman" pitchFamily="18" charset="0"/>
                <a:cs typeface="Arial" pitchFamily="34" charset="0"/>
              </a:rPr>
              <a:t>n</a:t>
            </a:r>
            <a:r>
              <a:rPr lang="en-GB" sz="2700" b="1" dirty="0">
                <a:latin typeface="Calibri" pitchFamily="34" charset="0"/>
                <a:ea typeface="Times New Roman" pitchFamily="18" charset="0"/>
                <a:cs typeface="Arial" pitchFamily="34" charset="0"/>
              </a:rPr>
              <a:t> and </a:t>
            </a:r>
            <a:r>
              <a:rPr lang="en-GB" sz="2700" b="1" i="1" dirty="0" err="1">
                <a:latin typeface="Calibri" pitchFamily="34" charset="0"/>
                <a:ea typeface="Times New Roman" pitchFamily="18" charset="0"/>
                <a:cs typeface="Arial" pitchFamily="34" charset="0"/>
              </a:rPr>
              <a:t>v</a:t>
            </a:r>
            <a:r>
              <a:rPr lang="en-GB" sz="2700" b="1" baseline="30000" dirty="0" err="1">
                <a:latin typeface="Calibri" pitchFamily="34" charset="0"/>
                <a:ea typeface="Times New Roman" pitchFamily="18" charset="0"/>
                <a:cs typeface="Arial" pitchFamily="34" charset="0"/>
              </a:rPr>
              <a:t>m</a:t>
            </a:r>
            <a:r>
              <a:rPr lang="en-GB" sz="2700" b="1" dirty="0">
                <a:latin typeface="Calibri" pitchFamily="34" charset="0"/>
                <a:ea typeface="Times New Roman" pitchFamily="18" charset="0"/>
                <a:cs typeface="Arial" pitchFamily="34" charset="0"/>
              </a:rPr>
              <a:t>.  Use the dimensional analysis to determine</a:t>
            </a:r>
            <a:br>
              <a:rPr lang="en-GB" sz="2700" b="1" dirty="0">
                <a:latin typeface="Calibri" pitchFamily="34" charset="0"/>
                <a:ea typeface="Times New Roman" pitchFamily="18" charset="0"/>
                <a:cs typeface="Arial" pitchFamily="34" charset="0"/>
              </a:rPr>
            </a:br>
            <a:r>
              <a:rPr lang="en-GB" sz="2700" b="1" dirty="0">
                <a:latin typeface="Calibri" pitchFamily="34" charset="0"/>
                <a:ea typeface="Times New Roman" pitchFamily="18" charset="0"/>
                <a:cs typeface="Arial" pitchFamily="34" charset="0"/>
              </a:rPr>
              <a:t> the power n and m.</a:t>
            </a:r>
            <a:br>
              <a:rPr lang="en-GB" sz="2000" dirty="0">
                <a:solidFill>
                  <a:prstClr val="white">
                    <a:lumMod val="75000"/>
                  </a:prstClr>
                </a:solidFill>
                <a:latin typeface="Arial" pitchFamily="34" charset="0"/>
                <a:ea typeface="+mn-ea"/>
                <a:cs typeface="Arial" pitchFamily="34" charset="0"/>
              </a:rPr>
            </a:br>
            <a:endParaRPr lang="ar-SA" dirty="0"/>
          </a:p>
        </p:txBody>
      </p:sp>
      <p:sp>
        <p:nvSpPr>
          <p:cNvPr id="3" name="Subtitle 2"/>
          <p:cNvSpPr>
            <a:spLocks noGrp="1"/>
          </p:cNvSpPr>
          <p:nvPr>
            <p:ph type="subTitle" idx="1"/>
          </p:nvPr>
        </p:nvSpPr>
        <p:spPr>
          <a:xfrm>
            <a:off x="647564" y="2060848"/>
            <a:ext cx="7848872" cy="2088232"/>
          </a:xfrm>
        </p:spPr>
        <p:txBody>
          <a:bodyPr/>
          <a:lstStyle/>
          <a:p>
            <a:pPr lvl="0" algn="justLow" rtl="0" fontAlgn="base">
              <a:spcBef>
                <a:spcPct val="0"/>
              </a:spcBef>
              <a:spcAft>
                <a:spcPct val="0"/>
              </a:spcAft>
            </a:pPr>
            <a:r>
              <a:rPr lang="en-US" sz="2400" b="1" dirty="0">
                <a:solidFill>
                  <a:srgbClr val="008000"/>
                </a:solidFill>
                <a:latin typeface="Calibri" pitchFamily="34" charset="0"/>
                <a:ea typeface="Times New Roman" pitchFamily="18" charset="0"/>
                <a:cs typeface="Arial" pitchFamily="34" charset="0"/>
              </a:rPr>
              <a:t>Solution</a:t>
            </a:r>
            <a:endParaRPr lang="en-US" sz="2400" dirty="0">
              <a:solidFill>
                <a:prstClr val="black"/>
              </a:solidFill>
              <a:latin typeface="Arial" pitchFamily="34" charset="0"/>
              <a:cs typeface="Arial" pitchFamily="34" charset="0"/>
            </a:endParaRPr>
          </a:p>
          <a:p>
            <a:pPr lvl="0" algn="justLow" rtl="0" eaLnBrk="0" fontAlgn="base" hangingPunct="0">
              <a:spcBef>
                <a:spcPct val="0"/>
              </a:spcBef>
              <a:spcAft>
                <a:spcPct val="0"/>
              </a:spcAft>
            </a:pPr>
            <a:r>
              <a:rPr lang="en-GB" sz="2000" b="1" dirty="0">
                <a:solidFill>
                  <a:srgbClr val="FF0000"/>
                </a:solidFill>
                <a:latin typeface="Calibri" pitchFamily="34" charset="0"/>
                <a:ea typeface="Times New Roman" pitchFamily="18" charset="0"/>
                <a:cs typeface="Arial" pitchFamily="34" charset="0"/>
              </a:rPr>
              <a:t>Let us assume </a:t>
            </a:r>
            <a:r>
              <a:rPr lang="en-GB" sz="2000" b="1" i="1" dirty="0">
                <a:solidFill>
                  <a:srgbClr val="FF0000"/>
                </a:solidFill>
                <a:latin typeface="Calibri" pitchFamily="34" charset="0"/>
                <a:ea typeface="Times New Roman" pitchFamily="18" charset="0"/>
                <a:cs typeface="Arial" pitchFamily="34" charset="0"/>
              </a:rPr>
              <a:t>a</a:t>
            </a:r>
            <a:r>
              <a:rPr lang="en-GB" sz="2000" b="1" dirty="0">
                <a:solidFill>
                  <a:srgbClr val="FF0000"/>
                </a:solidFill>
                <a:latin typeface="Calibri" pitchFamily="34" charset="0"/>
                <a:ea typeface="Times New Roman" pitchFamily="18" charset="0"/>
                <a:cs typeface="Arial" pitchFamily="34" charset="0"/>
              </a:rPr>
              <a:t> is represented in this expression</a:t>
            </a:r>
            <a:endParaRPr lang="en-US" sz="2000" dirty="0">
              <a:solidFill>
                <a:srgbClr val="FF0000"/>
              </a:solidFill>
              <a:latin typeface="Arial" pitchFamily="34" charset="0"/>
              <a:cs typeface="Arial" pitchFamily="34" charset="0"/>
            </a:endParaRPr>
          </a:p>
          <a:p>
            <a:pPr lvl="0" algn="justLow" rtl="0" eaLnBrk="0" fontAlgn="base" hangingPunct="0">
              <a:spcBef>
                <a:spcPct val="0"/>
              </a:spcBef>
              <a:spcAft>
                <a:spcPct val="0"/>
              </a:spcAft>
            </a:pPr>
            <a:r>
              <a:rPr lang="en-GB" sz="2400" b="1" i="1" dirty="0">
                <a:solidFill>
                  <a:prstClr val="black"/>
                </a:solidFill>
                <a:latin typeface="Calibri" pitchFamily="34" charset="0"/>
                <a:ea typeface="Times New Roman" pitchFamily="18" charset="0"/>
                <a:cs typeface="Arial" pitchFamily="34" charset="0"/>
              </a:rPr>
              <a:t>                        </a:t>
            </a:r>
            <a:r>
              <a:rPr lang="en-GB" b="1" i="1" dirty="0">
                <a:solidFill>
                  <a:srgbClr val="FF0000"/>
                </a:solidFill>
                <a:latin typeface="Calibri" pitchFamily="34" charset="0"/>
                <a:ea typeface="Times New Roman" pitchFamily="18" charset="0"/>
                <a:cs typeface="Arial" pitchFamily="34" charset="0"/>
              </a:rPr>
              <a:t>a </a:t>
            </a:r>
            <a:r>
              <a:rPr lang="en-GB" b="1" dirty="0">
                <a:solidFill>
                  <a:srgbClr val="FF0000"/>
                </a:solidFill>
                <a:latin typeface="Calibri" pitchFamily="34" charset="0"/>
                <a:ea typeface="Times New Roman" pitchFamily="18" charset="0"/>
                <a:cs typeface="Arial" pitchFamily="34" charset="0"/>
              </a:rPr>
              <a:t>= </a:t>
            </a:r>
            <a:r>
              <a:rPr lang="en-GB" b="1" i="1" dirty="0">
                <a:solidFill>
                  <a:srgbClr val="FF0000"/>
                </a:solidFill>
                <a:latin typeface="Calibri" pitchFamily="34" charset="0"/>
                <a:ea typeface="Times New Roman" pitchFamily="18" charset="0"/>
                <a:cs typeface="Arial" pitchFamily="34" charset="0"/>
              </a:rPr>
              <a:t>k </a:t>
            </a:r>
            <a:r>
              <a:rPr lang="en-GB" b="1" i="1" dirty="0" err="1">
                <a:solidFill>
                  <a:srgbClr val="FF0000"/>
                </a:solidFill>
                <a:latin typeface="Calibri" pitchFamily="34" charset="0"/>
                <a:ea typeface="Times New Roman" pitchFamily="18" charset="0"/>
                <a:cs typeface="Arial" pitchFamily="34" charset="0"/>
              </a:rPr>
              <a:t>r</a:t>
            </a:r>
            <a:r>
              <a:rPr lang="en-GB" b="1" baseline="30000" dirty="0" err="1">
                <a:solidFill>
                  <a:srgbClr val="FF0000"/>
                </a:solidFill>
                <a:latin typeface="Calibri" pitchFamily="34" charset="0"/>
                <a:ea typeface="Times New Roman" pitchFamily="18" charset="0"/>
                <a:cs typeface="Arial" pitchFamily="34" charset="0"/>
              </a:rPr>
              <a:t>n</a:t>
            </a:r>
            <a:r>
              <a:rPr lang="en-GB" b="1" baseline="30000" dirty="0">
                <a:solidFill>
                  <a:srgbClr val="FF0000"/>
                </a:solidFill>
                <a:latin typeface="Calibri" pitchFamily="34" charset="0"/>
                <a:ea typeface="Times New Roman" pitchFamily="18" charset="0"/>
                <a:cs typeface="Arial" pitchFamily="34" charset="0"/>
              </a:rPr>
              <a:t> </a:t>
            </a:r>
            <a:r>
              <a:rPr lang="en-GB" b="1" i="1" dirty="0" err="1">
                <a:solidFill>
                  <a:srgbClr val="FF0000"/>
                </a:solidFill>
                <a:latin typeface="Calibri" pitchFamily="34" charset="0"/>
                <a:ea typeface="Times New Roman" pitchFamily="18" charset="0"/>
                <a:cs typeface="Arial" pitchFamily="34" charset="0"/>
              </a:rPr>
              <a:t>v</a:t>
            </a:r>
            <a:r>
              <a:rPr lang="en-GB" b="1" baseline="30000" dirty="0" err="1">
                <a:solidFill>
                  <a:srgbClr val="FF0000"/>
                </a:solidFill>
                <a:latin typeface="Calibri" pitchFamily="34" charset="0"/>
                <a:ea typeface="Times New Roman" pitchFamily="18" charset="0"/>
                <a:cs typeface="Arial" pitchFamily="34" charset="0"/>
              </a:rPr>
              <a:t>m</a:t>
            </a:r>
            <a:endParaRPr lang="en-US" dirty="0">
              <a:solidFill>
                <a:srgbClr val="FF0000"/>
              </a:solidFill>
              <a:latin typeface="Arial" pitchFamily="34" charset="0"/>
              <a:cs typeface="Arial" pitchFamily="34" charset="0"/>
            </a:endParaRPr>
          </a:p>
          <a:p>
            <a:pPr lvl="0" algn="justLow" rtl="0" eaLnBrk="0" fontAlgn="base" hangingPunct="0">
              <a:spcBef>
                <a:spcPct val="0"/>
              </a:spcBef>
              <a:spcAft>
                <a:spcPct val="0"/>
              </a:spcAft>
            </a:pPr>
            <a:r>
              <a:rPr lang="en-GB" sz="2000" b="1" dirty="0">
                <a:solidFill>
                  <a:srgbClr val="C0504D">
                    <a:lumMod val="75000"/>
                  </a:srgbClr>
                </a:solidFill>
                <a:latin typeface="Calibri" pitchFamily="34" charset="0"/>
                <a:ea typeface="Times New Roman" pitchFamily="18" charset="0"/>
                <a:cs typeface="Arial" pitchFamily="34" charset="0"/>
              </a:rPr>
              <a:t>Where </a:t>
            </a:r>
            <a:r>
              <a:rPr lang="en-GB" sz="2000" b="1" i="1" dirty="0">
                <a:solidFill>
                  <a:srgbClr val="C0504D">
                    <a:lumMod val="75000"/>
                  </a:srgbClr>
                </a:solidFill>
                <a:latin typeface="Calibri" pitchFamily="34" charset="0"/>
                <a:ea typeface="Times New Roman" pitchFamily="18" charset="0"/>
                <a:cs typeface="Arial" pitchFamily="34" charset="0"/>
              </a:rPr>
              <a:t>k</a:t>
            </a:r>
            <a:r>
              <a:rPr lang="en-GB" sz="2000" b="1" dirty="0">
                <a:solidFill>
                  <a:srgbClr val="C0504D">
                    <a:lumMod val="75000"/>
                  </a:srgbClr>
                </a:solidFill>
                <a:latin typeface="Calibri" pitchFamily="34" charset="0"/>
                <a:ea typeface="Times New Roman" pitchFamily="18" charset="0"/>
                <a:cs typeface="Arial" pitchFamily="34" charset="0"/>
              </a:rPr>
              <a:t> is the proportionality constant of dimensionless unit.</a:t>
            </a:r>
            <a:endParaRPr lang="en-US" sz="2000" dirty="0">
              <a:solidFill>
                <a:srgbClr val="C0504D">
                  <a:lumMod val="75000"/>
                </a:srgbClr>
              </a:solidFill>
              <a:latin typeface="Arial" pitchFamily="34" charset="0"/>
              <a:cs typeface="Arial" pitchFamily="34" charset="0"/>
            </a:endParaRPr>
          </a:p>
          <a:p>
            <a:pPr lvl="0" algn="justLow" rtl="0" eaLnBrk="0" fontAlgn="base" hangingPunct="0">
              <a:spcBef>
                <a:spcPct val="0"/>
              </a:spcBef>
              <a:spcAft>
                <a:spcPct val="0"/>
              </a:spcAft>
            </a:pPr>
            <a:r>
              <a:rPr lang="en-GB" sz="2000" b="1" dirty="0">
                <a:solidFill>
                  <a:srgbClr val="C0504D">
                    <a:lumMod val="75000"/>
                  </a:srgbClr>
                </a:solidFill>
                <a:latin typeface="Calibri" pitchFamily="34" charset="0"/>
                <a:ea typeface="Times New Roman" pitchFamily="18" charset="0"/>
                <a:cs typeface="Arial" pitchFamily="34" charset="0"/>
              </a:rPr>
              <a:t>The right hand side </a:t>
            </a:r>
            <a:endParaRPr lang="en-GB" sz="2000" dirty="0">
              <a:solidFill>
                <a:srgbClr val="C0504D">
                  <a:lumMod val="75000"/>
                </a:srgbClr>
              </a:solidFill>
              <a:latin typeface="Arial" pitchFamily="34" charset="0"/>
              <a:cs typeface="Arial" pitchFamily="34" charset="0"/>
            </a:endParaRPr>
          </a:p>
          <a:p>
            <a:pPr algn="l"/>
            <a:endParaRPr lang="ar-SA"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305" y="3628026"/>
            <a:ext cx="6856095" cy="160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899592" y="5825301"/>
            <a:ext cx="7772400" cy="533921"/>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rtl="0" eaLnBrk="0" fontAlgn="base" hangingPunct="0">
              <a:spcAft>
                <a:spcPct val="0"/>
              </a:spcAft>
            </a:pPr>
            <a:r>
              <a:rPr lang="en-GB" sz="2800" i="1" dirty="0" err="1">
                <a:latin typeface="Calibri" pitchFamily="34" charset="0"/>
                <a:ea typeface="Times New Roman" pitchFamily="18" charset="0"/>
                <a:cs typeface="Arial" pitchFamily="34" charset="0"/>
              </a:rPr>
              <a:t>n</a:t>
            </a:r>
            <a:r>
              <a:rPr lang="en-GB" sz="2800" dirty="0" err="1">
                <a:latin typeface="Calibri" pitchFamily="34" charset="0"/>
                <a:ea typeface="Times New Roman" pitchFamily="18" charset="0"/>
                <a:cs typeface="Arial" pitchFamily="34" charset="0"/>
              </a:rPr>
              <a:t>+</a:t>
            </a:r>
            <a:r>
              <a:rPr lang="en-GB" sz="2800" i="1" dirty="0" err="1">
                <a:latin typeface="Calibri" pitchFamily="34" charset="0"/>
                <a:ea typeface="Times New Roman" pitchFamily="18" charset="0"/>
                <a:cs typeface="Arial" pitchFamily="34" charset="0"/>
              </a:rPr>
              <a:t>m</a:t>
            </a:r>
            <a:r>
              <a:rPr lang="en-GB" sz="2800" dirty="0">
                <a:latin typeface="Calibri" pitchFamily="34" charset="0"/>
                <a:ea typeface="Times New Roman" pitchFamily="18" charset="0"/>
                <a:cs typeface="Arial" pitchFamily="34" charset="0"/>
              </a:rPr>
              <a:t>=1             and       </a:t>
            </a:r>
            <a:r>
              <a:rPr lang="en-GB" sz="2800" i="1" dirty="0">
                <a:latin typeface="Calibri" pitchFamily="34" charset="0"/>
                <a:ea typeface="Times New Roman" pitchFamily="18" charset="0"/>
                <a:cs typeface="Arial" pitchFamily="34" charset="0"/>
              </a:rPr>
              <a:t>m</a:t>
            </a:r>
            <a:r>
              <a:rPr lang="en-GB" sz="2800" dirty="0">
                <a:latin typeface="Calibri" pitchFamily="34" charset="0"/>
                <a:ea typeface="Times New Roman" pitchFamily="18" charset="0"/>
                <a:cs typeface="Arial" pitchFamily="34" charset="0"/>
              </a:rPr>
              <a:t>=2</a:t>
            </a:r>
            <a:br>
              <a:rPr lang="en-US" sz="2800" dirty="0">
                <a:latin typeface="Arial" pitchFamily="34" charset="0"/>
                <a:ea typeface="+mn-ea"/>
                <a:cs typeface="Arial" pitchFamily="34" charset="0"/>
              </a:rPr>
            </a:br>
            <a:r>
              <a:rPr lang="en-GB" sz="2800" dirty="0">
                <a:latin typeface="Calibri" pitchFamily="34" charset="0"/>
                <a:ea typeface="Times New Roman" pitchFamily="18" charset="0"/>
                <a:cs typeface="Arial" pitchFamily="34" charset="0"/>
              </a:rPr>
              <a:t> Therefore. </a:t>
            </a:r>
            <a:r>
              <a:rPr lang="en-GB" sz="2800" i="1" dirty="0">
                <a:latin typeface="Calibri" pitchFamily="34" charset="0"/>
                <a:ea typeface="Times New Roman" pitchFamily="18" charset="0"/>
                <a:cs typeface="Arial" pitchFamily="34" charset="0"/>
              </a:rPr>
              <a:t>n </a:t>
            </a:r>
            <a:r>
              <a:rPr lang="en-GB" sz="2800" dirty="0">
                <a:latin typeface="Calibri" pitchFamily="34" charset="0"/>
                <a:ea typeface="Times New Roman" pitchFamily="18" charset="0"/>
                <a:cs typeface="Arial" pitchFamily="34" charset="0"/>
              </a:rPr>
              <a:t>=-1 and the acceleration </a:t>
            </a:r>
            <a:r>
              <a:rPr lang="en-GB" sz="2800" i="1" dirty="0">
                <a:latin typeface="Calibri" pitchFamily="34" charset="0"/>
                <a:ea typeface="Times New Roman" pitchFamily="18" charset="0"/>
                <a:cs typeface="Arial" pitchFamily="34" charset="0"/>
              </a:rPr>
              <a:t>a </a:t>
            </a:r>
            <a:r>
              <a:rPr lang="en-GB" sz="2800" dirty="0">
                <a:latin typeface="Calibri" pitchFamily="34" charset="0"/>
                <a:ea typeface="Times New Roman" pitchFamily="18" charset="0"/>
                <a:cs typeface="Arial" pitchFamily="34" charset="0"/>
              </a:rPr>
              <a:t>is </a:t>
            </a:r>
            <a:br>
              <a:rPr lang="en-US" sz="2800" dirty="0">
                <a:latin typeface="Arial" pitchFamily="34" charset="0"/>
                <a:ea typeface="+mn-ea"/>
                <a:cs typeface="Arial" pitchFamily="34" charset="0"/>
              </a:rPr>
            </a:br>
            <a:r>
              <a:rPr lang="en-GB" sz="2800" dirty="0">
                <a:latin typeface="Calibri" pitchFamily="34" charset="0"/>
                <a:ea typeface="Times New Roman" pitchFamily="18" charset="0"/>
                <a:cs typeface="Arial" pitchFamily="34" charset="0"/>
              </a:rPr>
              <a:t> </a:t>
            </a:r>
            <a:r>
              <a:rPr lang="en-GB" sz="2800" i="1" dirty="0">
                <a:latin typeface="Calibri" pitchFamily="34" charset="0"/>
                <a:ea typeface="Times New Roman" pitchFamily="18" charset="0"/>
                <a:cs typeface="Arial" pitchFamily="34" charset="0"/>
              </a:rPr>
              <a:t>                        a </a:t>
            </a:r>
            <a:r>
              <a:rPr lang="en-GB" sz="2800" dirty="0">
                <a:latin typeface="Calibri" pitchFamily="34" charset="0"/>
                <a:ea typeface="Times New Roman" pitchFamily="18" charset="0"/>
                <a:cs typeface="Arial" pitchFamily="34" charset="0"/>
              </a:rPr>
              <a:t>= </a:t>
            </a:r>
            <a:r>
              <a:rPr lang="en-GB" sz="2800" i="1" dirty="0">
                <a:latin typeface="Calibri" pitchFamily="34" charset="0"/>
                <a:ea typeface="Times New Roman" pitchFamily="18" charset="0"/>
                <a:cs typeface="Arial" pitchFamily="34" charset="0"/>
              </a:rPr>
              <a:t>k r</a:t>
            </a:r>
            <a:r>
              <a:rPr lang="en-GB" sz="2800" baseline="30000" dirty="0">
                <a:latin typeface="Calibri" pitchFamily="34" charset="0"/>
                <a:ea typeface="Times New Roman" pitchFamily="18" charset="0"/>
                <a:cs typeface="Arial" pitchFamily="34" charset="0"/>
              </a:rPr>
              <a:t>-1 </a:t>
            </a:r>
            <a:r>
              <a:rPr lang="en-GB" sz="2800" i="1" dirty="0">
                <a:latin typeface="Calibri" pitchFamily="34" charset="0"/>
                <a:ea typeface="Times New Roman" pitchFamily="18" charset="0"/>
                <a:cs typeface="Arial" pitchFamily="34" charset="0"/>
              </a:rPr>
              <a:t>v</a:t>
            </a:r>
            <a:r>
              <a:rPr lang="en-GB" sz="2800" baseline="30000" dirty="0">
                <a:latin typeface="Calibri" pitchFamily="34" charset="0"/>
                <a:ea typeface="Times New Roman" pitchFamily="18" charset="0"/>
                <a:cs typeface="Arial" pitchFamily="34" charset="0"/>
              </a:rPr>
              <a:t>2</a:t>
            </a:r>
            <a:br>
              <a:rPr lang="en-US" sz="3200" dirty="0">
                <a:solidFill>
                  <a:srgbClr val="FF0000"/>
                </a:solidFill>
                <a:latin typeface="Arial" pitchFamily="34" charset="0"/>
                <a:ea typeface="+mn-ea"/>
                <a:cs typeface="Arial" pitchFamily="34" charset="0"/>
              </a:rPr>
            </a:br>
            <a:endParaRPr lang="ar-SA" sz="3200" dirty="0"/>
          </a:p>
        </p:txBody>
      </p:sp>
    </p:spTree>
    <p:extLst>
      <p:ext uri="{BB962C8B-B14F-4D97-AF65-F5344CB8AC3E}">
        <p14:creationId xmlns:p14="http://schemas.microsoft.com/office/powerpoint/2010/main" val="1030114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472"/>
            <a:ext cx="7772400" cy="3168352"/>
          </a:xfrm>
        </p:spPr>
        <p:txBody>
          <a:bodyPr>
            <a:normAutofit/>
          </a:bodyPr>
          <a:lstStyle/>
          <a:p>
            <a:pPr lvl="0" algn="l" rtl="0">
              <a:spcBef>
                <a:spcPts val="0"/>
              </a:spcBef>
            </a:pPr>
            <a:r>
              <a:rPr lang="en-US" sz="2400" b="1" i="1" dirty="0">
                <a:solidFill>
                  <a:prstClr val="black"/>
                </a:solidFill>
                <a:ea typeface="+mn-ea"/>
                <a:cs typeface="+mn-cs"/>
              </a:rPr>
              <a:t>Exercise</a:t>
            </a:r>
            <a:br>
              <a:rPr lang="en-US" sz="2400" b="1" i="1" dirty="0">
                <a:solidFill>
                  <a:prstClr val="black"/>
                </a:solidFill>
                <a:ea typeface="+mn-ea"/>
                <a:cs typeface="+mn-cs"/>
              </a:rPr>
            </a:br>
            <a:r>
              <a:rPr lang="en-US" sz="1800" b="1" i="1" dirty="0">
                <a:solidFill>
                  <a:prstClr val="black"/>
                </a:solidFill>
                <a:ea typeface="+mn-ea"/>
                <a:cs typeface="+mn-cs"/>
              </a:rPr>
              <a:t>Part A</a:t>
            </a:r>
            <a:r>
              <a:rPr lang="en-US" sz="1800" i="1" dirty="0">
                <a:solidFill>
                  <a:prstClr val="black"/>
                </a:solidFill>
                <a:ea typeface="+mn-ea"/>
                <a:cs typeface="+mn-cs"/>
              </a:rPr>
              <a:t>: </a:t>
            </a:r>
            <a:br>
              <a:rPr lang="en-US" sz="1800" i="1" dirty="0">
                <a:solidFill>
                  <a:prstClr val="black"/>
                </a:solidFill>
                <a:ea typeface="+mn-ea"/>
                <a:cs typeface="+mn-cs"/>
              </a:rPr>
            </a:br>
            <a:r>
              <a:rPr lang="en-US" sz="2400" i="1" dirty="0">
                <a:solidFill>
                  <a:prstClr val="black"/>
                </a:solidFill>
                <a:ea typeface="+mn-ea"/>
                <a:cs typeface="+mn-cs"/>
              </a:rPr>
              <a:t>See if you can determine the dimensions of the following quantities:</a:t>
            </a:r>
            <a:r>
              <a:rPr lang="en-US" sz="2400" dirty="0">
                <a:solidFill>
                  <a:prstClr val="black"/>
                </a:solidFill>
                <a:ea typeface="+mn-ea"/>
                <a:cs typeface="+mn-cs"/>
              </a:rPr>
              <a:t> </a:t>
            </a:r>
            <a:br>
              <a:rPr lang="en-US" sz="2400" dirty="0">
                <a:solidFill>
                  <a:prstClr val="black"/>
                </a:solidFill>
                <a:ea typeface="+mn-ea"/>
                <a:cs typeface="+mn-cs"/>
              </a:rPr>
            </a:br>
            <a:r>
              <a:rPr lang="en-US" sz="2400" dirty="0">
                <a:solidFill>
                  <a:prstClr val="black"/>
                </a:solidFill>
                <a:ea typeface="+mn-ea"/>
                <a:cs typeface="+mn-cs"/>
              </a:rPr>
              <a:t>volume </a:t>
            </a:r>
            <a:br>
              <a:rPr lang="en-US" sz="2400" dirty="0">
                <a:solidFill>
                  <a:prstClr val="black"/>
                </a:solidFill>
                <a:ea typeface="+mn-ea"/>
                <a:cs typeface="+mn-cs"/>
              </a:rPr>
            </a:br>
            <a:r>
              <a:rPr lang="en-US" sz="2400" dirty="0">
                <a:solidFill>
                  <a:prstClr val="black"/>
                </a:solidFill>
                <a:ea typeface="+mn-ea"/>
                <a:cs typeface="+mn-cs"/>
              </a:rPr>
              <a:t>acceleration (velocity/time) </a:t>
            </a:r>
            <a:br>
              <a:rPr lang="en-US" sz="2400" dirty="0">
                <a:solidFill>
                  <a:prstClr val="black"/>
                </a:solidFill>
                <a:ea typeface="+mn-ea"/>
                <a:cs typeface="+mn-cs"/>
              </a:rPr>
            </a:br>
            <a:r>
              <a:rPr lang="en-US" sz="2400" dirty="0">
                <a:solidFill>
                  <a:prstClr val="black"/>
                </a:solidFill>
                <a:ea typeface="+mn-ea"/>
                <a:cs typeface="+mn-cs"/>
              </a:rPr>
              <a:t>density (mass/volume) </a:t>
            </a:r>
            <a:br>
              <a:rPr lang="en-US" sz="2400" dirty="0">
                <a:solidFill>
                  <a:prstClr val="black"/>
                </a:solidFill>
                <a:ea typeface="+mn-ea"/>
                <a:cs typeface="+mn-cs"/>
              </a:rPr>
            </a:br>
            <a:r>
              <a:rPr lang="en-US" sz="2400" dirty="0">
                <a:solidFill>
                  <a:prstClr val="black"/>
                </a:solidFill>
                <a:ea typeface="+mn-ea"/>
                <a:cs typeface="+mn-cs"/>
              </a:rPr>
              <a:t>force (mass × acceleration</a:t>
            </a:r>
            <a:endParaRPr lang="ar-SA" dirty="0"/>
          </a:p>
        </p:txBody>
      </p:sp>
      <p:sp>
        <p:nvSpPr>
          <p:cNvPr id="3" name="Subtitle 2"/>
          <p:cNvSpPr>
            <a:spLocks noGrp="1"/>
          </p:cNvSpPr>
          <p:nvPr>
            <p:ph type="subTitle" idx="1"/>
          </p:nvPr>
        </p:nvSpPr>
        <p:spPr>
          <a:xfrm>
            <a:off x="611560" y="3212976"/>
            <a:ext cx="8280920" cy="2880320"/>
          </a:xfrm>
        </p:spPr>
        <p:txBody>
          <a:bodyPr>
            <a:normAutofit/>
          </a:bodyPr>
          <a:lstStyle/>
          <a:p>
            <a:pPr lvl="0" algn="l" rtl="0">
              <a:spcBef>
                <a:spcPts val="0"/>
              </a:spcBef>
            </a:pPr>
            <a:r>
              <a:rPr lang="en-US" sz="2400" u="sng" dirty="0">
                <a:solidFill>
                  <a:srgbClr val="EEECE1">
                    <a:lumMod val="90000"/>
                  </a:srgbClr>
                </a:solidFill>
                <a:hlinkClick r:id="rId2"/>
              </a:rPr>
              <a:t>Check your answers</a:t>
            </a:r>
            <a:endParaRPr lang="en-US" sz="2400" dirty="0">
              <a:solidFill>
                <a:srgbClr val="EEECE1">
                  <a:lumMod val="90000"/>
                </a:srgbClr>
              </a:solidFill>
            </a:endParaRPr>
          </a:p>
          <a:p>
            <a:pPr lvl="0" algn="l" rtl="0">
              <a:spcBef>
                <a:spcPts val="0"/>
              </a:spcBef>
            </a:pPr>
            <a:r>
              <a:rPr lang="en-US" sz="2400" i="1" dirty="0">
                <a:solidFill>
                  <a:srgbClr val="FF0000"/>
                </a:solidFill>
              </a:rPr>
              <a:t>You are correct if you wrote down:</a:t>
            </a:r>
            <a:r>
              <a:rPr lang="en-US" sz="2400" dirty="0">
                <a:solidFill>
                  <a:srgbClr val="FF0000"/>
                </a:solidFill>
              </a:rPr>
              <a:t> </a:t>
            </a:r>
          </a:p>
          <a:p>
            <a:pPr lvl="0" algn="l" rtl="0">
              <a:spcBef>
                <a:spcPts val="0"/>
              </a:spcBef>
            </a:pPr>
            <a:r>
              <a:rPr lang="en-US" sz="2400" dirty="0">
                <a:solidFill>
                  <a:srgbClr val="FF0000"/>
                </a:solidFill>
              </a:rPr>
              <a:t>1.Volume         </a:t>
            </a:r>
            <a:r>
              <a:rPr lang="en-US" sz="2400" b="1" dirty="0">
                <a:solidFill>
                  <a:srgbClr val="FF0000"/>
                </a:solidFill>
              </a:rPr>
              <a:t>L</a:t>
            </a:r>
            <a:r>
              <a:rPr lang="en-US" sz="2400" baseline="30000" dirty="0">
                <a:solidFill>
                  <a:srgbClr val="FF0000"/>
                </a:solidFill>
              </a:rPr>
              <a:t>3</a:t>
            </a:r>
            <a:endParaRPr lang="en-US" sz="2400" dirty="0">
              <a:solidFill>
                <a:srgbClr val="FF0000"/>
              </a:solidFill>
            </a:endParaRPr>
          </a:p>
          <a:p>
            <a:pPr lvl="0" algn="l" rtl="0">
              <a:spcBef>
                <a:spcPts val="0"/>
              </a:spcBef>
            </a:pPr>
            <a:r>
              <a:rPr lang="en-US" sz="2400" dirty="0">
                <a:solidFill>
                  <a:srgbClr val="FF0000"/>
                </a:solidFill>
              </a:rPr>
              <a:t>2.acceleration (velocity/time)     </a:t>
            </a:r>
            <a:r>
              <a:rPr lang="en-US" sz="2400" b="1" dirty="0">
                <a:solidFill>
                  <a:srgbClr val="FF0000"/>
                </a:solidFill>
              </a:rPr>
              <a:t>L/T</a:t>
            </a:r>
            <a:r>
              <a:rPr lang="en-US" sz="2400" b="1" baseline="30000" dirty="0">
                <a:solidFill>
                  <a:srgbClr val="FF0000"/>
                </a:solidFill>
              </a:rPr>
              <a:t>2</a:t>
            </a:r>
            <a:endParaRPr lang="en-US" sz="2400" dirty="0">
              <a:solidFill>
                <a:srgbClr val="FF0000"/>
              </a:solidFill>
            </a:endParaRPr>
          </a:p>
          <a:p>
            <a:pPr lvl="0" algn="l" rtl="0">
              <a:spcBef>
                <a:spcPts val="0"/>
              </a:spcBef>
            </a:pPr>
            <a:r>
              <a:rPr lang="en-US" sz="2400" dirty="0">
                <a:solidFill>
                  <a:srgbClr val="FF0000"/>
                </a:solidFill>
              </a:rPr>
              <a:t>3.density (mass/volume)        </a:t>
            </a:r>
            <a:r>
              <a:rPr lang="en-US" sz="2400" b="1" dirty="0">
                <a:solidFill>
                  <a:srgbClr val="FF0000"/>
                </a:solidFill>
              </a:rPr>
              <a:t>M/L</a:t>
            </a:r>
            <a:r>
              <a:rPr lang="en-US" sz="2400" baseline="30000" dirty="0">
                <a:solidFill>
                  <a:srgbClr val="FF0000"/>
                </a:solidFill>
              </a:rPr>
              <a:t>3</a:t>
            </a:r>
            <a:endParaRPr lang="en-US" sz="2400" dirty="0">
              <a:solidFill>
                <a:srgbClr val="FF0000"/>
              </a:solidFill>
            </a:endParaRPr>
          </a:p>
          <a:p>
            <a:pPr lvl="0" algn="l" rtl="0">
              <a:spcBef>
                <a:spcPts val="0"/>
              </a:spcBef>
            </a:pPr>
            <a:r>
              <a:rPr lang="en-US" sz="2400" dirty="0">
                <a:solidFill>
                  <a:srgbClr val="FF0000"/>
                </a:solidFill>
              </a:rPr>
              <a:t>4.force (mass × acceleration)     </a:t>
            </a:r>
            <a:r>
              <a:rPr lang="en-US" sz="2400" b="1" dirty="0">
                <a:solidFill>
                  <a:srgbClr val="FF0000"/>
                </a:solidFill>
              </a:rPr>
              <a:t>M·L/T</a:t>
            </a:r>
            <a:r>
              <a:rPr lang="en-US" sz="2400" b="1" baseline="30000" dirty="0">
                <a:solidFill>
                  <a:srgbClr val="FF0000"/>
                </a:solidFill>
              </a:rPr>
              <a:t>2</a:t>
            </a:r>
            <a:endParaRPr lang="en-US" sz="2400" dirty="0">
              <a:solidFill>
                <a:srgbClr val="FF0000"/>
              </a:solidFill>
            </a:endParaRPr>
          </a:p>
          <a:p>
            <a:pPr algn="l"/>
            <a:endParaRPr lang="ar-SA" dirty="0"/>
          </a:p>
        </p:txBody>
      </p:sp>
    </p:spTree>
    <p:extLst>
      <p:ext uri="{BB962C8B-B14F-4D97-AF65-F5344CB8AC3E}">
        <p14:creationId xmlns:p14="http://schemas.microsoft.com/office/powerpoint/2010/main" val="3603922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6"/>
            <a:ext cx="7772400" cy="2520280"/>
          </a:xfrm>
        </p:spPr>
        <p:txBody>
          <a:bodyPr>
            <a:normAutofit fontScale="90000"/>
          </a:bodyPr>
          <a:lstStyle/>
          <a:p>
            <a:pPr lvl="0" algn="l" rtl="0" fontAlgn="base">
              <a:spcAft>
                <a:spcPct val="0"/>
              </a:spcAft>
            </a:pPr>
            <a:r>
              <a:rPr lang="en-US" sz="2400" i="1" dirty="0">
                <a:solidFill>
                  <a:prstClr val="black"/>
                </a:solidFill>
                <a:latin typeface="Calibri" pitchFamily="34" charset="0"/>
                <a:ea typeface="Calibri" pitchFamily="34" charset="0"/>
                <a:cs typeface="Arial" pitchFamily="34" charset="0"/>
              </a:rPr>
              <a:t> </a:t>
            </a:r>
            <a:r>
              <a:rPr lang="en-US" sz="2700" i="1" dirty="0">
                <a:solidFill>
                  <a:srgbClr val="FF0000"/>
                </a:solidFill>
                <a:latin typeface="Calibri" pitchFamily="34" charset="0"/>
                <a:ea typeface="Calibri" pitchFamily="34" charset="0"/>
                <a:cs typeface="Arial" pitchFamily="34" charset="0"/>
              </a:rPr>
              <a:t>Now find the dimensions of these:</a:t>
            </a:r>
            <a:r>
              <a:rPr lang="en-US" sz="2700" dirty="0">
                <a:solidFill>
                  <a:srgbClr val="FF0000"/>
                </a:solidFill>
                <a:latin typeface="Calibri" pitchFamily="34" charset="0"/>
                <a:ea typeface="Calibri" pitchFamily="34" charset="0"/>
                <a:cs typeface="Arial" pitchFamily="34" charset="0"/>
              </a:rPr>
              <a:t> </a:t>
            </a:r>
            <a:br>
              <a:rPr lang="en-US" sz="2000" dirty="0">
                <a:solidFill>
                  <a:srgbClr val="FF0000"/>
                </a:solidFill>
                <a:latin typeface="Arial" pitchFamily="34" charset="0"/>
                <a:ea typeface="+mn-ea"/>
                <a:cs typeface="Arial" pitchFamily="34" charset="0"/>
              </a:rPr>
            </a:br>
            <a:r>
              <a:rPr lang="en-US" sz="2000" dirty="0">
                <a:solidFill>
                  <a:schemeClr val="accent1"/>
                </a:solidFill>
                <a:latin typeface="Arial" pitchFamily="34" charset="0"/>
                <a:ea typeface="+mn-ea"/>
                <a:cs typeface="Arial" pitchFamily="34" charset="0"/>
              </a:rPr>
              <a:t>1-</a:t>
            </a:r>
            <a:r>
              <a:rPr lang="en-US" sz="2400" dirty="0">
                <a:solidFill>
                  <a:srgbClr val="1F497D">
                    <a:lumMod val="75000"/>
                    <a:lumOff val="25000"/>
                  </a:srgbClr>
                </a:solidFill>
                <a:latin typeface="Calibri" pitchFamily="34" charset="0"/>
                <a:ea typeface="Calibri" pitchFamily="34" charset="0"/>
                <a:cs typeface="Arial" pitchFamily="34" charset="0"/>
              </a:rPr>
              <a:t>pressure (force/area) </a:t>
            </a:r>
            <a:br>
              <a:rPr lang="en-US" sz="2400" dirty="0">
                <a:solidFill>
                  <a:srgbClr val="1F497D">
                    <a:lumMod val="75000"/>
                    <a:lumOff val="25000"/>
                  </a:srgbClr>
                </a:solidFill>
                <a:latin typeface="Calibri" pitchFamily="34" charset="0"/>
                <a:ea typeface="Calibri" pitchFamily="34" charset="0"/>
                <a:cs typeface="Arial" pitchFamily="34" charset="0"/>
              </a:rPr>
            </a:br>
            <a:r>
              <a:rPr lang="en-US" sz="2400" dirty="0">
                <a:solidFill>
                  <a:srgbClr val="1F497D">
                    <a:lumMod val="75000"/>
                    <a:lumOff val="25000"/>
                  </a:srgbClr>
                </a:solidFill>
                <a:latin typeface="Calibri" pitchFamily="34" charset="0"/>
                <a:ea typeface="Calibri" pitchFamily="34" charset="0"/>
                <a:cs typeface="Arial" pitchFamily="34" charset="0"/>
              </a:rPr>
              <a:t>2-(volume)</a:t>
            </a:r>
            <a:r>
              <a:rPr lang="en-US" sz="2400" baseline="30000" dirty="0">
                <a:solidFill>
                  <a:srgbClr val="1F497D">
                    <a:lumMod val="75000"/>
                    <a:lumOff val="25000"/>
                  </a:srgbClr>
                </a:solidFill>
                <a:latin typeface="Calibri" pitchFamily="34" charset="0"/>
                <a:ea typeface="Calibri" pitchFamily="34" charset="0"/>
                <a:cs typeface="Arial" pitchFamily="34" charset="0"/>
              </a:rPr>
              <a:t>2</a:t>
            </a:r>
            <a:r>
              <a:rPr lang="en-US" sz="2400" dirty="0">
                <a:solidFill>
                  <a:srgbClr val="1F497D">
                    <a:lumMod val="75000"/>
                    <a:lumOff val="25000"/>
                  </a:srgbClr>
                </a:solidFill>
                <a:latin typeface="Calibri" pitchFamily="34" charset="0"/>
                <a:ea typeface="Calibri" pitchFamily="34" charset="0"/>
                <a:cs typeface="Arial" pitchFamily="34" charset="0"/>
              </a:rPr>
              <a:t> </a:t>
            </a:r>
            <a:br>
              <a:rPr lang="en-US" sz="2400" dirty="0">
                <a:solidFill>
                  <a:srgbClr val="1F497D">
                    <a:lumMod val="75000"/>
                    <a:lumOff val="25000"/>
                  </a:srgbClr>
                </a:solidFill>
                <a:latin typeface="Calibri" pitchFamily="34" charset="0"/>
                <a:ea typeface="Calibri" pitchFamily="34" charset="0"/>
                <a:cs typeface="Arial" pitchFamily="34" charset="0"/>
              </a:rPr>
            </a:br>
            <a:r>
              <a:rPr lang="en-US" sz="2400" dirty="0">
                <a:solidFill>
                  <a:srgbClr val="1F497D">
                    <a:lumMod val="75000"/>
                    <a:lumOff val="25000"/>
                  </a:srgbClr>
                </a:solidFill>
                <a:latin typeface="Calibri" pitchFamily="34" charset="0"/>
                <a:ea typeface="Calibri" pitchFamily="34" charset="0"/>
                <a:cs typeface="Arial" pitchFamily="34" charset="0"/>
              </a:rPr>
              <a:t>3-work (in 1-D, force × distance) </a:t>
            </a:r>
            <a:br>
              <a:rPr lang="en-US" sz="2400" dirty="0">
                <a:solidFill>
                  <a:srgbClr val="1F497D">
                    <a:lumMod val="75000"/>
                    <a:lumOff val="25000"/>
                  </a:srgbClr>
                </a:solidFill>
                <a:latin typeface="Calibri" pitchFamily="34" charset="0"/>
                <a:ea typeface="Calibri" pitchFamily="34" charset="0"/>
                <a:cs typeface="Arial" pitchFamily="34" charset="0"/>
              </a:rPr>
            </a:br>
            <a:r>
              <a:rPr lang="en-US" sz="2400" dirty="0">
                <a:solidFill>
                  <a:srgbClr val="1F497D">
                    <a:lumMod val="75000"/>
                    <a:lumOff val="25000"/>
                  </a:srgbClr>
                </a:solidFill>
                <a:latin typeface="Calibri" pitchFamily="34" charset="0"/>
                <a:ea typeface="Calibri" pitchFamily="34" charset="0"/>
                <a:cs typeface="Arial" pitchFamily="34" charset="0"/>
              </a:rPr>
              <a:t>4-energy (e.g., gravitational potential energy = </a:t>
            </a:r>
            <a:r>
              <a:rPr lang="en-US" sz="2400" dirty="0" err="1">
                <a:solidFill>
                  <a:srgbClr val="1F497D">
                    <a:lumMod val="75000"/>
                    <a:lumOff val="25000"/>
                  </a:srgbClr>
                </a:solidFill>
                <a:latin typeface="Calibri" pitchFamily="34" charset="0"/>
                <a:ea typeface="Calibri" pitchFamily="34" charset="0"/>
                <a:cs typeface="Arial" pitchFamily="34" charset="0"/>
              </a:rPr>
              <a:t>mgh</a:t>
            </a:r>
            <a:br>
              <a:rPr lang="en-US" sz="2400" dirty="0">
                <a:solidFill>
                  <a:srgbClr val="1F497D">
                    <a:lumMod val="75000"/>
                    <a:lumOff val="25000"/>
                  </a:srgbClr>
                </a:solidFill>
                <a:latin typeface="Calibri" pitchFamily="34" charset="0"/>
                <a:ea typeface="Calibri" pitchFamily="34" charset="0"/>
                <a:cs typeface="Arial" pitchFamily="34" charset="0"/>
              </a:rPr>
            </a:br>
            <a:r>
              <a:rPr lang="en-US" sz="2000" b="1" dirty="0">
                <a:solidFill>
                  <a:srgbClr val="1F497D">
                    <a:lumMod val="75000"/>
                    <a:lumOff val="25000"/>
                  </a:srgbClr>
                </a:solidFill>
                <a:ea typeface="+mn-ea"/>
                <a:cs typeface="+mn-cs"/>
              </a:rPr>
              <a:t>5.square root of area</a:t>
            </a:r>
            <a:br>
              <a:rPr lang="en-US" sz="2000" b="1" dirty="0">
                <a:solidFill>
                  <a:prstClr val="black"/>
                </a:solidFill>
                <a:latin typeface="Calibri" pitchFamily="34" charset="0"/>
                <a:ea typeface="Calibri" pitchFamily="34" charset="0"/>
                <a:cs typeface="Arial" pitchFamily="34" charset="0"/>
              </a:rPr>
            </a:br>
            <a:endParaRPr lang="ar-SA" dirty="0"/>
          </a:p>
        </p:txBody>
      </p:sp>
      <p:sp>
        <p:nvSpPr>
          <p:cNvPr id="3" name="Subtitle 2"/>
          <p:cNvSpPr>
            <a:spLocks noGrp="1"/>
          </p:cNvSpPr>
          <p:nvPr>
            <p:ph type="subTitle" idx="1"/>
          </p:nvPr>
        </p:nvSpPr>
        <p:spPr>
          <a:xfrm>
            <a:off x="683568" y="2636912"/>
            <a:ext cx="8280920" cy="4032448"/>
          </a:xfrm>
        </p:spPr>
        <p:txBody>
          <a:bodyPr>
            <a:normAutofit fontScale="92500"/>
          </a:bodyPr>
          <a:lstStyle/>
          <a:p>
            <a:pPr algn="l" rtl="0">
              <a:lnSpc>
                <a:spcPct val="115000"/>
              </a:lnSpc>
              <a:spcBef>
                <a:spcPts val="0"/>
              </a:spcBef>
            </a:pPr>
            <a:r>
              <a:rPr lang="en-US" sz="2800" b="1" dirty="0">
                <a:solidFill>
                  <a:srgbClr val="FF0000"/>
                </a:solidFill>
                <a:ea typeface="Calibri"/>
                <a:cs typeface="Arial"/>
                <a:hlinkClick r:id="rId2"/>
              </a:rPr>
              <a:t>answers</a:t>
            </a:r>
            <a:endParaRPr lang="ar-SA" sz="2800" dirty="0">
              <a:latin typeface="Arial"/>
            </a:endParaRPr>
          </a:p>
          <a:p>
            <a:pPr lvl="0" algn="l" rtl="0">
              <a:lnSpc>
                <a:spcPct val="115000"/>
              </a:lnSpc>
              <a:spcBef>
                <a:spcPts val="0"/>
              </a:spcBef>
            </a:pPr>
            <a:r>
              <a:rPr lang="en-US" sz="2800" b="1" dirty="0">
                <a:solidFill>
                  <a:srgbClr val="FF0000"/>
                </a:solidFill>
                <a:latin typeface="Times New Roman"/>
                <a:ea typeface="Times New Roman"/>
                <a:cs typeface="Arial"/>
              </a:rPr>
              <a:t>1.</a:t>
            </a:r>
            <a:r>
              <a:rPr lang="en-US" dirty="0">
                <a:solidFill>
                  <a:srgbClr val="7030A0"/>
                </a:solidFill>
                <a:latin typeface="Times New Roman"/>
                <a:ea typeface="Times New Roman"/>
                <a:cs typeface="Arial"/>
              </a:rPr>
              <a:t>pressure (force/area) </a:t>
            </a:r>
            <a:r>
              <a:rPr lang="en-US" sz="2000" b="1" dirty="0">
                <a:solidFill>
                  <a:srgbClr val="7030A0"/>
                </a:solidFill>
                <a:latin typeface="Times New Roman"/>
                <a:ea typeface="Times New Roman"/>
                <a:cs typeface="Arial"/>
              </a:rPr>
              <a:t>M·L</a:t>
            </a:r>
            <a:r>
              <a:rPr lang="en-US" sz="2000" b="1" baseline="30000" dirty="0">
                <a:solidFill>
                  <a:srgbClr val="7030A0"/>
                </a:solidFill>
                <a:latin typeface="Times New Roman"/>
                <a:ea typeface="Times New Roman"/>
                <a:cs typeface="Arial"/>
              </a:rPr>
              <a:t>-1</a:t>
            </a:r>
            <a:r>
              <a:rPr lang="en-US" sz="2000" b="1" dirty="0">
                <a:solidFill>
                  <a:srgbClr val="7030A0"/>
                </a:solidFill>
                <a:latin typeface="Times New Roman"/>
                <a:ea typeface="Times New Roman"/>
                <a:cs typeface="Arial"/>
              </a:rPr>
              <a:t>·T</a:t>
            </a:r>
            <a:r>
              <a:rPr lang="en-US" sz="2000" b="1" baseline="30000" dirty="0">
                <a:solidFill>
                  <a:srgbClr val="7030A0"/>
                </a:solidFill>
                <a:latin typeface="Times New Roman"/>
                <a:ea typeface="Times New Roman"/>
                <a:cs typeface="Arial"/>
              </a:rPr>
              <a:t>-2</a:t>
            </a:r>
            <a:endParaRPr lang="ar-SA" sz="2800" dirty="0">
              <a:latin typeface="Arial"/>
            </a:endParaRPr>
          </a:p>
          <a:p>
            <a:pPr algn="l" rtl="0" fontAlgn="ctr">
              <a:lnSpc>
                <a:spcPct val="115000"/>
              </a:lnSpc>
              <a:spcBef>
                <a:spcPts val="0"/>
              </a:spcBef>
            </a:pPr>
            <a:r>
              <a:rPr lang="en-US" sz="2800" b="1" dirty="0">
                <a:solidFill>
                  <a:srgbClr val="FF0000"/>
                </a:solidFill>
                <a:latin typeface="Times New Roman"/>
                <a:ea typeface="Times New Roman"/>
                <a:cs typeface="Arial"/>
              </a:rPr>
              <a:t>2.</a:t>
            </a:r>
            <a:r>
              <a:rPr lang="en-US" dirty="0">
                <a:solidFill>
                  <a:srgbClr val="7030A0"/>
                </a:solidFill>
                <a:latin typeface="Times New Roman"/>
                <a:ea typeface="Times New Roman"/>
                <a:cs typeface="Arial"/>
              </a:rPr>
              <a:t>(volume)</a:t>
            </a:r>
            <a:r>
              <a:rPr lang="en-US" baseline="30000" dirty="0">
                <a:solidFill>
                  <a:srgbClr val="7030A0"/>
                </a:solidFill>
                <a:latin typeface="Times New Roman"/>
                <a:ea typeface="Times New Roman"/>
                <a:cs typeface="Arial"/>
              </a:rPr>
              <a:t>2                           </a:t>
            </a:r>
            <a:r>
              <a:rPr lang="en-US" sz="2000" b="1" dirty="0">
                <a:solidFill>
                  <a:srgbClr val="7030A0"/>
                </a:solidFill>
                <a:latin typeface="Times New Roman"/>
                <a:ea typeface="Times New Roman"/>
                <a:cs typeface="Arial"/>
              </a:rPr>
              <a:t>L</a:t>
            </a:r>
            <a:r>
              <a:rPr lang="en-US" sz="2000" b="1" baseline="30000" dirty="0">
                <a:solidFill>
                  <a:srgbClr val="7030A0"/>
                </a:solidFill>
                <a:latin typeface="Times New Roman"/>
                <a:ea typeface="Times New Roman"/>
                <a:cs typeface="Arial"/>
              </a:rPr>
              <a:t>6</a:t>
            </a:r>
            <a:r>
              <a:rPr lang="en-US" baseline="30000" dirty="0">
                <a:solidFill>
                  <a:srgbClr val="7030A0"/>
                </a:solidFill>
                <a:latin typeface="Times New Roman"/>
                <a:ea typeface="Times New Roman"/>
                <a:cs typeface="Arial"/>
              </a:rPr>
              <a:t> </a:t>
            </a:r>
            <a:endParaRPr lang="ar-SA" sz="2800" dirty="0">
              <a:latin typeface="Arial"/>
            </a:endParaRPr>
          </a:p>
          <a:p>
            <a:pPr algn="l" rtl="0" fontAlgn="ctr">
              <a:lnSpc>
                <a:spcPct val="115000"/>
              </a:lnSpc>
              <a:spcBef>
                <a:spcPts val="0"/>
              </a:spcBef>
            </a:pPr>
            <a:r>
              <a:rPr lang="en-US" sz="2800" b="1" dirty="0">
                <a:solidFill>
                  <a:srgbClr val="FF0000"/>
                </a:solidFill>
                <a:latin typeface="Times New Roman"/>
                <a:ea typeface="Times New Roman"/>
                <a:cs typeface="Arial"/>
              </a:rPr>
              <a:t>3.  </a:t>
            </a:r>
            <a:r>
              <a:rPr lang="en-US" dirty="0">
                <a:solidFill>
                  <a:srgbClr val="7030A0"/>
                </a:solidFill>
                <a:latin typeface="Times New Roman"/>
                <a:ea typeface="Times New Roman"/>
                <a:cs typeface="Arial"/>
              </a:rPr>
              <a:t>work (in 1-D, force × distance)                  </a:t>
            </a:r>
            <a:r>
              <a:rPr lang="en-US" sz="2000" b="1" dirty="0">
                <a:solidFill>
                  <a:srgbClr val="7030A0"/>
                </a:solidFill>
                <a:latin typeface="Times New Roman"/>
                <a:ea typeface="Times New Roman"/>
                <a:cs typeface="Arial"/>
              </a:rPr>
              <a:t>M·L</a:t>
            </a:r>
            <a:r>
              <a:rPr lang="en-US" sz="2000" b="1" baseline="30000" dirty="0">
                <a:solidFill>
                  <a:srgbClr val="7030A0"/>
                </a:solidFill>
                <a:latin typeface="Times New Roman"/>
                <a:ea typeface="Times New Roman"/>
                <a:cs typeface="Arial"/>
              </a:rPr>
              <a:t>2</a:t>
            </a:r>
            <a:r>
              <a:rPr lang="en-US" sz="2000" b="1" dirty="0">
                <a:solidFill>
                  <a:srgbClr val="7030A0"/>
                </a:solidFill>
                <a:latin typeface="Times New Roman"/>
                <a:ea typeface="Times New Roman"/>
                <a:cs typeface="Arial"/>
              </a:rPr>
              <a:t>/T</a:t>
            </a:r>
            <a:r>
              <a:rPr lang="en-US" sz="2000" b="1" baseline="30000" dirty="0">
                <a:solidFill>
                  <a:srgbClr val="7030A0"/>
                </a:solidFill>
                <a:latin typeface="Times New Roman"/>
                <a:ea typeface="Times New Roman"/>
                <a:cs typeface="Arial"/>
              </a:rPr>
              <a:t>2</a:t>
            </a:r>
            <a:endParaRPr lang="ar-SA" sz="2800" dirty="0">
              <a:latin typeface="Arial"/>
            </a:endParaRPr>
          </a:p>
          <a:p>
            <a:pPr algn="l" rtl="0" fontAlgn="ctr">
              <a:lnSpc>
                <a:spcPct val="115000"/>
              </a:lnSpc>
              <a:spcBef>
                <a:spcPts val="0"/>
              </a:spcBef>
            </a:pPr>
            <a:r>
              <a:rPr lang="en-US" sz="2800" b="1" dirty="0">
                <a:solidFill>
                  <a:srgbClr val="FF0000"/>
                </a:solidFill>
                <a:latin typeface="Times New Roman"/>
                <a:ea typeface="Times New Roman"/>
                <a:cs typeface="Arial"/>
              </a:rPr>
              <a:t>4.</a:t>
            </a:r>
            <a:r>
              <a:rPr lang="en-US" dirty="0">
                <a:solidFill>
                  <a:srgbClr val="7030A0"/>
                </a:solidFill>
                <a:latin typeface="Times New Roman"/>
                <a:ea typeface="Times New Roman"/>
                <a:cs typeface="Arial"/>
              </a:rPr>
              <a:t>energy (e.g., gravitational potential energy = </a:t>
            </a:r>
            <a:r>
              <a:rPr lang="en-US" dirty="0" err="1">
                <a:solidFill>
                  <a:srgbClr val="7030A0"/>
                </a:solidFill>
                <a:latin typeface="Times New Roman"/>
                <a:ea typeface="Times New Roman"/>
                <a:cs typeface="Arial"/>
              </a:rPr>
              <a:t>mgh</a:t>
            </a:r>
            <a:r>
              <a:rPr lang="en-US" dirty="0">
                <a:solidFill>
                  <a:srgbClr val="7030A0"/>
                </a:solidFill>
                <a:latin typeface="Times New Roman"/>
                <a:ea typeface="Times New Roman"/>
                <a:cs typeface="Arial"/>
              </a:rPr>
              <a:t> = mass × gravitational acceleration × height) </a:t>
            </a:r>
            <a:r>
              <a:rPr lang="en-US" sz="2000" b="1" dirty="0">
                <a:solidFill>
                  <a:srgbClr val="7030A0"/>
                </a:solidFill>
                <a:latin typeface="Times New Roman"/>
                <a:ea typeface="Times New Roman"/>
                <a:cs typeface="Arial"/>
              </a:rPr>
              <a:t>M·L</a:t>
            </a:r>
            <a:r>
              <a:rPr lang="en-US" sz="2000" b="1" baseline="30000" dirty="0">
                <a:solidFill>
                  <a:srgbClr val="7030A0"/>
                </a:solidFill>
                <a:latin typeface="Times New Roman"/>
                <a:ea typeface="Times New Roman"/>
                <a:cs typeface="Arial"/>
              </a:rPr>
              <a:t>2</a:t>
            </a:r>
            <a:r>
              <a:rPr lang="en-US" sz="2000" b="1" dirty="0">
                <a:solidFill>
                  <a:srgbClr val="7030A0"/>
                </a:solidFill>
                <a:latin typeface="Times New Roman"/>
                <a:ea typeface="Times New Roman"/>
                <a:cs typeface="Arial"/>
              </a:rPr>
              <a:t>/T</a:t>
            </a:r>
            <a:r>
              <a:rPr lang="en-US" sz="2000" b="1" baseline="30000" dirty="0">
                <a:solidFill>
                  <a:srgbClr val="7030A0"/>
                </a:solidFill>
                <a:latin typeface="Times New Roman"/>
                <a:ea typeface="Times New Roman"/>
                <a:cs typeface="Arial"/>
              </a:rPr>
              <a:t>2</a:t>
            </a:r>
            <a:endParaRPr lang="ar-SA" sz="2800" dirty="0">
              <a:latin typeface="Arial"/>
            </a:endParaRPr>
          </a:p>
          <a:p>
            <a:pPr algn="l" rtl="0" fontAlgn="ctr">
              <a:lnSpc>
                <a:spcPct val="115000"/>
              </a:lnSpc>
              <a:spcBef>
                <a:spcPts val="0"/>
              </a:spcBef>
            </a:pPr>
            <a:r>
              <a:rPr lang="en-US" sz="2800" b="1" dirty="0">
                <a:solidFill>
                  <a:srgbClr val="FF0000"/>
                </a:solidFill>
                <a:latin typeface="Times New Roman"/>
                <a:ea typeface="Times New Roman"/>
                <a:cs typeface="Arial"/>
              </a:rPr>
              <a:t>5.</a:t>
            </a:r>
            <a:r>
              <a:rPr lang="en-US" dirty="0">
                <a:solidFill>
                  <a:srgbClr val="7030A0"/>
                </a:solidFill>
                <a:latin typeface="Times New Roman"/>
                <a:ea typeface="Times New Roman"/>
                <a:cs typeface="Arial"/>
              </a:rPr>
              <a:t>square root of area    </a:t>
            </a:r>
            <a:r>
              <a:rPr lang="en-US" sz="2100" b="1" dirty="0">
                <a:solidFill>
                  <a:srgbClr val="7030A0"/>
                </a:solidFill>
                <a:latin typeface="Times New Roman"/>
                <a:ea typeface="Times New Roman"/>
                <a:cs typeface="Arial"/>
              </a:rPr>
              <a:t>L</a:t>
            </a:r>
            <a:r>
              <a:rPr lang="en-US" dirty="0">
                <a:solidFill>
                  <a:srgbClr val="7030A0"/>
                </a:solidFill>
                <a:latin typeface="Times New Roman"/>
                <a:ea typeface="Times New Roman"/>
                <a:cs typeface="Arial"/>
              </a:rPr>
              <a:t>             </a:t>
            </a:r>
            <a:endParaRPr lang="ar-SA" sz="2800" dirty="0">
              <a:latin typeface="Arial"/>
            </a:endParaRPr>
          </a:p>
          <a:p>
            <a:pPr algn="l"/>
            <a:endParaRPr lang="ar-SA" dirty="0"/>
          </a:p>
        </p:txBody>
      </p:sp>
    </p:spTree>
    <p:extLst>
      <p:ext uri="{BB962C8B-B14F-4D97-AF65-F5344CB8AC3E}">
        <p14:creationId xmlns:p14="http://schemas.microsoft.com/office/powerpoint/2010/main" val="1070473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764704"/>
            <a:ext cx="7772400" cy="3096344"/>
          </a:xfrm>
        </p:spPr>
        <p:txBody>
          <a:bodyPr>
            <a:normAutofit fontScale="90000"/>
          </a:bodyPr>
          <a:lstStyle/>
          <a:p>
            <a:pPr lvl="0" algn="l" rtl="0" fontAlgn="base">
              <a:spcAft>
                <a:spcPct val="0"/>
              </a:spcAft>
            </a:pPr>
            <a:r>
              <a:rPr lang="en-US" sz="2800" i="1" dirty="0">
                <a:solidFill>
                  <a:srgbClr val="FF0000"/>
                </a:solidFill>
                <a:latin typeface="Calibri" pitchFamily="34" charset="0"/>
                <a:ea typeface="Times New Roman" pitchFamily="18" charset="0"/>
                <a:cs typeface="Arial" pitchFamily="34" charset="0"/>
              </a:rPr>
              <a:t>Which one of the following quantities are dimensionless?</a:t>
            </a:r>
            <a:br>
              <a:rPr lang="en-US" sz="2800" i="1" dirty="0">
                <a:solidFill>
                  <a:srgbClr val="FF0000"/>
                </a:solidFill>
                <a:latin typeface="Calibri" pitchFamily="34" charset="0"/>
                <a:ea typeface="Times New Roman" pitchFamily="18" charset="0"/>
                <a:cs typeface="Arial" pitchFamily="34" charset="0"/>
              </a:rPr>
            </a:br>
            <a:br>
              <a:rPr lang="en-US" sz="2800" i="1" dirty="0">
                <a:solidFill>
                  <a:prstClr val="black"/>
                </a:solidFill>
                <a:latin typeface="Calibri" pitchFamily="34" charset="0"/>
                <a:ea typeface="Times New Roman" pitchFamily="18" charset="0"/>
                <a:cs typeface="Arial" pitchFamily="34" charset="0"/>
              </a:rPr>
            </a:br>
            <a:r>
              <a:rPr lang="en-US" sz="2800" dirty="0">
                <a:solidFill>
                  <a:schemeClr val="accent1"/>
                </a:solidFill>
                <a:ea typeface="+mn-ea"/>
                <a:cs typeface="+mn-cs"/>
              </a:rPr>
              <a:t>1-68 </a:t>
            </a:r>
            <a:br>
              <a:rPr lang="en-US" sz="2800" b="1" dirty="0">
                <a:solidFill>
                  <a:schemeClr val="accent1"/>
                </a:solidFill>
                <a:ea typeface="+mn-ea"/>
                <a:cs typeface="+mn-cs"/>
              </a:rPr>
            </a:br>
            <a:r>
              <a:rPr lang="en-US" sz="2800" b="1" dirty="0">
                <a:solidFill>
                  <a:schemeClr val="accent1"/>
                </a:solidFill>
                <a:ea typeface="+mn-ea"/>
                <a:cs typeface="+mn-cs"/>
              </a:rPr>
              <a:t>2-sin </a:t>
            </a:r>
            <a:r>
              <a:rPr lang="en-US" sz="2800" dirty="0">
                <a:solidFill>
                  <a:schemeClr val="accent1"/>
                </a:solidFill>
                <a:ea typeface="+mn-ea"/>
                <a:cs typeface="+mn-cs"/>
              </a:rPr>
              <a:t>(68 ) </a:t>
            </a:r>
            <a:br>
              <a:rPr lang="en-US" sz="2800" dirty="0">
                <a:solidFill>
                  <a:schemeClr val="accent1"/>
                </a:solidFill>
                <a:ea typeface="+mn-ea"/>
                <a:cs typeface="+mn-cs"/>
              </a:rPr>
            </a:br>
            <a:r>
              <a:rPr lang="en-US" sz="2800" dirty="0">
                <a:solidFill>
                  <a:schemeClr val="accent1"/>
                </a:solidFill>
                <a:ea typeface="+mn-ea"/>
                <a:cs typeface="+mn-cs"/>
              </a:rPr>
              <a:t>3-e </a:t>
            </a:r>
            <a:br>
              <a:rPr lang="en-US" sz="2800" dirty="0">
                <a:solidFill>
                  <a:schemeClr val="accent1"/>
                </a:solidFill>
                <a:ea typeface="+mn-ea"/>
                <a:cs typeface="+mn-cs"/>
              </a:rPr>
            </a:br>
            <a:r>
              <a:rPr lang="en-US" sz="2800" dirty="0">
                <a:solidFill>
                  <a:schemeClr val="accent1"/>
                </a:solidFill>
                <a:ea typeface="+mn-ea"/>
                <a:cs typeface="+mn-cs"/>
              </a:rPr>
              <a:t>4-force </a:t>
            </a:r>
            <a:br>
              <a:rPr lang="en-US" sz="2800" dirty="0">
                <a:solidFill>
                  <a:schemeClr val="accent1"/>
                </a:solidFill>
                <a:ea typeface="+mn-ea"/>
                <a:cs typeface="+mn-cs"/>
              </a:rPr>
            </a:br>
            <a:r>
              <a:rPr lang="en-US" sz="2800" dirty="0">
                <a:solidFill>
                  <a:schemeClr val="accent1"/>
                </a:solidFill>
                <a:ea typeface="+mn-ea"/>
                <a:cs typeface="+mn-cs"/>
              </a:rPr>
              <a:t>5-6 </a:t>
            </a:r>
            <a:br>
              <a:rPr lang="en-US" sz="2800" dirty="0">
                <a:solidFill>
                  <a:schemeClr val="accent1"/>
                </a:solidFill>
                <a:ea typeface="+mn-ea"/>
                <a:cs typeface="+mn-cs"/>
              </a:rPr>
            </a:br>
            <a:r>
              <a:rPr lang="en-US" sz="2800" dirty="0">
                <a:solidFill>
                  <a:schemeClr val="accent1"/>
                </a:solidFill>
                <a:ea typeface="+mn-ea"/>
                <a:cs typeface="+mn-cs"/>
              </a:rPr>
              <a:t>6-frequency </a:t>
            </a:r>
            <a:br>
              <a:rPr lang="en-US" sz="2800" dirty="0">
                <a:solidFill>
                  <a:schemeClr val="accent1"/>
                </a:solidFill>
                <a:ea typeface="+mn-ea"/>
                <a:cs typeface="+mn-cs"/>
              </a:rPr>
            </a:br>
            <a:r>
              <a:rPr lang="en-US" sz="2800" dirty="0">
                <a:solidFill>
                  <a:schemeClr val="accent1"/>
                </a:solidFill>
                <a:ea typeface="+mn-ea"/>
                <a:cs typeface="+mn-cs"/>
              </a:rPr>
              <a:t>7-log (0.0034</a:t>
            </a:r>
            <a:r>
              <a:rPr lang="en-US" sz="2800" dirty="0">
                <a:solidFill>
                  <a:srgbClr val="92D050"/>
                </a:solidFill>
                <a:ea typeface="+mn-ea"/>
                <a:cs typeface="+mn-cs"/>
              </a:rPr>
              <a:t>) </a:t>
            </a:r>
            <a:br>
              <a:rPr lang="en-US" sz="2800" dirty="0">
                <a:solidFill>
                  <a:srgbClr val="92D050"/>
                </a:solidFill>
                <a:ea typeface="+mn-ea"/>
                <a:cs typeface="+mn-cs"/>
              </a:rPr>
            </a:br>
            <a:br>
              <a:rPr lang="en-US" sz="2000" i="1" dirty="0">
                <a:solidFill>
                  <a:prstClr val="black"/>
                </a:solidFill>
                <a:latin typeface="Calibri" pitchFamily="34" charset="0"/>
                <a:ea typeface="Times New Roman" pitchFamily="18" charset="0"/>
                <a:cs typeface="Arial" pitchFamily="34" charset="0"/>
              </a:rPr>
            </a:br>
            <a:endParaRPr lang="ar-SA" dirty="0"/>
          </a:p>
        </p:txBody>
      </p:sp>
      <p:sp>
        <p:nvSpPr>
          <p:cNvPr id="3" name="Subtitle 2"/>
          <p:cNvSpPr>
            <a:spLocks noGrp="1"/>
          </p:cNvSpPr>
          <p:nvPr>
            <p:ph type="subTitle" idx="1"/>
          </p:nvPr>
        </p:nvSpPr>
        <p:spPr>
          <a:xfrm>
            <a:off x="827584" y="3645024"/>
            <a:ext cx="7408912" cy="3024336"/>
          </a:xfrm>
        </p:spPr>
        <p:txBody>
          <a:bodyPr>
            <a:normAutofit fontScale="92500" lnSpcReduction="10000"/>
          </a:bodyPr>
          <a:lstStyle/>
          <a:p>
            <a:pPr lvl="0" algn="l" rtl="0" fontAlgn="base">
              <a:spcBef>
                <a:spcPct val="0"/>
              </a:spcBef>
              <a:spcAft>
                <a:spcPct val="0"/>
              </a:spcAft>
            </a:pPr>
            <a:r>
              <a:rPr lang="en-US" sz="2800" i="1" dirty="0">
                <a:solidFill>
                  <a:srgbClr val="FF0000"/>
                </a:solidFill>
                <a:latin typeface="Calibri" pitchFamily="34" charset="0"/>
                <a:ea typeface="Times New Roman" pitchFamily="18" charset="0"/>
                <a:cs typeface="Arial" pitchFamily="34" charset="0"/>
              </a:rPr>
              <a:t>What are the dimensions of the following?</a:t>
            </a:r>
            <a:endParaRPr lang="en-US" sz="2800" dirty="0">
              <a:solidFill>
                <a:prstClr val="white">
                  <a:lumMod val="60000"/>
                  <a:lumOff val="40000"/>
                </a:prstClr>
              </a:solidFill>
              <a:latin typeface="Calibri" pitchFamily="34" charset="0"/>
              <a:ea typeface="Calibri" pitchFamily="34" charset="0"/>
              <a:cs typeface="Arial" pitchFamily="34" charset="0"/>
            </a:endParaRPr>
          </a:p>
          <a:p>
            <a:pPr lvl="0" algn="l" rtl="0" eaLnBrk="0" fontAlgn="base" hangingPunct="0">
              <a:spcBef>
                <a:spcPct val="0"/>
              </a:spcBef>
              <a:spcAft>
                <a:spcPct val="0"/>
              </a:spcAft>
              <a:buFontTx/>
              <a:buAutoNum type="arabicPeriod"/>
            </a:pPr>
            <a:r>
              <a:rPr lang="en-US" sz="2800" dirty="0">
                <a:solidFill>
                  <a:prstClr val="black"/>
                </a:solidFill>
                <a:latin typeface="Calibri" pitchFamily="34" charset="0"/>
                <a:ea typeface="Times New Roman" pitchFamily="18" charset="0"/>
                <a:cs typeface="Arial" pitchFamily="34" charset="0"/>
              </a:rPr>
              <a:t>[3] </a:t>
            </a:r>
            <a:endParaRPr lang="en-US" sz="2800" dirty="0">
              <a:solidFill>
                <a:prstClr val="black"/>
              </a:solidFill>
              <a:latin typeface="Calibri" pitchFamily="34" charset="0"/>
              <a:ea typeface="Calibri" pitchFamily="34" charset="0"/>
              <a:cs typeface="Arial" pitchFamily="34" charset="0"/>
            </a:endParaRPr>
          </a:p>
          <a:p>
            <a:pPr lvl="0" algn="l" rtl="0" eaLnBrk="0" fontAlgn="base" hangingPunct="0">
              <a:spcBef>
                <a:spcPct val="0"/>
              </a:spcBef>
              <a:spcAft>
                <a:spcPct val="0"/>
              </a:spcAft>
              <a:buFontTx/>
              <a:buAutoNum type="arabicPeriod"/>
            </a:pPr>
            <a:r>
              <a:rPr lang="en-US" sz="2800" dirty="0">
                <a:solidFill>
                  <a:prstClr val="black"/>
                </a:solidFill>
                <a:latin typeface="Calibri" pitchFamily="34" charset="0"/>
                <a:ea typeface="Times New Roman" pitchFamily="18" charset="0"/>
                <a:cs typeface="Arial" pitchFamily="34" charset="0"/>
              </a:rPr>
              <a:t>[force] </a:t>
            </a:r>
            <a:endParaRPr lang="en-US" sz="2800" dirty="0">
              <a:solidFill>
                <a:prstClr val="black"/>
              </a:solidFill>
              <a:latin typeface="Calibri" pitchFamily="34" charset="0"/>
              <a:ea typeface="Calibri" pitchFamily="34" charset="0"/>
              <a:cs typeface="Arial" pitchFamily="34" charset="0"/>
            </a:endParaRPr>
          </a:p>
          <a:p>
            <a:pPr lvl="0" algn="l" rtl="0" eaLnBrk="0" fontAlgn="base" hangingPunct="0">
              <a:spcBef>
                <a:spcPct val="0"/>
              </a:spcBef>
              <a:spcAft>
                <a:spcPct val="0"/>
              </a:spcAft>
              <a:buFontTx/>
              <a:buAutoNum type="arabicPeriod"/>
            </a:pPr>
            <a:r>
              <a:rPr lang="en-US" sz="2800" dirty="0">
                <a:solidFill>
                  <a:prstClr val="black"/>
                </a:solidFill>
                <a:latin typeface="Calibri" pitchFamily="34" charset="0"/>
                <a:ea typeface="Times New Roman" pitchFamily="18" charset="0"/>
                <a:cs typeface="Arial" pitchFamily="34" charset="0"/>
              </a:rPr>
              <a:t>[height] </a:t>
            </a:r>
            <a:endParaRPr lang="en-US" sz="2800" dirty="0">
              <a:solidFill>
                <a:prstClr val="black"/>
              </a:solidFill>
              <a:latin typeface="Calibri" pitchFamily="34" charset="0"/>
              <a:ea typeface="Calibri" pitchFamily="34" charset="0"/>
              <a:cs typeface="Arial" pitchFamily="34" charset="0"/>
            </a:endParaRPr>
          </a:p>
          <a:p>
            <a:pPr lvl="0" algn="l" rtl="0" eaLnBrk="0" fontAlgn="base" hangingPunct="0">
              <a:spcBef>
                <a:spcPct val="0"/>
              </a:spcBef>
              <a:spcAft>
                <a:spcPct val="0"/>
              </a:spcAft>
              <a:buFontTx/>
              <a:buAutoNum type="arabicPeriod"/>
            </a:pPr>
            <a:r>
              <a:rPr lang="en-US" sz="2800" dirty="0">
                <a:solidFill>
                  <a:prstClr val="black"/>
                </a:solidFill>
                <a:latin typeface="Calibri" pitchFamily="34" charset="0"/>
                <a:ea typeface="Times New Roman" pitchFamily="18" charset="0"/>
                <a:cs typeface="Arial" pitchFamily="34" charset="0"/>
              </a:rPr>
              <a:t>[frequency] </a:t>
            </a:r>
            <a:endParaRPr lang="en-US" sz="2800" dirty="0">
              <a:solidFill>
                <a:prstClr val="black"/>
              </a:solidFill>
              <a:latin typeface="Calibri" pitchFamily="34" charset="0"/>
              <a:ea typeface="Calibri" pitchFamily="34" charset="0"/>
              <a:cs typeface="Arial" pitchFamily="34" charset="0"/>
            </a:endParaRPr>
          </a:p>
          <a:p>
            <a:pPr lvl="0" algn="l" rtl="0" eaLnBrk="0" fontAlgn="base" hangingPunct="0">
              <a:spcBef>
                <a:spcPct val="0"/>
              </a:spcBef>
              <a:spcAft>
                <a:spcPct val="0"/>
              </a:spcAft>
              <a:buFontTx/>
              <a:buAutoNum type="arabicPeriod"/>
            </a:pPr>
            <a:r>
              <a:rPr lang="en-US" sz="2800" dirty="0">
                <a:solidFill>
                  <a:prstClr val="black"/>
                </a:solidFill>
                <a:latin typeface="Calibri" pitchFamily="34" charset="0"/>
                <a:ea typeface="Times New Roman" pitchFamily="18" charset="0"/>
                <a:cs typeface="Arial" pitchFamily="34" charset="0"/>
              </a:rPr>
              <a:t>[displacement] </a:t>
            </a:r>
            <a:endParaRPr lang="en-US" sz="2800" dirty="0">
              <a:solidFill>
                <a:prstClr val="black"/>
              </a:solidFill>
              <a:latin typeface="Calibri" pitchFamily="34" charset="0"/>
              <a:ea typeface="Calibri" pitchFamily="34" charset="0"/>
              <a:cs typeface="Arial" pitchFamily="34" charset="0"/>
            </a:endParaRPr>
          </a:p>
          <a:p>
            <a:pPr lvl="0" algn="l" rtl="0" eaLnBrk="0" fontAlgn="base" hangingPunct="0">
              <a:spcBef>
                <a:spcPct val="0"/>
              </a:spcBef>
              <a:spcAft>
                <a:spcPct val="0"/>
              </a:spcAft>
              <a:buFontTx/>
              <a:buAutoNum type="arabicPeriod"/>
            </a:pPr>
            <a:r>
              <a:rPr lang="en-US" sz="2800" dirty="0">
                <a:solidFill>
                  <a:prstClr val="black"/>
                </a:solidFill>
                <a:latin typeface="Calibri" pitchFamily="34" charset="0"/>
                <a:ea typeface="Times New Roman" pitchFamily="18" charset="0"/>
                <a:cs typeface="Arial" pitchFamily="34" charset="0"/>
              </a:rPr>
              <a:t>[area × volume] </a:t>
            </a:r>
            <a:endParaRPr lang="en-US" sz="2800" dirty="0">
              <a:solidFill>
                <a:prstClr val="black"/>
              </a:solidFill>
              <a:latin typeface="Calibri" pitchFamily="34" charset="0"/>
              <a:ea typeface="Calibri" pitchFamily="34" charset="0"/>
              <a:cs typeface="Arial" pitchFamily="34" charset="0"/>
            </a:endParaRPr>
          </a:p>
          <a:p>
            <a:pPr lvl="0" algn="l" rtl="0" eaLnBrk="0" fontAlgn="base" hangingPunct="0">
              <a:spcBef>
                <a:spcPct val="0"/>
              </a:spcBef>
              <a:spcAft>
                <a:spcPct val="0"/>
              </a:spcAft>
              <a:buFontTx/>
              <a:buAutoNum type="arabicPeriod"/>
            </a:pPr>
            <a:r>
              <a:rPr lang="en-US" sz="2800" dirty="0">
                <a:solidFill>
                  <a:prstClr val="black"/>
                </a:solidFill>
                <a:latin typeface="Calibri" pitchFamily="34" charset="0"/>
                <a:ea typeface="Times New Roman" pitchFamily="18" charset="0"/>
                <a:cs typeface="Arial" pitchFamily="34" charset="0"/>
              </a:rPr>
              <a:t>[0.5 × volume]</a:t>
            </a:r>
            <a:endParaRPr lang="ar-SA" dirty="0"/>
          </a:p>
        </p:txBody>
      </p:sp>
    </p:spTree>
    <p:extLst>
      <p:ext uri="{BB962C8B-B14F-4D97-AF65-F5344CB8AC3E}">
        <p14:creationId xmlns:p14="http://schemas.microsoft.com/office/powerpoint/2010/main" val="1289204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B885E94-0281-45CD-A532-79F255AABA10}"/>
              </a:ext>
            </a:extLst>
          </p:cNvPr>
          <p:cNvGraphicFramePr>
            <a:graphicFrameLocks noGrp="1"/>
          </p:cNvGraphicFramePr>
          <p:nvPr>
            <p:extLst>
              <p:ext uri="{D42A27DB-BD31-4B8C-83A1-F6EECF244321}">
                <p14:modId xmlns:p14="http://schemas.microsoft.com/office/powerpoint/2010/main" val="722148330"/>
              </p:ext>
            </p:extLst>
          </p:nvPr>
        </p:nvGraphicFramePr>
        <p:xfrm>
          <a:off x="175011" y="225802"/>
          <a:ext cx="8793977" cy="6460124"/>
        </p:xfrm>
        <a:graphic>
          <a:graphicData uri="http://schemas.openxmlformats.org/drawingml/2006/table">
            <a:tbl>
              <a:tblPr firstRow="1" bandRow="1">
                <a:tableStyleId>{5C22544A-7EE6-4342-B048-85BDC9FD1C3A}</a:tableStyleId>
              </a:tblPr>
              <a:tblGrid>
                <a:gridCol w="3534028">
                  <a:extLst>
                    <a:ext uri="{9D8B030D-6E8A-4147-A177-3AD203B41FA5}">
                      <a16:colId xmlns:a16="http://schemas.microsoft.com/office/drawing/2014/main" val="3407128603"/>
                    </a:ext>
                  </a:extLst>
                </a:gridCol>
                <a:gridCol w="3369655">
                  <a:extLst>
                    <a:ext uri="{9D8B030D-6E8A-4147-A177-3AD203B41FA5}">
                      <a16:colId xmlns:a16="http://schemas.microsoft.com/office/drawing/2014/main" val="4063105085"/>
                    </a:ext>
                  </a:extLst>
                </a:gridCol>
                <a:gridCol w="1643734">
                  <a:extLst>
                    <a:ext uri="{9D8B030D-6E8A-4147-A177-3AD203B41FA5}">
                      <a16:colId xmlns:a16="http://schemas.microsoft.com/office/drawing/2014/main" val="2906647963"/>
                    </a:ext>
                  </a:extLst>
                </a:gridCol>
                <a:gridCol w="246560">
                  <a:extLst>
                    <a:ext uri="{9D8B030D-6E8A-4147-A177-3AD203B41FA5}">
                      <a16:colId xmlns:a16="http://schemas.microsoft.com/office/drawing/2014/main" val="46075675"/>
                    </a:ext>
                  </a:extLst>
                </a:gridCol>
              </a:tblGrid>
              <a:tr h="448374">
                <a:tc gridSpan="4">
                  <a:txBody>
                    <a:bodyPr/>
                    <a:lstStyle/>
                    <a:p>
                      <a:pPr algn="ctr"/>
                      <a:r>
                        <a:rPr lang="en-US" sz="1800" dirty="0">
                          <a:effectLst/>
                          <a:latin typeface="Times New Roman" panose="02020603050405020304" pitchFamily="18" charset="0"/>
                          <a:ea typeface="Times New Roman" panose="02020603050405020304" pitchFamily="18" charset="0"/>
                        </a:rPr>
                        <a:t>Topi</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s to be</a:t>
                      </a:r>
                      <a:r>
                        <a:rPr lang="en-US" sz="1800" spc="-5"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ov</a:t>
                      </a:r>
                      <a:r>
                        <a:rPr lang="en-US" sz="1800" spc="-5" dirty="0">
                          <a:effectLst/>
                          <a:latin typeface="Times New Roman" panose="02020603050405020304" pitchFamily="18" charset="0"/>
                          <a:ea typeface="Times New Roman" panose="02020603050405020304" pitchFamily="18" charset="0"/>
                        </a:rPr>
                        <a:t>ere</a:t>
                      </a:r>
                      <a:r>
                        <a:rPr lang="en-US" sz="1800" dirty="0">
                          <a:effectLst/>
                          <a:latin typeface="Times New Roman" panose="02020603050405020304" pitchFamily="18" charset="0"/>
                          <a:ea typeface="Times New Roman" panose="02020603050405020304" pitchFamily="18" charset="0"/>
                        </a:rPr>
                        <a:t>d</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180483016"/>
                  </a:ext>
                </a:extLst>
              </a:tr>
              <a:tr h="366068">
                <a:tc>
                  <a:txBody>
                    <a:bodyPr/>
                    <a:lstStyle/>
                    <a:p>
                      <a:pPr marL="64770" marR="0">
                        <a:lnSpc>
                          <a:spcPts val="1300"/>
                        </a:lnSpc>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nSpc>
                          <a:spcPts val="1300"/>
                        </a:lnSpc>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0" marR="0" marT="0" marB="0"/>
                </a:tc>
                <a:tc>
                  <a:txBody>
                    <a:bodyPr/>
                    <a:lstStyle/>
                    <a:p>
                      <a:endParaRPr lang="en-US" dirty="0"/>
                    </a:p>
                  </a:txBody>
                  <a:tcPr/>
                </a:tc>
                <a:extLst>
                  <a:ext uri="{0D108BD9-81ED-4DB2-BD59-A6C34878D82A}">
                    <a16:rowId xmlns:a16="http://schemas.microsoft.com/office/drawing/2014/main" val="1272606764"/>
                  </a:ext>
                </a:extLst>
              </a:tr>
              <a:tr h="493148">
                <a:tc>
                  <a:txBody>
                    <a:bodyPr/>
                    <a:lstStyle/>
                    <a:p>
                      <a:pPr marL="64770" marR="0" algn="ctr">
                        <a:lnSpc>
                          <a:spcPts val="1300"/>
                        </a:lnSpc>
                        <a:spcBef>
                          <a:spcPts val="0"/>
                        </a:spcBef>
                        <a:spcAft>
                          <a:spcPts val="0"/>
                        </a:spcAft>
                      </a:pPr>
                      <a:r>
                        <a:rPr lang="en-US" sz="1800" spc="-15" dirty="0">
                          <a:effectLst/>
                          <a:latin typeface="Times New Roman" panose="02020603050405020304" pitchFamily="18" charset="0"/>
                          <a:ea typeface="Times New Roman" panose="02020603050405020304" pitchFamily="18" charset="0"/>
                        </a:rPr>
                        <a:t>L</a:t>
                      </a:r>
                      <a:r>
                        <a:rPr lang="en-US" sz="1800" dirty="0">
                          <a:effectLst/>
                          <a:latin typeface="Times New Roman" panose="02020603050405020304" pitchFamily="18" charset="0"/>
                          <a:ea typeface="Times New Roman" panose="02020603050405020304" pitchFamily="18" charset="0"/>
                        </a:rPr>
                        <a:t>ist of</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Topi</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s</a:t>
                      </a:r>
                    </a:p>
                  </a:txBody>
                  <a:tcPr marL="0" marR="0" marT="0" marB="0"/>
                </a:tc>
                <a:tc>
                  <a:txBody>
                    <a:bodyPr/>
                    <a:lstStyle/>
                    <a:p>
                      <a:pPr marL="64770" marR="0" algn="ctr">
                        <a:lnSpc>
                          <a:spcPts val="13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 of</a:t>
                      </a:r>
                    </a:p>
                    <a:p>
                      <a:pPr marL="64770" marR="0" algn="ctr">
                        <a:spcBef>
                          <a:spcPts val="0"/>
                        </a:spcBef>
                        <a:spcAft>
                          <a:spcPts val="0"/>
                        </a:spcAft>
                      </a:pPr>
                      <a:r>
                        <a:rPr lang="en-US" sz="1800" spc="5" dirty="0">
                          <a:effectLst/>
                          <a:latin typeface="Times New Roman" panose="02020603050405020304" pitchFamily="18" charset="0"/>
                          <a:ea typeface="Times New Roman" panose="02020603050405020304" pitchFamily="18" charset="0"/>
                        </a:rPr>
                        <a:t>W</a:t>
                      </a:r>
                      <a:r>
                        <a:rPr lang="en-US" sz="1800" spc="-5" dirty="0">
                          <a:effectLst/>
                          <a:latin typeface="Times New Roman" panose="02020603050405020304" pitchFamily="18" charset="0"/>
                          <a:ea typeface="Times New Roman" panose="02020603050405020304" pitchFamily="18" charset="0"/>
                        </a:rPr>
                        <a:t>ee</a:t>
                      </a:r>
                      <a:r>
                        <a:rPr lang="en-US" sz="1800" dirty="0">
                          <a:effectLst/>
                          <a:latin typeface="Times New Roman" panose="02020603050405020304" pitchFamily="18" charset="0"/>
                          <a:ea typeface="Times New Roman" panose="02020603050405020304" pitchFamily="18" charset="0"/>
                        </a:rPr>
                        <a:t>ks</a:t>
                      </a:r>
                    </a:p>
                  </a:txBody>
                  <a:tcPr marL="0" marR="0" marT="0" marB="0"/>
                </a:tc>
                <a:tc>
                  <a:txBody>
                    <a:bodyPr/>
                    <a:lstStyle/>
                    <a:p>
                      <a:pPr marL="64770" marR="0" algn="ctr">
                        <a:lnSpc>
                          <a:spcPts val="1300"/>
                        </a:lnSpc>
                        <a:spcBef>
                          <a:spcPts val="0"/>
                        </a:spcBef>
                        <a:spcAft>
                          <a:spcPts val="0"/>
                        </a:spcAft>
                      </a:pP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ont</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c</a:t>
                      </a:r>
                    </a:p>
                    <a:p>
                      <a:pPr marL="6477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t hou</a:t>
                      </a:r>
                      <a:r>
                        <a:rPr lang="en-US" sz="1800" spc="-5" dirty="0">
                          <a:effectLst/>
                          <a:latin typeface="Times New Roman" panose="02020603050405020304" pitchFamily="18" charset="0"/>
                          <a:ea typeface="Times New Roman" panose="02020603050405020304" pitchFamily="18" charset="0"/>
                        </a:rPr>
                        <a:t>r</a:t>
                      </a:r>
                      <a:r>
                        <a:rPr lang="en-US" sz="1800" dirty="0">
                          <a:effectLst/>
                          <a:latin typeface="Times New Roman" panose="02020603050405020304" pitchFamily="18" charset="0"/>
                          <a:ea typeface="Times New Roman" panose="02020603050405020304" pitchFamily="18" charset="0"/>
                        </a:rPr>
                        <a:t>s</a:t>
                      </a:r>
                    </a:p>
                  </a:txBody>
                  <a:tcPr marL="0" marR="0" marT="0" marB="0"/>
                </a:tc>
                <a:tc>
                  <a:txBody>
                    <a:bodyPr/>
                    <a:lstStyle/>
                    <a:p>
                      <a:endParaRPr lang="en-US" dirty="0"/>
                    </a:p>
                  </a:txBody>
                  <a:tcPr/>
                </a:tc>
                <a:extLst>
                  <a:ext uri="{0D108BD9-81ED-4DB2-BD59-A6C34878D82A}">
                    <a16:rowId xmlns:a16="http://schemas.microsoft.com/office/drawing/2014/main" val="2944547456"/>
                  </a:ext>
                </a:extLst>
              </a:tr>
              <a:tr h="605029">
                <a:tc>
                  <a:txBody>
                    <a:bodyPr/>
                    <a:lstStyle/>
                    <a:p>
                      <a:pPr marL="64770" marR="0" algn="l">
                        <a:lnSpc>
                          <a:spcPts val="1300"/>
                        </a:lnSpc>
                        <a:spcBef>
                          <a:spcPts val="0"/>
                        </a:spcBef>
                        <a:spcAft>
                          <a:spcPts val="0"/>
                        </a:spcAft>
                      </a:pPr>
                      <a:r>
                        <a:rPr lang="en-US" sz="1800" dirty="0">
                          <a:solidFill>
                            <a:srgbClr val="4F81BD"/>
                          </a:solidFill>
                          <a:effectLst/>
                          <a:latin typeface="Times New Roman" panose="02020603050405020304" pitchFamily="18" charset="0"/>
                          <a:ea typeface="Times New Roman" panose="02020603050405020304" pitchFamily="18" charset="0"/>
                        </a:rPr>
                        <a:t>1-</a:t>
                      </a:r>
                      <a:r>
                        <a:rPr lang="en-US" sz="1800" spc="-5" dirty="0">
                          <a:solidFill>
                            <a:srgbClr val="4F81BD"/>
                          </a:solidFill>
                          <a:effectLst/>
                          <a:latin typeface="Times New Roman" panose="02020603050405020304" pitchFamily="18" charset="0"/>
                          <a:ea typeface="Times New Roman" panose="02020603050405020304" pitchFamily="18" charset="0"/>
                        </a:rPr>
                        <a:t> </a:t>
                      </a:r>
                      <a:r>
                        <a:rPr lang="en-US" sz="1800" dirty="0">
                          <a:solidFill>
                            <a:srgbClr val="4F81BD"/>
                          </a:solidFill>
                          <a:effectLst/>
                          <a:latin typeface="Times New Roman" panose="02020603050405020304" pitchFamily="18" charset="0"/>
                          <a:ea typeface="Times New Roman" panose="02020603050405020304" pitchFamily="18" charset="0"/>
                        </a:rPr>
                        <a:t>D</a:t>
                      </a:r>
                      <a:r>
                        <a:rPr lang="en-US" sz="1800" spc="-5" dirty="0">
                          <a:solidFill>
                            <a:srgbClr val="4F81BD"/>
                          </a:solidFill>
                          <a:effectLst/>
                          <a:latin typeface="Times New Roman" panose="02020603050405020304" pitchFamily="18" charset="0"/>
                          <a:ea typeface="Times New Roman" panose="02020603050405020304" pitchFamily="18" charset="0"/>
                        </a:rPr>
                        <a:t>ef</a:t>
                      </a:r>
                      <a:r>
                        <a:rPr lang="en-US" sz="1800" dirty="0">
                          <a:solidFill>
                            <a:srgbClr val="4F81BD"/>
                          </a:solidFill>
                          <a:effectLst/>
                          <a:latin typeface="Times New Roman" panose="02020603050405020304" pitchFamily="18" charset="0"/>
                          <a:ea typeface="Times New Roman" panose="02020603050405020304" pitchFamily="18" charset="0"/>
                        </a:rPr>
                        <a:t>initions </a:t>
                      </a:r>
                      <a:r>
                        <a:rPr lang="en-US" sz="1800" spc="-5" dirty="0">
                          <a:solidFill>
                            <a:srgbClr val="4F81BD"/>
                          </a:solidFill>
                          <a:effectLst/>
                          <a:latin typeface="Times New Roman" panose="02020603050405020304" pitchFamily="18" charset="0"/>
                          <a:ea typeface="Times New Roman" panose="02020603050405020304" pitchFamily="18" charset="0"/>
                        </a:rPr>
                        <a:t>f</a:t>
                      </a:r>
                      <a:r>
                        <a:rPr lang="en-US" sz="1800" dirty="0">
                          <a:solidFill>
                            <a:srgbClr val="4F81BD"/>
                          </a:solidFill>
                          <a:effectLst/>
                          <a:latin typeface="Times New Roman" panose="02020603050405020304" pitchFamily="18" charset="0"/>
                          <a:ea typeface="Times New Roman" panose="02020603050405020304" pitchFamily="18" charset="0"/>
                        </a:rPr>
                        <a:t>und</a:t>
                      </a:r>
                      <a:r>
                        <a:rPr lang="en-US" sz="1800" spc="-5" dirty="0">
                          <a:solidFill>
                            <a:srgbClr val="4F81BD"/>
                          </a:solidFill>
                          <a:effectLst/>
                          <a:latin typeface="Times New Roman" panose="02020603050405020304" pitchFamily="18" charset="0"/>
                          <a:ea typeface="Times New Roman" panose="02020603050405020304" pitchFamily="18" charset="0"/>
                        </a:rPr>
                        <a:t>a</a:t>
                      </a:r>
                      <a:r>
                        <a:rPr lang="en-US" sz="1800" dirty="0">
                          <a:solidFill>
                            <a:srgbClr val="4F81BD"/>
                          </a:solidFill>
                          <a:effectLst/>
                          <a:latin typeface="Times New Roman" panose="02020603050405020304" pitchFamily="18" charset="0"/>
                          <a:ea typeface="Times New Roman" panose="02020603050405020304" pitchFamily="18" charset="0"/>
                        </a:rPr>
                        <a:t>m</a:t>
                      </a:r>
                      <a:r>
                        <a:rPr lang="en-US" sz="1800" spc="-5" dirty="0">
                          <a:solidFill>
                            <a:srgbClr val="4F81BD"/>
                          </a:solidFill>
                          <a:effectLst/>
                          <a:latin typeface="Times New Roman" panose="02020603050405020304" pitchFamily="18" charset="0"/>
                          <a:ea typeface="Times New Roman" panose="02020603050405020304" pitchFamily="18" charset="0"/>
                        </a:rPr>
                        <a:t>e</a:t>
                      </a:r>
                      <a:r>
                        <a:rPr lang="en-US" sz="1800" dirty="0">
                          <a:solidFill>
                            <a:srgbClr val="4F81BD"/>
                          </a:solidFill>
                          <a:effectLst/>
                          <a:latin typeface="Times New Roman" panose="02020603050405020304" pitchFamily="18" charset="0"/>
                          <a:ea typeface="Times New Roman" panose="02020603050405020304" pitchFamily="18" charset="0"/>
                        </a:rPr>
                        <a:t>n</a:t>
                      </a:r>
                      <a:r>
                        <a:rPr lang="en-US" sz="1800" spc="15" dirty="0">
                          <a:solidFill>
                            <a:srgbClr val="4F81BD"/>
                          </a:solidFill>
                          <a:effectLst/>
                          <a:latin typeface="Times New Roman" panose="02020603050405020304" pitchFamily="18" charset="0"/>
                          <a:ea typeface="Times New Roman" panose="02020603050405020304" pitchFamily="18" charset="0"/>
                        </a:rPr>
                        <a:t>t</a:t>
                      </a:r>
                      <a:r>
                        <a:rPr lang="en-US" sz="1800" spc="-5" dirty="0">
                          <a:solidFill>
                            <a:srgbClr val="4F81BD"/>
                          </a:solidFill>
                          <a:effectLst/>
                          <a:latin typeface="Times New Roman" panose="02020603050405020304" pitchFamily="18" charset="0"/>
                          <a:ea typeface="Times New Roman" panose="02020603050405020304" pitchFamily="18" charset="0"/>
                        </a:rPr>
                        <a:t>a</a:t>
                      </a:r>
                      <a:r>
                        <a:rPr lang="en-US" sz="1800" dirty="0">
                          <a:solidFill>
                            <a:srgbClr val="4F81BD"/>
                          </a:solidFill>
                          <a:effectLst/>
                          <a:latin typeface="Times New Roman" panose="02020603050405020304" pitchFamily="18" charset="0"/>
                          <a:ea typeface="Times New Roman" panose="02020603050405020304" pitchFamily="18" charset="0"/>
                        </a:rPr>
                        <a:t>l </a:t>
                      </a:r>
                      <a:r>
                        <a:rPr lang="en-US" sz="1800" spc="-5" dirty="0">
                          <a:solidFill>
                            <a:srgbClr val="4F81BD"/>
                          </a:solidFill>
                          <a:effectLst/>
                          <a:latin typeface="Times New Roman" panose="02020603050405020304" pitchFamily="18" charset="0"/>
                          <a:ea typeface="Times New Roman" panose="02020603050405020304" pitchFamily="18" charset="0"/>
                        </a:rPr>
                        <a:t>a</a:t>
                      </a:r>
                      <a:r>
                        <a:rPr lang="en-US" sz="1800" dirty="0">
                          <a:solidFill>
                            <a:srgbClr val="4F81BD"/>
                          </a:solidFill>
                          <a:effectLst/>
                          <a:latin typeface="Times New Roman" panose="02020603050405020304" pitchFamily="18" charset="0"/>
                          <a:ea typeface="Times New Roman" panose="02020603050405020304" pitchFamily="18" charset="0"/>
                        </a:rPr>
                        <a:t>nd d</a:t>
                      </a:r>
                      <a:r>
                        <a:rPr lang="en-US" sz="1800" spc="-5" dirty="0">
                          <a:solidFill>
                            <a:srgbClr val="4F81BD"/>
                          </a:solidFill>
                          <a:effectLst/>
                          <a:latin typeface="Times New Roman" panose="02020603050405020304" pitchFamily="18" charset="0"/>
                          <a:ea typeface="Times New Roman" panose="02020603050405020304" pitchFamily="18" charset="0"/>
                        </a:rPr>
                        <a:t>er</a:t>
                      </a:r>
                      <a:r>
                        <a:rPr lang="en-US" sz="1800" dirty="0">
                          <a:solidFill>
                            <a:srgbClr val="4F81BD"/>
                          </a:solidFill>
                          <a:effectLst/>
                          <a:latin typeface="Times New Roman" panose="02020603050405020304" pitchFamily="18" charset="0"/>
                          <a:ea typeface="Times New Roman" panose="02020603050405020304" pitchFamily="18" charset="0"/>
                        </a:rPr>
                        <a:t>iv</a:t>
                      </a:r>
                      <a:r>
                        <a:rPr lang="en-US" sz="1800" spc="-5" dirty="0">
                          <a:solidFill>
                            <a:srgbClr val="4F81BD"/>
                          </a:solidFill>
                          <a:effectLst/>
                          <a:latin typeface="Times New Roman" panose="02020603050405020304" pitchFamily="18" charset="0"/>
                          <a:ea typeface="Times New Roman" panose="02020603050405020304" pitchFamily="18" charset="0"/>
                        </a:rPr>
                        <a:t>a</a:t>
                      </a:r>
                      <a:r>
                        <a:rPr lang="en-US" sz="1800" dirty="0">
                          <a:solidFill>
                            <a:srgbClr val="4F81BD"/>
                          </a:solidFill>
                          <a:effectLst/>
                          <a:latin typeface="Times New Roman" panose="02020603050405020304" pitchFamily="18" charset="0"/>
                          <a:ea typeface="Times New Roman" panose="02020603050405020304" pitchFamily="18" charset="0"/>
                        </a:rPr>
                        <a:t>tiv</a:t>
                      </a:r>
                      <a:r>
                        <a:rPr lang="en-US" sz="1800" spc="-5" dirty="0">
                          <a:solidFill>
                            <a:srgbClr val="4F81BD"/>
                          </a:solidFill>
                          <a:effectLst/>
                          <a:latin typeface="Times New Roman" panose="02020603050405020304" pitchFamily="18" charset="0"/>
                          <a:ea typeface="Times New Roman" panose="02020603050405020304" pitchFamily="18" charset="0"/>
                        </a:rPr>
                        <a:t>e</a:t>
                      </a:r>
                      <a:r>
                        <a:rPr lang="en-US" sz="1800" dirty="0">
                          <a:solidFill>
                            <a:srgbClr val="4F81BD"/>
                          </a:solidFill>
                          <a:effectLst/>
                          <a:latin typeface="Times New Roman" panose="02020603050405020304" pitchFamily="18" charset="0"/>
                          <a:ea typeface="Times New Roman" panose="02020603050405020304" pitchFamily="18" charset="0"/>
                        </a:rPr>
                        <a:t>s units </a:t>
                      </a:r>
                      <a:r>
                        <a:rPr lang="en-US" sz="1800" spc="5" dirty="0">
                          <a:solidFill>
                            <a:srgbClr val="4F81BD"/>
                          </a:solidFill>
                          <a:effectLst/>
                          <a:latin typeface="Times New Roman" panose="02020603050405020304" pitchFamily="18" charset="0"/>
                          <a:ea typeface="Times New Roman" panose="02020603050405020304" pitchFamily="18" charset="0"/>
                        </a:rPr>
                        <a:t>a</a:t>
                      </a:r>
                      <a:r>
                        <a:rPr lang="en-US" sz="1800" dirty="0">
                          <a:solidFill>
                            <a:srgbClr val="4F81BD"/>
                          </a:solidFill>
                          <a:effectLst/>
                          <a:latin typeface="Times New Roman" panose="02020603050405020304" pitchFamily="18" charset="0"/>
                          <a:ea typeface="Times New Roman" panose="02020603050405020304" pitchFamily="18" charset="0"/>
                        </a:rPr>
                        <a:t>nd m</a:t>
                      </a:r>
                      <a:r>
                        <a:rPr lang="en-US" sz="1800" spc="-5" dirty="0">
                          <a:solidFill>
                            <a:srgbClr val="4F81BD"/>
                          </a:solidFill>
                          <a:effectLst/>
                          <a:latin typeface="Times New Roman" panose="02020603050405020304" pitchFamily="18" charset="0"/>
                          <a:ea typeface="Times New Roman" panose="02020603050405020304" pitchFamily="18" charset="0"/>
                        </a:rPr>
                        <a:t>ea</a:t>
                      </a:r>
                      <a:r>
                        <a:rPr lang="en-US" sz="1800" dirty="0">
                          <a:solidFill>
                            <a:srgbClr val="4F81BD"/>
                          </a:solidFill>
                          <a:effectLst/>
                          <a:latin typeface="Times New Roman" panose="02020603050405020304" pitchFamily="18" charset="0"/>
                          <a:ea typeface="Times New Roman" panose="02020603050405020304" pitchFamily="18" charset="0"/>
                        </a:rPr>
                        <a:t>su</a:t>
                      </a:r>
                      <a:r>
                        <a:rPr lang="en-US" sz="1800" spc="-5" dirty="0">
                          <a:solidFill>
                            <a:srgbClr val="4F81BD"/>
                          </a:solidFill>
                          <a:effectLst/>
                          <a:latin typeface="Times New Roman" panose="02020603050405020304" pitchFamily="18" charset="0"/>
                          <a:ea typeface="Times New Roman" panose="02020603050405020304" pitchFamily="18" charset="0"/>
                        </a:rPr>
                        <a:t>re</a:t>
                      </a:r>
                      <a:r>
                        <a:rPr lang="en-US" sz="1800" dirty="0">
                          <a:solidFill>
                            <a:srgbClr val="4F81BD"/>
                          </a:solidFill>
                          <a:effectLst/>
                          <a:latin typeface="Times New Roman" panose="02020603050405020304" pitchFamily="18" charset="0"/>
                          <a:ea typeface="Times New Roman" panose="02020603050405020304" pitchFamily="18" charset="0"/>
                        </a:rPr>
                        <a:t>m</a:t>
                      </a:r>
                      <a:r>
                        <a:rPr lang="en-US" sz="1800" spc="-5" dirty="0">
                          <a:solidFill>
                            <a:srgbClr val="4F81BD"/>
                          </a:solidFill>
                          <a:effectLst/>
                          <a:latin typeface="Times New Roman" panose="02020603050405020304" pitchFamily="18" charset="0"/>
                          <a:ea typeface="Times New Roman" panose="02020603050405020304" pitchFamily="18" charset="0"/>
                        </a:rPr>
                        <a:t>e</a:t>
                      </a:r>
                      <a:r>
                        <a:rPr lang="en-US" sz="1800" dirty="0">
                          <a:solidFill>
                            <a:srgbClr val="4F81BD"/>
                          </a:solidFill>
                          <a:effectLst/>
                          <a:latin typeface="Times New Roman" panose="02020603050405020304" pitchFamily="18" charset="0"/>
                          <a:ea typeface="Times New Roman" panose="02020603050405020304" pitchFamily="18" charset="0"/>
                        </a:rPr>
                        <a:t>nt</a:t>
                      </a:r>
                      <a:endParaRPr lang="en-US" sz="1600" dirty="0">
                        <a:effectLst/>
                        <a:latin typeface="Times New Roman" panose="02020603050405020304" pitchFamily="18" charset="0"/>
                        <a:ea typeface="Times New Roman" panose="02020603050405020304" pitchFamily="18" charset="0"/>
                      </a:endParaRPr>
                    </a:p>
                    <a:p>
                      <a:pPr marL="64770" marR="0" algn="l">
                        <a:spcBef>
                          <a:spcPts val="0"/>
                        </a:spcBef>
                        <a:spcAft>
                          <a:spcPts val="0"/>
                        </a:spcAft>
                      </a:pPr>
                      <a:r>
                        <a:rPr lang="en-US" sz="1800" spc="15" dirty="0">
                          <a:solidFill>
                            <a:srgbClr val="4F81BD"/>
                          </a:solidFill>
                          <a:effectLst/>
                          <a:latin typeface="Times New Roman" panose="02020603050405020304" pitchFamily="18" charset="0"/>
                          <a:ea typeface="Times New Roman" panose="02020603050405020304" pitchFamily="18" charset="0"/>
                        </a:rPr>
                        <a:t>s</a:t>
                      </a:r>
                      <a:r>
                        <a:rPr lang="en-US" sz="1800" spc="-25" dirty="0">
                          <a:solidFill>
                            <a:srgbClr val="4F81BD"/>
                          </a:solidFill>
                          <a:effectLst/>
                          <a:latin typeface="Times New Roman" panose="02020603050405020304" pitchFamily="18" charset="0"/>
                          <a:ea typeface="Times New Roman" panose="02020603050405020304" pitchFamily="18" charset="0"/>
                        </a:rPr>
                        <a:t>y</a:t>
                      </a:r>
                      <a:r>
                        <a:rPr lang="en-US" sz="1800" dirty="0">
                          <a:solidFill>
                            <a:srgbClr val="4F81BD"/>
                          </a:solidFill>
                          <a:effectLst/>
                          <a:latin typeface="Times New Roman" panose="02020603050405020304" pitchFamily="18" charset="0"/>
                          <a:ea typeface="Times New Roman" panose="02020603050405020304" pitchFamily="18" charset="0"/>
                        </a:rPr>
                        <a:t>st</a:t>
                      </a:r>
                      <a:r>
                        <a:rPr lang="en-US" sz="1800" spc="-5" dirty="0">
                          <a:solidFill>
                            <a:srgbClr val="4F81BD"/>
                          </a:solidFill>
                          <a:effectLst/>
                          <a:latin typeface="Times New Roman" panose="02020603050405020304" pitchFamily="18" charset="0"/>
                          <a:ea typeface="Times New Roman" panose="02020603050405020304" pitchFamily="18" charset="0"/>
                        </a:rPr>
                        <a:t>e</a:t>
                      </a:r>
                      <a:r>
                        <a:rPr lang="en-US" sz="1800" dirty="0">
                          <a:solidFill>
                            <a:srgbClr val="4F81BD"/>
                          </a:solidFill>
                          <a:effectLst/>
                          <a:latin typeface="Times New Roman" panose="02020603050405020304" pitchFamily="18" charset="0"/>
                          <a:ea typeface="Times New Roman" panose="02020603050405020304" pitchFamily="18" charset="0"/>
                        </a:rPr>
                        <a:t>m</a:t>
                      </a:r>
                      <a:endParaRPr lang="en-US"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dirty="0">
                          <a:solidFill>
                            <a:srgbClr val="1F497D"/>
                          </a:solidFill>
                          <a:effectLst/>
                          <a:latin typeface="Times New Roman" panose="02020603050405020304" pitchFamily="18"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dirty="0">
                          <a:solidFill>
                            <a:srgbClr val="1F497D"/>
                          </a:solidFill>
                          <a:effectLst/>
                          <a:latin typeface="Times New Roman" panose="02020603050405020304" pitchFamily="18" charset="0"/>
                          <a:ea typeface="Times New Roman" panose="02020603050405020304" pitchFamily="18" charset="0"/>
                        </a:rPr>
                        <a:t>3</a:t>
                      </a:r>
                      <a:endParaRPr lang="en-US" sz="1200" dirty="0">
                        <a:effectLst/>
                        <a:latin typeface="Times New Roman" panose="02020603050405020304" pitchFamily="18" charset="0"/>
                        <a:ea typeface="Times New Roman" panose="02020603050405020304" pitchFamily="18" charset="0"/>
                      </a:endParaRPr>
                    </a:p>
                  </a:txBody>
                  <a:tcPr marL="0" marR="0" marT="0" marB="0"/>
                </a:tc>
                <a:tc>
                  <a:txBody>
                    <a:bodyPr/>
                    <a:lstStyle/>
                    <a:p>
                      <a:endParaRPr lang="en-US" dirty="0"/>
                    </a:p>
                  </a:txBody>
                  <a:tcPr/>
                </a:tc>
                <a:extLst>
                  <a:ext uri="{0D108BD9-81ED-4DB2-BD59-A6C34878D82A}">
                    <a16:rowId xmlns:a16="http://schemas.microsoft.com/office/drawing/2014/main" val="3267180018"/>
                  </a:ext>
                </a:extLst>
              </a:tr>
              <a:tr h="366068">
                <a:tc>
                  <a:txBody>
                    <a:bodyPr/>
                    <a:lstStyle/>
                    <a:p>
                      <a:pPr marL="64770" marR="0" algn="l">
                        <a:lnSpc>
                          <a:spcPts val="1300"/>
                        </a:lnSpc>
                        <a:spcBef>
                          <a:spcPts val="0"/>
                        </a:spcBef>
                        <a:spcAft>
                          <a:spcPts val="0"/>
                        </a:spcAft>
                      </a:pPr>
                      <a:r>
                        <a:rPr lang="en-US" sz="1800" dirty="0">
                          <a:solidFill>
                            <a:srgbClr val="4F81BD"/>
                          </a:solidFill>
                          <a:effectLst/>
                          <a:latin typeface="Times New Roman" panose="02020603050405020304" pitchFamily="18" charset="0"/>
                          <a:ea typeface="Times New Roman" panose="02020603050405020304" pitchFamily="18" charset="0"/>
                        </a:rPr>
                        <a:t>Dimensional analysis</a:t>
                      </a:r>
                      <a:endParaRPr lang="en-US"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a:solidFill>
                            <a:srgbClr val="1F497D"/>
                          </a:solidFill>
                          <a:effectLst/>
                          <a:latin typeface="Times New Roman" panose="02020603050405020304" pitchFamily="18"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a:solidFill>
                            <a:srgbClr val="1F497D"/>
                          </a:solidFill>
                          <a:effectLst/>
                          <a:latin typeface="Times New Roman" panose="02020603050405020304" pitchFamily="18"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endParaRPr lang="en-US" dirty="0"/>
                    </a:p>
                  </a:txBody>
                  <a:tcPr/>
                </a:tc>
                <a:extLst>
                  <a:ext uri="{0D108BD9-81ED-4DB2-BD59-A6C34878D82A}">
                    <a16:rowId xmlns:a16="http://schemas.microsoft.com/office/drawing/2014/main" val="471367575"/>
                  </a:ext>
                </a:extLst>
              </a:tr>
              <a:tr h="366068">
                <a:tc>
                  <a:txBody>
                    <a:bodyPr/>
                    <a:lstStyle/>
                    <a:p>
                      <a:pPr marL="64770" marR="0" algn="l">
                        <a:lnSpc>
                          <a:spcPts val="1300"/>
                        </a:lnSpc>
                        <a:spcBef>
                          <a:spcPts val="0"/>
                        </a:spcBef>
                        <a:spcAft>
                          <a:spcPts val="0"/>
                        </a:spcAft>
                      </a:pPr>
                      <a:r>
                        <a:rPr lang="en-US" sz="1800">
                          <a:solidFill>
                            <a:srgbClr val="4F81BD"/>
                          </a:solidFill>
                          <a:effectLst/>
                          <a:latin typeface="Times New Roman" panose="02020603050405020304" pitchFamily="18" charset="0"/>
                          <a:ea typeface="Times New Roman" panose="02020603050405020304" pitchFamily="18" charset="0"/>
                        </a:rPr>
                        <a:t>2-</a:t>
                      </a:r>
                      <a:r>
                        <a:rPr lang="en-US" sz="1800" spc="-5">
                          <a:solidFill>
                            <a:srgbClr val="4F81BD"/>
                          </a:solidFill>
                          <a:effectLst/>
                          <a:latin typeface="Times New Roman" panose="02020603050405020304" pitchFamily="18" charset="0"/>
                          <a:ea typeface="Times New Roman" panose="02020603050405020304" pitchFamily="18" charset="0"/>
                        </a:rPr>
                        <a:t> </a:t>
                      </a:r>
                      <a:r>
                        <a:rPr lang="en-US" sz="1800">
                          <a:solidFill>
                            <a:srgbClr val="4F81BD"/>
                          </a:solidFill>
                          <a:effectLst/>
                          <a:latin typeface="Times New Roman" panose="02020603050405020304" pitchFamily="18" charset="0"/>
                          <a:ea typeface="Times New Roman" panose="02020603050405020304" pitchFamily="18" charset="0"/>
                        </a:rPr>
                        <a:t>Vectors</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dirty="0">
                          <a:solidFill>
                            <a:srgbClr val="1F497D"/>
                          </a:solidFill>
                          <a:effectLst/>
                          <a:latin typeface="Times New Roman" panose="02020603050405020304" pitchFamily="18" charset="0"/>
                          <a:ea typeface="Times New Roman" panose="02020603050405020304" pitchFamily="18" charset="0"/>
                        </a:rPr>
                        <a:t>2</a:t>
                      </a:r>
                      <a:endParaRPr lang="en-US"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a:solidFill>
                            <a:srgbClr val="1F497D"/>
                          </a:solidFill>
                          <a:effectLst/>
                          <a:latin typeface="Times New Roman" panose="02020603050405020304" pitchFamily="18" charset="0"/>
                          <a:ea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endParaRPr lang="en-US" dirty="0"/>
                    </a:p>
                  </a:txBody>
                  <a:tcPr/>
                </a:tc>
                <a:extLst>
                  <a:ext uri="{0D108BD9-81ED-4DB2-BD59-A6C34878D82A}">
                    <a16:rowId xmlns:a16="http://schemas.microsoft.com/office/drawing/2014/main" val="954373214"/>
                  </a:ext>
                </a:extLst>
              </a:tr>
              <a:tr h="366068">
                <a:tc>
                  <a:txBody>
                    <a:bodyPr/>
                    <a:lstStyle/>
                    <a:p>
                      <a:pPr marL="64770" marR="0" algn="l">
                        <a:lnSpc>
                          <a:spcPts val="1300"/>
                        </a:lnSpc>
                        <a:spcBef>
                          <a:spcPts val="0"/>
                        </a:spcBef>
                        <a:spcAft>
                          <a:spcPts val="0"/>
                        </a:spcAft>
                      </a:pPr>
                      <a:r>
                        <a:rPr lang="en-US" sz="1800" dirty="0">
                          <a:solidFill>
                            <a:srgbClr val="4F81BD"/>
                          </a:solidFill>
                          <a:effectLst/>
                          <a:latin typeface="Times New Roman" panose="02020603050405020304" pitchFamily="18" charset="0"/>
                          <a:ea typeface="Times New Roman" panose="02020603050405020304" pitchFamily="18" charset="0"/>
                        </a:rPr>
                        <a:t>3-</a:t>
                      </a:r>
                      <a:r>
                        <a:rPr lang="en-US" sz="1800" spc="-5" dirty="0">
                          <a:solidFill>
                            <a:srgbClr val="4F81BD"/>
                          </a:solidFill>
                          <a:effectLst/>
                          <a:latin typeface="Times New Roman" panose="02020603050405020304" pitchFamily="18" charset="0"/>
                          <a:ea typeface="Times New Roman" panose="02020603050405020304" pitchFamily="18" charset="0"/>
                        </a:rPr>
                        <a:t> </a:t>
                      </a:r>
                      <a:r>
                        <a:rPr lang="en-US" sz="1800" dirty="0">
                          <a:solidFill>
                            <a:srgbClr val="4F81BD"/>
                          </a:solidFill>
                          <a:effectLst/>
                          <a:latin typeface="Times New Roman" panose="02020603050405020304" pitchFamily="18" charset="0"/>
                          <a:ea typeface="Times New Roman" panose="02020603050405020304" pitchFamily="18" charset="0"/>
                        </a:rPr>
                        <a:t>mechanics(motion along straight line) </a:t>
                      </a:r>
                      <a:endParaRPr lang="en-US"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a:solidFill>
                            <a:srgbClr val="1F497D"/>
                          </a:solidFill>
                          <a:effectLst/>
                          <a:latin typeface="Times New Roman" panose="02020603050405020304" pitchFamily="18"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dirty="0">
                          <a:solidFill>
                            <a:srgbClr val="1F497D"/>
                          </a:solidFill>
                          <a:effectLst/>
                          <a:latin typeface="Times New Roman" panose="02020603050405020304" pitchFamily="18" charset="0"/>
                          <a:ea typeface="Times New Roman" panose="02020603050405020304" pitchFamily="18" charset="0"/>
                        </a:rPr>
                        <a:t>3</a:t>
                      </a:r>
                      <a:endParaRPr lang="en-US" sz="1200" dirty="0">
                        <a:effectLst/>
                        <a:latin typeface="Times New Roman" panose="02020603050405020304" pitchFamily="18" charset="0"/>
                        <a:ea typeface="Times New Roman" panose="02020603050405020304" pitchFamily="18" charset="0"/>
                      </a:endParaRPr>
                    </a:p>
                  </a:txBody>
                  <a:tcPr marL="0" marR="0" marT="0" marB="0"/>
                </a:tc>
                <a:tc>
                  <a:txBody>
                    <a:bodyPr/>
                    <a:lstStyle/>
                    <a:p>
                      <a:endParaRPr lang="en-US" dirty="0"/>
                    </a:p>
                  </a:txBody>
                  <a:tcPr/>
                </a:tc>
                <a:extLst>
                  <a:ext uri="{0D108BD9-81ED-4DB2-BD59-A6C34878D82A}">
                    <a16:rowId xmlns:a16="http://schemas.microsoft.com/office/drawing/2014/main" val="2065311494"/>
                  </a:ext>
                </a:extLst>
              </a:tr>
              <a:tr h="366068">
                <a:tc>
                  <a:txBody>
                    <a:bodyPr/>
                    <a:lstStyle/>
                    <a:p>
                      <a:pPr marL="64770" marR="0" algn="l">
                        <a:lnSpc>
                          <a:spcPts val="1300"/>
                        </a:lnSpc>
                        <a:spcBef>
                          <a:spcPts val="0"/>
                        </a:spcBef>
                        <a:spcAft>
                          <a:spcPts val="0"/>
                        </a:spcAft>
                      </a:pPr>
                      <a:r>
                        <a:rPr lang="en-US" sz="1800" dirty="0">
                          <a:solidFill>
                            <a:srgbClr val="4F81BD"/>
                          </a:solidFill>
                          <a:effectLst/>
                          <a:latin typeface="Times New Roman" panose="02020603050405020304" pitchFamily="18" charset="0"/>
                          <a:ea typeface="Times New Roman" panose="02020603050405020304" pitchFamily="18" charset="0"/>
                        </a:rPr>
                        <a:t>4-</a:t>
                      </a:r>
                      <a:r>
                        <a:rPr lang="en-US" sz="1800" spc="-5" dirty="0">
                          <a:solidFill>
                            <a:srgbClr val="4F81BD"/>
                          </a:solidFill>
                          <a:effectLst/>
                          <a:latin typeface="Times New Roman" panose="02020603050405020304" pitchFamily="18" charset="0"/>
                          <a:ea typeface="Times New Roman" panose="02020603050405020304" pitchFamily="18" charset="0"/>
                        </a:rPr>
                        <a:t> force and Newton law of motion</a:t>
                      </a:r>
                      <a:endParaRPr lang="en-US"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dirty="0">
                          <a:solidFill>
                            <a:srgbClr val="1F497D"/>
                          </a:solidFill>
                          <a:effectLst/>
                          <a:latin typeface="Times New Roman" panose="02020603050405020304" pitchFamily="18"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a:solidFill>
                            <a:srgbClr val="1F497D"/>
                          </a:solidFill>
                          <a:effectLst/>
                          <a:latin typeface="Times New Roman" panose="02020603050405020304" pitchFamily="18"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endParaRPr lang="en-US" dirty="0"/>
                    </a:p>
                  </a:txBody>
                  <a:tcPr/>
                </a:tc>
                <a:extLst>
                  <a:ext uri="{0D108BD9-81ED-4DB2-BD59-A6C34878D82A}">
                    <a16:rowId xmlns:a16="http://schemas.microsoft.com/office/drawing/2014/main" val="2365545654"/>
                  </a:ext>
                </a:extLst>
              </a:tr>
              <a:tr h="366068">
                <a:tc>
                  <a:txBody>
                    <a:bodyPr/>
                    <a:lstStyle/>
                    <a:p>
                      <a:pPr marL="64770" marR="0" algn="l">
                        <a:lnSpc>
                          <a:spcPts val="1300"/>
                        </a:lnSpc>
                        <a:spcBef>
                          <a:spcPts val="0"/>
                        </a:spcBef>
                        <a:spcAft>
                          <a:spcPts val="0"/>
                        </a:spcAft>
                      </a:pPr>
                      <a:r>
                        <a:rPr lang="en-US" sz="1800" dirty="0">
                          <a:solidFill>
                            <a:srgbClr val="4F81BD"/>
                          </a:solidFill>
                          <a:effectLst/>
                          <a:latin typeface="Times New Roman" panose="02020603050405020304" pitchFamily="18" charset="0"/>
                          <a:ea typeface="Times New Roman" panose="02020603050405020304" pitchFamily="18" charset="0"/>
                        </a:rPr>
                        <a:t>5-kinetic energy and work</a:t>
                      </a:r>
                      <a:endParaRPr lang="en-US"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dirty="0">
                          <a:solidFill>
                            <a:srgbClr val="1F497D"/>
                          </a:solidFill>
                          <a:effectLst/>
                          <a:latin typeface="Times New Roman" panose="02020603050405020304" pitchFamily="18"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a:solidFill>
                            <a:srgbClr val="1F497D"/>
                          </a:solidFill>
                          <a:effectLst/>
                          <a:latin typeface="Times New Roman" panose="02020603050405020304" pitchFamily="18"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endParaRPr lang="en-US" dirty="0"/>
                    </a:p>
                  </a:txBody>
                  <a:tcPr/>
                </a:tc>
                <a:extLst>
                  <a:ext uri="{0D108BD9-81ED-4DB2-BD59-A6C34878D82A}">
                    <a16:rowId xmlns:a16="http://schemas.microsoft.com/office/drawing/2014/main" val="1208313222"/>
                  </a:ext>
                </a:extLst>
              </a:tr>
              <a:tr h="366068">
                <a:tc>
                  <a:txBody>
                    <a:bodyPr/>
                    <a:lstStyle/>
                    <a:p>
                      <a:pPr marL="64770" marR="0" algn="l">
                        <a:lnSpc>
                          <a:spcPts val="1300"/>
                        </a:lnSpc>
                        <a:spcBef>
                          <a:spcPts val="0"/>
                        </a:spcBef>
                        <a:spcAft>
                          <a:spcPts val="0"/>
                        </a:spcAft>
                      </a:pPr>
                      <a:r>
                        <a:rPr lang="en-US" sz="1800" dirty="0">
                          <a:solidFill>
                            <a:srgbClr val="4F81BD"/>
                          </a:solidFill>
                          <a:effectLst/>
                          <a:latin typeface="Times New Roman" panose="02020603050405020304" pitchFamily="18" charset="0"/>
                          <a:ea typeface="Times New Roman" panose="02020603050405020304" pitchFamily="18" charset="0"/>
                        </a:rPr>
                        <a:t>6-</a:t>
                      </a:r>
                      <a:r>
                        <a:rPr lang="en-US" sz="1800" spc="-5" dirty="0">
                          <a:solidFill>
                            <a:srgbClr val="4F81BD"/>
                          </a:solidFill>
                          <a:effectLst/>
                          <a:latin typeface="Times New Roman" panose="02020603050405020304" pitchFamily="18" charset="0"/>
                          <a:ea typeface="Times New Roman" panose="02020603050405020304" pitchFamily="18" charset="0"/>
                        </a:rPr>
                        <a:t> fluid(fluid density and pressure- equation) </a:t>
                      </a:r>
                      <a:endParaRPr lang="en-US"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a:solidFill>
                            <a:srgbClr val="1F497D"/>
                          </a:solidFill>
                          <a:effectLst/>
                          <a:latin typeface="Times New Roman" panose="02020603050405020304" pitchFamily="18"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a:solidFill>
                            <a:srgbClr val="1F497D"/>
                          </a:solidFill>
                          <a:effectLst/>
                          <a:latin typeface="Times New Roman" panose="02020603050405020304" pitchFamily="18" charset="0"/>
                          <a:ea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endParaRPr lang="en-US" dirty="0"/>
                    </a:p>
                  </a:txBody>
                  <a:tcPr/>
                </a:tc>
                <a:extLst>
                  <a:ext uri="{0D108BD9-81ED-4DB2-BD59-A6C34878D82A}">
                    <a16:rowId xmlns:a16="http://schemas.microsoft.com/office/drawing/2014/main" val="2464847241"/>
                  </a:ext>
                </a:extLst>
              </a:tr>
              <a:tr h="508046">
                <a:tc>
                  <a:txBody>
                    <a:bodyPr/>
                    <a:lstStyle/>
                    <a:p>
                      <a:pPr marL="64770" marR="0" algn="l">
                        <a:lnSpc>
                          <a:spcPts val="1300"/>
                        </a:lnSpc>
                        <a:spcBef>
                          <a:spcPts val="0"/>
                        </a:spcBef>
                        <a:spcAft>
                          <a:spcPts val="0"/>
                        </a:spcAft>
                      </a:pPr>
                      <a:r>
                        <a:rPr lang="en-US" sz="1600" dirty="0">
                          <a:solidFill>
                            <a:srgbClr val="4F81BD"/>
                          </a:solidFill>
                          <a:effectLst/>
                          <a:latin typeface="Times New Roman" panose="02020603050405020304" pitchFamily="18" charset="0"/>
                          <a:ea typeface="Times New Roman" panose="02020603050405020304" pitchFamily="18" charset="0"/>
                        </a:rPr>
                        <a:t>pascal principal-Archimedes principal-equation of continuity- Bernoulli</a:t>
                      </a:r>
                      <a:endParaRPr lang="en-US"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dirty="0">
                          <a:solidFill>
                            <a:srgbClr val="1F497D"/>
                          </a:solidFill>
                          <a:effectLst/>
                          <a:latin typeface="Times New Roman" panose="02020603050405020304" pitchFamily="18" charset="0"/>
                          <a:ea typeface="Times New Roman" panose="02020603050405020304" pitchFamily="18" charset="0"/>
                        </a:rPr>
                        <a:t>2</a:t>
                      </a:r>
                      <a:endParaRPr lang="en-US"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dirty="0">
                          <a:solidFill>
                            <a:srgbClr val="1F497D"/>
                          </a:solidFill>
                          <a:effectLst/>
                          <a:latin typeface="Times New Roman" panose="02020603050405020304" pitchFamily="18" charset="0"/>
                          <a:ea typeface="Times New Roman" panose="02020603050405020304" pitchFamily="18" charset="0"/>
                        </a:rPr>
                        <a:t>6</a:t>
                      </a:r>
                      <a:endParaRPr lang="en-US" sz="1200" dirty="0">
                        <a:effectLst/>
                        <a:latin typeface="Times New Roman" panose="02020603050405020304" pitchFamily="18" charset="0"/>
                        <a:ea typeface="Times New Roman" panose="02020603050405020304" pitchFamily="18" charset="0"/>
                      </a:endParaRPr>
                    </a:p>
                  </a:txBody>
                  <a:tcPr marL="0" marR="0" marT="0" marB="0"/>
                </a:tc>
                <a:tc>
                  <a:txBody>
                    <a:bodyPr/>
                    <a:lstStyle/>
                    <a:p>
                      <a:endParaRPr lang="en-US" dirty="0"/>
                    </a:p>
                  </a:txBody>
                  <a:tcPr/>
                </a:tc>
                <a:extLst>
                  <a:ext uri="{0D108BD9-81ED-4DB2-BD59-A6C34878D82A}">
                    <a16:rowId xmlns:a16="http://schemas.microsoft.com/office/drawing/2014/main" val="868120886"/>
                  </a:ext>
                </a:extLst>
              </a:tr>
              <a:tr h="366068">
                <a:tc>
                  <a:txBody>
                    <a:bodyPr/>
                    <a:lstStyle/>
                    <a:p>
                      <a:pPr marL="64770" marR="0" algn="l">
                        <a:lnSpc>
                          <a:spcPts val="1300"/>
                        </a:lnSpc>
                        <a:spcBef>
                          <a:spcPts val="0"/>
                        </a:spcBef>
                        <a:spcAft>
                          <a:spcPts val="0"/>
                        </a:spcAft>
                      </a:pPr>
                      <a:r>
                        <a:rPr lang="en-US" sz="1800" dirty="0">
                          <a:solidFill>
                            <a:srgbClr val="4F81BD"/>
                          </a:solidFill>
                          <a:effectLst/>
                          <a:latin typeface="Times New Roman" panose="02020603050405020304" pitchFamily="18" charset="0"/>
                          <a:ea typeface="Times New Roman" panose="02020603050405020304" pitchFamily="18" charset="0"/>
                        </a:rPr>
                        <a:t>7-</a:t>
                      </a:r>
                      <a:r>
                        <a:rPr lang="en-US" sz="1800" spc="-5" dirty="0">
                          <a:solidFill>
                            <a:srgbClr val="4F81BD"/>
                          </a:solidFill>
                          <a:effectLst/>
                          <a:latin typeface="Times New Roman" panose="02020603050405020304" pitchFamily="18" charset="0"/>
                          <a:ea typeface="Times New Roman" panose="02020603050405020304" pitchFamily="18" charset="0"/>
                        </a:rPr>
                        <a:t> electric field-current </a:t>
                      </a:r>
                      <a:endParaRPr lang="en-US"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dirty="0">
                          <a:solidFill>
                            <a:srgbClr val="1F497D"/>
                          </a:solidFill>
                          <a:effectLst/>
                          <a:latin typeface="Times New Roman" panose="02020603050405020304" pitchFamily="18"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a:solidFill>
                            <a:srgbClr val="1F497D"/>
                          </a:solidFill>
                          <a:effectLst/>
                          <a:latin typeface="Times New Roman" panose="02020603050405020304" pitchFamily="18"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endParaRPr lang="en-US" dirty="0"/>
                    </a:p>
                  </a:txBody>
                  <a:tcPr/>
                </a:tc>
                <a:extLst>
                  <a:ext uri="{0D108BD9-81ED-4DB2-BD59-A6C34878D82A}">
                    <a16:rowId xmlns:a16="http://schemas.microsoft.com/office/drawing/2014/main" val="3333720115"/>
                  </a:ext>
                </a:extLst>
              </a:tr>
              <a:tr h="378779">
                <a:tc>
                  <a:txBody>
                    <a:bodyPr/>
                    <a:lstStyle/>
                    <a:p>
                      <a:pPr marL="64770" marR="0" algn="l">
                        <a:lnSpc>
                          <a:spcPts val="1300"/>
                        </a:lnSpc>
                        <a:spcBef>
                          <a:spcPts val="0"/>
                        </a:spcBef>
                        <a:spcAft>
                          <a:spcPts val="0"/>
                        </a:spcAft>
                      </a:pPr>
                      <a:r>
                        <a:rPr lang="en-US" sz="1800">
                          <a:solidFill>
                            <a:srgbClr val="4F81BD"/>
                          </a:solidFill>
                          <a:effectLst/>
                          <a:latin typeface="Times New Roman" panose="02020603050405020304" pitchFamily="18" charset="0"/>
                          <a:ea typeface="Times New Roman" panose="02020603050405020304" pitchFamily="18" charset="0"/>
                        </a:rPr>
                        <a:t>8-</a:t>
                      </a:r>
                      <a:r>
                        <a:rPr lang="en-US" sz="1600">
                          <a:effectLst/>
                          <a:latin typeface="Times New Roman" panose="02020603050405020304" pitchFamily="18" charset="0"/>
                          <a:ea typeface="Times New Roman" panose="02020603050405020304" pitchFamily="18" charset="0"/>
                        </a:rPr>
                        <a:t> </a:t>
                      </a:r>
                      <a:r>
                        <a:rPr lang="en-US" sz="1800">
                          <a:solidFill>
                            <a:srgbClr val="4F81BD"/>
                          </a:solidFill>
                          <a:effectLst/>
                          <a:latin typeface="Times New Roman" panose="02020603050405020304" pitchFamily="18" charset="0"/>
                          <a:ea typeface="Times New Roman" panose="02020603050405020304" pitchFamily="18" charset="0"/>
                        </a:rPr>
                        <a:t>resistance-</a:t>
                      </a:r>
                      <a:endParaRPr lang="en-US" sz="16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35"/>
                        </a:spcBef>
                        <a:spcAft>
                          <a:spcPts val="0"/>
                        </a:spcAft>
                      </a:pPr>
                      <a:r>
                        <a:rPr lang="en-US" sz="1400" dirty="0">
                          <a:solidFill>
                            <a:srgbClr val="1F497D"/>
                          </a:solidFill>
                          <a:effectLst/>
                          <a:latin typeface="Times New Roman" panose="02020603050405020304" pitchFamily="18" charset="0"/>
                          <a:ea typeface="Times New Roman" panose="02020603050405020304" pitchFamily="18" charset="0"/>
                        </a:rPr>
                        <a:t> 1</a:t>
                      </a:r>
                      <a:endParaRPr lang="en-US"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35"/>
                        </a:spcBef>
                        <a:spcAft>
                          <a:spcPts val="0"/>
                        </a:spcAft>
                      </a:pPr>
                      <a:r>
                        <a:rPr lang="en-US" sz="1400">
                          <a:solidFill>
                            <a:srgbClr val="1F497D"/>
                          </a:solidFill>
                          <a:effectLst/>
                          <a:latin typeface="Times New Roman" panose="02020603050405020304" pitchFamily="18"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p>
                      <a:pPr marL="64770" marR="0" algn="ctr">
                        <a:spcBef>
                          <a:spcPts val="0"/>
                        </a:spcBef>
                        <a:spcAft>
                          <a:spcPts val="0"/>
                        </a:spcAft>
                      </a:pPr>
                      <a:r>
                        <a:rPr lang="en-US" sz="1400">
                          <a:solidFill>
                            <a:srgbClr val="1F497D"/>
                          </a:solidFill>
                          <a:effectLst/>
                          <a:latin typeface="Times New Roman" panose="02020603050405020304" pitchFamily="18"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endParaRPr lang="en-US" dirty="0"/>
                    </a:p>
                  </a:txBody>
                  <a:tcPr/>
                </a:tc>
                <a:extLst>
                  <a:ext uri="{0D108BD9-81ED-4DB2-BD59-A6C34878D82A}">
                    <a16:rowId xmlns:a16="http://schemas.microsoft.com/office/drawing/2014/main" val="3218773518"/>
                  </a:ext>
                </a:extLst>
              </a:tr>
              <a:tr h="366068">
                <a:tc>
                  <a:txBody>
                    <a:bodyPr/>
                    <a:lstStyle/>
                    <a:p>
                      <a:pPr marL="64770" marR="0" algn="l">
                        <a:lnSpc>
                          <a:spcPts val="1300"/>
                        </a:lnSpc>
                        <a:spcBef>
                          <a:spcPts val="0"/>
                        </a:spcBef>
                        <a:spcAft>
                          <a:spcPts val="0"/>
                        </a:spcAft>
                      </a:pPr>
                      <a:r>
                        <a:rPr lang="en-US" sz="1800" dirty="0">
                          <a:solidFill>
                            <a:srgbClr val="4F81BD"/>
                          </a:solidFill>
                          <a:effectLst/>
                          <a:latin typeface="Times New Roman" panose="02020603050405020304" pitchFamily="18" charset="0"/>
                          <a:ea typeface="Times New Roman" panose="02020603050405020304" pitchFamily="18" charset="0"/>
                        </a:rPr>
                        <a:t>9-electromagnetic wave</a:t>
                      </a:r>
                      <a:endParaRPr lang="en-US"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35"/>
                        </a:spcBef>
                        <a:spcAft>
                          <a:spcPts val="0"/>
                        </a:spcAft>
                      </a:pPr>
                      <a:r>
                        <a:rPr lang="en-US" sz="1400" dirty="0">
                          <a:solidFill>
                            <a:srgbClr val="1F497D"/>
                          </a:solidFill>
                          <a:effectLst/>
                          <a:latin typeface="Times New Roman" panose="02020603050405020304" pitchFamily="18"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35"/>
                        </a:spcBef>
                        <a:spcAft>
                          <a:spcPts val="0"/>
                        </a:spcAft>
                      </a:pPr>
                      <a:r>
                        <a:rPr lang="en-US" sz="1400">
                          <a:solidFill>
                            <a:srgbClr val="1F497D"/>
                          </a:solidFill>
                          <a:effectLst/>
                          <a:latin typeface="Times New Roman" panose="02020603050405020304" pitchFamily="18"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endParaRPr lang="en-US" dirty="0"/>
                    </a:p>
                  </a:txBody>
                  <a:tcPr/>
                </a:tc>
                <a:extLst>
                  <a:ext uri="{0D108BD9-81ED-4DB2-BD59-A6C34878D82A}">
                    <a16:rowId xmlns:a16="http://schemas.microsoft.com/office/drawing/2014/main" val="2643660342"/>
                  </a:ext>
                </a:extLst>
              </a:tr>
              <a:tr h="366068">
                <a:tc>
                  <a:txBody>
                    <a:bodyPr/>
                    <a:lstStyle/>
                    <a:p>
                      <a:pPr marL="64770" marR="0" algn="l">
                        <a:lnSpc>
                          <a:spcPts val="1300"/>
                        </a:lnSpc>
                        <a:spcBef>
                          <a:spcPts val="0"/>
                        </a:spcBef>
                        <a:spcAft>
                          <a:spcPts val="0"/>
                        </a:spcAft>
                      </a:pPr>
                      <a:r>
                        <a:rPr lang="en-US" sz="1800">
                          <a:solidFill>
                            <a:srgbClr val="4F81BD"/>
                          </a:solidFill>
                          <a:effectLst/>
                          <a:latin typeface="Times New Roman" panose="02020603050405020304" pitchFamily="18" charset="0"/>
                          <a:ea typeface="Times New Roman" panose="02020603050405020304" pitchFamily="18" charset="0"/>
                        </a:rPr>
                        <a:t>10-nuclear</a:t>
                      </a:r>
                      <a:endParaRPr lang="en-US"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35"/>
                        </a:spcBef>
                        <a:spcAft>
                          <a:spcPts val="0"/>
                        </a:spcAft>
                      </a:pPr>
                      <a:r>
                        <a:rPr lang="en-US" sz="1400" dirty="0">
                          <a:solidFill>
                            <a:srgbClr val="1F497D"/>
                          </a:solidFill>
                          <a:effectLst/>
                          <a:latin typeface="Times New Roman" panose="02020603050405020304" pitchFamily="18"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ts val="1300"/>
                        </a:lnSpc>
                        <a:spcBef>
                          <a:spcPts val="35"/>
                        </a:spcBef>
                        <a:spcAft>
                          <a:spcPts val="0"/>
                        </a:spcAft>
                      </a:pPr>
                      <a:r>
                        <a:rPr lang="en-US" sz="1400">
                          <a:solidFill>
                            <a:srgbClr val="1F497D"/>
                          </a:solidFill>
                          <a:effectLst/>
                          <a:latin typeface="Times New Roman" panose="02020603050405020304" pitchFamily="18"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0" marR="0" marT="0" marB="0"/>
                </a:tc>
                <a:tc>
                  <a:txBody>
                    <a:bodyPr/>
                    <a:lstStyle/>
                    <a:p>
                      <a:endParaRPr lang="en-US" dirty="0"/>
                    </a:p>
                  </a:txBody>
                  <a:tcPr/>
                </a:tc>
                <a:extLst>
                  <a:ext uri="{0D108BD9-81ED-4DB2-BD59-A6C34878D82A}">
                    <a16:rowId xmlns:a16="http://schemas.microsoft.com/office/drawing/2014/main" val="3949651655"/>
                  </a:ext>
                </a:extLst>
              </a:tr>
              <a:tr h="366068">
                <a:tc>
                  <a:txBody>
                    <a:bodyPr/>
                    <a:lstStyle/>
                    <a:p>
                      <a:pPr marL="64770" marR="0" algn="l">
                        <a:spcBef>
                          <a:spcPts val="0"/>
                        </a:spcBef>
                        <a:spcAft>
                          <a:spcPts val="0"/>
                        </a:spcAft>
                      </a:pPr>
                      <a:r>
                        <a:rPr lang="en-US" sz="1800" dirty="0">
                          <a:solidFill>
                            <a:srgbClr val="4F81BD"/>
                          </a:solidFill>
                          <a:effectLst/>
                          <a:latin typeface="Times New Roman" panose="02020603050405020304" pitchFamily="18" charset="0"/>
                          <a:ea typeface="Times New Roman" panose="02020603050405020304" pitchFamily="18" charset="0"/>
                        </a:rPr>
                        <a:t>total</a:t>
                      </a:r>
                      <a:endParaRPr lang="en-US"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15</a:t>
                      </a:r>
                      <a:endParaRPr lang="en-US" sz="1200" dirty="0">
                        <a:effectLst/>
                        <a:latin typeface="Times New Roman" panose="02020603050405020304" pitchFamily="18" charset="0"/>
                        <a:ea typeface="Times New Roman" panose="02020603050405020304" pitchFamily="18" charset="0"/>
                      </a:endParaRPr>
                    </a:p>
                  </a:txBody>
                  <a:tcPr marL="0" marR="0" marT="0" marB="0"/>
                </a:tc>
                <a:tc>
                  <a:txBody>
                    <a:bodyPr/>
                    <a:lstStyle/>
                    <a:p>
                      <a:pPr marL="64770" marR="0" algn="ctr">
                        <a:lnSpc>
                          <a:spcPts val="13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45 h</a:t>
                      </a:r>
                      <a:endParaRPr lang="en-US" sz="1200" dirty="0">
                        <a:effectLst/>
                        <a:latin typeface="Times New Roman" panose="02020603050405020304" pitchFamily="18" charset="0"/>
                        <a:ea typeface="Times New Roman" panose="02020603050405020304" pitchFamily="18" charset="0"/>
                      </a:endParaRPr>
                    </a:p>
                  </a:txBody>
                  <a:tcPr marL="0" marR="0" marT="0" marB="0"/>
                </a:tc>
                <a:tc>
                  <a:txBody>
                    <a:bodyPr/>
                    <a:lstStyle/>
                    <a:p>
                      <a:endParaRPr lang="en-US" dirty="0"/>
                    </a:p>
                  </a:txBody>
                  <a:tcPr/>
                </a:tc>
                <a:extLst>
                  <a:ext uri="{0D108BD9-81ED-4DB2-BD59-A6C34878D82A}">
                    <a16:rowId xmlns:a16="http://schemas.microsoft.com/office/drawing/2014/main" val="2150889534"/>
                  </a:ext>
                </a:extLst>
              </a:tr>
            </a:tbl>
          </a:graphicData>
        </a:graphic>
      </p:graphicFrame>
    </p:spTree>
    <p:extLst>
      <p:ext uri="{BB962C8B-B14F-4D97-AF65-F5344CB8AC3E}">
        <p14:creationId xmlns:p14="http://schemas.microsoft.com/office/powerpoint/2010/main" val="3809681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6816"/>
            <a:ext cx="7772400" cy="1470025"/>
          </a:xfrm>
        </p:spPr>
        <p:txBody>
          <a:bodyPr>
            <a:normAutofit/>
          </a:bodyPr>
          <a:lstStyle/>
          <a:p>
            <a:r>
              <a:rPr lang="en-US" sz="2800" b="1" dirty="0">
                <a:solidFill>
                  <a:srgbClr val="1F497D"/>
                </a:solidFill>
              </a:rPr>
              <a:t>What is Physics and Why is it Important?</a:t>
            </a:r>
            <a:br>
              <a:rPr lang="en-US" sz="2800" b="1" dirty="0">
                <a:solidFill>
                  <a:srgbClr val="1F497D"/>
                </a:solidFill>
              </a:rPr>
            </a:br>
            <a:endParaRPr lang="en-US" sz="2800" b="1" dirty="0">
              <a:solidFill>
                <a:srgbClr val="1F497D"/>
              </a:solidFill>
            </a:endParaRPr>
          </a:p>
        </p:txBody>
      </p:sp>
      <p:sp>
        <p:nvSpPr>
          <p:cNvPr id="3" name="Subtitle 2"/>
          <p:cNvSpPr>
            <a:spLocks noGrp="1"/>
          </p:cNvSpPr>
          <p:nvPr>
            <p:ph type="subTitle" idx="1"/>
          </p:nvPr>
        </p:nvSpPr>
        <p:spPr>
          <a:xfrm>
            <a:off x="179512" y="738194"/>
            <a:ext cx="8784976" cy="6119805"/>
          </a:xfrm>
        </p:spPr>
        <p:txBody>
          <a:bodyPr>
            <a:normAutofit fontScale="92500" lnSpcReduction="10000"/>
          </a:bodyPr>
          <a:lstStyle/>
          <a:p>
            <a:pPr algn="l"/>
            <a:r>
              <a:rPr lang="en-US" sz="2400" b="1" dirty="0">
                <a:solidFill>
                  <a:schemeClr val="tx2"/>
                </a:solidFill>
                <a:latin typeface="Verdana" panose="020B0604030504040204" pitchFamily="34" charset="0"/>
              </a:rPr>
              <a:t>Physics:</a:t>
            </a:r>
            <a:r>
              <a:rPr lang="en-US" sz="2400" dirty="0">
                <a:latin typeface="Verdana" panose="020B0604030504040204" pitchFamily="34" charset="0"/>
              </a:rPr>
              <a:t> </a:t>
            </a:r>
            <a:r>
              <a:rPr lang="en-US" sz="2400" dirty="0">
                <a:solidFill>
                  <a:schemeClr val="tx1"/>
                </a:solidFill>
                <a:latin typeface="Verdana" panose="020B0604030504040204" pitchFamily="34" charset="0"/>
              </a:rPr>
              <a:t>The science in which matter and energy are studied both separately and in combination with one another.</a:t>
            </a:r>
          </a:p>
          <a:p>
            <a:pPr algn="l"/>
            <a:r>
              <a:rPr lang="en-US" sz="1800" dirty="0">
                <a:latin typeface="Verdana" panose="020B0604030504040204" pitchFamily="34" charset="0"/>
              </a:rPr>
              <a:t>And a more detailed working definition of physics may be: The science of nature, or that which pertains to natural objects, which deals with the laws and properties of matter and the forces which act upon them. Quite often, physics concentrates upon the forces having an impact upon matter, that is, gravitation, heat, light, magnetism, electricity, and others.</a:t>
            </a:r>
          </a:p>
          <a:p>
            <a:pPr algn="l"/>
            <a:r>
              <a:rPr lang="en-US" sz="2400" b="1" dirty="0">
                <a:solidFill>
                  <a:schemeClr val="tx2"/>
                </a:solidFill>
                <a:latin typeface="Verdana" panose="020B0604030504040204" pitchFamily="34" charset="0"/>
              </a:rPr>
              <a:t>Physics. Range of Fields</a:t>
            </a:r>
          </a:p>
          <a:p>
            <a:pPr marL="285750" indent="-285750" algn="l" rtl="0">
              <a:buFontTx/>
              <a:buChar char="-"/>
            </a:pPr>
            <a:r>
              <a:rPr lang="en-US" sz="2400" b="1" dirty="0">
                <a:solidFill>
                  <a:schemeClr val="tx2"/>
                </a:solidFill>
              </a:rPr>
              <a:t>Nuclear Physics. </a:t>
            </a:r>
            <a:r>
              <a:rPr lang="en-US" sz="2400" dirty="0">
                <a:solidFill>
                  <a:schemeClr val="tx2"/>
                </a:solidFill>
              </a:rPr>
              <a:t>Study of the physical properties of the atomic nucleus.</a:t>
            </a:r>
          </a:p>
          <a:p>
            <a:pPr marL="285750" indent="-285750" algn="l" rtl="0">
              <a:buFontTx/>
              <a:buChar char="-"/>
            </a:pPr>
            <a:r>
              <a:rPr lang="en-US" sz="2400" b="1" dirty="0">
                <a:solidFill>
                  <a:schemeClr val="tx2"/>
                </a:solidFill>
              </a:rPr>
              <a:t>Astrophysics.</a:t>
            </a:r>
            <a:r>
              <a:rPr lang="en-US" sz="2400" dirty="0">
                <a:solidFill>
                  <a:schemeClr val="tx2"/>
                </a:solidFill>
              </a:rPr>
              <a:t> Study of the physical properties of objects in space.</a:t>
            </a:r>
          </a:p>
          <a:p>
            <a:pPr marL="285750" indent="-285750" algn="l" rtl="0">
              <a:buFontTx/>
              <a:buChar char="-"/>
            </a:pPr>
            <a:r>
              <a:rPr lang="en-US" sz="2400" b="1" dirty="0">
                <a:solidFill>
                  <a:schemeClr val="tx2"/>
                </a:solidFill>
              </a:rPr>
              <a:t>Biophysics.</a:t>
            </a:r>
            <a:r>
              <a:rPr lang="en-US" sz="2400" dirty="0">
                <a:solidFill>
                  <a:schemeClr val="tx2"/>
                </a:solidFill>
              </a:rPr>
              <a:t> Study of physics in living systems.</a:t>
            </a:r>
          </a:p>
          <a:p>
            <a:pPr marL="285750" indent="-285750" algn="l" rtl="0">
              <a:buFontTx/>
              <a:buChar char="-"/>
            </a:pPr>
            <a:r>
              <a:rPr lang="en-US" sz="2400" b="1" dirty="0">
                <a:solidFill>
                  <a:schemeClr val="tx2"/>
                </a:solidFill>
              </a:rPr>
              <a:t>Electromagnetism</a:t>
            </a:r>
            <a:r>
              <a:rPr lang="en-US" sz="2400" dirty="0">
                <a:solidFill>
                  <a:schemeClr val="tx2"/>
                </a:solidFill>
              </a:rPr>
              <a:t>. Study of electrical and magnetic fields, which are two aspects of the same phenomenon.</a:t>
            </a:r>
          </a:p>
          <a:p>
            <a:pPr marL="285750" indent="-285750" algn="l" rtl="0">
              <a:buFontTx/>
              <a:buChar char="-"/>
            </a:pPr>
            <a:r>
              <a:rPr lang="en-US" sz="2400" b="1" dirty="0">
                <a:solidFill>
                  <a:schemeClr val="tx2"/>
                </a:solidFill>
              </a:rPr>
              <a:t>Electronics.</a:t>
            </a:r>
            <a:r>
              <a:rPr lang="en-US" sz="2400" dirty="0">
                <a:solidFill>
                  <a:schemeClr val="tx2"/>
                </a:solidFill>
              </a:rPr>
              <a:t> Study of the flow of electrons, generally in a circuit.</a:t>
            </a:r>
          </a:p>
          <a:p>
            <a:pPr marL="285750" indent="-285750" algn="l" rtl="0">
              <a:buFontTx/>
              <a:buChar char="-"/>
            </a:pPr>
            <a:r>
              <a:rPr lang="en-US" sz="2400" b="1" dirty="0">
                <a:solidFill>
                  <a:schemeClr val="tx2"/>
                </a:solidFill>
              </a:rPr>
              <a:t>Fluid Dynamics and Fluid Mechanics. </a:t>
            </a:r>
            <a:r>
              <a:rPr lang="en-US" sz="2400" dirty="0">
                <a:solidFill>
                  <a:schemeClr val="tx2"/>
                </a:solidFill>
              </a:rPr>
              <a:t>Study of the physical properties of "fluids," specifically defined in this case to be liquids and gases.</a:t>
            </a:r>
          </a:p>
          <a:p>
            <a:pPr marL="285750" indent="-285750" algn="l" rtl="0">
              <a:buFontTx/>
              <a:buChar char="-"/>
            </a:pPr>
            <a:r>
              <a:rPr lang="en-US" sz="2400" b="1" dirty="0">
                <a:solidFill>
                  <a:schemeClr val="tx2"/>
                </a:solidFill>
              </a:rPr>
              <a:t>Geophysics.</a:t>
            </a:r>
            <a:r>
              <a:rPr lang="en-US" sz="2400" dirty="0">
                <a:solidFill>
                  <a:schemeClr val="tx2"/>
                </a:solidFill>
              </a:rPr>
              <a:t> Study of the physical properties of the Earth.</a:t>
            </a:r>
          </a:p>
          <a:p>
            <a:pPr algn="r" rtl="0"/>
            <a:endParaRPr lang="en-US" sz="1800" dirty="0">
              <a:solidFill>
                <a:schemeClr val="tx2"/>
              </a:solidFill>
            </a:endParaRPr>
          </a:p>
          <a:p>
            <a:pPr algn="l" rtl="0"/>
            <a:endParaRPr lang="en-US" sz="1800" dirty="0">
              <a:solidFill>
                <a:schemeClr val="tx2"/>
              </a:solidFill>
            </a:endParaRPr>
          </a:p>
          <a:p>
            <a:pPr algn="l"/>
            <a:endParaRPr lang="ar-SA" sz="2400" dirty="0">
              <a:solidFill>
                <a:schemeClr val="tx2"/>
              </a:solidFill>
            </a:endParaRPr>
          </a:p>
        </p:txBody>
      </p:sp>
    </p:spTree>
    <p:extLst>
      <p:ext uri="{BB962C8B-B14F-4D97-AF65-F5344CB8AC3E}">
        <p14:creationId xmlns:p14="http://schemas.microsoft.com/office/powerpoint/2010/main" val="1011985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A43FEB-1C35-46B1-8AA8-B2781F85FDC0}"/>
              </a:ext>
            </a:extLst>
          </p:cNvPr>
          <p:cNvSpPr txBox="1"/>
          <p:nvPr/>
        </p:nvSpPr>
        <p:spPr>
          <a:xfrm>
            <a:off x="279248" y="832820"/>
            <a:ext cx="8845080" cy="6001643"/>
          </a:xfrm>
          <a:prstGeom prst="rect">
            <a:avLst/>
          </a:prstGeom>
          <a:noFill/>
        </p:spPr>
        <p:txBody>
          <a:bodyPr wrap="square" rtlCol="0">
            <a:spAutoFit/>
          </a:bodyPr>
          <a:lstStyle/>
          <a:p>
            <a:pPr algn="l"/>
            <a:r>
              <a:rPr lang="en-US" sz="2400" dirty="0"/>
              <a:t>-</a:t>
            </a:r>
            <a:r>
              <a:rPr lang="en-US" sz="2400" b="1" dirty="0">
                <a:solidFill>
                  <a:schemeClr val="tx2"/>
                </a:solidFill>
              </a:rPr>
              <a:t>High Energy Physics. </a:t>
            </a:r>
            <a:r>
              <a:rPr lang="en-US" sz="2400" dirty="0">
                <a:solidFill>
                  <a:schemeClr val="tx2"/>
                </a:solidFill>
              </a:rPr>
              <a:t>Study of physics in extremely high energy systems, generally within particle physics.</a:t>
            </a:r>
          </a:p>
          <a:p>
            <a:pPr algn="l"/>
            <a:r>
              <a:rPr lang="en-US" sz="2400" dirty="0">
                <a:solidFill>
                  <a:schemeClr val="tx2"/>
                </a:solidFill>
              </a:rPr>
              <a:t>-</a:t>
            </a:r>
            <a:r>
              <a:rPr lang="en-US" sz="2400" b="1" dirty="0">
                <a:solidFill>
                  <a:schemeClr val="tx2"/>
                </a:solidFill>
              </a:rPr>
              <a:t>Laser Physics</a:t>
            </a:r>
            <a:r>
              <a:rPr lang="en-US" sz="2400" dirty="0">
                <a:solidFill>
                  <a:schemeClr val="tx2"/>
                </a:solidFill>
              </a:rPr>
              <a:t>. Study of the physical properties of lasers.</a:t>
            </a:r>
          </a:p>
          <a:p>
            <a:pPr algn="l"/>
            <a:r>
              <a:rPr lang="en-US" sz="2400" dirty="0">
                <a:solidFill>
                  <a:schemeClr val="tx2"/>
                </a:solidFill>
              </a:rPr>
              <a:t>-</a:t>
            </a:r>
            <a:r>
              <a:rPr lang="en-US" sz="2400" b="1" dirty="0">
                <a:solidFill>
                  <a:schemeClr val="tx2"/>
                </a:solidFill>
              </a:rPr>
              <a:t>Mathematical Physics. </a:t>
            </a:r>
            <a:r>
              <a:rPr lang="en-US" sz="2400" dirty="0">
                <a:solidFill>
                  <a:schemeClr val="tx2"/>
                </a:solidFill>
              </a:rPr>
              <a:t>Discipline in which rigorous mathematical methods are applied to solving problems related to physics.</a:t>
            </a:r>
          </a:p>
          <a:p>
            <a:pPr algn="l"/>
            <a:r>
              <a:rPr lang="en-US" sz="2400" dirty="0">
                <a:solidFill>
                  <a:schemeClr val="tx2"/>
                </a:solidFill>
              </a:rPr>
              <a:t>-</a:t>
            </a:r>
            <a:r>
              <a:rPr lang="en-US" sz="2400" b="1" dirty="0">
                <a:solidFill>
                  <a:schemeClr val="tx2"/>
                </a:solidFill>
              </a:rPr>
              <a:t>Mechanics.</a:t>
            </a:r>
            <a:r>
              <a:rPr lang="en-US" sz="2400" dirty="0">
                <a:solidFill>
                  <a:schemeClr val="tx2"/>
                </a:solidFill>
              </a:rPr>
              <a:t> Study of the motion of bodies in a frame of reference.</a:t>
            </a:r>
          </a:p>
          <a:p>
            <a:pPr algn="l"/>
            <a:r>
              <a:rPr lang="en-US" sz="2400" dirty="0">
                <a:solidFill>
                  <a:schemeClr val="tx2"/>
                </a:solidFill>
              </a:rPr>
              <a:t>-</a:t>
            </a:r>
            <a:r>
              <a:rPr lang="en-US" sz="2400" b="1" dirty="0">
                <a:solidFill>
                  <a:schemeClr val="tx2"/>
                </a:solidFill>
              </a:rPr>
              <a:t>Molecular Physics</a:t>
            </a:r>
            <a:r>
              <a:rPr lang="en-US" sz="2400" dirty="0">
                <a:solidFill>
                  <a:schemeClr val="tx2"/>
                </a:solidFill>
              </a:rPr>
              <a:t>. Study of physical properties of molecules.</a:t>
            </a:r>
          </a:p>
          <a:p>
            <a:pPr algn="l"/>
            <a:r>
              <a:rPr lang="en-US" sz="2400" dirty="0">
                <a:solidFill>
                  <a:schemeClr val="tx2"/>
                </a:solidFill>
              </a:rPr>
              <a:t>-</a:t>
            </a:r>
            <a:r>
              <a:rPr lang="en-US" sz="2400" b="1" dirty="0">
                <a:solidFill>
                  <a:schemeClr val="tx2"/>
                </a:solidFill>
              </a:rPr>
              <a:t>Nanotechnology.</a:t>
            </a:r>
            <a:r>
              <a:rPr lang="en-US" sz="2400" dirty="0">
                <a:solidFill>
                  <a:schemeClr val="tx2"/>
                </a:solidFill>
              </a:rPr>
              <a:t> Science of building circuits and machines from single molecules and atoms.</a:t>
            </a:r>
          </a:p>
          <a:p>
            <a:pPr algn="l"/>
            <a:r>
              <a:rPr lang="en-US" sz="2400" dirty="0">
                <a:solidFill>
                  <a:schemeClr val="tx2"/>
                </a:solidFill>
              </a:rPr>
              <a:t>-</a:t>
            </a:r>
            <a:r>
              <a:rPr lang="en-US" sz="2400" b="1" dirty="0">
                <a:solidFill>
                  <a:schemeClr val="tx2"/>
                </a:solidFill>
              </a:rPr>
              <a:t>Optics and Light Physics</a:t>
            </a:r>
            <a:r>
              <a:rPr lang="en-US" sz="2400" dirty="0">
                <a:solidFill>
                  <a:schemeClr val="tx2"/>
                </a:solidFill>
              </a:rPr>
              <a:t>. Study of the physical properties of light.</a:t>
            </a:r>
          </a:p>
          <a:p>
            <a:pPr algn="l"/>
            <a:r>
              <a:rPr lang="en-US" sz="2400" dirty="0">
                <a:solidFill>
                  <a:schemeClr val="tx2"/>
                </a:solidFill>
              </a:rPr>
              <a:t>-</a:t>
            </a:r>
            <a:r>
              <a:rPr lang="en-US" sz="2400" b="1" dirty="0">
                <a:solidFill>
                  <a:schemeClr val="tx2"/>
                </a:solidFill>
              </a:rPr>
              <a:t>Particle Physics</a:t>
            </a:r>
            <a:r>
              <a:rPr lang="en-US" sz="2400" dirty="0">
                <a:solidFill>
                  <a:schemeClr val="tx2"/>
                </a:solidFill>
              </a:rPr>
              <a:t>. Study of fundamental particles and the forces of their interaction.</a:t>
            </a:r>
          </a:p>
          <a:p>
            <a:pPr algn="l"/>
            <a:r>
              <a:rPr lang="en-US" sz="2400" dirty="0">
                <a:solidFill>
                  <a:schemeClr val="tx2"/>
                </a:solidFill>
              </a:rPr>
              <a:t>-</a:t>
            </a:r>
            <a:r>
              <a:rPr lang="en-US" sz="2400" b="1" dirty="0">
                <a:solidFill>
                  <a:schemeClr val="tx2"/>
                </a:solidFill>
              </a:rPr>
              <a:t>Quantum Mechanics and Quantum Physics. </a:t>
            </a:r>
            <a:r>
              <a:rPr lang="en-US" sz="2400" dirty="0">
                <a:solidFill>
                  <a:schemeClr val="tx2"/>
                </a:solidFill>
              </a:rPr>
              <a:t>Study of science where the smallest discrete values, or quanta, of matter and energy become relevant.</a:t>
            </a:r>
          </a:p>
          <a:p>
            <a:pPr algn="l"/>
            <a:r>
              <a:rPr lang="en-US" sz="2400" dirty="0">
                <a:solidFill>
                  <a:schemeClr val="tx2"/>
                </a:solidFill>
              </a:rPr>
              <a:t>-</a:t>
            </a:r>
            <a:r>
              <a:rPr lang="en-US" sz="2400" b="1" dirty="0">
                <a:solidFill>
                  <a:schemeClr val="tx2"/>
                </a:solidFill>
              </a:rPr>
              <a:t>Thermodynamics. </a:t>
            </a:r>
            <a:r>
              <a:rPr lang="en-US" sz="2400" dirty="0">
                <a:solidFill>
                  <a:schemeClr val="tx2"/>
                </a:solidFill>
              </a:rPr>
              <a:t>Physics of heat.</a:t>
            </a:r>
          </a:p>
        </p:txBody>
      </p:sp>
    </p:spTree>
    <p:extLst>
      <p:ext uri="{BB962C8B-B14F-4D97-AF65-F5344CB8AC3E}">
        <p14:creationId xmlns:p14="http://schemas.microsoft.com/office/powerpoint/2010/main" val="1110805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0"/>
            <a:ext cx="7772400" cy="1470025"/>
          </a:xfrm>
        </p:spPr>
        <p:txBody>
          <a:bodyPr/>
          <a:lstStyle/>
          <a:p>
            <a:r>
              <a:rPr lang="en-US" sz="3200" b="1" cap="small" dirty="0">
                <a:solidFill>
                  <a:srgbClr val="FF0000"/>
                </a:solidFill>
                <a:latin typeface="Arial"/>
                <a:ea typeface="Arial"/>
                <a:cs typeface="Arial"/>
                <a:sym typeface="Arial"/>
              </a:rPr>
              <a:t>PHYSICAL QUANTITIES</a:t>
            </a:r>
            <a:endParaRPr lang="ar-SA" dirty="0"/>
          </a:p>
        </p:txBody>
      </p:sp>
      <p:sp>
        <p:nvSpPr>
          <p:cNvPr id="3" name="Subtitle 2"/>
          <p:cNvSpPr>
            <a:spLocks noGrp="1"/>
          </p:cNvSpPr>
          <p:nvPr>
            <p:ph type="subTitle" idx="1"/>
          </p:nvPr>
        </p:nvSpPr>
        <p:spPr>
          <a:xfrm>
            <a:off x="755576" y="1196752"/>
            <a:ext cx="7848872" cy="4392488"/>
          </a:xfrm>
        </p:spPr>
        <p:txBody>
          <a:bodyPr>
            <a:normAutofit/>
          </a:bodyPr>
          <a:lstStyle/>
          <a:p>
            <a:pPr lvl="0" algn="l" rtl="0">
              <a:buClr>
                <a:srgbClr val="0000FF"/>
              </a:buClr>
              <a:buSzPct val="70312"/>
              <a:buFont typeface="Arial"/>
              <a:buChar char="•"/>
            </a:pPr>
            <a:r>
              <a:rPr lang="en-US" dirty="0">
                <a:solidFill>
                  <a:prstClr val="black"/>
                </a:solidFill>
                <a:latin typeface="Arial"/>
                <a:ea typeface="Arial"/>
                <a:cs typeface="Arial"/>
                <a:sym typeface="Arial"/>
              </a:rPr>
              <a:t>A quantity that can be measured.</a:t>
            </a:r>
          </a:p>
          <a:p>
            <a:pPr lvl="0" algn="l" rtl="0">
              <a:buClr>
                <a:srgbClr val="0000FF"/>
              </a:buClr>
              <a:buSzPct val="70312"/>
              <a:buFont typeface="Arial"/>
              <a:buChar char="•"/>
            </a:pPr>
            <a:r>
              <a:rPr lang="en-US" dirty="0">
                <a:solidFill>
                  <a:prstClr val="black"/>
                </a:solidFill>
                <a:latin typeface="Arial"/>
                <a:ea typeface="Arial"/>
                <a:cs typeface="Arial"/>
                <a:sym typeface="Arial"/>
              </a:rPr>
              <a:t>A physical quantities have numerical value and unit of measurement. </a:t>
            </a:r>
          </a:p>
          <a:p>
            <a:pPr lvl="0" algn="l" rtl="0">
              <a:buClr>
                <a:srgbClr val="0000FF"/>
              </a:buClr>
              <a:buSzPct val="70312"/>
              <a:buFont typeface="Arial"/>
              <a:buChar char="•"/>
            </a:pPr>
            <a:r>
              <a:rPr lang="en-US" dirty="0">
                <a:solidFill>
                  <a:prstClr val="black"/>
                </a:solidFill>
                <a:latin typeface="Arial"/>
                <a:ea typeface="Arial"/>
                <a:cs typeface="Arial"/>
                <a:sym typeface="Arial"/>
              </a:rPr>
              <a:t>For example temperature 30 degrees </a:t>
            </a:r>
            <a:r>
              <a:rPr lang="en-US" dirty="0" err="1">
                <a:solidFill>
                  <a:prstClr val="black"/>
                </a:solidFill>
                <a:latin typeface="Arial"/>
                <a:ea typeface="Arial"/>
                <a:cs typeface="Arial"/>
                <a:sym typeface="Arial"/>
              </a:rPr>
              <a:t>celcius</a:t>
            </a:r>
            <a:r>
              <a:rPr lang="en-US" dirty="0">
                <a:solidFill>
                  <a:prstClr val="black"/>
                </a:solidFill>
                <a:latin typeface="Arial"/>
                <a:ea typeface="Arial"/>
                <a:cs typeface="Arial"/>
                <a:sym typeface="Arial"/>
              </a:rPr>
              <a:t>, 30 is numerical value &amp; ‘degree </a:t>
            </a:r>
            <a:r>
              <a:rPr lang="en-US" dirty="0" err="1">
                <a:solidFill>
                  <a:prstClr val="black"/>
                </a:solidFill>
                <a:latin typeface="Arial"/>
                <a:ea typeface="Arial"/>
                <a:cs typeface="Arial"/>
                <a:sym typeface="Arial"/>
              </a:rPr>
              <a:t>celcius</a:t>
            </a:r>
            <a:r>
              <a:rPr lang="en-US" dirty="0">
                <a:solidFill>
                  <a:prstClr val="black"/>
                </a:solidFill>
                <a:latin typeface="Arial"/>
                <a:ea typeface="Arial"/>
                <a:cs typeface="Arial"/>
                <a:sym typeface="Arial"/>
              </a:rPr>
              <a:t>’ is  the unit. Written as 30</a:t>
            </a:r>
            <a:r>
              <a:rPr lang="en-US" baseline="30000" dirty="0">
                <a:solidFill>
                  <a:prstClr val="black"/>
                </a:solidFill>
                <a:latin typeface="Arial"/>
                <a:ea typeface="Arial"/>
                <a:cs typeface="Arial"/>
                <a:sym typeface="Arial"/>
              </a:rPr>
              <a:t>o</a:t>
            </a:r>
            <a:r>
              <a:rPr lang="en-US" dirty="0">
                <a:solidFill>
                  <a:prstClr val="black"/>
                </a:solidFill>
                <a:latin typeface="Arial"/>
                <a:ea typeface="Arial"/>
                <a:cs typeface="Arial"/>
                <a:sym typeface="Arial"/>
              </a:rPr>
              <a:t> C</a:t>
            </a:r>
            <a:r>
              <a:rPr lang="en-US" baseline="30000" dirty="0">
                <a:solidFill>
                  <a:prstClr val="black"/>
                </a:solidFill>
                <a:latin typeface="Arial"/>
                <a:ea typeface="Arial"/>
                <a:cs typeface="Arial"/>
                <a:sym typeface="Arial"/>
              </a:rPr>
              <a:t>.</a:t>
            </a:r>
          </a:p>
          <a:p>
            <a:pPr lvl="0" algn="l" rtl="0">
              <a:buClr>
                <a:srgbClr val="0000FF"/>
              </a:buClr>
              <a:buSzPct val="70312"/>
              <a:buFont typeface="Arial"/>
              <a:buChar char="•"/>
            </a:pPr>
            <a:endParaRPr lang="en-US" baseline="30000" dirty="0">
              <a:solidFill>
                <a:prstClr val="black"/>
              </a:solidFill>
              <a:latin typeface="Arial"/>
              <a:ea typeface="Arial"/>
              <a:cs typeface="Arial"/>
              <a:sym typeface="Arial"/>
            </a:endParaRPr>
          </a:p>
          <a:p>
            <a:pPr lvl="0" algn="l" rtl="0">
              <a:spcBef>
                <a:spcPts val="0"/>
              </a:spcBef>
              <a:buClr>
                <a:srgbClr val="003399"/>
              </a:buClr>
              <a:buSzPct val="25000"/>
            </a:pPr>
            <a:r>
              <a:rPr lang="en-US" sz="2000" b="1" kern="0" dirty="0">
                <a:solidFill>
                  <a:srgbClr val="003399"/>
                </a:solidFill>
                <a:ea typeface="Arial"/>
                <a:cs typeface="Arial"/>
                <a:sym typeface="Arial"/>
              </a:rPr>
              <a:t>Temperature 		= 30 degree </a:t>
            </a:r>
            <a:r>
              <a:rPr lang="en-US" sz="2000" b="1" kern="0" dirty="0" err="1">
                <a:solidFill>
                  <a:srgbClr val="003399"/>
                </a:solidFill>
                <a:ea typeface="Arial"/>
                <a:cs typeface="Arial"/>
                <a:sym typeface="Arial"/>
              </a:rPr>
              <a:t>Celcius</a:t>
            </a:r>
            <a:r>
              <a:rPr lang="en-US" sz="2000" b="1" kern="0" dirty="0">
                <a:solidFill>
                  <a:srgbClr val="003399"/>
                </a:solidFill>
                <a:ea typeface="Arial"/>
                <a:cs typeface="Arial"/>
                <a:sym typeface="Arial"/>
              </a:rPr>
              <a:t> = 30</a:t>
            </a:r>
            <a:r>
              <a:rPr lang="en-US" sz="2000" b="1" kern="0" baseline="30000" dirty="0">
                <a:solidFill>
                  <a:srgbClr val="003399"/>
                </a:solidFill>
                <a:ea typeface="Arial"/>
                <a:cs typeface="Arial"/>
                <a:sym typeface="Arial"/>
              </a:rPr>
              <a:t>o </a:t>
            </a:r>
            <a:r>
              <a:rPr lang="en-US" sz="2000" b="1" kern="0" dirty="0">
                <a:solidFill>
                  <a:srgbClr val="003399"/>
                </a:solidFill>
                <a:ea typeface="Arial"/>
                <a:cs typeface="Arial"/>
                <a:sym typeface="Arial"/>
              </a:rPr>
              <a:t>c</a:t>
            </a:r>
          </a:p>
          <a:p>
            <a:pPr lvl="0" algn="l" rtl="0">
              <a:spcBef>
                <a:spcPts val="0"/>
              </a:spcBef>
              <a:buClr>
                <a:srgbClr val="003399"/>
              </a:buClr>
              <a:buSzPct val="25000"/>
            </a:pPr>
            <a:r>
              <a:rPr lang="en-US" sz="2000" b="1" kern="0" dirty="0">
                <a:solidFill>
                  <a:srgbClr val="003399"/>
                </a:solidFill>
                <a:ea typeface="Arial"/>
                <a:cs typeface="Arial"/>
                <a:sym typeface="Arial"/>
              </a:rPr>
              <a:t>Physical quantity  	=  numerical value x unit measurement</a:t>
            </a:r>
          </a:p>
          <a:p>
            <a:pPr lvl="0" algn="l" rtl="0"/>
            <a:endParaRPr lang="en-US" sz="2000" dirty="0">
              <a:solidFill>
                <a:prstClr val="black"/>
              </a:solidFill>
            </a:endParaRPr>
          </a:p>
          <a:p>
            <a:pPr algn="l"/>
            <a:endParaRPr lang="ar-SA" dirty="0"/>
          </a:p>
        </p:txBody>
      </p:sp>
    </p:spTree>
    <p:extLst>
      <p:ext uri="{BB962C8B-B14F-4D97-AF65-F5344CB8AC3E}">
        <p14:creationId xmlns:p14="http://schemas.microsoft.com/office/powerpoint/2010/main" val="98391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FBDC233E-2590-4AFA-A803-E3745F4272AA}"/>
              </a:ext>
            </a:extLst>
          </p:cNvPr>
          <p:cNvGraphicFramePr>
            <a:graphicFrameLocks noGrp="1"/>
          </p:cNvGraphicFramePr>
          <p:nvPr>
            <p:ph idx="1"/>
            <p:extLst>
              <p:ext uri="{D42A27DB-BD31-4B8C-83A1-F6EECF244321}">
                <p14:modId xmlns:p14="http://schemas.microsoft.com/office/powerpoint/2010/main" val="657060326"/>
              </p:ext>
            </p:extLst>
          </p:nvPr>
        </p:nvGraphicFramePr>
        <p:xfrm>
          <a:off x="-72516" y="764704"/>
          <a:ext cx="8568952"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58F020FF-EDDA-4EF4-922F-24CB50F9AD4A}"/>
              </a:ext>
            </a:extLst>
          </p:cNvPr>
          <p:cNvSpPr txBox="1"/>
          <p:nvPr/>
        </p:nvSpPr>
        <p:spPr>
          <a:xfrm>
            <a:off x="971600" y="404664"/>
            <a:ext cx="6480720" cy="523220"/>
          </a:xfrm>
          <a:prstGeom prst="rect">
            <a:avLst/>
          </a:prstGeom>
          <a:noFill/>
        </p:spPr>
        <p:txBody>
          <a:bodyPr wrap="square" rtlCol="0">
            <a:spAutoFit/>
          </a:bodyPr>
          <a:lstStyle/>
          <a:p>
            <a:r>
              <a:rPr lang="en-US" sz="2800" dirty="0"/>
              <a:t>Physics quantities can be classified into :</a:t>
            </a:r>
          </a:p>
        </p:txBody>
      </p:sp>
    </p:spTree>
    <p:extLst>
      <p:ext uri="{BB962C8B-B14F-4D97-AF65-F5344CB8AC3E}">
        <p14:creationId xmlns:p14="http://schemas.microsoft.com/office/powerpoint/2010/main" val="1285706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63CC-682D-4958-9996-81DB973190CA}"/>
              </a:ext>
            </a:extLst>
          </p:cNvPr>
          <p:cNvSpPr>
            <a:spLocks noGrp="1"/>
          </p:cNvSpPr>
          <p:nvPr>
            <p:ph type="title"/>
          </p:nvPr>
        </p:nvSpPr>
        <p:spPr>
          <a:xfrm>
            <a:off x="611560" y="553244"/>
            <a:ext cx="8229600" cy="1143000"/>
          </a:xfrm>
        </p:spPr>
        <p:txBody>
          <a:bodyPr>
            <a:normAutofit fontScale="90000"/>
          </a:bodyPr>
          <a:lstStyle/>
          <a:p>
            <a:pPr lvl="0" algn="l" rtl="0">
              <a:spcBef>
                <a:spcPts val="540"/>
              </a:spcBef>
              <a:buClr>
                <a:srgbClr val="003399"/>
              </a:buClr>
              <a:buSzPct val="25000"/>
            </a:pPr>
            <a:r>
              <a:rPr lang="en-US" sz="2400" dirty="0">
                <a:solidFill>
                  <a:srgbClr val="1F497D"/>
                </a:solidFill>
                <a:latin typeface="Arial"/>
                <a:ea typeface="Arial"/>
                <a:cs typeface="Arial"/>
                <a:sym typeface="Arial"/>
              </a:rPr>
              <a:t>SI units (International System Units). </a:t>
            </a:r>
            <a:br>
              <a:rPr lang="en-US" sz="2400" dirty="0">
                <a:solidFill>
                  <a:srgbClr val="1F497D"/>
                </a:solidFill>
                <a:latin typeface="Arial"/>
                <a:ea typeface="Arial"/>
                <a:cs typeface="Arial"/>
                <a:sym typeface="Arial"/>
              </a:rPr>
            </a:br>
            <a:r>
              <a:rPr lang="en-US" sz="2200" kern="0" dirty="0">
                <a:solidFill>
                  <a:srgbClr val="FF00FF"/>
                </a:solidFill>
                <a:ea typeface="Arial"/>
                <a:cs typeface="Arial"/>
                <a:sym typeface="Arial"/>
              </a:rPr>
              <a:t>Table 1.1 Shows five base quantities and their respective SI units</a:t>
            </a:r>
            <a:br>
              <a:rPr lang="en-US" sz="1800" kern="0" dirty="0">
                <a:solidFill>
                  <a:srgbClr val="FF00FF"/>
                </a:solidFill>
                <a:ea typeface="Arial"/>
                <a:cs typeface="Arial"/>
                <a:sym typeface="Arial"/>
              </a:rPr>
            </a:br>
            <a:endParaRPr lang="en-US" dirty="0"/>
          </a:p>
        </p:txBody>
      </p:sp>
      <p:pic>
        <p:nvPicPr>
          <p:cNvPr id="10" name="Picture 9" descr="A screenshot of a cell phone&#10;&#10;Description generated with very high confidence">
            <a:extLst>
              <a:ext uri="{FF2B5EF4-FFF2-40B4-BE49-F238E27FC236}">
                <a16:creationId xmlns:a16="http://schemas.microsoft.com/office/drawing/2014/main" id="{F412BDA2-DA14-4A74-B7E4-B31937985385}"/>
              </a:ext>
            </a:extLst>
          </p:cNvPr>
          <p:cNvPicPr>
            <a:picLocks noChangeAspect="1"/>
          </p:cNvPicPr>
          <p:nvPr/>
        </p:nvPicPr>
        <p:blipFill rotWithShape="1">
          <a:blip r:embed="rId2">
            <a:extLst>
              <a:ext uri="{28A0092B-C50C-407E-A947-70E740481C1C}">
                <a14:useLocalDpi xmlns:a14="http://schemas.microsoft.com/office/drawing/2010/main" val="0"/>
              </a:ext>
            </a:extLst>
          </a:blip>
          <a:srcRect l="15750" t="24761" r="18101" b="19200"/>
          <a:stretch/>
        </p:blipFill>
        <p:spPr>
          <a:xfrm>
            <a:off x="89756" y="1124744"/>
            <a:ext cx="8964488" cy="5396036"/>
          </a:xfrm>
          <a:prstGeom prst="rect">
            <a:avLst/>
          </a:prstGeom>
        </p:spPr>
      </p:pic>
    </p:spTree>
    <p:extLst>
      <p:ext uri="{BB962C8B-B14F-4D97-AF65-F5344CB8AC3E}">
        <p14:creationId xmlns:p14="http://schemas.microsoft.com/office/powerpoint/2010/main" val="3054127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0"/>
            <a:ext cx="7772400" cy="1470025"/>
          </a:xfrm>
        </p:spPr>
        <p:txBody>
          <a:bodyPr>
            <a:noAutofit/>
          </a:bodyPr>
          <a:lstStyle/>
          <a:p>
            <a:pPr rtl="0"/>
            <a:r>
              <a:rPr lang="en-US" sz="3200" b="1" dirty="0">
                <a:solidFill>
                  <a:srgbClr val="C00000"/>
                </a:solidFill>
              </a:rPr>
              <a:t>Base quantities </a:t>
            </a:r>
            <a:br>
              <a:rPr lang="en-US" sz="3200" b="1" dirty="0">
                <a:solidFill>
                  <a:srgbClr val="C00000"/>
                </a:solidFill>
              </a:rPr>
            </a:br>
            <a:r>
              <a:rPr lang="en-US" sz="3200" b="1" dirty="0">
                <a:solidFill>
                  <a:srgbClr val="C00000"/>
                </a:solidFill>
              </a:rPr>
              <a:t>1- Mass:  The amount of matter in a body.</a:t>
            </a:r>
            <a:endParaRPr lang="ar-SA" sz="3200" b="1" dirty="0">
              <a:solidFill>
                <a:srgbClr val="C00000"/>
              </a:solidFill>
            </a:endParaRPr>
          </a:p>
        </p:txBody>
      </p:sp>
      <p:sp>
        <p:nvSpPr>
          <p:cNvPr id="3" name="Subtitle 2"/>
          <p:cNvSpPr>
            <a:spLocks noGrp="1"/>
          </p:cNvSpPr>
          <p:nvPr>
            <p:ph type="subTitle" idx="1"/>
          </p:nvPr>
        </p:nvSpPr>
        <p:spPr>
          <a:xfrm>
            <a:off x="107504" y="1340768"/>
            <a:ext cx="8568952" cy="5328592"/>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marL="342900" lvl="0" indent="-342900" algn="l" rtl="0">
              <a:buFont typeface="Arial" pitchFamily="34" charset="0"/>
              <a:buChar char="•"/>
            </a:pPr>
            <a:r>
              <a:rPr lang="en-US" sz="2000" b="1" dirty="0">
                <a:solidFill>
                  <a:prstClr val="black"/>
                </a:solidFill>
              </a:rPr>
              <a:t>SI Units:</a:t>
            </a:r>
            <a:r>
              <a:rPr lang="en-US" sz="2000" dirty="0">
                <a:solidFill>
                  <a:prstClr val="black"/>
                </a:solidFill>
              </a:rPr>
              <a:t>  kilogram (kg)</a:t>
            </a:r>
          </a:p>
          <a:p>
            <a:pPr marL="342900" lvl="0" indent="-342900" algn="l" rtl="0">
              <a:buFont typeface="Arial" pitchFamily="34" charset="0"/>
              <a:buChar char="•"/>
            </a:pPr>
            <a:r>
              <a:rPr lang="en-US" sz="2000" b="1" dirty="0">
                <a:solidFill>
                  <a:prstClr val="black"/>
                </a:solidFill>
              </a:rPr>
              <a:t>Common Units:</a:t>
            </a:r>
            <a:r>
              <a:rPr lang="en-US" sz="2000" dirty="0">
                <a:solidFill>
                  <a:prstClr val="black"/>
                </a:solidFill>
              </a:rPr>
              <a:t>  </a:t>
            </a:r>
          </a:p>
          <a:p>
            <a:pPr marL="342900" lvl="0" indent="-342900" algn="l" rtl="0"/>
            <a:r>
              <a:rPr lang="en-US" sz="2000" dirty="0">
                <a:solidFill>
                  <a:prstClr val="black"/>
                </a:solidFill>
              </a:rPr>
              <a:t>	pounds (</a:t>
            </a:r>
            <a:r>
              <a:rPr lang="en-US" sz="2000" dirty="0" err="1">
                <a:solidFill>
                  <a:prstClr val="black"/>
                </a:solidFill>
              </a:rPr>
              <a:t>lbs</a:t>
            </a:r>
            <a:r>
              <a:rPr lang="en-US" sz="2000" dirty="0">
                <a:solidFill>
                  <a:prstClr val="black"/>
                </a:solidFill>
              </a:rPr>
              <a:t>) and ounces (</a:t>
            </a:r>
            <a:r>
              <a:rPr lang="en-US" sz="2000" dirty="0" err="1">
                <a:solidFill>
                  <a:prstClr val="black"/>
                </a:solidFill>
              </a:rPr>
              <a:t>oz</a:t>
            </a:r>
            <a:r>
              <a:rPr lang="en-US" sz="2000" dirty="0">
                <a:solidFill>
                  <a:prstClr val="black"/>
                </a:solidFill>
              </a:rPr>
              <a:t>)</a:t>
            </a:r>
          </a:p>
          <a:p>
            <a:pPr marL="342900" lvl="0" indent="-342900" algn="l" rtl="0"/>
            <a:r>
              <a:rPr lang="en-US" sz="2000" dirty="0">
                <a:solidFill>
                  <a:prstClr val="black"/>
                </a:solidFill>
              </a:rPr>
              <a:t>	1 kg is approx. 2.2 </a:t>
            </a:r>
            <a:r>
              <a:rPr lang="en-US" sz="2000" dirty="0" err="1">
                <a:solidFill>
                  <a:prstClr val="black"/>
                </a:solidFill>
              </a:rPr>
              <a:t>lbs</a:t>
            </a:r>
            <a:endParaRPr lang="en-US" sz="2000" dirty="0">
              <a:solidFill>
                <a:prstClr val="black"/>
              </a:solidFill>
            </a:endParaRPr>
          </a:p>
          <a:p>
            <a:pPr marL="342900" lvl="0" indent="-342900" algn="l" rtl="0"/>
            <a:r>
              <a:rPr lang="en-US" sz="2000" dirty="0">
                <a:solidFill>
                  <a:prstClr val="black"/>
                </a:solidFill>
              </a:rPr>
              <a:t>	1 kg = 1000 g</a:t>
            </a:r>
          </a:p>
          <a:p>
            <a:pPr marL="342900" lvl="0" indent="-342900" algn="l" rtl="0"/>
            <a:r>
              <a:rPr lang="en-US" sz="2000" dirty="0">
                <a:solidFill>
                  <a:prstClr val="black"/>
                </a:solidFill>
              </a:rPr>
              <a:t>	1 </a:t>
            </a:r>
            <a:r>
              <a:rPr lang="en-US" sz="2000" dirty="0" err="1">
                <a:solidFill>
                  <a:prstClr val="black"/>
                </a:solidFill>
              </a:rPr>
              <a:t>oz</a:t>
            </a:r>
            <a:r>
              <a:rPr lang="en-US" sz="2000" dirty="0">
                <a:solidFill>
                  <a:prstClr val="black"/>
                </a:solidFill>
              </a:rPr>
              <a:t> = 28.35 g</a:t>
            </a:r>
          </a:p>
          <a:p>
            <a:pPr marL="342900" lvl="0" indent="-342900" algn="l" rtl="0"/>
            <a:endParaRPr lang="en-US" sz="2000" dirty="0">
              <a:solidFill>
                <a:prstClr val="black"/>
              </a:solidFill>
            </a:endParaRPr>
          </a:p>
          <a:p>
            <a:pPr algn="l"/>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05064"/>
            <a:ext cx="2176463"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098" y="1272148"/>
            <a:ext cx="381000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112121" y="3253040"/>
            <a:ext cx="5583193" cy="3416320"/>
          </a:xfrm>
          <a:prstGeom prst="rect">
            <a:avLst/>
          </a:prstGeom>
          <a:noFill/>
        </p:spPr>
        <p:txBody>
          <a:bodyPr wrap="square" rtlCol="0">
            <a:spAutoFit/>
          </a:bodyPr>
          <a:lstStyle/>
          <a:p>
            <a:pPr algn="l"/>
            <a:r>
              <a:rPr lang="en-US" sz="2400" dirty="0">
                <a:solidFill>
                  <a:srgbClr val="FF0000"/>
                </a:solidFill>
              </a:rPr>
              <a:t>Kilogram</a:t>
            </a:r>
            <a:r>
              <a:rPr lang="en-US" sz="2400" dirty="0"/>
              <a:t> is defined in terms of </a:t>
            </a:r>
            <a:r>
              <a:rPr lang="en-US" sz="2400" dirty="0" err="1"/>
              <a:t>platinume-iridume</a:t>
            </a:r>
            <a:r>
              <a:rPr lang="en-US" sz="2400" dirty="0"/>
              <a:t> standard mass kept near Paris. For measurements on an atomic scale,</a:t>
            </a:r>
          </a:p>
          <a:p>
            <a:pPr algn="l"/>
            <a:r>
              <a:rPr lang="en-US" sz="2400" dirty="0">
                <a:solidFill>
                  <a:srgbClr val="FF0000"/>
                </a:solidFill>
              </a:rPr>
              <a:t>the atomic mass unit (U)</a:t>
            </a:r>
            <a:r>
              <a:rPr lang="en-US" sz="2400" dirty="0"/>
              <a:t>,defined in terms </a:t>
            </a:r>
          </a:p>
          <a:p>
            <a:pPr algn="l"/>
            <a:r>
              <a:rPr lang="en-US" sz="2400" dirty="0"/>
              <a:t>of an atomcarbon-12,is usually used.</a:t>
            </a:r>
          </a:p>
          <a:p>
            <a:pPr algn="l"/>
            <a:r>
              <a:rPr lang="en-US" sz="2400" dirty="0"/>
              <a:t>The relation between the units is</a:t>
            </a:r>
          </a:p>
          <a:p>
            <a:pPr algn="l"/>
            <a:endParaRPr lang="en-US" sz="2400" b="1" dirty="0">
              <a:solidFill>
                <a:schemeClr val="tx2"/>
              </a:solidFill>
            </a:endParaRPr>
          </a:p>
          <a:p>
            <a:pPr algn="l"/>
            <a:r>
              <a:rPr lang="en-US" sz="2400" b="1" dirty="0">
                <a:solidFill>
                  <a:schemeClr val="tx2"/>
                </a:solidFill>
              </a:rPr>
              <a:t>u=1.660 538 86x</a:t>
            </a:r>
            <a:r>
              <a:rPr lang="en-US" sz="2400" b="1" dirty="0">
                <a:solidFill>
                  <a:schemeClr val="tx2"/>
                </a:solidFill>
                <a:ea typeface="Calibri"/>
                <a:cs typeface="Arial"/>
              </a:rPr>
              <a:t>10</a:t>
            </a:r>
            <a:r>
              <a:rPr lang="en-US" sz="2400" b="1" baseline="30000" dirty="0">
                <a:solidFill>
                  <a:schemeClr val="tx2"/>
                </a:solidFill>
                <a:ea typeface="Calibri"/>
                <a:cs typeface="Arial"/>
              </a:rPr>
              <a:t>-27</a:t>
            </a:r>
            <a:r>
              <a:rPr lang="en-US" sz="2400" b="1" dirty="0">
                <a:solidFill>
                  <a:schemeClr val="tx2"/>
                </a:solidFill>
              </a:rPr>
              <a:t>kg</a:t>
            </a:r>
            <a:endParaRPr lang="ar-SA" sz="2400" b="1" dirty="0">
              <a:solidFill>
                <a:schemeClr val="tx2"/>
              </a:solidFill>
            </a:endParaRPr>
          </a:p>
          <a:p>
            <a:pPr algn="l"/>
            <a:endParaRPr lang="en-US" sz="2400" dirty="0"/>
          </a:p>
        </p:txBody>
      </p:sp>
    </p:spTree>
    <p:extLst>
      <p:ext uri="{BB962C8B-B14F-4D97-AF65-F5344CB8AC3E}">
        <p14:creationId xmlns:p14="http://schemas.microsoft.com/office/powerpoint/2010/main" val="1794118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apter_2_sample_v1">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WenQuanYi Micro Hei"/>
        <a:cs typeface="WenQuanYi Micro Hei"/>
      </a:majorFont>
      <a:minorFont>
        <a:latin typeface="Arial"/>
        <a:ea typeface="WenQuanYi Micro Hei"/>
        <a:cs typeface="WenQuanYi Micro 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kumimoji="0" lang="en-GB"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kumimoji="0" lang="en-GB"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2371</TotalTime>
  <Words>1359</Words>
  <Application>Microsoft Office PowerPoint</Application>
  <PresentationFormat>On-screen Show (4:3)</PresentationFormat>
  <Paragraphs>343</Paragraphs>
  <Slides>28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Cambria Math</vt:lpstr>
      <vt:lpstr>Symbol</vt:lpstr>
      <vt:lpstr>Times New Roman</vt:lpstr>
      <vt:lpstr>Verdana</vt:lpstr>
      <vt:lpstr>WenQuanYi Micro Hei</vt:lpstr>
      <vt:lpstr>Office Theme</vt:lpstr>
      <vt:lpstr>Chapter_2_sample_v1</vt:lpstr>
      <vt:lpstr>Units and Dimensions</vt:lpstr>
      <vt:lpstr>Proportion of Final Assessment 1010-phy</vt:lpstr>
      <vt:lpstr>PowerPoint Presentation</vt:lpstr>
      <vt:lpstr>What is Physics and Why is it Important? </vt:lpstr>
      <vt:lpstr>PowerPoint Presentation</vt:lpstr>
      <vt:lpstr>PHYSICAL QUANTITIES</vt:lpstr>
      <vt:lpstr>PowerPoint Presentation</vt:lpstr>
      <vt:lpstr>SI units (International System Units).  Table 1.1 Shows five base quantities and their respective SI units </vt:lpstr>
      <vt:lpstr>Base quantities  1- Mass:  The amount of matter in a body.</vt:lpstr>
      <vt:lpstr>2- Length:  A measure of distance.</vt:lpstr>
      <vt:lpstr>3- Time</vt:lpstr>
      <vt:lpstr>Example of derived quantity 1- area</vt:lpstr>
      <vt:lpstr> 2- Volume:  Amount of space occupied by a body.</vt:lpstr>
      <vt:lpstr>3- Density:  Amount of mass per unit volume of a substance.</vt:lpstr>
      <vt:lpstr>PowerPoint Presentation</vt:lpstr>
      <vt:lpstr>PowerPoint Presentation</vt:lpstr>
      <vt:lpstr>PREFIXES</vt:lpstr>
      <vt:lpstr>PowerPoint Presentation</vt:lpstr>
      <vt:lpstr>PowerPoint Presentation</vt:lpstr>
      <vt:lpstr>PowerPoint Presentation</vt:lpstr>
      <vt:lpstr>Dimensional Analysis</vt:lpstr>
      <vt:lpstr>Example Using the dimensional analysis check that this equation x = ½ at2 is correct, where x is the distance, a is the acceleration and t is the time. </vt:lpstr>
      <vt:lpstr>Example Show that the expression v = vo + at is dimensionally correct, where v and vo are the velocities and a is the acceleration, and t is the time   </vt:lpstr>
      <vt:lpstr>PowerPoint Presentation</vt:lpstr>
      <vt:lpstr>Example Suppose that the acceleration of a particle moving in circle of radius r with uniform velocity v is proportional to the rn and vm.  Use the dimensional analysis to determine  the power n and m. </vt:lpstr>
      <vt:lpstr>Exercise Part A:  See if you can determine the dimensions of the following quantities:  volume  acceleration (velocity/time)  density (mass/volume)  force (mass × acceleration</vt:lpstr>
      <vt:lpstr> Now find the dimensions of these:  1-pressure (force/area)  2-(volume)2  3-work (in 1-D, force × distance)  4-energy (e.g., gravitational potential energy = mgh 5.square root of area </vt:lpstr>
      <vt:lpstr>Which one of the following quantities are dimensionless?  1-68  2-sin (68 )  3-e  4-force  5-6  6-frequency  7-log (0.0034)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Raja Abdulfattah</dc:creator>
  <cp:lastModifiedBy>nermeena1234@outlook.com</cp:lastModifiedBy>
  <cp:revision>97</cp:revision>
  <dcterms:created xsi:type="dcterms:W3CDTF">2016-09-22T10:31:12Z</dcterms:created>
  <dcterms:modified xsi:type="dcterms:W3CDTF">2018-01-22T18:17:32Z</dcterms:modified>
</cp:coreProperties>
</file>