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0EADE5D9-9214-4106-AF42-C6A9FD825033}">
  <a:tblStyle styleId="{0EADE5D9-9214-4106-AF42-C6A9FD825033}" styleName="Table_0"/>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3886200" y="0"/>
            <a:ext cx="2971799" cy="457200"/>
          </a:xfrm>
          <a:prstGeom prst="rect">
            <a:avLst/>
          </a:prstGeom>
          <a:noFill/>
          <a:ln>
            <a:noFill/>
          </a:ln>
        </p:spPr>
        <p:txBody>
          <a:bodyPr anchorCtr="0" anchor="t" bIns="91425" lIns="91425" rIns="91425" tIns="91425"/>
          <a:lstStyle>
            <a:lvl1pPr indent="0" lvl="0" marL="0" marR="0" rtl="1" algn="r">
              <a:spcBef>
                <a:spcPts val="0"/>
              </a:spcBef>
              <a:spcAft>
                <a:spcPts val="0"/>
              </a:spcAft>
              <a:buNone/>
              <a:defRPr b="0" i="0" sz="1200" u="none" cap="none" strike="noStrike">
                <a:solidFill>
                  <a:schemeClr val="dk1"/>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4" name="Shape 4"/>
          <p:cNvSpPr txBox="1"/>
          <p:nvPr>
            <p:ph idx="10" type="dt"/>
          </p:nvPr>
        </p:nvSpPr>
        <p:spPr>
          <a:xfrm>
            <a:off x="1588" y="0"/>
            <a:ext cx="2971799" cy="457200"/>
          </a:xfrm>
          <a:prstGeom prst="rect">
            <a:avLst/>
          </a:prstGeom>
          <a:noFill/>
          <a:ln>
            <a:noFill/>
          </a:ln>
        </p:spPr>
        <p:txBody>
          <a:bodyPr anchorCtr="0" anchor="t" bIns="91425" lIns="91425" rIns="91425" tIns="91425"/>
          <a:lstStyle>
            <a:lvl1pPr indent="0" lvl="0" marL="0" marR="0" rtl="1" algn="l">
              <a:spcBef>
                <a:spcPts val="0"/>
              </a:spcBef>
              <a:spcAft>
                <a:spcPts val="0"/>
              </a:spcAft>
              <a:buNone/>
              <a:defRPr b="0" i="0" sz="1200" u="none" cap="none" strike="noStrike">
                <a:solidFill>
                  <a:schemeClr val="dk1"/>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lvl="0" marL="0" marR="0" rtl="1" algn="r">
              <a:spcBef>
                <a:spcPts val="360"/>
              </a:spcBef>
              <a:spcAft>
                <a:spcPts val="0"/>
              </a:spcAft>
              <a:buNone/>
              <a:defRPr b="0" i="0" sz="1200" u="none" cap="none" strike="noStrike">
                <a:solidFill>
                  <a:schemeClr val="dk1"/>
                </a:solidFill>
                <a:latin typeface="Calibri"/>
                <a:ea typeface="Calibri"/>
                <a:cs typeface="Calibri"/>
                <a:sym typeface="Calibri"/>
              </a:defRPr>
            </a:lvl1pPr>
            <a:lvl2pPr indent="0" lvl="1" marL="457200" marR="0" rtl="1" algn="r">
              <a:spcBef>
                <a:spcPts val="360"/>
              </a:spcBef>
              <a:spcAft>
                <a:spcPts val="0"/>
              </a:spcAft>
              <a:buNone/>
              <a:defRPr b="0" i="0" sz="1200" u="none" cap="none" strike="noStrike">
                <a:solidFill>
                  <a:schemeClr val="dk1"/>
                </a:solidFill>
                <a:latin typeface="Calibri"/>
                <a:ea typeface="Calibri"/>
                <a:cs typeface="Calibri"/>
                <a:sym typeface="Calibri"/>
              </a:defRPr>
            </a:lvl2pPr>
            <a:lvl3pPr indent="0" lvl="2" marL="914400" marR="0" rtl="1" algn="r">
              <a:spcBef>
                <a:spcPts val="360"/>
              </a:spcBef>
              <a:spcAft>
                <a:spcPts val="0"/>
              </a:spcAft>
              <a:buNone/>
              <a:defRPr b="0" i="0" sz="1200" u="none" cap="none" strike="noStrike">
                <a:solidFill>
                  <a:schemeClr val="dk1"/>
                </a:solidFill>
                <a:latin typeface="Calibri"/>
                <a:ea typeface="Calibri"/>
                <a:cs typeface="Calibri"/>
                <a:sym typeface="Calibri"/>
              </a:defRPr>
            </a:lvl3pPr>
            <a:lvl4pPr indent="0" lvl="3" marL="1371600" marR="0" rtl="1" algn="r">
              <a:spcBef>
                <a:spcPts val="360"/>
              </a:spcBef>
              <a:spcAft>
                <a:spcPts val="0"/>
              </a:spcAft>
              <a:buNone/>
              <a:defRPr b="0" i="0" sz="1200" u="none" cap="none" strike="noStrike">
                <a:solidFill>
                  <a:schemeClr val="dk1"/>
                </a:solidFill>
                <a:latin typeface="Calibri"/>
                <a:ea typeface="Calibri"/>
                <a:cs typeface="Calibri"/>
                <a:sym typeface="Calibri"/>
              </a:defRPr>
            </a:lvl4pPr>
            <a:lvl5pPr indent="0" lvl="4" marL="1828800" marR="0" rtl="1" algn="r">
              <a:spcBef>
                <a:spcPts val="360"/>
              </a:spcBef>
              <a:spcAft>
                <a:spcPts val="0"/>
              </a:spcAft>
              <a:buNone/>
              <a:defRPr b="0" i="0" sz="1200" u="none" cap="none" strike="noStrike">
                <a:solidFill>
                  <a:schemeClr val="dk1"/>
                </a:solidFill>
                <a:latin typeface="Calibri"/>
                <a:ea typeface="Calibri"/>
                <a:cs typeface="Calibri"/>
                <a:sym typeface="Calibri"/>
              </a:defRPr>
            </a:lvl5pPr>
            <a:lvl6pPr indent="0" lvl="5" marL="2286000" marR="0" rtl="1" algn="r">
              <a:spcBef>
                <a:spcPts val="0"/>
              </a:spcBef>
              <a:buNone/>
              <a:defRPr b="0" i="0" sz="1200" u="none" cap="none" strike="noStrike">
                <a:solidFill>
                  <a:schemeClr val="dk1"/>
                </a:solidFill>
                <a:latin typeface="Calibri"/>
                <a:ea typeface="Calibri"/>
                <a:cs typeface="Calibri"/>
                <a:sym typeface="Calibri"/>
              </a:defRPr>
            </a:lvl6pPr>
            <a:lvl7pPr indent="0" lvl="6" marL="2743200" marR="0" rtl="1" algn="r">
              <a:spcBef>
                <a:spcPts val="0"/>
              </a:spcBef>
              <a:buNone/>
              <a:defRPr b="0" i="0" sz="1200" u="none" cap="none" strike="noStrike">
                <a:solidFill>
                  <a:schemeClr val="dk1"/>
                </a:solidFill>
                <a:latin typeface="Calibri"/>
                <a:ea typeface="Calibri"/>
                <a:cs typeface="Calibri"/>
                <a:sym typeface="Calibri"/>
              </a:defRPr>
            </a:lvl7pPr>
            <a:lvl8pPr indent="0" lvl="7" marL="3200400" marR="0" rtl="1" algn="r">
              <a:spcBef>
                <a:spcPts val="0"/>
              </a:spcBef>
              <a:buNone/>
              <a:defRPr b="0" i="0" sz="1200" u="none" cap="none" strike="noStrike">
                <a:solidFill>
                  <a:schemeClr val="dk1"/>
                </a:solidFill>
                <a:latin typeface="Calibri"/>
                <a:ea typeface="Calibri"/>
                <a:cs typeface="Calibri"/>
                <a:sym typeface="Calibri"/>
              </a:defRPr>
            </a:lvl8pPr>
            <a:lvl9pPr indent="0" lvl="8" marL="3657600" marR="0" rtl="1" algn="r">
              <a:spcBef>
                <a:spcPts val="0"/>
              </a:spcBef>
              <a:buNone/>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3886200" y="8685213"/>
            <a:ext cx="2971799" cy="457200"/>
          </a:xfrm>
          <a:prstGeom prst="rect">
            <a:avLst/>
          </a:prstGeom>
          <a:noFill/>
          <a:ln>
            <a:noFill/>
          </a:ln>
        </p:spPr>
        <p:txBody>
          <a:bodyPr anchorCtr="0" anchor="b" bIns="91425" lIns="91425" rIns="91425" tIns="91425"/>
          <a:lstStyle>
            <a:lvl1pPr indent="0" lvl="0" marL="0" marR="0" rtl="1" algn="r">
              <a:spcBef>
                <a:spcPts val="0"/>
              </a:spcBef>
              <a:spcAft>
                <a:spcPts val="0"/>
              </a:spcAft>
              <a:buNone/>
              <a:defRPr b="0" i="0" sz="1200" u="none" cap="none" strike="noStrike">
                <a:solidFill>
                  <a:schemeClr val="dk1"/>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8" name="Shape 8"/>
          <p:cNvSpPr txBox="1"/>
          <p:nvPr>
            <p:ph idx="12" type="sldNum"/>
          </p:nvPr>
        </p:nvSpPr>
        <p:spPr>
          <a:xfrm>
            <a:off x="1588" y="8685213"/>
            <a:ext cx="2971799" cy="457200"/>
          </a:xfrm>
          <a:prstGeom prst="rect">
            <a:avLst/>
          </a:prstGeom>
          <a:noFill/>
          <a:ln>
            <a:noFill/>
          </a:ln>
        </p:spPr>
        <p:txBody>
          <a:bodyPr anchorCtr="0" anchor="b" bIns="45700" lIns="91425" rIns="91425" tIns="45700">
            <a:noAutofit/>
          </a:bodyPr>
          <a:lstStyle/>
          <a:p>
            <a:pPr indent="0" lvl="0" marL="0" marR="0" rtl="1" algn="l">
              <a:spcBef>
                <a:spcPts val="0"/>
              </a:spcBef>
              <a:spcAft>
                <a:spcPts val="0"/>
              </a:spcAft>
              <a:buSzPct val="25000"/>
              <a:buNone/>
            </a:pPr>
            <a:fld id="{00000000-1234-1234-1234-123412341234}" type="slidenum">
              <a:rPr b="0" i="0" lang="ar-EG"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86" name="Shape 8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0" name="Shape 160"/>
        <p:cNvGrpSpPr/>
        <p:nvPr/>
      </p:nvGrpSpPr>
      <p:grpSpPr>
        <a:xfrm>
          <a:off x="0" y="0"/>
          <a:ext cx="0" cy="0"/>
          <a:chOff x="0" y="0"/>
          <a:chExt cx="0" cy="0"/>
        </a:xfrm>
      </p:grpSpPr>
      <p:sp>
        <p:nvSpPr>
          <p:cNvPr id="161" name="Shape 16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62" name="Shape 16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6" name="Shape 166"/>
        <p:cNvGrpSpPr/>
        <p:nvPr/>
      </p:nvGrpSpPr>
      <p:grpSpPr>
        <a:xfrm>
          <a:off x="0" y="0"/>
          <a:ext cx="0" cy="0"/>
          <a:chOff x="0" y="0"/>
          <a:chExt cx="0" cy="0"/>
        </a:xfrm>
      </p:grpSpPr>
      <p:sp>
        <p:nvSpPr>
          <p:cNvPr id="167" name="Shape 16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68" name="Shape 16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6" name="Shape 176"/>
        <p:cNvGrpSpPr/>
        <p:nvPr/>
      </p:nvGrpSpPr>
      <p:grpSpPr>
        <a:xfrm>
          <a:off x="0" y="0"/>
          <a:ext cx="0" cy="0"/>
          <a:chOff x="0" y="0"/>
          <a:chExt cx="0" cy="0"/>
        </a:xfrm>
      </p:grpSpPr>
      <p:sp>
        <p:nvSpPr>
          <p:cNvPr id="177" name="Shape 17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78" name="Shape 17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6" name="Shape 186"/>
        <p:cNvGrpSpPr/>
        <p:nvPr/>
      </p:nvGrpSpPr>
      <p:grpSpPr>
        <a:xfrm>
          <a:off x="0" y="0"/>
          <a:ext cx="0" cy="0"/>
          <a:chOff x="0" y="0"/>
          <a:chExt cx="0" cy="0"/>
        </a:xfrm>
      </p:grpSpPr>
      <p:sp>
        <p:nvSpPr>
          <p:cNvPr id="187" name="Shape 18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88" name="Shape 18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6" name="Shape 196"/>
        <p:cNvGrpSpPr/>
        <p:nvPr/>
      </p:nvGrpSpPr>
      <p:grpSpPr>
        <a:xfrm>
          <a:off x="0" y="0"/>
          <a:ext cx="0" cy="0"/>
          <a:chOff x="0" y="0"/>
          <a:chExt cx="0" cy="0"/>
        </a:xfrm>
      </p:grpSpPr>
      <p:sp>
        <p:nvSpPr>
          <p:cNvPr id="197" name="Shape 19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98" name="Shape 19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6" name="Shape 206"/>
        <p:cNvGrpSpPr/>
        <p:nvPr/>
      </p:nvGrpSpPr>
      <p:grpSpPr>
        <a:xfrm>
          <a:off x="0" y="0"/>
          <a:ext cx="0" cy="0"/>
          <a:chOff x="0" y="0"/>
          <a:chExt cx="0" cy="0"/>
        </a:xfrm>
      </p:grpSpPr>
      <p:sp>
        <p:nvSpPr>
          <p:cNvPr id="207" name="Shape 20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08" name="Shape 2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6" name="Shape 216"/>
        <p:cNvGrpSpPr/>
        <p:nvPr/>
      </p:nvGrpSpPr>
      <p:grpSpPr>
        <a:xfrm>
          <a:off x="0" y="0"/>
          <a:ext cx="0" cy="0"/>
          <a:chOff x="0" y="0"/>
          <a:chExt cx="0" cy="0"/>
        </a:xfrm>
      </p:grpSpPr>
      <p:sp>
        <p:nvSpPr>
          <p:cNvPr id="217" name="Shape 21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18" name="Shape 21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4" name="Shape 224"/>
        <p:cNvGrpSpPr/>
        <p:nvPr/>
      </p:nvGrpSpPr>
      <p:grpSpPr>
        <a:xfrm>
          <a:off x="0" y="0"/>
          <a:ext cx="0" cy="0"/>
          <a:chOff x="0" y="0"/>
          <a:chExt cx="0" cy="0"/>
        </a:xfrm>
      </p:grpSpPr>
      <p:sp>
        <p:nvSpPr>
          <p:cNvPr id="225" name="Shape 22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26" name="Shape 22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2" name="Shape 232"/>
        <p:cNvGrpSpPr/>
        <p:nvPr/>
      </p:nvGrpSpPr>
      <p:grpSpPr>
        <a:xfrm>
          <a:off x="0" y="0"/>
          <a:ext cx="0" cy="0"/>
          <a:chOff x="0" y="0"/>
          <a:chExt cx="0" cy="0"/>
        </a:xfrm>
      </p:grpSpPr>
      <p:sp>
        <p:nvSpPr>
          <p:cNvPr id="233" name="Shape 23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34" name="Shape 23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0" name="Shape 240"/>
        <p:cNvGrpSpPr/>
        <p:nvPr/>
      </p:nvGrpSpPr>
      <p:grpSpPr>
        <a:xfrm>
          <a:off x="0" y="0"/>
          <a:ext cx="0" cy="0"/>
          <a:chOff x="0" y="0"/>
          <a:chExt cx="0" cy="0"/>
        </a:xfrm>
      </p:grpSpPr>
      <p:sp>
        <p:nvSpPr>
          <p:cNvPr id="241" name="Shape 24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42" name="Shape 24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 name="Shape 90"/>
        <p:cNvGrpSpPr/>
        <p:nvPr/>
      </p:nvGrpSpPr>
      <p:grpSpPr>
        <a:xfrm>
          <a:off x="0" y="0"/>
          <a:ext cx="0" cy="0"/>
          <a:chOff x="0" y="0"/>
          <a:chExt cx="0" cy="0"/>
        </a:xfrm>
      </p:grpSpPr>
      <p:sp>
        <p:nvSpPr>
          <p:cNvPr id="91" name="Shape 9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8" name="Shape 248"/>
        <p:cNvGrpSpPr/>
        <p:nvPr/>
      </p:nvGrpSpPr>
      <p:grpSpPr>
        <a:xfrm>
          <a:off x="0" y="0"/>
          <a:ext cx="0" cy="0"/>
          <a:chOff x="0" y="0"/>
          <a:chExt cx="0" cy="0"/>
        </a:xfrm>
      </p:grpSpPr>
      <p:sp>
        <p:nvSpPr>
          <p:cNvPr id="249" name="Shape 24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50" name="Shape 25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6" name="Shape 256"/>
        <p:cNvGrpSpPr/>
        <p:nvPr/>
      </p:nvGrpSpPr>
      <p:grpSpPr>
        <a:xfrm>
          <a:off x="0" y="0"/>
          <a:ext cx="0" cy="0"/>
          <a:chOff x="0" y="0"/>
          <a:chExt cx="0" cy="0"/>
        </a:xfrm>
      </p:grpSpPr>
      <p:sp>
        <p:nvSpPr>
          <p:cNvPr id="257" name="Shape 25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58" name="Shape 25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7" name="Shape 267"/>
        <p:cNvGrpSpPr/>
        <p:nvPr/>
      </p:nvGrpSpPr>
      <p:grpSpPr>
        <a:xfrm>
          <a:off x="0" y="0"/>
          <a:ext cx="0" cy="0"/>
          <a:chOff x="0" y="0"/>
          <a:chExt cx="0" cy="0"/>
        </a:xfrm>
      </p:grpSpPr>
      <p:sp>
        <p:nvSpPr>
          <p:cNvPr id="268" name="Shape 26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69" name="Shape 26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5" name="Shape 275"/>
        <p:cNvGrpSpPr/>
        <p:nvPr/>
      </p:nvGrpSpPr>
      <p:grpSpPr>
        <a:xfrm>
          <a:off x="0" y="0"/>
          <a:ext cx="0" cy="0"/>
          <a:chOff x="0" y="0"/>
          <a:chExt cx="0" cy="0"/>
        </a:xfrm>
      </p:grpSpPr>
      <p:sp>
        <p:nvSpPr>
          <p:cNvPr id="276" name="Shape 27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77" name="Shape 27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5" name="Shape 285"/>
        <p:cNvGrpSpPr/>
        <p:nvPr/>
      </p:nvGrpSpPr>
      <p:grpSpPr>
        <a:xfrm>
          <a:off x="0" y="0"/>
          <a:ext cx="0" cy="0"/>
          <a:chOff x="0" y="0"/>
          <a:chExt cx="0" cy="0"/>
        </a:xfrm>
      </p:grpSpPr>
      <p:sp>
        <p:nvSpPr>
          <p:cNvPr id="286" name="Shape 28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87" name="Shape 28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5" name="Shape 295"/>
        <p:cNvGrpSpPr/>
        <p:nvPr/>
      </p:nvGrpSpPr>
      <p:grpSpPr>
        <a:xfrm>
          <a:off x="0" y="0"/>
          <a:ext cx="0" cy="0"/>
          <a:chOff x="0" y="0"/>
          <a:chExt cx="0" cy="0"/>
        </a:xfrm>
      </p:grpSpPr>
      <p:sp>
        <p:nvSpPr>
          <p:cNvPr id="296" name="Shape 29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97" name="Shape 29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5" name="Shape 305"/>
        <p:cNvGrpSpPr/>
        <p:nvPr/>
      </p:nvGrpSpPr>
      <p:grpSpPr>
        <a:xfrm>
          <a:off x="0" y="0"/>
          <a:ext cx="0" cy="0"/>
          <a:chOff x="0" y="0"/>
          <a:chExt cx="0" cy="0"/>
        </a:xfrm>
      </p:grpSpPr>
      <p:sp>
        <p:nvSpPr>
          <p:cNvPr id="306" name="Shape 30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07" name="Shape 30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5" name="Shape 315"/>
        <p:cNvGrpSpPr/>
        <p:nvPr/>
      </p:nvGrpSpPr>
      <p:grpSpPr>
        <a:xfrm>
          <a:off x="0" y="0"/>
          <a:ext cx="0" cy="0"/>
          <a:chOff x="0" y="0"/>
          <a:chExt cx="0" cy="0"/>
        </a:xfrm>
      </p:grpSpPr>
      <p:sp>
        <p:nvSpPr>
          <p:cNvPr id="316" name="Shape 31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17" name="Shape 31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5" name="Shape 325"/>
        <p:cNvGrpSpPr/>
        <p:nvPr/>
      </p:nvGrpSpPr>
      <p:grpSpPr>
        <a:xfrm>
          <a:off x="0" y="0"/>
          <a:ext cx="0" cy="0"/>
          <a:chOff x="0" y="0"/>
          <a:chExt cx="0" cy="0"/>
        </a:xfrm>
      </p:grpSpPr>
      <p:sp>
        <p:nvSpPr>
          <p:cNvPr id="326" name="Shape 32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27" name="Shape 32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5" name="Shape 335"/>
        <p:cNvGrpSpPr/>
        <p:nvPr/>
      </p:nvGrpSpPr>
      <p:grpSpPr>
        <a:xfrm>
          <a:off x="0" y="0"/>
          <a:ext cx="0" cy="0"/>
          <a:chOff x="0" y="0"/>
          <a:chExt cx="0" cy="0"/>
        </a:xfrm>
      </p:grpSpPr>
      <p:sp>
        <p:nvSpPr>
          <p:cNvPr id="336" name="Shape 33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37" name="Shape 33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 name="Shape 96"/>
        <p:cNvGrpSpPr/>
        <p:nvPr/>
      </p:nvGrpSpPr>
      <p:grpSpPr>
        <a:xfrm>
          <a:off x="0" y="0"/>
          <a:ext cx="0" cy="0"/>
          <a:chOff x="0" y="0"/>
          <a:chExt cx="0" cy="0"/>
        </a:xfrm>
      </p:grpSpPr>
      <p:sp>
        <p:nvSpPr>
          <p:cNvPr id="97" name="Shape 9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98" name="Shape 9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3" name="Shape 343"/>
        <p:cNvGrpSpPr/>
        <p:nvPr/>
      </p:nvGrpSpPr>
      <p:grpSpPr>
        <a:xfrm>
          <a:off x="0" y="0"/>
          <a:ext cx="0" cy="0"/>
          <a:chOff x="0" y="0"/>
          <a:chExt cx="0" cy="0"/>
        </a:xfrm>
      </p:grpSpPr>
      <p:sp>
        <p:nvSpPr>
          <p:cNvPr id="344" name="Shape 34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45" name="Shape 34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1" name="Shape 351"/>
        <p:cNvGrpSpPr/>
        <p:nvPr/>
      </p:nvGrpSpPr>
      <p:grpSpPr>
        <a:xfrm>
          <a:off x="0" y="0"/>
          <a:ext cx="0" cy="0"/>
          <a:chOff x="0" y="0"/>
          <a:chExt cx="0" cy="0"/>
        </a:xfrm>
      </p:grpSpPr>
      <p:sp>
        <p:nvSpPr>
          <p:cNvPr id="352" name="Shape 35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53" name="Shape 35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9" name="Shape 359"/>
        <p:cNvGrpSpPr/>
        <p:nvPr/>
      </p:nvGrpSpPr>
      <p:grpSpPr>
        <a:xfrm>
          <a:off x="0" y="0"/>
          <a:ext cx="0" cy="0"/>
          <a:chOff x="0" y="0"/>
          <a:chExt cx="0" cy="0"/>
        </a:xfrm>
      </p:grpSpPr>
      <p:sp>
        <p:nvSpPr>
          <p:cNvPr id="360" name="Shape 36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61" name="Shape 36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7" name="Shape 367"/>
        <p:cNvGrpSpPr/>
        <p:nvPr/>
      </p:nvGrpSpPr>
      <p:grpSpPr>
        <a:xfrm>
          <a:off x="0" y="0"/>
          <a:ext cx="0" cy="0"/>
          <a:chOff x="0" y="0"/>
          <a:chExt cx="0" cy="0"/>
        </a:xfrm>
      </p:grpSpPr>
      <p:sp>
        <p:nvSpPr>
          <p:cNvPr id="368" name="Shape 36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69" name="Shape 36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5" name="Shape 375"/>
        <p:cNvGrpSpPr/>
        <p:nvPr/>
      </p:nvGrpSpPr>
      <p:grpSpPr>
        <a:xfrm>
          <a:off x="0" y="0"/>
          <a:ext cx="0" cy="0"/>
          <a:chOff x="0" y="0"/>
          <a:chExt cx="0" cy="0"/>
        </a:xfrm>
      </p:grpSpPr>
      <p:sp>
        <p:nvSpPr>
          <p:cNvPr id="376" name="Shape 37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77" name="Shape 37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3" name="Shape 383"/>
        <p:cNvGrpSpPr/>
        <p:nvPr/>
      </p:nvGrpSpPr>
      <p:grpSpPr>
        <a:xfrm>
          <a:off x="0" y="0"/>
          <a:ext cx="0" cy="0"/>
          <a:chOff x="0" y="0"/>
          <a:chExt cx="0" cy="0"/>
        </a:xfrm>
      </p:grpSpPr>
      <p:sp>
        <p:nvSpPr>
          <p:cNvPr id="384" name="Shape 38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85" name="Shape 3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9" name="Shape 389"/>
        <p:cNvGrpSpPr/>
        <p:nvPr/>
      </p:nvGrpSpPr>
      <p:grpSpPr>
        <a:xfrm>
          <a:off x="0" y="0"/>
          <a:ext cx="0" cy="0"/>
          <a:chOff x="0" y="0"/>
          <a:chExt cx="0" cy="0"/>
        </a:xfrm>
      </p:grpSpPr>
      <p:sp>
        <p:nvSpPr>
          <p:cNvPr id="390" name="Shape 39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91" name="Shape 39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9" name="Shape 399"/>
        <p:cNvGrpSpPr/>
        <p:nvPr/>
      </p:nvGrpSpPr>
      <p:grpSpPr>
        <a:xfrm>
          <a:off x="0" y="0"/>
          <a:ext cx="0" cy="0"/>
          <a:chOff x="0" y="0"/>
          <a:chExt cx="0" cy="0"/>
        </a:xfrm>
      </p:grpSpPr>
      <p:sp>
        <p:nvSpPr>
          <p:cNvPr id="400" name="Shape 40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01" name="Shape 40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9" name="Shape 409"/>
        <p:cNvGrpSpPr/>
        <p:nvPr/>
      </p:nvGrpSpPr>
      <p:grpSpPr>
        <a:xfrm>
          <a:off x="0" y="0"/>
          <a:ext cx="0" cy="0"/>
          <a:chOff x="0" y="0"/>
          <a:chExt cx="0" cy="0"/>
        </a:xfrm>
      </p:grpSpPr>
      <p:sp>
        <p:nvSpPr>
          <p:cNvPr id="410" name="Shape 41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11" name="Shape 41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9" name="Shape 419"/>
        <p:cNvGrpSpPr/>
        <p:nvPr/>
      </p:nvGrpSpPr>
      <p:grpSpPr>
        <a:xfrm>
          <a:off x="0" y="0"/>
          <a:ext cx="0" cy="0"/>
          <a:chOff x="0" y="0"/>
          <a:chExt cx="0" cy="0"/>
        </a:xfrm>
      </p:grpSpPr>
      <p:sp>
        <p:nvSpPr>
          <p:cNvPr id="420" name="Shape 42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21" name="Shape 42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 name="Shape 102"/>
        <p:cNvGrpSpPr/>
        <p:nvPr/>
      </p:nvGrpSpPr>
      <p:grpSpPr>
        <a:xfrm>
          <a:off x="0" y="0"/>
          <a:ext cx="0" cy="0"/>
          <a:chOff x="0" y="0"/>
          <a:chExt cx="0" cy="0"/>
        </a:xfrm>
      </p:grpSpPr>
      <p:sp>
        <p:nvSpPr>
          <p:cNvPr id="103" name="Shape 10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04" name="Shape 10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9" name="Shape 429"/>
        <p:cNvGrpSpPr/>
        <p:nvPr/>
      </p:nvGrpSpPr>
      <p:grpSpPr>
        <a:xfrm>
          <a:off x="0" y="0"/>
          <a:ext cx="0" cy="0"/>
          <a:chOff x="0" y="0"/>
          <a:chExt cx="0" cy="0"/>
        </a:xfrm>
      </p:grpSpPr>
      <p:sp>
        <p:nvSpPr>
          <p:cNvPr id="430" name="Shape 43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31" name="Shape 43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9" name="Shape 439"/>
        <p:cNvGrpSpPr/>
        <p:nvPr/>
      </p:nvGrpSpPr>
      <p:grpSpPr>
        <a:xfrm>
          <a:off x="0" y="0"/>
          <a:ext cx="0" cy="0"/>
          <a:chOff x="0" y="0"/>
          <a:chExt cx="0" cy="0"/>
        </a:xfrm>
      </p:grpSpPr>
      <p:sp>
        <p:nvSpPr>
          <p:cNvPr id="440" name="Shape 44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41" name="Shape 44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9" name="Shape 449"/>
        <p:cNvGrpSpPr/>
        <p:nvPr/>
      </p:nvGrpSpPr>
      <p:grpSpPr>
        <a:xfrm>
          <a:off x="0" y="0"/>
          <a:ext cx="0" cy="0"/>
          <a:chOff x="0" y="0"/>
          <a:chExt cx="0" cy="0"/>
        </a:xfrm>
      </p:grpSpPr>
      <p:sp>
        <p:nvSpPr>
          <p:cNvPr id="450" name="Shape 45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51" name="Shape 45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9" name="Shape 459"/>
        <p:cNvGrpSpPr/>
        <p:nvPr/>
      </p:nvGrpSpPr>
      <p:grpSpPr>
        <a:xfrm>
          <a:off x="0" y="0"/>
          <a:ext cx="0" cy="0"/>
          <a:chOff x="0" y="0"/>
          <a:chExt cx="0" cy="0"/>
        </a:xfrm>
      </p:grpSpPr>
      <p:sp>
        <p:nvSpPr>
          <p:cNvPr id="460" name="Shape 46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61" name="Shape 46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9" name="Shape 469"/>
        <p:cNvGrpSpPr/>
        <p:nvPr/>
      </p:nvGrpSpPr>
      <p:grpSpPr>
        <a:xfrm>
          <a:off x="0" y="0"/>
          <a:ext cx="0" cy="0"/>
          <a:chOff x="0" y="0"/>
          <a:chExt cx="0" cy="0"/>
        </a:xfrm>
      </p:grpSpPr>
      <p:sp>
        <p:nvSpPr>
          <p:cNvPr id="470" name="Shape 47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71" name="Shape 47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9" name="Shape 479"/>
        <p:cNvGrpSpPr/>
        <p:nvPr/>
      </p:nvGrpSpPr>
      <p:grpSpPr>
        <a:xfrm>
          <a:off x="0" y="0"/>
          <a:ext cx="0" cy="0"/>
          <a:chOff x="0" y="0"/>
          <a:chExt cx="0" cy="0"/>
        </a:xfrm>
      </p:grpSpPr>
      <p:sp>
        <p:nvSpPr>
          <p:cNvPr id="480" name="Shape 48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81" name="Shape 48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7" name="Shape 487"/>
        <p:cNvGrpSpPr/>
        <p:nvPr/>
      </p:nvGrpSpPr>
      <p:grpSpPr>
        <a:xfrm>
          <a:off x="0" y="0"/>
          <a:ext cx="0" cy="0"/>
          <a:chOff x="0" y="0"/>
          <a:chExt cx="0" cy="0"/>
        </a:xfrm>
      </p:grpSpPr>
      <p:sp>
        <p:nvSpPr>
          <p:cNvPr id="488" name="Shape 48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89" name="Shape 48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6" name="Shape 496"/>
        <p:cNvGrpSpPr/>
        <p:nvPr/>
      </p:nvGrpSpPr>
      <p:grpSpPr>
        <a:xfrm>
          <a:off x="0" y="0"/>
          <a:ext cx="0" cy="0"/>
          <a:chOff x="0" y="0"/>
          <a:chExt cx="0" cy="0"/>
        </a:xfrm>
      </p:grpSpPr>
      <p:sp>
        <p:nvSpPr>
          <p:cNvPr id="497" name="Shape 49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98" name="Shape 49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4" name="Shape 504"/>
        <p:cNvGrpSpPr/>
        <p:nvPr/>
      </p:nvGrpSpPr>
      <p:grpSpPr>
        <a:xfrm>
          <a:off x="0" y="0"/>
          <a:ext cx="0" cy="0"/>
          <a:chOff x="0" y="0"/>
          <a:chExt cx="0" cy="0"/>
        </a:xfrm>
      </p:grpSpPr>
      <p:sp>
        <p:nvSpPr>
          <p:cNvPr id="505" name="Shape 50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06" name="Shape 50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1" name="Shape 511"/>
        <p:cNvGrpSpPr/>
        <p:nvPr/>
      </p:nvGrpSpPr>
      <p:grpSpPr>
        <a:xfrm>
          <a:off x="0" y="0"/>
          <a:ext cx="0" cy="0"/>
          <a:chOff x="0" y="0"/>
          <a:chExt cx="0" cy="0"/>
        </a:xfrm>
      </p:grpSpPr>
      <p:sp>
        <p:nvSpPr>
          <p:cNvPr id="512" name="Shape 51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13" name="Shape 51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8" name="Shape 108"/>
        <p:cNvGrpSpPr/>
        <p:nvPr/>
      </p:nvGrpSpPr>
      <p:grpSpPr>
        <a:xfrm>
          <a:off x="0" y="0"/>
          <a:ext cx="0" cy="0"/>
          <a:chOff x="0" y="0"/>
          <a:chExt cx="0" cy="0"/>
        </a:xfrm>
      </p:grpSpPr>
      <p:sp>
        <p:nvSpPr>
          <p:cNvPr id="109" name="Shape 10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10" name="Shape 11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9" name="Shape 519"/>
        <p:cNvGrpSpPr/>
        <p:nvPr/>
      </p:nvGrpSpPr>
      <p:grpSpPr>
        <a:xfrm>
          <a:off x="0" y="0"/>
          <a:ext cx="0" cy="0"/>
          <a:chOff x="0" y="0"/>
          <a:chExt cx="0" cy="0"/>
        </a:xfrm>
      </p:grpSpPr>
      <p:sp>
        <p:nvSpPr>
          <p:cNvPr id="520" name="Shape 52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21" name="Shape 52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2" name="Shape 532"/>
        <p:cNvGrpSpPr/>
        <p:nvPr/>
      </p:nvGrpSpPr>
      <p:grpSpPr>
        <a:xfrm>
          <a:off x="0" y="0"/>
          <a:ext cx="0" cy="0"/>
          <a:chOff x="0" y="0"/>
          <a:chExt cx="0" cy="0"/>
        </a:xfrm>
      </p:grpSpPr>
      <p:sp>
        <p:nvSpPr>
          <p:cNvPr id="533" name="Shape 53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34" name="Shape 53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5" name="Shape 545"/>
        <p:cNvGrpSpPr/>
        <p:nvPr/>
      </p:nvGrpSpPr>
      <p:grpSpPr>
        <a:xfrm>
          <a:off x="0" y="0"/>
          <a:ext cx="0" cy="0"/>
          <a:chOff x="0" y="0"/>
          <a:chExt cx="0" cy="0"/>
        </a:xfrm>
      </p:grpSpPr>
      <p:sp>
        <p:nvSpPr>
          <p:cNvPr id="546" name="Shape 54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47" name="Shape 54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3" name="Shape 553"/>
        <p:cNvGrpSpPr/>
        <p:nvPr/>
      </p:nvGrpSpPr>
      <p:grpSpPr>
        <a:xfrm>
          <a:off x="0" y="0"/>
          <a:ext cx="0" cy="0"/>
          <a:chOff x="0" y="0"/>
          <a:chExt cx="0" cy="0"/>
        </a:xfrm>
      </p:grpSpPr>
      <p:sp>
        <p:nvSpPr>
          <p:cNvPr id="554" name="Shape 55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55" name="Shape 55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9" name="Shape 559"/>
        <p:cNvGrpSpPr/>
        <p:nvPr/>
      </p:nvGrpSpPr>
      <p:grpSpPr>
        <a:xfrm>
          <a:off x="0" y="0"/>
          <a:ext cx="0" cy="0"/>
          <a:chOff x="0" y="0"/>
          <a:chExt cx="0" cy="0"/>
        </a:xfrm>
      </p:grpSpPr>
      <p:sp>
        <p:nvSpPr>
          <p:cNvPr id="560" name="Shape 56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61" name="Shape 56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5" name="Shape 565"/>
        <p:cNvGrpSpPr/>
        <p:nvPr/>
      </p:nvGrpSpPr>
      <p:grpSpPr>
        <a:xfrm>
          <a:off x="0" y="0"/>
          <a:ext cx="0" cy="0"/>
          <a:chOff x="0" y="0"/>
          <a:chExt cx="0" cy="0"/>
        </a:xfrm>
      </p:grpSpPr>
      <p:sp>
        <p:nvSpPr>
          <p:cNvPr id="566" name="Shape 56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67" name="Shape 56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3" name="Shape 573"/>
        <p:cNvGrpSpPr/>
        <p:nvPr/>
      </p:nvGrpSpPr>
      <p:grpSpPr>
        <a:xfrm>
          <a:off x="0" y="0"/>
          <a:ext cx="0" cy="0"/>
          <a:chOff x="0" y="0"/>
          <a:chExt cx="0" cy="0"/>
        </a:xfrm>
      </p:grpSpPr>
      <p:sp>
        <p:nvSpPr>
          <p:cNvPr id="574" name="Shape 57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75" name="Shape 57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9" name="Shape 579"/>
        <p:cNvGrpSpPr/>
        <p:nvPr/>
      </p:nvGrpSpPr>
      <p:grpSpPr>
        <a:xfrm>
          <a:off x="0" y="0"/>
          <a:ext cx="0" cy="0"/>
          <a:chOff x="0" y="0"/>
          <a:chExt cx="0" cy="0"/>
        </a:xfrm>
      </p:grpSpPr>
      <p:sp>
        <p:nvSpPr>
          <p:cNvPr id="580" name="Shape 58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81" name="Shape 58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5" name="Shape 585"/>
        <p:cNvGrpSpPr/>
        <p:nvPr/>
      </p:nvGrpSpPr>
      <p:grpSpPr>
        <a:xfrm>
          <a:off x="0" y="0"/>
          <a:ext cx="0" cy="0"/>
          <a:chOff x="0" y="0"/>
          <a:chExt cx="0" cy="0"/>
        </a:xfrm>
      </p:grpSpPr>
      <p:sp>
        <p:nvSpPr>
          <p:cNvPr id="586" name="Shape 58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87" name="Shape 58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3" name="Shape 593"/>
        <p:cNvGrpSpPr/>
        <p:nvPr/>
      </p:nvGrpSpPr>
      <p:grpSpPr>
        <a:xfrm>
          <a:off x="0" y="0"/>
          <a:ext cx="0" cy="0"/>
          <a:chOff x="0" y="0"/>
          <a:chExt cx="0" cy="0"/>
        </a:xfrm>
      </p:grpSpPr>
      <p:sp>
        <p:nvSpPr>
          <p:cNvPr id="594" name="Shape 59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95" name="Shape 59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0" name="Shape 120"/>
        <p:cNvGrpSpPr/>
        <p:nvPr/>
      </p:nvGrpSpPr>
      <p:grpSpPr>
        <a:xfrm>
          <a:off x="0" y="0"/>
          <a:ext cx="0" cy="0"/>
          <a:chOff x="0" y="0"/>
          <a:chExt cx="0" cy="0"/>
        </a:xfrm>
      </p:grpSpPr>
      <p:sp>
        <p:nvSpPr>
          <p:cNvPr id="121" name="Shape 12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22" name="Shape 12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3" name="Shape 603"/>
        <p:cNvGrpSpPr/>
        <p:nvPr/>
      </p:nvGrpSpPr>
      <p:grpSpPr>
        <a:xfrm>
          <a:off x="0" y="0"/>
          <a:ext cx="0" cy="0"/>
          <a:chOff x="0" y="0"/>
          <a:chExt cx="0" cy="0"/>
        </a:xfrm>
      </p:grpSpPr>
      <p:sp>
        <p:nvSpPr>
          <p:cNvPr id="604" name="Shape 60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605" name="Shape 60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1" name="Shape 611"/>
        <p:cNvGrpSpPr/>
        <p:nvPr/>
      </p:nvGrpSpPr>
      <p:grpSpPr>
        <a:xfrm>
          <a:off x="0" y="0"/>
          <a:ext cx="0" cy="0"/>
          <a:chOff x="0" y="0"/>
          <a:chExt cx="0" cy="0"/>
        </a:xfrm>
      </p:grpSpPr>
      <p:sp>
        <p:nvSpPr>
          <p:cNvPr id="612" name="Shape 61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613" name="Shape 61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9" name="Shape 619"/>
        <p:cNvGrpSpPr/>
        <p:nvPr/>
      </p:nvGrpSpPr>
      <p:grpSpPr>
        <a:xfrm>
          <a:off x="0" y="0"/>
          <a:ext cx="0" cy="0"/>
          <a:chOff x="0" y="0"/>
          <a:chExt cx="0" cy="0"/>
        </a:xfrm>
      </p:grpSpPr>
      <p:sp>
        <p:nvSpPr>
          <p:cNvPr id="620" name="Shape 62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621" name="Shape 62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27" name="Shape 627"/>
        <p:cNvGrpSpPr/>
        <p:nvPr/>
      </p:nvGrpSpPr>
      <p:grpSpPr>
        <a:xfrm>
          <a:off x="0" y="0"/>
          <a:ext cx="0" cy="0"/>
          <a:chOff x="0" y="0"/>
          <a:chExt cx="0" cy="0"/>
        </a:xfrm>
      </p:grpSpPr>
      <p:sp>
        <p:nvSpPr>
          <p:cNvPr id="628" name="Shape 62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629" name="Shape 6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6" name="Shape 126"/>
        <p:cNvGrpSpPr/>
        <p:nvPr/>
      </p:nvGrpSpPr>
      <p:grpSpPr>
        <a:xfrm>
          <a:off x="0" y="0"/>
          <a:ext cx="0" cy="0"/>
          <a:chOff x="0" y="0"/>
          <a:chExt cx="0" cy="0"/>
        </a:xfrm>
      </p:grpSpPr>
      <p:sp>
        <p:nvSpPr>
          <p:cNvPr id="127" name="Shape 12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28" name="Shape 12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6" name="Shape 136"/>
        <p:cNvGrpSpPr/>
        <p:nvPr/>
      </p:nvGrpSpPr>
      <p:grpSpPr>
        <a:xfrm>
          <a:off x="0" y="0"/>
          <a:ext cx="0" cy="0"/>
          <a:chOff x="0" y="0"/>
          <a:chExt cx="0" cy="0"/>
        </a:xfrm>
      </p:grpSpPr>
      <p:sp>
        <p:nvSpPr>
          <p:cNvPr id="137" name="Shape 13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38" name="Shape 13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48" name="Shape 1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فارغ">
    <p:spTree>
      <p:nvGrpSpPr>
        <p:cNvPr id="15" name="Shape 15"/>
        <p:cNvGrpSpPr/>
        <p:nvPr/>
      </p:nvGrpSpPr>
      <p:grpSpPr>
        <a:xfrm>
          <a:off x="0" y="0"/>
          <a:ext cx="0" cy="0"/>
          <a:chOff x="0" y="0"/>
          <a:chExt cx="0" cy="0"/>
        </a:xfrm>
      </p:grpSpPr>
      <p:sp>
        <p:nvSpPr>
          <p:cNvPr id="16" name="Shape 16"/>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17" name="Shape 1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18" name="Shape 18"/>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عنوان ونص عمودي">
    <p:spTree>
      <p:nvGrpSpPr>
        <p:cNvPr id="72" name="Shape 72"/>
        <p:cNvGrpSpPr/>
        <p:nvPr/>
      </p:nvGrpSpPr>
      <p:grpSpPr>
        <a:xfrm>
          <a:off x="0" y="0"/>
          <a:ext cx="0" cy="0"/>
          <a:chOff x="0" y="0"/>
          <a:chExt cx="0" cy="0"/>
        </a:xfrm>
      </p:grpSpPr>
      <p:sp>
        <p:nvSpPr>
          <p:cNvPr id="73" name="Shape 73"/>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74" name="Shape 74"/>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1" algn="r">
              <a:spcBef>
                <a:spcPts val="640"/>
              </a:spcBef>
              <a:spcAft>
                <a:spcPts val="0"/>
              </a:spcAft>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5" name="Shape 75"/>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76" name="Shape 7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77" name="Shape 77"/>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عنوان ونص عموديان">
    <p:spTree>
      <p:nvGrpSpPr>
        <p:cNvPr id="78" name="Shape 78"/>
        <p:cNvGrpSpPr/>
        <p:nvPr/>
      </p:nvGrpSpPr>
      <p:grpSpPr>
        <a:xfrm>
          <a:off x="0" y="0"/>
          <a:ext cx="0" cy="0"/>
          <a:chOff x="0" y="0"/>
          <a:chExt cx="0" cy="0"/>
        </a:xfrm>
      </p:grpSpPr>
      <p:sp>
        <p:nvSpPr>
          <p:cNvPr id="79" name="Shape 79"/>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80" name="Shape 80"/>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1" algn="r">
              <a:spcBef>
                <a:spcPts val="640"/>
              </a:spcBef>
              <a:spcAft>
                <a:spcPts val="0"/>
              </a:spcAft>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1" name="Shape 8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82" name="Shape 8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83" name="Shape 8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شريحة عنوان">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1" algn="ctr">
              <a:spcBef>
                <a:spcPts val="640"/>
              </a:spcBef>
              <a:spcAft>
                <a:spcPts val="0"/>
              </a:spcAft>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1" algn="ctr">
              <a:spcBef>
                <a:spcPts val="560"/>
              </a:spcBef>
              <a:spcAft>
                <a:spcPts val="0"/>
              </a:spcAft>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1" algn="ctr">
              <a:spcBef>
                <a:spcPts val="480"/>
              </a:spcBef>
              <a:spcAft>
                <a:spcPts val="0"/>
              </a:spcAft>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1" algn="ctr">
              <a:spcBef>
                <a:spcPts val="400"/>
              </a:spcBef>
              <a:spcAft>
                <a:spcPts val="0"/>
              </a:spcAft>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1" algn="ctr">
              <a:spcBef>
                <a:spcPts val="400"/>
              </a:spcBef>
              <a:spcAft>
                <a:spcPts val="0"/>
              </a:spcAft>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22" name="Shape 2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23" name="Shape 2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24" name="Shape 2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عنوان ومحتوى">
    <p:spTree>
      <p:nvGrpSpPr>
        <p:cNvPr id="25" name="Shape 25"/>
        <p:cNvGrpSpPr/>
        <p:nvPr/>
      </p:nvGrpSpPr>
      <p:grpSpPr>
        <a:xfrm>
          <a:off x="0" y="0"/>
          <a:ext cx="0" cy="0"/>
          <a:chOff x="0" y="0"/>
          <a:chExt cx="0" cy="0"/>
        </a:xfrm>
      </p:grpSpPr>
      <p:sp>
        <p:nvSpPr>
          <p:cNvPr id="26" name="Shape 2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27" name="Shape 2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spcAft>
                <a:spcPts val="0"/>
              </a:spcAft>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8" name="Shape 2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29" name="Shape 2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30" name="Shape 3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عنوان المقطع">
    <p:spTree>
      <p:nvGrpSpPr>
        <p:cNvPr id="31" name="Shape 31"/>
        <p:cNvGrpSpPr/>
        <p:nvPr/>
      </p:nvGrpSpPr>
      <p:grpSpPr>
        <a:xfrm>
          <a:off x="0" y="0"/>
          <a:ext cx="0" cy="0"/>
          <a:chOff x="0" y="0"/>
          <a:chExt cx="0" cy="0"/>
        </a:xfrm>
      </p:grpSpPr>
      <p:sp>
        <p:nvSpPr>
          <p:cNvPr id="32" name="Shape 32"/>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1" algn="r">
              <a:spcBef>
                <a:spcPts val="0"/>
              </a:spcBef>
              <a:spcAft>
                <a:spcPts val="0"/>
              </a:spcAft>
              <a:buNone/>
              <a:defRPr b="1" i="0" sz="40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33" name="Shape 33"/>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1" algn="r">
              <a:spcBef>
                <a:spcPts val="400"/>
              </a:spcBef>
              <a:spcAft>
                <a:spcPts val="0"/>
              </a:spcAft>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1" algn="r">
              <a:spcBef>
                <a:spcPts val="360"/>
              </a:spcBef>
              <a:spcAft>
                <a:spcPts val="0"/>
              </a:spcAft>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1" algn="r">
              <a:spcBef>
                <a:spcPts val="320"/>
              </a:spcBef>
              <a:spcAft>
                <a:spcPts val="0"/>
              </a:spcAft>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1" algn="r">
              <a:spcBef>
                <a:spcPts val="280"/>
              </a:spcBef>
              <a:spcAft>
                <a:spcPts val="0"/>
              </a:spcAft>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1" algn="r">
              <a:spcBef>
                <a:spcPts val="280"/>
              </a:spcBef>
              <a:spcAft>
                <a:spcPts val="0"/>
              </a:spcAft>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4" name="Shape 34"/>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35" name="Shape 3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36" name="Shape 36"/>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محتويين">
    <p:spTree>
      <p:nvGrpSpPr>
        <p:cNvPr id="37" name="Shape 37"/>
        <p:cNvGrpSpPr/>
        <p:nvPr/>
      </p:nvGrpSpPr>
      <p:grpSpPr>
        <a:xfrm>
          <a:off x="0" y="0"/>
          <a:ext cx="0" cy="0"/>
          <a:chOff x="0" y="0"/>
          <a:chExt cx="0" cy="0"/>
        </a:xfrm>
      </p:grpSpPr>
      <p:sp>
        <p:nvSpPr>
          <p:cNvPr id="38" name="Shape 3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39" name="Shape 3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Shape 4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1" name="Shape 4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42" name="Shape 4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43" name="Shape 4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مقارنة">
    <p:spTree>
      <p:nvGrpSpPr>
        <p:cNvPr id="44" name="Shape 44"/>
        <p:cNvGrpSpPr/>
        <p:nvPr/>
      </p:nvGrpSpPr>
      <p:grpSpPr>
        <a:xfrm>
          <a:off x="0" y="0"/>
          <a:ext cx="0" cy="0"/>
          <a:chOff x="0" y="0"/>
          <a:chExt cx="0" cy="0"/>
        </a:xfrm>
      </p:grpSpPr>
      <p:sp>
        <p:nvSpPr>
          <p:cNvPr id="45" name="Shape 45"/>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46" name="Shape 46"/>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1" algn="r">
              <a:spcBef>
                <a:spcPts val="480"/>
              </a:spcBef>
              <a:spcAft>
                <a:spcPts val="0"/>
              </a:spcAft>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spcAft>
                <a:spcPts val="0"/>
              </a:spcAft>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spcAft>
                <a:spcPts val="0"/>
              </a:spcAft>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7" name="Shape 47"/>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1" algn="r">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8" name="Shape 48"/>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1" algn="r">
              <a:spcBef>
                <a:spcPts val="480"/>
              </a:spcBef>
              <a:spcAft>
                <a:spcPts val="0"/>
              </a:spcAft>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spcAft>
                <a:spcPts val="0"/>
              </a:spcAft>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spcAft>
                <a:spcPts val="0"/>
              </a:spcAft>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9" name="Shape 49"/>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1" algn="r">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50" name="Shape 50"/>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51" name="Shape 5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52" name="Shape 52"/>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عنوان فقط">
    <p:spTree>
      <p:nvGrpSpPr>
        <p:cNvPr id="53" name="Shape 53"/>
        <p:cNvGrpSpPr/>
        <p:nvPr/>
      </p:nvGrpSpPr>
      <p:grpSpPr>
        <a:xfrm>
          <a:off x="0" y="0"/>
          <a:ext cx="0" cy="0"/>
          <a:chOff x="0" y="0"/>
          <a:chExt cx="0" cy="0"/>
        </a:xfrm>
      </p:grpSpPr>
      <p:sp>
        <p:nvSpPr>
          <p:cNvPr id="54" name="Shape 5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55" name="Shape 55"/>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56" name="Shape 5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57" name="Shape 57"/>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محتوى ذو تسمية توضيحية">
    <p:spTree>
      <p:nvGrpSpPr>
        <p:cNvPr id="58" name="Shape 58"/>
        <p:cNvGrpSpPr/>
        <p:nvPr/>
      </p:nvGrpSpPr>
      <p:grpSpPr>
        <a:xfrm>
          <a:off x="0" y="0"/>
          <a:ext cx="0" cy="0"/>
          <a:chOff x="0" y="0"/>
          <a:chExt cx="0" cy="0"/>
        </a:xfrm>
      </p:grpSpPr>
      <p:sp>
        <p:nvSpPr>
          <p:cNvPr id="59" name="Shape 59"/>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1" algn="r">
              <a:spcBef>
                <a:spcPts val="0"/>
              </a:spcBef>
              <a:spcAft>
                <a:spcPts val="0"/>
              </a:spcAft>
              <a:buNone/>
              <a:defRPr b="1" i="0" sz="20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60" name="Shape 60"/>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1" algn="r">
              <a:spcBef>
                <a:spcPts val="640"/>
              </a:spcBef>
              <a:spcAft>
                <a:spcPts val="0"/>
              </a:spcAft>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61" name="Shape 61"/>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1" algn="r">
              <a:spcBef>
                <a:spcPts val="280"/>
              </a:spcBef>
              <a:spcAft>
                <a:spcPts val="0"/>
              </a:spcAft>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spcAft>
                <a:spcPts val="0"/>
              </a:spcAft>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spcAft>
                <a:spcPts val="0"/>
              </a:spcAft>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2" name="Shape 6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63" name="Shape 6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64" name="Shape 6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صورة ذو تسمية توضيحية">
    <p:spTree>
      <p:nvGrpSpPr>
        <p:cNvPr id="65" name="Shape 65"/>
        <p:cNvGrpSpPr/>
        <p:nvPr/>
      </p:nvGrpSpPr>
      <p:grpSpPr>
        <a:xfrm>
          <a:off x="0" y="0"/>
          <a:ext cx="0" cy="0"/>
          <a:chOff x="0" y="0"/>
          <a:chExt cx="0" cy="0"/>
        </a:xfrm>
      </p:grpSpPr>
      <p:sp>
        <p:nvSpPr>
          <p:cNvPr id="66" name="Shape 66"/>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1" algn="r">
              <a:spcBef>
                <a:spcPts val="0"/>
              </a:spcBef>
              <a:spcAft>
                <a:spcPts val="0"/>
              </a:spcAft>
              <a:buNone/>
              <a:defRPr b="1" i="0" sz="20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67" name="Shape 67"/>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1" algn="r">
              <a:spcBef>
                <a:spcPts val="640"/>
              </a:spcBef>
              <a:spcAft>
                <a:spcPts val="0"/>
              </a:spcAft>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1" algn="r">
              <a:spcBef>
                <a:spcPts val="560"/>
              </a:spcBef>
              <a:spcAft>
                <a:spcPts val="0"/>
              </a:spcAft>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1" algn="r">
              <a:spcBef>
                <a:spcPts val="480"/>
              </a:spcBef>
              <a:spcAft>
                <a:spcPts val="0"/>
              </a:spcAft>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1" algn="r">
              <a:spcBef>
                <a:spcPts val="400"/>
              </a:spcBef>
              <a:spcAft>
                <a:spcPts val="0"/>
              </a:spcAft>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1" algn="r">
              <a:spcBef>
                <a:spcPts val="400"/>
              </a:spcBef>
              <a:spcAft>
                <a:spcPts val="0"/>
              </a:spcAft>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8" name="Shape 68"/>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1" algn="r">
              <a:spcBef>
                <a:spcPts val="280"/>
              </a:spcBef>
              <a:spcAft>
                <a:spcPts val="0"/>
              </a:spcAft>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spcAft>
                <a:spcPts val="0"/>
              </a:spcAft>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spcAft>
                <a:spcPts val="0"/>
              </a:spcAft>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9" name="Shape 69"/>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70" name="Shape 70"/>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71" name="Shape 71"/>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11999" r="-11997" t="0"/>
          </a:stretch>
        </a:blipFill>
      </p:bgPr>
    </p:bg>
    <p:spTree>
      <p:nvGrpSpPr>
        <p:cNvPr id="9" name="Shape 9"/>
        <p:cNvGrpSpPr/>
        <p:nvPr/>
      </p:nvGrpSpPr>
      <p:grpSpPr>
        <a:xfrm>
          <a:off x="0" y="0"/>
          <a:ext cx="0" cy="0"/>
          <a:chOff x="0" y="0"/>
          <a:chExt cx="0" cy="0"/>
        </a:xfrm>
      </p:grpSpPr>
      <p:sp>
        <p:nvSpPr>
          <p:cNvPr id="10" name="Shape 1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11" name="Shape 11"/>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spcAft>
                <a:spcPts val="0"/>
              </a:spcAft>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Shape 1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1" algn="r">
              <a:spcBef>
                <a:spcPts val="0"/>
              </a:spcBef>
              <a:buNone/>
              <a:defRPr b="0" i="0" sz="1800" u="none" cap="none" strike="noStrike">
                <a:solidFill>
                  <a:schemeClr val="dk1"/>
                </a:solidFill>
                <a:latin typeface="Arial"/>
                <a:ea typeface="Arial"/>
                <a:cs typeface="Arial"/>
                <a:sym typeface="Arial"/>
              </a:defRPr>
            </a:lvl6pPr>
            <a:lvl7pPr indent="0" lvl="6" marL="2743200" marR="0" rtl="1" algn="r">
              <a:spcBef>
                <a:spcPts val="0"/>
              </a:spcBef>
              <a:buNone/>
              <a:defRPr b="0" i="0" sz="1800" u="none" cap="none" strike="noStrike">
                <a:solidFill>
                  <a:schemeClr val="dk1"/>
                </a:solidFill>
                <a:latin typeface="Arial"/>
                <a:ea typeface="Arial"/>
                <a:cs typeface="Arial"/>
                <a:sym typeface="Arial"/>
              </a:defRPr>
            </a:lvl7pPr>
            <a:lvl8pPr indent="0" lvl="7" marL="3200400" marR="0" rtl="1" algn="r">
              <a:spcBef>
                <a:spcPts val="0"/>
              </a:spcBef>
              <a:buNone/>
              <a:defRPr b="0" i="0" sz="1800" u="none" cap="none" strike="noStrike">
                <a:solidFill>
                  <a:schemeClr val="dk1"/>
                </a:solidFill>
                <a:latin typeface="Arial"/>
                <a:ea typeface="Arial"/>
                <a:cs typeface="Arial"/>
                <a:sym typeface="Arial"/>
              </a:defRPr>
            </a:lvl8pPr>
            <a:lvl9pPr indent="0" lvl="8" marL="3657600" marR="0" rtl="1" algn="r">
              <a:spcBef>
                <a:spcPts val="0"/>
              </a:spcBef>
              <a:buNone/>
              <a:defRPr b="0" i="0" sz="1800" u="none" cap="none" strike="noStrike">
                <a:solidFill>
                  <a:schemeClr val="dk1"/>
                </a:solidFill>
                <a:latin typeface="Arial"/>
                <a:ea typeface="Arial"/>
                <a:cs typeface="Arial"/>
                <a:sym typeface="Arial"/>
              </a:defRPr>
            </a:lvl9pPr>
          </a:lstStyle>
          <a:p/>
        </p:txBody>
      </p:sp>
      <p:sp>
        <p:nvSpPr>
          <p:cNvPr id="14" name="Shape 1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0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0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0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0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0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1.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3.png"/><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3.pn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3.png"/><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3.png"/><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6.png"/><Relationship Id="rId4" Type="http://schemas.openxmlformats.org/officeDocument/2006/relationships/image" Target="../media/image17.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6.png"/><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6.png"/><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6.png"/><Relationship Id="rId4" Type="http://schemas.openxmlformats.org/officeDocument/2006/relationships/image" Target="../media/image1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8.gif"/><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21.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23.png"/><Relationship Id="rId4" Type="http://schemas.openxmlformats.org/officeDocument/2006/relationships/image" Target="../media/image22.png"/><Relationship Id="rId5" Type="http://schemas.openxmlformats.org/officeDocument/2006/relationships/image" Target="../media/image20.gi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23.png"/><Relationship Id="rId4" Type="http://schemas.openxmlformats.org/officeDocument/2006/relationships/image" Target="../media/image22.png"/><Relationship Id="rId5" Type="http://schemas.openxmlformats.org/officeDocument/2006/relationships/image" Target="../media/image20.gi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23.png"/><Relationship Id="rId4" Type="http://schemas.openxmlformats.org/officeDocument/2006/relationships/image" Target="../media/image22.png"/><Relationship Id="rId5" Type="http://schemas.openxmlformats.org/officeDocument/2006/relationships/image" Target="../media/image20.gi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23.png"/><Relationship Id="rId4" Type="http://schemas.openxmlformats.org/officeDocument/2006/relationships/image" Target="../media/image22.png"/><Relationship Id="rId5" Type="http://schemas.openxmlformats.org/officeDocument/2006/relationships/image" Target="../media/image20.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25.png"/><Relationship Id="rId4" Type="http://schemas.openxmlformats.org/officeDocument/2006/relationships/image" Target="../media/image28.jpg"/><Relationship Id="rId5" Type="http://schemas.openxmlformats.org/officeDocument/2006/relationships/image" Target="../media/image26.gi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25.png"/><Relationship Id="rId4" Type="http://schemas.openxmlformats.org/officeDocument/2006/relationships/image" Target="../media/image28.jpg"/><Relationship Id="rId5" Type="http://schemas.openxmlformats.org/officeDocument/2006/relationships/image" Target="../media/image26.gi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25.png"/><Relationship Id="rId4" Type="http://schemas.openxmlformats.org/officeDocument/2006/relationships/image" Target="../media/image28.jpg"/><Relationship Id="rId5" Type="http://schemas.openxmlformats.org/officeDocument/2006/relationships/image" Target="../media/image26.gi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25.png"/><Relationship Id="rId4" Type="http://schemas.openxmlformats.org/officeDocument/2006/relationships/image" Target="../media/image28.jpg"/><Relationship Id="rId5" Type="http://schemas.openxmlformats.org/officeDocument/2006/relationships/image" Target="../media/image26.gi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1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27.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2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2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2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31.png"/><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7.jpg"/><Relationship Id="rId4" Type="http://schemas.openxmlformats.org/officeDocument/2006/relationships/image" Target="../media/image08.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3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3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34.png"/><Relationship Id="rId4" Type="http://schemas.openxmlformats.org/officeDocument/2006/relationships/image" Target="../media/image3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32.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3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35.png"/><Relationship Id="rId4" Type="http://schemas.openxmlformats.org/officeDocument/2006/relationships/image" Target="../media/image3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36.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3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37.png"/><Relationship Id="rId4" Type="http://schemas.openxmlformats.org/officeDocument/2006/relationships/image" Target="../media/image3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3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9.gi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38.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 Id="rId3" Type="http://schemas.openxmlformats.org/officeDocument/2006/relationships/image" Target="../media/image38.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38.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3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 name="Shape 87"/>
        <p:cNvGrpSpPr/>
        <p:nvPr/>
      </p:nvGrpSpPr>
      <p:grpSpPr>
        <a:xfrm>
          <a:off x="0" y="0"/>
          <a:ext cx="0" cy="0"/>
          <a:chOff x="0" y="0"/>
          <a:chExt cx="0" cy="0"/>
        </a:xfrm>
      </p:grpSpPr>
      <p:pic>
        <p:nvPicPr>
          <p:cNvPr descr="D:\e\الشغل\شغل يبدء من  شهر 3 سنة 2014\كل البراويز\براويز خالصة\dnz-u38.png" id="88" name="Shape 88"/>
          <p:cNvPicPr preferRelativeResize="0"/>
          <p:nvPr/>
        </p:nvPicPr>
        <p:blipFill rotWithShape="1">
          <a:blip r:embed="rId3">
            <a:alphaModFix/>
          </a:blip>
          <a:srcRect b="0" l="0" r="0" t="0"/>
          <a:stretch/>
        </p:blipFill>
        <p:spPr>
          <a:xfrm>
            <a:off x="1714480" y="1857364"/>
            <a:ext cx="5715039" cy="2428892"/>
          </a:xfrm>
          <a:prstGeom prst="rect">
            <a:avLst/>
          </a:prstGeom>
          <a:noFill/>
          <a:ln>
            <a:noFill/>
          </a:ln>
        </p:spPr>
      </p:pic>
      <p:sp>
        <p:nvSpPr>
          <p:cNvPr id="89" name="Shape 89"/>
          <p:cNvSpPr/>
          <p:nvPr/>
        </p:nvSpPr>
        <p:spPr>
          <a:xfrm>
            <a:off x="2643174" y="2500306"/>
            <a:ext cx="3826690" cy="1015662"/>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000" u="none" cap="none" strike="noStrike">
                <a:solidFill>
                  <a:schemeClr val="lt1"/>
                </a:solidFill>
                <a:latin typeface="Arial"/>
                <a:ea typeface="Arial"/>
                <a:cs typeface="Arial"/>
                <a:sym typeface="Arial"/>
              </a:rPr>
              <a:t>الوحدة التاسعة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8"/>
                                        </p:tgtEl>
                                        <p:attrNameLst>
                                          <p:attrName>style.visibility</p:attrName>
                                        </p:attrNameLst>
                                      </p:cBhvr>
                                      <p:to>
                                        <p:strVal val="visible"/>
                                      </p:to>
                                    </p:set>
                                    <p:animEffect filter="fade" transition="in">
                                      <p:cBhvr>
                                        <p:cTn dur="500"/>
                                        <p:tgtEl>
                                          <p:spTgt spid="88"/>
                                        </p:tgtEl>
                                      </p:cBhvr>
                                    </p:animEffect>
                                  </p:childTnLst>
                                </p:cTn>
                              </p:par>
                              <p:par>
                                <p:cTn fill="hold" nodeType="with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500"/>
                                        <p:tgtEl>
                                          <p:spTgt spid="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3" name="Shape 163"/>
        <p:cNvGrpSpPr/>
        <p:nvPr/>
      </p:nvGrpSpPr>
      <p:grpSpPr>
        <a:xfrm>
          <a:off x="0" y="0"/>
          <a:ext cx="0" cy="0"/>
          <a:chOff x="0" y="0"/>
          <a:chExt cx="0" cy="0"/>
        </a:xfrm>
      </p:grpSpPr>
      <p:sp>
        <p:nvSpPr>
          <p:cNvPr id="164" name="Shape 164"/>
          <p:cNvSpPr/>
          <p:nvPr/>
        </p:nvSpPr>
        <p:spPr>
          <a:xfrm>
            <a:off x="500033" y="1714682"/>
            <a:ext cx="8215370" cy="2714450"/>
          </a:xfrm>
          <a:prstGeom prst="rect">
            <a:avLst/>
          </a:prstGeom>
          <a:blipFill rotWithShape="1">
            <a:blip r:embed="rId3">
              <a:alphaModFix/>
            </a:blip>
            <a:stretch>
              <a:fillRect b="0" l="0" r="0" t="0"/>
            </a:stretch>
          </a:blipFill>
          <a:ln cap="flat" cmpd="sng" w="38100">
            <a:solidFill>
              <a:srgbClr val="0033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165" name="Shape 165"/>
          <p:cNvSpPr/>
          <p:nvPr/>
        </p:nvSpPr>
        <p:spPr>
          <a:xfrm>
            <a:off x="1357290" y="2285991"/>
            <a:ext cx="6286544" cy="1569660"/>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800" u="none" cap="none" strike="noStrike">
                <a:solidFill>
                  <a:srgbClr val="660066"/>
                </a:solidFill>
                <a:latin typeface="Arial"/>
                <a:ea typeface="Arial"/>
                <a:cs typeface="Arial"/>
                <a:sym typeface="Arial"/>
              </a:rPr>
              <a:t>العوامل المؤثرة في التوافق الزواجي: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1000"/>
                                        <p:tgtEl>
                                          <p:spTgt spid="165"/>
                                        </p:tgtEl>
                                      </p:cBhvr>
                                    </p:animEffect>
                                  </p:childTnLst>
                                </p:cTn>
                              </p:par>
                              <p:par>
                                <p:cTn fill="hold" nodeType="with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1000"/>
                                        <p:tgtEl>
                                          <p:spTgt spid="1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9" name="Shape 169"/>
        <p:cNvGrpSpPr/>
        <p:nvPr/>
      </p:nvGrpSpPr>
      <p:grpSpPr>
        <a:xfrm>
          <a:off x="0" y="0"/>
          <a:ext cx="0" cy="0"/>
          <a:chOff x="0" y="0"/>
          <a:chExt cx="0" cy="0"/>
        </a:xfrm>
      </p:grpSpPr>
      <p:pic>
        <p:nvPicPr>
          <p:cNvPr descr="00043.WMF" id="170" name="Shape 170"/>
          <p:cNvPicPr preferRelativeResize="0"/>
          <p:nvPr/>
        </p:nvPicPr>
        <p:blipFill rotWithShape="1">
          <a:blip r:embed="rId3">
            <a:alphaModFix/>
          </a:blip>
          <a:srcRect b="0" l="0" r="0" t="0"/>
          <a:stretch/>
        </p:blipFill>
        <p:spPr>
          <a:xfrm>
            <a:off x="142876" y="714356"/>
            <a:ext cx="8929718" cy="5715039"/>
          </a:xfrm>
          <a:prstGeom prst="rect">
            <a:avLst/>
          </a:prstGeom>
          <a:noFill/>
          <a:ln>
            <a:noFill/>
          </a:ln>
        </p:spPr>
      </p:pic>
      <p:sp>
        <p:nvSpPr>
          <p:cNvPr id="171" name="Shape 171"/>
          <p:cNvSpPr/>
          <p:nvPr/>
        </p:nvSpPr>
        <p:spPr>
          <a:xfrm>
            <a:off x="642910" y="2500306"/>
            <a:ext cx="7929617" cy="3477874"/>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990000"/>
                </a:solidFill>
                <a:latin typeface="Arial"/>
                <a:ea typeface="Arial"/>
                <a:cs typeface="Arial"/>
                <a:sym typeface="Arial"/>
              </a:rPr>
              <a:t>وهو من المقومات الأساسية للتوافق الزواجي، فالكثير من الناس يدرك ويفكر بجدية ويختار من يتناسب من حيث الشخصية والظروف المعيشية في حين البعض يتركها للصدفة.</a:t>
            </a:r>
          </a:p>
        </p:txBody>
      </p:sp>
      <p:grpSp>
        <p:nvGrpSpPr>
          <p:cNvPr id="172" name="Shape 172"/>
          <p:cNvGrpSpPr/>
          <p:nvPr/>
        </p:nvGrpSpPr>
        <p:grpSpPr>
          <a:xfrm>
            <a:off x="714348" y="1214422"/>
            <a:ext cx="7858180" cy="1214445"/>
            <a:chOff x="-3691157" y="1337423"/>
            <a:chExt cx="16071790" cy="4754223"/>
          </a:xfrm>
        </p:grpSpPr>
        <p:sp>
          <p:nvSpPr>
            <p:cNvPr id="173" name="Shape 173"/>
            <p:cNvSpPr/>
            <p:nvPr/>
          </p:nvSpPr>
          <p:spPr>
            <a:xfrm>
              <a:off x="-3275507" y="1337423"/>
              <a:ext cx="15101942" cy="3947160"/>
            </a:xfrm>
            <a:prstGeom prst="roundRect">
              <a:avLst>
                <a:gd fmla="val 16667" name="adj"/>
              </a:avLst>
            </a:prstGeom>
            <a:solidFill>
              <a:srgbClr val="8000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74" name="Shape 174"/>
            <p:cNvSpPr/>
            <p:nvPr/>
          </p:nvSpPr>
          <p:spPr>
            <a:xfrm>
              <a:off x="-3691157" y="1532757"/>
              <a:ext cx="16071790" cy="4558889"/>
            </a:xfrm>
            <a:prstGeom prst="roundRect">
              <a:avLst>
                <a:gd fmla="val 16667" name="adj"/>
              </a:avLst>
            </a:prstGeom>
            <a:solidFill>
              <a:srgbClr val="8000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sp>
        <p:nvSpPr>
          <p:cNvPr id="175" name="Shape 175"/>
          <p:cNvSpPr txBox="1"/>
          <p:nvPr/>
        </p:nvSpPr>
        <p:spPr>
          <a:xfrm>
            <a:off x="714347" y="1383557"/>
            <a:ext cx="7858180" cy="830996"/>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800" u="none" cap="none" strike="noStrike">
                <a:solidFill>
                  <a:schemeClr val="lt1"/>
                </a:solidFill>
                <a:latin typeface="Arial"/>
                <a:ea typeface="Arial"/>
                <a:cs typeface="Arial"/>
                <a:sym typeface="Arial"/>
              </a:rPr>
              <a:t>الاختيار الجيد لشريك الحياة: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1000"/>
                                        <p:tgtEl>
                                          <p:spTgt spid="172"/>
                                        </p:tgtEl>
                                      </p:cBhvr>
                                    </p:animEffect>
                                  </p:childTnLst>
                                </p:cTn>
                              </p:par>
                              <p:par>
                                <p:cTn fill="hold" nodeType="with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1000"/>
                                        <p:tgtEl>
                                          <p:spTgt spid="175"/>
                                        </p:tgtEl>
                                      </p:cBhvr>
                                    </p:animEffect>
                                  </p:childTnLst>
                                </p:cTn>
                              </p:par>
                              <p:par>
                                <p:cTn fill="hold" nodeType="with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1000"/>
                                        <p:tgtEl>
                                          <p:spTgt spid="1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1000"/>
                                        <p:tgtEl>
                                          <p:spTgt spid="1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9" name="Shape 179"/>
        <p:cNvGrpSpPr/>
        <p:nvPr/>
      </p:nvGrpSpPr>
      <p:grpSpPr>
        <a:xfrm>
          <a:off x="0" y="0"/>
          <a:ext cx="0" cy="0"/>
          <a:chOff x="0" y="0"/>
          <a:chExt cx="0" cy="0"/>
        </a:xfrm>
      </p:grpSpPr>
      <p:pic>
        <p:nvPicPr>
          <p:cNvPr descr="00043.WMF" id="180" name="Shape 180"/>
          <p:cNvPicPr preferRelativeResize="0"/>
          <p:nvPr/>
        </p:nvPicPr>
        <p:blipFill rotWithShape="1">
          <a:blip r:embed="rId3">
            <a:alphaModFix/>
          </a:blip>
          <a:srcRect b="0" l="0" r="0" t="0"/>
          <a:stretch/>
        </p:blipFill>
        <p:spPr>
          <a:xfrm>
            <a:off x="142876" y="714356"/>
            <a:ext cx="8929718" cy="5715039"/>
          </a:xfrm>
          <a:prstGeom prst="rect">
            <a:avLst/>
          </a:prstGeom>
          <a:noFill/>
          <a:ln>
            <a:noFill/>
          </a:ln>
        </p:spPr>
      </p:pic>
      <p:sp>
        <p:nvSpPr>
          <p:cNvPr id="181" name="Shape 181"/>
          <p:cNvSpPr/>
          <p:nvPr/>
        </p:nvSpPr>
        <p:spPr>
          <a:xfrm>
            <a:off x="642910" y="3286123"/>
            <a:ext cx="7929617" cy="1446550"/>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990000"/>
                </a:solidFill>
                <a:latin typeface="Arial"/>
                <a:ea typeface="Arial"/>
                <a:cs typeface="Arial"/>
                <a:sym typeface="Arial"/>
              </a:rPr>
              <a:t>فارق السن عندما يكون كبيراً بين الزوجين قد يؤدي إلى سوء التوافق الزواجي.</a:t>
            </a:r>
          </a:p>
        </p:txBody>
      </p:sp>
      <p:grpSp>
        <p:nvGrpSpPr>
          <p:cNvPr id="182" name="Shape 182"/>
          <p:cNvGrpSpPr/>
          <p:nvPr/>
        </p:nvGrpSpPr>
        <p:grpSpPr>
          <a:xfrm>
            <a:off x="714348" y="1214422"/>
            <a:ext cx="7858180" cy="1214445"/>
            <a:chOff x="-3691157" y="1337423"/>
            <a:chExt cx="16071790" cy="4754223"/>
          </a:xfrm>
        </p:grpSpPr>
        <p:sp>
          <p:nvSpPr>
            <p:cNvPr id="183" name="Shape 183"/>
            <p:cNvSpPr/>
            <p:nvPr/>
          </p:nvSpPr>
          <p:spPr>
            <a:xfrm>
              <a:off x="-3275507" y="1337423"/>
              <a:ext cx="15101942" cy="3947160"/>
            </a:xfrm>
            <a:prstGeom prst="roundRect">
              <a:avLst>
                <a:gd fmla="val 16667" name="adj"/>
              </a:avLst>
            </a:prstGeom>
            <a:solidFill>
              <a:srgbClr val="8000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84" name="Shape 184"/>
            <p:cNvSpPr/>
            <p:nvPr/>
          </p:nvSpPr>
          <p:spPr>
            <a:xfrm>
              <a:off x="-3691157" y="1532757"/>
              <a:ext cx="16071790" cy="4558889"/>
            </a:xfrm>
            <a:prstGeom prst="roundRect">
              <a:avLst>
                <a:gd fmla="val 16667" name="adj"/>
              </a:avLst>
            </a:prstGeom>
            <a:solidFill>
              <a:srgbClr val="8000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sp>
        <p:nvSpPr>
          <p:cNvPr id="185" name="Shape 185"/>
          <p:cNvSpPr txBox="1"/>
          <p:nvPr/>
        </p:nvSpPr>
        <p:spPr>
          <a:xfrm>
            <a:off x="714347" y="1383557"/>
            <a:ext cx="7858180" cy="830996"/>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800" u="none" cap="none" strike="noStrike">
                <a:solidFill>
                  <a:schemeClr val="lt1"/>
                </a:solidFill>
                <a:latin typeface="Arial"/>
                <a:ea typeface="Arial"/>
                <a:cs typeface="Arial"/>
                <a:sym typeface="Arial"/>
              </a:rPr>
              <a:t>السن عند الزواج:</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1000"/>
                                        <p:tgtEl>
                                          <p:spTgt spid="182"/>
                                        </p:tgtEl>
                                      </p:cBhvr>
                                    </p:animEffect>
                                  </p:childTnLst>
                                </p:cTn>
                              </p:par>
                              <p:par>
                                <p:cTn fill="hold" nodeType="with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1000"/>
                                        <p:tgtEl>
                                          <p:spTgt spid="185"/>
                                        </p:tgtEl>
                                      </p:cBhvr>
                                    </p:animEffect>
                                  </p:childTnLst>
                                </p:cTn>
                              </p:par>
                              <p:par>
                                <p:cTn fill="hold" nodeType="with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1000"/>
                                        <p:tgtEl>
                                          <p:spTgt spid="1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1000"/>
                                        <p:tgtEl>
                                          <p:spTgt spid="1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9" name="Shape 189"/>
        <p:cNvGrpSpPr/>
        <p:nvPr/>
      </p:nvGrpSpPr>
      <p:grpSpPr>
        <a:xfrm>
          <a:off x="0" y="0"/>
          <a:ext cx="0" cy="0"/>
          <a:chOff x="0" y="0"/>
          <a:chExt cx="0" cy="0"/>
        </a:xfrm>
      </p:grpSpPr>
      <p:pic>
        <p:nvPicPr>
          <p:cNvPr descr="00043.WMF" id="190" name="Shape 190"/>
          <p:cNvPicPr preferRelativeResize="0"/>
          <p:nvPr/>
        </p:nvPicPr>
        <p:blipFill rotWithShape="1">
          <a:blip r:embed="rId3">
            <a:alphaModFix/>
          </a:blip>
          <a:srcRect b="0" l="0" r="0" t="0"/>
          <a:stretch/>
        </p:blipFill>
        <p:spPr>
          <a:xfrm>
            <a:off x="142876" y="714356"/>
            <a:ext cx="8929718" cy="5715039"/>
          </a:xfrm>
          <a:prstGeom prst="rect">
            <a:avLst/>
          </a:prstGeom>
          <a:noFill/>
          <a:ln>
            <a:noFill/>
          </a:ln>
        </p:spPr>
      </p:pic>
      <p:sp>
        <p:nvSpPr>
          <p:cNvPr id="191" name="Shape 191"/>
          <p:cNvSpPr/>
          <p:nvPr/>
        </p:nvSpPr>
        <p:spPr>
          <a:xfrm>
            <a:off x="642910" y="2500306"/>
            <a:ext cx="7929617" cy="3477874"/>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990000"/>
                </a:solidFill>
                <a:latin typeface="Arial"/>
                <a:ea typeface="Arial"/>
                <a:cs typeface="Arial"/>
                <a:sym typeface="Arial"/>
              </a:rPr>
              <a:t>الرضا والتوافق ينخفض في بداية الزواج لأن الحياة تختلف عن الصورة المثالية التي تقدم بها الأزواج للحياة الزوجية ولكن بمرور الوقت تنمو اتجاهات جديدة إيجابية من التجربة المشتركة.</a:t>
            </a:r>
          </a:p>
        </p:txBody>
      </p:sp>
      <p:grpSp>
        <p:nvGrpSpPr>
          <p:cNvPr id="192" name="Shape 192"/>
          <p:cNvGrpSpPr/>
          <p:nvPr/>
        </p:nvGrpSpPr>
        <p:grpSpPr>
          <a:xfrm>
            <a:off x="714348" y="1214422"/>
            <a:ext cx="7858180" cy="1214445"/>
            <a:chOff x="-3691157" y="1337423"/>
            <a:chExt cx="16071790" cy="4754223"/>
          </a:xfrm>
        </p:grpSpPr>
        <p:sp>
          <p:nvSpPr>
            <p:cNvPr id="193" name="Shape 193"/>
            <p:cNvSpPr/>
            <p:nvPr/>
          </p:nvSpPr>
          <p:spPr>
            <a:xfrm>
              <a:off x="-3275507" y="1337423"/>
              <a:ext cx="15101942" cy="3947160"/>
            </a:xfrm>
            <a:prstGeom prst="roundRect">
              <a:avLst>
                <a:gd fmla="val 16667" name="adj"/>
              </a:avLst>
            </a:prstGeom>
            <a:solidFill>
              <a:srgbClr val="8000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94" name="Shape 194"/>
            <p:cNvSpPr/>
            <p:nvPr/>
          </p:nvSpPr>
          <p:spPr>
            <a:xfrm>
              <a:off x="-3691157" y="1532757"/>
              <a:ext cx="16071790" cy="4558889"/>
            </a:xfrm>
            <a:prstGeom prst="roundRect">
              <a:avLst>
                <a:gd fmla="val 16667" name="adj"/>
              </a:avLst>
            </a:prstGeom>
            <a:solidFill>
              <a:srgbClr val="8000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sp>
        <p:nvSpPr>
          <p:cNvPr id="195" name="Shape 195"/>
          <p:cNvSpPr txBox="1"/>
          <p:nvPr/>
        </p:nvSpPr>
        <p:spPr>
          <a:xfrm>
            <a:off x="714347" y="1383557"/>
            <a:ext cx="7858180" cy="830996"/>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800" u="none" cap="none" strike="noStrike">
                <a:solidFill>
                  <a:schemeClr val="lt1"/>
                </a:solidFill>
                <a:latin typeface="Arial"/>
                <a:ea typeface="Arial"/>
                <a:cs typeface="Arial"/>
                <a:sym typeface="Arial"/>
              </a:rPr>
              <a:t>مدة الزواج:</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1000"/>
                                        <p:tgtEl>
                                          <p:spTgt spid="192"/>
                                        </p:tgtEl>
                                      </p:cBhvr>
                                    </p:animEffect>
                                  </p:childTnLst>
                                </p:cTn>
                              </p:par>
                              <p:par>
                                <p:cTn fill="hold" nodeType="with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1000"/>
                                        <p:tgtEl>
                                          <p:spTgt spid="195"/>
                                        </p:tgtEl>
                                      </p:cBhvr>
                                    </p:animEffect>
                                  </p:childTnLst>
                                </p:cTn>
                              </p:par>
                              <p:par>
                                <p:cTn fill="hold" nodeType="with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1000"/>
                                        <p:tgtEl>
                                          <p:spTgt spid="1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gtEl>
                                        <p:attrNameLst>
                                          <p:attrName>style.visibility</p:attrName>
                                        </p:attrNameLst>
                                      </p:cBhvr>
                                      <p:to>
                                        <p:strVal val="visible"/>
                                      </p:to>
                                    </p:set>
                                    <p:animEffect filter="fade" transition="in">
                                      <p:cBhvr>
                                        <p:cTn dur="1000"/>
                                        <p:tgtEl>
                                          <p:spTgt spid="1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9" name="Shape 199"/>
        <p:cNvGrpSpPr/>
        <p:nvPr/>
      </p:nvGrpSpPr>
      <p:grpSpPr>
        <a:xfrm>
          <a:off x="0" y="0"/>
          <a:ext cx="0" cy="0"/>
          <a:chOff x="0" y="0"/>
          <a:chExt cx="0" cy="0"/>
        </a:xfrm>
      </p:grpSpPr>
      <p:pic>
        <p:nvPicPr>
          <p:cNvPr descr="00043.WMF" id="200" name="Shape 200"/>
          <p:cNvPicPr preferRelativeResize="0"/>
          <p:nvPr/>
        </p:nvPicPr>
        <p:blipFill rotWithShape="1">
          <a:blip r:embed="rId3">
            <a:alphaModFix/>
          </a:blip>
          <a:srcRect b="0" l="0" r="0" t="0"/>
          <a:stretch/>
        </p:blipFill>
        <p:spPr>
          <a:xfrm>
            <a:off x="142876" y="714356"/>
            <a:ext cx="8929718" cy="5715039"/>
          </a:xfrm>
          <a:prstGeom prst="rect">
            <a:avLst/>
          </a:prstGeom>
          <a:noFill/>
          <a:ln>
            <a:noFill/>
          </a:ln>
        </p:spPr>
      </p:pic>
      <p:sp>
        <p:nvSpPr>
          <p:cNvPr id="201" name="Shape 201"/>
          <p:cNvSpPr/>
          <p:nvPr/>
        </p:nvSpPr>
        <p:spPr>
          <a:xfrm>
            <a:off x="642910" y="2500306"/>
            <a:ext cx="7929617" cy="3477874"/>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990000"/>
                </a:solidFill>
                <a:latin typeface="Arial"/>
                <a:ea typeface="Arial"/>
                <a:cs typeface="Arial"/>
                <a:sym typeface="Arial"/>
              </a:rPr>
              <a:t>هناك توقعات وأفكار حول الذات والشريك غير عقلانية قد تسبب للأزواج الجدد صدمات وفقدان للتوازن النفسي عند مجابهة الواقع في الحياة الزوجية قد يؤدي لسوء التوافق الزواجي.</a:t>
            </a:r>
          </a:p>
        </p:txBody>
      </p:sp>
      <p:grpSp>
        <p:nvGrpSpPr>
          <p:cNvPr id="202" name="Shape 202"/>
          <p:cNvGrpSpPr/>
          <p:nvPr/>
        </p:nvGrpSpPr>
        <p:grpSpPr>
          <a:xfrm>
            <a:off x="714348" y="1214422"/>
            <a:ext cx="7858180" cy="1214445"/>
            <a:chOff x="-3691157" y="1337423"/>
            <a:chExt cx="16071790" cy="4754223"/>
          </a:xfrm>
        </p:grpSpPr>
        <p:sp>
          <p:nvSpPr>
            <p:cNvPr id="203" name="Shape 203"/>
            <p:cNvSpPr/>
            <p:nvPr/>
          </p:nvSpPr>
          <p:spPr>
            <a:xfrm>
              <a:off x="-3275507" y="1337423"/>
              <a:ext cx="15101942" cy="3947160"/>
            </a:xfrm>
            <a:prstGeom prst="roundRect">
              <a:avLst>
                <a:gd fmla="val 16667" name="adj"/>
              </a:avLst>
            </a:prstGeom>
            <a:solidFill>
              <a:srgbClr val="8000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04" name="Shape 204"/>
            <p:cNvSpPr/>
            <p:nvPr/>
          </p:nvSpPr>
          <p:spPr>
            <a:xfrm>
              <a:off x="-3691157" y="1532757"/>
              <a:ext cx="16071790" cy="4558889"/>
            </a:xfrm>
            <a:prstGeom prst="roundRect">
              <a:avLst>
                <a:gd fmla="val 16667" name="adj"/>
              </a:avLst>
            </a:prstGeom>
            <a:solidFill>
              <a:srgbClr val="8000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sp>
        <p:nvSpPr>
          <p:cNvPr id="205" name="Shape 205"/>
          <p:cNvSpPr txBox="1"/>
          <p:nvPr/>
        </p:nvSpPr>
        <p:spPr>
          <a:xfrm>
            <a:off x="714347" y="1383557"/>
            <a:ext cx="7858180" cy="830996"/>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800" u="none" cap="none" strike="noStrike">
                <a:solidFill>
                  <a:schemeClr val="lt1"/>
                </a:solidFill>
                <a:latin typeface="Arial"/>
                <a:ea typeface="Arial"/>
                <a:cs typeface="Arial"/>
                <a:sym typeface="Arial"/>
              </a:rPr>
              <a:t>التوقعات حول الزواج:</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1000"/>
                                        <p:tgtEl>
                                          <p:spTgt spid="202"/>
                                        </p:tgtEl>
                                      </p:cBhvr>
                                    </p:animEffect>
                                  </p:childTnLst>
                                </p:cTn>
                              </p:par>
                              <p:par>
                                <p:cTn fill="hold" nodeType="with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1000"/>
                                        <p:tgtEl>
                                          <p:spTgt spid="205"/>
                                        </p:tgtEl>
                                      </p:cBhvr>
                                    </p:animEffect>
                                  </p:childTnLst>
                                </p:cTn>
                              </p:par>
                              <p:par>
                                <p:cTn fill="hold" nodeType="with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1000"/>
                                        <p:tgtEl>
                                          <p:spTgt spid="2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1000"/>
                                        <p:tgtEl>
                                          <p:spTgt spid="2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9" name="Shape 209"/>
        <p:cNvGrpSpPr/>
        <p:nvPr/>
      </p:nvGrpSpPr>
      <p:grpSpPr>
        <a:xfrm>
          <a:off x="0" y="0"/>
          <a:ext cx="0" cy="0"/>
          <a:chOff x="0" y="0"/>
          <a:chExt cx="0" cy="0"/>
        </a:xfrm>
      </p:grpSpPr>
      <p:pic>
        <p:nvPicPr>
          <p:cNvPr descr="00043.WMF" id="210" name="Shape 210"/>
          <p:cNvPicPr preferRelativeResize="0"/>
          <p:nvPr/>
        </p:nvPicPr>
        <p:blipFill rotWithShape="1">
          <a:blip r:embed="rId3">
            <a:alphaModFix/>
          </a:blip>
          <a:srcRect b="0" l="0" r="0" t="0"/>
          <a:stretch/>
        </p:blipFill>
        <p:spPr>
          <a:xfrm>
            <a:off x="142876" y="714356"/>
            <a:ext cx="8929718" cy="5715039"/>
          </a:xfrm>
          <a:prstGeom prst="rect">
            <a:avLst/>
          </a:prstGeom>
          <a:noFill/>
          <a:ln>
            <a:noFill/>
          </a:ln>
        </p:spPr>
      </p:pic>
      <p:sp>
        <p:nvSpPr>
          <p:cNvPr id="211" name="Shape 211"/>
          <p:cNvSpPr/>
          <p:nvPr/>
        </p:nvSpPr>
        <p:spPr>
          <a:xfrm>
            <a:off x="642910" y="2948416"/>
            <a:ext cx="7929617" cy="2123657"/>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990000"/>
                </a:solidFill>
                <a:latin typeface="Arial"/>
                <a:ea typeface="Arial"/>
                <a:cs typeface="Arial"/>
                <a:sym typeface="Arial"/>
              </a:rPr>
              <a:t>يؤثر في نجاح الزواج حيث التباين في مستوى التعليم يسبب التفاعل السلبي ويؤدي إلى صعوبة استمرار الزواج.</a:t>
            </a:r>
          </a:p>
        </p:txBody>
      </p:sp>
      <p:grpSp>
        <p:nvGrpSpPr>
          <p:cNvPr id="212" name="Shape 212"/>
          <p:cNvGrpSpPr/>
          <p:nvPr/>
        </p:nvGrpSpPr>
        <p:grpSpPr>
          <a:xfrm>
            <a:off x="714348" y="1214422"/>
            <a:ext cx="7858180" cy="1214445"/>
            <a:chOff x="-3691157" y="1337423"/>
            <a:chExt cx="16071790" cy="4754223"/>
          </a:xfrm>
        </p:grpSpPr>
        <p:sp>
          <p:nvSpPr>
            <p:cNvPr id="213" name="Shape 213"/>
            <p:cNvSpPr/>
            <p:nvPr/>
          </p:nvSpPr>
          <p:spPr>
            <a:xfrm>
              <a:off x="-3275507" y="1337423"/>
              <a:ext cx="15101942" cy="3947160"/>
            </a:xfrm>
            <a:prstGeom prst="roundRect">
              <a:avLst>
                <a:gd fmla="val 16667" name="adj"/>
              </a:avLst>
            </a:prstGeom>
            <a:solidFill>
              <a:srgbClr val="8000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14" name="Shape 214"/>
            <p:cNvSpPr/>
            <p:nvPr/>
          </p:nvSpPr>
          <p:spPr>
            <a:xfrm>
              <a:off x="-3691157" y="1532757"/>
              <a:ext cx="16071790" cy="4558889"/>
            </a:xfrm>
            <a:prstGeom prst="roundRect">
              <a:avLst>
                <a:gd fmla="val 16667" name="adj"/>
              </a:avLst>
            </a:prstGeom>
            <a:solidFill>
              <a:srgbClr val="8000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sp>
        <p:nvSpPr>
          <p:cNvPr id="215" name="Shape 215"/>
          <p:cNvSpPr txBox="1"/>
          <p:nvPr/>
        </p:nvSpPr>
        <p:spPr>
          <a:xfrm>
            <a:off x="714347" y="1383557"/>
            <a:ext cx="7858180" cy="830996"/>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800" u="none" cap="none" strike="noStrike">
                <a:solidFill>
                  <a:schemeClr val="lt1"/>
                </a:solidFill>
                <a:latin typeface="Arial"/>
                <a:ea typeface="Arial"/>
                <a:cs typeface="Arial"/>
                <a:sym typeface="Arial"/>
              </a:rPr>
              <a:t>المستوى التعليمي: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1000"/>
                                        <p:tgtEl>
                                          <p:spTgt spid="212"/>
                                        </p:tgtEl>
                                      </p:cBhvr>
                                    </p:animEffect>
                                  </p:childTnLst>
                                </p:cTn>
                              </p:par>
                              <p:par>
                                <p:cTn fill="hold" nodeType="with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1000"/>
                                        <p:tgtEl>
                                          <p:spTgt spid="215"/>
                                        </p:tgtEl>
                                      </p:cBhvr>
                                    </p:animEffect>
                                  </p:childTnLst>
                                </p:cTn>
                              </p:par>
                              <p:par>
                                <p:cTn fill="hold" nodeType="with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1000"/>
                                        <p:tgtEl>
                                          <p:spTgt spid="2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1000"/>
                                        <p:tgtEl>
                                          <p:spTgt spid="2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9" name="Shape 219"/>
        <p:cNvGrpSpPr/>
        <p:nvPr/>
      </p:nvGrpSpPr>
      <p:grpSpPr>
        <a:xfrm>
          <a:off x="0" y="0"/>
          <a:ext cx="0" cy="0"/>
          <a:chOff x="0" y="0"/>
          <a:chExt cx="0" cy="0"/>
        </a:xfrm>
      </p:grpSpPr>
      <p:pic>
        <p:nvPicPr>
          <p:cNvPr descr="BDRMC017.WMF" id="220" name="Shape 220"/>
          <p:cNvPicPr preferRelativeResize="0"/>
          <p:nvPr/>
        </p:nvPicPr>
        <p:blipFill rotWithShape="1">
          <a:blip r:embed="rId3">
            <a:alphaModFix/>
          </a:blip>
          <a:srcRect b="0" l="0" r="0" t="0"/>
          <a:stretch/>
        </p:blipFill>
        <p:spPr>
          <a:xfrm>
            <a:off x="214282" y="285728"/>
            <a:ext cx="8643997" cy="6357958"/>
          </a:xfrm>
          <a:prstGeom prst="rect">
            <a:avLst/>
          </a:prstGeom>
          <a:noFill/>
          <a:ln>
            <a:noFill/>
          </a:ln>
        </p:spPr>
      </p:pic>
      <p:sp>
        <p:nvSpPr>
          <p:cNvPr id="221" name="Shape 221"/>
          <p:cNvSpPr/>
          <p:nvPr/>
        </p:nvSpPr>
        <p:spPr>
          <a:xfrm>
            <a:off x="428595" y="2028191"/>
            <a:ext cx="8215368" cy="4401204"/>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i="0" lang="ar-EG" sz="4000" u="none" cap="none" strike="noStrike">
                <a:solidFill>
                  <a:srgbClr val="333399"/>
                </a:solidFill>
                <a:latin typeface="Arial"/>
                <a:ea typeface="Arial"/>
                <a:cs typeface="Arial"/>
                <a:sym typeface="Arial"/>
              </a:rPr>
              <a:t>غير السوية القائمة على التسلط والقسوة والإهمال والحماية الزائدة لها دور في سوء التوافق الزواجي بينما المرونة في المعاملة ومراعاة مشاعر الآخر تزيد من التكيف بين الزوجين وتعمل على نجاحه. قال الرسول صلى الله عليه وسلم: (</a:t>
            </a:r>
            <a:r>
              <a:rPr b="1" i="0" lang="ar-EG" sz="4000" u="none" cap="none" strike="noStrike">
                <a:solidFill>
                  <a:srgbClr val="990000"/>
                </a:solidFill>
                <a:latin typeface="Arial"/>
                <a:ea typeface="Arial"/>
                <a:cs typeface="Arial"/>
                <a:sym typeface="Arial"/>
              </a:rPr>
              <a:t>خياركم خيارُكم لنسائهم</a:t>
            </a:r>
            <a:r>
              <a:rPr b="1" i="0" lang="ar-EG" sz="4000" u="none" cap="none" strike="noStrike">
                <a:solidFill>
                  <a:srgbClr val="333399"/>
                </a:solidFill>
                <a:latin typeface="Arial"/>
                <a:ea typeface="Arial"/>
                <a:cs typeface="Arial"/>
                <a:sym typeface="Arial"/>
              </a:rPr>
              <a:t>). رواه الترمذي وصححه الألباني.</a:t>
            </a:r>
          </a:p>
        </p:txBody>
      </p:sp>
      <p:pic>
        <p:nvPicPr>
          <p:cNvPr descr=";lll.gif" id="222" name="Shape 222"/>
          <p:cNvPicPr preferRelativeResize="0"/>
          <p:nvPr/>
        </p:nvPicPr>
        <p:blipFill rotWithShape="1">
          <a:blip r:embed="rId4">
            <a:alphaModFix/>
          </a:blip>
          <a:srcRect b="0" l="0" r="0" t="0"/>
          <a:stretch/>
        </p:blipFill>
        <p:spPr>
          <a:xfrm>
            <a:off x="428595" y="500041"/>
            <a:ext cx="8215370" cy="1428759"/>
          </a:xfrm>
          <a:prstGeom prst="roundRect">
            <a:avLst>
              <a:gd fmla="val 16667" name="adj"/>
            </a:avLst>
          </a:prstGeom>
          <a:noFill/>
          <a:ln>
            <a:noFill/>
          </a:ln>
        </p:spPr>
      </p:pic>
      <p:sp>
        <p:nvSpPr>
          <p:cNvPr id="223" name="Shape 223"/>
          <p:cNvSpPr/>
          <p:nvPr/>
        </p:nvSpPr>
        <p:spPr>
          <a:xfrm>
            <a:off x="642910" y="873608"/>
            <a:ext cx="7786741" cy="769441"/>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A8007C"/>
                </a:solidFill>
                <a:latin typeface="Arial"/>
                <a:ea typeface="Arial"/>
                <a:cs typeface="Arial"/>
                <a:sym typeface="Arial"/>
              </a:rPr>
              <a:t>أساليب المعاملة الزوجية: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22"/>
                                        </p:tgtEl>
                                        <p:attrNameLst>
                                          <p:attrName>style.visibility</p:attrName>
                                        </p:attrNameLst>
                                      </p:cBhvr>
                                      <p:to>
                                        <p:strVal val="visible"/>
                                      </p:to>
                                    </p:set>
                                    <p:anim calcmode="lin" valueType="num">
                                      <p:cBhvr additive="base">
                                        <p:cTn dur="1000"/>
                                        <p:tgtEl>
                                          <p:spTgt spid="222"/>
                                        </p:tgtEl>
                                        <p:attrNameLst>
                                          <p:attrName>ppt_w</p:attrName>
                                        </p:attrNameLst>
                                      </p:cBhvr>
                                      <p:tavLst>
                                        <p:tav fmla="" tm="0">
                                          <p:val>
                                            <p:strVal val="0"/>
                                          </p:val>
                                        </p:tav>
                                        <p:tav fmla="" tm="100000">
                                          <p:val>
                                            <p:strVal val="#ppt_w"/>
                                          </p:val>
                                        </p:tav>
                                      </p:tavLst>
                                    </p:anim>
                                    <p:anim calcmode="lin" valueType="num">
                                      <p:cBhvr additive="base">
                                        <p:cTn dur="1000"/>
                                        <p:tgtEl>
                                          <p:spTgt spid="22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23"/>
                                        </p:tgtEl>
                                        <p:attrNameLst>
                                          <p:attrName>style.visibility</p:attrName>
                                        </p:attrNameLst>
                                      </p:cBhvr>
                                      <p:to>
                                        <p:strVal val="visible"/>
                                      </p:to>
                                    </p:set>
                                    <p:anim calcmode="lin" valueType="num">
                                      <p:cBhvr additive="base">
                                        <p:cTn dur="1000"/>
                                        <p:tgtEl>
                                          <p:spTgt spid="223"/>
                                        </p:tgtEl>
                                        <p:attrNameLst>
                                          <p:attrName>ppt_w</p:attrName>
                                        </p:attrNameLst>
                                      </p:cBhvr>
                                      <p:tavLst>
                                        <p:tav fmla="" tm="0">
                                          <p:val>
                                            <p:strVal val="0"/>
                                          </p:val>
                                        </p:tav>
                                        <p:tav fmla="" tm="100000">
                                          <p:val>
                                            <p:strVal val="#ppt_w"/>
                                          </p:val>
                                        </p:tav>
                                      </p:tavLst>
                                    </p:anim>
                                    <p:anim calcmode="lin" valueType="num">
                                      <p:cBhvr additive="base">
                                        <p:cTn dur="1000"/>
                                        <p:tgtEl>
                                          <p:spTgt spid="223"/>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20"/>
                                        </p:tgtEl>
                                        <p:attrNameLst>
                                          <p:attrName>style.visibility</p:attrName>
                                        </p:attrNameLst>
                                      </p:cBhvr>
                                      <p:to>
                                        <p:strVal val="visible"/>
                                      </p:to>
                                    </p:set>
                                    <p:anim calcmode="lin" valueType="num">
                                      <p:cBhvr additive="base">
                                        <p:cTn dur="1000"/>
                                        <p:tgtEl>
                                          <p:spTgt spid="220"/>
                                        </p:tgtEl>
                                        <p:attrNameLst>
                                          <p:attrName>ppt_w</p:attrName>
                                        </p:attrNameLst>
                                      </p:cBhvr>
                                      <p:tavLst>
                                        <p:tav fmla="" tm="0">
                                          <p:val>
                                            <p:strVal val="0"/>
                                          </p:val>
                                        </p:tav>
                                        <p:tav fmla="" tm="100000">
                                          <p:val>
                                            <p:strVal val="#ppt_w"/>
                                          </p:val>
                                        </p:tav>
                                      </p:tavLst>
                                    </p:anim>
                                    <p:anim calcmode="lin" valueType="num">
                                      <p:cBhvr additive="base">
                                        <p:cTn dur="1000"/>
                                        <p:tgtEl>
                                          <p:spTgt spid="22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1000"/>
                                        <p:tgtEl>
                                          <p:spTgt spid="2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7" name="Shape 227"/>
        <p:cNvGrpSpPr/>
        <p:nvPr/>
      </p:nvGrpSpPr>
      <p:grpSpPr>
        <a:xfrm>
          <a:off x="0" y="0"/>
          <a:ext cx="0" cy="0"/>
          <a:chOff x="0" y="0"/>
          <a:chExt cx="0" cy="0"/>
        </a:xfrm>
      </p:grpSpPr>
      <p:pic>
        <p:nvPicPr>
          <p:cNvPr descr="BDRMC017.WMF" id="228" name="Shape 228"/>
          <p:cNvPicPr preferRelativeResize="0"/>
          <p:nvPr/>
        </p:nvPicPr>
        <p:blipFill rotWithShape="1">
          <a:blip r:embed="rId3">
            <a:alphaModFix/>
          </a:blip>
          <a:srcRect b="0" l="0" r="0" t="0"/>
          <a:stretch/>
        </p:blipFill>
        <p:spPr>
          <a:xfrm>
            <a:off x="214282" y="285728"/>
            <a:ext cx="8643997" cy="6357958"/>
          </a:xfrm>
          <a:prstGeom prst="rect">
            <a:avLst/>
          </a:prstGeom>
          <a:noFill/>
          <a:ln>
            <a:noFill/>
          </a:ln>
        </p:spPr>
      </p:pic>
      <p:sp>
        <p:nvSpPr>
          <p:cNvPr id="229" name="Shape 229"/>
          <p:cNvSpPr/>
          <p:nvPr/>
        </p:nvSpPr>
        <p:spPr>
          <a:xfrm>
            <a:off x="428595" y="3019853"/>
            <a:ext cx="8215368" cy="2123657"/>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333399"/>
                </a:solidFill>
                <a:latin typeface="Arial"/>
                <a:ea typeface="Arial"/>
                <a:cs typeface="Arial"/>
                <a:sym typeface="Arial"/>
              </a:rPr>
              <a:t>الاستعداد المعرفي والنفسي والاجتماعي والمادي اللازم لتحمل المسؤولية بسهم في التوافق الزواجي.</a:t>
            </a:r>
          </a:p>
        </p:txBody>
      </p:sp>
      <p:pic>
        <p:nvPicPr>
          <p:cNvPr descr=";lll.gif" id="230" name="Shape 230"/>
          <p:cNvPicPr preferRelativeResize="0"/>
          <p:nvPr/>
        </p:nvPicPr>
        <p:blipFill rotWithShape="1">
          <a:blip r:embed="rId4">
            <a:alphaModFix/>
          </a:blip>
          <a:srcRect b="0" l="0" r="0" t="0"/>
          <a:stretch/>
        </p:blipFill>
        <p:spPr>
          <a:xfrm>
            <a:off x="428595" y="500041"/>
            <a:ext cx="8215370" cy="1428759"/>
          </a:xfrm>
          <a:prstGeom prst="roundRect">
            <a:avLst>
              <a:gd fmla="val 16667" name="adj"/>
            </a:avLst>
          </a:prstGeom>
          <a:noFill/>
          <a:ln>
            <a:noFill/>
          </a:ln>
        </p:spPr>
      </p:pic>
      <p:sp>
        <p:nvSpPr>
          <p:cNvPr id="231" name="Shape 231"/>
          <p:cNvSpPr/>
          <p:nvPr/>
        </p:nvSpPr>
        <p:spPr>
          <a:xfrm>
            <a:off x="642910" y="873608"/>
            <a:ext cx="7786741" cy="769441"/>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A8007C"/>
                </a:solidFill>
                <a:latin typeface="Arial"/>
                <a:ea typeface="Arial"/>
                <a:cs typeface="Arial"/>
                <a:sym typeface="Arial"/>
              </a:rPr>
              <a:t>الاستعداد للزواج:</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30"/>
                                        </p:tgtEl>
                                        <p:attrNameLst>
                                          <p:attrName>style.visibility</p:attrName>
                                        </p:attrNameLst>
                                      </p:cBhvr>
                                      <p:to>
                                        <p:strVal val="visible"/>
                                      </p:to>
                                    </p:set>
                                    <p:anim calcmode="lin" valueType="num">
                                      <p:cBhvr additive="base">
                                        <p:cTn dur="1000"/>
                                        <p:tgtEl>
                                          <p:spTgt spid="230"/>
                                        </p:tgtEl>
                                        <p:attrNameLst>
                                          <p:attrName>ppt_w</p:attrName>
                                        </p:attrNameLst>
                                      </p:cBhvr>
                                      <p:tavLst>
                                        <p:tav fmla="" tm="0">
                                          <p:val>
                                            <p:strVal val="0"/>
                                          </p:val>
                                        </p:tav>
                                        <p:tav fmla="" tm="100000">
                                          <p:val>
                                            <p:strVal val="#ppt_w"/>
                                          </p:val>
                                        </p:tav>
                                      </p:tavLst>
                                    </p:anim>
                                    <p:anim calcmode="lin" valueType="num">
                                      <p:cBhvr additive="base">
                                        <p:cTn dur="1000"/>
                                        <p:tgtEl>
                                          <p:spTgt spid="23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31"/>
                                        </p:tgtEl>
                                        <p:attrNameLst>
                                          <p:attrName>style.visibility</p:attrName>
                                        </p:attrNameLst>
                                      </p:cBhvr>
                                      <p:to>
                                        <p:strVal val="visible"/>
                                      </p:to>
                                    </p:set>
                                    <p:anim calcmode="lin" valueType="num">
                                      <p:cBhvr additive="base">
                                        <p:cTn dur="1000"/>
                                        <p:tgtEl>
                                          <p:spTgt spid="231"/>
                                        </p:tgtEl>
                                        <p:attrNameLst>
                                          <p:attrName>ppt_w</p:attrName>
                                        </p:attrNameLst>
                                      </p:cBhvr>
                                      <p:tavLst>
                                        <p:tav fmla="" tm="0">
                                          <p:val>
                                            <p:strVal val="0"/>
                                          </p:val>
                                        </p:tav>
                                        <p:tav fmla="" tm="100000">
                                          <p:val>
                                            <p:strVal val="#ppt_w"/>
                                          </p:val>
                                        </p:tav>
                                      </p:tavLst>
                                    </p:anim>
                                    <p:anim calcmode="lin" valueType="num">
                                      <p:cBhvr additive="base">
                                        <p:cTn dur="1000"/>
                                        <p:tgtEl>
                                          <p:spTgt spid="23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28"/>
                                        </p:tgtEl>
                                        <p:attrNameLst>
                                          <p:attrName>style.visibility</p:attrName>
                                        </p:attrNameLst>
                                      </p:cBhvr>
                                      <p:to>
                                        <p:strVal val="visible"/>
                                      </p:to>
                                    </p:set>
                                    <p:anim calcmode="lin" valueType="num">
                                      <p:cBhvr additive="base">
                                        <p:cTn dur="1000"/>
                                        <p:tgtEl>
                                          <p:spTgt spid="228"/>
                                        </p:tgtEl>
                                        <p:attrNameLst>
                                          <p:attrName>ppt_w</p:attrName>
                                        </p:attrNameLst>
                                      </p:cBhvr>
                                      <p:tavLst>
                                        <p:tav fmla="" tm="0">
                                          <p:val>
                                            <p:strVal val="0"/>
                                          </p:val>
                                        </p:tav>
                                        <p:tav fmla="" tm="100000">
                                          <p:val>
                                            <p:strVal val="#ppt_w"/>
                                          </p:val>
                                        </p:tav>
                                      </p:tavLst>
                                    </p:anim>
                                    <p:anim calcmode="lin" valueType="num">
                                      <p:cBhvr additive="base">
                                        <p:cTn dur="1000"/>
                                        <p:tgtEl>
                                          <p:spTgt spid="22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1000"/>
                                        <p:tgtEl>
                                          <p:spTgt spid="2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5" name="Shape 235"/>
        <p:cNvGrpSpPr/>
        <p:nvPr/>
      </p:nvGrpSpPr>
      <p:grpSpPr>
        <a:xfrm>
          <a:off x="0" y="0"/>
          <a:ext cx="0" cy="0"/>
          <a:chOff x="0" y="0"/>
          <a:chExt cx="0" cy="0"/>
        </a:xfrm>
      </p:grpSpPr>
      <p:pic>
        <p:nvPicPr>
          <p:cNvPr descr="BDRMC017.WMF" id="236" name="Shape 236"/>
          <p:cNvPicPr preferRelativeResize="0"/>
          <p:nvPr/>
        </p:nvPicPr>
        <p:blipFill rotWithShape="1">
          <a:blip r:embed="rId3">
            <a:alphaModFix/>
          </a:blip>
          <a:srcRect b="0" l="0" r="0" t="0"/>
          <a:stretch/>
        </p:blipFill>
        <p:spPr>
          <a:xfrm>
            <a:off x="214282" y="285728"/>
            <a:ext cx="8643997" cy="6357958"/>
          </a:xfrm>
          <a:prstGeom prst="rect">
            <a:avLst/>
          </a:prstGeom>
          <a:noFill/>
          <a:ln>
            <a:noFill/>
          </a:ln>
        </p:spPr>
      </p:pic>
      <p:sp>
        <p:nvSpPr>
          <p:cNvPr id="237" name="Shape 237"/>
          <p:cNvSpPr/>
          <p:nvPr/>
        </p:nvSpPr>
        <p:spPr>
          <a:xfrm>
            <a:off x="428595" y="3019853"/>
            <a:ext cx="8215368" cy="2123657"/>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333399"/>
                </a:solidFill>
                <a:latin typeface="Arial"/>
                <a:ea typeface="Arial"/>
                <a:cs typeface="Arial"/>
                <a:sym typeface="Arial"/>
              </a:rPr>
              <a:t>له أثر كبير على التوافق الزواجي</a:t>
            </a:r>
            <a:br>
              <a:rPr b="1" i="0" lang="ar-EG" sz="4400" u="none" cap="none" strike="noStrike">
                <a:solidFill>
                  <a:srgbClr val="333399"/>
                </a:solidFill>
                <a:latin typeface="Arial"/>
                <a:ea typeface="Arial"/>
                <a:cs typeface="Arial"/>
                <a:sym typeface="Arial"/>
              </a:rPr>
            </a:br>
            <a:r>
              <a:rPr b="1" i="0" lang="ar-EG" sz="4400" u="none" cap="none" strike="noStrike">
                <a:solidFill>
                  <a:srgbClr val="333399"/>
                </a:solidFill>
                <a:latin typeface="Arial"/>
                <a:ea typeface="Arial"/>
                <a:cs typeface="Arial"/>
                <a:sym typeface="Arial"/>
              </a:rPr>
              <a:t> (توفر الحب والمودة بين الزوجين واستقرار النواحي المادية ينعكس إيجابياً على التوافق)</a:t>
            </a:r>
          </a:p>
        </p:txBody>
      </p:sp>
      <p:pic>
        <p:nvPicPr>
          <p:cNvPr descr=";lll.gif" id="238" name="Shape 238"/>
          <p:cNvPicPr preferRelativeResize="0"/>
          <p:nvPr/>
        </p:nvPicPr>
        <p:blipFill rotWithShape="1">
          <a:blip r:embed="rId4">
            <a:alphaModFix/>
          </a:blip>
          <a:srcRect b="0" l="0" r="0" t="0"/>
          <a:stretch/>
        </p:blipFill>
        <p:spPr>
          <a:xfrm>
            <a:off x="428595" y="500041"/>
            <a:ext cx="8215370" cy="1428759"/>
          </a:xfrm>
          <a:prstGeom prst="roundRect">
            <a:avLst>
              <a:gd fmla="val 16667" name="adj"/>
            </a:avLst>
          </a:prstGeom>
          <a:noFill/>
          <a:ln>
            <a:noFill/>
          </a:ln>
        </p:spPr>
      </p:pic>
      <p:sp>
        <p:nvSpPr>
          <p:cNvPr id="239" name="Shape 239"/>
          <p:cNvSpPr/>
          <p:nvPr/>
        </p:nvSpPr>
        <p:spPr>
          <a:xfrm>
            <a:off x="642910" y="738356"/>
            <a:ext cx="7786741" cy="1200329"/>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3600" u="none" cap="none" strike="noStrike">
                <a:solidFill>
                  <a:srgbClr val="A8007C"/>
                </a:solidFill>
                <a:latin typeface="Arial"/>
                <a:ea typeface="Arial"/>
                <a:cs typeface="Arial"/>
                <a:sym typeface="Arial"/>
              </a:rPr>
              <a:t>إشباع الحاجات الفسيولوجية والنفسية والاجتماعية والاقتصادية: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38"/>
                                        </p:tgtEl>
                                        <p:attrNameLst>
                                          <p:attrName>style.visibility</p:attrName>
                                        </p:attrNameLst>
                                      </p:cBhvr>
                                      <p:to>
                                        <p:strVal val="visible"/>
                                      </p:to>
                                    </p:set>
                                    <p:anim calcmode="lin" valueType="num">
                                      <p:cBhvr additive="base">
                                        <p:cTn dur="1000"/>
                                        <p:tgtEl>
                                          <p:spTgt spid="238"/>
                                        </p:tgtEl>
                                        <p:attrNameLst>
                                          <p:attrName>ppt_w</p:attrName>
                                        </p:attrNameLst>
                                      </p:cBhvr>
                                      <p:tavLst>
                                        <p:tav fmla="" tm="0">
                                          <p:val>
                                            <p:strVal val="0"/>
                                          </p:val>
                                        </p:tav>
                                        <p:tav fmla="" tm="100000">
                                          <p:val>
                                            <p:strVal val="#ppt_w"/>
                                          </p:val>
                                        </p:tav>
                                      </p:tavLst>
                                    </p:anim>
                                    <p:anim calcmode="lin" valueType="num">
                                      <p:cBhvr additive="base">
                                        <p:cTn dur="1000"/>
                                        <p:tgtEl>
                                          <p:spTgt spid="23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39"/>
                                        </p:tgtEl>
                                        <p:attrNameLst>
                                          <p:attrName>style.visibility</p:attrName>
                                        </p:attrNameLst>
                                      </p:cBhvr>
                                      <p:to>
                                        <p:strVal val="visible"/>
                                      </p:to>
                                    </p:set>
                                    <p:anim calcmode="lin" valueType="num">
                                      <p:cBhvr additive="base">
                                        <p:cTn dur="1000"/>
                                        <p:tgtEl>
                                          <p:spTgt spid="239"/>
                                        </p:tgtEl>
                                        <p:attrNameLst>
                                          <p:attrName>ppt_w</p:attrName>
                                        </p:attrNameLst>
                                      </p:cBhvr>
                                      <p:tavLst>
                                        <p:tav fmla="" tm="0">
                                          <p:val>
                                            <p:strVal val="0"/>
                                          </p:val>
                                        </p:tav>
                                        <p:tav fmla="" tm="100000">
                                          <p:val>
                                            <p:strVal val="#ppt_w"/>
                                          </p:val>
                                        </p:tav>
                                      </p:tavLst>
                                    </p:anim>
                                    <p:anim calcmode="lin" valueType="num">
                                      <p:cBhvr additive="base">
                                        <p:cTn dur="1000"/>
                                        <p:tgtEl>
                                          <p:spTgt spid="23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36"/>
                                        </p:tgtEl>
                                        <p:attrNameLst>
                                          <p:attrName>style.visibility</p:attrName>
                                        </p:attrNameLst>
                                      </p:cBhvr>
                                      <p:to>
                                        <p:strVal val="visible"/>
                                      </p:to>
                                    </p:set>
                                    <p:anim calcmode="lin" valueType="num">
                                      <p:cBhvr additive="base">
                                        <p:cTn dur="1000"/>
                                        <p:tgtEl>
                                          <p:spTgt spid="236"/>
                                        </p:tgtEl>
                                        <p:attrNameLst>
                                          <p:attrName>ppt_w</p:attrName>
                                        </p:attrNameLst>
                                      </p:cBhvr>
                                      <p:tavLst>
                                        <p:tav fmla="" tm="0">
                                          <p:val>
                                            <p:strVal val="0"/>
                                          </p:val>
                                        </p:tav>
                                        <p:tav fmla="" tm="100000">
                                          <p:val>
                                            <p:strVal val="#ppt_w"/>
                                          </p:val>
                                        </p:tav>
                                      </p:tavLst>
                                    </p:anim>
                                    <p:anim calcmode="lin" valueType="num">
                                      <p:cBhvr additive="base">
                                        <p:cTn dur="1000"/>
                                        <p:tgtEl>
                                          <p:spTgt spid="23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7"/>
                                        </p:tgtEl>
                                        <p:attrNameLst>
                                          <p:attrName>style.visibility</p:attrName>
                                        </p:attrNameLst>
                                      </p:cBhvr>
                                      <p:to>
                                        <p:strVal val="visible"/>
                                      </p:to>
                                    </p:set>
                                    <p:animEffect filter="fade" transition="in">
                                      <p:cBhvr>
                                        <p:cTn dur="1000"/>
                                        <p:tgtEl>
                                          <p:spTgt spid="2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3" name="Shape 243"/>
        <p:cNvGrpSpPr/>
        <p:nvPr/>
      </p:nvGrpSpPr>
      <p:grpSpPr>
        <a:xfrm>
          <a:off x="0" y="0"/>
          <a:ext cx="0" cy="0"/>
          <a:chOff x="0" y="0"/>
          <a:chExt cx="0" cy="0"/>
        </a:xfrm>
      </p:grpSpPr>
      <p:pic>
        <p:nvPicPr>
          <p:cNvPr descr="BDRMC017.WMF" id="244" name="Shape 244"/>
          <p:cNvPicPr preferRelativeResize="0"/>
          <p:nvPr/>
        </p:nvPicPr>
        <p:blipFill rotWithShape="1">
          <a:blip r:embed="rId3">
            <a:alphaModFix/>
          </a:blip>
          <a:srcRect b="0" l="0" r="0" t="0"/>
          <a:stretch/>
        </p:blipFill>
        <p:spPr>
          <a:xfrm>
            <a:off x="214282" y="285728"/>
            <a:ext cx="8643997" cy="6357958"/>
          </a:xfrm>
          <a:prstGeom prst="rect">
            <a:avLst/>
          </a:prstGeom>
          <a:noFill/>
          <a:ln>
            <a:noFill/>
          </a:ln>
        </p:spPr>
      </p:pic>
      <p:sp>
        <p:nvSpPr>
          <p:cNvPr id="245" name="Shape 245"/>
          <p:cNvSpPr/>
          <p:nvPr/>
        </p:nvSpPr>
        <p:spPr>
          <a:xfrm>
            <a:off x="428595" y="2786058"/>
            <a:ext cx="8215368" cy="2800766"/>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333399"/>
                </a:solidFill>
                <a:latin typeface="Arial"/>
                <a:ea typeface="Arial"/>
                <a:cs typeface="Arial"/>
                <a:sym typeface="Arial"/>
              </a:rPr>
              <a:t>التشابه والانسجام في سمات الشخصية بين الزوجين يؤدي إلى الزواج المستقر والتوافق الزواجي يرتبط إيجابياً بمكونات الشخصية السوية لكلا الزوجين.</a:t>
            </a:r>
          </a:p>
        </p:txBody>
      </p:sp>
      <p:pic>
        <p:nvPicPr>
          <p:cNvPr descr=";lll.gif" id="246" name="Shape 246"/>
          <p:cNvPicPr preferRelativeResize="0"/>
          <p:nvPr/>
        </p:nvPicPr>
        <p:blipFill rotWithShape="1">
          <a:blip r:embed="rId4">
            <a:alphaModFix/>
          </a:blip>
          <a:srcRect b="0" l="0" r="0" t="0"/>
          <a:stretch/>
        </p:blipFill>
        <p:spPr>
          <a:xfrm>
            <a:off x="428595" y="500041"/>
            <a:ext cx="8215370" cy="1428759"/>
          </a:xfrm>
          <a:prstGeom prst="roundRect">
            <a:avLst>
              <a:gd fmla="val 16667" name="adj"/>
            </a:avLst>
          </a:prstGeom>
          <a:noFill/>
          <a:ln>
            <a:noFill/>
          </a:ln>
        </p:spPr>
      </p:pic>
      <p:sp>
        <p:nvSpPr>
          <p:cNvPr id="247" name="Shape 247"/>
          <p:cNvSpPr/>
          <p:nvPr/>
        </p:nvSpPr>
        <p:spPr>
          <a:xfrm>
            <a:off x="642910" y="785793"/>
            <a:ext cx="7786741" cy="769441"/>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A8007C"/>
                </a:solidFill>
                <a:latin typeface="Arial"/>
                <a:ea typeface="Arial"/>
                <a:cs typeface="Arial"/>
                <a:sym typeface="Arial"/>
              </a:rPr>
              <a:t>التشابه في سمات الشخصية: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46"/>
                                        </p:tgtEl>
                                        <p:attrNameLst>
                                          <p:attrName>style.visibility</p:attrName>
                                        </p:attrNameLst>
                                      </p:cBhvr>
                                      <p:to>
                                        <p:strVal val="visible"/>
                                      </p:to>
                                    </p:set>
                                    <p:anim calcmode="lin" valueType="num">
                                      <p:cBhvr additive="base">
                                        <p:cTn dur="1000"/>
                                        <p:tgtEl>
                                          <p:spTgt spid="246"/>
                                        </p:tgtEl>
                                        <p:attrNameLst>
                                          <p:attrName>ppt_w</p:attrName>
                                        </p:attrNameLst>
                                      </p:cBhvr>
                                      <p:tavLst>
                                        <p:tav fmla="" tm="0">
                                          <p:val>
                                            <p:strVal val="0"/>
                                          </p:val>
                                        </p:tav>
                                        <p:tav fmla="" tm="100000">
                                          <p:val>
                                            <p:strVal val="#ppt_w"/>
                                          </p:val>
                                        </p:tav>
                                      </p:tavLst>
                                    </p:anim>
                                    <p:anim calcmode="lin" valueType="num">
                                      <p:cBhvr additive="base">
                                        <p:cTn dur="1000"/>
                                        <p:tgtEl>
                                          <p:spTgt spid="246"/>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47"/>
                                        </p:tgtEl>
                                        <p:attrNameLst>
                                          <p:attrName>style.visibility</p:attrName>
                                        </p:attrNameLst>
                                      </p:cBhvr>
                                      <p:to>
                                        <p:strVal val="visible"/>
                                      </p:to>
                                    </p:set>
                                    <p:anim calcmode="lin" valueType="num">
                                      <p:cBhvr additive="base">
                                        <p:cTn dur="1000"/>
                                        <p:tgtEl>
                                          <p:spTgt spid="247"/>
                                        </p:tgtEl>
                                        <p:attrNameLst>
                                          <p:attrName>ppt_w</p:attrName>
                                        </p:attrNameLst>
                                      </p:cBhvr>
                                      <p:tavLst>
                                        <p:tav fmla="" tm="0">
                                          <p:val>
                                            <p:strVal val="0"/>
                                          </p:val>
                                        </p:tav>
                                        <p:tav fmla="" tm="100000">
                                          <p:val>
                                            <p:strVal val="#ppt_w"/>
                                          </p:val>
                                        </p:tav>
                                      </p:tavLst>
                                    </p:anim>
                                    <p:anim calcmode="lin" valueType="num">
                                      <p:cBhvr additive="base">
                                        <p:cTn dur="1000"/>
                                        <p:tgtEl>
                                          <p:spTgt spid="24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44"/>
                                        </p:tgtEl>
                                        <p:attrNameLst>
                                          <p:attrName>style.visibility</p:attrName>
                                        </p:attrNameLst>
                                      </p:cBhvr>
                                      <p:to>
                                        <p:strVal val="visible"/>
                                      </p:to>
                                    </p:set>
                                    <p:anim calcmode="lin" valueType="num">
                                      <p:cBhvr additive="base">
                                        <p:cTn dur="1000"/>
                                        <p:tgtEl>
                                          <p:spTgt spid="244"/>
                                        </p:tgtEl>
                                        <p:attrNameLst>
                                          <p:attrName>ppt_w</p:attrName>
                                        </p:attrNameLst>
                                      </p:cBhvr>
                                      <p:tavLst>
                                        <p:tav fmla="" tm="0">
                                          <p:val>
                                            <p:strVal val="0"/>
                                          </p:val>
                                        </p:tav>
                                        <p:tav fmla="" tm="100000">
                                          <p:val>
                                            <p:strVal val="#ppt_w"/>
                                          </p:val>
                                        </p:tav>
                                      </p:tavLst>
                                    </p:anim>
                                    <p:anim calcmode="lin" valueType="num">
                                      <p:cBhvr additive="base">
                                        <p:cTn dur="1000"/>
                                        <p:tgtEl>
                                          <p:spTgt spid="24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1000"/>
                                        <p:tgtEl>
                                          <p:spTgt spid="2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3" name="Shape 93"/>
        <p:cNvGrpSpPr/>
        <p:nvPr/>
      </p:nvGrpSpPr>
      <p:grpSpPr>
        <a:xfrm>
          <a:off x="0" y="0"/>
          <a:ext cx="0" cy="0"/>
          <a:chOff x="0" y="0"/>
          <a:chExt cx="0" cy="0"/>
        </a:xfrm>
      </p:grpSpPr>
      <p:pic>
        <p:nvPicPr>
          <p:cNvPr descr="D:\e\الشغل\شغل يبدء من  شهر 3 سنة 2014\كل البراويز\براويز خالصة\dnz-u40.png" id="94" name="Shape 94"/>
          <p:cNvPicPr preferRelativeResize="0"/>
          <p:nvPr/>
        </p:nvPicPr>
        <p:blipFill rotWithShape="1">
          <a:blip r:embed="rId3">
            <a:alphaModFix/>
          </a:blip>
          <a:srcRect b="0" l="0" r="0" t="0"/>
          <a:stretch/>
        </p:blipFill>
        <p:spPr>
          <a:xfrm>
            <a:off x="928662" y="1142983"/>
            <a:ext cx="7143799" cy="3714776"/>
          </a:xfrm>
          <a:prstGeom prst="rect">
            <a:avLst/>
          </a:prstGeom>
          <a:noFill/>
          <a:ln>
            <a:noFill/>
          </a:ln>
        </p:spPr>
      </p:pic>
      <p:sp>
        <p:nvSpPr>
          <p:cNvPr id="95" name="Shape 95"/>
          <p:cNvSpPr/>
          <p:nvPr/>
        </p:nvSpPr>
        <p:spPr>
          <a:xfrm>
            <a:off x="2617463" y="2143116"/>
            <a:ext cx="4812057" cy="92332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5400" u="none" cap="none" strike="noStrike">
                <a:solidFill>
                  <a:schemeClr val="lt1"/>
                </a:solidFill>
                <a:latin typeface="Arial"/>
                <a:ea typeface="Arial"/>
                <a:cs typeface="Arial"/>
                <a:sym typeface="Arial"/>
              </a:rPr>
              <a:t>المشكلات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1000"/>
                                        <p:tgtEl>
                                          <p:spTgt spid="94"/>
                                        </p:tgtEl>
                                      </p:cBhvr>
                                    </p:animEffect>
                                  </p:childTnLst>
                                </p:cTn>
                              </p:par>
                              <p:par>
                                <p:cTn fill="hold" nodeType="with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1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1" name="Shape 251"/>
        <p:cNvGrpSpPr/>
        <p:nvPr/>
      </p:nvGrpSpPr>
      <p:grpSpPr>
        <a:xfrm>
          <a:off x="0" y="0"/>
          <a:ext cx="0" cy="0"/>
          <a:chOff x="0" y="0"/>
          <a:chExt cx="0" cy="0"/>
        </a:xfrm>
      </p:grpSpPr>
      <p:pic>
        <p:nvPicPr>
          <p:cNvPr descr="BDRMC017.WMF" id="252" name="Shape 252"/>
          <p:cNvPicPr preferRelativeResize="0"/>
          <p:nvPr/>
        </p:nvPicPr>
        <p:blipFill rotWithShape="1">
          <a:blip r:embed="rId3">
            <a:alphaModFix/>
          </a:blip>
          <a:srcRect b="0" l="0" r="0" t="0"/>
          <a:stretch/>
        </p:blipFill>
        <p:spPr>
          <a:xfrm>
            <a:off x="214282" y="285728"/>
            <a:ext cx="8643997" cy="6357958"/>
          </a:xfrm>
          <a:prstGeom prst="rect">
            <a:avLst/>
          </a:prstGeom>
          <a:noFill/>
          <a:ln>
            <a:noFill/>
          </a:ln>
        </p:spPr>
      </p:pic>
      <p:sp>
        <p:nvSpPr>
          <p:cNvPr id="253" name="Shape 253"/>
          <p:cNvSpPr/>
          <p:nvPr/>
        </p:nvSpPr>
        <p:spPr>
          <a:xfrm>
            <a:off x="428595" y="1966636"/>
            <a:ext cx="8215368" cy="4524315"/>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3600" u="none" cap="none" strike="noStrike">
                <a:solidFill>
                  <a:srgbClr val="333399"/>
                </a:solidFill>
                <a:latin typeface="Arial"/>
                <a:ea typeface="Arial"/>
                <a:cs typeface="Arial"/>
                <a:sym typeface="Arial"/>
              </a:rPr>
              <a:t>العلاقة بين الزوجين تتأثر بشخصية كل منهما وتعتبر الشخصية من أهم العوامل التي تجعل التوافق الزواجي جذاباً أو نافراً، فالأزواج الناضجين اجتماعياً وانفعالياً أقدر على التعامل الإيجابي من غير الناضجين بعض سمات الشخصية ممكن أن تكون مصدر توتر للطرف الآخر في العلاقات الزواجية واتفق بعض الباحثين على أن من الخصائص الشخصية التي تحقق سوء التوافق الزواجي هي:</a:t>
            </a:r>
          </a:p>
        </p:txBody>
      </p:sp>
      <p:pic>
        <p:nvPicPr>
          <p:cNvPr descr=";lll.gif" id="254" name="Shape 254"/>
          <p:cNvPicPr preferRelativeResize="0"/>
          <p:nvPr/>
        </p:nvPicPr>
        <p:blipFill rotWithShape="1">
          <a:blip r:embed="rId4">
            <a:alphaModFix/>
          </a:blip>
          <a:srcRect b="0" l="0" r="0" t="0"/>
          <a:stretch/>
        </p:blipFill>
        <p:spPr>
          <a:xfrm>
            <a:off x="428595" y="500041"/>
            <a:ext cx="8215370" cy="1428759"/>
          </a:xfrm>
          <a:prstGeom prst="roundRect">
            <a:avLst>
              <a:gd fmla="val 16667" name="adj"/>
            </a:avLst>
          </a:prstGeom>
          <a:noFill/>
          <a:ln>
            <a:noFill/>
          </a:ln>
        </p:spPr>
      </p:pic>
      <p:sp>
        <p:nvSpPr>
          <p:cNvPr id="255" name="Shape 255"/>
          <p:cNvSpPr/>
          <p:nvPr/>
        </p:nvSpPr>
        <p:spPr>
          <a:xfrm>
            <a:off x="642910" y="785793"/>
            <a:ext cx="7786741" cy="769441"/>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990000"/>
                </a:solidFill>
                <a:latin typeface="Arial"/>
                <a:ea typeface="Arial"/>
                <a:cs typeface="Arial"/>
                <a:sym typeface="Arial"/>
              </a:rPr>
              <a:t>السمات الشخصية للشريك:</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54"/>
                                        </p:tgtEl>
                                        <p:attrNameLst>
                                          <p:attrName>style.visibility</p:attrName>
                                        </p:attrNameLst>
                                      </p:cBhvr>
                                      <p:to>
                                        <p:strVal val="visible"/>
                                      </p:to>
                                    </p:set>
                                    <p:anim calcmode="lin" valueType="num">
                                      <p:cBhvr additive="base">
                                        <p:cTn dur="1000"/>
                                        <p:tgtEl>
                                          <p:spTgt spid="254"/>
                                        </p:tgtEl>
                                        <p:attrNameLst>
                                          <p:attrName>ppt_w</p:attrName>
                                        </p:attrNameLst>
                                      </p:cBhvr>
                                      <p:tavLst>
                                        <p:tav fmla="" tm="0">
                                          <p:val>
                                            <p:strVal val="0"/>
                                          </p:val>
                                        </p:tav>
                                        <p:tav fmla="" tm="100000">
                                          <p:val>
                                            <p:strVal val="#ppt_w"/>
                                          </p:val>
                                        </p:tav>
                                      </p:tavLst>
                                    </p:anim>
                                    <p:anim calcmode="lin" valueType="num">
                                      <p:cBhvr additive="base">
                                        <p:cTn dur="1000"/>
                                        <p:tgtEl>
                                          <p:spTgt spid="254"/>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55"/>
                                        </p:tgtEl>
                                        <p:attrNameLst>
                                          <p:attrName>style.visibility</p:attrName>
                                        </p:attrNameLst>
                                      </p:cBhvr>
                                      <p:to>
                                        <p:strVal val="visible"/>
                                      </p:to>
                                    </p:set>
                                    <p:anim calcmode="lin" valueType="num">
                                      <p:cBhvr additive="base">
                                        <p:cTn dur="1000"/>
                                        <p:tgtEl>
                                          <p:spTgt spid="255"/>
                                        </p:tgtEl>
                                        <p:attrNameLst>
                                          <p:attrName>ppt_w</p:attrName>
                                        </p:attrNameLst>
                                      </p:cBhvr>
                                      <p:tavLst>
                                        <p:tav fmla="" tm="0">
                                          <p:val>
                                            <p:strVal val="0"/>
                                          </p:val>
                                        </p:tav>
                                        <p:tav fmla="" tm="100000">
                                          <p:val>
                                            <p:strVal val="#ppt_w"/>
                                          </p:val>
                                        </p:tav>
                                      </p:tavLst>
                                    </p:anim>
                                    <p:anim calcmode="lin" valueType="num">
                                      <p:cBhvr additive="base">
                                        <p:cTn dur="1000"/>
                                        <p:tgtEl>
                                          <p:spTgt spid="25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52"/>
                                        </p:tgtEl>
                                        <p:attrNameLst>
                                          <p:attrName>style.visibility</p:attrName>
                                        </p:attrNameLst>
                                      </p:cBhvr>
                                      <p:to>
                                        <p:strVal val="visible"/>
                                      </p:to>
                                    </p:set>
                                    <p:anim calcmode="lin" valueType="num">
                                      <p:cBhvr additive="base">
                                        <p:cTn dur="1000"/>
                                        <p:tgtEl>
                                          <p:spTgt spid="252"/>
                                        </p:tgtEl>
                                        <p:attrNameLst>
                                          <p:attrName>ppt_w</p:attrName>
                                        </p:attrNameLst>
                                      </p:cBhvr>
                                      <p:tavLst>
                                        <p:tav fmla="" tm="0">
                                          <p:val>
                                            <p:strVal val="0"/>
                                          </p:val>
                                        </p:tav>
                                        <p:tav fmla="" tm="100000">
                                          <p:val>
                                            <p:strVal val="#ppt_w"/>
                                          </p:val>
                                        </p:tav>
                                      </p:tavLst>
                                    </p:anim>
                                    <p:anim calcmode="lin" valueType="num">
                                      <p:cBhvr additive="base">
                                        <p:cTn dur="1000"/>
                                        <p:tgtEl>
                                          <p:spTgt spid="25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1000"/>
                                        <p:tgtEl>
                                          <p:spTgt spid="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9" name="Shape 259"/>
        <p:cNvGrpSpPr/>
        <p:nvPr/>
      </p:nvGrpSpPr>
      <p:grpSpPr>
        <a:xfrm>
          <a:off x="0" y="0"/>
          <a:ext cx="0" cy="0"/>
          <a:chOff x="0" y="0"/>
          <a:chExt cx="0" cy="0"/>
        </a:xfrm>
      </p:grpSpPr>
      <p:pic>
        <p:nvPicPr>
          <p:cNvPr descr="BDRMC017.WMF" id="260" name="Shape 260"/>
          <p:cNvPicPr preferRelativeResize="0"/>
          <p:nvPr/>
        </p:nvPicPr>
        <p:blipFill rotWithShape="1">
          <a:blip r:embed="rId3">
            <a:alphaModFix/>
          </a:blip>
          <a:srcRect b="0" l="0" r="0" t="0"/>
          <a:stretch/>
        </p:blipFill>
        <p:spPr>
          <a:xfrm>
            <a:off x="214282" y="285728"/>
            <a:ext cx="8643997" cy="6357958"/>
          </a:xfrm>
          <a:prstGeom prst="rect">
            <a:avLst/>
          </a:prstGeom>
          <a:noFill/>
          <a:ln>
            <a:noFill/>
          </a:ln>
        </p:spPr>
      </p:pic>
      <p:sp>
        <p:nvSpPr>
          <p:cNvPr id="261" name="Shape 261"/>
          <p:cNvSpPr/>
          <p:nvPr/>
        </p:nvSpPr>
        <p:spPr>
          <a:xfrm>
            <a:off x="428595" y="2214553"/>
            <a:ext cx="8215368" cy="76944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rgbClr val="800080"/>
              </a:buClr>
              <a:buSzPct val="100000"/>
              <a:buFont typeface="Arial"/>
              <a:buChar char="•"/>
            </a:pPr>
            <a:r>
              <a:rPr b="1" i="0" lang="ar-EG" sz="4400" u="none" cap="none" strike="noStrike">
                <a:solidFill>
                  <a:srgbClr val="800080"/>
                </a:solidFill>
                <a:latin typeface="Arial"/>
                <a:ea typeface="Arial"/>
                <a:cs typeface="Arial"/>
                <a:sym typeface="Arial"/>
              </a:rPr>
              <a:t>السيطرة وعدم تقدير الآخرين.</a:t>
            </a:r>
          </a:p>
        </p:txBody>
      </p:sp>
      <p:pic>
        <p:nvPicPr>
          <p:cNvPr descr=";lll.gif" id="262" name="Shape 262"/>
          <p:cNvPicPr preferRelativeResize="0"/>
          <p:nvPr/>
        </p:nvPicPr>
        <p:blipFill rotWithShape="1">
          <a:blip r:embed="rId4">
            <a:alphaModFix/>
          </a:blip>
          <a:srcRect b="0" l="0" r="0" t="0"/>
          <a:stretch/>
        </p:blipFill>
        <p:spPr>
          <a:xfrm>
            <a:off x="428595" y="500041"/>
            <a:ext cx="8215370" cy="1428759"/>
          </a:xfrm>
          <a:prstGeom prst="roundRect">
            <a:avLst>
              <a:gd fmla="val 16667" name="adj"/>
            </a:avLst>
          </a:prstGeom>
          <a:noFill/>
          <a:ln>
            <a:noFill/>
          </a:ln>
        </p:spPr>
      </p:pic>
      <p:sp>
        <p:nvSpPr>
          <p:cNvPr id="263" name="Shape 263"/>
          <p:cNvSpPr/>
          <p:nvPr/>
        </p:nvSpPr>
        <p:spPr>
          <a:xfrm>
            <a:off x="642910" y="785793"/>
            <a:ext cx="7786741" cy="769441"/>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990000"/>
                </a:solidFill>
                <a:latin typeface="Arial"/>
                <a:ea typeface="Arial"/>
                <a:cs typeface="Arial"/>
                <a:sym typeface="Arial"/>
              </a:rPr>
              <a:t>السمات الشخصية للشريك:</a:t>
            </a:r>
          </a:p>
        </p:txBody>
      </p:sp>
      <p:sp>
        <p:nvSpPr>
          <p:cNvPr id="264" name="Shape 264"/>
          <p:cNvSpPr/>
          <p:nvPr/>
        </p:nvSpPr>
        <p:spPr>
          <a:xfrm>
            <a:off x="428595" y="3115297"/>
            <a:ext cx="8215368" cy="76944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rgbClr val="800080"/>
              </a:buClr>
              <a:buSzPct val="100000"/>
              <a:buFont typeface="Arial"/>
              <a:buChar char="•"/>
            </a:pPr>
            <a:r>
              <a:rPr b="1" i="0" lang="ar-EG" sz="4400" u="none" cap="none" strike="noStrike">
                <a:solidFill>
                  <a:srgbClr val="800080"/>
                </a:solidFill>
                <a:latin typeface="Arial"/>
                <a:ea typeface="Arial"/>
                <a:cs typeface="Arial"/>
                <a:sym typeface="Arial"/>
              </a:rPr>
              <a:t>انخفاض مستوى العلاقات الاجتماعية.</a:t>
            </a:r>
          </a:p>
        </p:txBody>
      </p:sp>
      <p:sp>
        <p:nvSpPr>
          <p:cNvPr id="265" name="Shape 265"/>
          <p:cNvSpPr/>
          <p:nvPr/>
        </p:nvSpPr>
        <p:spPr>
          <a:xfrm>
            <a:off x="428595" y="4016880"/>
            <a:ext cx="8215368" cy="76944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rgbClr val="800080"/>
              </a:buClr>
              <a:buSzPct val="100000"/>
              <a:buFont typeface="Arial"/>
              <a:buChar char="•"/>
            </a:pPr>
            <a:r>
              <a:rPr b="1" i="0" lang="ar-EG" sz="4400" u="none" cap="none" strike="noStrike">
                <a:solidFill>
                  <a:srgbClr val="800080"/>
                </a:solidFill>
                <a:latin typeface="Arial"/>
                <a:ea typeface="Arial"/>
                <a:cs typeface="Arial"/>
                <a:sym typeface="Arial"/>
              </a:rPr>
              <a:t>التصرف الجاف.</a:t>
            </a:r>
          </a:p>
        </p:txBody>
      </p:sp>
      <p:sp>
        <p:nvSpPr>
          <p:cNvPr id="266" name="Shape 266"/>
          <p:cNvSpPr/>
          <p:nvPr/>
        </p:nvSpPr>
        <p:spPr>
          <a:xfrm>
            <a:off x="428595" y="4874137"/>
            <a:ext cx="8215368" cy="76944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rgbClr val="800080"/>
              </a:buClr>
              <a:buSzPct val="100000"/>
              <a:buFont typeface="Arial"/>
              <a:buChar char="•"/>
            </a:pPr>
            <a:r>
              <a:rPr b="1" i="0" lang="ar-EG" sz="4400" u="none" cap="none" strike="noStrike">
                <a:solidFill>
                  <a:srgbClr val="800080"/>
                </a:solidFill>
                <a:latin typeface="Arial"/>
                <a:ea typeface="Arial"/>
                <a:cs typeface="Arial"/>
                <a:sym typeface="Arial"/>
              </a:rPr>
              <a:t>عدم الفاعلية في حل المشكلات.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600"/>
                                        <p:tgtEl>
                                          <p:spTgt spid="2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600"/>
                                        <p:tgtEl>
                                          <p:spTgt spid="2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600"/>
                                        <p:tgtEl>
                                          <p:spTgt spid="2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600"/>
                                        <p:tgtEl>
                                          <p:spTgt spid="2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0" name="Shape 270"/>
        <p:cNvGrpSpPr/>
        <p:nvPr/>
      </p:nvGrpSpPr>
      <p:grpSpPr>
        <a:xfrm>
          <a:off x="0" y="0"/>
          <a:ext cx="0" cy="0"/>
          <a:chOff x="0" y="0"/>
          <a:chExt cx="0" cy="0"/>
        </a:xfrm>
      </p:grpSpPr>
      <p:pic>
        <p:nvPicPr>
          <p:cNvPr descr="BDRMC017.WMF" id="271" name="Shape 271"/>
          <p:cNvPicPr preferRelativeResize="0"/>
          <p:nvPr/>
        </p:nvPicPr>
        <p:blipFill rotWithShape="1">
          <a:blip r:embed="rId3">
            <a:alphaModFix/>
          </a:blip>
          <a:srcRect b="0" l="0" r="0" t="0"/>
          <a:stretch/>
        </p:blipFill>
        <p:spPr>
          <a:xfrm>
            <a:off x="214282" y="285728"/>
            <a:ext cx="8643997" cy="6357958"/>
          </a:xfrm>
          <a:prstGeom prst="rect">
            <a:avLst/>
          </a:prstGeom>
          <a:noFill/>
          <a:ln>
            <a:noFill/>
          </a:ln>
        </p:spPr>
      </p:pic>
      <p:sp>
        <p:nvSpPr>
          <p:cNvPr id="272" name="Shape 272"/>
          <p:cNvSpPr/>
          <p:nvPr/>
        </p:nvSpPr>
        <p:spPr>
          <a:xfrm>
            <a:off x="428595" y="2544916"/>
            <a:ext cx="8215368" cy="3170098"/>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333399"/>
                </a:solidFill>
                <a:latin typeface="Arial"/>
                <a:ea typeface="Arial"/>
                <a:cs typeface="Arial"/>
                <a:sym typeface="Arial"/>
              </a:rPr>
              <a:t>الزواج يتطلب من الزوجين قدرة تكيفية عالية وفهم جيد للعلاقة الزواجية، وإذا تضاءلت هذه القدرة قد تؤدي إلى معاناة أحدهما أو كليهما من مشكلات وصعوبات مختلفة تعيق التوافق الزواجي بينهما.</a:t>
            </a:r>
          </a:p>
        </p:txBody>
      </p:sp>
      <p:pic>
        <p:nvPicPr>
          <p:cNvPr descr=";lll.gif" id="273" name="Shape 273"/>
          <p:cNvPicPr preferRelativeResize="0"/>
          <p:nvPr/>
        </p:nvPicPr>
        <p:blipFill rotWithShape="1">
          <a:blip r:embed="rId4">
            <a:alphaModFix/>
          </a:blip>
          <a:srcRect b="0" l="0" r="0" t="0"/>
          <a:stretch/>
        </p:blipFill>
        <p:spPr>
          <a:xfrm>
            <a:off x="428595" y="500041"/>
            <a:ext cx="8215370" cy="1428759"/>
          </a:xfrm>
          <a:prstGeom prst="roundRect">
            <a:avLst>
              <a:gd fmla="val 16667" name="adj"/>
            </a:avLst>
          </a:prstGeom>
          <a:noFill/>
          <a:ln>
            <a:noFill/>
          </a:ln>
        </p:spPr>
      </p:pic>
      <p:sp>
        <p:nvSpPr>
          <p:cNvPr id="274" name="Shape 274"/>
          <p:cNvSpPr/>
          <p:nvPr/>
        </p:nvSpPr>
        <p:spPr>
          <a:xfrm>
            <a:off x="642910" y="873608"/>
            <a:ext cx="7786741" cy="769441"/>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A8007C"/>
                </a:solidFill>
                <a:latin typeface="Arial"/>
                <a:ea typeface="Arial"/>
                <a:cs typeface="Arial"/>
                <a:sym typeface="Arial"/>
              </a:rPr>
              <a:t>القدرة التكيفية: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73"/>
                                        </p:tgtEl>
                                        <p:attrNameLst>
                                          <p:attrName>style.visibility</p:attrName>
                                        </p:attrNameLst>
                                      </p:cBhvr>
                                      <p:to>
                                        <p:strVal val="visible"/>
                                      </p:to>
                                    </p:set>
                                    <p:anim calcmode="lin" valueType="num">
                                      <p:cBhvr additive="base">
                                        <p:cTn dur="1000"/>
                                        <p:tgtEl>
                                          <p:spTgt spid="273"/>
                                        </p:tgtEl>
                                        <p:attrNameLst>
                                          <p:attrName>ppt_w</p:attrName>
                                        </p:attrNameLst>
                                      </p:cBhvr>
                                      <p:tavLst>
                                        <p:tav fmla="" tm="0">
                                          <p:val>
                                            <p:strVal val="0"/>
                                          </p:val>
                                        </p:tav>
                                        <p:tav fmla="" tm="100000">
                                          <p:val>
                                            <p:strVal val="#ppt_w"/>
                                          </p:val>
                                        </p:tav>
                                      </p:tavLst>
                                    </p:anim>
                                    <p:anim calcmode="lin" valueType="num">
                                      <p:cBhvr additive="base">
                                        <p:cTn dur="1000"/>
                                        <p:tgtEl>
                                          <p:spTgt spid="273"/>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74"/>
                                        </p:tgtEl>
                                        <p:attrNameLst>
                                          <p:attrName>style.visibility</p:attrName>
                                        </p:attrNameLst>
                                      </p:cBhvr>
                                      <p:to>
                                        <p:strVal val="visible"/>
                                      </p:to>
                                    </p:set>
                                    <p:anim calcmode="lin" valueType="num">
                                      <p:cBhvr additive="base">
                                        <p:cTn dur="1000"/>
                                        <p:tgtEl>
                                          <p:spTgt spid="274"/>
                                        </p:tgtEl>
                                        <p:attrNameLst>
                                          <p:attrName>ppt_w</p:attrName>
                                        </p:attrNameLst>
                                      </p:cBhvr>
                                      <p:tavLst>
                                        <p:tav fmla="" tm="0">
                                          <p:val>
                                            <p:strVal val="0"/>
                                          </p:val>
                                        </p:tav>
                                        <p:tav fmla="" tm="100000">
                                          <p:val>
                                            <p:strVal val="#ppt_w"/>
                                          </p:val>
                                        </p:tav>
                                      </p:tavLst>
                                    </p:anim>
                                    <p:anim calcmode="lin" valueType="num">
                                      <p:cBhvr additive="base">
                                        <p:cTn dur="1000"/>
                                        <p:tgtEl>
                                          <p:spTgt spid="274"/>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71"/>
                                        </p:tgtEl>
                                        <p:attrNameLst>
                                          <p:attrName>style.visibility</p:attrName>
                                        </p:attrNameLst>
                                      </p:cBhvr>
                                      <p:to>
                                        <p:strVal val="visible"/>
                                      </p:to>
                                    </p:set>
                                    <p:anim calcmode="lin" valueType="num">
                                      <p:cBhvr additive="base">
                                        <p:cTn dur="1000"/>
                                        <p:tgtEl>
                                          <p:spTgt spid="271"/>
                                        </p:tgtEl>
                                        <p:attrNameLst>
                                          <p:attrName>ppt_w</p:attrName>
                                        </p:attrNameLst>
                                      </p:cBhvr>
                                      <p:tavLst>
                                        <p:tav fmla="" tm="0">
                                          <p:val>
                                            <p:strVal val="0"/>
                                          </p:val>
                                        </p:tav>
                                        <p:tav fmla="" tm="100000">
                                          <p:val>
                                            <p:strVal val="#ppt_w"/>
                                          </p:val>
                                        </p:tav>
                                      </p:tavLst>
                                    </p:anim>
                                    <p:anim calcmode="lin" valueType="num">
                                      <p:cBhvr additive="base">
                                        <p:cTn dur="1000"/>
                                        <p:tgtEl>
                                          <p:spTgt spid="27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1000"/>
                                        <p:tgtEl>
                                          <p:spTgt spid="2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8" name="Shape 278"/>
        <p:cNvGrpSpPr/>
        <p:nvPr/>
      </p:nvGrpSpPr>
      <p:grpSpPr>
        <a:xfrm>
          <a:off x="0" y="0"/>
          <a:ext cx="0" cy="0"/>
          <a:chOff x="0" y="0"/>
          <a:chExt cx="0" cy="0"/>
        </a:xfrm>
      </p:grpSpPr>
      <p:grpSp>
        <p:nvGrpSpPr>
          <p:cNvPr id="279" name="Shape 279"/>
          <p:cNvGrpSpPr/>
          <p:nvPr/>
        </p:nvGrpSpPr>
        <p:grpSpPr>
          <a:xfrm>
            <a:off x="4890392" y="214289"/>
            <a:ext cx="4253608" cy="1571635"/>
            <a:chOff x="-150190" y="1447800"/>
            <a:chExt cx="9232347" cy="5105399"/>
          </a:xfrm>
        </p:grpSpPr>
        <p:sp>
          <p:nvSpPr>
            <p:cNvPr id="280" name="Shape 280"/>
            <p:cNvSpPr/>
            <p:nvPr/>
          </p:nvSpPr>
          <p:spPr>
            <a:xfrm>
              <a:off x="457200" y="1447800"/>
              <a:ext cx="8381999" cy="5105399"/>
            </a:xfrm>
            <a:prstGeom prst="parallelogram">
              <a:avLst>
                <a:gd fmla="val 25000" name="adj"/>
              </a:avLst>
            </a:prstGeom>
            <a:gradFill>
              <a:gsLst>
                <a:gs pos="0">
                  <a:srgbClr val="CCCCFF"/>
                </a:gs>
                <a:gs pos="17999">
                  <a:srgbClr val="99CCFF"/>
                </a:gs>
                <a:gs pos="36000">
                  <a:srgbClr val="9966FF"/>
                </a:gs>
                <a:gs pos="61000">
                  <a:srgbClr val="CC99FF"/>
                </a:gs>
                <a:gs pos="82001">
                  <a:srgbClr val="99CCFF"/>
                </a:gs>
                <a:gs pos="100000">
                  <a:srgbClr val="CCCCFF"/>
                </a:gs>
              </a:gsLst>
              <a:path path="circle">
                <a:fillToRect l="100%" t="100%"/>
              </a:path>
              <a:tileRect b="-100%" r="-100%"/>
            </a:gra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81" name="Shape 281"/>
            <p:cNvSpPr/>
            <p:nvPr/>
          </p:nvSpPr>
          <p:spPr>
            <a:xfrm rot="10800000">
              <a:off x="-150190" y="1911920"/>
              <a:ext cx="9232347" cy="4525242"/>
            </a:xfrm>
            <a:prstGeom prst="parallelogram">
              <a:avLst>
                <a:gd fmla="val 25000" name="adj"/>
              </a:avLst>
            </a:prstGeom>
            <a:solidFill>
              <a:srgbClr val="FF99FF"/>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sp>
        <p:nvSpPr>
          <p:cNvPr id="282" name="Shape 282"/>
          <p:cNvSpPr/>
          <p:nvPr/>
        </p:nvSpPr>
        <p:spPr>
          <a:xfrm>
            <a:off x="4867869" y="500041"/>
            <a:ext cx="4094462" cy="1015662"/>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6000" u="none" cap="none" strike="noStrike">
                <a:solidFill>
                  <a:srgbClr val="333399"/>
                </a:solidFill>
                <a:latin typeface="Arial"/>
                <a:ea typeface="Arial"/>
                <a:cs typeface="Arial"/>
                <a:sym typeface="Arial"/>
              </a:rPr>
              <a:t>تعلم ذاتي</a:t>
            </a:r>
          </a:p>
        </p:txBody>
      </p:sp>
      <p:pic>
        <p:nvPicPr>
          <p:cNvPr descr="D:\e\الشغل\شغل ابتدء من يوم 5 شهر 10 سنة 2013\كل البراويز\براويز خالصة\New Folder\0009.png" id="283" name="Shape 283"/>
          <p:cNvPicPr preferRelativeResize="0"/>
          <p:nvPr/>
        </p:nvPicPr>
        <p:blipFill rotWithShape="1">
          <a:blip r:embed="rId3">
            <a:alphaModFix/>
          </a:blip>
          <a:srcRect b="0" l="0" r="0" t="0"/>
          <a:stretch/>
        </p:blipFill>
        <p:spPr>
          <a:xfrm>
            <a:off x="285719" y="2285991"/>
            <a:ext cx="8572560" cy="4286280"/>
          </a:xfrm>
          <a:prstGeom prst="rect">
            <a:avLst/>
          </a:prstGeom>
          <a:noFill/>
          <a:ln>
            <a:noFill/>
          </a:ln>
        </p:spPr>
      </p:pic>
      <p:sp>
        <p:nvSpPr>
          <p:cNvPr id="284" name="Shape 284"/>
          <p:cNvSpPr txBox="1"/>
          <p:nvPr/>
        </p:nvSpPr>
        <p:spPr>
          <a:xfrm>
            <a:off x="571472" y="2572306"/>
            <a:ext cx="8072494" cy="3785651"/>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800" u="none" cap="none" strike="noStrike">
                <a:solidFill>
                  <a:srgbClr val="333399"/>
                </a:solidFill>
                <a:latin typeface="Arial"/>
                <a:ea typeface="Arial"/>
                <a:cs typeface="Arial"/>
                <a:sym typeface="Arial"/>
              </a:rPr>
              <a:t>من خلال الرجوع لكتاب (حان الوقت لزواج أفضل) تأليف (جون كارلسون ودون دنيكماير) اطلع على المهارات الأساسية للزواج الناجح التي يمكن تعلمها.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1000"/>
                                        <p:tgtEl>
                                          <p:spTgt spid="279"/>
                                        </p:tgtEl>
                                      </p:cBhvr>
                                    </p:animEffect>
                                  </p:childTnLst>
                                </p:cTn>
                              </p:par>
                              <p:par>
                                <p:cTn fill="hold" nodeType="with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1000"/>
                                        <p:tgtEl>
                                          <p:spTgt spid="2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gtEl>
                                        <p:attrNameLst>
                                          <p:attrName>style.visibility</p:attrName>
                                        </p:attrNameLst>
                                      </p:cBhvr>
                                      <p:to>
                                        <p:strVal val="visible"/>
                                      </p:to>
                                    </p:set>
                                    <p:animEffect filter="fade" transition="in">
                                      <p:cBhvr>
                                        <p:cTn dur="1000"/>
                                        <p:tgtEl>
                                          <p:spTgt spid="283"/>
                                        </p:tgtEl>
                                      </p:cBhvr>
                                    </p:animEffect>
                                  </p:childTnLst>
                                </p:cTn>
                              </p:par>
                              <p:par>
                                <p:cTn fill="hold" nodeType="with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1000"/>
                                        <p:tgtEl>
                                          <p:spTgt spid="2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8" name="Shape 288"/>
        <p:cNvGrpSpPr/>
        <p:nvPr/>
      </p:nvGrpSpPr>
      <p:grpSpPr>
        <a:xfrm>
          <a:off x="0" y="0"/>
          <a:ext cx="0" cy="0"/>
          <a:chOff x="0" y="0"/>
          <a:chExt cx="0" cy="0"/>
        </a:xfrm>
      </p:grpSpPr>
      <p:pic>
        <p:nvPicPr>
          <p:cNvPr descr="0096.gif" id="289" name="Shape 289"/>
          <p:cNvPicPr preferRelativeResize="0"/>
          <p:nvPr/>
        </p:nvPicPr>
        <p:blipFill rotWithShape="1">
          <a:blip r:embed="rId3">
            <a:alphaModFix/>
          </a:blip>
          <a:srcRect b="0" l="0" r="0" t="0"/>
          <a:stretch/>
        </p:blipFill>
        <p:spPr>
          <a:xfrm>
            <a:off x="2527911" y="-23"/>
            <a:ext cx="4088176" cy="1857388"/>
          </a:xfrm>
          <a:prstGeom prst="rect">
            <a:avLst/>
          </a:prstGeom>
          <a:noFill/>
          <a:ln>
            <a:noFill/>
          </a:ln>
        </p:spPr>
      </p:pic>
      <p:sp>
        <p:nvSpPr>
          <p:cNvPr id="290" name="Shape 290"/>
          <p:cNvSpPr/>
          <p:nvPr/>
        </p:nvSpPr>
        <p:spPr>
          <a:xfrm>
            <a:off x="3428992" y="442720"/>
            <a:ext cx="2786082" cy="1200329"/>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r>
              <a:rPr b="1" i="0" lang="ar-EG" sz="7200" u="none" cap="none" strike="noStrike">
                <a:solidFill>
                  <a:schemeClr val="lt1"/>
                </a:solidFill>
                <a:latin typeface="Arial"/>
                <a:ea typeface="Arial"/>
                <a:cs typeface="Arial"/>
                <a:sym typeface="Arial"/>
              </a:rPr>
              <a:t>إثراء</a:t>
            </a:r>
          </a:p>
        </p:txBody>
      </p:sp>
      <p:grpSp>
        <p:nvGrpSpPr>
          <p:cNvPr id="291" name="Shape 291"/>
          <p:cNvGrpSpPr/>
          <p:nvPr/>
        </p:nvGrpSpPr>
        <p:grpSpPr>
          <a:xfrm>
            <a:off x="285750" y="2214554"/>
            <a:ext cx="8501063" cy="4302142"/>
            <a:chOff x="500033" y="1000108"/>
            <a:chExt cx="8143931" cy="5214973"/>
          </a:xfrm>
        </p:grpSpPr>
        <p:sp>
          <p:nvSpPr>
            <p:cNvPr id="292" name="Shape 292"/>
            <p:cNvSpPr/>
            <p:nvPr/>
          </p:nvSpPr>
          <p:spPr>
            <a:xfrm>
              <a:off x="500033" y="1000108"/>
              <a:ext cx="8143931" cy="5214973"/>
            </a:xfrm>
            <a:prstGeom prst="roundRect">
              <a:avLst>
                <a:gd fmla="val 16667" name="adj"/>
              </a:avLst>
            </a:prstGeom>
            <a:solidFill>
              <a:srgbClr val="00B0F0"/>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93" name="Shape 293"/>
            <p:cNvSpPr/>
            <p:nvPr/>
          </p:nvSpPr>
          <p:spPr>
            <a:xfrm>
              <a:off x="568470" y="1285858"/>
              <a:ext cx="7938622" cy="4572031"/>
            </a:xfrm>
            <a:prstGeom prst="roundRect">
              <a:avLst>
                <a:gd fmla="val 16667" name="adj"/>
              </a:avLst>
            </a:prstGeom>
            <a:solidFill>
              <a:srgbClr val="FFCCFF"/>
            </a:solidFill>
            <a:ln cap="flat" cmpd="sng" w="53975">
              <a:solidFill>
                <a:srgbClr val="FF3399"/>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sp>
        <p:nvSpPr>
          <p:cNvPr id="294" name="Shape 294"/>
          <p:cNvSpPr/>
          <p:nvPr/>
        </p:nvSpPr>
        <p:spPr>
          <a:xfrm>
            <a:off x="357158" y="2810903"/>
            <a:ext cx="8286807" cy="3046988"/>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800" u="none" cap="none" strike="noStrike">
                <a:solidFill>
                  <a:srgbClr val="333399"/>
                </a:solidFill>
                <a:latin typeface="Arial"/>
                <a:ea typeface="Arial"/>
                <a:cs typeface="Arial"/>
                <a:sym typeface="Arial"/>
              </a:rPr>
              <a:t>توصلت دراسة (الحنطي 1999م) إلى عدد من النتائج المهمة منها: أن مشكلات التوافق الزواجي الأكثر شيوعا لدى الأزواج والزوجات معاً كما يلي: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800"/>
                                        <p:tgtEl>
                                          <p:spTgt spid="289"/>
                                        </p:tgtEl>
                                      </p:cBhvr>
                                    </p:animEffect>
                                  </p:childTnLst>
                                </p:cTn>
                              </p:par>
                              <p:par>
                                <p:cTn fill="hold" nodeType="with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800"/>
                                        <p:tgtEl>
                                          <p:spTgt spid="2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1000"/>
                                        <p:tgtEl>
                                          <p:spTgt spid="291"/>
                                        </p:tgtEl>
                                      </p:cBhvr>
                                    </p:animEffect>
                                  </p:childTnLst>
                                </p:cTn>
                              </p:par>
                              <p:par>
                                <p:cTn fill="hold" nodeType="with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1000"/>
                                        <p:tgtEl>
                                          <p:spTgt spid="2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8" name="Shape 298"/>
        <p:cNvGrpSpPr/>
        <p:nvPr/>
      </p:nvGrpSpPr>
      <p:grpSpPr>
        <a:xfrm>
          <a:off x="0" y="0"/>
          <a:ext cx="0" cy="0"/>
          <a:chOff x="0" y="0"/>
          <a:chExt cx="0" cy="0"/>
        </a:xfrm>
      </p:grpSpPr>
      <p:pic>
        <p:nvPicPr>
          <p:cNvPr descr="D:\e\New folder (2)\yui.gif" id="299" name="Shape 299"/>
          <p:cNvPicPr preferRelativeResize="0"/>
          <p:nvPr/>
        </p:nvPicPr>
        <p:blipFill rotWithShape="1">
          <a:blip r:embed="rId3">
            <a:alphaModFix/>
          </a:blip>
          <a:srcRect b="0" l="0" r="0" t="0"/>
          <a:stretch/>
        </p:blipFill>
        <p:spPr>
          <a:xfrm>
            <a:off x="0" y="2428868"/>
            <a:ext cx="9144000" cy="1857387"/>
          </a:xfrm>
          <a:prstGeom prst="rect">
            <a:avLst/>
          </a:prstGeom>
          <a:noFill/>
          <a:ln>
            <a:noFill/>
          </a:ln>
        </p:spPr>
      </p:pic>
      <p:sp>
        <p:nvSpPr>
          <p:cNvPr id="300" name="Shape 300"/>
          <p:cNvSpPr txBox="1"/>
          <p:nvPr/>
        </p:nvSpPr>
        <p:spPr>
          <a:xfrm>
            <a:off x="500033" y="2786058"/>
            <a:ext cx="7929617" cy="70788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i="0" lang="ar-EG" sz="4000" u="none" cap="none" strike="noStrike">
                <a:solidFill>
                  <a:schemeClr val="lt1"/>
                </a:solidFill>
                <a:latin typeface="Arial"/>
                <a:ea typeface="Arial"/>
                <a:cs typeface="Arial"/>
                <a:sym typeface="Arial"/>
              </a:rPr>
              <a:t>مشكلات الزمن الذي يقضيه الزوجان معاً.</a:t>
            </a:r>
          </a:p>
        </p:txBody>
      </p:sp>
      <p:pic>
        <p:nvPicPr>
          <p:cNvPr descr="0096.gif" id="301" name="Shape 301"/>
          <p:cNvPicPr preferRelativeResize="0"/>
          <p:nvPr/>
        </p:nvPicPr>
        <p:blipFill rotWithShape="1">
          <a:blip r:embed="rId4">
            <a:alphaModFix/>
          </a:blip>
          <a:srcRect b="0" l="0" r="0" t="0"/>
          <a:stretch/>
        </p:blipFill>
        <p:spPr>
          <a:xfrm>
            <a:off x="2527911" y="-23"/>
            <a:ext cx="4088176" cy="1857388"/>
          </a:xfrm>
          <a:prstGeom prst="rect">
            <a:avLst/>
          </a:prstGeom>
          <a:noFill/>
          <a:ln>
            <a:noFill/>
          </a:ln>
        </p:spPr>
      </p:pic>
      <p:sp>
        <p:nvSpPr>
          <p:cNvPr id="302" name="Shape 302"/>
          <p:cNvSpPr/>
          <p:nvPr/>
        </p:nvSpPr>
        <p:spPr>
          <a:xfrm>
            <a:off x="3428992" y="442720"/>
            <a:ext cx="2786082" cy="1200329"/>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r>
              <a:rPr b="1" i="0" lang="ar-EG" sz="7200" u="none" cap="none" strike="noStrike">
                <a:solidFill>
                  <a:schemeClr val="lt1"/>
                </a:solidFill>
                <a:latin typeface="Arial"/>
                <a:ea typeface="Arial"/>
                <a:cs typeface="Arial"/>
                <a:sym typeface="Arial"/>
              </a:rPr>
              <a:t>إثراء</a:t>
            </a:r>
          </a:p>
        </p:txBody>
      </p:sp>
      <p:pic>
        <p:nvPicPr>
          <p:cNvPr descr="D:\e\New folder (2)\yui.gif" id="303" name="Shape 303"/>
          <p:cNvPicPr preferRelativeResize="0"/>
          <p:nvPr/>
        </p:nvPicPr>
        <p:blipFill rotWithShape="1">
          <a:blip r:embed="rId3">
            <a:alphaModFix/>
          </a:blip>
          <a:srcRect b="0" l="0" r="0" t="0"/>
          <a:stretch/>
        </p:blipFill>
        <p:spPr>
          <a:xfrm>
            <a:off x="0" y="4357694"/>
            <a:ext cx="9144000" cy="1857387"/>
          </a:xfrm>
          <a:prstGeom prst="rect">
            <a:avLst/>
          </a:prstGeom>
          <a:noFill/>
          <a:ln>
            <a:noFill/>
          </a:ln>
        </p:spPr>
      </p:pic>
      <p:sp>
        <p:nvSpPr>
          <p:cNvPr id="304" name="Shape 304"/>
          <p:cNvSpPr txBox="1"/>
          <p:nvPr/>
        </p:nvSpPr>
        <p:spPr>
          <a:xfrm>
            <a:off x="500033" y="4714885"/>
            <a:ext cx="7929617" cy="70788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i="0" lang="ar-EG" sz="4000" u="none" cap="none" strike="noStrike">
                <a:solidFill>
                  <a:schemeClr val="lt1"/>
                </a:solidFill>
                <a:latin typeface="Arial"/>
                <a:ea typeface="Arial"/>
                <a:cs typeface="Arial"/>
                <a:sym typeface="Arial"/>
              </a:rPr>
              <a:t>مشكلات أداء الدور.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1000"/>
                                        <p:tgtEl>
                                          <p:spTgt spid="299"/>
                                        </p:tgtEl>
                                      </p:cBhvr>
                                    </p:animEffect>
                                  </p:childTnLst>
                                </p:cTn>
                              </p:par>
                              <p:par>
                                <p:cTn fill="hold" nodeType="with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1000"/>
                                        <p:tgtEl>
                                          <p:spTgt spid="3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1000"/>
                                        <p:tgtEl>
                                          <p:spTgt spid="303"/>
                                        </p:tgtEl>
                                      </p:cBhvr>
                                    </p:animEffect>
                                  </p:childTnLst>
                                </p:cTn>
                              </p:par>
                              <p:par>
                                <p:cTn fill="hold" nodeType="with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1000"/>
                                        <p:tgtEl>
                                          <p:spTgt spid="3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8" name="Shape 308"/>
        <p:cNvGrpSpPr/>
        <p:nvPr/>
      </p:nvGrpSpPr>
      <p:grpSpPr>
        <a:xfrm>
          <a:off x="0" y="0"/>
          <a:ext cx="0" cy="0"/>
          <a:chOff x="0" y="0"/>
          <a:chExt cx="0" cy="0"/>
        </a:xfrm>
      </p:grpSpPr>
      <p:pic>
        <p:nvPicPr>
          <p:cNvPr descr="D:\e\New folder (2)\yui.gif" id="309" name="Shape 309"/>
          <p:cNvPicPr preferRelativeResize="0"/>
          <p:nvPr/>
        </p:nvPicPr>
        <p:blipFill rotWithShape="1">
          <a:blip r:embed="rId3">
            <a:alphaModFix/>
          </a:blip>
          <a:srcRect b="0" l="0" r="0" t="0"/>
          <a:stretch/>
        </p:blipFill>
        <p:spPr>
          <a:xfrm>
            <a:off x="0" y="2428868"/>
            <a:ext cx="9144000" cy="1857387"/>
          </a:xfrm>
          <a:prstGeom prst="rect">
            <a:avLst/>
          </a:prstGeom>
          <a:noFill/>
          <a:ln>
            <a:noFill/>
          </a:ln>
        </p:spPr>
      </p:pic>
      <p:sp>
        <p:nvSpPr>
          <p:cNvPr id="310" name="Shape 310"/>
          <p:cNvSpPr txBox="1"/>
          <p:nvPr/>
        </p:nvSpPr>
        <p:spPr>
          <a:xfrm>
            <a:off x="500033" y="2786058"/>
            <a:ext cx="7929617" cy="769441"/>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i="0" lang="ar-EG" sz="4400" u="none" cap="none" strike="noStrike">
                <a:solidFill>
                  <a:schemeClr val="lt1"/>
                </a:solidFill>
                <a:latin typeface="Arial"/>
                <a:ea typeface="Arial"/>
                <a:cs typeface="Arial"/>
                <a:sym typeface="Arial"/>
              </a:rPr>
              <a:t>مشكلات الاتصال.</a:t>
            </a:r>
          </a:p>
        </p:txBody>
      </p:sp>
      <p:pic>
        <p:nvPicPr>
          <p:cNvPr descr="0096.gif" id="311" name="Shape 311"/>
          <p:cNvPicPr preferRelativeResize="0"/>
          <p:nvPr/>
        </p:nvPicPr>
        <p:blipFill rotWithShape="1">
          <a:blip r:embed="rId4">
            <a:alphaModFix/>
          </a:blip>
          <a:srcRect b="0" l="0" r="0" t="0"/>
          <a:stretch/>
        </p:blipFill>
        <p:spPr>
          <a:xfrm>
            <a:off x="2527911" y="-23"/>
            <a:ext cx="4088176" cy="1857388"/>
          </a:xfrm>
          <a:prstGeom prst="rect">
            <a:avLst/>
          </a:prstGeom>
          <a:noFill/>
          <a:ln>
            <a:noFill/>
          </a:ln>
        </p:spPr>
      </p:pic>
      <p:sp>
        <p:nvSpPr>
          <p:cNvPr id="312" name="Shape 312"/>
          <p:cNvSpPr/>
          <p:nvPr/>
        </p:nvSpPr>
        <p:spPr>
          <a:xfrm>
            <a:off x="3428992" y="442720"/>
            <a:ext cx="2786082" cy="1200329"/>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r>
              <a:rPr b="1" i="0" lang="ar-EG" sz="7200" u="none" cap="none" strike="noStrike">
                <a:solidFill>
                  <a:schemeClr val="lt1"/>
                </a:solidFill>
                <a:latin typeface="Arial"/>
                <a:ea typeface="Arial"/>
                <a:cs typeface="Arial"/>
                <a:sym typeface="Arial"/>
              </a:rPr>
              <a:t>إثراء</a:t>
            </a:r>
          </a:p>
        </p:txBody>
      </p:sp>
      <p:pic>
        <p:nvPicPr>
          <p:cNvPr descr="D:\e\New folder (2)\yui.gif" id="313" name="Shape 313"/>
          <p:cNvPicPr preferRelativeResize="0"/>
          <p:nvPr/>
        </p:nvPicPr>
        <p:blipFill rotWithShape="1">
          <a:blip r:embed="rId3">
            <a:alphaModFix/>
          </a:blip>
          <a:srcRect b="0" l="0" r="0" t="0"/>
          <a:stretch/>
        </p:blipFill>
        <p:spPr>
          <a:xfrm>
            <a:off x="0" y="4357694"/>
            <a:ext cx="9144000" cy="1857387"/>
          </a:xfrm>
          <a:prstGeom prst="rect">
            <a:avLst/>
          </a:prstGeom>
          <a:noFill/>
          <a:ln>
            <a:noFill/>
          </a:ln>
        </p:spPr>
      </p:pic>
      <p:sp>
        <p:nvSpPr>
          <p:cNvPr id="314" name="Shape 314"/>
          <p:cNvSpPr txBox="1"/>
          <p:nvPr/>
        </p:nvSpPr>
        <p:spPr>
          <a:xfrm>
            <a:off x="500033" y="4714885"/>
            <a:ext cx="7929617" cy="769441"/>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i="0" lang="ar-EG" sz="4400" u="none" cap="none" strike="noStrike">
                <a:solidFill>
                  <a:schemeClr val="lt1"/>
                </a:solidFill>
                <a:latin typeface="Arial"/>
                <a:ea typeface="Arial"/>
                <a:cs typeface="Arial"/>
                <a:sym typeface="Arial"/>
              </a:rPr>
              <a:t>المشكلات المالية.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1000"/>
                                        <p:tgtEl>
                                          <p:spTgt spid="309"/>
                                        </p:tgtEl>
                                      </p:cBhvr>
                                    </p:animEffect>
                                  </p:childTnLst>
                                </p:cTn>
                              </p:par>
                              <p:par>
                                <p:cTn fill="hold" nodeType="with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1000"/>
                                        <p:tgtEl>
                                          <p:spTgt spid="3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1000"/>
                                        <p:tgtEl>
                                          <p:spTgt spid="313"/>
                                        </p:tgtEl>
                                      </p:cBhvr>
                                    </p:animEffect>
                                  </p:childTnLst>
                                </p:cTn>
                              </p:par>
                              <p:par>
                                <p:cTn fill="hold" nodeType="with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1000"/>
                                        <p:tgtEl>
                                          <p:spTgt spid="3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8" name="Shape 318"/>
        <p:cNvGrpSpPr/>
        <p:nvPr/>
      </p:nvGrpSpPr>
      <p:grpSpPr>
        <a:xfrm>
          <a:off x="0" y="0"/>
          <a:ext cx="0" cy="0"/>
          <a:chOff x="0" y="0"/>
          <a:chExt cx="0" cy="0"/>
        </a:xfrm>
      </p:grpSpPr>
      <p:pic>
        <p:nvPicPr>
          <p:cNvPr descr="D:\e\New folder (2)\yui.gif" id="319" name="Shape 319"/>
          <p:cNvPicPr preferRelativeResize="0"/>
          <p:nvPr/>
        </p:nvPicPr>
        <p:blipFill rotWithShape="1">
          <a:blip r:embed="rId3">
            <a:alphaModFix/>
          </a:blip>
          <a:srcRect b="0" l="0" r="0" t="0"/>
          <a:stretch/>
        </p:blipFill>
        <p:spPr>
          <a:xfrm>
            <a:off x="0" y="2428868"/>
            <a:ext cx="9144000" cy="1857387"/>
          </a:xfrm>
          <a:prstGeom prst="rect">
            <a:avLst/>
          </a:prstGeom>
          <a:noFill/>
          <a:ln>
            <a:noFill/>
          </a:ln>
        </p:spPr>
      </p:pic>
      <p:sp>
        <p:nvSpPr>
          <p:cNvPr id="320" name="Shape 320"/>
          <p:cNvSpPr txBox="1"/>
          <p:nvPr/>
        </p:nvSpPr>
        <p:spPr>
          <a:xfrm>
            <a:off x="500033" y="2500306"/>
            <a:ext cx="7929617" cy="132343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i="0" lang="ar-EG" sz="4000" u="none" cap="none" strike="noStrike">
                <a:solidFill>
                  <a:schemeClr val="lt1"/>
                </a:solidFill>
                <a:latin typeface="Arial"/>
                <a:ea typeface="Arial"/>
                <a:cs typeface="Arial"/>
                <a:sym typeface="Arial"/>
              </a:rPr>
              <a:t>مشكلات وجود سمات عصابية عند أحد الزوجين أو كليهما ومشكلات العلاقة الجنسية.</a:t>
            </a:r>
          </a:p>
        </p:txBody>
      </p:sp>
      <p:pic>
        <p:nvPicPr>
          <p:cNvPr descr="0096.gif" id="321" name="Shape 321"/>
          <p:cNvPicPr preferRelativeResize="0"/>
          <p:nvPr/>
        </p:nvPicPr>
        <p:blipFill rotWithShape="1">
          <a:blip r:embed="rId4">
            <a:alphaModFix/>
          </a:blip>
          <a:srcRect b="0" l="0" r="0" t="0"/>
          <a:stretch/>
        </p:blipFill>
        <p:spPr>
          <a:xfrm>
            <a:off x="2527911" y="-23"/>
            <a:ext cx="4088176" cy="1857388"/>
          </a:xfrm>
          <a:prstGeom prst="rect">
            <a:avLst/>
          </a:prstGeom>
          <a:noFill/>
          <a:ln>
            <a:noFill/>
          </a:ln>
        </p:spPr>
      </p:pic>
      <p:sp>
        <p:nvSpPr>
          <p:cNvPr id="322" name="Shape 322"/>
          <p:cNvSpPr/>
          <p:nvPr/>
        </p:nvSpPr>
        <p:spPr>
          <a:xfrm>
            <a:off x="3428992" y="442720"/>
            <a:ext cx="2786082" cy="1200329"/>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r>
              <a:rPr b="1" i="0" lang="ar-EG" sz="7200" u="none" cap="none" strike="noStrike">
                <a:solidFill>
                  <a:schemeClr val="lt1"/>
                </a:solidFill>
                <a:latin typeface="Arial"/>
                <a:ea typeface="Arial"/>
                <a:cs typeface="Arial"/>
                <a:sym typeface="Arial"/>
              </a:rPr>
              <a:t>إثراء</a:t>
            </a:r>
          </a:p>
        </p:txBody>
      </p:sp>
      <p:pic>
        <p:nvPicPr>
          <p:cNvPr descr="D:\e\New folder (2)\yui.gif" id="323" name="Shape 323"/>
          <p:cNvPicPr preferRelativeResize="0"/>
          <p:nvPr/>
        </p:nvPicPr>
        <p:blipFill rotWithShape="1">
          <a:blip r:embed="rId3">
            <a:alphaModFix/>
          </a:blip>
          <a:srcRect b="0" l="0" r="0" t="0"/>
          <a:stretch/>
        </p:blipFill>
        <p:spPr>
          <a:xfrm>
            <a:off x="0" y="4357694"/>
            <a:ext cx="9144000" cy="1857387"/>
          </a:xfrm>
          <a:prstGeom prst="rect">
            <a:avLst/>
          </a:prstGeom>
          <a:noFill/>
          <a:ln>
            <a:noFill/>
          </a:ln>
        </p:spPr>
      </p:pic>
      <p:sp>
        <p:nvSpPr>
          <p:cNvPr id="324" name="Shape 324"/>
          <p:cNvSpPr txBox="1"/>
          <p:nvPr/>
        </p:nvSpPr>
        <p:spPr>
          <a:xfrm>
            <a:off x="500033" y="4649939"/>
            <a:ext cx="7929617" cy="70788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i="0" lang="ar-EG" sz="4000" u="none" cap="none" strike="noStrike">
                <a:solidFill>
                  <a:schemeClr val="lt1"/>
                </a:solidFill>
                <a:latin typeface="Arial"/>
                <a:ea typeface="Arial"/>
                <a:cs typeface="Arial"/>
                <a:sym typeface="Arial"/>
              </a:rPr>
              <a:t>مشكلات العناية بالأطفال.</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1000"/>
                                        <p:tgtEl>
                                          <p:spTgt spid="319"/>
                                        </p:tgtEl>
                                      </p:cBhvr>
                                    </p:animEffect>
                                  </p:childTnLst>
                                </p:cTn>
                              </p:par>
                              <p:par>
                                <p:cTn fill="hold" nodeType="with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1000"/>
                                        <p:tgtEl>
                                          <p:spTgt spid="3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
                                        </p:tgtEl>
                                        <p:attrNameLst>
                                          <p:attrName>style.visibility</p:attrName>
                                        </p:attrNameLst>
                                      </p:cBhvr>
                                      <p:to>
                                        <p:strVal val="visible"/>
                                      </p:to>
                                    </p:set>
                                    <p:animEffect filter="fade" transition="in">
                                      <p:cBhvr>
                                        <p:cTn dur="1000"/>
                                        <p:tgtEl>
                                          <p:spTgt spid="323"/>
                                        </p:tgtEl>
                                      </p:cBhvr>
                                    </p:animEffect>
                                  </p:childTnLst>
                                </p:cTn>
                              </p:par>
                              <p:par>
                                <p:cTn fill="hold" nodeType="with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1000"/>
                                        <p:tgtEl>
                                          <p:spTgt spid="3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8" name="Shape 328"/>
        <p:cNvGrpSpPr/>
        <p:nvPr/>
      </p:nvGrpSpPr>
      <p:grpSpPr>
        <a:xfrm>
          <a:off x="0" y="0"/>
          <a:ext cx="0" cy="0"/>
          <a:chOff x="0" y="0"/>
          <a:chExt cx="0" cy="0"/>
        </a:xfrm>
      </p:grpSpPr>
      <p:pic>
        <p:nvPicPr>
          <p:cNvPr descr="D:\e\New folder (2)\yui.gif" id="329" name="Shape 329"/>
          <p:cNvPicPr preferRelativeResize="0"/>
          <p:nvPr/>
        </p:nvPicPr>
        <p:blipFill rotWithShape="1">
          <a:blip r:embed="rId3">
            <a:alphaModFix/>
          </a:blip>
          <a:srcRect b="0" l="0" r="0" t="0"/>
          <a:stretch/>
        </p:blipFill>
        <p:spPr>
          <a:xfrm>
            <a:off x="0" y="2428868"/>
            <a:ext cx="9144000" cy="1857387"/>
          </a:xfrm>
          <a:prstGeom prst="rect">
            <a:avLst/>
          </a:prstGeom>
          <a:noFill/>
          <a:ln>
            <a:noFill/>
          </a:ln>
        </p:spPr>
      </p:pic>
      <p:sp>
        <p:nvSpPr>
          <p:cNvPr id="330" name="Shape 330"/>
          <p:cNvSpPr txBox="1"/>
          <p:nvPr/>
        </p:nvSpPr>
        <p:spPr>
          <a:xfrm>
            <a:off x="500033" y="2500307"/>
            <a:ext cx="7929617" cy="132343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i="0" lang="ar-EG" sz="4000" u="none" cap="none" strike="noStrike">
                <a:solidFill>
                  <a:schemeClr val="lt1"/>
                </a:solidFill>
                <a:latin typeface="Arial"/>
                <a:ea typeface="Arial"/>
                <a:cs typeface="Arial"/>
                <a:sym typeface="Arial"/>
              </a:rPr>
              <a:t>مشكلات اختلاف المستوى الثقافي والاجتماعي والديني بين الزوجين.</a:t>
            </a:r>
          </a:p>
        </p:txBody>
      </p:sp>
      <p:pic>
        <p:nvPicPr>
          <p:cNvPr descr="0096.gif" id="331" name="Shape 331"/>
          <p:cNvPicPr preferRelativeResize="0"/>
          <p:nvPr/>
        </p:nvPicPr>
        <p:blipFill rotWithShape="1">
          <a:blip r:embed="rId4">
            <a:alphaModFix/>
          </a:blip>
          <a:srcRect b="0" l="0" r="0" t="0"/>
          <a:stretch/>
        </p:blipFill>
        <p:spPr>
          <a:xfrm>
            <a:off x="2527911" y="-23"/>
            <a:ext cx="4088176" cy="1857388"/>
          </a:xfrm>
          <a:prstGeom prst="rect">
            <a:avLst/>
          </a:prstGeom>
          <a:noFill/>
          <a:ln>
            <a:noFill/>
          </a:ln>
        </p:spPr>
      </p:pic>
      <p:sp>
        <p:nvSpPr>
          <p:cNvPr id="332" name="Shape 332"/>
          <p:cNvSpPr/>
          <p:nvPr/>
        </p:nvSpPr>
        <p:spPr>
          <a:xfrm>
            <a:off x="3428992" y="442720"/>
            <a:ext cx="2786082" cy="1200329"/>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r>
              <a:rPr b="1" i="0" lang="ar-EG" sz="7200" u="none" cap="none" strike="noStrike">
                <a:solidFill>
                  <a:schemeClr val="lt1"/>
                </a:solidFill>
                <a:latin typeface="Arial"/>
                <a:ea typeface="Arial"/>
                <a:cs typeface="Arial"/>
                <a:sym typeface="Arial"/>
              </a:rPr>
              <a:t>إثراء</a:t>
            </a:r>
          </a:p>
        </p:txBody>
      </p:sp>
      <p:pic>
        <p:nvPicPr>
          <p:cNvPr descr="D:\e\New folder (2)\yui.gif" id="333" name="Shape 333"/>
          <p:cNvPicPr preferRelativeResize="0"/>
          <p:nvPr/>
        </p:nvPicPr>
        <p:blipFill rotWithShape="1">
          <a:blip r:embed="rId3">
            <a:alphaModFix/>
          </a:blip>
          <a:srcRect b="0" l="0" r="0" t="0"/>
          <a:stretch/>
        </p:blipFill>
        <p:spPr>
          <a:xfrm>
            <a:off x="0" y="4357694"/>
            <a:ext cx="9144000" cy="1857387"/>
          </a:xfrm>
          <a:prstGeom prst="rect">
            <a:avLst/>
          </a:prstGeom>
          <a:noFill/>
          <a:ln>
            <a:noFill/>
          </a:ln>
        </p:spPr>
      </p:pic>
      <p:sp>
        <p:nvSpPr>
          <p:cNvPr id="334" name="Shape 334"/>
          <p:cNvSpPr txBox="1"/>
          <p:nvPr/>
        </p:nvSpPr>
        <p:spPr>
          <a:xfrm>
            <a:off x="500033" y="4721378"/>
            <a:ext cx="7929617" cy="70788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i="0" lang="ar-EG" sz="4000" u="none" cap="none" strike="noStrike">
                <a:solidFill>
                  <a:schemeClr val="lt1"/>
                </a:solidFill>
                <a:latin typeface="Arial"/>
                <a:ea typeface="Arial"/>
                <a:cs typeface="Arial"/>
                <a:sym typeface="Arial"/>
              </a:rPr>
              <a:t>مشكلات الغيرة.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1000"/>
                                        <p:tgtEl>
                                          <p:spTgt spid="329"/>
                                        </p:tgtEl>
                                      </p:cBhvr>
                                    </p:animEffect>
                                  </p:childTnLst>
                                </p:cTn>
                              </p:par>
                              <p:par>
                                <p:cTn fill="hold" nodeType="with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1000"/>
                                        <p:tgtEl>
                                          <p:spTgt spid="3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
                                        </p:tgtEl>
                                        <p:attrNameLst>
                                          <p:attrName>style.visibility</p:attrName>
                                        </p:attrNameLst>
                                      </p:cBhvr>
                                      <p:to>
                                        <p:strVal val="visible"/>
                                      </p:to>
                                    </p:set>
                                    <p:animEffect filter="fade" transition="in">
                                      <p:cBhvr>
                                        <p:cTn dur="1000"/>
                                        <p:tgtEl>
                                          <p:spTgt spid="333"/>
                                        </p:tgtEl>
                                      </p:cBhvr>
                                    </p:animEffect>
                                  </p:childTnLst>
                                </p:cTn>
                              </p:par>
                              <p:par>
                                <p:cTn fill="hold" nodeType="withEffect" presetClass="entr" presetID="10" presetSubtype="0">
                                  <p:stCondLst>
                                    <p:cond delay="0"/>
                                  </p:stCondLst>
                                  <p:childTnLst>
                                    <p:set>
                                      <p:cBhvr>
                                        <p:cTn dur="1" fill="hold">
                                          <p:stCondLst>
                                            <p:cond delay="0"/>
                                          </p:stCondLst>
                                        </p:cTn>
                                        <p:tgtEl>
                                          <p:spTgt spid="334"/>
                                        </p:tgtEl>
                                        <p:attrNameLst>
                                          <p:attrName>style.visibility</p:attrName>
                                        </p:attrNameLst>
                                      </p:cBhvr>
                                      <p:to>
                                        <p:strVal val="visible"/>
                                      </p:to>
                                    </p:set>
                                    <p:animEffect filter="fade" transition="in">
                                      <p:cBhvr>
                                        <p:cTn dur="1000"/>
                                        <p:tgtEl>
                                          <p:spTgt spid="3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8" name="Shape 338"/>
        <p:cNvGrpSpPr/>
        <p:nvPr/>
      </p:nvGrpSpPr>
      <p:grpSpPr>
        <a:xfrm>
          <a:off x="0" y="0"/>
          <a:ext cx="0" cy="0"/>
          <a:chOff x="0" y="0"/>
          <a:chExt cx="0" cy="0"/>
        </a:xfrm>
      </p:grpSpPr>
      <p:pic>
        <p:nvPicPr>
          <p:cNvPr descr="0096.gif" id="339" name="Shape 339"/>
          <p:cNvPicPr preferRelativeResize="0"/>
          <p:nvPr/>
        </p:nvPicPr>
        <p:blipFill rotWithShape="1">
          <a:blip r:embed="rId3">
            <a:alphaModFix/>
          </a:blip>
          <a:srcRect b="0" l="0" r="0" t="0"/>
          <a:stretch/>
        </p:blipFill>
        <p:spPr>
          <a:xfrm>
            <a:off x="2527911" y="-23"/>
            <a:ext cx="4088176" cy="1857388"/>
          </a:xfrm>
          <a:prstGeom prst="rect">
            <a:avLst/>
          </a:prstGeom>
          <a:noFill/>
          <a:ln>
            <a:noFill/>
          </a:ln>
        </p:spPr>
      </p:pic>
      <p:sp>
        <p:nvSpPr>
          <p:cNvPr id="340" name="Shape 340"/>
          <p:cNvSpPr/>
          <p:nvPr/>
        </p:nvSpPr>
        <p:spPr>
          <a:xfrm>
            <a:off x="3428992" y="442720"/>
            <a:ext cx="2786082" cy="1200329"/>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r>
              <a:rPr b="1" i="0" lang="ar-EG" sz="7200" u="none" cap="none" strike="noStrike">
                <a:solidFill>
                  <a:schemeClr val="lt1"/>
                </a:solidFill>
                <a:latin typeface="Arial"/>
                <a:ea typeface="Arial"/>
                <a:cs typeface="Arial"/>
                <a:sym typeface="Arial"/>
              </a:rPr>
              <a:t>إثراء</a:t>
            </a:r>
          </a:p>
        </p:txBody>
      </p:sp>
      <p:pic>
        <p:nvPicPr>
          <p:cNvPr descr="D:\e\New folder (2)\yui.gif" id="341" name="Shape 341"/>
          <p:cNvPicPr preferRelativeResize="0"/>
          <p:nvPr/>
        </p:nvPicPr>
        <p:blipFill rotWithShape="1">
          <a:blip r:embed="rId4">
            <a:alphaModFix/>
          </a:blip>
          <a:srcRect b="0" l="0" r="0" t="0"/>
          <a:stretch/>
        </p:blipFill>
        <p:spPr>
          <a:xfrm>
            <a:off x="0" y="3286123"/>
            <a:ext cx="9144000" cy="1857387"/>
          </a:xfrm>
          <a:prstGeom prst="rect">
            <a:avLst/>
          </a:prstGeom>
          <a:noFill/>
          <a:ln>
            <a:noFill/>
          </a:ln>
        </p:spPr>
      </p:pic>
      <p:sp>
        <p:nvSpPr>
          <p:cNvPr id="342" name="Shape 342"/>
          <p:cNvSpPr txBox="1"/>
          <p:nvPr/>
        </p:nvSpPr>
        <p:spPr>
          <a:xfrm>
            <a:off x="500033" y="3649807"/>
            <a:ext cx="7929617" cy="769441"/>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i="0" lang="ar-EG" sz="4400" u="none" cap="none" strike="noStrike">
                <a:solidFill>
                  <a:schemeClr val="lt1"/>
                </a:solidFill>
                <a:latin typeface="Arial"/>
                <a:ea typeface="Arial"/>
                <a:cs typeface="Arial"/>
                <a:sym typeface="Arial"/>
              </a:rPr>
              <a:t>ومشكلات تدخل أهل الزوجين.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1000"/>
                                        <p:tgtEl>
                                          <p:spTgt spid="341"/>
                                        </p:tgtEl>
                                      </p:cBhvr>
                                    </p:animEffect>
                                  </p:childTnLst>
                                </p:cTn>
                              </p:par>
                              <p:par>
                                <p:cTn fill="hold" nodeType="with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1000"/>
                                        <p:tgtEl>
                                          <p:spTgt spid="3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9" name="Shape 99"/>
        <p:cNvGrpSpPr/>
        <p:nvPr/>
      </p:nvGrpSpPr>
      <p:grpSpPr>
        <a:xfrm>
          <a:off x="0" y="0"/>
          <a:ext cx="0" cy="0"/>
          <a:chOff x="0" y="0"/>
          <a:chExt cx="0" cy="0"/>
        </a:xfrm>
      </p:grpSpPr>
      <p:pic>
        <p:nvPicPr>
          <p:cNvPr descr="D:\e\الشغل\شغل يبدء من  شهر 3 سنة 2014\كل البراويز\براويز خالصة\2242.png" id="100" name="Shape 100"/>
          <p:cNvPicPr preferRelativeResize="0"/>
          <p:nvPr/>
        </p:nvPicPr>
        <p:blipFill rotWithShape="1">
          <a:blip r:embed="rId3">
            <a:alphaModFix/>
          </a:blip>
          <a:srcRect b="0" l="0" r="0" t="0"/>
          <a:stretch/>
        </p:blipFill>
        <p:spPr>
          <a:xfrm>
            <a:off x="1857356" y="1714488"/>
            <a:ext cx="5572164" cy="2714644"/>
          </a:xfrm>
          <a:prstGeom prst="rect">
            <a:avLst/>
          </a:prstGeom>
          <a:noFill/>
          <a:ln>
            <a:noFill/>
          </a:ln>
        </p:spPr>
      </p:pic>
      <p:sp>
        <p:nvSpPr>
          <p:cNvPr id="101" name="Shape 101"/>
          <p:cNvSpPr/>
          <p:nvPr/>
        </p:nvSpPr>
        <p:spPr>
          <a:xfrm>
            <a:off x="2499303" y="2106941"/>
            <a:ext cx="4358131" cy="1938991"/>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6000" u="none" cap="none" strike="noStrike">
                <a:solidFill>
                  <a:srgbClr val="C00000"/>
                </a:solidFill>
                <a:latin typeface="Arial"/>
                <a:ea typeface="Arial"/>
                <a:cs typeface="Arial"/>
                <a:sym typeface="Arial"/>
              </a:rPr>
              <a:t>الدرس الثالث</a:t>
            </a:r>
          </a:p>
          <a:p>
            <a:pPr indent="0" lvl="0" marL="0" marR="0" rtl="1" algn="ctr">
              <a:spcBef>
                <a:spcPts val="0"/>
              </a:spcBef>
              <a:spcAft>
                <a:spcPts val="0"/>
              </a:spcAft>
              <a:buSzPct val="25000"/>
              <a:buNone/>
            </a:pPr>
            <a:r>
              <a:rPr b="1" i="0" lang="ar-EG" sz="6000" u="none" cap="none" strike="noStrike">
                <a:solidFill>
                  <a:srgbClr val="C00000"/>
                </a:solidFill>
                <a:latin typeface="Arial"/>
                <a:ea typeface="Arial"/>
                <a:cs typeface="Arial"/>
                <a:sym typeface="Arial"/>
              </a:rPr>
              <a:t>9- 3</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100"/>
                                        </p:tgtEl>
                                        <p:attrNameLst>
                                          <p:attrName>style.visibility</p:attrName>
                                        </p:attrNameLst>
                                      </p:cBhvr>
                                      <p:to>
                                        <p:strVal val="visible"/>
                                      </p:to>
                                    </p:set>
                                    <p:anim calcmode="lin" valueType="num">
                                      <p:cBhvr additive="base">
                                        <p:cTn dur="500"/>
                                        <p:tgtEl>
                                          <p:spTgt spid="10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101"/>
                                        </p:tgtEl>
                                        <p:attrNameLst>
                                          <p:attrName>style.visibility</p:attrName>
                                        </p:attrNameLst>
                                      </p:cBhvr>
                                      <p:to>
                                        <p:strVal val="visible"/>
                                      </p:to>
                                    </p:set>
                                    <p:anim calcmode="lin" valueType="num">
                                      <p:cBhvr additive="base">
                                        <p:cTn dur="500"/>
                                        <p:tgtEl>
                                          <p:spTgt spid="101"/>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6" name="Shape 346"/>
        <p:cNvGrpSpPr/>
        <p:nvPr/>
      </p:nvGrpSpPr>
      <p:grpSpPr>
        <a:xfrm>
          <a:off x="0" y="0"/>
          <a:ext cx="0" cy="0"/>
          <a:chOff x="0" y="0"/>
          <a:chExt cx="0" cy="0"/>
        </a:xfrm>
      </p:grpSpPr>
      <p:pic>
        <p:nvPicPr>
          <p:cNvPr descr="D:\e\الشغل\شغل ابتدء من يوم 5 شهر 10 سنة 2013\كل البراويز\براويز خالصة\New Folder\0009.png" id="347" name="Shape 347"/>
          <p:cNvPicPr preferRelativeResize="0"/>
          <p:nvPr/>
        </p:nvPicPr>
        <p:blipFill rotWithShape="1">
          <a:blip r:embed="rId3">
            <a:alphaModFix/>
          </a:blip>
          <a:srcRect b="0" l="0" r="0" t="0"/>
          <a:stretch/>
        </p:blipFill>
        <p:spPr>
          <a:xfrm>
            <a:off x="1571604" y="142852"/>
            <a:ext cx="6521311" cy="1785949"/>
          </a:xfrm>
          <a:prstGeom prst="rect">
            <a:avLst/>
          </a:prstGeom>
          <a:noFill/>
          <a:ln>
            <a:noFill/>
          </a:ln>
        </p:spPr>
      </p:pic>
      <p:sp>
        <p:nvSpPr>
          <p:cNvPr id="348" name="Shape 348"/>
          <p:cNvSpPr txBox="1"/>
          <p:nvPr/>
        </p:nvSpPr>
        <p:spPr>
          <a:xfrm>
            <a:off x="1785917" y="357165"/>
            <a:ext cx="5521494" cy="120032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7200" u="none" cap="none" strike="noStrike">
                <a:solidFill>
                  <a:srgbClr val="FFFF00"/>
                </a:solidFill>
                <a:latin typeface="Arial"/>
                <a:ea typeface="Arial"/>
                <a:cs typeface="Arial"/>
                <a:sym typeface="Arial"/>
              </a:rPr>
              <a:t>نشاط 9- 5</a:t>
            </a:r>
          </a:p>
        </p:txBody>
      </p:sp>
      <p:pic>
        <p:nvPicPr>
          <p:cNvPr descr="imgd7406054cb4c6.gif" id="349" name="Shape 349"/>
          <p:cNvPicPr preferRelativeResize="0"/>
          <p:nvPr/>
        </p:nvPicPr>
        <p:blipFill rotWithShape="1">
          <a:blip r:embed="rId4">
            <a:alphaModFix/>
          </a:blip>
          <a:srcRect b="0" l="0" r="0" t="0"/>
          <a:stretch/>
        </p:blipFill>
        <p:spPr>
          <a:xfrm>
            <a:off x="285719" y="2308072"/>
            <a:ext cx="8572560" cy="4335638"/>
          </a:xfrm>
          <a:prstGeom prst="rect">
            <a:avLst/>
          </a:prstGeom>
          <a:noFill/>
          <a:ln>
            <a:noFill/>
          </a:ln>
        </p:spPr>
      </p:pic>
      <p:sp>
        <p:nvSpPr>
          <p:cNvPr id="350" name="Shape 350"/>
          <p:cNvSpPr/>
          <p:nvPr/>
        </p:nvSpPr>
        <p:spPr>
          <a:xfrm>
            <a:off x="571472" y="2547419"/>
            <a:ext cx="7929617" cy="3785651"/>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800080"/>
                </a:solidFill>
                <a:latin typeface="Arial"/>
                <a:ea typeface="Arial"/>
                <a:cs typeface="Arial"/>
                <a:sym typeface="Arial"/>
              </a:rPr>
              <a:t>يذكر بعض الباحثين أن أفضل فارق للسن في الزواج هو أن يكبر الزوج زوجته من (3- 5) سنوات وحين يزيد هذا الفارق عن (10) سنوات تبدأ علامات عدم التوافق في الظهور هل توافق على ذلك أم لا؟ وضح الأسباب. وناقش ذلك مع طلاب الفصل.</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7"/>
                                        </p:tgtEl>
                                        <p:attrNameLst>
                                          <p:attrName>style.visibility</p:attrName>
                                        </p:attrNameLst>
                                      </p:cBhvr>
                                      <p:to>
                                        <p:strVal val="visible"/>
                                      </p:to>
                                    </p:set>
                                    <p:animEffect filter="fade" transition="in">
                                      <p:cBhvr>
                                        <p:cTn dur="1000"/>
                                        <p:tgtEl>
                                          <p:spTgt spid="347"/>
                                        </p:tgtEl>
                                      </p:cBhvr>
                                    </p:animEffect>
                                  </p:childTnLst>
                                </p:cTn>
                              </p:par>
                              <p:par>
                                <p:cTn fill="hold" nodeType="withEffect" presetClass="entr" presetID="10" presetSubtype="0">
                                  <p:stCondLst>
                                    <p:cond delay="0"/>
                                  </p:stCondLst>
                                  <p:childTnLst>
                                    <p:set>
                                      <p:cBhvr>
                                        <p:cTn dur="1" fill="hold">
                                          <p:stCondLst>
                                            <p:cond delay="0"/>
                                          </p:stCondLst>
                                        </p:cTn>
                                        <p:tgtEl>
                                          <p:spTgt spid="348"/>
                                        </p:tgtEl>
                                        <p:attrNameLst>
                                          <p:attrName>style.visibility</p:attrName>
                                        </p:attrNameLst>
                                      </p:cBhvr>
                                      <p:to>
                                        <p:strVal val="visible"/>
                                      </p:to>
                                    </p:set>
                                    <p:animEffect filter="fade" transition="in">
                                      <p:cBhvr>
                                        <p:cTn dur="1000"/>
                                        <p:tgtEl>
                                          <p:spTgt spid="3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
                                        </p:tgtEl>
                                        <p:attrNameLst>
                                          <p:attrName>style.visibility</p:attrName>
                                        </p:attrNameLst>
                                      </p:cBhvr>
                                      <p:to>
                                        <p:strVal val="visible"/>
                                      </p:to>
                                    </p:set>
                                    <p:animEffect filter="fade" transition="in">
                                      <p:cBhvr>
                                        <p:cTn dur="1000"/>
                                        <p:tgtEl>
                                          <p:spTgt spid="349"/>
                                        </p:tgtEl>
                                      </p:cBhvr>
                                    </p:animEffect>
                                  </p:childTnLst>
                                </p:cTn>
                              </p:par>
                              <p:par>
                                <p:cTn fill="hold" nodeType="with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1000"/>
                                        <p:tgtEl>
                                          <p:spTgt spid="3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4" name="Shape 354"/>
        <p:cNvGrpSpPr/>
        <p:nvPr/>
      </p:nvGrpSpPr>
      <p:grpSpPr>
        <a:xfrm>
          <a:off x="0" y="0"/>
          <a:ext cx="0" cy="0"/>
          <a:chOff x="0" y="0"/>
          <a:chExt cx="0" cy="0"/>
        </a:xfrm>
      </p:grpSpPr>
      <p:pic>
        <p:nvPicPr>
          <p:cNvPr descr="D:\e\الشغل\شغل ابتدء من يوم 5 شهر 10 سنة 2013\كل البراويز\براويز خالصة\New Folder\0009.png" id="355" name="Shape 355"/>
          <p:cNvPicPr preferRelativeResize="0"/>
          <p:nvPr/>
        </p:nvPicPr>
        <p:blipFill rotWithShape="1">
          <a:blip r:embed="rId3">
            <a:alphaModFix/>
          </a:blip>
          <a:srcRect b="0" l="0" r="0" t="0"/>
          <a:stretch/>
        </p:blipFill>
        <p:spPr>
          <a:xfrm>
            <a:off x="1571604" y="142852"/>
            <a:ext cx="6521311" cy="1785949"/>
          </a:xfrm>
          <a:prstGeom prst="rect">
            <a:avLst/>
          </a:prstGeom>
          <a:noFill/>
          <a:ln>
            <a:noFill/>
          </a:ln>
        </p:spPr>
      </p:pic>
      <p:sp>
        <p:nvSpPr>
          <p:cNvPr id="356" name="Shape 356"/>
          <p:cNvSpPr txBox="1"/>
          <p:nvPr/>
        </p:nvSpPr>
        <p:spPr>
          <a:xfrm>
            <a:off x="1785917" y="357165"/>
            <a:ext cx="5521494" cy="120032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7200" u="none" cap="none" strike="noStrike">
                <a:solidFill>
                  <a:srgbClr val="FFFF00"/>
                </a:solidFill>
                <a:latin typeface="Arial"/>
                <a:ea typeface="Arial"/>
                <a:cs typeface="Arial"/>
                <a:sym typeface="Arial"/>
              </a:rPr>
              <a:t>نشاط 9- 5</a:t>
            </a:r>
          </a:p>
        </p:txBody>
      </p:sp>
      <p:pic>
        <p:nvPicPr>
          <p:cNvPr descr="13446167041.gif" id="357" name="Shape 357"/>
          <p:cNvPicPr preferRelativeResize="0"/>
          <p:nvPr/>
        </p:nvPicPr>
        <p:blipFill rotWithShape="1">
          <a:blip r:embed="rId4">
            <a:alphaModFix/>
          </a:blip>
          <a:srcRect b="0" l="0" r="0" t="0"/>
          <a:stretch/>
        </p:blipFill>
        <p:spPr>
          <a:xfrm>
            <a:off x="178758" y="1928801"/>
            <a:ext cx="8740056" cy="4714907"/>
          </a:xfrm>
          <a:prstGeom prst="rect">
            <a:avLst/>
          </a:prstGeom>
          <a:noFill/>
          <a:ln>
            <a:noFill/>
          </a:ln>
        </p:spPr>
      </p:pic>
      <p:sp>
        <p:nvSpPr>
          <p:cNvPr id="358" name="Shape 358"/>
          <p:cNvSpPr/>
          <p:nvPr/>
        </p:nvSpPr>
        <p:spPr>
          <a:xfrm>
            <a:off x="285719" y="2099628"/>
            <a:ext cx="8572560" cy="4401204"/>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C00000"/>
                </a:solidFill>
                <a:latin typeface="Arial"/>
                <a:ea typeface="Arial"/>
                <a:cs typeface="Arial"/>
                <a:sym typeface="Arial"/>
              </a:rPr>
              <a:t>لا زال موضوع فرق السن بين الزوجين يشغل بالنا، وأصبح يشكل واحداً من أبرز المواضيع التي ما زالت موضع جدل للكثير من الناس، حيث يقوم كل من الرجل والمرأة بوضع شروط عند اختيار شريك حياته المناسب له، وأهمها الفارق السني بينهما، يعدّ العمر بين الزوج والزوجة شيئاً مهماً، حيث تقع عليه أسباب منطقية وواقعية،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7"/>
                                        </p:tgtEl>
                                        <p:attrNameLst>
                                          <p:attrName>style.visibility</p:attrName>
                                        </p:attrNameLst>
                                      </p:cBhvr>
                                      <p:to>
                                        <p:strVal val="visible"/>
                                      </p:to>
                                    </p:set>
                                    <p:animEffect filter="fade" transition="in">
                                      <p:cBhvr>
                                        <p:cTn dur="1000"/>
                                        <p:tgtEl>
                                          <p:spTgt spid="357"/>
                                        </p:tgtEl>
                                      </p:cBhvr>
                                    </p:animEffect>
                                  </p:childTnLst>
                                </p:cTn>
                              </p:par>
                              <p:par>
                                <p:cTn fill="hold" nodeType="withEffect" presetClass="entr" presetID="10" presetSubtype="0">
                                  <p:stCondLst>
                                    <p:cond delay="0"/>
                                  </p:stCondLst>
                                  <p:childTnLst>
                                    <p:set>
                                      <p:cBhvr>
                                        <p:cTn dur="1" fill="hold">
                                          <p:stCondLst>
                                            <p:cond delay="0"/>
                                          </p:stCondLst>
                                        </p:cTn>
                                        <p:tgtEl>
                                          <p:spTgt spid="358"/>
                                        </p:tgtEl>
                                        <p:attrNameLst>
                                          <p:attrName>style.visibility</p:attrName>
                                        </p:attrNameLst>
                                      </p:cBhvr>
                                      <p:to>
                                        <p:strVal val="visible"/>
                                      </p:to>
                                    </p:set>
                                    <p:animEffect filter="fade" transition="in">
                                      <p:cBhvr>
                                        <p:cTn dur="1000"/>
                                        <p:tgtEl>
                                          <p:spTgt spid="3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2" name="Shape 362"/>
        <p:cNvGrpSpPr/>
        <p:nvPr/>
      </p:nvGrpSpPr>
      <p:grpSpPr>
        <a:xfrm>
          <a:off x="0" y="0"/>
          <a:ext cx="0" cy="0"/>
          <a:chOff x="0" y="0"/>
          <a:chExt cx="0" cy="0"/>
        </a:xfrm>
      </p:grpSpPr>
      <p:pic>
        <p:nvPicPr>
          <p:cNvPr descr="D:\e\الشغل\شغل ابتدء من يوم 5 شهر 10 سنة 2013\كل البراويز\براويز خالصة\New Folder\0009.png" id="363" name="Shape 363"/>
          <p:cNvPicPr preferRelativeResize="0"/>
          <p:nvPr/>
        </p:nvPicPr>
        <p:blipFill rotWithShape="1">
          <a:blip r:embed="rId3">
            <a:alphaModFix/>
          </a:blip>
          <a:srcRect b="0" l="0" r="0" t="0"/>
          <a:stretch/>
        </p:blipFill>
        <p:spPr>
          <a:xfrm>
            <a:off x="1571604" y="142852"/>
            <a:ext cx="6521311" cy="1785949"/>
          </a:xfrm>
          <a:prstGeom prst="rect">
            <a:avLst/>
          </a:prstGeom>
          <a:noFill/>
          <a:ln>
            <a:noFill/>
          </a:ln>
        </p:spPr>
      </p:pic>
      <p:sp>
        <p:nvSpPr>
          <p:cNvPr id="364" name="Shape 364"/>
          <p:cNvSpPr txBox="1"/>
          <p:nvPr/>
        </p:nvSpPr>
        <p:spPr>
          <a:xfrm>
            <a:off x="1785917" y="357165"/>
            <a:ext cx="5521494" cy="120032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7200" u="none" cap="none" strike="noStrike">
                <a:solidFill>
                  <a:srgbClr val="FFFF00"/>
                </a:solidFill>
                <a:latin typeface="Arial"/>
                <a:ea typeface="Arial"/>
                <a:cs typeface="Arial"/>
                <a:sym typeface="Arial"/>
              </a:rPr>
              <a:t>نشاط 9- 5</a:t>
            </a:r>
          </a:p>
        </p:txBody>
      </p:sp>
      <p:pic>
        <p:nvPicPr>
          <p:cNvPr descr="13446167041.gif" id="365" name="Shape 365"/>
          <p:cNvPicPr preferRelativeResize="0"/>
          <p:nvPr/>
        </p:nvPicPr>
        <p:blipFill rotWithShape="1">
          <a:blip r:embed="rId4">
            <a:alphaModFix/>
          </a:blip>
          <a:srcRect b="0" l="0" r="0" t="0"/>
          <a:stretch/>
        </p:blipFill>
        <p:spPr>
          <a:xfrm>
            <a:off x="178758" y="1928801"/>
            <a:ext cx="8740056" cy="4714907"/>
          </a:xfrm>
          <a:prstGeom prst="rect">
            <a:avLst/>
          </a:prstGeom>
          <a:noFill/>
          <a:ln>
            <a:noFill/>
          </a:ln>
        </p:spPr>
      </p:pic>
      <p:sp>
        <p:nvSpPr>
          <p:cNvPr id="366" name="Shape 366"/>
          <p:cNvSpPr/>
          <p:nvPr/>
        </p:nvSpPr>
        <p:spPr>
          <a:xfrm>
            <a:off x="285719" y="2357991"/>
            <a:ext cx="8572560" cy="3785651"/>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C00000"/>
                </a:solidFill>
                <a:latin typeface="Arial"/>
                <a:ea typeface="Arial"/>
                <a:cs typeface="Arial"/>
                <a:sym typeface="Arial"/>
              </a:rPr>
              <a:t>ويؤثر بشكل كبير في التفاهم والانسجام والتواصل الفكريّ والمعرفيّ، ويلعب دوراً مهماً في استمرار العلاقة الزوجية التي وصفها القرآن الكريم بأنّها من أعظم العلاقات التي أوجدها الله، وأنقاها، لما يترتب عليها من عفة وقوامة في استمرار النسل وطهر السلالة البشريّة نفساً وروحاً وجسداً.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1000"/>
                                        <p:tgtEl>
                                          <p:spTgt spid="3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0" name="Shape 370"/>
        <p:cNvGrpSpPr/>
        <p:nvPr/>
      </p:nvGrpSpPr>
      <p:grpSpPr>
        <a:xfrm>
          <a:off x="0" y="0"/>
          <a:ext cx="0" cy="0"/>
          <a:chOff x="0" y="0"/>
          <a:chExt cx="0" cy="0"/>
        </a:xfrm>
      </p:grpSpPr>
      <p:pic>
        <p:nvPicPr>
          <p:cNvPr descr="D:\e\الشغل\شغل ابتدء من يوم 5 شهر 10 سنة 2013\كل البراويز\براويز خالصة\New Folder\0009.png" id="371" name="Shape 371"/>
          <p:cNvPicPr preferRelativeResize="0"/>
          <p:nvPr/>
        </p:nvPicPr>
        <p:blipFill rotWithShape="1">
          <a:blip r:embed="rId3">
            <a:alphaModFix/>
          </a:blip>
          <a:srcRect b="0" l="0" r="0" t="0"/>
          <a:stretch/>
        </p:blipFill>
        <p:spPr>
          <a:xfrm>
            <a:off x="1571604" y="142852"/>
            <a:ext cx="6521311" cy="1785949"/>
          </a:xfrm>
          <a:prstGeom prst="rect">
            <a:avLst/>
          </a:prstGeom>
          <a:noFill/>
          <a:ln>
            <a:noFill/>
          </a:ln>
        </p:spPr>
      </p:pic>
      <p:sp>
        <p:nvSpPr>
          <p:cNvPr id="372" name="Shape 372"/>
          <p:cNvSpPr txBox="1"/>
          <p:nvPr/>
        </p:nvSpPr>
        <p:spPr>
          <a:xfrm>
            <a:off x="1785917" y="357165"/>
            <a:ext cx="5521494" cy="120032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7200" u="none" cap="none" strike="noStrike">
                <a:solidFill>
                  <a:srgbClr val="FFFF00"/>
                </a:solidFill>
                <a:latin typeface="Arial"/>
                <a:ea typeface="Arial"/>
                <a:cs typeface="Arial"/>
                <a:sym typeface="Arial"/>
              </a:rPr>
              <a:t>نشاط 9- 5</a:t>
            </a:r>
          </a:p>
        </p:txBody>
      </p:sp>
      <p:pic>
        <p:nvPicPr>
          <p:cNvPr descr="13446167041.gif" id="373" name="Shape 373"/>
          <p:cNvPicPr preferRelativeResize="0"/>
          <p:nvPr/>
        </p:nvPicPr>
        <p:blipFill rotWithShape="1">
          <a:blip r:embed="rId4">
            <a:alphaModFix/>
          </a:blip>
          <a:srcRect b="0" l="0" r="0" t="0"/>
          <a:stretch/>
        </p:blipFill>
        <p:spPr>
          <a:xfrm>
            <a:off x="178758" y="1928801"/>
            <a:ext cx="8740056" cy="4714907"/>
          </a:xfrm>
          <a:prstGeom prst="rect">
            <a:avLst/>
          </a:prstGeom>
          <a:noFill/>
          <a:ln>
            <a:noFill/>
          </a:ln>
        </p:spPr>
      </p:pic>
      <p:sp>
        <p:nvSpPr>
          <p:cNvPr id="374" name="Shape 374"/>
          <p:cNvSpPr/>
          <p:nvPr/>
        </p:nvSpPr>
        <p:spPr>
          <a:xfrm>
            <a:off x="285719" y="3204519"/>
            <a:ext cx="8572560" cy="1938991"/>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C00000"/>
                </a:solidFill>
                <a:latin typeface="Arial"/>
                <a:ea typeface="Arial"/>
                <a:cs typeface="Arial"/>
                <a:sym typeface="Arial"/>
              </a:rPr>
              <a:t>يُنصح أن يكون الفارق بين الزوجين من سنتين إلى خمس سنوات؛ حتى يكون سبب في السعادة، ويعدّ هذا الفارق أو التباين من أفضل الفوارق العمرية.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4"/>
                                        </p:tgtEl>
                                        <p:attrNameLst>
                                          <p:attrName>style.visibility</p:attrName>
                                        </p:attrNameLst>
                                      </p:cBhvr>
                                      <p:to>
                                        <p:strVal val="visible"/>
                                      </p:to>
                                    </p:set>
                                    <p:animEffect filter="fade" transition="in">
                                      <p:cBhvr>
                                        <p:cTn dur="1000"/>
                                        <p:tgtEl>
                                          <p:spTgt spid="3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8" name="Shape 378"/>
        <p:cNvGrpSpPr/>
        <p:nvPr/>
      </p:nvGrpSpPr>
      <p:grpSpPr>
        <a:xfrm>
          <a:off x="0" y="0"/>
          <a:ext cx="0" cy="0"/>
          <a:chOff x="0" y="0"/>
          <a:chExt cx="0" cy="0"/>
        </a:xfrm>
      </p:grpSpPr>
      <p:pic>
        <p:nvPicPr>
          <p:cNvPr descr="0577.gif" id="379" name="Shape 379"/>
          <p:cNvPicPr preferRelativeResize="0"/>
          <p:nvPr/>
        </p:nvPicPr>
        <p:blipFill rotWithShape="1">
          <a:blip r:embed="rId3">
            <a:alphaModFix/>
          </a:blip>
          <a:srcRect b="0" l="0" r="0" t="0"/>
          <a:stretch/>
        </p:blipFill>
        <p:spPr>
          <a:xfrm>
            <a:off x="6286512" y="285728"/>
            <a:ext cx="2617251" cy="2036858"/>
          </a:xfrm>
          <a:prstGeom prst="rect">
            <a:avLst/>
          </a:prstGeom>
          <a:noFill/>
          <a:ln>
            <a:noFill/>
          </a:ln>
        </p:spPr>
      </p:pic>
      <p:sp>
        <p:nvSpPr>
          <p:cNvPr id="380" name="Shape 380"/>
          <p:cNvSpPr/>
          <p:nvPr/>
        </p:nvSpPr>
        <p:spPr>
          <a:xfrm>
            <a:off x="6260557" y="371283"/>
            <a:ext cx="2500330" cy="120032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7200" u="none" cap="none" strike="noStrike">
                <a:solidFill>
                  <a:srgbClr val="333399"/>
                </a:solidFill>
                <a:latin typeface="Arial"/>
                <a:ea typeface="Arial"/>
                <a:cs typeface="Arial"/>
                <a:sym typeface="Arial"/>
              </a:rPr>
              <a:t>فكر</a:t>
            </a:r>
          </a:p>
        </p:txBody>
      </p:sp>
      <p:pic>
        <p:nvPicPr>
          <p:cNvPr descr="1163.gif" id="381" name="Shape 381"/>
          <p:cNvPicPr preferRelativeResize="0"/>
          <p:nvPr/>
        </p:nvPicPr>
        <p:blipFill rotWithShape="1">
          <a:blip r:embed="rId4">
            <a:alphaModFix/>
          </a:blip>
          <a:srcRect b="0" l="0" r="0" t="0"/>
          <a:stretch/>
        </p:blipFill>
        <p:spPr>
          <a:xfrm>
            <a:off x="214282" y="2611800"/>
            <a:ext cx="8643937" cy="4031909"/>
          </a:xfrm>
          <a:prstGeom prst="rect">
            <a:avLst/>
          </a:prstGeom>
          <a:noFill/>
          <a:ln>
            <a:noFill/>
          </a:ln>
        </p:spPr>
      </p:pic>
      <p:sp>
        <p:nvSpPr>
          <p:cNvPr id="382" name="Shape 382"/>
          <p:cNvSpPr/>
          <p:nvPr/>
        </p:nvSpPr>
        <p:spPr>
          <a:xfrm>
            <a:off x="642906" y="2880083"/>
            <a:ext cx="7858124" cy="3477874"/>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333399"/>
                </a:solidFill>
                <a:latin typeface="Arial"/>
                <a:ea typeface="Arial"/>
                <a:cs typeface="Arial"/>
                <a:sym typeface="Arial"/>
              </a:rPr>
              <a:t>فكر: </a:t>
            </a:r>
            <a:r>
              <a:rPr b="1" i="0" lang="ar-EG" sz="4400" u="none" cap="none" strike="noStrike">
                <a:solidFill>
                  <a:srgbClr val="003300"/>
                </a:solidFill>
                <a:latin typeface="Arial"/>
                <a:ea typeface="Arial"/>
                <a:cs typeface="Arial"/>
                <a:sym typeface="Arial"/>
              </a:rPr>
              <a:t>لماذا لا يكون لدينا نظام يحتم على المقبلين على الزواج عمل الكشف النفسي المبكر قبل الزواج وإجراء اختبارات للشخصية مثل الكشف الطبي الإلزامي قبل الزواج.</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600"/>
                                        <p:tgtEl>
                                          <p:spTgt spid="379"/>
                                        </p:tgtEl>
                                      </p:cBhvr>
                                    </p:animEffect>
                                  </p:childTnLst>
                                </p:cTn>
                              </p:par>
                              <p:par>
                                <p:cTn fill="hold" nodeType="withEffect" presetClass="entr" presetID="10" presetSubtype="0">
                                  <p:stCondLst>
                                    <p:cond delay="0"/>
                                  </p:stCondLst>
                                  <p:childTnLst>
                                    <p:set>
                                      <p:cBhvr>
                                        <p:cTn dur="1" fill="hold">
                                          <p:stCondLst>
                                            <p:cond delay="0"/>
                                          </p:stCondLst>
                                        </p:cTn>
                                        <p:tgtEl>
                                          <p:spTgt spid="380"/>
                                        </p:tgtEl>
                                        <p:attrNameLst>
                                          <p:attrName>style.visibility</p:attrName>
                                        </p:attrNameLst>
                                      </p:cBhvr>
                                      <p:to>
                                        <p:strVal val="visible"/>
                                      </p:to>
                                    </p:set>
                                    <p:animEffect filter="fade" transition="in">
                                      <p:cBhvr>
                                        <p:cTn dur="600"/>
                                        <p:tgtEl>
                                          <p:spTgt spid="3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1"/>
                                        </p:tgtEl>
                                        <p:attrNameLst>
                                          <p:attrName>style.visibility</p:attrName>
                                        </p:attrNameLst>
                                      </p:cBhvr>
                                      <p:to>
                                        <p:strVal val="visible"/>
                                      </p:to>
                                    </p:set>
                                    <p:animEffect filter="fade" transition="in">
                                      <p:cBhvr>
                                        <p:cTn dur="1000"/>
                                        <p:tgtEl>
                                          <p:spTgt spid="381"/>
                                        </p:tgtEl>
                                      </p:cBhvr>
                                    </p:animEffect>
                                  </p:childTnLst>
                                </p:cTn>
                              </p:par>
                              <p:par>
                                <p:cTn fill="hold" nodeType="withEffect" presetClass="entr" presetID="10" presetSubtype="0">
                                  <p:stCondLst>
                                    <p:cond delay="0"/>
                                  </p:stCondLst>
                                  <p:childTnLst>
                                    <p:set>
                                      <p:cBhvr>
                                        <p:cTn dur="1" fill="hold">
                                          <p:stCondLst>
                                            <p:cond delay="0"/>
                                          </p:stCondLst>
                                        </p:cTn>
                                        <p:tgtEl>
                                          <p:spTgt spid="382"/>
                                        </p:tgtEl>
                                        <p:attrNameLst>
                                          <p:attrName>style.visibility</p:attrName>
                                        </p:attrNameLst>
                                      </p:cBhvr>
                                      <p:to>
                                        <p:strVal val="visible"/>
                                      </p:to>
                                    </p:set>
                                    <p:animEffect filter="fade" transition="in">
                                      <p:cBhvr>
                                        <p:cTn dur="1000"/>
                                        <p:tgtEl>
                                          <p:spTgt spid="3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6" name="Shape 386"/>
        <p:cNvGrpSpPr/>
        <p:nvPr/>
      </p:nvGrpSpPr>
      <p:grpSpPr>
        <a:xfrm>
          <a:off x="0" y="0"/>
          <a:ext cx="0" cy="0"/>
          <a:chOff x="0" y="0"/>
          <a:chExt cx="0" cy="0"/>
        </a:xfrm>
      </p:grpSpPr>
      <p:pic>
        <p:nvPicPr>
          <p:cNvPr descr="lined-white-paper.jpg" id="387" name="Shape 387"/>
          <p:cNvPicPr preferRelativeResize="0"/>
          <p:nvPr/>
        </p:nvPicPr>
        <p:blipFill rotWithShape="1">
          <a:blip r:embed="rId3">
            <a:alphaModFix/>
          </a:blip>
          <a:srcRect b="0" l="0" r="0" t="0"/>
          <a:stretch/>
        </p:blipFill>
        <p:spPr>
          <a:xfrm>
            <a:off x="216025" y="1816315"/>
            <a:ext cx="8713693" cy="2827130"/>
          </a:xfrm>
          <a:prstGeom prst="rect">
            <a:avLst/>
          </a:prstGeom>
          <a:noFill/>
          <a:ln>
            <a:noFill/>
          </a:ln>
        </p:spPr>
      </p:pic>
      <p:sp>
        <p:nvSpPr>
          <p:cNvPr id="388" name="Shape 388"/>
          <p:cNvSpPr txBox="1"/>
          <p:nvPr/>
        </p:nvSpPr>
        <p:spPr>
          <a:xfrm>
            <a:off x="714347" y="2428867"/>
            <a:ext cx="7715304" cy="1569660"/>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800" u="none" cap="none" strike="noStrike">
                <a:solidFill>
                  <a:schemeClr val="lt1"/>
                </a:solidFill>
                <a:latin typeface="Arial"/>
                <a:ea typeface="Arial"/>
                <a:cs typeface="Arial"/>
                <a:sym typeface="Arial"/>
              </a:rPr>
              <a:t>أهم الوسائل لمواجهة مشكلة عدم التوافق الزواجي والحد منها: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387"/>
                                        </p:tgtEl>
                                        <p:attrNameLst>
                                          <p:attrName>style.visibility</p:attrName>
                                        </p:attrNameLst>
                                      </p:cBhvr>
                                      <p:to>
                                        <p:strVal val="visible"/>
                                      </p:to>
                                    </p:set>
                                    <p:anim calcmode="lin" valueType="num">
                                      <p:cBhvr additive="base">
                                        <p:cTn dur="1000"/>
                                        <p:tgtEl>
                                          <p:spTgt spid="38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88"/>
                                        </p:tgtEl>
                                        <p:attrNameLst>
                                          <p:attrName>style.visibility</p:attrName>
                                        </p:attrNameLst>
                                      </p:cBhvr>
                                      <p:to>
                                        <p:strVal val="visible"/>
                                      </p:to>
                                    </p:set>
                                    <p:anim calcmode="lin" valueType="num">
                                      <p:cBhvr additive="base">
                                        <p:cTn dur="1000"/>
                                        <p:tgtEl>
                                          <p:spTgt spid="388"/>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2" name="Shape 392"/>
        <p:cNvGrpSpPr/>
        <p:nvPr/>
      </p:nvGrpSpPr>
      <p:grpSpPr>
        <a:xfrm>
          <a:off x="0" y="0"/>
          <a:ext cx="0" cy="0"/>
          <a:chOff x="0" y="0"/>
          <a:chExt cx="0" cy="0"/>
        </a:xfrm>
      </p:grpSpPr>
      <p:pic>
        <p:nvPicPr>
          <p:cNvPr descr="Old-Paper[1].gif" id="393" name="Shape 393"/>
          <p:cNvPicPr preferRelativeResize="0"/>
          <p:nvPr/>
        </p:nvPicPr>
        <p:blipFill rotWithShape="1">
          <a:blip r:embed="rId3">
            <a:alphaModFix/>
          </a:blip>
          <a:srcRect b="0" l="0" r="0" t="0"/>
          <a:stretch/>
        </p:blipFill>
        <p:spPr>
          <a:xfrm>
            <a:off x="4000496" y="214289"/>
            <a:ext cx="4918521" cy="1412301"/>
          </a:xfrm>
          <a:prstGeom prst="rect">
            <a:avLst/>
          </a:prstGeom>
          <a:noFill/>
          <a:ln>
            <a:noFill/>
          </a:ln>
        </p:spPr>
      </p:pic>
      <p:sp>
        <p:nvSpPr>
          <p:cNvPr id="394" name="Shape 394"/>
          <p:cNvSpPr txBox="1"/>
          <p:nvPr/>
        </p:nvSpPr>
        <p:spPr>
          <a:xfrm>
            <a:off x="4204110" y="357165"/>
            <a:ext cx="4421173" cy="1015662"/>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000" u="none" cap="none" strike="noStrike">
                <a:solidFill>
                  <a:srgbClr val="0033CC"/>
                </a:solidFill>
                <a:latin typeface="Arial"/>
                <a:ea typeface="Arial"/>
                <a:cs typeface="Arial"/>
                <a:sym typeface="Arial"/>
              </a:rPr>
              <a:t>ما قبل الزواج</a:t>
            </a:r>
          </a:p>
        </p:txBody>
      </p:sp>
      <p:pic>
        <p:nvPicPr>
          <p:cNvPr descr="1340.gif" id="395" name="Shape 395"/>
          <p:cNvPicPr preferRelativeResize="0"/>
          <p:nvPr/>
        </p:nvPicPr>
        <p:blipFill rotWithShape="1">
          <a:blip r:embed="rId4">
            <a:alphaModFix/>
          </a:blip>
          <a:srcRect b="0" l="0" r="0" t="0"/>
          <a:stretch/>
        </p:blipFill>
        <p:spPr>
          <a:xfrm>
            <a:off x="357158" y="2143116"/>
            <a:ext cx="8429683" cy="4281559"/>
          </a:xfrm>
          <a:prstGeom prst="rect">
            <a:avLst/>
          </a:prstGeom>
          <a:noFill/>
          <a:ln>
            <a:noFill/>
          </a:ln>
        </p:spPr>
      </p:pic>
      <p:sp>
        <p:nvSpPr>
          <p:cNvPr id="396" name="Shape 396"/>
          <p:cNvSpPr/>
          <p:nvPr/>
        </p:nvSpPr>
        <p:spPr>
          <a:xfrm>
            <a:off x="642910" y="3357562"/>
            <a:ext cx="7858180" cy="1938991"/>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800080"/>
                </a:solidFill>
                <a:latin typeface="Arial"/>
                <a:ea typeface="Arial"/>
                <a:cs typeface="Arial"/>
                <a:sym typeface="Arial"/>
              </a:rPr>
              <a:t>حسن اختيار الزوجة أو الزوج وأن يكون الاختيار مبنياً على أسس التوافق في الخصائص والتكافؤ الاجتماعي.</a:t>
            </a:r>
          </a:p>
        </p:txBody>
      </p:sp>
      <p:sp>
        <p:nvSpPr>
          <p:cNvPr id="397" name="Shape 397"/>
          <p:cNvSpPr/>
          <p:nvPr/>
        </p:nvSpPr>
        <p:spPr>
          <a:xfrm flipH="1">
            <a:off x="5357818" y="1643050"/>
            <a:ext cx="3429023" cy="1357322"/>
          </a:xfrm>
          <a:prstGeom prst="rect">
            <a:avLst/>
          </a:prstGeom>
          <a:blipFill rotWithShape="1">
            <a:blip r:embed="rId5">
              <a:alphaModFix/>
            </a:blip>
            <a:stretch>
              <a:fillRect b="0" l="0" r="0" t="0"/>
            </a:stretch>
          </a:blip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98" name="Shape 398"/>
          <p:cNvSpPr txBox="1"/>
          <p:nvPr/>
        </p:nvSpPr>
        <p:spPr>
          <a:xfrm>
            <a:off x="7429520" y="1643050"/>
            <a:ext cx="760144" cy="132343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8000" u="none" cap="none" strike="noStrike">
                <a:solidFill>
                  <a:srgbClr val="3333CC"/>
                </a:solidFill>
                <a:latin typeface="Arial"/>
                <a:ea typeface="Arial"/>
                <a:cs typeface="Arial"/>
                <a:sym typeface="Arial"/>
              </a:rPr>
              <a:t>1</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3"/>
                                        </p:tgtEl>
                                        <p:attrNameLst>
                                          <p:attrName>style.visibility</p:attrName>
                                        </p:attrNameLst>
                                      </p:cBhvr>
                                      <p:to>
                                        <p:strVal val="visible"/>
                                      </p:to>
                                    </p:set>
                                    <p:animEffect filter="fade" transition="in">
                                      <p:cBhvr>
                                        <p:cTn dur="1000"/>
                                        <p:tgtEl>
                                          <p:spTgt spid="393"/>
                                        </p:tgtEl>
                                      </p:cBhvr>
                                    </p:animEffect>
                                  </p:childTnLst>
                                </p:cTn>
                              </p:par>
                              <p:par>
                                <p:cTn fill="hold" nodeType="withEffect" presetClass="entr" presetID="10" presetSubtype="0">
                                  <p:stCondLst>
                                    <p:cond delay="0"/>
                                  </p:stCondLst>
                                  <p:childTnLst>
                                    <p:set>
                                      <p:cBhvr>
                                        <p:cTn dur="1" fill="hold">
                                          <p:stCondLst>
                                            <p:cond delay="0"/>
                                          </p:stCondLst>
                                        </p:cTn>
                                        <p:tgtEl>
                                          <p:spTgt spid="394"/>
                                        </p:tgtEl>
                                        <p:attrNameLst>
                                          <p:attrName>style.visibility</p:attrName>
                                        </p:attrNameLst>
                                      </p:cBhvr>
                                      <p:to>
                                        <p:strVal val="visible"/>
                                      </p:to>
                                    </p:set>
                                    <p:animEffect filter="fade" transition="in">
                                      <p:cBhvr>
                                        <p:cTn dur="1000"/>
                                        <p:tgtEl>
                                          <p:spTgt spid="3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5"/>
                                        </p:tgtEl>
                                        <p:attrNameLst>
                                          <p:attrName>style.visibility</p:attrName>
                                        </p:attrNameLst>
                                      </p:cBhvr>
                                      <p:to>
                                        <p:strVal val="visible"/>
                                      </p:to>
                                    </p:set>
                                    <p:animEffect filter="fade" transition="in">
                                      <p:cBhvr>
                                        <p:cTn dur="500"/>
                                        <p:tgtEl>
                                          <p:spTgt spid="395"/>
                                        </p:tgtEl>
                                      </p:cBhvr>
                                    </p:animEffect>
                                  </p:childTnLst>
                                </p:cTn>
                              </p:par>
                              <p:par>
                                <p:cTn fill="hold" nodeType="with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500"/>
                                        <p:tgtEl>
                                          <p:spTgt spid="396"/>
                                        </p:tgtEl>
                                      </p:cBhvr>
                                    </p:animEffect>
                                  </p:childTnLst>
                                </p:cTn>
                              </p:par>
                              <p:par>
                                <p:cTn fill="hold" nodeType="withEffect" presetClass="entr" presetID="10" presetSubtype="0">
                                  <p:stCondLst>
                                    <p:cond delay="0"/>
                                  </p:stCondLst>
                                  <p:childTnLst>
                                    <p:set>
                                      <p:cBhvr>
                                        <p:cTn dur="1" fill="hold">
                                          <p:stCondLst>
                                            <p:cond delay="0"/>
                                          </p:stCondLst>
                                        </p:cTn>
                                        <p:tgtEl>
                                          <p:spTgt spid="397"/>
                                        </p:tgtEl>
                                        <p:attrNameLst>
                                          <p:attrName>style.visibility</p:attrName>
                                        </p:attrNameLst>
                                      </p:cBhvr>
                                      <p:to>
                                        <p:strVal val="visible"/>
                                      </p:to>
                                    </p:set>
                                    <p:animEffect filter="fade" transition="in">
                                      <p:cBhvr>
                                        <p:cTn dur="500"/>
                                        <p:tgtEl>
                                          <p:spTgt spid="397"/>
                                        </p:tgtEl>
                                      </p:cBhvr>
                                    </p:animEffect>
                                  </p:childTnLst>
                                </p:cTn>
                              </p:par>
                              <p:par>
                                <p:cTn fill="hold" nodeType="withEffect" presetClass="entr" presetID="10" presetSubtype="0">
                                  <p:stCondLst>
                                    <p:cond delay="0"/>
                                  </p:stCondLst>
                                  <p:childTnLst>
                                    <p:set>
                                      <p:cBhvr>
                                        <p:cTn dur="1" fill="hold">
                                          <p:stCondLst>
                                            <p:cond delay="0"/>
                                          </p:stCondLst>
                                        </p:cTn>
                                        <p:tgtEl>
                                          <p:spTgt spid="398"/>
                                        </p:tgtEl>
                                        <p:attrNameLst>
                                          <p:attrName>style.visibility</p:attrName>
                                        </p:attrNameLst>
                                      </p:cBhvr>
                                      <p:to>
                                        <p:strVal val="visible"/>
                                      </p:to>
                                    </p:set>
                                    <p:animEffect filter="fade" transition="in">
                                      <p:cBhvr>
                                        <p:cTn dur="500"/>
                                        <p:tgtEl>
                                          <p:spTgt spid="3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2" name="Shape 402"/>
        <p:cNvGrpSpPr/>
        <p:nvPr/>
      </p:nvGrpSpPr>
      <p:grpSpPr>
        <a:xfrm>
          <a:off x="0" y="0"/>
          <a:ext cx="0" cy="0"/>
          <a:chOff x="0" y="0"/>
          <a:chExt cx="0" cy="0"/>
        </a:xfrm>
      </p:grpSpPr>
      <p:pic>
        <p:nvPicPr>
          <p:cNvPr descr="Old-Paper[1].gif" id="403" name="Shape 403"/>
          <p:cNvPicPr preferRelativeResize="0"/>
          <p:nvPr/>
        </p:nvPicPr>
        <p:blipFill rotWithShape="1">
          <a:blip r:embed="rId3">
            <a:alphaModFix/>
          </a:blip>
          <a:srcRect b="0" l="0" r="0" t="0"/>
          <a:stretch/>
        </p:blipFill>
        <p:spPr>
          <a:xfrm>
            <a:off x="4000496" y="214289"/>
            <a:ext cx="4918521" cy="1412301"/>
          </a:xfrm>
          <a:prstGeom prst="rect">
            <a:avLst/>
          </a:prstGeom>
          <a:noFill/>
          <a:ln>
            <a:noFill/>
          </a:ln>
        </p:spPr>
      </p:pic>
      <p:sp>
        <p:nvSpPr>
          <p:cNvPr id="404" name="Shape 404"/>
          <p:cNvSpPr txBox="1"/>
          <p:nvPr/>
        </p:nvSpPr>
        <p:spPr>
          <a:xfrm>
            <a:off x="4204110" y="357165"/>
            <a:ext cx="4421173" cy="1015662"/>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000" u="none" cap="none" strike="noStrike">
                <a:solidFill>
                  <a:srgbClr val="0033CC"/>
                </a:solidFill>
                <a:latin typeface="Arial"/>
                <a:ea typeface="Arial"/>
                <a:cs typeface="Arial"/>
                <a:sym typeface="Arial"/>
              </a:rPr>
              <a:t>ما قبل الزواج</a:t>
            </a:r>
          </a:p>
        </p:txBody>
      </p:sp>
      <p:pic>
        <p:nvPicPr>
          <p:cNvPr descr="1340.gif" id="405" name="Shape 405"/>
          <p:cNvPicPr preferRelativeResize="0"/>
          <p:nvPr/>
        </p:nvPicPr>
        <p:blipFill rotWithShape="1">
          <a:blip r:embed="rId4">
            <a:alphaModFix/>
          </a:blip>
          <a:srcRect b="0" l="0" r="0" t="0"/>
          <a:stretch/>
        </p:blipFill>
        <p:spPr>
          <a:xfrm>
            <a:off x="357158" y="2143116"/>
            <a:ext cx="8429683" cy="4281559"/>
          </a:xfrm>
          <a:prstGeom prst="rect">
            <a:avLst/>
          </a:prstGeom>
          <a:noFill/>
          <a:ln>
            <a:noFill/>
          </a:ln>
        </p:spPr>
      </p:pic>
      <p:sp>
        <p:nvSpPr>
          <p:cNvPr id="406" name="Shape 406"/>
          <p:cNvSpPr/>
          <p:nvPr/>
        </p:nvSpPr>
        <p:spPr>
          <a:xfrm>
            <a:off x="642910" y="3143248"/>
            <a:ext cx="7858180" cy="2554544"/>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800080"/>
                </a:solidFill>
                <a:latin typeface="Arial"/>
                <a:ea typeface="Arial"/>
                <a:cs typeface="Arial"/>
                <a:sym typeface="Arial"/>
              </a:rPr>
              <a:t>حضور البرامج الإرشادية (الدينية والنفسية) والإرشاد الزواجي قبل وحتى بعد الزواج التي تقدم معلومات عن الحياة الزواجية لما في ذلك من تأثير فعال في تحقيق التوافق الزواجي.</a:t>
            </a:r>
          </a:p>
        </p:txBody>
      </p:sp>
      <p:sp>
        <p:nvSpPr>
          <p:cNvPr id="407" name="Shape 407"/>
          <p:cNvSpPr/>
          <p:nvPr/>
        </p:nvSpPr>
        <p:spPr>
          <a:xfrm flipH="1">
            <a:off x="5357818" y="1643050"/>
            <a:ext cx="3429023" cy="1357322"/>
          </a:xfrm>
          <a:prstGeom prst="rect">
            <a:avLst/>
          </a:prstGeom>
          <a:blipFill rotWithShape="1">
            <a:blip r:embed="rId5">
              <a:alphaModFix/>
            </a:blip>
            <a:stretch>
              <a:fillRect b="0" l="0" r="0" t="0"/>
            </a:stretch>
          </a:blip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08" name="Shape 408"/>
          <p:cNvSpPr txBox="1"/>
          <p:nvPr/>
        </p:nvSpPr>
        <p:spPr>
          <a:xfrm>
            <a:off x="7429520" y="1643050"/>
            <a:ext cx="760144" cy="132343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8000" u="none" cap="none" strike="noStrike">
                <a:solidFill>
                  <a:srgbClr val="3333CC"/>
                </a:solidFill>
                <a:latin typeface="Arial"/>
                <a:ea typeface="Arial"/>
                <a:cs typeface="Arial"/>
                <a:sym typeface="Arial"/>
              </a:rPr>
              <a:t>2</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5"/>
                                        </p:tgtEl>
                                        <p:attrNameLst>
                                          <p:attrName>style.visibility</p:attrName>
                                        </p:attrNameLst>
                                      </p:cBhvr>
                                      <p:to>
                                        <p:strVal val="visible"/>
                                      </p:to>
                                    </p:set>
                                    <p:animEffect filter="fade" transition="in">
                                      <p:cBhvr>
                                        <p:cTn dur="500"/>
                                        <p:tgtEl>
                                          <p:spTgt spid="405"/>
                                        </p:tgtEl>
                                      </p:cBhvr>
                                    </p:animEffect>
                                  </p:childTnLst>
                                </p:cTn>
                              </p:par>
                              <p:par>
                                <p:cTn fill="hold" nodeType="withEffect" presetClass="entr" presetID="10" presetSubtype="0">
                                  <p:stCondLst>
                                    <p:cond delay="0"/>
                                  </p:stCondLst>
                                  <p:childTnLst>
                                    <p:set>
                                      <p:cBhvr>
                                        <p:cTn dur="1" fill="hold">
                                          <p:stCondLst>
                                            <p:cond delay="0"/>
                                          </p:stCondLst>
                                        </p:cTn>
                                        <p:tgtEl>
                                          <p:spTgt spid="406"/>
                                        </p:tgtEl>
                                        <p:attrNameLst>
                                          <p:attrName>style.visibility</p:attrName>
                                        </p:attrNameLst>
                                      </p:cBhvr>
                                      <p:to>
                                        <p:strVal val="visible"/>
                                      </p:to>
                                    </p:set>
                                    <p:animEffect filter="fade" transition="in">
                                      <p:cBhvr>
                                        <p:cTn dur="500"/>
                                        <p:tgtEl>
                                          <p:spTgt spid="406"/>
                                        </p:tgtEl>
                                      </p:cBhvr>
                                    </p:animEffect>
                                  </p:childTnLst>
                                </p:cTn>
                              </p:par>
                              <p:par>
                                <p:cTn fill="hold" nodeType="withEffect" presetClass="entr" presetID="10" presetSubtype="0">
                                  <p:stCondLst>
                                    <p:cond delay="0"/>
                                  </p:stCondLst>
                                  <p:childTnLst>
                                    <p:set>
                                      <p:cBhvr>
                                        <p:cTn dur="1" fill="hold">
                                          <p:stCondLst>
                                            <p:cond delay="0"/>
                                          </p:stCondLst>
                                        </p:cTn>
                                        <p:tgtEl>
                                          <p:spTgt spid="407"/>
                                        </p:tgtEl>
                                        <p:attrNameLst>
                                          <p:attrName>style.visibility</p:attrName>
                                        </p:attrNameLst>
                                      </p:cBhvr>
                                      <p:to>
                                        <p:strVal val="visible"/>
                                      </p:to>
                                    </p:set>
                                    <p:animEffect filter="fade" transition="in">
                                      <p:cBhvr>
                                        <p:cTn dur="500"/>
                                        <p:tgtEl>
                                          <p:spTgt spid="407"/>
                                        </p:tgtEl>
                                      </p:cBhvr>
                                    </p:animEffect>
                                  </p:childTnLst>
                                </p:cTn>
                              </p:par>
                              <p:par>
                                <p:cTn fill="hold" nodeType="withEffect" presetClass="entr" presetID="10" presetSubtype="0">
                                  <p:stCondLst>
                                    <p:cond delay="0"/>
                                  </p:stCondLst>
                                  <p:childTnLst>
                                    <p:set>
                                      <p:cBhvr>
                                        <p:cTn dur="1" fill="hold">
                                          <p:stCondLst>
                                            <p:cond delay="0"/>
                                          </p:stCondLst>
                                        </p:cTn>
                                        <p:tgtEl>
                                          <p:spTgt spid="408"/>
                                        </p:tgtEl>
                                        <p:attrNameLst>
                                          <p:attrName>style.visibility</p:attrName>
                                        </p:attrNameLst>
                                      </p:cBhvr>
                                      <p:to>
                                        <p:strVal val="visible"/>
                                      </p:to>
                                    </p:set>
                                    <p:animEffect filter="fade" transition="in">
                                      <p:cBhvr>
                                        <p:cTn dur="500"/>
                                        <p:tgtEl>
                                          <p:spTgt spid="4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2" name="Shape 412"/>
        <p:cNvGrpSpPr/>
        <p:nvPr/>
      </p:nvGrpSpPr>
      <p:grpSpPr>
        <a:xfrm>
          <a:off x="0" y="0"/>
          <a:ext cx="0" cy="0"/>
          <a:chOff x="0" y="0"/>
          <a:chExt cx="0" cy="0"/>
        </a:xfrm>
      </p:grpSpPr>
      <p:pic>
        <p:nvPicPr>
          <p:cNvPr descr="Old-Paper[1].gif" id="413" name="Shape 413"/>
          <p:cNvPicPr preferRelativeResize="0"/>
          <p:nvPr/>
        </p:nvPicPr>
        <p:blipFill rotWithShape="1">
          <a:blip r:embed="rId3">
            <a:alphaModFix/>
          </a:blip>
          <a:srcRect b="0" l="0" r="0" t="0"/>
          <a:stretch/>
        </p:blipFill>
        <p:spPr>
          <a:xfrm>
            <a:off x="4000496" y="214289"/>
            <a:ext cx="4918521" cy="1412301"/>
          </a:xfrm>
          <a:prstGeom prst="rect">
            <a:avLst/>
          </a:prstGeom>
          <a:noFill/>
          <a:ln>
            <a:noFill/>
          </a:ln>
        </p:spPr>
      </p:pic>
      <p:sp>
        <p:nvSpPr>
          <p:cNvPr id="414" name="Shape 414"/>
          <p:cNvSpPr txBox="1"/>
          <p:nvPr/>
        </p:nvSpPr>
        <p:spPr>
          <a:xfrm>
            <a:off x="4204110" y="357165"/>
            <a:ext cx="4421173" cy="1015662"/>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000" u="none" cap="none" strike="noStrike">
                <a:solidFill>
                  <a:srgbClr val="0033CC"/>
                </a:solidFill>
                <a:latin typeface="Arial"/>
                <a:ea typeface="Arial"/>
                <a:cs typeface="Arial"/>
                <a:sym typeface="Arial"/>
              </a:rPr>
              <a:t>ما قبل الزواج</a:t>
            </a:r>
          </a:p>
        </p:txBody>
      </p:sp>
      <p:pic>
        <p:nvPicPr>
          <p:cNvPr descr="1340.gif" id="415" name="Shape 415"/>
          <p:cNvPicPr preferRelativeResize="0"/>
          <p:nvPr/>
        </p:nvPicPr>
        <p:blipFill rotWithShape="1">
          <a:blip r:embed="rId4">
            <a:alphaModFix/>
          </a:blip>
          <a:srcRect b="0" l="0" r="0" t="0"/>
          <a:stretch/>
        </p:blipFill>
        <p:spPr>
          <a:xfrm>
            <a:off x="357158" y="2143116"/>
            <a:ext cx="8429683" cy="4281559"/>
          </a:xfrm>
          <a:prstGeom prst="rect">
            <a:avLst/>
          </a:prstGeom>
          <a:noFill/>
          <a:ln>
            <a:noFill/>
          </a:ln>
        </p:spPr>
      </p:pic>
      <p:sp>
        <p:nvSpPr>
          <p:cNvPr id="416" name="Shape 416"/>
          <p:cNvSpPr/>
          <p:nvPr/>
        </p:nvSpPr>
        <p:spPr>
          <a:xfrm>
            <a:off x="642910" y="2798761"/>
            <a:ext cx="7858180" cy="341631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3600" u="none" cap="none" strike="noStrike">
                <a:solidFill>
                  <a:srgbClr val="800080"/>
                </a:solidFill>
                <a:latin typeface="Arial"/>
                <a:ea typeface="Arial"/>
                <a:cs typeface="Arial"/>
                <a:sym typeface="Arial"/>
              </a:rPr>
              <a:t>الاطلاع على سيرة الرسول صلى الله عليه وسلم مع زوجاته حيث كان عليه الصلاة والسلام يقدر الزوجة ويوليها عناية فائقة ومحبة لائقة من خلال حياته اليومية كما كان أول من يواسيها ويقدر مشاعرها ولا يهزأ بكلماتها كما يسمع شكواها ويخفف أحزانها.</a:t>
            </a:r>
          </a:p>
        </p:txBody>
      </p:sp>
      <p:sp>
        <p:nvSpPr>
          <p:cNvPr id="417" name="Shape 417"/>
          <p:cNvSpPr/>
          <p:nvPr/>
        </p:nvSpPr>
        <p:spPr>
          <a:xfrm flipH="1">
            <a:off x="5357818" y="1643050"/>
            <a:ext cx="3429023" cy="1357322"/>
          </a:xfrm>
          <a:prstGeom prst="rect">
            <a:avLst/>
          </a:prstGeom>
          <a:blipFill rotWithShape="1">
            <a:blip r:embed="rId5">
              <a:alphaModFix/>
            </a:blip>
            <a:stretch>
              <a:fillRect b="0" l="0" r="0" t="0"/>
            </a:stretch>
          </a:blip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18" name="Shape 418"/>
          <p:cNvSpPr txBox="1"/>
          <p:nvPr/>
        </p:nvSpPr>
        <p:spPr>
          <a:xfrm>
            <a:off x="7429520" y="1643050"/>
            <a:ext cx="760144" cy="132343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8000" u="none" cap="none" strike="noStrike">
                <a:solidFill>
                  <a:srgbClr val="3333CC"/>
                </a:solidFill>
                <a:latin typeface="Arial"/>
                <a:ea typeface="Arial"/>
                <a:cs typeface="Arial"/>
                <a:sym typeface="Arial"/>
              </a:rPr>
              <a:t>3</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5"/>
                                        </p:tgtEl>
                                        <p:attrNameLst>
                                          <p:attrName>style.visibility</p:attrName>
                                        </p:attrNameLst>
                                      </p:cBhvr>
                                      <p:to>
                                        <p:strVal val="visible"/>
                                      </p:to>
                                    </p:set>
                                    <p:animEffect filter="fade" transition="in">
                                      <p:cBhvr>
                                        <p:cTn dur="500"/>
                                        <p:tgtEl>
                                          <p:spTgt spid="415"/>
                                        </p:tgtEl>
                                      </p:cBhvr>
                                    </p:animEffect>
                                  </p:childTnLst>
                                </p:cTn>
                              </p:par>
                              <p:par>
                                <p:cTn fill="hold" nodeType="with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500"/>
                                        <p:tgtEl>
                                          <p:spTgt spid="416"/>
                                        </p:tgtEl>
                                      </p:cBhvr>
                                    </p:animEffect>
                                  </p:childTnLst>
                                </p:cTn>
                              </p:par>
                              <p:par>
                                <p:cTn fill="hold" nodeType="withEffect" presetClass="entr" presetID="10" presetSubtype="0">
                                  <p:stCondLst>
                                    <p:cond delay="0"/>
                                  </p:stCondLst>
                                  <p:childTnLst>
                                    <p:set>
                                      <p:cBhvr>
                                        <p:cTn dur="1" fill="hold">
                                          <p:stCondLst>
                                            <p:cond delay="0"/>
                                          </p:stCondLst>
                                        </p:cTn>
                                        <p:tgtEl>
                                          <p:spTgt spid="417"/>
                                        </p:tgtEl>
                                        <p:attrNameLst>
                                          <p:attrName>style.visibility</p:attrName>
                                        </p:attrNameLst>
                                      </p:cBhvr>
                                      <p:to>
                                        <p:strVal val="visible"/>
                                      </p:to>
                                    </p:set>
                                    <p:animEffect filter="fade" transition="in">
                                      <p:cBhvr>
                                        <p:cTn dur="500"/>
                                        <p:tgtEl>
                                          <p:spTgt spid="417"/>
                                        </p:tgtEl>
                                      </p:cBhvr>
                                    </p:animEffect>
                                  </p:childTnLst>
                                </p:cTn>
                              </p:par>
                              <p:par>
                                <p:cTn fill="hold" nodeType="withEffect" presetClass="entr" presetID="10" presetSubtype="0">
                                  <p:stCondLst>
                                    <p:cond delay="0"/>
                                  </p:stCondLst>
                                  <p:childTnLst>
                                    <p:set>
                                      <p:cBhvr>
                                        <p:cTn dur="1" fill="hold">
                                          <p:stCondLst>
                                            <p:cond delay="0"/>
                                          </p:stCondLst>
                                        </p:cTn>
                                        <p:tgtEl>
                                          <p:spTgt spid="418"/>
                                        </p:tgtEl>
                                        <p:attrNameLst>
                                          <p:attrName>style.visibility</p:attrName>
                                        </p:attrNameLst>
                                      </p:cBhvr>
                                      <p:to>
                                        <p:strVal val="visible"/>
                                      </p:to>
                                    </p:set>
                                    <p:animEffect filter="fade" transition="in">
                                      <p:cBhvr>
                                        <p:cTn dur="500"/>
                                        <p:tgtEl>
                                          <p:spTgt spid="4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22" name="Shape 422"/>
        <p:cNvGrpSpPr/>
        <p:nvPr/>
      </p:nvGrpSpPr>
      <p:grpSpPr>
        <a:xfrm>
          <a:off x="0" y="0"/>
          <a:ext cx="0" cy="0"/>
          <a:chOff x="0" y="0"/>
          <a:chExt cx="0" cy="0"/>
        </a:xfrm>
      </p:grpSpPr>
      <p:pic>
        <p:nvPicPr>
          <p:cNvPr descr="Old-Paper[1].gif" id="423" name="Shape 423"/>
          <p:cNvPicPr preferRelativeResize="0"/>
          <p:nvPr/>
        </p:nvPicPr>
        <p:blipFill rotWithShape="1">
          <a:blip r:embed="rId3">
            <a:alphaModFix/>
          </a:blip>
          <a:srcRect b="0" l="0" r="0" t="0"/>
          <a:stretch/>
        </p:blipFill>
        <p:spPr>
          <a:xfrm>
            <a:off x="4000496" y="214289"/>
            <a:ext cx="4918521" cy="1412301"/>
          </a:xfrm>
          <a:prstGeom prst="rect">
            <a:avLst/>
          </a:prstGeom>
          <a:noFill/>
          <a:ln>
            <a:noFill/>
          </a:ln>
        </p:spPr>
      </p:pic>
      <p:sp>
        <p:nvSpPr>
          <p:cNvPr id="424" name="Shape 424"/>
          <p:cNvSpPr txBox="1"/>
          <p:nvPr/>
        </p:nvSpPr>
        <p:spPr>
          <a:xfrm>
            <a:off x="4204110" y="357165"/>
            <a:ext cx="4421173" cy="1015662"/>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000" u="none" cap="none" strike="noStrike">
                <a:solidFill>
                  <a:srgbClr val="0033CC"/>
                </a:solidFill>
                <a:latin typeface="Arial"/>
                <a:ea typeface="Arial"/>
                <a:cs typeface="Arial"/>
                <a:sym typeface="Arial"/>
              </a:rPr>
              <a:t>ما قبل الزواج</a:t>
            </a:r>
          </a:p>
        </p:txBody>
      </p:sp>
      <p:pic>
        <p:nvPicPr>
          <p:cNvPr descr="1340.gif" id="425" name="Shape 425"/>
          <p:cNvPicPr preferRelativeResize="0"/>
          <p:nvPr/>
        </p:nvPicPr>
        <p:blipFill rotWithShape="1">
          <a:blip r:embed="rId4">
            <a:alphaModFix/>
          </a:blip>
          <a:srcRect b="0" l="0" r="0" t="0"/>
          <a:stretch/>
        </p:blipFill>
        <p:spPr>
          <a:xfrm>
            <a:off x="357158" y="2143116"/>
            <a:ext cx="8429683" cy="4281559"/>
          </a:xfrm>
          <a:prstGeom prst="rect">
            <a:avLst/>
          </a:prstGeom>
          <a:noFill/>
          <a:ln>
            <a:noFill/>
          </a:ln>
        </p:spPr>
      </p:pic>
      <p:sp>
        <p:nvSpPr>
          <p:cNvPr id="426" name="Shape 426"/>
          <p:cNvSpPr/>
          <p:nvPr/>
        </p:nvSpPr>
        <p:spPr>
          <a:xfrm>
            <a:off x="642910" y="3561710"/>
            <a:ext cx="7858180" cy="1938991"/>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800080"/>
                </a:solidFill>
                <a:latin typeface="Arial"/>
                <a:ea typeface="Arial"/>
                <a:cs typeface="Arial"/>
                <a:sym typeface="Arial"/>
              </a:rPr>
              <a:t>المعرفة بحقوق الزوجين الشرعية في الزواج والتزام الزوجين في معاملتهما بما ورد في الشريعة الإسلامية وآدابها في التعامل.</a:t>
            </a:r>
          </a:p>
        </p:txBody>
      </p:sp>
      <p:sp>
        <p:nvSpPr>
          <p:cNvPr id="427" name="Shape 427"/>
          <p:cNvSpPr/>
          <p:nvPr/>
        </p:nvSpPr>
        <p:spPr>
          <a:xfrm flipH="1">
            <a:off x="5357818" y="1643050"/>
            <a:ext cx="3429023" cy="1357322"/>
          </a:xfrm>
          <a:prstGeom prst="rect">
            <a:avLst/>
          </a:prstGeom>
          <a:blipFill rotWithShape="1">
            <a:blip r:embed="rId5">
              <a:alphaModFix/>
            </a:blip>
            <a:stretch>
              <a:fillRect b="0" l="0" r="0" t="0"/>
            </a:stretch>
          </a:blip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28" name="Shape 428"/>
          <p:cNvSpPr txBox="1"/>
          <p:nvPr/>
        </p:nvSpPr>
        <p:spPr>
          <a:xfrm>
            <a:off x="7429520" y="1643050"/>
            <a:ext cx="760144" cy="132343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8000" u="none" cap="none" strike="noStrike">
                <a:solidFill>
                  <a:srgbClr val="3333CC"/>
                </a:solidFill>
                <a:latin typeface="Arial"/>
                <a:ea typeface="Arial"/>
                <a:cs typeface="Arial"/>
                <a:sym typeface="Arial"/>
              </a:rPr>
              <a:t>4</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5"/>
                                        </p:tgtEl>
                                        <p:attrNameLst>
                                          <p:attrName>style.visibility</p:attrName>
                                        </p:attrNameLst>
                                      </p:cBhvr>
                                      <p:to>
                                        <p:strVal val="visible"/>
                                      </p:to>
                                    </p:set>
                                    <p:animEffect filter="fade" transition="in">
                                      <p:cBhvr>
                                        <p:cTn dur="500"/>
                                        <p:tgtEl>
                                          <p:spTgt spid="425"/>
                                        </p:tgtEl>
                                      </p:cBhvr>
                                    </p:animEffect>
                                  </p:childTnLst>
                                </p:cTn>
                              </p:par>
                              <p:par>
                                <p:cTn fill="hold" nodeType="withEffect" presetClass="entr" presetID="10" presetSubtype="0">
                                  <p:stCondLst>
                                    <p:cond delay="0"/>
                                  </p:stCondLst>
                                  <p:childTnLst>
                                    <p:set>
                                      <p:cBhvr>
                                        <p:cTn dur="1" fill="hold">
                                          <p:stCondLst>
                                            <p:cond delay="0"/>
                                          </p:stCondLst>
                                        </p:cTn>
                                        <p:tgtEl>
                                          <p:spTgt spid="426"/>
                                        </p:tgtEl>
                                        <p:attrNameLst>
                                          <p:attrName>style.visibility</p:attrName>
                                        </p:attrNameLst>
                                      </p:cBhvr>
                                      <p:to>
                                        <p:strVal val="visible"/>
                                      </p:to>
                                    </p:set>
                                    <p:animEffect filter="fade" transition="in">
                                      <p:cBhvr>
                                        <p:cTn dur="500"/>
                                        <p:tgtEl>
                                          <p:spTgt spid="426"/>
                                        </p:tgtEl>
                                      </p:cBhvr>
                                    </p:animEffect>
                                  </p:childTnLst>
                                </p:cTn>
                              </p:par>
                              <p:par>
                                <p:cTn fill="hold" nodeType="withEffect" presetClass="entr" presetID="10" presetSubtype="0">
                                  <p:stCondLst>
                                    <p:cond delay="0"/>
                                  </p:stCondLst>
                                  <p:childTnLst>
                                    <p:set>
                                      <p:cBhvr>
                                        <p:cTn dur="1" fill="hold">
                                          <p:stCondLst>
                                            <p:cond delay="0"/>
                                          </p:stCondLst>
                                        </p:cTn>
                                        <p:tgtEl>
                                          <p:spTgt spid="427"/>
                                        </p:tgtEl>
                                        <p:attrNameLst>
                                          <p:attrName>style.visibility</p:attrName>
                                        </p:attrNameLst>
                                      </p:cBhvr>
                                      <p:to>
                                        <p:strVal val="visible"/>
                                      </p:to>
                                    </p:set>
                                    <p:animEffect filter="fade" transition="in">
                                      <p:cBhvr>
                                        <p:cTn dur="500"/>
                                        <p:tgtEl>
                                          <p:spTgt spid="427"/>
                                        </p:tgtEl>
                                      </p:cBhvr>
                                    </p:animEffect>
                                  </p:childTnLst>
                                </p:cTn>
                              </p:par>
                              <p:par>
                                <p:cTn fill="hold" nodeType="withEffect" presetClass="entr" presetID="10" presetSubtype="0">
                                  <p:stCondLst>
                                    <p:cond delay="0"/>
                                  </p:stCondLst>
                                  <p:childTnLst>
                                    <p:set>
                                      <p:cBhvr>
                                        <p:cTn dur="1" fill="hold">
                                          <p:stCondLst>
                                            <p:cond delay="0"/>
                                          </p:stCondLst>
                                        </p:cTn>
                                        <p:tgtEl>
                                          <p:spTgt spid="428"/>
                                        </p:tgtEl>
                                        <p:attrNameLst>
                                          <p:attrName>style.visibility</p:attrName>
                                        </p:attrNameLst>
                                      </p:cBhvr>
                                      <p:to>
                                        <p:strVal val="visible"/>
                                      </p:to>
                                    </p:set>
                                    <p:animEffect filter="fade" transition="in">
                                      <p:cBhvr>
                                        <p:cTn dur="500"/>
                                        <p:tgtEl>
                                          <p:spTgt spid="4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5" name="Shape 105"/>
        <p:cNvGrpSpPr/>
        <p:nvPr/>
      </p:nvGrpSpPr>
      <p:grpSpPr>
        <a:xfrm>
          <a:off x="0" y="0"/>
          <a:ext cx="0" cy="0"/>
          <a:chOff x="0" y="0"/>
          <a:chExt cx="0" cy="0"/>
        </a:xfrm>
      </p:grpSpPr>
      <p:pic>
        <p:nvPicPr>
          <p:cNvPr descr="D:\e\الشغل\شغل يبدء من  شهر 3 سنة 2014\كل البراويز\براويز خالصة\69966.png" id="106" name="Shape 106"/>
          <p:cNvPicPr preferRelativeResize="0"/>
          <p:nvPr/>
        </p:nvPicPr>
        <p:blipFill rotWithShape="1">
          <a:blip r:embed="rId3">
            <a:alphaModFix/>
          </a:blip>
          <a:srcRect b="0" l="0" r="0" t="0"/>
          <a:stretch/>
        </p:blipFill>
        <p:spPr>
          <a:xfrm>
            <a:off x="1071537" y="1428736"/>
            <a:ext cx="7072362" cy="3429023"/>
          </a:xfrm>
          <a:prstGeom prst="rect">
            <a:avLst/>
          </a:prstGeom>
          <a:noFill/>
          <a:ln>
            <a:noFill/>
          </a:ln>
        </p:spPr>
      </p:pic>
      <p:sp>
        <p:nvSpPr>
          <p:cNvPr id="107" name="Shape 107"/>
          <p:cNvSpPr/>
          <p:nvPr/>
        </p:nvSpPr>
        <p:spPr>
          <a:xfrm>
            <a:off x="1571604" y="2500306"/>
            <a:ext cx="5857915" cy="1446550"/>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0000FF"/>
                </a:solidFill>
                <a:latin typeface="Arial"/>
                <a:ea typeface="Arial"/>
                <a:cs typeface="Arial"/>
                <a:sym typeface="Arial"/>
              </a:rPr>
              <a:t>تابع أهم المشكلات الاجتماعية في المجتمع السعودي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800"/>
                                        <p:tgtEl>
                                          <p:spTgt spid="106"/>
                                        </p:tgtEl>
                                      </p:cBhvr>
                                    </p:animEffect>
                                  </p:childTnLst>
                                </p:cTn>
                              </p:par>
                              <p:par>
                                <p:cTn fill="hold" nodeType="with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800"/>
                                        <p:tgtEl>
                                          <p:spTgt spid="1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2" name="Shape 432"/>
        <p:cNvGrpSpPr/>
        <p:nvPr/>
      </p:nvGrpSpPr>
      <p:grpSpPr>
        <a:xfrm>
          <a:off x="0" y="0"/>
          <a:ext cx="0" cy="0"/>
          <a:chOff x="0" y="0"/>
          <a:chExt cx="0" cy="0"/>
        </a:xfrm>
      </p:grpSpPr>
      <p:pic>
        <p:nvPicPr>
          <p:cNvPr descr="image-43033.gif" id="433" name="Shape 433"/>
          <p:cNvPicPr preferRelativeResize="0"/>
          <p:nvPr/>
        </p:nvPicPr>
        <p:blipFill rotWithShape="1">
          <a:blip r:embed="rId3">
            <a:alphaModFix/>
          </a:blip>
          <a:srcRect b="0" l="0" r="0" t="0"/>
          <a:stretch/>
        </p:blipFill>
        <p:spPr>
          <a:xfrm>
            <a:off x="3929057" y="450345"/>
            <a:ext cx="4929222" cy="1407018"/>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a:ln>
            <a:noFill/>
          </a:ln>
        </p:spPr>
      </p:pic>
      <p:sp>
        <p:nvSpPr>
          <p:cNvPr id="434" name="Shape 434"/>
          <p:cNvSpPr/>
          <p:nvPr/>
        </p:nvSpPr>
        <p:spPr>
          <a:xfrm>
            <a:off x="4071933" y="571479"/>
            <a:ext cx="4572031" cy="92332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5400" u="none" cap="none" strike="noStrike">
                <a:solidFill>
                  <a:srgbClr val="660066"/>
                </a:solidFill>
                <a:latin typeface="Arial"/>
                <a:ea typeface="Arial"/>
                <a:cs typeface="Arial"/>
                <a:sym typeface="Arial"/>
              </a:rPr>
              <a:t>ما بعد الزواج</a:t>
            </a:r>
          </a:p>
        </p:txBody>
      </p:sp>
      <p:sp>
        <p:nvSpPr>
          <p:cNvPr id="435" name="Shape 435"/>
          <p:cNvSpPr/>
          <p:nvPr/>
        </p:nvSpPr>
        <p:spPr>
          <a:xfrm rot="5400000">
            <a:off x="2536031" y="392899"/>
            <a:ext cx="4000529" cy="8643967"/>
          </a:xfrm>
          <a:prstGeom prst="round2DiagRect">
            <a:avLst>
              <a:gd fmla="val 16667" name="adj1"/>
              <a:gd fmla="val 0" name="adj2"/>
            </a:avLst>
          </a:prstGeom>
          <a:blipFill rotWithShape="1">
            <a:blip r:embed="rId4">
              <a:alphaModFix/>
            </a:blip>
            <a:stretch>
              <a:fillRect b="0" l="0" r="0" t="0"/>
            </a:stretch>
          </a:blip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36" name="Shape 436"/>
          <p:cNvSpPr/>
          <p:nvPr/>
        </p:nvSpPr>
        <p:spPr>
          <a:xfrm>
            <a:off x="714347" y="3199997"/>
            <a:ext cx="7596191" cy="2800766"/>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CC0066"/>
                </a:solidFill>
                <a:latin typeface="Arial"/>
                <a:ea typeface="Arial"/>
                <a:cs typeface="Arial"/>
                <a:sym typeface="Arial"/>
              </a:rPr>
              <a:t>تفهم الاختلافات الطبيعية بينهما، وبالتالي إشباع حاجاتهم بالطرق المناسبة وتحقيق الانسجام بين الزوجين والذي يؤثر بدوره على شعورهما بالتوافق الزواجي.</a:t>
            </a:r>
          </a:p>
        </p:txBody>
      </p:sp>
      <p:sp>
        <p:nvSpPr>
          <p:cNvPr id="437" name="Shape 437"/>
          <p:cNvSpPr/>
          <p:nvPr/>
        </p:nvSpPr>
        <p:spPr>
          <a:xfrm flipH="1">
            <a:off x="7215206" y="2071674"/>
            <a:ext cx="1571636" cy="1214446"/>
          </a:xfrm>
          <a:prstGeom prst="rect">
            <a:avLst/>
          </a:prstGeom>
          <a:blipFill rotWithShape="1">
            <a:blip r:embed="rId5">
              <a:alphaModFix/>
            </a:blip>
            <a:stretch>
              <a:fillRect b="0" l="0" r="0" t="0"/>
            </a:stretch>
          </a:blip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38" name="Shape 438"/>
          <p:cNvSpPr txBox="1"/>
          <p:nvPr/>
        </p:nvSpPr>
        <p:spPr>
          <a:xfrm>
            <a:off x="7572396" y="1962684"/>
            <a:ext cx="760144" cy="132343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8000" u="none" cap="none" strike="noStrike">
                <a:solidFill>
                  <a:schemeClr val="lt1"/>
                </a:solidFill>
                <a:latin typeface="Arial"/>
                <a:ea typeface="Arial"/>
                <a:cs typeface="Arial"/>
                <a:sym typeface="Arial"/>
              </a:rPr>
              <a:t>1</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433"/>
                                        </p:tgtEl>
                                        <p:attrNameLst>
                                          <p:attrName>style.visibility</p:attrName>
                                        </p:attrNameLst>
                                      </p:cBhvr>
                                      <p:to>
                                        <p:strVal val="visible"/>
                                      </p:to>
                                    </p:set>
                                    <p:anim calcmode="lin" valueType="num">
                                      <p:cBhvr additive="base">
                                        <p:cTn dur="1000"/>
                                        <p:tgtEl>
                                          <p:spTgt spid="433"/>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434"/>
                                        </p:tgtEl>
                                        <p:attrNameLst>
                                          <p:attrName>style.visibility</p:attrName>
                                        </p:attrNameLst>
                                      </p:cBhvr>
                                      <p:to>
                                        <p:strVal val="visible"/>
                                      </p:to>
                                    </p:set>
                                    <p:anim calcmode="lin" valueType="num">
                                      <p:cBhvr additive="base">
                                        <p:cTn dur="1000"/>
                                        <p:tgtEl>
                                          <p:spTgt spid="43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5"/>
                                        </p:tgtEl>
                                        <p:attrNameLst>
                                          <p:attrName>style.visibility</p:attrName>
                                        </p:attrNameLst>
                                      </p:cBhvr>
                                      <p:to>
                                        <p:strVal val="visible"/>
                                      </p:to>
                                    </p:set>
                                    <p:animEffect filter="fade" transition="in">
                                      <p:cBhvr>
                                        <p:cTn dur="1000"/>
                                        <p:tgtEl>
                                          <p:spTgt spid="435"/>
                                        </p:tgtEl>
                                      </p:cBhvr>
                                    </p:animEffect>
                                  </p:childTnLst>
                                </p:cTn>
                              </p:par>
                              <p:par>
                                <p:cTn fill="hold" nodeType="withEffect" presetClass="entr" presetID="10" presetSubtype="0">
                                  <p:stCondLst>
                                    <p:cond delay="0"/>
                                  </p:stCondLst>
                                  <p:childTnLst>
                                    <p:set>
                                      <p:cBhvr>
                                        <p:cTn dur="1" fill="hold">
                                          <p:stCondLst>
                                            <p:cond delay="0"/>
                                          </p:stCondLst>
                                        </p:cTn>
                                        <p:tgtEl>
                                          <p:spTgt spid="436"/>
                                        </p:tgtEl>
                                        <p:attrNameLst>
                                          <p:attrName>style.visibility</p:attrName>
                                        </p:attrNameLst>
                                      </p:cBhvr>
                                      <p:to>
                                        <p:strVal val="visible"/>
                                      </p:to>
                                    </p:set>
                                    <p:animEffect filter="fade" transition="in">
                                      <p:cBhvr>
                                        <p:cTn dur="1000"/>
                                        <p:tgtEl>
                                          <p:spTgt spid="436"/>
                                        </p:tgtEl>
                                      </p:cBhvr>
                                    </p:animEffect>
                                  </p:childTnLst>
                                </p:cTn>
                              </p:par>
                              <p:par>
                                <p:cTn fill="hold" nodeType="withEffect" presetClass="entr" presetID="10" presetSubtype="0">
                                  <p:stCondLst>
                                    <p:cond delay="0"/>
                                  </p:stCondLst>
                                  <p:childTnLst>
                                    <p:set>
                                      <p:cBhvr>
                                        <p:cTn dur="1" fill="hold">
                                          <p:stCondLst>
                                            <p:cond delay="0"/>
                                          </p:stCondLst>
                                        </p:cTn>
                                        <p:tgtEl>
                                          <p:spTgt spid="437"/>
                                        </p:tgtEl>
                                        <p:attrNameLst>
                                          <p:attrName>style.visibility</p:attrName>
                                        </p:attrNameLst>
                                      </p:cBhvr>
                                      <p:to>
                                        <p:strVal val="visible"/>
                                      </p:to>
                                    </p:set>
                                    <p:animEffect filter="fade" transition="in">
                                      <p:cBhvr>
                                        <p:cTn dur="1000"/>
                                        <p:tgtEl>
                                          <p:spTgt spid="437"/>
                                        </p:tgtEl>
                                      </p:cBhvr>
                                    </p:animEffect>
                                  </p:childTnLst>
                                </p:cTn>
                              </p:par>
                              <p:par>
                                <p:cTn fill="hold" nodeType="withEffect" presetClass="entr" presetID="10" presetSubtype="0">
                                  <p:stCondLst>
                                    <p:cond delay="0"/>
                                  </p:stCondLst>
                                  <p:childTnLst>
                                    <p:set>
                                      <p:cBhvr>
                                        <p:cTn dur="1" fill="hold">
                                          <p:stCondLst>
                                            <p:cond delay="0"/>
                                          </p:stCondLst>
                                        </p:cTn>
                                        <p:tgtEl>
                                          <p:spTgt spid="438"/>
                                        </p:tgtEl>
                                        <p:attrNameLst>
                                          <p:attrName>style.visibility</p:attrName>
                                        </p:attrNameLst>
                                      </p:cBhvr>
                                      <p:to>
                                        <p:strVal val="visible"/>
                                      </p:to>
                                    </p:set>
                                    <p:animEffect filter="fade" transition="in">
                                      <p:cBhvr>
                                        <p:cTn dur="1000"/>
                                        <p:tgtEl>
                                          <p:spTgt spid="4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2" name="Shape 442"/>
        <p:cNvGrpSpPr/>
        <p:nvPr/>
      </p:nvGrpSpPr>
      <p:grpSpPr>
        <a:xfrm>
          <a:off x="0" y="0"/>
          <a:ext cx="0" cy="0"/>
          <a:chOff x="0" y="0"/>
          <a:chExt cx="0" cy="0"/>
        </a:xfrm>
      </p:grpSpPr>
      <p:pic>
        <p:nvPicPr>
          <p:cNvPr descr="image-43033.gif" id="443" name="Shape 443"/>
          <p:cNvPicPr preferRelativeResize="0"/>
          <p:nvPr/>
        </p:nvPicPr>
        <p:blipFill rotWithShape="1">
          <a:blip r:embed="rId3">
            <a:alphaModFix/>
          </a:blip>
          <a:srcRect b="0" l="0" r="0" t="0"/>
          <a:stretch/>
        </p:blipFill>
        <p:spPr>
          <a:xfrm>
            <a:off x="3929057" y="450345"/>
            <a:ext cx="4929222" cy="1407018"/>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a:ln>
            <a:noFill/>
          </a:ln>
        </p:spPr>
      </p:pic>
      <p:sp>
        <p:nvSpPr>
          <p:cNvPr id="444" name="Shape 444"/>
          <p:cNvSpPr/>
          <p:nvPr/>
        </p:nvSpPr>
        <p:spPr>
          <a:xfrm>
            <a:off x="4071933" y="571479"/>
            <a:ext cx="4572031" cy="92332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5400" u="none" cap="none" strike="noStrike">
                <a:solidFill>
                  <a:srgbClr val="660066"/>
                </a:solidFill>
                <a:latin typeface="Arial"/>
                <a:ea typeface="Arial"/>
                <a:cs typeface="Arial"/>
                <a:sym typeface="Arial"/>
              </a:rPr>
              <a:t>ما بعد الزواج</a:t>
            </a:r>
          </a:p>
        </p:txBody>
      </p:sp>
      <p:sp>
        <p:nvSpPr>
          <p:cNvPr id="445" name="Shape 445"/>
          <p:cNvSpPr/>
          <p:nvPr/>
        </p:nvSpPr>
        <p:spPr>
          <a:xfrm rot="5400000">
            <a:off x="2536031" y="392899"/>
            <a:ext cx="4000529" cy="8643967"/>
          </a:xfrm>
          <a:prstGeom prst="round2DiagRect">
            <a:avLst>
              <a:gd fmla="val 16667" name="adj1"/>
              <a:gd fmla="val 0" name="adj2"/>
            </a:avLst>
          </a:prstGeom>
          <a:blipFill rotWithShape="1">
            <a:blip r:embed="rId4">
              <a:alphaModFix/>
            </a:blip>
            <a:stretch>
              <a:fillRect b="0" l="0" r="0" t="0"/>
            </a:stretch>
          </a:blip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46" name="Shape 446"/>
          <p:cNvSpPr/>
          <p:nvPr/>
        </p:nvSpPr>
        <p:spPr>
          <a:xfrm>
            <a:off x="714347" y="3549567"/>
            <a:ext cx="7596191" cy="2308323"/>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800" u="none" cap="none" strike="noStrike">
                <a:solidFill>
                  <a:srgbClr val="CC0066"/>
                </a:solidFill>
                <a:latin typeface="Arial"/>
                <a:ea typeface="Arial"/>
                <a:cs typeface="Arial"/>
                <a:sym typeface="Arial"/>
              </a:rPr>
              <a:t>حرص كل من الزوج والزوجة على إظهار مشاعرهما للآخر من حب وود وثقة.</a:t>
            </a:r>
          </a:p>
        </p:txBody>
      </p:sp>
      <p:sp>
        <p:nvSpPr>
          <p:cNvPr id="447" name="Shape 447"/>
          <p:cNvSpPr/>
          <p:nvPr/>
        </p:nvSpPr>
        <p:spPr>
          <a:xfrm flipH="1">
            <a:off x="7215206" y="2071674"/>
            <a:ext cx="1571636" cy="1214446"/>
          </a:xfrm>
          <a:prstGeom prst="rect">
            <a:avLst/>
          </a:prstGeom>
          <a:blipFill rotWithShape="1">
            <a:blip r:embed="rId5">
              <a:alphaModFix/>
            </a:blip>
            <a:stretch>
              <a:fillRect b="0" l="0" r="0" t="0"/>
            </a:stretch>
          </a:blip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48" name="Shape 448"/>
          <p:cNvSpPr txBox="1"/>
          <p:nvPr/>
        </p:nvSpPr>
        <p:spPr>
          <a:xfrm>
            <a:off x="7572396" y="1962684"/>
            <a:ext cx="760144" cy="132343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8000" u="none" cap="none" strike="noStrike">
                <a:solidFill>
                  <a:schemeClr val="lt1"/>
                </a:solidFill>
                <a:latin typeface="Arial"/>
                <a:ea typeface="Arial"/>
                <a:cs typeface="Arial"/>
                <a:sym typeface="Arial"/>
              </a:rPr>
              <a:t>2</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45"/>
                                        </p:tgtEl>
                                        <p:attrNameLst>
                                          <p:attrName>style.visibility</p:attrName>
                                        </p:attrNameLst>
                                      </p:cBhvr>
                                      <p:to>
                                        <p:strVal val="visible"/>
                                      </p:to>
                                    </p:set>
                                    <p:animEffect filter="fade" transition="in">
                                      <p:cBhvr>
                                        <p:cTn dur="1000"/>
                                        <p:tgtEl>
                                          <p:spTgt spid="445"/>
                                        </p:tgtEl>
                                      </p:cBhvr>
                                    </p:animEffect>
                                  </p:childTnLst>
                                </p:cTn>
                              </p:par>
                              <p:par>
                                <p:cTn fill="hold" nodeType="withEffect" presetClass="entr" presetID="10" presetSubtype="0">
                                  <p:stCondLst>
                                    <p:cond delay="0"/>
                                  </p:stCondLst>
                                  <p:childTnLst>
                                    <p:set>
                                      <p:cBhvr>
                                        <p:cTn dur="1" fill="hold">
                                          <p:stCondLst>
                                            <p:cond delay="0"/>
                                          </p:stCondLst>
                                        </p:cTn>
                                        <p:tgtEl>
                                          <p:spTgt spid="446"/>
                                        </p:tgtEl>
                                        <p:attrNameLst>
                                          <p:attrName>style.visibility</p:attrName>
                                        </p:attrNameLst>
                                      </p:cBhvr>
                                      <p:to>
                                        <p:strVal val="visible"/>
                                      </p:to>
                                    </p:set>
                                    <p:animEffect filter="fade" transition="in">
                                      <p:cBhvr>
                                        <p:cTn dur="1000"/>
                                        <p:tgtEl>
                                          <p:spTgt spid="446"/>
                                        </p:tgtEl>
                                      </p:cBhvr>
                                    </p:animEffect>
                                  </p:childTnLst>
                                </p:cTn>
                              </p:par>
                              <p:par>
                                <p:cTn fill="hold" nodeType="withEffect" presetClass="entr" presetID="10" presetSubtype="0">
                                  <p:stCondLst>
                                    <p:cond delay="0"/>
                                  </p:stCondLst>
                                  <p:childTnLst>
                                    <p:set>
                                      <p:cBhvr>
                                        <p:cTn dur="1" fill="hold">
                                          <p:stCondLst>
                                            <p:cond delay="0"/>
                                          </p:stCondLst>
                                        </p:cTn>
                                        <p:tgtEl>
                                          <p:spTgt spid="447"/>
                                        </p:tgtEl>
                                        <p:attrNameLst>
                                          <p:attrName>style.visibility</p:attrName>
                                        </p:attrNameLst>
                                      </p:cBhvr>
                                      <p:to>
                                        <p:strVal val="visible"/>
                                      </p:to>
                                    </p:set>
                                    <p:animEffect filter="fade" transition="in">
                                      <p:cBhvr>
                                        <p:cTn dur="1000"/>
                                        <p:tgtEl>
                                          <p:spTgt spid="447"/>
                                        </p:tgtEl>
                                      </p:cBhvr>
                                    </p:animEffect>
                                  </p:childTnLst>
                                </p:cTn>
                              </p:par>
                              <p:par>
                                <p:cTn fill="hold" nodeType="withEffect" presetClass="entr" presetID="10" presetSubtype="0">
                                  <p:stCondLst>
                                    <p:cond delay="0"/>
                                  </p:stCondLst>
                                  <p:childTnLst>
                                    <p:set>
                                      <p:cBhvr>
                                        <p:cTn dur="1" fill="hold">
                                          <p:stCondLst>
                                            <p:cond delay="0"/>
                                          </p:stCondLst>
                                        </p:cTn>
                                        <p:tgtEl>
                                          <p:spTgt spid="448"/>
                                        </p:tgtEl>
                                        <p:attrNameLst>
                                          <p:attrName>style.visibility</p:attrName>
                                        </p:attrNameLst>
                                      </p:cBhvr>
                                      <p:to>
                                        <p:strVal val="visible"/>
                                      </p:to>
                                    </p:set>
                                    <p:animEffect filter="fade" transition="in">
                                      <p:cBhvr>
                                        <p:cTn dur="1000"/>
                                        <p:tgtEl>
                                          <p:spTgt spid="4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52" name="Shape 452"/>
        <p:cNvGrpSpPr/>
        <p:nvPr/>
      </p:nvGrpSpPr>
      <p:grpSpPr>
        <a:xfrm>
          <a:off x="0" y="0"/>
          <a:ext cx="0" cy="0"/>
          <a:chOff x="0" y="0"/>
          <a:chExt cx="0" cy="0"/>
        </a:xfrm>
      </p:grpSpPr>
      <p:pic>
        <p:nvPicPr>
          <p:cNvPr descr="image-43033.gif" id="453" name="Shape 453"/>
          <p:cNvPicPr preferRelativeResize="0"/>
          <p:nvPr/>
        </p:nvPicPr>
        <p:blipFill rotWithShape="1">
          <a:blip r:embed="rId3">
            <a:alphaModFix/>
          </a:blip>
          <a:srcRect b="0" l="0" r="0" t="0"/>
          <a:stretch/>
        </p:blipFill>
        <p:spPr>
          <a:xfrm>
            <a:off x="3929057" y="450345"/>
            <a:ext cx="4929222" cy="1407018"/>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a:ln>
            <a:noFill/>
          </a:ln>
        </p:spPr>
      </p:pic>
      <p:sp>
        <p:nvSpPr>
          <p:cNvPr id="454" name="Shape 454"/>
          <p:cNvSpPr/>
          <p:nvPr/>
        </p:nvSpPr>
        <p:spPr>
          <a:xfrm>
            <a:off x="4071933" y="571479"/>
            <a:ext cx="4572031" cy="92332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5400" u="none" cap="none" strike="noStrike">
                <a:solidFill>
                  <a:srgbClr val="660066"/>
                </a:solidFill>
                <a:latin typeface="Arial"/>
                <a:ea typeface="Arial"/>
                <a:cs typeface="Arial"/>
                <a:sym typeface="Arial"/>
              </a:rPr>
              <a:t>ما بعد الزواج</a:t>
            </a:r>
          </a:p>
        </p:txBody>
      </p:sp>
      <p:sp>
        <p:nvSpPr>
          <p:cNvPr id="455" name="Shape 455"/>
          <p:cNvSpPr/>
          <p:nvPr/>
        </p:nvSpPr>
        <p:spPr>
          <a:xfrm rot="5400000">
            <a:off x="2536031" y="392899"/>
            <a:ext cx="4000529" cy="8643967"/>
          </a:xfrm>
          <a:prstGeom prst="round2DiagRect">
            <a:avLst>
              <a:gd fmla="val 16667" name="adj1"/>
              <a:gd fmla="val 0" name="adj2"/>
            </a:avLst>
          </a:prstGeom>
          <a:blipFill rotWithShape="1">
            <a:blip r:embed="rId4">
              <a:alphaModFix/>
            </a:blip>
            <a:stretch>
              <a:fillRect b="0" l="0" r="0" t="0"/>
            </a:stretch>
          </a:blip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56" name="Shape 456"/>
          <p:cNvSpPr/>
          <p:nvPr/>
        </p:nvSpPr>
        <p:spPr>
          <a:xfrm>
            <a:off x="714347" y="3549567"/>
            <a:ext cx="7596191" cy="2308323"/>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800" u="none" cap="none" strike="noStrike">
                <a:solidFill>
                  <a:srgbClr val="CC0066"/>
                </a:solidFill>
                <a:latin typeface="Arial"/>
                <a:ea typeface="Arial"/>
                <a:cs typeface="Arial"/>
                <a:sym typeface="Arial"/>
              </a:rPr>
              <a:t>ألا ينشغل الزوج والزوجة بمشكلات الأبناء عن النظر إلى نفسيهما وحاجاتهما الذاتية.</a:t>
            </a:r>
          </a:p>
        </p:txBody>
      </p:sp>
      <p:sp>
        <p:nvSpPr>
          <p:cNvPr id="457" name="Shape 457"/>
          <p:cNvSpPr/>
          <p:nvPr/>
        </p:nvSpPr>
        <p:spPr>
          <a:xfrm flipH="1">
            <a:off x="7215206" y="2071674"/>
            <a:ext cx="1571636" cy="1214446"/>
          </a:xfrm>
          <a:prstGeom prst="rect">
            <a:avLst/>
          </a:prstGeom>
          <a:blipFill rotWithShape="1">
            <a:blip r:embed="rId5">
              <a:alphaModFix/>
            </a:blip>
            <a:stretch>
              <a:fillRect b="0" l="0" r="0" t="0"/>
            </a:stretch>
          </a:blip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58" name="Shape 458"/>
          <p:cNvSpPr txBox="1"/>
          <p:nvPr/>
        </p:nvSpPr>
        <p:spPr>
          <a:xfrm>
            <a:off x="7572396" y="1962684"/>
            <a:ext cx="760144" cy="132343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8000" u="none" cap="none" strike="noStrike">
                <a:solidFill>
                  <a:schemeClr val="lt1"/>
                </a:solidFill>
                <a:latin typeface="Arial"/>
                <a:ea typeface="Arial"/>
                <a:cs typeface="Arial"/>
                <a:sym typeface="Arial"/>
              </a:rPr>
              <a:t>3</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55"/>
                                        </p:tgtEl>
                                        <p:attrNameLst>
                                          <p:attrName>style.visibility</p:attrName>
                                        </p:attrNameLst>
                                      </p:cBhvr>
                                      <p:to>
                                        <p:strVal val="visible"/>
                                      </p:to>
                                    </p:set>
                                    <p:animEffect filter="fade" transition="in">
                                      <p:cBhvr>
                                        <p:cTn dur="1000"/>
                                        <p:tgtEl>
                                          <p:spTgt spid="455"/>
                                        </p:tgtEl>
                                      </p:cBhvr>
                                    </p:animEffect>
                                  </p:childTnLst>
                                </p:cTn>
                              </p:par>
                              <p:par>
                                <p:cTn fill="hold" nodeType="withEffect" presetClass="entr" presetID="10" presetSubtype="0">
                                  <p:stCondLst>
                                    <p:cond delay="0"/>
                                  </p:stCondLst>
                                  <p:childTnLst>
                                    <p:set>
                                      <p:cBhvr>
                                        <p:cTn dur="1" fill="hold">
                                          <p:stCondLst>
                                            <p:cond delay="0"/>
                                          </p:stCondLst>
                                        </p:cTn>
                                        <p:tgtEl>
                                          <p:spTgt spid="456"/>
                                        </p:tgtEl>
                                        <p:attrNameLst>
                                          <p:attrName>style.visibility</p:attrName>
                                        </p:attrNameLst>
                                      </p:cBhvr>
                                      <p:to>
                                        <p:strVal val="visible"/>
                                      </p:to>
                                    </p:set>
                                    <p:animEffect filter="fade" transition="in">
                                      <p:cBhvr>
                                        <p:cTn dur="1000"/>
                                        <p:tgtEl>
                                          <p:spTgt spid="456"/>
                                        </p:tgtEl>
                                      </p:cBhvr>
                                    </p:animEffect>
                                  </p:childTnLst>
                                </p:cTn>
                              </p:par>
                              <p:par>
                                <p:cTn fill="hold" nodeType="withEffect" presetClass="entr" presetID="10" presetSubtype="0">
                                  <p:stCondLst>
                                    <p:cond delay="0"/>
                                  </p:stCondLst>
                                  <p:childTnLst>
                                    <p:set>
                                      <p:cBhvr>
                                        <p:cTn dur="1" fill="hold">
                                          <p:stCondLst>
                                            <p:cond delay="0"/>
                                          </p:stCondLst>
                                        </p:cTn>
                                        <p:tgtEl>
                                          <p:spTgt spid="457"/>
                                        </p:tgtEl>
                                        <p:attrNameLst>
                                          <p:attrName>style.visibility</p:attrName>
                                        </p:attrNameLst>
                                      </p:cBhvr>
                                      <p:to>
                                        <p:strVal val="visible"/>
                                      </p:to>
                                    </p:set>
                                    <p:animEffect filter="fade" transition="in">
                                      <p:cBhvr>
                                        <p:cTn dur="1000"/>
                                        <p:tgtEl>
                                          <p:spTgt spid="457"/>
                                        </p:tgtEl>
                                      </p:cBhvr>
                                    </p:animEffect>
                                  </p:childTnLst>
                                </p:cTn>
                              </p:par>
                              <p:par>
                                <p:cTn fill="hold" nodeType="withEffect" presetClass="entr" presetID="10" presetSubtype="0">
                                  <p:stCondLst>
                                    <p:cond delay="0"/>
                                  </p:stCondLst>
                                  <p:childTnLst>
                                    <p:set>
                                      <p:cBhvr>
                                        <p:cTn dur="1" fill="hold">
                                          <p:stCondLst>
                                            <p:cond delay="0"/>
                                          </p:stCondLst>
                                        </p:cTn>
                                        <p:tgtEl>
                                          <p:spTgt spid="458"/>
                                        </p:tgtEl>
                                        <p:attrNameLst>
                                          <p:attrName>style.visibility</p:attrName>
                                        </p:attrNameLst>
                                      </p:cBhvr>
                                      <p:to>
                                        <p:strVal val="visible"/>
                                      </p:to>
                                    </p:set>
                                    <p:animEffect filter="fade" transition="in">
                                      <p:cBhvr>
                                        <p:cTn dur="1000"/>
                                        <p:tgtEl>
                                          <p:spTgt spid="4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62" name="Shape 462"/>
        <p:cNvGrpSpPr/>
        <p:nvPr/>
      </p:nvGrpSpPr>
      <p:grpSpPr>
        <a:xfrm>
          <a:off x="0" y="0"/>
          <a:ext cx="0" cy="0"/>
          <a:chOff x="0" y="0"/>
          <a:chExt cx="0" cy="0"/>
        </a:xfrm>
      </p:grpSpPr>
      <p:pic>
        <p:nvPicPr>
          <p:cNvPr descr="image-43033.gif" id="463" name="Shape 463"/>
          <p:cNvPicPr preferRelativeResize="0"/>
          <p:nvPr/>
        </p:nvPicPr>
        <p:blipFill rotWithShape="1">
          <a:blip r:embed="rId3">
            <a:alphaModFix/>
          </a:blip>
          <a:srcRect b="0" l="0" r="0" t="0"/>
          <a:stretch/>
        </p:blipFill>
        <p:spPr>
          <a:xfrm>
            <a:off x="3929057" y="450345"/>
            <a:ext cx="4929222" cy="1407018"/>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a:ln>
            <a:noFill/>
          </a:ln>
        </p:spPr>
      </p:pic>
      <p:sp>
        <p:nvSpPr>
          <p:cNvPr id="464" name="Shape 464"/>
          <p:cNvSpPr/>
          <p:nvPr/>
        </p:nvSpPr>
        <p:spPr>
          <a:xfrm>
            <a:off x="4071933" y="571479"/>
            <a:ext cx="4572031" cy="92332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5400" u="none" cap="none" strike="noStrike">
                <a:solidFill>
                  <a:srgbClr val="660066"/>
                </a:solidFill>
                <a:latin typeface="Arial"/>
                <a:ea typeface="Arial"/>
                <a:cs typeface="Arial"/>
                <a:sym typeface="Arial"/>
              </a:rPr>
              <a:t>ما بعد الزواج</a:t>
            </a:r>
          </a:p>
        </p:txBody>
      </p:sp>
      <p:sp>
        <p:nvSpPr>
          <p:cNvPr id="465" name="Shape 465"/>
          <p:cNvSpPr/>
          <p:nvPr/>
        </p:nvSpPr>
        <p:spPr>
          <a:xfrm rot="5400000">
            <a:off x="2536031" y="392899"/>
            <a:ext cx="4000529" cy="8643967"/>
          </a:xfrm>
          <a:prstGeom prst="round2DiagRect">
            <a:avLst>
              <a:gd fmla="val 16667" name="adj1"/>
              <a:gd fmla="val 0" name="adj2"/>
            </a:avLst>
          </a:prstGeom>
          <a:blipFill rotWithShape="1">
            <a:blip r:embed="rId4">
              <a:alphaModFix/>
            </a:blip>
            <a:stretch>
              <a:fillRect b="0" l="0" r="0" t="0"/>
            </a:stretch>
          </a:blip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66" name="Shape 466"/>
          <p:cNvSpPr/>
          <p:nvPr/>
        </p:nvSpPr>
        <p:spPr>
          <a:xfrm>
            <a:off x="714347" y="3357562"/>
            <a:ext cx="7786741" cy="2554544"/>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CC0066"/>
                </a:solidFill>
                <a:latin typeface="Arial"/>
                <a:ea typeface="Arial"/>
                <a:cs typeface="Arial"/>
                <a:sym typeface="Arial"/>
              </a:rPr>
              <a:t>أن يهتم الزوج والزوجة حاجة الطرف الأخر إلى الحب وإلى التقدير والاحترام والاهتمام كوسيلة لاستمرار الحياة الزوجية، ولا يسيئ احدهما معاملة الآخر أو يحقر من شأنه.</a:t>
            </a:r>
          </a:p>
        </p:txBody>
      </p:sp>
      <p:sp>
        <p:nvSpPr>
          <p:cNvPr id="467" name="Shape 467"/>
          <p:cNvSpPr/>
          <p:nvPr/>
        </p:nvSpPr>
        <p:spPr>
          <a:xfrm flipH="1">
            <a:off x="7215206" y="2071674"/>
            <a:ext cx="1571636" cy="1214446"/>
          </a:xfrm>
          <a:prstGeom prst="rect">
            <a:avLst/>
          </a:prstGeom>
          <a:blipFill rotWithShape="1">
            <a:blip r:embed="rId5">
              <a:alphaModFix/>
            </a:blip>
            <a:stretch>
              <a:fillRect b="0" l="0" r="0" t="0"/>
            </a:stretch>
          </a:blip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68" name="Shape 468"/>
          <p:cNvSpPr txBox="1"/>
          <p:nvPr/>
        </p:nvSpPr>
        <p:spPr>
          <a:xfrm>
            <a:off x="7572396" y="1962684"/>
            <a:ext cx="760144" cy="132343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8000" u="none" cap="none" strike="noStrike">
                <a:solidFill>
                  <a:schemeClr val="lt1"/>
                </a:solidFill>
                <a:latin typeface="Arial"/>
                <a:ea typeface="Arial"/>
                <a:cs typeface="Arial"/>
                <a:sym typeface="Arial"/>
              </a:rPr>
              <a:t>4</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65"/>
                                        </p:tgtEl>
                                        <p:attrNameLst>
                                          <p:attrName>style.visibility</p:attrName>
                                        </p:attrNameLst>
                                      </p:cBhvr>
                                      <p:to>
                                        <p:strVal val="visible"/>
                                      </p:to>
                                    </p:set>
                                    <p:animEffect filter="fade" transition="in">
                                      <p:cBhvr>
                                        <p:cTn dur="1000"/>
                                        <p:tgtEl>
                                          <p:spTgt spid="465"/>
                                        </p:tgtEl>
                                      </p:cBhvr>
                                    </p:animEffect>
                                  </p:childTnLst>
                                </p:cTn>
                              </p:par>
                              <p:par>
                                <p:cTn fill="hold" nodeType="withEffect" presetClass="entr" presetID="10" presetSubtype="0">
                                  <p:stCondLst>
                                    <p:cond delay="0"/>
                                  </p:stCondLst>
                                  <p:childTnLst>
                                    <p:set>
                                      <p:cBhvr>
                                        <p:cTn dur="1" fill="hold">
                                          <p:stCondLst>
                                            <p:cond delay="0"/>
                                          </p:stCondLst>
                                        </p:cTn>
                                        <p:tgtEl>
                                          <p:spTgt spid="466"/>
                                        </p:tgtEl>
                                        <p:attrNameLst>
                                          <p:attrName>style.visibility</p:attrName>
                                        </p:attrNameLst>
                                      </p:cBhvr>
                                      <p:to>
                                        <p:strVal val="visible"/>
                                      </p:to>
                                    </p:set>
                                    <p:animEffect filter="fade" transition="in">
                                      <p:cBhvr>
                                        <p:cTn dur="1000"/>
                                        <p:tgtEl>
                                          <p:spTgt spid="466"/>
                                        </p:tgtEl>
                                      </p:cBhvr>
                                    </p:animEffect>
                                  </p:childTnLst>
                                </p:cTn>
                              </p:par>
                              <p:par>
                                <p:cTn fill="hold" nodeType="withEffect" presetClass="entr" presetID="10" presetSubtype="0">
                                  <p:stCondLst>
                                    <p:cond delay="0"/>
                                  </p:stCondLst>
                                  <p:childTnLst>
                                    <p:set>
                                      <p:cBhvr>
                                        <p:cTn dur="1" fill="hold">
                                          <p:stCondLst>
                                            <p:cond delay="0"/>
                                          </p:stCondLst>
                                        </p:cTn>
                                        <p:tgtEl>
                                          <p:spTgt spid="467"/>
                                        </p:tgtEl>
                                        <p:attrNameLst>
                                          <p:attrName>style.visibility</p:attrName>
                                        </p:attrNameLst>
                                      </p:cBhvr>
                                      <p:to>
                                        <p:strVal val="visible"/>
                                      </p:to>
                                    </p:set>
                                    <p:animEffect filter="fade" transition="in">
                                      <p:cBhvr>
                                        <p:cTn dur="1000"/>
                                        <p:tgtEl>
                                          <p:spTgt spid="467"/>
                                        </p:tgtEl>
                                      </p:cBhvr>
                                    </p:animEffect>
                                  </p:childTnLst>
                                </p:cTn>
                              </p:par>
                              <p:par>
                                <p:cTn fill="hold" nodeType="withEffect" presetClass="entr" presetID="10" presetSubtype="0">
                                  <p:stCondLst>
                                    <p:cond delay="0"/>
                                  </p:stCondLst>
                                  <p:childTnLst>
                                    <p:set>
                                      <p:cBhvr>
                                        <p:cTn dur="1" fill="hold">
                                          <p:stCondLst>
                                            <p:cond delay="0"/>
                                          </p:stCondLst>
                                        </p:cTn>
                                        <p:tgtEl>
                                          <p:spTgt spid="468"/>
                                        </p:tgtEl>
                                        <p:attrNameLst>
                                          <p:attrName>style.visibility</p:attrName>
                                        </p:attrNameLst>
                                      </p:cBhvr>
                                      <p:to>
                                        <p:strVal val="visible"/>
                                      </p:to>
                                    </p:set>
                                    <p:animEffect filter="fade" transition="in">
                                      <p:cBhvr>
                                        <p:cTn dur="1000"/>
                                        <p:tgtEl>
                                          <p:spTgt spid="4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72" name="Shape 472"/>
        <p:cNvGrpSpPr/>
        <p:nvPr/>
      </p:nvGrpSpPr>
      <p:grpSpPr>
        <a:xfrm>
          <a:off x="0" y="0"/>
          <a:ext cx="0" cy="0"/>
          <a:chOff x="0" y="0"/>
          <a:chExt cx="0" cy="0"/>
        </a:xfrm>
      </p:grpSpPr>
      <p:grpSp>
        <p:nvGrpSpPr>
          <p:cNvPr id="473" name="Shape 473"/>
          <p:cNvGrpSpPr/>
          <p:nvPr/>
        </p:nvGrpSpPr>
        <p:grpSpPr>
          <a:xfrm>
            <a:off x="4890392" y="214289"/>
            <a:ext cx="4253608" cy="1571635"/>
            <a:chOff x="-150190" y="1447800"/>
            <a:chExt cx="9232347" cy="5105399"/>
          </a:xfrm>
        </p:grpSpPr>
        <p:sp>
          <p:nvSpPr>
            <p:cNvPr id="474" name="Shape 474"/>
            <p:cNvSpPr/>
            <p:nvPr/>
          </p:nvSpPr>
          <p:spPr>
            <a:xfrm>
              <a:off x="457200" y="1447800"/>
              <a:ext cx="8381999" cy="5105399"/>
            </a:xfrm>
            <a:prstGeom prst="parallelogram">
              <a:avLst>
                <a:gd fmla="val 25000" name="adj"/>
              </a:avLst>
            </a:prstGeom>
            <a:gradFill>
              <a:gsLst>
                <a:gs pos="0">
                  <a:srgbClr val="CCCCFF"/>
                </a:gs>
                <a:gs pos="17999">
                  <a:srgbClr val="99CCFF"/>
                </a:gs>
                <a:gs pos="36000">
                  <a:srgbClr val="9966FF"/>
                </a:gs>
                <a:gs pos="61000">
                  <a:srgbClr val="CC99FF"/>
                </a:gs>
                <a:gs pos="82001">
                  <a:srgbClr val="99CCFF"/>
                </a:gs>
                <a:gs pos="100000">
                  <a:srgbClr val="CCCCFF"/>
                </a:gs>
              </a:gsLst>
              <a:path path="circle">
                <a:fillToRect l="100%" t="100%"/>
              </a:path>
              <a:tileRect b="-100%" r="-100%"/>
            </a:gra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75" name="Shape 475"/>
            <p:cNvSpPr/>
            <p:nvPr/>
          </p:nvSpPr>
          <p:spPr>
            <a:xfrm rot="10800000">
              <a:off x="-150190" y="1911920"/>
              <a:ext cx="9232347" cy="4525242"/>
            </a:xfrm>
            <a:prstGeom prst="parallelogram">
              <a:avLst>
                <a:gd fmla="val 25000" name="adj"/>
              </a:avLst>
            </a:prstGeom>
            <a:solidFill>
              <a:srgbClr val="FF99FF"/>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sp>
        <p:nvSpPr>
          <p:cNvPr id="476" name="Shape 476"/>
          <p:cNvSpPr/>
          <p:nvPr/>
        </p:nvSpPr>
        <p:spPr>
          <a:xfrm>
            <a:off x="4867869" y="500041"/>
            <a:ext cx="4094462" cy="1015662"/>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6000" u="none" cap="none" strike="noStrike">
                <a:solidFill>
                  <a:srgbClr val="333399"/>
                </a:solidFill>
                <a:latin typeface="Arial"/>
                <a:ea typeface="Arial"/>
                <a:cs typeface="Arial"/>
                <a:sym typeface="Arial"/>
              </a:rPr>
              <a:t>تعلم ذاتي</a:t>
            </a:r>
          </a:p>
        </p:txBody>
      </p:sp>
      <p:pic>
        <p:nvPicPr>
          <p:cNvPr descr="D:\e\الشغل\شغل ابتدء من يوم 5 شهر 10 سنة 2013\كل البراويز\براويز خالصة\New Folder\0009.png" id="477" name="Shape 477"/>
          <p:cNvPicPr preferRelativeResize="0"/>
          <p:nvPr/>
        </p:nvPicPr>
        <p:blipFill rotWithShape="1">
          <a:blip r:embed="rId3">
            <a:alphaModFix/>
          </a:blip>
          <a:srcRect b="0" l="0" r="0" t="0"/>
          <a:stretch/>
        </p:blipFill>
        <p:spPr>
          <a:xfrm>
            <a:off x="285719" y="2285991"/>
            <a:ext cx="8572560" cy="4286280"/>
          </a:xfrm>
          <a:prstGeom prst="rect">
            <a:avLst/>
          </a:prstGeom>
          <a:noFill/>
          <a:ln>
            <a:noFill/>
          </a:ln>
        </p:spPr>
      </p:pic>
      <p:sp>
        <p:nvSpPr>
          <p:cNvPr id="478" name="Shape 478"/>
          <p:cNvSpPr txBox="1"/>
          <p:nvPr/>
        </p:nvSpPr>
        <p:spPr>
          <a:xfrm>
            <a:off x="571472" y="3066052"/>
            <a:ext cx="8072494" cy="2739210"/>
          </a:xfrm>
          <a:prstGeom prst="rect">
            <a:avLst/>
          </a:prstGeom>
          <a:noFill/>
          <a:ln>
            <a:noFill/>
          </a:ln>
        </p:spPr>
        <p:txBody>
          <a:bodyPr anchorCtr="0" anchor="t" bIns="45700" lIns="91425" rIns="91425" tIns="45700">
            <a:noAutofit/>
          </a:bodyPr>
          <a:lstStyle/>
          <a:p>
            <a:pPr indent="0" lvl="0" marL="0" marR="0" rtl="1" algn="l">
              <a:spcBef>
                <a:spcPts val="0"/>
              </a:spcBef>
              <a:spcAft>
                <a:spcPts val="0"/>
              </a:spcAft>
              <a:buSzPct val="25000"/>
              <a:buNone/>
            </a:pPr>
            <a:r>
              <a:rPr b="1" i="0" lang="ar-EG" sz="2800" u="none" cap="none" strike="noStrike">
                <a:solidFill>
                  <a:srgbClr val="0033CC"/>
                </a:solidFill>
                <a:latin typeface="Arial"/>
                <a:ea typeface="Arial"/>
                <a:cs typeface="Arial"/>
                <a:sym typeface="Arial"/>
              </a:rPr>
              <a:t>http://www.kacnd.org/zawjiest/default.asp</a:t>
            </a:r>
          </a:p>
          <a:p>
            <a:pPr indent="0" lvl="0" marL="0" marR="0" rtl="1" algn="r">
              <a:spcBef>
                <a:spcPts val="0"/>
              </a:spcBef>
              <a:spcAft>
                <a:spcPts val="0"/>
              </a:spcAft>
              <a:buSzPct val="25000"/>
              <a:buNone/>
            </a:pPr>
            <a:r>
              <a:rPr b="1" i="0" lang="ar-EG" sz="4800" u="none" cap="none" strike="noStrike">
                <a:solidFill>
                  <a:srgbClr val="0033CC"/>
                </a:solidFill>
                <a:latin typeface="Arial"/>
                <a:ea typeface="Arial"/>
                <a:cs typeface="Arial"/>
                <a:sym typeface="Arial"/>
              </a:rPr>
              <a:t>من خلال الرجوع لموقع مركز الحوار الوطني</a:t>
            </a:r>
            <a:br>
              <a:rPr b="1" i="0" lang="ar-EG" sz="4800" u="none" cap="none" strike="noStrike">
                <a:solidFill>
                  <a:srgbClr val="0033CC"/>
                </a:solidFill>
                <a:latin typeface="Arial"/>
                <a:ea typeface="Arial"/>
                <a:cs typeface="Arial"/>
                <a:sym typeface="Arial"/>
              </a:rPr>
            </a:br>
            <a:r>
              <a:rPr b="1" i="0" lang="ar-EG" sz="4800" u="none" cap="none" strike="noStrike">
                <a:solidFill>
                  <a:srgbClr val="0033CC"/>
                </a:solidFill>
                <a:latin typeface="Arial"/>
                <a:ea typeface="Arial"/>
                <a:cs typeface="Arial"/>
                <a:sym typeface="Arial"/>
              </a:rPr>
              <a:t>(طبق كتجربة مقياس الحوار الزوجي)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73"/>
                                        </p:tgtEl>
                                        <p:attrNameLst>
                                          <p:attrName>style.visibility</p:attrName>
                                        </p:attrNameLst>
                                      </p:cBhvr>
                                      <p:to>
                                        <p:strVal val="visible"/>
                                      </p:to>
                                    </p:set>
                                    <p:animEffect filter="fade" transition="in">
                                      <p:cBhvr>
                                        <p:cTn dur="1000"/>
                                        <p:tgtEl>
                                          <p:spTgt spid="473"/>
                                        </p:tgtEl>
                                      </p:cBhvr>
                                    </p:animEffect>
                                  </p:childTnLst>
                                </p:cTn>
                              </p:par>
                              <p:par>
                                <p:cTn fill="hold" nodeType="withEffect" presetClass="entr" presetID="10" presetSubtype="0">
                                  <p:stCondLst>
                                    <p:cond delay="0"/>
                                  </p:stCondLst>
                                  <p:childTnLst>
                                    <p:set>
                                      <p:cBhvr>
                                        <p:cTn dur="1" fill="hold">
                                          <p:stCondLst>
                                            <p:cond delay="0"/>
                                          </p:stCondLst>
                                        </p:cTn>
                                        <p:tgtEl>
                                          <p:spTgt spid="476"/>
                                        </p:tgtEl>
                                        <p:attrNameLst>
                                          <p:attrName>style.visibility</p:attrName>
                                        </p:attrNameLst>
                                      </p:cBhvr>
                                      <p:to>
                                        <p:strVal val="visible"/>
                                      </p:to>
                                    </p:set>
                                    <p:animEffect filter="fade" transition="in">
                                      <p:cBhvr>
                                        <p:cTn dur="1000"/>
                                        <p:tgtEl>
                                          <p:spTgt spid="4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7"/>
                                        </p:tgtEl>
                                        <p:attrNameLst>
                                          <p:attrName>style.visibility</p:attrName>
                                        </p:attrNameLst>
                                      </p:cBhvr>
                                      <p:to>
                                        <p:strVal val="visible"/>
                                      </p:to>
                                    </p:set>
                                    <p:animEffect filter="fade" transition="in">
                                      <p:cBhvr>
                                        <p:cTn dur="1000"/>
                                        <p:tgtEl>
                                          <p:spTgt spid="477"/>
                                        </p:tgtEl>
                                      </p:cBhvr>
                                    </p:animEffect>
                                  </p:childTnLst>
                                </p:cTn>
                              </p:par>
                              <p:par>
                                <p:cTn fill="hold" nodeType="withEffect" presetClass="entr" presetID="10" presetSubtype="0">
                                  <p:stCondLst>
                                    <p:cond delay="0"/>
                                  </p:stCondLst>
                                  <p:childTnLst>
                                    <p:set>
                                      <p:cBhvr>
                                        <p:cTn dur="1" fill="hold">
                                          <p:stCondLst>
                                            <p:cond delay="0"/>
                                          </p:stCondLst>
                                        </p:cTn>
                                        <p:tgtEl>
                                          <p:spTgt spid="478"/>
                                        </p:tgtEl>
                                        <p:attrNameLst>
                                          <p:attrName>style.visibility</p:attrName>
                                        </p:attrNameLst>
                                      </p:cBhvr>
                                      <p:to>
                                        <p:strVal val="visible"/>
                                      </p:to>
                                    </p:set>
                                    <p:animEffect filter="fade" transition="in">
                                      <p:cBhvr>
                                        <p:cTn dur="1000"/>
                                        <p:tgtEl>
                                          <p:spTgt spid="4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82" name="Shape 482"/>
        <p:cNvGrpSpPr/>
        <p:nvPr/>
      </p:nvGrpSpPr>
      <p:grpSpPr>
        <a:xfrm>
          <a:off x="0" y="0"/>
          <a:ext cx="0" cy="0"/>
          <a:chOff x="0" y="0"/>
          <a:chExt cx="0" cy="0"/>
        </a:xfrm>
      </p:grpSpPr>
      <p:grpSp>
        <p:nvGrpSpPr>
          <p:cNvPr id="483" name="Shape 483"/>
          <p:cNvGrpSpPr/>
          <p:nvPr/>
        </p:nvGrpSpPr>
        <p:grpSpPr>
          <a:xfrm>
            <a:off x="1428727" y="1357298"/>
            <a:ext cx="6215106" cy="3143272"/>
            <a:chOff x="334538" y="1371600"/>
            <a:chExt cx="6929645" cy="2438399"/>
          </a:xfrm>
        </p:grpSpPr>
        <p:sp>
          <p:nvSpPr>
            <p:cNvPr id="484" name="Shape 484"/>
            <p:cNvSpPr/>
            <p:nvPr/>
          </p:nvSpPr>
          <p:spPr>
            <a:xfrm rot="5400000">
              <a:off x="2663795" y="-862868"/>
              <a:ext cx="2271132" cy="6929645"/>
            </a:xfrm>
            <a:prstGeom prst="flowChartPunchedTape">
              <a:avLst/>
            </a:prstGeom>
            <a:blipFill rotWithShape="1">
              <a:blip r:embed="rId3">
                <a:alphaModFix/>
              </a:blip>
              <a:tile algn="tl" flip="none" tx="0" sx="100000" ty="0" sy="100000"/>
            </a:blipFill>
            <a:ln cap="flat" cmpd="sng" w="63500">
              <a:solidFill>
                <a:srgbClr val="825600"/>
              </a:solidFill>
              <a:prstDash val="dash"/>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sp>
          <p:nvSpPr>
            <p:cNvPr id="485" name="Shape 485"/>
            <p:cNvSpPr/>
            <p:nvPr/>
          </p:nvSpPr>
          <p:spPr>
            <a:xfrm>
              <a:off x="616722" y="1371600"/>
              <a:ext cx="6427149" cy="2438399"/>
            </a:xfrm>
            <a:prstGeom prst="horizontalScroll">
              <a:avLst>
                <a:gd fmla="val 12500" name="adj"/>
              </a:avLst>
            </a:prstGeom>
            <a:solidFill>
              <a:srgbClr val="0000FF"/>
            </a:solidFill>
            <a:ln cap="flat" cmpd="sng" w="88900">
              <a:solidFill>
                <a:srgbClr val="825600"/>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grpSp>
      <p:sp>
        <p:nvSpPr>
          <p:cNvPr id="486" name="Shape 486"/>
          <p:cNvSpPr/>
          <p:nvPr/>
        </p:nvSpPr>
        <p:spPr>
          <a:xfrm>
            <a:off x="2000232" y="2071677"/>
            <a:ext cx="5286411" cy="1446550"/>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8800">
                <a:solidFill>
                  <a:schemeClr val="lt1"/>
                </a:solidFill>
                <a:latin typeface="Arial"/>
                <a:ea typeface="Arial"/>
                <a:cs typeface="Arial"/>
                <a:sym typeface="Arial"/>
              </a:rPr>
              <a:t>تقويم ذاتي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83"/>
                                        </p:tgtEl>
                                        <p:attrNameLst>
                                          <p:attrName>style.visibility</p:attrName>
                                        </p:attrNameLst>
                                      </p:cBhvr>
                                      <p:to>
                                        <p:strVal val="visible"/>
                                      </p:to>
                                    </p:set>
                                    <p:animEffect filter="fade" transition="in">
                                      <p:cBhvr>
                                        <p:cTn dur="1000"/>
                                        <p:tgtEl>
                                          <p:spTgt spid="483"/>
                                        </p:tgtEl>
                                      </p:cBhvr>
                                    </p:animEffect>
                                  </p:childTnLst>
                                </p:cTn>
                              </p:par>
                              <p:par>
                                <p:cTn fill="hold" nodeType="withEffect" presetClass="entr" presetID="10" presetSubtype="0">
                                  <p:stCondLst>
                                    <p:cond delay="0"/>
                                  </p:stCondLst>
                                  <p:childTnLst>
                                    <p:set>
                                      <p:cBhvr>
                                        <p:cTn dur="1" fill="hold">
                                          <p:stCondLst>
                                            <p:cond delay="0"/>
                                          </p:stCondLst>
                                        </p:cTn>
                                        <p:tgtEl>
                                          <p:spTgt spid="486"/>
                                        </p:tgtEl>
                                        <p:attrNameLst>
                                          <p:attrName>style.visibility</p:attrName>
                                        </p:attrNameLst>
                                      </p:cBhvr>
                                      <p:to>
                                        <p:strVal val="visible"/>
                                      </p:to>
                                    </p:set>
                                    <p:animEffect filter="fade" transition="in">
                                      <p:cBhvr>
                                        <p:cTn dur="1000"/>
                                        <p:tgtEl>
                                          <p:spTgt spid="4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90" name="Shape 490"/>
        <p:cNvGrpSpPr/>
        <p:nvPr/>
      </p:nvGrpSpPr>
      <p:grpSpPr>
        <a:xfrm>
          <a:off x="0" y="0"/>
          <a:ext cx="0" cy="0"/>
          <a:chOff x="0" y="0"/>
          <a:chExt cx="0" cy="0"/>
        </a:xfrm>
      </p:grpSpPr>
      <p:pic>
        <p:nvPicPr>
          <p:cNvPr descr="jklio.png" id="491" name="Shape 491"/>
          <p:cNvPicPr preferRelativeResize="0"/>
          <p:nvPr/>
        </p:nvPicPr>
        <p:blipFill rotWithShape="1">
          <a:blip r:embed="rId3">
            <a:alphaModFix/>
          </a:blip>
          <a:srcRect b="0" l="0" r="0" t="0"/>
          <a:stretch/>
        </p:blipFill>
        <p:spPr>
          <a:xfrm>
            <a:off x="142843" y="42189"/>
            <a:ext cx="8858279" cy="6773619"/>
          </a:xfrm>
          <a:prstGeom prst="rect">
            <a:avLst/>
          </a:prstGeom>
          <a:solidFill>
            <a:srgbClr val="D8D8D8"/>
          </a:solidFill>
          <a:ln>
            <a:noFill/>
          </a:ln>
        </p:spPr>
      </p:pic>
      <p:sp>
        <p:nvSpPr>
          <p:cNvPr id="492" name="Shape 492"/>
          <p:cNvSpPr/>
          <p:nvPr/>
        </p:nvSpPr>
        <p:spPr>
          <a:xfrm>
            <a:off x="785785" y="500041"/>
            <a:ext cx="7640637" cy="132343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4000">
                <a:solidFill>
                  <a:srgbClr val="0033CC"/>
                </a:solidFill>
                <a:latin typeface="Arial"/>
                <a:ea typeface="Arial"/>
                <a:cs typeface="Arial"/>
                <a:sym typeface="Arial"/>
              </a:rPr>
              <a:t>أكتب الأفكار الثلاث الأكثر أهمية والتي تعلمتها من وحدة المشكلات الاجتماعية.</a:t>
            </a:r>
          </a:p>
        </p:txBody>
      </p:sp>
      <p:sp>
        <p:nvSpPr>
          <p:cNvPr id="493" name="Shape 493"/>
          <p:cNvSpPr/>
          <p:nvPr/>
        </p:nvSpPr>
        <p:spPr>
          <a:xfrm>
            <a:off x="357158" y="2571743"/>
            <a:ext cx="8429683" cy="70788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chemeClr val="dk1"/>
                </a:solidFill>
                <a:latin typeface="Arial"/>
                <a:ea typeface="Arial"/>
                <a:cs typeface="Arial"/>
                <a:sym typeface="Arial"/>
              </a:rPr>
              <a:t>1. </a:t>
            </a:r>
            <a:r>
              <a:rPr b="1" lang="ar-EG" sz="4000">
                <a:solidFill>
                  <a:srgbClr val="C00000"/>
                </a:solidFill>
                <a:latin typeface="Arial"/>
                <a:ea typeface="Arial"/>
                <a:cs typeface="Arial"/>
                <a:sym typeface="Arial"/>
              </a:rPr>
              <a:t>تطبيق خصائص المشكلات الاجتماعية.</a:t>
            </a:r>
          </a:p>
        </p:txBody>
      </p:sp>
      <p:sp>
        <p:nvSpPr>
          <p:cNvPr id="494" name="Shape 494"/>
          <p:cNvSpPr/>
          <p:nvPr/>
        </p:nvSpPr>
        <p:spPr>
          <a:xfrm>
            <a:off x="357158" y="3506932"/>
            <a:ext cx="8429683" cy="70788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chemeClr val="dk1"/>
                </a:solidFill>
                <a:latin typeface="Arial"/>
                <a:ea typeface="Arial"/>
                <a:cs typeface="Arial"/>
                <a:sym typeface="Arial"/>
              </a:rPr>
              <a:t>2. </a:t>
            </a:r>
            <a:r>
              <a:rPr b="1" lang="ar-EG" sz="4000">
                <a:solidFill>
                  <a:srgbClr val="C00000"/>
                </a:solidFill>
                <a:latin typeface="Arial"/>
                <a:ea typeface="Arial"/>
                <a:cs typeface="Arial"/>
                <a:sym typeface="Arial"/>
              </a:rPr>
              <a:t>أسباب المشكلات الاجتماعية.</a:t>
            </a:r>
          </a:p>
        </p:txBody>
      </p:sp>
      <p:sp>
        <p:nvSpPr>
          <p:cNvPr id="495" name="Shape 495"/>
          <p:cNvSpPr/>
          <p:nvPr/>
        </p:nvSpPr>
        <p:spPr>
          <a:xfrm>
            <a:off x="357158" y="4463014"/>
            <a:ext cx="8429683" cy="132343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chemeClr val="dk1"/>
                </a:solidFill>
                <a:latin typeface="Arial"/>
                <a:ea typeface="Arial"/>
                <a:cs typeface="Arial"/>
                <a:sym typeface="Arial"/>
              </a:rPr>
              <a:t>3. </a:t>
            </a:r>
            <a:r>
              <a:rPr b="1" lang="ar-EG" sz="4000">
                <a:solidFill>
                  <a:srgbClr val="C00000"/>
                </a:solidFill>
                <a:latin typeface="Arial"/>
                <a:ea typeface="Arial"/>
                <a:cs typeface="Arial"/>
                <a:sym typeface="Arial"/>
              </a:rPr>
              <a:t>حلول المشكلات الاجتماعية التي يعاني منها </a:t>
            </a:r>
          </a:p>
          <a:p>
            <a:pPr indent="0" lvl="0" marL="0" marR="0" rtl="1" algn="r">
              <a:spcBef>
                <a:spcPts val="0"/>
              </a:spcBef>
              <a:spcAft>
                <a:spcPts val="0"/>
              </a:spcAft>
              <a:buSzPct val="25000"/>
              <a:buNone/>
            </a:pPr>
            <a:r>
              <a:rPr b="1" lang="ar-EG" sz="4000">
                <a:solidFill>
                  <a:srgbClr val="C00000"/>
                </a:solidFill>
                <a:latin typeface="Arial"/>
                <a:ea typeface="Arial"/>
                <a:cs typeface="Arial"/>
                <a:sym typeface="Arial"/>
              </a:rPr>
              <a:t>    المجتمع.</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91"/>
                                        </p:tgtEl>
                                        <p:attrNameLst>
                                          <p:attrName>style.visibility</p:attrName>
                                        </p:attrNameLst>
                                      </p:cBhvr>
                                      <p:to>
                                        <p:strVal val="visible"/>
                                      </p:to>
                                    </p:set>
                                    <p:animEffect filter="fade" transition="in">
                                      <p:cBhvr>
                                        <p:cTn dur="1000"/>
                                        <p:tgtEl>
                                          <p:spTgt spid="491"/>
                                        </p:tgtEl>
                                      </p:cBhvr>
                                    </p:animEffect>
                                  </p:childTnLst>
                                </p:cTn>
                              </p:par>
                              <p:par>
                                <p:cTn fill="hold" nodeType="withEffect" presetClass="entr" presetID="10" presetSubtype="0">
                                  <p:stCondLst>
                                    <p:cond delay="0"/>
                                  </p:stCondLst>
                                  <p:childTnLst>
                                    <p:set>
                                      <p:cBhvr>
                                        <p:cTn dur="1" fill="hold">
                                          <p:stCondLst>
                                            <p:cond delay="0"/>
                                          </p:stCondLst>
                                        </p:cTn>
                                        <p:tgtEl>
                                          <p:spTgt spid="492"/>
                                        </p:tgtEl>
                                        <p:attrNameLst>
                                          <p:attrName>style.visibility</p:attrName>
                                        </p:attrNameLst>
                                      </p:cBhvr>
                                      <p:to>
                                        <p:strVal val="visible"/>
                                      </p:to>
                                    </p:set>
                                    <p:animEffect filter="fade" transition="in">
                                      <p:cBhvr>
                                        <p:cTn dur="1000"/>
                                        <p:tgtEl>
                                          <p:spTgt spid="4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93"/>
                                        </p:tgtEl>
                                        <p:attrNameLst>
                                          <p:attrName>style.visibility</p:attrName>
                                        </p:attrNameLst>
                                      </p:cBhvr>
                                      <p:to>
                                        <p:strVal val="visible"/>
                                      </p:to>
                                    </p:set>
                                    <p:anim calcmode="lin" valueType="num">
                                      <p:cBhvr additive="base">
                                        <p:cTn dur="500"/>
                                        <p:tgtEl>
                                          <p:spTgt spid="493"/>
                                        </p:tgtEl>
                                        <p:attrNameLst>
                                          <p:attrName>ppt_w</p:attrName>
                                        </p:attrNameLst>
                                      </p:cBhvr>
                                      <p:tavLst>
                                        <p:tav fmla="" tm="0">
                                          <p:val>
                                            <p:strVal val="0"/>
                                          </p:val>
                                        </p:tav>
                                        <p:tav fmla="" tm="100000">
                                          <p:val>
                                            <p:strVal val="#ppt_w"/>
                                          </p:val>
                                        </p:tav>
                                      </p:tavLst>
                                    </p:anim>
                                    <p:anim calcmode="lin" valueType="num">
                                      <p:cBhvr additive="base">
                                        <p:cTn dur="500"/>
                                        <p:tgtEl>
                                          <p:spTgt spid="49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94"/>
                                        </p:tgtEl>
                                        <p:attrNameLst>
                                          <p:attrName>style.visibility</p:attrName>
                                        </p:attrNameLst>
                                      </p:cBhvr>
                                      <p:to>
                                        <p:strVal val="visible"/>
                                      </p:to>
                                    </p:set>
                                    <p:anim calcmode="lin" valueType="num">
                                      <p:cBhvr additive="base">
                                        <p:cTn dur="500"/>
                                        <p:tgtEl>
                                          <p:spTgt spid="494"/>
                                        </p:tgtEl>
                                        <p:attrNameLst>
                                          <p:attrName>ppt_w</p:attrName>
                                        </p:attrNameLst>
                                      </p:cBhvr>
                                      <p:tavLst>
                                        <p:tav fmla="" tm="0">
                                          <p:val>
                                            <p:strVal val="0"/>
                                          </p:val>
                                        </p:tav>
                                        <p:tav fmla="" tm="100000">
                                          <p:val>
                                            <p:strVal val="#ppt_w"/>
                                          </p:val>
                                        </p:tav>
                                      </p:tavLst>
                                    </p:anim>
                                    <p:anim calcmode="lin" valueType="num">
                                      <p:cBhvr additive="base">
                                        <p:cTn dur="500"/>
                                        <p:tgtEl>
                                          <p:spTgt spid="49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95"/>
                                        </p:tgtEl>
                                        <p:attrNameLst>
                                          <p:attrName>style.visibility</p:attrName>
                                        </p:attrNameLst>
                                      </p:cBhvr>
                                      <p:to>
                                        <p:strVal val="visible"/>
                                      </p:to>
                                    </p:set>
                                    <p:anim calcmode="lin" valueType="num">
                                      <p:cBhvr additive="base">
                                        <p:cTn dur="500"/>
                                        <p:tgtEl>
                                          <p:spTgt spid="495"/>
                                        </p:tgtEl>
                                        <p:attrNameLst>
                                          <p:attrName>ppt_w</p:attrName>
                                        </p:attrNameLst>
                                      </p:cBhvr>
                                      <p:tavLst>
                                        <p:tav fmla="" tm="0">
                                          <p:val>
                                            <p:strVal val="0"/>
                                          </p:val>
                                        </p:tav>
                                        <p:tav fmla="" tm="100000">
                                          <p:val>
                                            <p:strVal val="#ppt_w"/>
                                          </p:val>
                                        </p:tav>
                                      </p:tavLst>
                                    </p:anim>
                                    <p:anim calcmode="lin" valueType="num">
                                      <p:cBhvr additive="base">
                                        <p:cTn dur="500"/>
                                        <p:tgtEl>
                                          <p:spTgt spid="49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99" name="Shape 499"/>
        <p:cNvGrpSpPr/>
        <p:nvPr/>
      </p:nvGrpSpPr>
      <p:grpSpPr>
        <a:xfrm>
          <a:off x="0" y="0"/>
          <a:ext cx="0" cy="0"/>
          <a:chOff x="0" y="0"/>
          <a:chExt cx="0" cy="0"/>
        </a:xfrm>
      </p:grpSpPr>
      <p:pic>
        <p:nvPicPr>
          <p:cNvPr descr="jklio.png" id="500" name="Shape 500"/>
          <p:cNvPicPr preferRelativeResize="0"/>
          <p:nvPr/>
        </p:nvPicPr>
        <p:blipFill rotWithShape="1">
          <a:blip r:embed="rId3">
            <a:alphaModFix/>
          </a:blip>
          <a:srcRect b="0" l="0" r="0" t="0"/>
          <a:stretch/>
        </p:blipFill>
        <p:spPr>
          <a:xfrm>
            <a:off x="142843" y="42189"/>
            <a:ext cx="8858279" cy="6773619"/>
          </a:xfrm>
          <a:prstGeom prst="rect">
            <a:avLst/>
          </a:prstGeom>
          <a:solidFill>
            <a:srgbClr val="D8D8D8"/>
          </a:solidFill>
          <a:ln>
            <a:noFill/>
          </a:ln>
        </p:spPr>
      </p:pic>
      <p:sp>
        <p:nvSpPr>
          <p:cNvPr id="501" name="Shape 501"/>
          <p:cNvSpPr/>
          <p:nvPr/>
        </p:nvSpPr>
        <p:spPr>
          <a:xfrm>
            <a:off x="785785" y="500041"/>
            <a:ext cx="7640637" cy="132343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4000">
                <a:solidFill>
                  <a:srgbClr val="0033CC"/>
                </a:solidFill>
                <a:latin typeface="Arial"/>
                <a:ea typeface="Arial"/>
                <a:cs typeface="Arial"/>
                <a:sym typeface="Arial"/>
              </a:rPr>
              <a:t>أكتب تساؤلين تريد أن تجد لهما إجابة وإضافة بعد انتهاء وحدة المشكلات الاجتماعية.</a:t>
            </a:r>
          </a:p>
        </p:txBody>
      </p:sp>
      <p:sp>
        <p:nvSpPr>
          <p:cNvPr id="502" name="Shape 502"/>
          <p:cNvSpPr/>
          <p:nvPr/>
        </p:nvSpPr>
        <p:spPr>
          <a:xfrm>
            <a:off x="357158" y="2714619"/>
            <a:ext cx="8429683" cy="132343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chemeClr val="dk1"/>
                </a:solidFill>
                <a:latin typeface="Arial"/>
                <a:ea typeface="Arial"/>
                <a:cs typeface="Arial"/>
                <a:sym typeface="Arial"/>
              </a:rPr>
              <a:t>1. </a:t>
            </a:r>
            <a:r>
              <a:rPr b="1" lang="ar-EG" sz="4000">
                <a:solidFill>
                  <a:srgbClr val="C00000"/>
                </a:solidFill>
                <a:latin typeface="Arial"/>
                <a:ea typeface="Arial"/>
                <a:cs typeface="Arial"/>
                <a:sym typeface="Arial"/>
              </a:rPr>
              <a:t>ما هي أهم المشكلات الاجتماعية في المجتمع </a:t>
            </a:r>
          </a:p>
          <a:p>
            <a:pPr indent="0" lvl="0" marL="0" marR="0" rtl="1" algn="r">
              <a:spcBef>
                <a:spcPts val="0"/>
              </a:spcBef>
              <a:spcAft>
                <a:spcPts val="0"/>
              </a:spcAft>
              <a:buSzPct val="25000"/>
              <a:buNone/>
            </a:pPr>
            <a:r>
              <a:rPr b="1" lang="ar-EG" sz="4000">
                <a:solidFill>
                  <a:srgbClr val="C00000"/>
                </a:solidFill>
                <a:latin typeface="Arial"/>
                <a:ea typeface="Arial"/>
                <a:cs typeface="Arial"/>
                <a:sym typeface="Arial"/>
              </a:rPr>
              <a:t>    السعودي؟</a:t>
            </a:r>
          </a:p>
        </p:txBody>
      </p:sp>
      <p:sp>
        <p:nvSpPr>
          <p:cNvPr id="503" name="Shape 503"/>
          <p:cNvSpPr/>
          <p:nvPr/>
        </p:nvSpPr>
        <p:spPr>
          <a:xfrm>
            <a:off x="357158" y="4143380"/>
            <a:ext cx="8429683" cy="132343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chemeClr val="dk1"/>
                </a:solidFill>
                <a:latin typeface="Arial"/>
                <a:ea typeface="Arial"/>
                <a:cs typeface="Arial"/>
                <a:sym typeface="Arial"/>
              </a:rPr>
              <a:t>2. </a:t>
            </a:r>
            <a:r>
              <a:rPr b="1" lang="ar-EG" sz="4000">
                <a:solidFill>
                  <a:srgbClr val="C00000"/>
                </a:solidFill>
                <a:latin typeface="Arial"/>
                <a:ea typeface="Arial"/>
                <a:cs typeface="Arial"/>
                <a:sym typeface="Arial"/>
              </a:rPr>
              <a:t>اكتب قائمة بالظواهر التي تعتبرها مشكلات في  </a:t>
            </a:r>
          </a:p>
          <a:p>
            <a:pPr indent="0" lvl="0" marL="0" marR="0" rtl="1" algn="r">
              <a:spcBef>
                <a:spcPts val="0"/>
              </a:spcBef>
              <a:spcAft>
                <a:spcPts val="0"/>
              </a:spcAft>
              <a:buSzPct val="25000"/>
              <a:buNone/>
            </a:pPr>
            <a:r>
              <a:rPr b="1" lang="ar-EG" sz="4000">
                <a:solidFill>
                  <a:srgbClr val="C00000"/>
                </a:solidFill>
                <a:latin typeface="Arial"/>
                <a:ea typeface="Arial"/>
                <a:cs typeface="Arial"/>
                <a:sym typeface="Arial"/>
              </a:rPr>
              <a:t>    المجتمع الذي تعيش فيه؟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01"/>
                                        </p:tgtEl>
                                        <p:attrNameLst>
                                          <p:attrName>style.visibility</p:attrName>
                                        </p:attrNameLst>
                                      </p:cBhvr>
                                      <p:to>
                                        <p:strVal val="visible"/>
                                      </p:to>
                                    </p:set>
                                    <p:animEffect filter="fade" transition="in">
                                      <p:cBhvr>
                                        <p:cTn dur="1000"/>
                                        <p:tgtEl>
                                          <p:spTgt spid="5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02"/>
                                        </p:tgtEl>
                                        <p:attrNameLst>
                                          <p:attrName>style.visibility</p:attrName>
                                        </p:attrNameLst>
                                      </p:cBhvr>
                                      <p:to>
                                        <p:strVal val="visible"/>
                                      </p:to>
                                    </p:set>
                                    <p:anim calcmode="lin" valueType="num">
                                      <p:cBhvr additive="base">
                                        <p:cTn dur="500"/>
                                        <p:tgtEl>
                                          <p:spTgt spid="502"/>
                                        </p:tgtEl>
                                        <p:attrNameLst>
                                          <p:attrName>ppt_w</p:attrName>
                                        </p:attrNameLst>
                                      </p:cBhvr>
                                      <p:tavLst>
                                        <p:tav fmla="" tm="0">
                                          <p:val>
                                            <p:strVal val="0"/>
                                          </p:val>
                                        </p:tav>
                                        <p:tav fmla="" tm="100000">
                                          <p:val>
                                            <p:strVal val="#ppt_w"/>
                                          </p:val>
                                        </p:tav>
                                      </p:tavLst>
                                    </p:anim>
                                    <p:anim calcmode="lin" valueType="num">
                                      <p:cBhvr additive="base">
                                        <p:cTn dur="500"/>
                                        <p:tgtEl>
                                          <p:spTgt spid="50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03"/>
                                        </p:tgtEl>
                                        <p:attrNameLst>
                                          <p:attrName>style.visibility</p:attrName>
                                        </p:attrNameLst>
                                      </p:cBhvr>
                                      <p:to>
                                        <p:strVal val="visible"/>
                                      </p:to>
                                    </p:set>
                                    <p:anim calcmode="lin" valueType="num">
                                      <p:cBhvr additive="base">
                                        <p:cTn dur="500"/>
                                        <p:tgtEl>
                                          <p:spTgt spid="503"/>
                                        </p:tgtEl>
                                        <p:attrNameLst>
                                          <p:attrName>ppt_w</p:attrName>
                                        </p:attrNameLst>
                                      </p:cBhvr>
                                      <p:tavLst>
                                        <p:tav fmla="" tm="0">
                                          <p:val>
                                            <p:strVal val="0"/>
                                          </p:val>
                                        </p:tav>
                                        <p:tav fmla="" tm="100000">
                                          <p:val>
                                            <p:strVal val="#ppt_w"/>
                                          </p:val>
                                        </p:tav>
                                      </p:tavLst>
                                    </p:anim>
                                    <p:anim calcmode="lin" valueType="num">
                                      <p:cBhvr additive="base">
                                        <p:cTn dur="500"/>
                                        <p:tgtEl>
                                          <p:spTgt spid="50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07" name="Shape 507"/>
        <p:cNvGrpSpPr/>
        <p:nvPr/>
      </p:nvGrpSpPr>
      <p:grpSpPr>
        <a:xfrm>
          <a:off x="0" y="0"/>
          <a:ext cx="0" cy="0"/>
          <a:chOff x="0" y="0"/>
          <a:chExt cx="0" cy="0"/>
        </a:xfrm>
      </p:grpSpPr>
      <p:pic>
        <p:nvPicPr>
          <p:cNvPr descr="jklio.png" id="508" name="Shape 508"/>
          <p:cNvPicPr preferRelativeResize="0"/>
          <p:nvPr/>
        </p:nvPicPr>
        <p:blipFill rotWithShape="1">
          <a:blip r:embed="rId3">
            <a:alphaModFix/>
          </a:blip>
          <a:srcRect b="0" l="0" r="0" t="0"/>
          <a:stretch/>
        </p:blipFill>
        <p:spPr>
          <a:xfrm>
            <a:off x="142843" y="42189"/>
            <a:ext cx="8858279" cy="6773619"/>
          </a:xfrm>
          <a:prstGeom prst="rect">
            <a:avLst/>
          </a:prstGeom>
          <a:solidFill>
            <a:srgbClr val="D8D8D8"/>
          </a:solidFill>
          <a:ln>
            <a:noFill/>
          </a:ln>
        </p:spPr>
      </p:pic>
      <p:sp>
        <p:nvSpPr>
          <p:cNvPr id="509" name="Shape 509"/>
          <p:cNvSpPr/>
          <p:nvPr/>
        </p:nvSpPr>
        <p:spPr>
          <a:xfrm>
            <a:off x="785785" y="500041"/>
            <a:ext cx="7640637" cy="132343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4000">
                <a:solidFill>
                  <a:srgbClr val="0033CC"/>
                </a:solidFill>
                <a:latin typeface="Arial"/>
                <a:ea typeface="Arial"/>
                <a:cs typeface="Arial"/>
                <a:sym typeface="Arial"/>
              </a:rPr>
              <a:t>أكتب شيئاً واحد تستطيع تطبيقه مما تعلمته في هذه الوحدة.</a:t>
            </a:r>
          </a:p>
        </p:txBody>
      </p:sp>
      <p:sp>
        <p:nvSpPr>
          <p:cNvPr id="510" name="Shape 510"/>
          <p:cNvSpPr/>
          <p:nvPr/>
        </p:nvSpPr>
        <p:spPr>
          <a:xfrm>
            <a:off x="357158" y="3429000"/>
            <a:ext cx="8429683" cy="1938991"/>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4000">
                <a:solidFill>
                  <a:srgbClr val="C00000"/>
                </a:solidFill>
                <a:latin typeface="Arial"/>
                <a:ea typeface="Arial"/>
                <a:cs typeface="Arial"/>
                <a:sym typeface="Arial"/>
              </a:rPr>
              <a:t>القدرة على التعبير عن الذات بالإضافة إلى قدرتها على التفاعل الإنساني، وامتلاكها لأدوات الاتصال مع الآخر ضمن الثقافات المختلفة.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09"/>
                                        </p:tgtEl>
                                        <p:attrNameLst>
                                          <p:attrName>style.visibility</p:attrName>
                                        </p:attrNameLst>
                                      </p:cBhvr>
                                      <p:to>
                                        <p:strVal val="visible"/>
                                      </p:to>
                                    </p:set>
                                    <p:animEffect filter="fade" transition="in">
                                      <p:cBhvr>
                                        <p:cTn dur="1000"/>
                                        <p:tgtEl>
                                          <p:spTgt spid="5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10"/>
                                        </p:tgtEl>
                                        <p:attrNameLst>
                                          <p:attrName>style.visibility</p:attrName>
                                        </p:attrNameLst>
                                      </p:cBhvr>
                                      <p:to>
                                        <p:strVal val="visible"/>
                                      </p:to>
                                    </p:set>
                                    <p:anim calcmode="lin" valueType="num">
                                      <p:cBhvr additive="base">
                                        <p:cTn dur="500"/>
                                        <p:tgtEl>
                                          <p:spTgt spid="510"/>
                                        </p:tgtEl>
                                        <p:attrNameLst>
                                          <p:attrName>ppt_w</p:attrName>
                                        </p:attrNameLst>
                                      </p:cBhvr>
                                      <p:tavLst>
                                        <p:tav fmla="" tm="0">
                                          <p:val>
                                            <p:strVal val="0"/>
                                          </p:val>
                                        </p:tav>
                                        <p:tav fmla="" tm="100000">
                                          <p:val>
                                            <p:strVal val="#ppt_w"/>
                                          </p:val>
                                        </p:tav>
                                      </p:tavLst>
                                    </p:anim>
                                    <p:anim calcmode="lin" valueType="num">
                                      <p:cBhvr additive="base">
                                        <p:cTn dur="500"/>
                                        <p:tgtEl>
                                          <p:spTgt spid="510"/>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14" name="Shape 514"/>
        <p:cNvGrpSpPr/>
        <p:nvPr/>
      </p:nvGrpSpPr>
      <p:grpSpPr>
        <a:xfrm>
          <a:off x="0" y="0"/>
          <a:ext cx="0" cy="0"/>
          <a:chOff x="0" y="0"/>
          <a:chExt cx="0" cy="0"/>
        </a:xfrm>
      </p:grpSpPr>
      <p:grpSp>
        <p:nvGrpSpPr>
          <p:cNvPr id="515" name="Shape 515"/>
          <p:cNvGrpSpPr/>
          <p:nvPr/>
        </p:nvGrpSpPr>
        <p:grpSpPr>
          <a:xfrm>
            <a:off x="1857356" y="1500173"/>
            <a:ext cx="5357849" cy="3571900"/>
            <a:chOff x="497929" y="1071237"/>
            <a:chExt cx="8065522" cy="4765202"/>
          </a:xfrm>
        </p:grpSpPr>
        <p:sp>
          <p:nvSpPr>
            <p:cNvPr id="516" name="Shape 516"/>
            <p:cNvSpPr/>
            <p:nvPr/>
          </p:nvSpPr>
          <p:spPr>
            <a:xfrm>
              <a:off x="497929" y="1071237"/>
              <a:ext cx="8065522" cy="4765202"/>
            </a:xfrm>
            <a:prstGeom prst="ellipse">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pic>
          <p:nvPicPr>
            <p:cNvPr descr="abstract_background_orange.jpg" id="517" name="Shape 517"/>
            <p:cNvPicPr preferRelativeResize="0"/>
            <p:nvPr/>
          </p:nvPicPr>
          <p:blipFill rotWithShape="1">
            <a:blip r:embed="rId4">
              <a:alphaModFix/>
            </a:blip>
            <a:srcRect b="0" l="0" r="0" t="0"/>
            <a:stretch/>
          </p:blipFill>
          <p:spPr>
            <a:xfrm>
              <a:off x="820548" y="1643061"/>
              <a:ext cx="7527821" cy="3571874"/>
            </a:xfrm>
            <a:prstGeom prst="rect">
              <a:avLst/>
            </a:prstGeom>
            <a:noFill/>
            <a:ln>
              <a:noFill/>
            </a:ln>
          </p:spPr>
        </p:pic>
      </p:grpSp>
      <p:sp>
        <p:nvSpPr>
          <p:cNvPr id="518" name="Shape 518"/>
          <p:cNvSpPr/>
          <p:nvPr/>
        </p:nvSpPr>
        <p:spPr>
          <a:xfrm>
            <a:off x="1928791" y="1998826"/>
            <a:ext cx="5214974" cy="2215991"/>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lang="ar-EG" sz="13800">
                <a:solidFill>
                  <a:srgbClr val="800080"/>
                </a:solidFill>
                <a:latin typeface="Arial"/>
                <a:ea typeface="Arial"/>
                <a:cs typeface="Arial"/>
                <a:sym typeface="Arial"/>
              </a:rPr>
              <a:t>التقويم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15"/>
                                        </p:tgtEl>
                                        <p:attrNameLst>
                                          <p:attrName>style.visibility</p:attrName>
                                        </p:attrNameLst>
                                      </p:cBhvr>
                                      <p:to>
                                        <p:strVal val="visible"/>
                                      </p:to>
                                    </p:set>
                                    <p:animEffect filter="fade" transition="in">
                                      <p:cBhvr>
                                        <p:cTn dur="1000"/>
                                        <p:tgtEl>
                                          <p:spTgt spid="515"/>
                                        </p:tgtEl>
                                      </p:cBhvr>
                                    </p:animEffect>
                                  </p:childTnLst>
                                </p:cTn>
                              </p:par>
                              <p:par>
                                <p:cTn fill="hold" nodeType="withEffect" presetClass="entr" presetID="10" presetSubtype="0">
                                  <p:stCondLst>
                                    <p:cond delay="0"/>
                                  </p:stCondLst>
                                  <p:childTnLst>
                                    <p:set>
                                      <p:cBhvr>
                                        <p:cTn dur="1" fill="hold">
                                          <p:stCondLst>
                                            <p:cond delay="0"/>
                                          </p:stCondLst>
                                        </p:cTn>
                                        <p:tgtEl>
                                          <p:spTgt spid="518">
                                            <p:txEl>
                                              <p:pRg end="0" st="0"/>
                                            </p:txEl>
                                          </p:spTgt>
                                        </p:tgtEl>
                                        <p:attrNameLst>
                                          <p:attrName>style.visibility</p:attrName>
                                        </p:attrNameLst>
                                      </p:cBhvr>
                                      <p:to>
                                        <p:strVal val="visible"/>
                                      </p:to>
                                    </p:set>
                                    <p:animEffect filter="fade" transition="in">
                                      <p:cBhvr>
                                        <p:cTn dur="1000"/>
                                        <p:tgtEl>
                                          <p:spTgt spid="518">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1" name="Shape 111"/>
        <p:cNvGrpSpPr/>
        <p:nvPr/>
      </p:nvGrpSpPr>
      <p:grpSpPr>
        <a:xfrm>
          <a:off x="0" y="0"/>
          <a:ext cx="0" cy="0"/>
          <a:chOff x="0" y="0"/>
          <a:chExt cx="0" cy="0"/>
        </a:xfrm>
      </p:grpSpPr>
      <p:pic>
        <p:nvPicPr>
          <p:cNvPr descr="1066.gif" id="112" name="Shape 112"/>
          <p:cNvPicPr preferRelativeResize="0"/>
          <p:nvPr/>
        </p:nvPicPr>
        <p:blipFill rotWithShape="1">
          <a:blip r:embed="rId3">
            <a:alphaModFix/>
          </a:blip>
          <a:srcRect b="0" l="0" r="0" t="0"/>
          <a:stretch/>
        </p:blipFill>
        <p:spPr>
          <a:xfrm>
            <a:off x="4753071" y="280363"/>
            <a:ext cx="4105209" cy="1214446"/>
          </a:xfrm>
          <a:prstGeom prst="rect">
            <a:avLst/>
          </a:prstGeom>
          <a:noFill/>
          <a:ln>
            <a:noFill/>
          </a:ln>
        </p:spPr>
      </p:pic>
      <p:sp>
        <p:nvSpPr>
          <p:cNvPr id="113" name="Shape 113"/>
          <p:cNvSpPr txBox="1"/>
          <p:nvPr/>
        </p:nvSpPr>
        <p:spPr>
          <a:xfrm>
            <a:off x="5072066" y="428604"/>
            <a:ext cx="3429025" cy="923329"/>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r>
              <a:rPr b="1" i="0" lang="ar-EG" sz="5400" u="none" cap="none" strike="noStrike">
                <a:solidFill>
                  <a:srgbClr val="0000FF"/>
                </a:solidFill>
                <a:latin typeface="Arial"/>
                <a:ea typeface="Arial"/>
                <a:cs typeface="Arial"/>
                <a:sym typeface="Arial"/>
              </a:rPr>
              <a:t>ماذا سنتعلم؟</a:t>
            </a:r>
          </a:p>
        </p:txBody>
      </p:sp>
      <p:pic>
        <p:nvPicPr>
          <p:cNvPr descr="PGBRDR50.WMF" id="114" name="Shape 114"/>
          <p:cNvPicPr preferRelativeResize="0"/>
          <p:nvPr/>
        </p:nvPicPr>
        <p:blipFill rotWithShape="1">
          <a:blip r:embed="rId4">
            <a:alphaModFix/>
          </a:blip>
          <a:srcRect b="0" l="0" r="0" t="0"/>
          <a:stretch/>
        </p:blipFill>
        <p:spPr>
          <a:xfrm>
            <a:off x="285720" y="2500306"/>
            <a:ext cx="8501121" cy="1143007"/>
          </a:xfrm>
          <a:prstGeom prst="rect">
            <a:avLst/>
          </a:prstGeom>
          <a:noFill/>
          <a:ln>
            <a:noFill/>
          </a:ln>
        </p:spPr>
      </p:pic>
      <p:sp>
        <p:nvSpPr>
          <p:cNvPr id="115" name="Shape 115"/>
          <p:cNvSpPr/>
          <p:nvPr/>
        </p:nvSpPr>
        <p:spPr>
          <a:xfrm>
            <a:off x="1285851" y="2714619"/>
            <a:ext cx="6780426" cy="64633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rgbClr val="CC0099"/>
              </a:buClr>
              <a:buSzPct val="100000"/>
              <a:buFont typeface="Arial"/>
              <a:buChar char="•"/>
            </a:pPr>
            <a:r>
              <a:rPr b="1" i="0" lang="ar-EG" sz="3600" u="none" cap="none" strike="noStrike">
                <a:solidFill>
                  <a:srgbClr val="CC0099"/>
                </a:solidFill>
                <a:latin typeface="Arial"/>
                <a:ea typeface="Arial"/>
                <a:cs typeface="Arial"/>
                <a:sym typeface="Arial"/>
              </a:rPr>
              <a:t> مشكلة عدم التوافق الزواجي.</a:t>
            </a:r>
          </a:p>
        </p:txBody>
      </p:sp>
      <p:pic>
        <p:nvPicPr>
          <p:cNvPr descr="PGBRDR50.WMF" id="116" name="Shape 116"/>
          <p:cNvPicPr preferRelativeResize="0"/>
          <p:nvPr/>
        </p:nvPicPr>
        <p:blipFill rotWithShape="1">
          <a:blip r:embed="rId4">
            <a:alphaModFix/>
          </a:blip>
          <a:srcRect b="0" l="0" r="0" t="0"/>
          <a:stretch/>
        </p:blipFill>
        <p:spPr>
          <a:xfrm>
            <a:off x="285719" y="3786189"/>
            <a:ext cx="8501121" cy="1143007"/>
          </a:xfrm>
          <a:prstGeom prst="rect">
            <a:avLst/>
          </a:prstGeom>
          <a:noFill/>
          <a:ln>
            <a:noFill/>
          </a:ln>
        </p:spPr>
      </p:pic>
      <p:sp>
        <p:nvSpPr>
          <p:cNvPr id="117" name="Shape 117"/>
          <p:cNvSpPr/>
          <p:nvPr/>
        </p:nvSpPr>
        <p:spPr>
          <a:xfrm>
            <a:off x="928662" y="4000503"/>
            <a:ext cx="7122561" cy="64633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rgbClr val="CC0099"/>
              </a:buClr>
              <a:buSzPct val="100000"/>
              <a:buFont typeface="Arial"/>
              <a:buChar char="•"/>
            </a:pPr>
            <a:r>
              <a:rPr b="1" i="0" lang="ar-EG" sz="3600" u="none" cap="none" strike="noStrike">
                <a:solidFill>
                  <a:srgbClr val="CC0099"/>
                </a:solidFill>
                <a:latin typeface="Arial"/>
                <a:ea typeface="Arial"/>
                <a:cs typeface="Arial"/>
                <a:sym typeface="Arial"/>
              </a:rPr>
              <a:t> العوامل المؤثرة في التوافق الزواجي.</a:t>
            </a:r>
          </a:p>
        </p:txBody>
      </p:sp>
      <p:pic>
        <p:nvPicPr>
          <p:cNvPr descr="PGBRDR50.WMF" id="118" name="Shape 118"/>
          <p:cNvPicPr preferRelativeResize="0"/>
          <p:nvPr/>
        </p:nvPicPr>
        <p:blipFill rotWithShape="1">
          <a:blip r:embed="rId4">
            <a:alphaModFix/>
          </a:blip>
          <a:srcRect b="0" l="0" r="0" t="0"/>
          <a:stretch/>
        </p:blipFill>
        <p:spPr>
          <a:xfrm>
            <a:off x="285719" y="5072073"/>
            <a:ext cx="8501121" cy="1143007"/>
          </a:xfrm>
          <a:prstGeom prst="rect">
            <a:avLst/>
          </a:prstGeom>
          <a:noFill/>
          <a:ln>
            <a:noFill/>
          </a:ln>
        </p:spPr>
      </p:pic>
      <p:sp>
        <p:nvSpPr>
          <p:cNvPr id="119" name="Shape 119"/>
          <p:cNvSpPr/>
          <p:nvPr/>
        </p:nvSpPr>
        <p:spPr>
          <a:xfrm>
            <a:off x="857225" y="5286387"/>
            <a:ext cx="7215238" cy="64633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rgbClr val="CC0099"/>
              </a:buClr>
              <a:buSzPct val="100000"/>
              <a:buFont typeface="Arial"/>
              <a:buChar char="•"/>
            </a:pPr>
            <a:r>
              <a:rPr b="1" i="0" lang="ar-EG" sz="3600" u="none" cap="none" strike="noStrike">
                <a:solidFill>
                  <a:srgbClr val="CC0099"/>
                </a:solidFill>
                <a:latin typeface="Arial"/>
                <a:ea typeface="Arial"/>
                <a:cs typeface="Arial"/>
                <a:sym typeface="Arial"/>
              </a:rPr>
              <a:t> أهم الوسائل العلمية لمواجهتها والحد منها.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2"/>
                                        </p:tgtEl>
                                        <p:attrNameLst>
                                          <p:attrName>style.visibility</p:attrName>
                                        </p:attrNameLst>
                                      </p:cBhvr>
                                      <p:to>
                                        <p:strVal val="visible"/>
                                      </p:to>
                                    </p:set>
                                    <p:animEffect filter="fade" transition="in">
                                      <p:cBhvr>
                                        <p:cTn dur="1000"/>
                                        <p:tgtEl>
                                          <p:spTgt spid="112"/>
                                        </p:tgtEl>
                                      </p:cBhvr>
                                    </p:animEffect>
                                  </p:childTnLst>
                                </p:cTn>
                              </p:par>
                              <p:par>
                                <p:cTn fill="hold" nodeType="with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1000"/>
                                        <p:tgtEl>
                                          <p:spTgt spid="1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1000"/>
                                        <p:tgtEl>
                                          <p:spTgt spid="114"/>
                                        </p:tgtEl>
                                      </p:cBhvr>
                                    </p:animEffect>
                                  </p:childTnLst>
                                </p:cTn>
                              </p:par>
                              <p:par>
                                <p:cTn fill="hold" nodeType="with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1000"/>
                                        <p:tgtEl>
                                          <p:spTgt spid="1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1000"/>
                                        <p:tgtEl>
                                          <p:spTgt spid="116"/>
                                        </p:tgtEl>
                                      </p:cBhvr>
                                    </p:animEffect>
                                  </p:childTnLst>
                                </p:cTn>
                              </p:par>
                              <p:par>
                                <p:cTn fill="hold" nodeType="with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1000"/>
                                        <p:tgtEl>
                                          <p:spTgt spid="1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1000"/>
                                        <p:tgtEl>
                                          <p:spTgt spid="118"/>
                                        </p:tgtEl>
                                      </p:cBhvr>
                                    </p:animEffect>
                                  </p:childTnLst>
                                </p:cTn>
                              </p:par>
                              <p:par>
                                <p:cTn fill="hold" nodeType="with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1000"/>
                                        <p:tgtEl>
                                          <p:spTgt spid="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22" name="Shape 522"/>
        <p:cNvGrpSpPr/>
        <p:nvPr/>
      </p:nvGrpSpPr>
      <p:grpSpPr>
        <a:xfrm>
          <a:off x="0" y="0"/>
          <a:ext cx="0" cy="0"/>
          <a:chOff x="0" y="0"/>
          <a:chExt cx="0" cy="0"/>
        </a:xfrm>
      </p:grpSpPr>
      <p:sp>
        <p:nvSpPr>
          <p:cNvPr id="523" name="Shape 523"/>
          <p:cNvSpPr/>
          <p:nvPr/>
        </p:nvSpPr>
        <p:spPr>
          <a:xfrm flipH="1">
            <a:off x="357157" y="214289"/>
            <a:ext cx="8501121" cy="2357453"/>
          </a:xfrm>
          <a:prstGeom prst="roundRect">
            <a:avLst>
              <a:gd fmla="val 16667" name="adj"/>
            </a:avLst>
          </a:prstGeom>
          <a:solidFill>
            <a:srgbClr val="800000"/>
          </a:solidFill>
          <a:ln cap="flat" cmpd="sng" w="104775">
            <a:solidFill>
              <a:srgbClr val="FF339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sp>
        <p:nvSpPr>
          <p:cNvPr id="524" name="Shape 524"/>
          <p:cNvSpPr/>
          <p:nvPr/>
        </p:nvSpPr>
        <p:spPr>
          <a:xfrm>
            <a:off x="428597" y="428625"/>
            <a:ext cx="7858179" cy="1938991"/>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4000">
                <a:solidFill>
                  <a:schemeClr val="lt1"/>
                </a:solidFill>
                <a:latin typeface="Arial"/>
                <a:ea typeface="Arial"/>
                <a:cs typeface="Arial"/>
                <a:sym typeface="Arial"/>
              </a:rPr>
              <a:t>قم بإعداد قائمة بكل ما اكتشفته بعد دراستك لوحدة المشكلات من مفاهيم مغلوطة كانت لديك وسجل المفاهيم الصحيحة في الجدول التالي:</a:t>
            </a:r>
          </a:p>
        </p:txBody>
      </p:sp>
      <p:graphicFrame>
        <p:nvGraphicFramePr>
          <p:cNvPr id="525" name="Shape 525"/>
          <p:cNvGraphicFramePr/>
          <p:nvPr/>
        </p:nvGraphicFramePr>
        <p:xfrm>
          <a:off x="142877" y="2928933"/>
          <a:ext cx="3000000" cy="3000000"/>
        </p:xfrm>
        <a:graphic>
          <a:graphicData uri="http://schemas.openxmlformats.org/drawingml/2006/table">
            <a:tbl>
              <a:tblPr>
                <a:noFill/>
                <a:tableStyleId>{0EADE5D9-9214-4106-AF42-C6A9FD825033}</a:tableStyleId>
              </a:tblPr>
              <a:tblGrid>
                <a:gridCol w="4429150"/>
                <a:gridCol w="4429125"/>
              </a:tblGrid>
              <a:tr h="993375">
                <a:tc>
                  <a:txBody>
                    <a:bodyPr>
                      <a:noAutofit/>
                    </a:bodyPr>
                    <a:lstStyle/>
                    <a:p>
                      <a:pPr indent="0" lvl="0" marL="0" marR="0" rtl="1" algn="r">
                        <a:spcBef>
                          <a:spcPts val="0"/>
                        </a:spcBef>
                        <a:buSzPct val="25000"/>
                        <a:buNone/>
                      </a:pPr>
                      <a:r>
                        <a:t/>
                      </a:r>
                      <a:endParaRPr sz="1800"/>
                    </a:p>
                  </a:txBody>
                  <a:tcPr marT="0" marB="0" marR="68575" marL="68575">
                    <a:lnL cap="flat" cmpd="sng" w="12700">
                      <a:solidFill>
                        <a:srgbClr val="00FF99"/>
                      </a:solidFill>
                      <a:prstDash val="solid"/>
                      <a:round/>
                      <a:headEnd len="med" w="med" type="none"/>
                      <a:tailEnd len="med" w="med" type="none"/>
                    </a:lnL>
                    <a:lnR cap="flat" cmpd="sng" w="12700">
                      <a:solidFill>
                        <a:srgbClr val="00FF99"/>
                      </a:solidFill>
                      <a:prstDash val="solid"/>
                      <a:round/>
                      <a:headEnd len="med" w="med" type="none"/>
                      <a:tailEnd len="med" w="med" type="none"/>
                    </a:lnR>
                    <a:lnT cap="flat" cmpd="sng" w="12700">
                      <a:solidFill>
                        <a:srgbClr val="00FF99"/>
                      </a:solidFill>
                      <a:prstDash val="solid"/>
                      <a:round/>
                      <a:headEnd len="med" w="med" type="none"/>
                      <a:tailEnd len="med" w="med" type="none"/>
                    </a:lnT>
                    <a:lnB cap="flat" cmpd="sng" w="12700">
                      <a:solidFill>
                        <a:srgbClr val="00FF99"/>
                      </a:solidFill>
                      <a:prstDash val="solid"/>
                      <a:round/>
                      <a:headEnd len="med" w="med" type="none"/>
                      <a:tailEnd len="med" w="med" type="none"/>
                    </a:lnB>
                    <a:solidFill>
                      <a:srgbClr val="006600"/>
                    </a:solidFill>
                  </a:tcPr>
                </a:tc>
                <a:tc>
                  <a:txBody>
                    <a:bodyPr>
                      <a:noAutofit/>
                    </a:bodyPr>
                    <a:lstStyle/>
                    <a:p>
                      <a:pPr indent="0" lvl="0" marL="0" marR="0" rtl="1" algn="r">
                        <a:spcBef>
                          <a:spcPts val="0"/>
                        </a:spcBef>
                        <a:buSzPct val="25000"/>
                        <a:buNone/>
                      </a:pPr>
                      <a:r>
                        <a:t/>
                      </a:r>
                      <a:endParaRPr sz="1800"/>
                    </a:p>
                  </a:txBody>
                  <a:tcPr marT="0" marB="0" marR="68575" marL="68575">
                    <a:lnL cap="flat" cmpd="sng" w="12700">
                      <a:solidFill>
                        <a:srgbClr val="00FF99"/>
                      </a:solidFill>
                      <a:prstDash val="solid"/>
                      <a:round/>
                      <a:headEnd len="med" w="med" type="none"/>
                      <a:tailEnd len="med" w="med" type="none"/>
                    </a:lnL>
                    <a:lnR cap="flat" cmpd="sng" w="12700">
                      <a:solidFill>
                        <a:srgbClr val="00FF99"/>
                      </a:solidFill>
                      <a:prstDash val="solid"/>
                      <a:round/>
                      <a:headEnd len="med" w="med" type="none"/>
                      <a:tailEnd len="med" w="med" type="none"/>
                    </a:lnR>
                    <a:lnT cap="flat" cmpd="sng" w="12700">
                      <a:solidFill>
                        <a:srgbClr val="00FF99"/>
                      </a:solidFill>
                      <a:prstDash val="solid"/>
                      <a:round/>
                      <a:headEnd len="med" w="med" type="none"/>
                      <a:tailEnd len="med" w="med" type="none"/>
                    </a:lnT>
                    <a:lnB cap="flat" cmpd="sng" w="12700">
                      <a:solidFill>
                        <a:srgbClr val="00FF99"/>
                      </a:solidFill>
                      <a:prstDash val="solid"/>
                      <a:round/>
                      <a:headEnd len="med" w="med" type="none"/>
                      <a:tailEnd len="med" w="med" type="none"/>
                    </a:lnB>
                    <a:solidFill>
                      <a:srgbClr val="006600"/>
                    </a:solidFill>
                  </a:tcPr>
                </a:tc>
              </a:tr>
              <a:tr h="2935675">
                <a:tc>
                  <a:txBody>
                    <a:bodyPr>
                      <a:noAutofit/>
                    </a:bodyPr>
                    <a:lstStyle/>
                    <a:p>
                      <a:pPr indent="0" lvl="0" marL="0" marR="0" rtl="1" algn="r">
                        <a:spcBef>
                          <a:spcPts val="0"/>
                        </a:spcBef>
                        <a:buSzPct val="25000"/>
                        <a:buNone/>
                      </a:pPr>
                      <a:r>
                        <a:t/>
                      </a:r>
                      <a:endParaRPr sz="1800"/>
                    </a:p>
                  </a:txBody>
                  <a:tcPr marT="0" marB="0" marR="68575" marL="68575">
                    <a:lnL cap="flat" cmpd="sng" w="12700">
                      <a:solidFill>
                        <a:srgbClr val="006600"/>
                      </a:solidFill>
                      <a:prstDash val="solid"/>
                      <a:round/>
                      <a:headEnd len="med" w="med" type="none"/>
                      <a:tailEnd len="med" w="med" type="none"/>
                    </a:lnL>
                    <a:lnR cap="flat" cmpd="sng" w="12700">
                      <a:solidFill>
                        <a:srgbClr val="006600"/>
                      </a:solidFill>
                      <a:prstDash val="solid"/>
                      <a:round/>
                      <a:headEnd len="med" w="med" type="none"/>
                      <a:tailEnd len="med" w="med" type="none"/>
                    </a:lnR>
                    <a:lnT cap="flat" cmpd="sng" w="12700">
                      <a:solidFill>
                        <a:srgbClr val="00FF99"/>
                      </a:solidFill>
                      <a:prstDash val="solid"/>
                      <a:round/>
                      <a:headEnd len="med" w="med" type="none"/>
                      <a:tailEnd len="med" w="med" type="none"/>
                    </a:lnT>
                    <a:lnB cap="flat" cmpd="sng" w="12700">
                      <a:solidFill>
                        <a:srgbClr val="006600"/>
                      </a:solidFill>
                      <a:prstDash val="solid"/>
                      <a:round/>
                      <a:headEnd len="med" w="med" type="none"/>
                      <a:tailEnd len="med" w="med" type="none"/>
                    </a:lnB>
                    <a:gradFill>
                      <a:gsLst>
                        <a:gs pos="0">
                          <a:srgbClr val="7EFFBC"/>
                        </a:gs>
                        <a:gs pos="50000">
                          <a:srgbClr val="B1FFD4"/>
                        </a:gs>
                        <a:gs pos="100000">
                          <a:srgbClr val="D9FFE9"/>
                        </a:gs>
                      </a:gsLst>
                      <a:lin ang="0" scaled="0"/>
                    </a:gradFill>
                  </a:tcPr>
                </a:tc>
                <a:tc>
                  <a:txBody>
                    <a:bodyPr>
                      <a:noAutofit/>
                    </a:bodyPr>
                    <a:lstStyle/>
                    <a:p>
                      <a:pPr indent="0" lvl="0" marL="0" marR="0" rtl="1" algn="r">
                        <a:spcBef>
                          <a:spcPts val="0"/>
                        </a:spcBef>
                        <a:buSzPct val="25000"/>
                        <a:buNone/>
                      </a:pPr>
                      <a:r>
                        <a:t/>
                      </a:r>
                      <a:endParaRPr sz="1800"/>
                    </a:p>
                  </a:txBody>
                  <a:tcPr marT="0" marB="0" marR="68575" marL="68575">
                    <a:lnL cap="flat" cmpd="sng" w="12700">
                      <a:solidFill>
                        <a:srgbClr val="006600"/>
                      </a:solidFill>
                      <a:prstDash val="solid"/>
                      <a:round/>
                      <a:headEnd len="med" w="med" type="none"/>
                      <a:tailEnd len="med" w="med" type="none"/>
                    </a:lnL>
                    <a:lnR cap="flat" cmpd="sng" w="12700">
                      <a:solidFill>
                        <a:srgbClr val="006600"/>
                      </a:solidFill>
                      <a:prstDash val="solid"/>
                      <a:round/>
                      <a:headEnd len="med" w="med" type="none"/>
                      <a:tailEnd len="med" w="med" type="none"/>
                    </a:lnR>
                    <a:lnT cap="flat" cmpd="sng" w="12700">
                      <a:solidFill>
                        <a:srgbClr val="00FF99"/>
                      </a:solidFill>
                      <a:prstDash val="solid"/>
                      <a:round/>
                      <a:headEnd len="med" w="med" type="none"/>
                      <a:tailEnd len="med" w="med" type="none"/>
                    </a:lnT>
                    <a:lnB cap="flat" cmpd="sng" w="12700">
                      <a:solidFill>
                        <a:srgbClr val="006600"/>
                      </a:solidFill>
                      <a:prstDash val="solid"/>
                      <a:round/>
                      <a:headEnd len="med" w="med" type="none"/>
                      <a:tailEnd len="med" w="med" type="none"/>
                    </a:lnB>
                    <a:gradFill>
                      <a:gsLst>
                        <a:gs pos="0">
                          <a:srgbClr val="7EFFBC"/>
                        </a:gs>
                        <a:gs pos="50000">
                          <a:srgbClr val="B1FFD4"/>
                        </a:gs>
                        <a:gs pos="100000">
                          <a:srgbClr val="D9FFE9"/>
                        </a:gs>
                      </a:gsLst>
                      <a:lin ang="0" scaled="0"/>
                    </a:gradFill>
                  </a:tcPr>
                </a:tc>
              </a:tr>
            </a:tbl>
          </a:graphicData>
        </a:graphic>
      </p:graphicFrame>
      <p:sp>
        <p:nvSpPr>
          <p:cNvPr id="526" name="Shape 526"/>
          <p:cNvSpPr/>
          <p:nvPr/>
        </p:nvSpPr>
        <p:spPr>
          <a:xfrm>
            <a:off x="5755105" y="3071809"/>
            <a:ext cx="2388795" cy="70788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chemeClr val="lt1"/>
                </a:solidFill>
                <a:latin typeface="Arial"/>
                <a:ea typeface="Arial"/>
                <a:cs typeface="Arial"/>
                <a:sym typeface="Arial"/>
              </a:rPr>
              <a:t>الفهم المغلوط</a:t>
            </a:r>
          </a:p>
        </p:txBody>
      </p:sp>
      <p:sp>
        <p:nvSpPr>
          <p:cNvPr id="527" name="Shape 527"/>
          <p:cNvSpPr/>
          <p:nvPr/>
        </p:nvSpPr>
        <p:spPr>
          <a:xfrm>
            <a:off x="1097208" y="3071809"/>
            <a:ext cx="2234907" cy="646331"/>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3600">
                <a:solidFill>
                  <a:schemeClr val="lt1"/>
                </a:solidFill>
                <a:latin typeface="Arial"/>
                <a:ea typeface="Arial"/>
                <a:cs typeface="Arial"/>
                <a:sym typeface="Arial"/>
              </a:rPr>
              <a:t>الفهم الصحيح</a:t>
            </a:r>
          </a:p>
        </p:txBody>
      </p:sp>
      <p:sp>
        <p:nvSpPr>
          <p:cNvPr id="528" name="Shape 528"/>
          <p:cNvSpPr/>
          <p:nvPr/>
        </p:nvSpPr>
        <p:spPr>
          <a:xfrm flipH="1">
            <a:off x="8001023" y="0"/>
            <a:ext cx="1285883" cy="1214446"/>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sp>
        <p:nvSpPr>
          <p:cNvPr id="529" name="Shape 529"/>
          <p:cNvSpPr txBox="1"/>
          <p:nvPr/>
        </p:nvSpPr>
        <p:spPr>
          <a:xfrm>
            <a:off x="8060049" y="285728"/>
            <a:ext cx="1083951" cy="830996"/>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4800">
                <a:solidFill>
                  <a:schemeClr val="lt1"/>
                </a:solidFill>
                <a:latin typeface="Arial"/>
                <a:ea typeface="Arial"/>
                <a:cs typeface="Arial"/>
                <a:sym typeface="Arial"/>
              </a:rPr>
              <a:t>س1</a:t>
            </a:r>
          </a:p>
        </p:txBody>
      </p:sp>
      <p:sp>
        <p:nvSpPr>
          <p:cNvPr id="530" name="Shape 530"/>
          <p:cNvSpPr/>
          <p:nvPr/>
        </p:nvSpPr>
        <p:spPr>
          <a:xfrm>
            <a:off x="4572000" y="4214817"/>
            <a:ext cx="4357685" cy="1754325"/>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3600">
                <a:solidFill>
                  <a:srgbClr val="800000"/>
                </a:solidFill>
                <a:latin typeface="Arial"/>
                <a:ea typeface="Arial"/>
                <a:cs typeface="Arial"/>
                <a:sym typeface="Arial"/>
              </a:rPr>
              <a:t>مثال: </a:t>
            </a:r>
            <a:r>
              <a:rPr b="1" lang="ar-EG" sz="3600">
                <a:solidFill>
                  <a:srgbClr val="006600"/>
                </a:solidFill>
                <a:latin typeface="Arial"/>
                <a:ea typeface="Arial"/>
                <a:cs typeface="Arial"/>
                <a:sym typeface="Arial"/>
              </a:rPr>
              <a:t>المشكلات سوف تحل مع الزمن بسهولة دون جهد مجتمعي</a:t>
            </a:r>
          </a:p>
        </p:txBody>
      </p:sp>
      <p:sp>
        <p:nvSpPr>
          <p:cNvPr id="531" name="Shape 531"/>
          <p:cNvSpPr/>
          <p:nvPr/>
        </p:nvSpPr>
        <p:spPr>
          <a:xfrm>
            <a:off x="142843" y="3929066"/>
            <a:ext cx="4357685" cy="2862322"/>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3600">
                <a:solidFill>
                  <a:srgbClr val="C00000"/>
                </a:solidFill>
                <a:latin typeface="Arial"/>
                <a:ea typeface="Arial"/>
                <a:cs typeface="Arial"/>
                <a:sym typeface="Arial"/>
              </a:rPr>
              <a:t>المشكلات الاجتماعية ظواهر اجتماعية سلبية وغير مرغوبة تتطلب موادهتها وعلاجها تظافر جهود أفراد المجتمع ومؤسساته.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23"/>
                                        </p:tgtEl>
                                        <p:attrNameLst>
                                          <p:attrName>style.visibility</p:attrName>
                                        </p:attrNameLst>
                                      </p:cBhvr>
                                      <p:to>
                                        <p:strVal val="visible"/>
                                      </p:to>
                                    </p:set>
                                    <p:animEffect filter="fade" transition="in">
                                      <p:cBhvr>
                                        <p:cTn dur="800"/>
                                        <p:tgtEl>
                                          <p:spTgt spid="523"/>
                                        </p:tgtEl>
                                      </p:cBhvr>
                                    </p:animEffect>
                                  </p:childTnLst>
                                </p:cTn>
                              </p:par>
                              <p:par>
                                <p:cTn fill="hold" nodeType="withEffect" presetClass="entr" presetID="10" presetSubtype="0">
                                  <p:stCondLst>
                                    <p:cond delay="0"/>
                                  </p:stCondLst>
                                  <p:childTnLst>
                                    <p:set>
                                      <p:cBhvr>
                                        <p:cTn dur="1" fill="hold">
                                          <p:stCondLst>
                                            <p:cond delay="0"/>
                                          </p:stCondLst>
                                        </p:cTn>
                                        <p:tgtEl>
                                          <p:spTgt spid="524"/>
                                        </p:tgtEl>
                                        <p:attrNameLst>
                                          <p:attrName>style.visibility</p:attrName>
                                        </p:attrNameLst>
                                      </p:cBhvr>
                                      <p:to>
                                        <p:strVal val="visible"/>
                                      </p:to>
                                    </p:set>
                                    <p:animEffect filter="fade" transition="in">
                                      <p:cBhvr>
                                        <p:cTn dur="1000"/>
                                        <p:tgtEl>
                                          <p:spTgt spid="524"/>
                                        </p:tgtEl>
                                      </p:cBhvr>
                                    </p:animEffect>
                                  </p:childTnLst>
                                </p:cTn>
                              </p:par>
                              <p:par>
                                <p:cTn fill="hold" nodeType="withEffect" presetClass="entr" presetID="10" presetSubtype="0">
                                  <p:stCondLst>
                                    <p:cond delay="0"/>
                                  </p:stCondLst>
                                  <p:childTnLst>
                                    <p:set>
                                      <p:cBhvr>
                                        <p:cTn dur="1" fill="hold">
                                          <p:stCondLst>
                                            <p:cond delay="0"/>
                                          </p:stCondLst>
                                        </p:cTn>
                                        <p:tgtEl>
                                          <p:spTgt spid="528"/>
                                        </p:tgtEl>
                                        <p:attrNameLst>
                                          <p:attrName>style.visibility</p:attrName>
                                        </p:attrNameLst>
                                      </p:cBhvr>
                                      <p:to>
                                        <p:strVal val="visible"/>
                                      </p:to>
                                    </p:set>
                                    <p:animEffect filter="fade" transition="in">
                                      <p:cBhvr>
                                        <p:cTn dur="1000"/>
                                        <p:tgtEl>
                                          <p:spTgt spid="528"/>
                                        </p:tgtEl>
                                      </p:cBhvr>
                                    </p:animEffect>
                                  </p:childTnLst>
                                </p:cTn>
                              </p:par>
                              <p:par>
                                <p:cTn fill="hold" nodeType="withEffect" presetClass="entr" presetID="10" presetSubtype="0">
                                  <p:stCondLst>
                                    <p:cond delay="0"/>
                                  </p:stCondLst>
                                  <p:childTnLst>
                                    <p:set>
                                      <p:cBhvr>
                                        <p:cTn dur="1" fill="hold">
                                          <p:stCondLst>
                                            <p:cond delay="0"/>
                                          </p:stCondLst>
                                        </p:cTn>
                                        <p:tgtEl>
                                          <p:spTgt spid="529"/>
                                        </p:tgtEl>
                                        <p:attrNameLst>
                                          <p:attrName>style.visibility</p:attrName>
                                        </p:attrNameLst>
                                      </p:cBhvr>
                                      <p:to>
                                        <p:strVal val="visible"/>
                                      </p:to>
                                    </p:set>
                                    <p:animEffect filter="fade" transition="in">
                                      <p:cBhvr>
                                        <p:cTn dur="1000"/>
                                        <p:tgtEl>
                                          <p:spTgt spid="5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5"/>
                                        </p:tgtEl>
                                        <p:attrNameLst>
                                          <p:attrName>style.visibility</p:attrName>
                                        </p:attrNameLst>
                                      </p:cBhvr>
                                      <p:to>
                                        <p:strVal val="visible"/>
                                      </p:to>
                                    </p:set>
                                    <p:animEffect filter="fade" transition="in">
                                      <p:cBhvr>
                                        <p:cTn dur="1000"/>
                                        <p:tgtEl>
                                          <p:spTgt spid="525"/>
                                        </p:tgtEl>
                                      </p:cBhvr>
                                    </p:animEffect>
                                  </p:childTnLst>
                                </p:cTn>
                              </p:par>
                              <p:par>
                                <p:cTn fill="hold" nodeType="withEffect" presetClass="entr" presetID="10" presetSubtype="0">
                                  <p:stCondLst>
                                    <p:cond delay="0"/>
                                  </p:stCondLst>
                                  <p:childTnLst>
                                    <p:set>
                                      <p:cBhvr>
                                        <p:cTn dur="1" fill="hold">
                                          <p:stCondLst>
                                            <p:cond delay="0"/>
                                          </p:stCondLst>
                                        </p:cTn>
                                        <p:tgtEl>
                                          <p:spTgt spid="526"/>
                                        </p:tgtEl>
                                        <p:attrNameLst>
                                          <p:attrName>style.visibility</p:attrName>
                                        </p:attrNameLst>
                                      </p:cBhvr>
                                      <p:to>
                                        <p:strVal val="visible"/>
                                      </p:to>
                                    </p:set>
                                    <p:animEffect filter="fade" transition="in">
                                      <p:cBhvr>
                                        <p:cTn dur="1000"/>
                                        <p:tgtEl>
                                          <p:spTgt spid="5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0"/>
                                        </p:tgtEl>
                                        <p:attrNameLst>
                                          <p:attrName>style.visibility</p:attrName>
                                        </p:attrNameLst>
                                      </p:cBhvr>
                                      <p:to>
                                        <p:strVal val="visible"/>
                                      </p:to>
                                    </p:set>
                                    <p:animEffect filter="fade" transition="in">
                                      <p:cBhvr>
                                        <p:cTn dur="1000"/>
                                        <p:tgtEl>
                                          <p:spTgt spid="5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7"/>
                                        </p:tgtEl>
                                        <p:attrNameLst>
                                          <p:attrName>style.visibility</p:attrName>
                                        </p:attrNameLst>
                                      </p:cBhvr>
                                      <p:to>
                                        <p:strVal val="visible"/>
                                      </p:to>
                                    </p:set>
                                    <p:animEffect filter="fade" transition="in">
                                      <p:cBhvr>
                                        <p:cTn dur="1000"/>
                                        <p:tgtEl>
                                          <p:spTgt spid="5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1"/>
                                        </p:tgtEl>
                                        <p:attrNameLst>
                                          <p:attrName>style.visibility</p:attrName>
                                        </p:attrNameLst>
                                      </p:cBhvr>
                                      <p:to>
                                        <p:strVal val="visible"/>
                                      </p:to>
                                    </p:set>
                                    <p:animEffect filter="fade" transition="in">
                                      <p:cBhvr>
                                        <p:cTn dur="1000"/>
                                        <p:tgtEl>
                                          <p:spTgt spid="5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5" name="Shape 535"/>
        <p:cNvGrpSpPr/>
        <p:nvPr/>
      </p:nvGrpSpPr>
      <p:grpSpPr>
        <a:xfrm>
          <a:off x="0" y="0"/>
          <a:ext cx="0" cy="0"/>
          <a:chOff x="0" y="0"/>
          <a:chExt cx="0" cy="0"/>
        </a:xfrm>
      </p:grpSpPr>
      <p:sp>
        <p:nvSpPr>
          <p:cNvPr id="536" name="Shape 536"/>
          <p:cNvSpPr/>
          <p:nvPr/>
        </p:nvSpPr>
        <p:spPr>
          <a:xfrm flipH="1">
            <a:off x="357157" y="214289"/>
            <a:ext cx="8501121" cy="2357453"/>
          </a:xfrm>
          <a:prstGeom prst="roundRect">
            <a:avLst>
              <a:gd fmla="val 16667" name="adj"/>
            </a:avLst>
          </a:prstGeom>
          <a:solidFill>
            <a:srgbClr val="800000"/>
          </a:solidFill>
          <a:ln cap="flat" cmpd="sng" w="104775">
            <a:solidFill>
              <a:srgbClr val="FF339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sp>
        <p:nvSpPr>
          <p:cNvPr id="537" name="Shape 537"/>
          <p:cNvSpPr/>
          <p:nvPr/>
        </p:nvSpPr>
        <p:spPr>
          <a:xfrm>
            <a:off x="428597" y="428625"/>
            <a:ext cx="7858179" cy="1938991"/>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4000">
                <a:solidFill>
                  <a:schemeClr val="lt1"/>
                </a:solidFill>
                <a:latin typeface="Arial"/>
                <a:ea typeface="Arial"/>
                <a:cs typeface="Arial"/>
                <a:sym typeface="Arial"/>
              </a:rPr>
              <a:t>قم بإعداد قائمة بكل ما اكتشفته بعد دراستك لوحدة المشكلات من مفاهيم مغلوطة كانت لديك وسجل المفاهيم الصحيحة في الجدول التالي:</a:t>
            </a:r>
          </a:p>
        </p:txBody>
      </p:sp>
      <p:graphicFrame>
        <p:nvGraphicFramePr>
          <p:cNvPr id="538" name="Shape 538"/>
          <p:cNvGraphicFramePr/>
          <p:nvPr/>
        </p:nvGraphicFramePr>
        <p:xfrm>
          <a:off x="142877" y="2928933"/>
          <a:ext cx="3000000" cy="3000000"/>
        </p:xfrm>
        <a:graphic>
          <a:graphicData uri="http://schemas.openxmlformats.org/drawingml/2006/table">
            <a:tbl>
              <a:tblPr>
                <a:noFill/>
                <a:tableStyleId>{0EADE5D9-9214-4106-AF42-C6A9FD825033}</a:tableStyleId>
              </a:tblPr>
              <a:tblGrid>
                <a:gridCol w="4429150"/>
                <a:gridCol w="4429125"/>
              </a:tblGrid>
              <a:tr h="993375">
                <a:tc>
                  <a:txBody>
                    <a:bodyPr>
                      <a:noAutofit/>
                    </a:bodyPr>
                    <a:lstStyle/>
                    <a:p>
                      <a:pPr indent="0" lvl="0" marL="0" marR="0" rtl="1" algn="r">
                        <a:spcBef>
                          <a:spcPts val="0"/>
                        </a:spcBef>
                        <a:buSzPct val="25000"/>
                        <a:buNone/>
                      </a:pPr>
                      <a:r>
                        <a:t/>
                      </a:r>
                      <a:endParaRPr sz="1800"/>
                    </a:p>
                  </a:txBody>
                  <a:tcPr marT="0" marB="0" marR="68575" marL="68575">
                    <a:lnL cap="flat" cmpd="sng" w="12700">
                      <a:solidFill>
                        <a:srgbClr val="00FF99"/>
                      </a:solidFill>
                      <a:prstDash val="solid"/>
                      <a:round/>
                      <a:headEnd len="med" w="med" type="none"/>
                      <a:tailEnd len="med" w="med" type="none"/>
                    </a:lnL>
                    <a:lnR cap="flat" cmpd="sng" w="12700">
                      <a:solidFill>
                        <a:srgbClr val="00FF99"/>
                      </a:solidFill>
                      <a:prstDash val="solid"/>
                      <a:round/>
                      <a:headEnd len="med" w="med" type="none"/>
                      <a:tailEnd len="med" w="med" type="none"/>
                    </a:lnR>
                    <a:lnT cap="flat" cmpd="sng" w="12700">
                      <a:solidFill>
                        <a:srgbClr val="00FF99"/>
                      </a:solidFill>
                      <a:prstDash val="solid"/>
                      <a:round/>
                      <a:headEnd len="med" w="med" type="none"/>
                      <a:tailEnd len="med" w="med" type="none"/>
                    </a:lnT>
                    <a:lnB cap="flat" cmpd="sng" w="12700">
                      <a:solidFill>
                        <a:srgbClr val="00FF99"/>
                      </a:solidFill>
                      <a:prstDash val="solid"/>
                      <a:round/>
                      <a:headEnd len="med" w="med" type="none"/>
                      <a:tailEnd len="med" w="med" type="none"/>
                    </a:lnB>
                    <a:solidFill>
                      <a:srgbClr val="006600"/>
                    </a:solidFill>
                  </a:tcPr>
                </a:tc>
                <a:tc>
                  <a:txBody>
                    <a:bodyPr>
                      <a:noAutofit/>
                    </a:bodyPr>
                    <a:lstStyle/>
                    <a:p>
                      <a:pPr indent="0" lvl="0" marL="0" marR="0" rtl="1" algn="r">
                        <a:spcBef>
                          <a:spcPts val="0"/>
                        </a:spcBef>
                        <a:buSzPct val="25000"/>
                        <a:buNone/>
                      </a:pPr>
                      <a:r>
                        <a:t/>
                      </a:r>
                      <a:endParaRPr sz="1800"/>
                    </a:p>
                  </a:txBody>
                  <a:tcPr marT="0" marB="0" marR="68575" marL="68575">
                    <a:lnL cap="flat" cmpd="sng" w="12700">
                      <a:solidFill>
                        <a:srgbClr val="00FF99"/>
                      </a:solidFill>
                      <a:prstDash val="solid"/>
                      <a:round/>
                      <a:headEnd len="med" w="med" type="none"/>
                      <a:tailEnd len="med" w="med" type="none"/>
                    </a:lnL>
                    <a:lnR cap="flat" cmpd="sng" w="12700">
                      <a:solidFill>
                        <a:srgbClr val="00FF99"/>
                      </a:solidFill>
                      <a:prstDash val="solid"/>
                      <a:round/>
                      <a:headEnd len="med" w="med" type="none"/>
                      <a:tailEnd len="med" w="med" type="none"/>
                    </a:lnR>
                    <a:lnT cap="flat" cmpd="sng" w="12700">
                      <a:solidFill>
                        <a:srgbClr val="00FF99"/>
                      </a:solidFill>
                      <a:prstDash val="solid"/>
                      <a:round/>
                      <a:headEnd len="med" w="med" type="none"/>
                      <a:tailEnd len="med" w="med" type="none"/>
                    </a:lnT>
                    <a:lnB cap="flat" cmpd="sng" w="12700">
                      <a:solidFill>
                        <a:srgbClr val="00FF99"/>
                      </a:solidFill>
                      <a:prstDash val="solid"/>
                      <a:round/>
                      <a:headEnd len="med" w="med" type="none"/>
                      <a:tailEnd len="med" w="med" type="none"/>
                    </a:lnB>
                    <a:solidFill>
                      <a:srgbClr val="006600"/>
                    </a:solidFill>
                  </a:tcPr>
                </a:tc>
              </a:tr>
              <a:tr h="2935675">
                <a:tc>
                  <a:txBody>
                    <a:bodyPr>
                      <a:noAutofit/>
                    </a:bodyPr>
                    <a:lstStyle/>
                    <a:p>
                      <a:pPr indent="0" lvl="0" marL="0" marR="0" rtl="1" algn="r">
                        <a:spcBef>
                          <a:spcPts val="0"/>
                        </a:spcBef>
                        <a:buSzPct val="25000"/>
                        <a:buNone/>
                      </a:pPr>
                      <a:r>
                        <a:t/>
                      </a:r>
                      <a:endParaRPr sz="1800"/>
                    </a:p>
                  </a:txBody>
                  <a:tcPr marT="0" marB="0" marR="68575" marL="68575">
                    <a:lnL cap="flat" cmpd="sng" w="12700">
                      <a:solidFill>
                        <a:srgbClr val="006600"/>
                      </a:solidFill>
                      <a:prstDash val="solid"/>
                      <a:round/>
                      <a:headEnd len="med" w="med" type="none"/>
                      <a:tailEnd len="med" w="med" type="none"/>
                    </a:lnL>
                    <a:lnR cap="flat" cmpd="sng" w="12700">
                      <a:solidFill>
                        <a:srgbClr val="006600"/>
                      </a:solidFill>
                      <a:prstDash val="solid"/>
                      <a:round/>
                      <a:headEnd len="med" w="med" type="none"/>
                      <a:tailEnd len="med" w="med" type="none"/>
                    </a:lnR>
                    <a:lnT cap="flat" cmpd="sng" w="12700">
                      <a:solidFill>
                        <a:srgbClr val="00FF99"/>
                      </a:solidFill>
                      <a:prstDash val="solid"/>
                      <a:round/>
                      <a:headEnd len="med" w="med" type="none"/>
                      <a:tailEnd len="med" w="med" type="none"/>
                    </a:lnT>
                    <a:lnB cap="flat" cmpd="sng" w="12700">
                      <a:solidFill>
                        <a:srgbClr val="006600"/>
                      </a:solidFill>
                      <a:prstDash val="solid"/>
                      <a:round/>
                      <a:headEnd len="med" w="med" type="none"/>
                      <a:tailEnd len="med" w="med" type="none"/>
                    </a:lnB>
                    <a:gradFill>
                      <a:gsLst>
                        <a:gs pos="0">
                          <a:srgbClr val="7EFFBC"/>
                        </a:gs>
                        <a:gs pos="50000">
                          <a:srgbClr val="B1FFD4"/>
                        </a:gs>
                        <a:gs pos="100000">
                          <a:srgbClr val="D9FFE9"/>
                        </a:gs>
                      </a:gsLst>
                      <a:lin ang="0" scaled="0"/>
                    </a:gradFill>
                  </a:tcPr>
                </a:tc>
                <a:tc>
                  <a:txBody>
                    <a:bodyPr>
                      <a:noAutofit/>
                    </a:bodyPr>
                    <a:lstStyle/>
                    <a:p>
                      <a:pPr indent="0" lvl="0" marL="0" marR="0" rtl="1" algn="r">
                        <a:spcBef>
                          <a:spcPts val="0"/>
                        </a:spcBef>
                        <a:buSzPct val="25000"/>
                        <a:buNone/>
                      </a:pPr>
                      <a:r>
                        <a:t/>
                      </a:r>
                      <a:endParaRPr sz="1800"/>
                    </a:p>
                  </a:txBody>
                  <a:tcPr marT="0" marB="0" marR="68575" marL="68575">
                    <a:lnL cap="flat" cmpd="sng" w="12700">
                      <a:solidFill>
                        <a:srgbClr val="006600"/>
                      </a:solidFill>
                      <a:prstDash val="solid"/>
                      <a:round/>
                      <a:headEnd len="med" w="med" type="none"/>
                      <a:tailEnd len="med" w="med" type="none"/>
                    </a:lnL>
                    <a:lnR cap="flat" cmpd="sng" w="12700">
                      <a:solidFill>
                        <a:srgbClr val="006600"/>
                      </a:solidFill>
                      <a:prstDash val="solid"/>
                      <a:round/>
                      <a:headEnd len="med" w="med" type="none"/>
                      <a:tailEnd len="med" w="med" type="none"/>
                    </a:lnR>
                    <a:lnT cap="flat" cmpd="sng" w="12700">
                      <a:solidFill>
                        <a:srgbClr val="00FF99"/>
                      </a:solidFill>
                      <a:prstDash val="solid"/>
                      <a:round/>
                      <a:headEnd len="med" w="med" type="none"/>
                      <a:tailEnd len="med" w="med" type="none"/>
                    </a:lnT>
                    <a:lnB cap="flat" cmpd="sng" w="12700">
                      <a:solidFill>
                        <a:srgbClr val="006600"/>
                      </a:solidFill>
                      <a:prstDash val="solid"/>
                      <a:round/>
                      <a:headEnd len="med" w="med" type="none"/>
                      <a:tailEnd len="med" w="med" type="none"/>
                    </a:lnB>
                    <a:gradFill>
                      <a:gsLst>
                        <a:gs pos="0">
                          <a:srgbClr val="7EFFBC"/>
                        </a:gs>
                        <a:gs pos="50000">
                          <a:srgbClr val="B1FFD4"/>
                        </a:gs>
                        <a:gs pos="100000">
                          <a:srgbClr val="D9FFE9"/>
                        </a:gs>
                      </a:gsLst>
                      <a:lin ang="0" scaled="0"/>
                    </a:gradFill>
                  </a:tcPr>
                </a:tc>
              </a:tr>
            </a:tbl>
          </a:graphicData>
        </a:graphic>
      </p:graphicFrame>
      <p:sp>
        <p:nvSpPr>
          <p:cNvPr id="539" name="Shape 539"/>
          <p:cNvSpPr/>
          <p:nvPr/>
        </p:nvSpPr>
        <p:spPr>
          <a:xfrm>
            <a:off x="5755105" y="3071809"/>
            <a:ext cx="2388795" cy="70788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chemeClr val="lt1"/>
                </a:solidFill>
                <a:latin typeface="Arial"/>
                <a:ea typeface="Arial"/>
                <a:cs typeface="Arial"/>
                <a:sym typeface="Arial"/>
              </a:rPr>
              <a:t>الفهم المغلوط</a:t>
            </a:r>
          </a:p>
        </p:txBody>
      </p:sp>
      <p:sp>
        <p:nvSpPr>
          <p:cNvPr id="540" name="Shape 540"/>
          <p:cNvSpPr/>
          <p:nvPr/>
        </p:nvSpPr>
        <p:spPr>
          <a:xfrm>
            <a:off x="1097208" y="3071809"/>
            <a:ext cx="2234907" cy="646331"/>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3600">
                <a:solidFill>
                  <a:schemeClr val="lt1"/>
                </a:solidFill>
                <a:latin typeface="Arial"/>
                <a:ea typeface="Arial"/>
                <a:cs typeface="Arial"/>
                <a:sym typeface="Arial"/>
              </a:rPr>
              <a:t>الفهم الصحيح</a:t>
            </a:r>
          </a:p>
        </p:txBody>
      </p:sp>
      <p:sp>
        <p:nvSpPr>
          <p:cNvPr id="541" name="Shape 541"/>
          <p:cNvSpPr/>
          <p:nvPr/>
        </p:nvSpPr>
        <p:spPr>
          <a:xfrm flipH="1">
            <a:off x="8001023" y="0"/>
            <a:ext cx="1285883" cy="1214446"/>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sp>
        <p:nvSpPr>
          <p:cNvPr id="542" name="Shape 542"/>
          <p:cNvSpPr txBox="1"/>
          <p:nvPr/>
        </p:nvSpPr>
        <p:spPr>
          <a:xfrm>
            <a:off x="8060049" y="285728"/>
            <a:ext cx="1083951" cy="830996"/>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4800">
                <a:solidFill>
                  <a:schemeClr val="lt1"/>
                </a:solidFill>
                <a:latin typeface="Arial"/>
                <a:ea typeface="Arial"/>
                <a:cs typeface="Arial"/>
                <a:sym typeface="Arial"/>
              </a:rPr>
              <a:t>س1</a:t>
            </a:r>
          </a:p>
        </p:txBody>
      </p:sp>
      <p:sp>
        <p:nvSpPr>
          <p:cNvPr id="543" name="Shape 543"/>
          <p:cNvSpPr/>
          <p:nvPr/>
        </p:nvSpPr>
        <p:spPr>
          <a:xfrm>
            <a:off x="4572000" y="4371810"/>
            <a:ext cx="4357685" cy="120032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3600">
                <a:solidFill>
                  <a:srgbClr val="800000"/>
                </a:solidFill>
                <a:latin typeface="Arial"/>
                <a:ea typeface="Arial"/>
                <a:cs typeface="Arial"/>
                <a:sym typeface="Arial"/>
              </a:rPr>
              <a:t>مثل: </a:t>
            </a:r>
            <a:r>
              <a:rPr b="1" lang="ar-EG" sz="3600">
                <a:solidFill>
                  <a:srgbClr val="006600"/>
                </a:solidFill>
                <a:latin typeface="Arial"/>
                <a:ea typeface="Arial"/>
                <a:cs typeface="Arial"/>
                <a:sym typeface="Arial"/>
              </a:rPr>
              <a:t>الرضا والسعادة تكون في بداية الزواج</a:t>
            </a:r>
          </a:p>
        </p:txBody>
      </p:sp>
      <p:sp>
        <p:nvSpPr>
          <p:cNvPr id="544" name="Shape 544"/>
          <p:cNvSpPr/>
          <p:nvPr/>
        </p:nvSpPr>
        <p:spPr>
          <a:xfrm>
            <a:off x="214282" y="4640057"/>
            <a:ext cx="4357685" cy="120032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3600">
                <a:solidFill>
                  <a:srgbClr val="C00000"/>
                </a:solidFill>
                <a:latin typeface="Arial"/>
                <a:ea typeface="Arial"/>
                <a:cs typeface="Arial"/>
                <a:sym typeface="Arial"/>
              </a:rPr>
              <a:t>الرضا والسعادة تكون في استمرار الزواج الصحيح.</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43"/>
                                        </p:tgtEl>
                                        <p:attrNameLst>
                                          <p:attrName>style.visibility</p:attrName>
                                        </p:attrNameLst>
                                      </p:cBhvr>
                                      <p:to>
                                        <p:strVal val="visible"/>
                                      </p:to>
                                    </p:set>
                                    <p:animEffect filter="fade" transition="in">
                                      <p:cBhvr>
                                        <p:cTn dur="500"/>
                                        <p:tgtEl>
                                          <p:spTgt spid="5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4"/>
                                        </p:tgtEl>
                                        <p:attrNameLst>
                                          <p:attrName>style.visibility</p:attrName>
                                        </p:attrNameLst>
                                      </p:cBhvr>
                                      <p:to>
                                        <p:strVal val="visible"/>
                                      </p:to>
                                    </p:set>
                                    <p:animEffect filter="fade" transition="in">
                                      <p:cBhvr>
                                        <p:cTn dur="500"/>
                                        <p:tgtEl>
                                          <p:spTgt spid="5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48" name="Shape 548"/>
        <p:cNvGrpSpPr/>
        <p:nvPr/>
      </p:nvGrpSpPr>
      <p:grpSpPr>
        <a:xfrm>
          <a:off x="0" y="0"/>
          <a:ext cx="0" cy="0"/>
          <a:chOff x="0" y="0"/>
          <a:chExt cx="0" cy="0"/>
        </a:xfrm>
      </p:grpSpPr>
      <p:pic>
        <p:nvPicPr>
          <p:cNvPr descr="imagesCAP655XA.gif" id="549" name="Shape 549"/>
          <p:cNvPicPr preferRelativeResize="0"/>
          <p:nvPr/>
        </p:nvPicPr>
        <p:blipFill rotWithShape="1">
          <a:blip r:embed="rId3">
            <a:alphaModFix/>
          </a:blip>
          <a:srcRect b="0" l="0" r="0" t="0"/>
          <a:stretch/>
        </p:blipFill>
        <p:spPr>
          <a:xfrm>
            <a:off x="571472" y="857232"/>
            <a:ext cx="8324880" cy="4929222"/>
          </a:xfrm>
          <a:prstGeom prst="rect">
            <a:avLst/>
          </a:prstGeom>
          <a:noFill/>
          <a:ln>
            <a:noFill/>
          </a:ln>
        </p:spPr>
      </p:pic>
      <p:sp>
        <p:nvSpPr>
          <p:cNvPr id="550" name="Shape 550"/>
          <p:cNvSpPr/>
          <p:nvPr/>
        </p:nvSpPr>
        <p:spPr>
          <a:xfrm>
            <a:off x="690818" y="1522761"/>
            <a:ext cx="8024585" cy="3477874"/>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4400">
                <a:solidFill>
                  <a:srgbClr val="0033CC"/>
                </a:solidFill>
                <a:latin typeface="Arial"/>
                <a:ea typeface="Arial"/>
                <a:cs typeface="Arial"/>
                <a:sym typeface="Arial"/>
              </a:rPr>
              <a:t>كيف تستطيع التحقق علميا من أن مقاييس الخطأ والصواب والخير والشر تتغير بتغير الزمان والمكان، وأن ما يعتبر مشكلة في مجتمع لا يعتبر مشكلة في مجتمع آخر (اثبت ذلك بالأدلة والبراهين العلمية).</a:t>
            </a:r>
          </a:p>
        </p:txBody>
      </p:sp>
      <p:sp>
        <p:nvSpPr>
          <p:cNvPr id="551" name="Shape 551"/>
          <p:cNvSpPr/>
          <p:nvPr/>
        </p:nvSpPr>
        <p:spPr>
          <a:xfrm flipH="1">
            <a:off x="7858116" y="357165"/>
            <a:ext cx="1285883" cy="1214446"/>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sp>
        <p:nvSpPr>
          <p:cNvPr id="552" name="Shape 552"/>
          <p:cNvSpPr txBox="1"/>
          <p:nvPr/>
        </p:nvSpPr>
        <p:spPr>
          <a:xfrm>
            <a:off x="7917140" y="642893"/>
            <a:ext cx="1083951" cy="830996"/>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4800">
                <a:solidFill>
                  <a:schemeClr val="lt1"/>
                </a:solidFill>
                <a:latin typeface="Arial"/>
                <a:ea typeface="Arial"/>
                <a:cs typeface="Arial"/>
                <a:sym typeface="Arial"/>
              </a:rPr>
              <a:t>س2</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49"/>
                                        </p:tgtEl>
                                        <p:attrNameLst>
                                          <p:attrName>style.visibility</p:attrName>
                                        </p:attrNameLst>
                                      </p:cBhvr>
                                      <p:to>
                                        <p:strVal val="visible"/>
                                      </p:to>
                                    </p:set>
                                    <p:animEffect filter="fade" transition="in">
                                      <p:cBhvr>
                                        <p:cTn dur="1000"/>
                                        <p:tgtEl>
                                          <p:spTgt spid="549"/>
                                        </p:tgtEl>
                                      </p:cBhvr>
                                    </p:animEffect>
                                  </p:childTnLst>
                                </p:cTn>
                              </p:par>
                              <p:par>
                                <p:cTn fill="hold" nodeType="withEffect" presetClass="entr" presetID="10" presetSubtype="0">
                                  <p:stCondLst>
                                    <p:cond delay="0"/>
                                  </p:stCondLst>
                                  <p:childTnLst>
                                    <p:set>
                                      <p:cBhvr>
                                        <p:cTn dur="1" fill="hold">
                                          <p:stCondLst>
                                            <p:cond delay="0"/>
                                          </p:stCondLst>
                                        </p:cTn>
                                        <p:tgtEl>
                                          <p:spTgt spid="550"/>
                                        </p:tgtEl>
                                        <p:attrNameLst>
                                          <p:attrName>style.visibility</p:attrName>
                                        </p:attrNameLst>
                                      </p:cBhvr>
                                      <p:to>
                                        <p:strVal val="visible"/>
                                      </p:to>
                                    </p:set>
                                    <p:animEffect filter="fade" transition="in">
                                      <p:cBhvr>
                                        <p:cTn dur="1000"/>
                                        <p:tgtEl>
                                          <p:spTgt spid="550"/>
                                        </p:tgtEl>
                                      </p:cBhvr>
                                    </p:animEffect>
                                  </p:childTnLst>
                                </p:cTn>
                              </p:par>
                              <p:par>
                                <p:cTn fill="hold" nodeType="withEffect" presetClass="entr" presetID="10" presetSubtype="0">
                                  <p:stCondLst>
                                    <p:cond delay="0"/>
                                  </p:stCondLst>
                                  <p:childTnLst>
                                    <p:set>
                                      <p:cBhvr>
                                        <p:cTn dur="1" fill="hold">
                                          <p:stCondLst>
                                            <p:cond delay="0"/>
                                          </p:stCondLst>
                                        </p:cTn>
                                        <p:tgtEl>
                                          <p:spTgt spid="551"/>
                                        </p:tgtEl>
                                        <p:attrNameLst>
                                          <p:attrName>style.visibility</p:attrName>
                                        </p:attrNameLst>
                                      </p:cBhvr>
                                      <p:to>
                                        <p:strVal val="visible"/>
                                      </p:to>
                                    </p:set>
                                    <p:animEffect filter="fade" transition="in">
                                      <p:cBhvr>
                                        <p:cTn dur="1000"/>
                                        <p:tgtEl>
                                          <p:spTgt spid="551"/>
                                        </p:tgtEl>
                                      </p:cBhvr>
                                    </p:animEffect>
                                  </p:childTnLst>
                                </p:cTn>
                              </p:par>
                              <p:par>
                                <p:cTn fill="hold" nodeType="withEffect" presetClass="entr" presetID="10" presetSubtype="0">
                                  <p:stCondLst>
                                    <p:cond delay="0"/>
                                  </p:stCondLst>
                                  <p:childTnLst>
                                    <p:set>
                                      <p:cBhvr>
                                        <p:cTn dur="1" fill="hold">
                                          <p:stCondLst>
                                            <p:cond delay="0"/>
                                          </p:stCondLst>
                                        </p:cTn>
                                        <p:tgtEl>
                                          <p:spTgt spid="552"/>
                                        </p:tgtEl>
                                        <p:attrNameLst>
                                          <p:attrName>style.visibility</p:attrName>
                                        </p:attrNameLst>
                                      </p:cBhvr>
                                      <p:to>
                                        <p:strVal val="visible"/>
                                      </p:to>
                                    </p:set>
                                    <p:animEffect filter="fade" transition="in">
                                      <p:cBhvr>
                                        <p:cTn dur="1000"/>
                                        <p:tgtEl>
                                          <p:spTgt spid="5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56" name="Shape 556"/>
        <p:cNvGrpSpPr/>
        <p:nvPr/>
      </p:nvGrpSpPr>
      <p:grpSpPr>
        <a:xfrm>
          <a:off x="0" y="0"/>
          <a:ext cx="0" cy="0"/>
          <a:chOff x="0" y="0"/>
          <a:chExt cx="0" cy="0"/>
        </a:xfrm>
      </p:grpSpPr>
      <p:pic>
        <p:nvPicPr>
          <p:cNvPr descr="00083.gif" id="557" name="Shape 557"/>
          <p:cNvPicPr preferRelativeResize="0"/>
          <p:nvPr/>
        </p:nvPicPr>
        <p:blipFill rotWithShape="1">
          <a:blip r:embed="rId3">
            <a:alphaModFix/>
          </a:blip>
          <a:srcRect b="0" l="0" r="0" t="0"/>
          <a:stretch/>
        </p:blipFill>
        <p:spPr>
          <a:xfrm>
            <a:off x="285719" y="285728"/>
            <a:ext cx="8501121" cy="6215106"/>
          </a:xfrm>
          <a:prstGeom prst="rect">
            <a:avLst/>
          </a:prstGeom>
          <a:noFill/>
          <a:ln>
            <a:noFill/>
          </a:ln>
        </p:spPr>
      </p:pic>
      <p:sp>
        <p:nvSpPr>
          <p:cNvPr id="558" name="Shape 558"/>
          <p:cNvSpPr/>
          <p:nvPr/>
        </p:nvSpPr>
        <p:spPr>
          <a:xfrm>
            <a:off x="642910" y="912571"/>
            <a:ext cx="7715304" cy="5016757"/>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4000">
                <a:solidFill>
                  <a:srgbClr val="C00000"/>
                </a:solidFill>
                <a:latin typeface="Arial"/>
                <a:ea typeface="Arial"/>
                <a:cs typeface="Arial"/>
                <a:sym typeface="Arial"/>
              </a:rPr>
              <a:t>إن طبيعة المشكلة الاجتماعية وحدتها وحجمها وخطورتها والظروف المنتجة لها تختلف باختلاف المجتمعات، وهذا الاختلاف يحصل بفعل العديد من العوامل والظروف التي يمر بها المجتمع نتيجة التغييرات التي تطرأ عليه، فالمجتمعات التي تتعرض لحركة تغير سريع تبدو المشكلة أكثر وضوحاً وصعوبة وأشد تعقيداً،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57"/>
                                        </p:tgtEl>
                                        <p:attrNameLst>
                                          <p:attrName>style.visibility</p:attrName>
                                        </p:attrNameLst>
                                      </p:cBhvr>
                                      <p:to>
                                        <p:strVal val="visible"/>
                                      </p:to>
                                    </p:set>
                                    <p:animEffect filter="fade" transition="in">
                                      <p:cBhvr>
                                        <p:cTn dur="800"/>
                                        <p:tgtEl>
                                          <p:spTgt spid="557"/>
                                        </p:tgtEl>
                                      </p:cBhvr>
                                    </p:animEffect>
                                  </p:childTnLst>
                                </p:cTn>
                              </p:par>
                              <p:par>
                                <p:cTn fill="hold" nodeType="withEffect" presetClass="entr" presetID="10" presetSubtype="0">
                                  <p:stCondLst>
                                    <p:cond delay="0"/>
                                  </p:stCondLst>
                                  <p:childTnLst>
                                    <p:set>
                                      <p:cBhvr>
                                        <p:cTn dur="1" fill="hold">
                                          <p:stCondLst>
                                            <p:cond delay="0"/>
                                          </p:stCondLst>
                                        </p:cTn>
                                        <p:tgtEl>
                                          <p:spTgt spid="558"/>
                                        </p:tgtEl>
                                        <p:attrNameLst>
                                          <p:attrName>style.visibility</p:attrName>
                                        </p:attrNameLst>
                                      </p:cBhvr>
                                      <p:to>
                                        <p:strVal val="visible"/>
                                      </p:to>
                                    </p:set>
                                    <p:animEffect filter="fade" transition="in">
                                      <p:cBhvr>
                                        <p:cTn dur="800"/>
                                        <p:tgtEl>
                                          <p:spTgt spid="5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62" name="Shape 562"/>
        <p:cNvGrpSpPr/>
        <p:nvPr/>
      </p:nvGrpSpPr>
      <p:grpSpPr>
        <a:xfrm>
          <a:off x="0" y="0"/>
          <a:ext cx="0" cy="0"/>
          <a:chOff x="0" y="0"/>
          <a:chExt cx="0" cy="0"/>
        </a:xfrm>
      </p:grpSpPr>
      <p:pic>
        <p:nvPicPr>
          <p:cNvPr descr="00083.gif" id="563" name="Shape 563"/>
          <p:cNvPicPr preferRelativeResize="0"/>
          <p:nvPr/>
        </p:nvPicPr>
        <p:blipFill rotWithShape="1">
          <a:blip r:embed="rId3">
            <a:alphaModFix/>
          </a:blip>
          <a:srcRect b="0" l="0" r="0" t="0"/>
          <a:stretch/>
        </p:blipFill>
        <p:spPr>
          <a:xfrm>
            <a:off x="285719" y="285728"/>
            <a:ext cx="8501121" cy="6215106"/>
          </a:xfrm>
          <a:prstGeom prst="rect">
            <a:avLst/>
          </a:prstGeom>
          <a:noFill/>
          <a:ln>
            <a:noFill/>
          </a:ln>
        </p:spPr>
      </p:pic>
      <p:sp>
        <p:nvSpPr>
          <p:cNvPr id="564" name="Shape 564"/>
          <p:cNvSpPr/>
          <p:nvPr/>
        </p:nvSpPr>
        <p:spPr>
          <a:xfrm>
            <a:off x="642910" y="1500174"/>
            <a:ext cx="7715304" cy="3785651"/>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4000">
                <a:solidFill>
                  <a:srgbClr val="C00000"/>
                </a:solidFill>
                <a:latin typeface="Arial"/>
                <a:ea typeface="Arial"/>
                <a:cs typeface="Arial"/>
                <a:sym typeface="Arial"/>
              </a:rPr>
              <a:t>لأن مظاهر السلوك الجديد يتعارض مع أنماط السلوك القديم الذي يكون معروفاً ومتوقعاً من الأفراد والجماعات تتسم المشكلات الاجتماعية بالنسبية حيث تختلف باختلاف المجتمعات بل وتختلف في المجتمع الواحد من مرحلة زمنية لأخرى مثل مشكلة تأخر سن الزواج.</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64"/>
                                        </p:tgtEl>
                                        <p:attrNameLst>
                                          <p:attrName>style.visibility</p:attrName>
                                        </p:attrNameLst>
                                      </p:cBhvr>
                                      <p:to>
                                        <p:strVal val="visible"/>
                                      </p:to>
                                    </p:set>
                                    <p:animEffect filter="fade" transition="in">
                                      <p:cBhvr>
                                        <p:cTn dur="800"/>
                                        <p:tgtEl>
                                          <p:spTgt spid="5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68" name="Shape 568"/>
        <p:cNvGrpSpPr/>
        <p:nvPr/>
      </p:nvGrpSpPr>
      <p:grpSpPr>
        <a:xfrm>
          <a:off x="0" y="0"/>
          <a:ext cx="0" cy="0"/>
          <a:chOff x="0" y="0"/>
          <a:chExt cx="0" cy="0"/>
        </a:xfrm>
      </p:grpSpPr>
      <p:pic>
        <p:nvPicPr>
          <p:cNvPr descr="0027.gif" id="569" name="Shape 569"/>
          <p:cNvPicPr preferRelativeResize="0"/>
          <p:nvPr/>
        </p:nvPicPr>
        <p:blipFill rotWithShape="1">
          <a:blip r:embed="rId3">
            <a:alphaModFix/>
          </a:blip>
          <a:srcRect b="0" l="0" r="0" t="0"/>
          <a:stretch/>
        </p:blipFill>
        <p:spPr>
          <a:xfrm>
            <a:off x="214282" y="1000108"/>
            <a:ext cx="8643997" cy="5286411"/>
          </a:xfrm>
          <a:prstGeom prst="rect">
            <a:avLst/>
          </a:prstGeom>
          <a:noFill/>
          <a:ln>
            <a:noFill/>
          </a:ln>
        </p:spPr>
      </p:pic>
      <p:sp>
        <p:nvSpPr>
          <p:cNvPr id="570" name="Shape 570"/>
          <p:cNvSpPr/>
          <p:nvPr/>
        </p:nvSpPr>
        <p:spPr>
          <a:xfrm>
            <a:off x="571472" y="1500174"/>
            <a:ext cx="7858180" cy="4154983"/>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4400">
                <a:solidFill>
                  <a:srgbClr val="800000"/>
                </a:solidFill>
                <a:latin typeface="Arial"/>
                <a:ea typeface="Arial"/>
                <a:cs typeface="Arial"/>
                <a:sym typeface="Arial"/>
              </a:rPr>
              <a:t>اكتب تقرير من صفحة واحدة عن أثر استخدامك قنوات التواصل الاجتماعي والتقنية الحديثة (النواحي السلبية والإيجابية) وانشرها على مواقع المدرسة في وسائل التواصل الاجتماعي مثل تويتر وفيس بوك.</a:t>
            </a:r>
          </a:p>
        </p:txBody>
      </p:sp>
      <p:sp>
        <p:nvSpPr>
          <p:cNvPr id="571" name="Shape 571"/>
          <p:cNvSpPr/>
          <p:nvPr/>
        </p:nvSpPr>
        <p:spPr>
          <a:xfrm flipH="1">
            <a:off x="7858116" y="285728"/>
            <a:ext cx="1285883" cy="1214446"/>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sp>
        <p:nvSpPr>
          <p:cNvPr id="572" name="Shape 572"/>
          <p:cNvSpPr txBox="1"/>
          <p:nvPr/>
        </p:nvSpPr>
        <p:spPr>
          <a:xfrm>
            <a:off x="7917140" y="642893"/>
            <a:ext cx="1083951" cy="830996"/>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4800">
                <a:solidFill>
                  <a:schemeClr val="lt1"/>
                </a:solidFill>
                <a:latin typeface="Arial"/>
                <a:ea typeface="Arial"/>
                <a:cs typeface="Arial"/>
                <a:sym typeface="Arial"/>
              </a:rPr>
              <a:t>س3</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69"/>
                                        </p:tgtEl>
                                        <p:attrNameLst>
                                          <p:attrName>style.visibility</p:attrName>
                                        </p:attrNameLst>
                                      </p:cBhvr>
                                      <p:to>
                                        <p:strVal val="visible"/>
                                      </p:to>
                                    </p:set>
                                    <p:animEffect filter="fade" transition="in">
                                      <p:cBhvr>
                                        <p:cTn dur="1000"/>
                                        <p:tgtEl>
                                          <p:spTgt spid="569"/>
                                        </p:tgtEl>
                                      </p:cBhvr>
                                    </p:animEffect>
                                  </p:childTnLst>
                                </p:cTn>
                              </p:par>
                              <p:par>
                                <p:cTn fill="hold" nodeType="withEffect" presetClass="entr" presetID="10" presetSubtype="0">
                                  <p:stCondLst>
                                    <p:cond delay="0"/>
                                  </p:stCondLst>
                                  <p:childTnLst>
                                    <p:set>
                                      <p:cBhvr>
                                        <p:cTn dur="1" fill="hold">
                                          <p:stCondLst>
                                            <p:cond delay="0"/>
                                          </p:stCondLst>
                                        </p:cTn>
                                        <p:tgtEl>
                                          <p:spTgt spid="570"/>
                                        </p:tgtEl>
                                        <p:attrNameLst>
                                          <p:attrName>style.visibility</p:attrName>
                                        </p:attrNameLst>
                                      </p:cBhvr>
                                      <p:to>
                                        <p:strVal val="visible"/>
                                      </p:to>
                                    </p:set>
                                    <p:animEffect filter="fade" transition="in">
                                      <p:cBhvr>
                                        <p:cTn dur="1000"/>
                                        <p:tgtEl>
                                          <p:spTgt spid="570"/>
                                        </p:tgtEl>
                                      </p:cBhvr>
                                    </p:animEffect>
                                  </p:childTnLst>
                                </p:cTn>
                              </p:par>
                              <p:par>
                                <p:cTn fill="hold" nodeType="withEffect" presetClass="entr" presetID="10" presetSubtype="0">
                                  <p:stCondLst>
                                    <p:cond delay="0"/>
                                  </p:stCondLst>
                                  <p:childTnLst>
                                    <p:set>
                                      <p:cBhvr>
                                        <p:cTn dur="1" fill="hold">
                                          <p:stCondLst>
                                            <p:cond delay="0"/>
                                          </p:stCondLst>
                                        </p:cTn>
                                        <p:tgtEl>
                                          <p:spTgt spid="571"/>
                                        </p:tgtEl>
                                        <p:attrNameLst>
                                          <p:attrName>style.visibility</p:attrName>
                                        </p:attrNameLst>
                                      </p:cBhvr>
                                      <p:to>
                                        <p:strVal val="visible"/>
                                      </p:to>
                                    </p:set>
                                    <p:animEffect filter="fade" transition="in">
                                      <p:cBhvr>
                                        <p:cTn dur="1000"/>
                                        <p:tgtEl>
                                          <p:spTgt spid="571"/>
                                        </p:tgtEl>
                                      </p:cBhvr>
                                    </p:animEffect>
                                  </p:childTnLst>
                                </p:cTn>
                              </p:par>
                              <p:par>
                                <p:cTn fill="hold" nodeType="withEffect" presetClass="entr" presetID="10" presetSubtype="0">
                                  <p:stCondLst>
                                    <p:cond delay="0"/>
                                  </p:stCondLst>
                                  <p:childTnLst>
                                    <p:set>
                                      <p:cBhvr>
                                        <p:cTn dur="1" fill="hold">
                                          <p:stCondLst>
                                            <p:cond delay="0"/>
                                          </p:stCondLst>
                                        </p:cTn>
                                        <p:tgtEl>
                                          <p:spTgt spid="572"/>
                                        </p:tgtEl>
                                        <p:attrNameLst>
                                          <p:attrName>style.visibility</p:attrName>
                                        </p:attrNameLst>
                                      </p:cBhvr>
                                      <p:to>
                                        <p:strVal val="visible"/>
                                      </p:to>
                                    </p:set>
                                    <p:animEffect filter="fade" transition="in">
                                      <p:cBhvr>
                                        <p:cTn dur="1000"/>
                                        <p:tgtEl>
                                          <p:spTgt spid="5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76" name="Shape 576"/>
        <p:cNvGrpSpPr/>
        <p:nvPr/>
      </p:nvGrpSpPr>
      <p:grpSpPr>
        <a:xfrm>
          <a:off x="0" y="0"/>
          <a:ext cx="0" cy="0"/>
          <a:chOff x="0" y="0"/>
          <a:chExt cx="0" cy="0"/>
        </a:xfrm>
      </p:grpSpPr>
      <p:pic>
        <p:nvPicPr>
          <p:cNvPr descr="EEEE.gif" id="577" name="Shape 577"/>
          <p:cNvPicPr preferRelativeResize="0"/>
          <p:nvPr/>
        </p:nvPicPr>
        <p:blipFill rotWithShape="1">
          <a:blip r:embed="rId3">
            <a:alphaModFix/>
          </a:blip>
          <a:srcRect b="0" l="0" r="0" t="0"/>
          <a:stretch/>
        </p:blipFill>
        <p:spPr>
          <a:xfrm>
            <a:off x="142876" y="289262"/>
            <a:ext cx="8786842" cy="6354447"/>
          </a:xfrm>
          <a:prstGeom prst="rect">
            <a:avLst/>
          </a:prstGeom>
          <a:noFill/>
          <a:ln>
            <a:noFill/>
          </a:ln>
        </p:spPr>
      </p:pic>
      <p:sp>
        <p:nvSpPr>
          <p:cNvPr id="578" name="Shape 578"/>
          <p:cNvSpPr/>
          <p:nvPr/>
        </p:nvSpPr>
        <p:spPr>
          <a:xfrm>
            <a:off x="642910" y="714356"/>
            <a:ext cx="7786741" cy="618630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3600">
                <a:solidFill>
                  <a:srgbClr val="C00000"/>
                </a:solidFill>
                <a:latin typeface="Arial"/>
                <a:ea typeface="Arial"/>
                <a:cs typeface="Arial"/>
                <a:sym typeface="Arial"/>
              </a:rPr>
              <a:t>شهد القرن الماضي ثورة معلوماتية ساهمت في إيجاد تقنيات اتصال حديثة ساعدت على تقريب مجتمعات العالم وربطها، وقد تبلورت تقنيات الاتصال الحديث في قنوات عدة منها (تقنية البث الفضائي، وشبكة الإنترنت، والهاتف الذكي) الأمر الذي أثر في أنماط التفاعل الاجتماعي وتغيير صور العلاقات الاجتماعية وخاصة لدى فئة الشباب، فالشباب يعيش في ظل عالم تقني ومجتمع افتراضي سيطر على أكثر اهتماماتهم واخذ الكثير من أوقاتهم،</a:t>
            </a:r>
          </a:p>
          <a:p>
            <a:pPr indent="0" lvl="0" marL="0" marR="0" rtl="1" algn="ctr">
              <a:spcBef>
                <a:spcPts val="0"/>
              </a:spcBef>
              <a:spcAft>
                <a:spcPts val="0"/>
              </a:spcAft>
              <a:buNone/>
            </a:pPr>
            <a:r>
              <a:t/>
            </a:r>
            <a:endParaRPr sz="3600">
              <a:solidFill>
                <a:srgbClr val="C00000"/>
              </a:solidFill>
              <a:latin typeface="Arial"/>
              <a:ea typeface="Arial"/>
              <a:cs typeface="Arial"/>
              <a:sym typeface="Arial"/>
            </a:endParaRP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77"/>
                                        </p:tgtEl>
                                        <p:attrNameLst>
                                          <p:attrName>style.visibility</p:attrName>
                                        </p:attrNameLst>
                                      </p:cBhvr>
                                      <p:to>
                                        <p:strVal val="visible"/>
                                      </p:to>
                                    </p:set>
                                    <p:animEffect filter="fade" transition="in">
                                      <p:cBhvr>
                                        <p:cTn dur="1000"/>
                                        <p:tgtEl>
                                          <p:spTgt spid="577"/>
                                        </p:tgtEl>
                                      </p:cBhvr>
                                    </p:animEffect>
                                  </p:childTnLst>
                                </p:cTn>
                              </p:par>
                              <p:par>
                                <p:cTn fill="hold" nodeType="withEffect" presetClass="entr" presetID="10" presetSubtype="0">
                                  <p:stCondLst>
                                    <p:cond delay="0"/>
                                  </p:stCondLst>
                                  <p:childTnLst>
                                    <p:set>
                                      <p:cBhvr>
                                        <p:cTn dur="1" fill="hold">
                                          <p:stCondLst>
                                            <p:cond delay="0"/>
                                          </p:stCondLst>
                                        </p:cTn>
                                        <p:tgtEl>
                                          <p:spTgt spid="578"/>
                                        </p:tgtEl>
                                        <p:attrNameLst>
                                          <p:attrName>style.visibility</p:attrName>
                                        </p:attrNameLst>
                                      </p:cBhvr>
                                      <p:to>
                                        <p:strVal val="visible"/>
                                      </p:to>
                                    </p:set>
                                    <p:animEffect filter="fade" transition="in">
                                      <p:cBhvr>
                                        <p:cTn dur="1000"/>
                                        <p:tgtEl>
                                          <p:spTgt spid="5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82" name="Shape 582"/>
        <p:cNvGrpSpPr/>
        <p:nvPr/>
      </p:nvGrpSpPr>
      <p:grpSpPr>
        <a:xfrm>
          <a:off x="0" y="0"/>
          <a:ext cx="0" cy="0"/>
          <a:chOff x="0" y="0"/>
          <a:chExt cx="0" cy="0"/>
        </a:xfrm>
      </p:grpSpPr>
      <p:pic>
        <p:nvPicPr>
          <p:cNvPr descr="EEEE.gif" id="583" name="Shape 583"/>
          <p:cNvPicPr preferRelativeResize="0"/>
          <p:nvPr/>
        </p:nvPicPr>
        <p:blipFill rotWithShape="1">
          <a:blip r:embed="rId3">
            <a:alphaModFix/>
          </a:blip>
          <a:srcRect b="0" l="0" r="0" t="0"/>
          <a:stretch/>
        </p:blipFill>
        <p:spPr>
          <a:xfrm>
            <a:off x="142876" y="289262"/>
            <a:ext cx="8786842" cy="6354447"/>
          </a:xfrm>
          <a:prstGeom prst="rect">
            <a:avLst/>
          </a:prstGeom>
          <a:noFill/>
          <a:ln>
            <a:noFill/>
          </a:ln>
        </p:spPr>
      </p:pic>
      <p:sp>
        <p:nvSpPr>
          <p:cNvPr id="584" name="Shape 584"/>
          <p:cNvSpPr/>
          <p:nvPr/>
        </p:nvSpPr>
        <p:spPr>
          <a:xfrm>
            <a:off x="642910" y="1214421"/>
            <a:ext cx="7786741" cy="4524315"/>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3600">
                <a:solidFill>
                  <a:srgbClr val="C00000"/>
                </a:solidFill>
                <a:latin typeface="Arial"/>
                <a:ea typeface="Arial"/>
                <a:cs typeface="Arial"/>
                <a:sym typeface="Arial"/>
              </a:rPr>
              <a:t>ومن بين أبرز تلك الاهتمامات التواصل الاجتماعي الذي توفر لهم عن طريق شبكات اجتماعية على الإنترنت، وكان لهذا العالم أثره الكبير على الهوية الاجتماعية والوطنية وعلى الترابط الاجتماعي داخل المجتمع الواحد، وأثر على حياة الناس عموماً، سواء بشكل سلبي أو إيجابي ولا توجد وسائل أو طرق محددة يتقي منها المستخدم الأضرار التي قد تصل إليه.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84"/>
                                        </p:tgtEl>
                                        <p:attrNameLst>
                                          <p:attrName>style.visibility</p:attrName>
                                        </p:attrNameLst>
                                      </p:cBhvr>
                                      <p:to>
                                        <p:strVal val="visible"/>
                                      </p:to>
                                    </p:set>
                                    <p:animEffect filter="fade" transition="in">
                                      <p:cBhvr>
                                        <p:cTn dur="1000"/>
                                        <p:tgtEl>
                                          <p:spTgt spid="5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88" name="Shape 588"/>
        <p:cNvGrpSpPr/>
        <p:nvPr/>
      </p:nvGrpSpPr>
      <p:grpSpPr>
        <a:xfrm>
          <a:off x="0" y="0"/>
          <a:ext cx="0" cy="0"/>
          <a:chOff x="0" y="0"/>
          <a:chExt cx="0" cy="0"/>
        </a:xfrm>
      </p:grpSpPr>
      <p:pic>
        <p:nvPicPr>
          <p:cNvPr descr="بدون-عنوان-1.gif" id="589" name="Shape 589"/>
          <p:cNvPicPr preferRelativeResize="0"/>
          <p:nvPr/>
        </p:nvPicPr>
        <p:blipFill rotWithShape="1">
          <a:blip r:embed="rId3">
            <a:alphaModFix/>
          </a:blip>
          <a:srcRect b="0" l="0" r="0" t="0"/>
          <a:stretch/>
        </p:blipFill>
        <p:spPr>
          <a:xfrm>
            <a:off x="196076" y="1857364"/>
            <a:ext cx="9090831" cy="2928957"/>
          </a:xfrm>
          <a:prstGeom prst="rect">
            <a:avLst/>
          </a:prstGeom>
          <a:noFill/>
          <a:ln>
            <a:noFill/>
          </a:ln>
        </p:spPr>
      </p:pic>
      <p:sp>
        <p:nvSpPr>
          <p:cNvPr id="590" name="Shape 590"/>
          <p:cNvSpPr/>
          <p:nvPr/>
        </p:nvSpPr>
        <p:spPr>
          <a:xfrm>
            <a:off x="500033" y="2214553"/>
            <a:ext cx="8143931" cy="1938991"/>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4000">
                <a:solidFill>
                  <a:srgbClr val="800000"/>
                </a:solidFill>
                <a:latin typeface="Arial"/>
                <a:ea typeface="Arial"/>
                <a:cs typeface="Arial"/>
                <a:sym typeface="Arial"/>
              </a:rPr>
              <a:t>حدد عدة مواقف مررت بها خلال دراستك هذه الوحدة وشعرت أنك بحاجة إلى نقل ما تعلمته إلى مواقف جديدة.</a:t>
            </a:r>
          </a:p>
        </p:txBody>
      </p:sp>
      <p:sp>
        <p:nvSpPr>
          <p:cNvPr id="591" name="Shape 591"/>
          <p:cNvSpPr/>
          <p:nvPr/>
        </p:nvSpPr>
        <p:spPr>
          <a:xfrm flipH="1">
            <a:off x="8001023" y="1571612"/>
            <a:ext cx="1285883" cy="1214446"/>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sp>
        <p:nvSpPr>
          <p:cNvPr id="592" name="Shape 592"/>
          <p:cNvSpPr txBox="1"/>
          <p:nvPr/>
        </p:nvSpPr>
        <p:spPr>
          <a:xfrm>
            <a:off x="8060049" y="1928777"/>
            <a:ext cx="1083951" cy="830996"/>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4800">
                <a:solidFill>
                  <a:schemeClr val="lt1"/>
                </a:solidFill>
                <a:latin typeface="Arial"/>
                <a:ea typeface="Arial"/>
                <a:cs typeface="Arial"/>
                <a:sym typeface="Arial"/>
              </a:rPr>
              <a:t>س4</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589"/>
                                        </p:tgtEl>
                                        <p:attrNameLst>
                                          <p:attrName>style.visibility</p:attrName>
                                        </p:attrNameLst>
                                      </p:cBhvr>
                                      <p:to>
                                        <p:strVal val="visible"/>
                                      </p:to>
                                    </p:set>
                                    <p:anim calcmode="lin" valueType="num">
                                      <p:cBhvr additive="base">
                                        <p:cTn dur="1000"/>
                                        <p:tgtEl>
                                          <p:spTgt spid="589"/>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590"/>
                                        </p:tgtEl>
                                        <p:attrNameLst>
                                          <p:attrName>style.visibility</p:attrName>
                                        </p:attrNameLst>
                                      </p:cBhvr>
                                      <p:to>
                                        <p:strVal val="visible"/>
                                      </p:to>
                                    </p:set>
                                    <p:anim calcmode="lin" valueType="num">
                                      <p:cBhvr additive="base">
                                        <p:cTn dur="1000"/>
                                        <p:tgtEl>
                                          <p:spTgt spid="590"/>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591"/>
                                        </p:tgtEl>
                                        <p:attrNameLst>
                                          <p:attrName>style.visibility</p:attrName>
                                        </p:attrNameLst>
                                      </p:cBhvr>
                                      <p:to>
                                        <p:strVal val="visible"/>
                                      </p:to>
                                    </p:set>
                                    <p:animEffect filter="fade" transition="in">
                                      <p:cBhvr>
                                        <p:cTn dur="1000"/>
                                        <p:tgtEl>
                                          <p:spTgt spid="591"/>
                                        </p:tgtEl>
                                      </p:cBhvr>
                                    </p:animEffect>
                                  </p:childTnLst>
                                </p:cTn>
                              </p:par>
                              <p:par>
                                <p:cTn fill="hold" nodeType="withEffect" presetClass="entr" presetID="10" presetSubtype="0">
                                  <p:stCondLst>
                                    <p:cond delay="0"/>
                                  </p:stCondLst>
                                  <p:childTnLst>
                                    <p:set>
                                      <p:cBhvr>
                                        <p:cTn dur="1" fill="hold">
                                          <p:stCondLst>
                                            <p:cond delay="0"/>
                                          </p:stCondLst>
                                        </p:cTn>
                                        <p:tgtEl>
                                          <p:spTgt spid="592"/>
                                        </p:tgtEl>
                                        <p:attrNameLst>
                                          <p:attrName>style.visibility</p:attrName>
                                        </p:attrNameLst>
                                      </p:cBhvr>
                                      <p:to>
                                        <p:strVal val="visible"/>
                                      </p:to>
                                    </p:set>
                                    <p:animEffect filter="fade" transition="in">
                                      <p:cBhvr>
                                        <p:cTn dur="1000"/>
                                        <p:tgtEl>
                                          <p:spTgt spid="5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96" name="Shape 596"/>
        <p:cNvGrpSpPr/>
        <p:nvPr/>
      </p:nvGrpSpPr>
      <p:grpSpPr>
        <a:xfrm>
          <a:off x="0" y="0"/>
          <a:ext cx="0" cy="0"/>
          <a:chOff x="0" y="0"/>
          <a:chExt cx="0" cy="0"/>
        </a:xfrm>
      </p:grpSpPr>
      <p:pic>
        <p:nvPicPr>
          <p:cNvPr descr="0248.jpg" id="597" name="Shape 597"/>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598" name="Shape 598"/>
          <p:cNvSpPr/>
          <p:nvPr/>
        </p:nvSpPr>
        <p:spPr>
          <a:xfrm>
            <a:off x="2719390" y="285728"/>
            <a:ext cx="3709997" cy="1021555"/>
          </a:xfrm>
          <a:prstGeom prst="roundRect">
            <a:avLst>
              <a:gd fmla="val 16667" name="adj"/>
            </a:avLst>
          </a:prstGeom>
          <a:solidFill>
            <a:srgbClr val="800080"/>
          </a:solid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5400">
                <a:solidFill>
                  <a:schemeClr val="lt1"/>
                </a:solidFill>
                <a:latin typeface="Arial"/>
                <a:ea typeface="Arial"/>
                <a:cs typeface="Arial"/>
                <a:sym typeface="Arial"/>
              </a:rPr>
              <a:t>مراجع الوحدة</a:t>
            </a:r>
          </a:p>
        </p:txBody>
      </p:sp>
      <p:sp>
        <p:nvSpPr>
          <p:cNvPr id="599" name="Shape 599"/>
          <p:cNvSpPr/>
          <p:nvPr/>
        </p:nvSpPr>
        <p:spPr>
          <a:xfrm>
            <a:off x="214282" y="1785925"/>
            <a:ext cx="8143931" cy="193899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EG" sz="4000">
                <a:solidFill>
                  <a:srgbClr val="0033CC"/>
                </a:solidFill>
                <a:latin typeface="Arial"/>
                <a:ea typeface="Arial"/>
                <a:cs typeface="Arial"/>
                <a:sym typeface="Arial"/>
              </a:rPr>
              <a:t>معن، خليل عمر. (علم المشكلات الاجتماعية)، دار الشروق للنشر والتوزيع، عمان، الأردن، (1998).</a:t>
            </a:r>
          </a:p>
        </p:txBody>
      </p:sp>
      <p:sp>
        <p:nvSpPr>
          <p:cNvPr id="600" name="Shape 600"/>
          <p:cNvSpPr/>
          <p:nvPr/>
        </p:nvSpPr>
        <p:spPr>
          <a:xfrm>
            <a:off x="8358214" y="1857364"/>
            <a:ext cx="571503" cy="571503"/>
          </a:xfrm>
          <a:prstGeom prst="ellipse">
            <a:avLst/>
          </a:prstGeom>
          <a:gradFill>
            <a:gsLst>
              <a:gs pos="0">
                <a:srgbClr val="992D2B"/>
              </a:gs>
              <a:gs pos="80000">
                <a:srgbClr val="C93D39"/>
              </a:gs>
              <a:gs pos="100000">
                <a:srgbClr val="CD3A36"/>
              </a:gs>
            </a:gsLst>
            <a:lin ang="16200000" scaled="0"/>
          </a:gradFill>
          <a:ln>
            <a:noFill/>
          </a:ln>
          <a:effectLst>
            <a:outerShdw blurRad="39999" rotWithShape="0" dir="5400000" dist="23000">
              <a:srgbClr val="000000">
                <a:alpha val="34901"/>
              </a:srgbClr>
            </a:outerShdw>
          </a:effectLst>
        </p:spPr>
        <p:txBody>
          <a:bodyPr anchorCtr="0" anchor="ctr" bIns="45700" lIns="91425" rIns="91425" tIns="45700">
            <a:noAutofit/>
          </a:bodyPr>
          <a:lstStyle/>
          <a:p>
            <a:pPr indent="0" lvl="0" marL="0" marR="0" rtl="1" algn="ctr">
              <a:spcBef>
                <a:spcPts val="0"/>
              </a:spcBef>
              <a:spcAft>
                <a:spcPts val="0"/>
              </a:spcAft>
              <a:buSzPct val="25000"/>
              <a:buNone/>
            </a:pPr>
            <a:r>
              <a:rPr b="1" lang="ar-EG" sz="3600">
                <a:solidFill>
                  <a:schemeClr val="lt1"/>
                </a:solidFill>
                <a:latin typeface="Arial"/>
                <a:ea typeface="Arial"/>
                <a:cs typeface="Arial"/>
                <a:sym typeface="Arial"/>
              </a:rPr>
              <a:t>1</a:t>
            </a:r>
          </a:p>
        </p:txBody>
      </p:sp>
      <p:sp>
        <p:nvSpPr>
          <p:cNvPr id="601" name="Shape 601"/>
          <p:cNvSpPr/>
          <p:nvPr/>
        </p:nvSpPr>
        <p:spPr>
          <a:xfrm>
            <a:off x="285719" y="3657430"/>
            <a:ext cx="8143931" cy="255454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EG" sz="4000">
                <a:solidFill>
                  <a:srgbClr val="0033CC"/>
                </a:solidFill>
                <a:latin typeface="Arial"/>
                <a:ea typeface="Arial"/>
                <a:cs typeface="Arial"/>
                <a:sym typeface="Arial"/>
              </a:rPr>
              <a:t>سلطان مسفر مبارك الصاعدي الحربي: (الشبكات الاجتماعية خطر أم فرصة) (2012م) موقع الألوكة http://www.alukah.net/pu:</a:t>
            </a:r>
          </a:p>
        </p:txBody>
      </p:sp>
      <p:sp>
        <p:nvSpPr>
          <p:cNvPr id="602" name="Shape 602"/>
          <p:cNvSpPr/>
          <p:nvPr/>
        </p:nvSpPr>
        <p:spPr>
          <a:xfrm>
            <a:off x="8429652" y="3728869"/>
            <a:ext cx="571503" cy="571503"/>
          </a:xfrm>
          <a:prstGeom prst="ellipse">
            <a:avLst/>
          </a:prstGeom>
          <a:gradFill>
            <a:gsLst>
              <a:gs pos="0">
                <a:srgbClr val="992D2B"/>
              </a:gs>
              <a:gs pos="80000">
                <a:srgbClr val="C93D39"/>
              </a:gs>
              <a:gs pos="100000">
                <a:srgbClr val="CD3A36"/>
              </a:gs>
            </a:gsLst>
            <a:lin ang="16200000" scaled="0"/>
          </a:gradFill>
          <a:ln>
            <a:noFill/>
          </a:ln>
          <a:effectLst>
            <a:outerShdw blurRad="39999" rotWithShape="0" dir="5400000" dist="23000">
              <a:srgbClr val="000000">
                <a:alpha val="34901"/>
              </a:srgbClr>
            </a:outerShdw>
          </a:effectLst>
        </p:spPr>
        <p:txBody>
          <a:bodyPr anchorCtr="0" anchor="ctr" bIns="45700" lIns="91425" rIns="91425" tIns="45700">
            <a:noAutofit/>
          </a:bodyPr>
          <a:lstStyle/>
          <a:p>
            <a:pPr indent="0" lvl="0" marL="0" marR="0" rtl="1" algn="ctr">
              <a:spcBef>
                <a:spcPts val="0"/>
              </a:spcBef>
              <a:spcAft>
                <a:spcPts val="0"/>
              </a:spcAft>
              <a:buSzPct val="25000"/>
              <a:buNone/>
            </a:pPr>
            <a:r>
              <a:rPr b="1" lang="ar-EG" sz="3600">
                <a:solidFill>
                  <a:schemeClr val="lt1"/>
                </a:solidFill>
                <a:latin typeface="Arial"/>
                <a:ea typeface="Arial"/>
                <a:cs typeface="Arial"/>
                <a:sym typeface="Arial"/>
              </a:rPr>
              <a:t>2</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97"/>
                                        </p:tgtEl>
                                        <p:attrNameLst>
                                          <p:attrName>style.visibility</p:attrName>
                                        </p:attrNameLst>
                                      </p:cBhvr>
                                      <p:to>
                                        <p:strVal val="visible"/>
                                      </p:to>
                                    </p:set>
                                    <p:animEffect filter="fade" transition="in">
                                      <p:cBhvr>
                                        <p:cTn dur="1000"/>
                                        <p:tgtEl>
                                          <p:spTgt spid="597"/>
                                        </p:tgtEl>
                                      </p:cBhvr>
                                    </p:animEffect>
                                  </p:childTnLst>
                                </p:cTn>
                              </p:par>
                              <p:par>
                                <p:cTn fill="hold" nodeType="withEffect" presetClass="entr" presetID="10" presetSubtype="0">
                                  <p:stCondLst>
                                    <p:cond delay="0"/>
                                  </p:stCondLst>
                                  <p:childTnLst>
                                    <p:set>
                                      <p:cBhvr>
                                        <p:cTn dur="1" fill="hold">
                                          <p:stCondLst>
                                            <p:cond delay="0"/>
                                          </p:stCondLst>
                                        </p:cTn>
                                        <p:tgtEl>
                                          <p:spTgt spid="598"/>
                                        </p:tgtEl>
                                        <p:attrNameLst>
                                          <p:attrName>style.visibility</p:attrName>
                                        </p:attrNameLst>
                                      </p:cBhvr>
                                      <p:to>
                                        <p:strVal val="visible"/>
                                      </p:to>
                                    </p:set>
                                    <p:animEffect filter="fade" transition="in">
                                      <p:cBhvr>
                                        <p:cTn dur="1000"/>
                                        <p:tgtEl>
                                          <p:spTgt spid="5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9"/>
                                        </p:tgtEl>
                                        <p:attrNameLst>
                                          <p:attrName>style.visibility</p:attrName>
                                        </p:attrNameLst>
                                      </p:cBhvr>
                                      <p:to>
                                        <p:strVal val="visible"/>
                                      </p:to>
                                    </p:set>
                                    <p:animEffect filter="fade" transition="in">
                                      <p:cBhvr>
                                        <p:cTn dur="600"/>
                                        <p:tgtEl>
                                          <p:spTgt spid="599"/>
                                        </p:tgtEl>
                                      </p:cBhvr>
                                    </p:animEffect>
                                  </p:childTnLst>
                                </p:cTn>
                              </p:par>
                              <p:par>
                                <p:cTn fill="hold" nodeType="withEffect" presetClass="entr" presetID="10" presetSubtype="0">
                                  <p:stCondLst>
                                    <p:cond delay="0"/>
                                  </p:stCondLst>
                                  <p:childTnLst>
                                    <p:set>
                                      <p:cBhvr>
                                        <p:cTn dur="1" fill="hold">
                                          <p:stCondLst>
                                            <p:cond delay="0"/>
                                          </p:stCondLst>
                                        </p:cTn>
                                        <p:tgtEl>
                                          <p:spTgt spid="600"/>
                                        </p:tgtEl>
                                        <p:attrNameLst>
                                          <p:attrName>style.visibility</p:attrName>
                                        </p:attrNameLst>
                                      </p:cBhvr>
                                      <p:to>
                                        <p:strVal val="visible"/>
                                      </p:to>
                                    </p:set>
                                    <p:animEffect filter="fade" transition="in">
                                      <p:cBhvr>
                                        <p:cTn dur="600"/>
                                        <p:tgtEl>
                                          <p:spTgt spid="6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1"/>
                                        </p:tgtEl>
                                        <p:attrNameLst>
                                          <p:attrName>style.visibility</p:attrName>
                                        </p:attrNameLst>
                                      </p:cBhvr>
                                      <p:to>
                                        <p:strVal val="visible"/>
                                      </p:to>
                                    </p:set>
                                    <p:animEffect filter="fade" transition="in">
                                      <p:cBhvr>
                                        <p:cTn dur="600"/>
                                        <p:tgtEl>
                                          <p:spTgt spid="601"/>
                                        </p:tgtEl>
                                      </p:cBhvr>
                                    </p:animEffect>
                                  </p:childTnLst>
                                </p:cTn>
                              </p:par>
                              <p:par>
                                <p:cTn fill="hold" nodeType="withEffect" presetClass="entr" presetID="10" presetSubtype="0">
                                  <p:stCondLst>
                                    <p:cond delay="0"/>
                                  </p:stCondLst>
                                  <p:childTnLst>
                                    <p:set>
                                      <p:cBhvr>
                                        <p:cTn dur="1" fill="hold">
                                          <p:stCondLst>
                                            <p:cond delay="0"/>
                                          </p:stCondLst>
                                        </p:cTn>
                                        <p:tgtEl>
                                          <p:spTgt spid="602"/>
                                        </p:tgtEl>
                                        <p:attrNameLst>
                                          <p:attrName>style.visibility</p:attrName>
                                        </p:attrNameLst>
                                      </p:cBhvr>
                                      <p:to>
                                        <p:strVal val="visible"/>
                                      </p:to>
                                    </p:set>
                                    <p:animEffect filter="fade" transition="in">
                                      <p:cBhvr>
                                        <p:cTn dur="600"/>
                                        <p:tgtEl>
                                          <p:spTgt spid="6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3" name="Shape 123"/>
        <p:cNvGrpSpPr/>
        <p:nvPr/>
      </p:nvGrpSpPr>
      <p:grpSpPr>
        <a:xfrm>
          <a:off x="0" y="0"/>
          <a:ext cx="0" cy="0"/>
          <a:chOff x="0" y="0"/>
          <a:chExt cx="0" cy="0"/>
        </a:xfrm>
      </p:grpSpPr>
      <p:pic>
        <p:nvPicPr>
          <p:cNvPr descr="imgd7406054cb4c6.gif" id="124" name="Shape 124"/>
          <p:cNvPicPr preferRelativeResize="0"/>
          <p:nvPr/>
        </p:nvPicPr>
        <p:blipFill rotWithShape="1">
          <a:blip r:embed="rId3">
            <a:alphaModFix/>
          </a:blip>
          <a:srcRect b="0" l="0" r="0" t="0"/>
          <a:stretch/>
        </p:blipFill>
        <p:spPr>
          <a:xfrm>
            <a:off x="1214413" y="1643050"/>
            <a:ext cx="7215238" cy="2571767"/>
          </a:xfrm>
          <a:prstGeom prst="rect">
            <a:avLst/>
          </a:prstGeom>
          <a:noFill/>
          <a:ln>
            <a:noFill/>
          </a:ln>
        </p:spPr>
      </p:pic>
      <p:sp>
        <p:nvSpPr>
          <p:cNvPr id="125" name="Shape 125"/>
          <p:cNvSpPr/>
          <p:nvPr/>
        </p:nvSpPr>
        <p:spPr>
          <a:xfrm>
            <a:off x="1785367" y="2000240"/>
            <a:ext cx="5790396" cy="1754325"/>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5400" u="none" cap="none" strike="noStrike">
                <a:solidFill>
                  <a:srgbClr val="800000"/>
                </a:solidFill>
                <a:latin typeface="Arial"/>
                <a:ea typeface="Arial"/>
                <a:cs typeface="Arial"/>
                <a:sym typeface="Arial"/>
              </a:rPr>
              <a:t>مشكلة عدم التوافق الزواجي: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1000"/>
                                        <p:tgtEl>
                                          <p:spTgt spid="124"/>
                                        </p:tgtEl>
                                      </p:cBhvr>
                                    </p:animEffect>
                                  </p:childTnLst>
                                </p:cTn>
                              </p:par>
                              <p:par>
                                <p:cTn fill="hold" nodeType="with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1000"/>
                                        <p:tgtEl>
                                          <p:spTgt spid="1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06" name="Shape 606"/>
        <p:cNvGrpSpPr/>
        <p:nvPr/>
      </p:nvGrpSpPr>
      <p:grpSpPr>
        <a:xfrm>
          <a:off x="0" y="0"/>
          <a:ext cx="0" cy="0"/>
          <a:chOff x="0" y="0"/>
          <a:chExt cx="0" cy="0"/>
        </a:xfrm>
      </p:grpSpPr>
      <p:pic>
        <p:nvPicPr>
          <p:cNvPr descr="0248.jpg" id="607" name="Shape 607"/>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608" name="Shape 608"/>
          <p:cNvSpPr/>
          <p:nvPr/>
        </p:nvSpPr>
        <p:spPr>
          <a:xfrm>
            <a:off x="2719390" y="285728"/>
            <a:ext cx="3709997" cy="1021555"/>
          </a:xfrm>
          <a:prstGeom prst="roundRect">
            <a:avLst>
              <a:gd fmla="val 16667" name="adj"/>
            </a:avLst>
          </a:prstGeom>
          <a:solidFill>
            <a:srgbClr val="800080"/>
          </a:solid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5400">
                <a:solidFill>
                  <a:schemeClr val="lt1"/>
                </a:solidFill>
                <a:latin typeface="Arial"/>
                <a:ea typeface="Arial"/>
                <a:cs typeface="Arial"/>
                <a:sym typeface="Arial"/>
              </a:rPr>
              <a:t>مراجع الوحدة</a:t>
            </a:r>
          </a:p>
        </p:txBody>
      </p:sp>
      <p:sp>
        <p:nvSpPr>
          <p:cNvPr id="609" name="Shape 609"/>
          <p:cNvSpPr/>
          <p:nvPr/>
        </p:nvSpPr>
        <p:spPr>
          <a:xfrm>
            <a:off x="214282" y="2160623"/>
            <a:ext cx="8143931" cy="378565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EG" sz="4000">
                <a:solidFill>
                  <a:srgbClr val="0033CC"/>
                </a:solidFill>
                <a:latin typeface="Arial"/>
                <a:ea typeface="Arial"/>
                <a:cs typeface="Arial"/>
                <a:sym typeface="Arial"/>
              </a:rPr>
              <a:t>الغامدي، بلقيس بنت صالح. (هواتف اللمس الذكية: أنماط ودوافع استخدامها وتأثيراتها الاجتماعية في فئة الشباب الجامعي السعودي) رسالة الماجستير- قسم الدراسات الاجتماعية- كلية الآداب- جامعة الملك سعود- الرياض (2012م).</a:t>
            </a:r>
          </a:p>
        </p:txBody>
      </p:sp>
      <p:sp>
        <p:nvSpPr>
          <p:cNvPr id="610" name="Shape 610"/>
          <p:cNvSpPr/>
          <p:nvPr/>
        </p:nvSpPr>
        <p:spPr>
          <a:xfrm>
            <a:off x="8358214" y="2232060"/>
            <a:ext cx="571503" cy="571503"/>
          </a:xfrm>
          <a:prstGeom prst="ellipse">
            <a:avLst/>
          </a:prstGeom>
          <a:gradFill>
            <a:gsLst>
              <a:gs pos="0">
                <a:srgbClr val="992D2B"/>
              </a:gs>
              <a:gs pos="80000">
                <a:srgbClr val="C93D39"/>
              </a:gs>
              <a:gs pos="100000">
                <a:srgbClr val="CD3A36"/>
              </a:gs>
            </a:gsLst>
            <a:lin ang="16200000" scaled="0"/>
          </a:gradFill>
          <a:ln>
            <a:noFill/>
          </a:ln>
          <a:effectLst>
            <a:outerShdw blurRad="39999" rotWithShape="0" dir="5400000" dist="23000">
              <a:srgbClr val="000000">
                <a:alpha val="34901"/>
              </a:srgbClr>
            </a:outerShdw>
          </a:effectLst>
        </p:spPr>
        <p:txBody>
          <a:bodyPr anchorCtr="0" anchor="ctr" bIns="45700" lIns="91425" rIns="91425" tIns="45700">
            <a:noAutofit/>
          </a:bodyPr>
          <a:lstStyle/>
          <a:p>
            <a:pPr indent="0" lvl="0" marL="0" marR="0" rtl="1" algn="ctr">
              <a:spcBef>
                <a:spcPts val="0"/>
              </a:spcBef>
              <a:spcAft>
                <a:spcPts val="0"/>
              </a:spcAft>
              <a:buSzPct val="25000"/>
              <a:buNone/>
            </a:pPr>
            <a:r>
              <a:rPr b="1" lang="ar-EG" sz="3600">
                <a:solidFill>
                  <a:schemeClr val="lt1"/>
                </a:solidFill>
                <a:latin typeface="Arial"/>
                <a:ea typeface="Arial"/>
                <a:cs typeface="Arial"/>
                <a:sym typeface="Arial"/>
              </a:rPr>
              <a:t>3</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09"/>
                                        </p:tgtEl>
                                        <p:attrNameLst>
                                          <p:attrName>style.visibility</p:attrName>
                                        </p:attrNameLst>
                                      </p:cBhvr>
                                      <p:to>
                                        <p:strVal val="visible"/>
                                      </p:to>
                                    </p:set>
                                    <p:animEffect filter="fade" transition="in">
                                      <p:cBhvr>
                                        <p:cTn dur="600"/>
                                        <p:tgtEl>
                                          <p:spTgt spid="609"/>
                                        </p:tgtEl>
                                      </p:cBhvr>
                                    </p:animEffect>
                                  </p:childTnLst>
                                </p:cTn>
                              </p:par>
                              <p:par>
                                <p:cTn fill="hold" nodeType="withEffect" presetClass="entr" presetID="10" presetSubtype="0">
                                  <p:stCondLst>
                                    <p:cond delay="0"/>
                                  </p:stCondLst>
                                  <p:childTnLst>
                                    <p:set>
                                      <p:cBhvr>
                                        <p:cTn dur="1" fill="hold">
                                          <p:stCondLst>
                                            <p:cond delay="0"/>
                                          </p:stCondLst>
                                        </p:cTn>
                                        <p:tgtEl>
                                          <p:spTgt spid="610"/>
                                        </p:tgtEl>
                                        <p:attrNameLst>
                                          <p:attrName>style.visibility</p:attrName>
                                        </p:attrNameLst>
                                      </p:cBhvr>
                                      <p:to>
                                        <p:strVal val="visible"/>
                                      </p:to>
                                    </p:set>
                                    <p:animEffect filter="fade" transition="in">
                                      <p:cBhvr>
                                        <p:cTn dur="600"/>
                                        <p:tgtEl>
                                          <p:spTgt spid="6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14" name="Shape 614"/>
        <p:cNvGrpSpPr/>
        <p:nvPr/>
      </p:nvGrpSpPr>
      <p:grpSpPr>
        <a:xfrm>
          <a:off x="0" y="0"/>
          <a:ext cx="0" cy="0"/>
          <a:chOff x="0" y="0"/>
          <a:chExt cx="0" cy="0"/>
        </a:xfrm>
      </p:grpSpPr>
      <p:pic>
        <p:nvPicPr>
          <p:cNvPr descr="0248.jpg" id="615" name="Shape 615"/>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616" name="Shape 616"/>
          <p:cNvSpPr/>
          <p:nvPr/>
        </p:nvSpPr>
        <p:spPr>
          <a:xfrm>
            <a:off x="2719390" y="285728"/>
            <a:ext cx="3709997" cy="1021555"/>
          </a:xfrm>
          <a:prstGeom prst="roundRect">
            <a:avLst>
              <a:gd fmla="val 16667" name="adj"/>
            </a:avLst>
          </a:prstGeom>
          <a:solidFill>
            <a:srgbClr val="800080"/>
          </a:solid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5400">
                <a:solidFill>
                  <a:schemeClr val="lt1"/>
                </a:solidFill>
                <a:latin typeface="Arial"/>
                <a:ea typeface="Arial"/>
                <a:cs typeface="Arial"/>
                <a:sym typeface="Arial"/>
              </a:rPr>
              <a:t>مراجع الوحدة</a:t>
            </a:r>
          </a:p>
        </p:txBody>
      </p:sp>
      <p:sp>
        <p:nvSpPr>
          <p:cNvPr id="617" name="Shape 617"/>
          <p:cNvSpPr/>
          <p:nvPr/>
        </p:nvSpPr>
        <p:spPr>
          <a:xfrm>
            <a:off x="214282" y="2160623"/>
            <a:ext cx="8143931" cy="378565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EG" sz="4000">
                <a:solidFill>
                  <a:srgbClr val="0033CC"/>
                </a:solidFill>
                <a:latin typeface="Arial"/>
                <a:ea typeface="Arial"/>
                <a:cs typeface="Arial"/>
                <a:sym typeface="Arial"/>
              </a:rPr>
              <a:t>أمل بنت أحمد بن عبد الله باصويل (1428/ 1429هـ) (التوافق الزواجي وعلاقته بالإشباع المتوقع والفعلي للحاجات العاطفية المتبادلة بين الزوجين) رسالة الماجستير- كلية العلوم الاجتماعية- جامعة الإمام محمد بن سعود الإسلامية- الرياض.</a:t>
            </a:r>
          </a:p>
        </p:txBody>
      </p:sp>
      <p:sp>
        <p:nvSpPr>
          <p:cNvPr id="618" name="Shape 618"/>
          <p:cNvSpPr/>
          <p:nvPr/>
        </p:nvSpPr>
        <p:spPr>
          <a:xfrm>
            <a:off x="8358214" y="2232060"/>
            <a:ext cx="571503" cy="571503"/>
          </a:xfrm>
          <a:prstGeom prst="ellipse">
            <a:avLst/>
          </a:prstGeom>
          <a:gradFill>
            <a:gsLst>
              <a:gs pos="0">
                <a:srgbClr val="992D2B"/>
              </a:gs>
              <a:gs pos="80000">
                <a:srgbClr val="C93D39"/>
              </a:gs>
              <a:gs pos="100000">
                <a:srgbClr val="CD3A36"/>
              </a:gs>
            </a:gsLst>
            <a:lin ang="16200000" scaled="0"/>
          </a:gradFill>
          <a:ln>
            <a:noFill/>
          </a:ln>
          <a:effectLst>
            <a:outerShdw blurRad="39999" rotWithShape="0" dir="5400000" dist="23000">
              <a:srgbClr val="000000">
                <a:alpha val="34901"/>
              </a:srgbClr>
            </a:outerShdw>
          </a:effectLst>
        </p:spPr>
        <p:txBody>
          <a:bodyPr anchorCtr="0" anchor="ctr" bIns="45700" lIns="91425" rIns="91425" tIns="45700">
            <a:noAutofit/>
          </a:bodyPr>
          <a:lstStyle/>
          <a:p>
            <a:pPr indent="0" lvl="0" marL="0" marR="0" rtl="1" algn="ctr">
              <a:spcBef>
                <a:spcPts val="0"/>
              </a:spcBef>
              <a:spcAft>
                <a:spcPts val="0"/>
              </a:spcAft>
              <a:buSzPct val="25000"/>
              <a:buNone/>
            </a:pPr>
            <a:r>
              <a:rPr b="1" lang="ar-EG" sz="3600">
                <a:solidFill>
                  <a:schemeClr val="lt1"/>
                </a:solidFill>
                <a:latin typeface="Arial"/>
                <a:ea typeface="Arial"/>
                <a:cs typeface="Arial"/>
                <a:sym typeface="Arial"/>
              </a:rPr>
              <a:t>4</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17"/>
                                        </p:tgtEl>
                                        <p:attrNameLst>
                                          <p:attrName>style.visibility</p:attrName>
                                        </p:attrNameLst>
                                      </p:cBhvr>
                                      <p:to>
                                        <p:strVal val="visible"/>
                                      </p:to>
                                    </p:set>
                                    <p:animEffect filter="fade" transition="in">
                                      <p:cBhvr>
                                        <p:cTn dur="600"/>
                                        <p:tgtEl>
                                          <p:spTgt spid="617"/>
                                        </p:tgtEl>
                                      </p:cBhvr>
                                    </p:animEffect>
                                  </p:childTnLst>
                                </p:cTn>
                              </p:par>
                              <p:par>
                                <p:cTn fill="hold" nodeType="withEffect" presetClass="entr" presetID="10" presetSubtype="0">
                                  <p:stCondLst>
                                    <p:cond delay="0"/>
                                  </p:stCondLst>
                                  <p:childTnLst>
                                    <p:set>
                                      <p:cBhvr>
                                        <p:cTn dur="1" fill="hold">
                                          <p:stCondLst>
                                            <p:cond delay="0"/>
                                          </p:stCondLst>
                                        </p:cTn>
                                        <p:tgtEl>
                                          <p:spTgt spid="618"/>
                                        </p:tgtEl>
                                        <p:attrNameLst>
                                          <p:attrName>style.visibility</p:attrName>
                                        </p:attrNameLst>
                                      </p:cBhvr>
                                      <p:to>
                                        <p:strVal val="visible"/>
                                      </p:to>
                                    </p:set>
                                    <p:animEffect filter="fade" transition="in">
                                      <p:cBhvr>
                                        <p:cTn dur="600"/>
                                        <p:tgtEl>
                                          <p:spTgt spid="6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22" name="Shape 622"/>
        <p:cNvGrpSpPr/>
        <p:nvPr/>
      </p:nvGrpSpPr>
      <p:grpSpPr>
        <a:xfrm>
          <a:off x="0" y="0"/>
          <a:ext cx="0" cy="0"/>
          <a:chOff x="0" y="0"/>
          <a:chExt cx="0" cy="0"/>
        </a:xfrm>
      </p:grpSpPr>
      <p:pic>
        <p:nvPicPr>
          <p:cNvPr descr="0248.jpg" id="623" name="Shape 623"/>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624" name="Shape 624"/>
          <p:cNvSpPr/>
          <p:nvPr/>
        </p:nvSpPr>
        <p:spPr>
          <a:xfrm>
            <a:off x="2719390" y="285728"/>
            <a:ext cx="3709997" cy="1021555"/>
          </a:xfrm>
          <a:prstGeom prst="roundRect">
            <a:avLst>
              <a:gd fmla="val 16667" name="adj"/>
            </a:avLst>
          </a:prstGeom>
          <a:solidFill>
            <a:srgbClr val="800080"/>
          </a:solid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5400">
                <a:solidFill>
                  <a:schemeClr val="lt1"/>
                </a:solidFill>
                <a:latin typeface="Arial"/>
                <a:ea typeface="Arial"/>
                <a:cs typeface="Arial"/>
                <a:sym typeface="Arial"/>
              </a:rPr>
              <a:t>مراجع الوحدة</a:t>
            </a:r>
          </a:p>
        </p:txBody>
      </p:sp>
      <p:sp>
        <p:nvSpPr>
          <p:cNvPr id="625" name="Shape 625"/>
          <p:cNvSpPr/>
          <p:nvPr/>
        </p:nvSpPr>
        <p:spPr>
          <a:xfrm>
            <a:off x="214282" y="2160623"/>
            <a:ext cx="8143931" cy="255454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EG" sz="4000">
                <a:solidFill>
                  <a:srgbClr val="0033CC"/>
                </a:solidFill>
                <a:latin typeface="Arial"/>
                <a:ea typeface="Arial"/>
                <a:cs typeface="Arial"/>
                <a:sym typeface="Arial"/>
              </a:rPr>
              <a:t>عبير بنت محمد الصبان (2009م) (أنماط الإساءة الشائعة لدى الزوجات السعوديات) مقدمة المؤتمر السنوي الرابع عشر، مركز الإرشاد النفسي، جامعة عين شمس.</a:t>
            </a:r>
          </a:p>
        </p:txBody>
      </p:sp>
      <p:sp>
        <p:nvSpPr>
          <p:cNvPr id="626" name="Shape 626"/>
          <p:cNvSpPr/>
          <p:nvPr/>
        </p:nvSpPr>
        <p:spPr>
          <a:xfrm>
            <a:off x="8358214" y="2232060"/>
            <a:ext cx="571503" cy="571503"/>
          </a:xfrm>
          <a:prstGeom prst="ellipse">
            <a:avLst/>
          </a:prstGeom>
          <a:gradFill>
            <a:gsLst>
              <a:gs pos="0">
                <a:srgbClr val="992D2B"/>
              </a:gs>
              <a:gs pos="80000">
                <a:srgbClr val="C93D39"/>
              </a:gs>
              <a:gs pos="100000">
                <a:srgbClr val="CD3A36"/>
              </a:gs>
            </a:gsLst>
            <a:lin ang="16200000" scaled="0"/>
          </a:gradFill>
          <a:ln>
            <a:noFill/>
          </a:ln>
          <a:effectLst>
            <a:outerShdw blurRad="39999" rotWithShape="0" dir="5400000" dist="23000">
              <a:srgbClr val="000000">
                <a:alpha val="34901"/>
              </a:srgbClr>
            </a:outerShdw>
          </a:effectLst>
        </p:spPr>
        <p:txBody>
          <a:bodyPr anchorCtr="0" anchor="ctr" bIns="45700" lIns="91425" rIns="91425" tIns="45700">
            <a:noAutofit/>
          </a:bodyPr>
          <a:lstStyle/>
          <a:p>
            <a:pPr indent="0" lvl="0" marL="0" marR="0" rtl="1" algn="ctr">
              <a:spcBef>
                <a:spcPts val="0"/>
              </a:spcBef>
              <a:spcAft>
                <a:spcPts val="0"/>
              </a:spcAft>
              <a:buSzPct val="25000"/>
              <a:buNone/>
            </a:pPr>
            <a:r>
              <a:rPr b="1" lang="ar-EG" sz="3600">
                <a:solidFill>
                  <a:schemeClr val="lt1"/>
                </a:solidFill>
                <a:latin typeface="Arial"/>
                <a:ea typeface="Arial"/>
                <a:cs typeface="Arial"/>
                <a:sym typeface="Arial"/>
              </a:rPr>
              <a:t>5</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25"/>
                                        </p:tgtEl>
                                        <p:attrNameLst>
                                          <p:attrName>style.visibility</p:attrName>
                                        </p:attrNameLst>
                                      </p:cBhvr>
                                      <p:to>
                                        <p:strVal val="visible"/>
                                      </p:to>
                                    </p:set>
                                    <p:animEffect filter="fade" transition="in">
                                      <p:cBhvr>
                                        <p:cTn dur="600"/>
                                        <p:tgtEl>
                                          <p:spTgt spid="625"/>
                                        </p:tgtEl>
                                      </p:cBhvr>
                                    </p:animEffect>
                                  </p:childTnLst>
                                </p:cTn>
                              </p:par>
                              <p:par>
                                <p:cTn fill="hold" nodeType="withEffect" presetClass="entr" presetID="10" presetSubtype="0">
                                  <p:stCondLst>
                                    <p:cond delay="0"/>
                                  </p:stCondLst>
                                  <p:childTnLst>
                                    <p:set>
                                      <p:cBhvr>
                                        <p:cTn dur="1" fill="hold">
                                          <p:stCondLst>
                                            <p:cond delay="0"/>
                                          </p:stCondLst>
                                        </p:cTn>
                                        <p:tgtEl>
                                          <p:spTgt spid="626"/>
                                        </p:tgtEl>
                                        <p:attrNameLst>
                                          <p:attrName>style.visibility</p:attrName>
                                        </p:attrNameLst>
                                      </p:cBhvr>
                                      <p:to>
                                        <p:strVal val="visible"/>
                                      </p:to>
                                    </p:set>
                                    <p:animEffect filter="fade" transition="in">
                                      <p:cBhvr>
                                        <p:cTn dur="600"/>
                                        <p:tgtEl>
                                          <p:spTgt spid="6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30" name="Shape 630"/>
        <p:cNvGrpSpPr/>
        <p:nvPr/>
      </p:nvGrpSpPr>
      <p:grpSpPr>
        <a:xfrm>
          <a:off x="0" y="0"/>
          <a:ext cx="0" cy="0"/>
          <a:chOff x="0" y="0"/>
          <a:chExt cx="0" cy="0"/>
        </a:xfrm>
      </p:grpSpPr>
      <p:pic>
        <p:nvPicPr>
          <p:cNvPr descr="0248.jpg" id="631" name="Shape 631"/>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632" name="Shape 632"/>
          <p:cNvSpPr/>
          <p:nvPr/>
        </p:nvSpPr>
        <p:spPr>
          <a:xfrm>
            <a:off x="2719390" y="285728"/>
            <a:ext cx="3709997" cy="1021555"/>
          </a:xfrm>
          <a:prstGeom prst="roundRect">
            <a:avLst>
              <a:gd fmla="val 16667" name="adj"/>
            </a:avLst>
          </a:prstGeom>
          <a:solidFill>
            <a:srgbClr val="800080"/>
          </a:solid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5400">
                <a:solidFill>
                  <a:schemeClr val="lt1"/>
                </a:solidFill>
                <a:latin typeface="Arial"/>
                <a:ea typeface="Arial"/>
                <a:cs typeface="Arial"/>
                <a:sym typeface="Arial"/>
              </a:rPr>
              <a:t>مراجع الوحدة</a:t>
            </a:r>
          </a:p>
        </p:txBody>
      </p:sp>
      <p:sp>
        <p:nvSpPr>
          <p:cNvPr id="633" name="Shape 633"/>
          <p:cNvSpPr/>
          <p:nvPr/>
        </p:nvSpPr>
        <p:spPr>
          <a:xfrm>
            <a:off x="214282" y="2160623"/>
            <a:ext cx="8143931" cy="255454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EG" sz="4000">
                <a:solidFill>
                  <a:srgbClr val="0033CC"/>
                </a:solidFill>
                <a:latin typeface="Arial"/>
                <a:ea typeface="Arial"/>
                <a:cs typeface="Arial"/>
                <a:sym typeface="Arial"/>
              </a:rPr>
              <a:t>الحنطي نوال (1999) مشكلات التوافق الزواجي لدى الأسرة السعودية خلال السنوات الخمس الأولى من الزواج في ضوء بعض المتغيرات، رسالة ماجستير، جامعة الملك سعود، الرياض.</a:t>
            </a:r>
          </a:p>
        </p:txBody>
      </p:sp>
      <p:sp>
        <p:nvSpPr>
          <p:cNvPr id="634" name="Shape 634"/>
          <p:cNvSpPr/>
          <p:nvPr/>
        </p:nvSpPr>
        <p:spPr>
          <a:xfrm>
            <a:off x="8358214" y="2232060"/>
            <a:ext cx="571503" cy="571503"/>
          </a:xfrm>
          <a:prstGeom prst="ellipse">
            <a:avLst/>
          </a:prstGeom>
          <a:gradFill>
            <a:gsLst>
              <a:gs pos="0">
                <a:srgbClr val="992D2B"/>
              </a:gs>
              <a:gs pos="80000">
                <a:srgbClr val="C93D39"/>
              </a:gs>
              <a:gs pos="100000">
                <a:srgbClr val="CD3A36"/>
              </a:gs>
            </a:gsLst>
            <a:lin ang="16200000" scaled="0"/>
          </a:gradFill>
          <a:ln>
            <a:noFill/>
          </a:ln>
          <a:effectLst>
            <a:outerShdw blurRad="39999" rotWithShape="0" dir="5400000" dist="23000">
              <a:srgbClr val="000000">
                <a:alpha val="34901"/>
              </a:srgbClr>
            </a:outerShdw>
          </a:effectLst>
        </p:spPr>
        <p:txBody>
          <a:bodyPr anchorCtr="0" anchor="ctr" bIns="45700" lIns="91425" rIns="91425" tIns="45700">
            <a:noAutofit/>
          </a:bodyPr>
          <a:lstStyle/>
          <a:p>
            <a:pPr indent="0" lvl="0" marL="0" marR="0" rtl="1" algn="ctr">
              <a:spcBef>
                <a:spcPts val="0"/>
              </a:spcBef>
              <a:spcAft>
                <a:spcPts val="0"/>
              </a:spcAft>
              <a:buSzPct val="25000"/>
              <a:buNone/>
            </a:pPr>
            <a:r>
              <a:rPr b="1" lang="ar-EG" sz="3600">
                <a:solidFill>
                  <a:schemeClr val="lt1"/>
                </a:solidFill>
                <a:latin typeface="Arial"/>
                <a:ea typeface="Arial"/>
                <a:cs typeface="Arial"/>
                <a:sym typeface="Arial"/>
              </a:rPr>
              <a:t>6</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33"/>
                                        </p:tgtEl>
                                        <p:attrNameLst>
                                          <p:attrName>style.visibility</p:attrName>
                                        </p:attrNameLst>
                                      </p:cBhvr>
                                      <p:to>
                                        <p:strVal val="visible"/>
                                      </p:to>
                                    </p:set>
                                    <p:animEffect filter="fade" transition="in">
                                      <p:cBhvr>
                                        <p:cTn dur="600"/>
                                        <p:tgtEl>
                                          <p:spTgt spid="633"/>
                                        </p:tgtEl>
                                      </p:cBhvr>
                                    </p:animEffect>
                                  </p:childTnLst>
                                </p:cTn>
                              </p:par>
                              <p:par>
                                <p:cTn fill="hold" nodeType="withEffect" presetClass="entr" presetID="10" presetSubtype="0">
                                  <p:stCondLst>
                                    <p:cond delay="0"/>
                                  </p:stCondLst>
                                  <p:childTnLst>
                                    <p:set>
                                      <p:cBhvr>
                                        <p:cTn dur="1" fill="hold">
                                          <p:stCondLst>
                                            <p:cond delay="0"/>
                                          </p:stCondLst>
                                        </p:cTn>
                                        <p:tgtEl>
                                          <p:spTgt spid="634"/>
                                        </p:tgtEl>
                                        <p:attrNameLst>
                                          <p:attrName>style.visibility</p:attrName>
                                        </p:attrNameLst>
                                      </p:cBhvr>
                                      <p:to>
                                        <p:strVal val="visible"/>
                                      </p:to>
                                    </p:set>
                                    <p:animEffect filter="fade" transition="in">
                                      <p:cBhvr>
                                        <p:cTn dur="600"/>
                                        <p:tgtEl>
                                          <p:spTgt spid="6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9" name="Shape 129"/>
        <p:cNvGrpSpPr/>
        <p:nvPr/>
      </p:nvGrpSpPr>
      <p:grpSpPr>
        <a:xfrm>
          <a:off x="0" y="0"/>
          <a:ext cx="0" cy="0"/>
          <a:chOff x="0" y="0"/>
          <a:chExt cx="0" cy="0"/>
        </a:xfrm>
      </p:grpSpPr>
      <p:pic>
        <p:nvPicPr>
          <p:cNvPr descr="1.png" id="130" name="Shape 130"/>
          <p:cNvPicPr preferRelativeResize="0"/>
          <p:nvPr/>
        </p:nvPicPr>
        <p:blipFill rotWithShape="1">
          <a:blip r:embed="rId3">
            <a:alphaModFix/>
          </a:blip>
          <a:srcRect b="0" l="0" r="0" t="0"/>
          <a:stretch/>
        </p:blipFill>
        <p:spPr>
          <a:xfrm>
            <a:off x="5572132" y="362297"/>
            <a:ext cx="3286148" cy="1137876"/>
          </a:xfrm>
          <a:prstGeom prst="rect">
            <a:avLst/>
          </a:prstGeom>
          <a:noFill/>
          <a:ln>
            <a:noFill/>
          </a:ln>
        </p:spPr>
      </p:pic>
      <p:sp>
        <p:nvSpPr>
          <p:cNvPr id="131" name="Shape 131"/>
          <p:cNvSpPr txBox="1"/>
          <p:nvPr/>
        </p:nvSpPr>
        <p:spPr>
          <a:xfrm>
            <a:off x="5578000" y="357165"/>
            <a:ext cx="3208811" cy="1107995"/>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600" u="none" cap="none" strike="noStrike">
                <a:solidFill>
                  <a:schemeClr val="lt1"/>
                </a:solidFill>
                <a:latin typeface="Arial"/>
                <a:ea typeface="Arial"/>
                <a:cs typeface="Arial"/>
                <a:sym typeface="Arial"/>
              </a:rPr>
              <a:t>تمهيد</a:t>
            </a:r>
          </a:p>
        </p:txBody>
      </p:sp>
      <p:grpSp>
        <p:nvGrpSpPr>
          <p:cNvPr id="132" name="Shape 132"/>
          <p:cNvGrpSpPr/>
          <p:nvPr/>
        </p:nvGrpSpPr>
        <p:grpSpPr>
          <a:xfrm>
            <a:off x="421358" y="2143115"/>
            <a:ext cx="8294044" cy="4000527"/>
            <a:chOff x="4572000" y="838200"/>
            <a:chExt cx="4038599" cy="1219199"/>
          </a:xfrm>
        </p:grpSpPr>
        <p:sp>
          <p:nvSpPr>
            <p:cNvPr id="133" name="Shape 133"/>
            <p:cNvSpPr/>
            <p:nvPr/>
          </p:nvSpPr>
          <p:spPr>
            <a:xfrm>
              <a:off x="4647919" y="838200"/>
              <a:ext cx="3886760" cy="1219199"/>
            </a:xfrm>
            <a:prstGeom prst="rect">
              <a:avLst/>
            </a:prstGeom>
            <a:solidFill>
              <a:srgbClr val="FFCCFF"/>
            </a:solidFill>
            <a:ln cap="flat" cmpd="sng" w="25400">
              <a:solidFill>
                <a:srgbClr val="FF3399"/>
              </a:solidFill>
              <a:prstDash val="dot"/>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rgbClr val="0000FF"/>
                </a:solidFill>
                <a:latin typeface="Arial"/>
                <a:ea typeface="Arial"/>
                <a:cs typeface="Arial"/>
                <a:sym typeface="Arial"/>
              </a:endParaRPr>
            </a:p>
          </p:txBody>
        </p:sp>
        <p:sp>
          <p:nvSpPr>
            <p:cNvPr id="134" name="Shape 134"/>
            <p:cNvSpPr/>
            <p:nvPr/>
          </p:nvSpPr>
          <p:spPr>
            <a:xfrm>
              <a:off x="4572000" y="838200"/>
              <a:ext cx="4038599" cy="1219199"/>
            </a:xfrm>
            <a:prstGeom prst="rect">
              <a:avLst/>
            </a:prstGeom>
            <a:solidFill>
              <a:srgbClr val="FFCCFF"/>
            </a:solid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rgbClr val="0000FF"/>
                </a:solidFill>
                <a:latin typeface="Arial"/>
                <a:ea typeface="Arial"/>
                <a:cs typeface="Arial"/>
                <a:sym typeface="Arial"/>
              </a:endParaRPr>
            </a:p>
          </p:txBody>
        </p:sp>
      </p:grpSp>
      <p:sp>
        <p:nvSpPr>
          <p:cNvPr id="135" name="Shape 135"/>
          <p:cNvSpPr txBox="1"/>
          <p:nvPr/>
        </p:nvSpPr>
        <p:spPr>
          <a:xfrm>
            <a:off x="642910" y="2428867"/>
            <a:ext cx="7858180" cy="3170098"/>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6600CC"/>
                </a:solidFill>
                <a:latin typeface="Arial"/>
                <a:ea typeface="Arial"/>
                <a:cs typeface="Arial"/>
                <a:sym typeface="Arial"/>
              </a:rPr>
              <a:t>الزواج هو العلاقة الشرعية المباحة بين الرجل والمرأة داخل الأسرة والمجتمع : {</a:t>
            </a:r>
            <a:r>
              <a:rPr b="0" i="0" lang="ar-EG" sz="4000" u="none" cap="none" strike="noStrike">
                <a:solidFill>
                  <a:srgbClr val="6600CC"/>
                </a:solidFill>
                <a:latin typeface="Arial"/>
                <a:ea typeface="Arial"/>
                <a:cs typeface="Arial"/>
                <a:sym typeface="Arial"/>
              </a:rPr>
              <a:t> </a:t>
            </a:r>
            <a:r>
              <a:rPr b="1" i="0" lang="ar-EG" sz="4000" u="none" cap="none" strike="noStrike">
                <a:solidFill>
                  <a:srgbClr val="006600"/>
                </a:solidFill>
                <a:latin typeface="Arial"/>
                <a:ea typeface="Arial"/>
                <a:cs typeface="Arial"/>
                <a:sym typeface="Arial"/>
              </a:rPr>
              <a:t>وَمِنْ آيَاتِهِ أَنْ خَلَقَ لَكُم مِّنْ أَنفُسِكُمْ أَزْوَاجًا لِّتَسْكُنُوا إلَيْهَا وَجَعَلَ بَيْنَكُم مَّوَدَّةً وَرَحْمَةً إنَّ فِي ذَلِكَ لآيَاتٍ لِّقَوْمٍ يَتَفَكَّرُونَ</a:t>
            </a:r>
            <a:r>
              <a:rPr b="1" i="0" lang="ar-EG" sz="4000" u="none" cap="none" strike="noStrike">
                <a:solidFill>
                  <a:srgbClr val="6600CC"/>
                </a:solidFill>
                <a:latin typeface="Arial"/>
                <a:ea typeface="Arial"/>
                <a:cs typeface="Arial"/>
                <a:sym typeface="Arial"/>
              </a:rPr>
              <a:t>} (الزوم: 21)</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1000"/>
                                        <p:tgtEl>
                                          <p:spTgt spid="130"/>
                                        </p:tgtEl>
                                      </p:cBhvr>
                                    </p:animEffect>
                                  </p:childTnLst>
                                </p:cTn>
                              </p:par>
                              <p:par>
                                <p:cTn fill="hold" nodeType="with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1000"/>
                                        <p:tgtEl>
                                          <p:spTgt spid="1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500"/>
                                        <p:tgtEl>
                                          <p:spTgt spid="132"/>
                                        </p:tgtEl>
                                      </p:cBhvr>
                                    </p:animEffect>
                                  </p:childTnLst>
                                </p:cTn>
                              </p:par>
                              <p:par>
                                <p:cTn fill="hold" nodeType="with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500"/>
                                        <p:tgtEl>
                                          <p:spTgt spid="1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9" name="Shape 139"/>
        <p:cNvGrpSpPr/>
        <p:nvPr/>
      </p:nvGrpSpPr>
      <p:grpSpPr>
        <a:xfrm>
          <a:off x="0" y="0"/>
          <a:ext cx="0" cy="0"/>
          <a:chOff x="0" y="0"/>
          <a:chExt cx="0" cy="0"/>
        </a:xfrm>
      </p:grpSpPr>
      <p:pic>
        <p:nvPicPr>
          <p:cNvPr descr="1.png" id="140" name="Shape 140"/>
          <p:cNvPicPr preferRelativeResize="0"/>
          <p:nvPr/>
        </p:nvPicPr>
        <p:blipFill rotWithShape="1">
          <a:blip r:embed="rId3">
            <a:alphaModFix/>
          </a:blip>
          <a:srcRect b="0" l="0" r="0" t="0"/>
          <a:stretch/>
        </p:blipFill>
        <p:spPr>
          <a:xfrm>
            <a:off x="5572132" y="362297"/>
            <a:ext cx="3286148" cy="1137876"/>
          </a:xfrm>
          <a:prstGeom prst="rect">
            <a:avLst/>
          </a:prstGeom>
          <a:noFill/>
          <a:ln>
            <a:noFill/>
          </a:ln>
        </p:spPr>
      </p:pic>
      <p:sp>
        <p:nvSpPr>
          <p:cNvPr id="141" name="Shape 141"/>
          <p:cNvSpPr txBox="1"/>
          <p:nvPr/>
        </p:nvSpPr>
        <p:spPr>
          <a:xfrm>
            <a:off x="5578000" y="357165"/>
            <a:ext cx="3208811" cy="1107995"/>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600" u="none" cap="none" strike="noStrike">
                <a:solidFill>
                  <a:schemeClr val="lt1"/>
                </a:solidFill>
                <a:latin typeface="Arial"/>
                <a:ea typeface="Arial"/>
                <a:cs typeface="Arial"/>
                <a:sym typeface="Arial"/>
              </a:rPr>
              <a:t>تمهيد</a:t>
            </a:r>
          </a:p>
        </p:txBody>
      </p:sp>
      <p:grpSp>
        <p:nvGrpSpPr>
          <p:cNvPr id="142" name="Shape 142"/>
          <p:cNvGrpSpPr/>
          <p:nvPr/>
        </p:nvGrpSpPr>
        <p:grpSpPr>
          <a:xfrm>
            <a:off x="421358" y="2143115"/>
            <a:ext cx="8294044" cy="4000527"/>
            <a:chOff x="4572000" y="838200"/>
            <a:chExt cx="4038599" cy="1219199"/>
          </a:xfrm>
        </p:grpSpPr>
        <p:sp>
          <p:nvSpPr>
            <p:cNvPr id="143" name="Shape 143"/>
            <p:cNvSpPr/>
            <p:nvPr/>
          </p:nvSpPr>
          <p:spPr>
            <a:xfrm>
              <a:off x="4647919" y="838200"/>
              <a:ext cx="3886760" cy="1219199"/>
            </a:xfrm>
            <a:prstGeom prst="rect">
              <a:avLst/>
            </a:prstGeom>
            <a:solidFill>
              <a:srgbClr val="FFCCFF"/>
            </a:solidFill>
            <a:ln cap="flat" cmpd="sng" w="25400">
              <a:solidFill>
                <a:srgbClr val="FF3399"/>
              </a:solidFill>
              <a:prstDash val="dot"/>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rgbClr val="0000FF"/>
                </a:solidFill>
                <a:latin typeface="Arial"/>
                <a:ea typeface="Arial"/>
                <a:cs typeface="Arial"/>
                <a:sym typeface="Arial"/>
              </a:endParaRPr>
            </a:p>
          </p:txBody>
        </p:sp>
        <p:sp>
          <p:nvSpPr>
            <p:cNvPr id="144" name="Shape 144"/>
            <p:cNvSpPr/>
            <p:nvPr/>
          </p:nvSpPr>
          <p:spPr>
            <a:xfrm>
              <a:off x="4572000" y="838200"/>
              <a:ext cx="4038599" cy="1219199"/>
            </a:xfrm>
            <a:prstGeom prst="rect">
              <a:avLst/>
            </a:prstGeom>
            <a:solidFill>
              <a:srgbClr val="FFCCFF"/>
            </a:solid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rgbClr val="0000FF"/>
                </a:solidFill>
                <a:latin typeface="Arial"/>
                <a:ea typeface="Arial"/>
                <a:cs typeface="Arial"/>
                <a:sym typeface="Arial"/>
              </a:endParaRPr>
            </a:p>
          </p:txBody>
        </p:sp>
      </p:grpSp>
      <p:sp>
        <p:nvSpPr>
          <p:cNvPr id="145" name="Shape 145"/>
          <p:cNvSpPr txBox="1"/>
          <p:nvPr/>
        </p:nvSpPr>
        <p:spPr>
          <a:xfrm>
            <a:off x="642910" y="2428867"/>
            <a:ext cx="7858180" cy="3170098"/>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6600CC"/>
                </a:solidFill>
                <a:latin typeface="Arial"/>
                <a:ea typeface="Arial"/>
                <a:cs typeface="Arial"/>
                <a:sym typeface="Arial"/>
              </a:rPr>
              <a:t>وقد يتحقق من خلال هذه العلاقة الشعور بالرضا والسعادة والتفاعل الزواجي ولكن ذلك نسبي إذ قد تتعرض تلك العلاقة إلى بعض المشكلات النفسية والاجتماعية التي تؤدي إلى عدم الرضا وعدم التوافق الزواجي.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500"/>
                                        <p:tgtEl>
                                          <p:spTgt spid="1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9" name="Shape 149"/>
        <p:cNvGrpSpPr/>
        <p:nvPr/>
      </p:nvGrpSpPr>
      <p:grpSpPr>
        <a:xfrm>
          <a:off x="0" y="0"/>
          <a:ext cx="0" cy="0"/>
          <a:chOff x="0" y="0"/>
          <a:chExt cx="0" cy="0"/>
        </a:xfrm>
      </p:grpSpPr>
      <p:sp>
        <p:nvSpPr>
          <p:cNvPr id="150" name="Shape 150"/>
          <p:cNvSpPr/>
          <p:nvPr/>
        </p:nvSpPr>
        <p:spPr>
          <a:xfrm rot="5400000">
            <a:off x="5730868" y="-1444643"/>
            <a:ext cx="1071571" cy="4818068"/>
          </a:xfrm>
          <a:prstGeom prst="rect">
            <a:avLst/>
          </a:prstGeom>
          <a:solidFill>
            <a:srgbClr val="FFFFCC"/>
          </a:solidFill>
          <a:ln cap="flat" cmpd="sng" w="9525">
            <a:solidFill>
              <a:srgbClr val="000000"/>
            </a:solidFill>
            <a:prstDash val="solid"/>
            <a:miter/>
            <a:headEnd len="med" w="med" type="none"/>
            <a:tailEnd len="med" w="med" type="none"/>
          </a:ln>
          <a:effectLst>
            <a:outerShdw rotWithShape="0" algn="ctr" dir="2700000" dist="107763">
              <a:srgbClr val="808080"/>
            </a:outerShdw>
          </a:effectLst>
        </p:spPr>
        <p:txBody>
          <a:bodyPr anchorCtr="0" anchor="t" bIns="45700" lIns="91425" rIns="91425" tIns="45700">
            <a:noAutofit/>
          </a:bodyPr>
          <a:lstStyle/>
          <a:p>
            <a:pPr indent="0" lvl="0" marL="0" marR="0" rtl="1" algn="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51" name="Shape 151"/>
          <p:cNvSpPr/>
          <p:nvPr/>
        </p:nvSpPr>
        <p:spPr>
          <a:xfrm>
            <a:off x="3829244" y="587856"/>
            <a:ext cx="4775006" cy="769441"/>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6600CC"/>
                </a:solidFill>
                <a:latin typeface="Arial"/>
                <a:ea typeface="Arial"/>
                <a:cs typeface="Arial"/>
                <a:sym typeface="Arial"/>
              </a:rPr>
              <a:t>مفاهيم ومصطلحات؟</a:t>
            </a:r>
          </a:p>
        </p:txBody>
      </p:sp>
      <p:grpSp>
        <p:nvGrpSpPr>
          <p:cNvPr id="152" name="Shape 152"/>
          <p:cNvGrpSpPr/>
          <p:nvPr/>
        </p:nvGrpSpPr>
        <p:grpSpPr>
          <a:xfrm>
            <a:off x="285719" y="2571744"/>
            <a:ext cx="8572527" cy="3429024"/>
            <a:chOff x="285719" y="1000107"/>
            <a:chExt cx="8572560" cy="4500594"/>
          </a:xfrm>
        </p:grpSpPr>
        <p:grpSp>
          <p:nvGrpSpPr>
            <p:cNvPr id="153" name="Shape 153"/>
            <p:cNvGrpSpPr/>
            <p:nvPr/>
          </p:nvGrpSpPr>
          <p:grpSpPr>
            <a:xfrm>
              <a:off x="285719" y="1000107"/>
              <a:ext cx="8572560" cy="4500594"/>
              <a:chOff x="214281" y="1000107"/>
              <a:chExt cx="8572560" cy="4500594"/>
            </a:xfrm>
          </p:grpSpPr>
          <p:sp>
            <p:nvSpPr>
              <p:cNvPr id="154" name="Shape 154"/>
              <p:cNvSpPr/>
              <p:nvPr/>
            </p:nvSpPr>
            <p:spPr>
              <a:xfrm rot="10800000">
                <a:off x="285720" y="1000107"/>
                <a:ext cx="8501122" cy="4285981"/>
              </a:xfrm>
              <a:prstGeom prst="round1Rect">
                <a:avLst>
                  <a:gd fmla="val 16667" name="adj"/>
                </a:avLst>
              </a:prstGeom>
              <a:solidFill>
                <a:srgbClr val="0000FF"/>
              </a:solidFill>
              <a:ln cap="flat" cmpd="sng" w="57150">
                <a:solidFill>
                  <a:srgbClr val="00FFFF"/>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grpSp>
            <p:nvGrpSpPr>
              <p:cNvPr id="155" name="Shape 155"/>
              <p:cNvGrpSpPr/>
              <p:nvPr/>
            </p:nvGrpSpPr>
            <p:grpSpPr>
              <a:xfrm>
                <a:off x="214281" y="1214421"/>
                <a:ext cx="8501122" cy="4286280"/>
                <a:chOff x="285719" y="1071545"/>
                <a:chExt cx="8501122" cy="4286280"/>
              </a:xfrm>
            </p:grpSpPr>
            <p:sp>
              <p:nvSpPr>
                <p:cNvPr id="156" name="Shape 156"/>
                <p:cNvSpPr/>
                <p:nvPr/>
              </p:nvSpPr>
              <p:spPr>
                <a:xfrm>
                  <a:off x="285719" y="1071545"/>
                  <a:ext cx="8429683" cy="4286280"/>
                </a:xfrm>
                <a:prstGeom prst="round1Rect">
                  <a:avLst>
                    <a:gd fmla="val 16667" name="adj"/>
                  </a:avLst>
                </a:prstGeom>
                <a:solidFill>
                  <a:srgbClr val="FF0000"/>
                </a:solidFill>
                <a:ln cap="flat" cmpd="sng" w="762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7" name="Shape 157"/>
                <p:cNvSpPr/>
                <p:nvPr/>
              </p:nvSpPr>
              <p:spPr>
                <a:xfrm rot="10800000">
                  <a:off x="357157" y="1071844"/>
                  <a:ext cx="8429685" cy="4285981"/>
                </a:xfrm>
                <a:prstGeom prst="round1Rect">
                  <a:avLst>
                    <a:gd fmla="val 16667" name="adj"/>
                  </a:avLst>
                </a:prstGeom>
                <a:solidFill>
                  <a:schemeClr val="lt1"/>
                </a:solidFill>
                <a:ln cap="flat" cmpd="sng" w="57150">
                  <a:solidFill>
                    <a:srgbClr val="CC00FF"/>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grpSp>
        </p:grpSp>
        <p:sp>
          <p:nvSpPr>
            <p:cNvPr id="158" name="Shape 158"/>
            <p:cNvSpPr/>
            <p:nvPr/>
          </p:nvSpPr>
          <p:spPr>
            <a:xfrm>
              <a:off x="1500166" y="4285957"/>
              <a:ext cx="1428759" cy="621957"/>
            </a:xfrm>
            <a:prstGeom prst="round1Rect">
              <a:avLst>
                <a:gd fmla="val 16667" name="adj"/>
              </a:avLst>
            </a:prstGeom>
            <a:noFill/>
            <a:ln>
              <a:noFill/>
            </a:ln>
          </p:spPr>
          <p:txBody>
            <a:bodyPr anchorCtr="0" anchor="t" bIns="45700" lIns="91425" rIns="91425" tIns="45700">
              <a:noAutofit/>
            </a:bodyPr>
            <a:lstStyle/>
            <a:p>
              <a:pPr indent="0" lvl="0" marL="0" marR="0" rtl="1" algn="ctr">
                <a:spcBef>
                  <a:spcPts val="0"/>
                </a:spcBef>
                <a:spcAft>
                  <a:spcPts val="0"/>
                </a:spcAft>
                <a:buNone/>
              </a:pPr>
              <a:r>
                <a:t/>
              </a:r>
              <a:endParaRPr b="0" i="0" sz="2800" u="none" cap="none" strike="noStrike">
                <a:solidFill>
                  <a:schemeClr val="lt1"/>
                </a:solidFill>
                <a:latin typeface="Calibri"/>
                <a:ea typeface="Calibri"/>
                <a:cs typeface="Calibri"/>
                <a:sym typeface="Calibri"/>
              </a:endParaRPr>
            </a:p>
          </p:txBody>
        </p:sp>
      </p:grpSp>
      <p:sp>
        <p:nvSpPr>
          <p:cNvPr id="159" name="Shape 159"/>
          <p:cNvSpPr txBox="1"/>
          <p:nvPr/>
        </p:nvSpPr>
        <p:spPr>
          <a:xfrm>
            <a:off x="357158" y="3162730"/>
            <a:ext cx="8429683" cy="2123657"/>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CC0066"/>
                </a:solidFill>
                <a:latin typeface="Arial"/>
                <a:ea typeface="Arial"/>
                <a:cs typeface="Arial"/>
                <a:sym typeface="Arial"/>
              </a:rPr>
              <a:t>التوافق الزواجي: </a:t>
            </a:r>
            <a:r>
              <a:rPr b="1" i="0" lang="ar-EG" sz="4400" u="none" cap="none" strike="noStrike">
                <a:solidFill>
                  <a:srgbClr val="800080"/>
                </a:solidFill>
                <a:latin typeface="Arial"/>
                <a:ea typeface="Arial"/>
                <a:cs typeface="Arial"/>
                <a:sym typeface="Arial"/>
              </a:rPr>
              <a:t>هو أن يجد كلا الزوجين في العلاقة الزوجية ما يشبع حاجتهما المختلفة مما ينتج عنه الرضا الزواجي.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1000"/>
                                        <p:tgtEl>
                                          <p:spTgt spid="150"/>
                                        </p:tgtEl>
                                      </p:cBhvr>
                                    </p:animEffect>
                                  </p:childTnLst>
                                </p:cTn>
                              </p:par>
                              <p:par>
                                <p:cTn fill="hold" nodeType="with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1000"/>
                                        <p:tgtEl>
                                          <p:spTgt spid="1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1000"/>
                                        <p:tgtEl>
                                          <p:spTgt spid="152"/>
                                        </p:tgtEl>
                                      </p:cBhvr>
                                    </p:animEffect>
                                  </p:childTnLst>
                                </p:cTn>
                              </p:par>
                              <p:par>
                                <p:cTn fill="hold" nodeType="with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1000"/>
                                        <p:tgtEl>
                                          <p:spTgt spid="1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