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2" r:id="rId5"/>
    <p:sldId id="263" r:id="rId6"/>
    <p:sldId id="273" r:id="rId7"/>
    <p:sldId id="268" r:id="rId8"/>
    <p:sldId id="270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24" autoAdjust="0"/>
  </p:normalViewPr>
  <p:slideViewPr>
    <p:cSldViewPr snapToGrid="0">
      <p:cViewPr varScale="1">
        <p:scale>
          <a:sx n="82" d="100"/>
          <a:sy n="82" d="100"/>
        </p:scale>
        <p:origin x="69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3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4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6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0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3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9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2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6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C16EB728-AC51-423E-8840-62DA98432D1E}"/>
              </a:ext>
            </a:extLst>
          </p:cNvPr>
          <p:cNvSpPr/>
          <p:nvPr/>
        </p:nvSpPr>
        <p:spPr>
          <a:xfrm>
            <a:off x="1129554" y="2460047"/>
            <a:ext cx="100495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SA" sz="6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بَيْعَةُ العَقَبَة الأولى</a:t>
            </a:r>
            <a:endParaRPr lang="ar-BH" sz="8800" b="1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21FC120-807C-42B3-9DB1-83839AC44EB8}"/>
              </a:ext>
            </a:extLst>
          </p:cNvPr>
          <p:cNvSpPr/>
          <p:nvPr/>
        </p:nvSpPr>
        <p:spPr>
          <a:xfrm>
            <a:off x="4370206" y="3847725"/>
            <a:ext cx="3451587" cy="138499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2800" b="1" i="0" u="none" strike="noStrike" kern="1200" cap="none" spc="0" normalizeH="0" baseline="0" noProof="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التربية الإسلامية – الجزء </a:t>
            </a:r>
            <a:r>
              <a:rPr kumimoji="0" lang="ar-BH" sz="2800" b="1" i="0" u="none" strike="noStrike" kern="1200" cap="none" spc="0" normalizeH="0" baseline="0" noProof="0" dirty="0" err="1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kumimoji="0" lang="ar-SA" sz="2800" b="1" i="0" u="none" strike="noStrike" kern="1200" cap="none" spc="0" normalizeH="0" baseline="0" noProof="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لثاني</a:t>
            </a:r>
            <a:r>
              <a:rPr kumimoji="0" lang="ar-BH" sz="2800" b="1" i="0" u="none" strike="noStrike" kern="1200" cap="none" spc="0" normalizeH="0" baseline="0" noProof="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kumimoji="0" lang="ar-BH" sz="2800" b="1" i="0" u="none" strike="noStrike" kern="1200" cap="none" spc="0" normalizeH="0" baseline="0" noProof="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لصف </a:t>
            </a:r>
            <a:r>
              <a:rPr kumimoji="0" lang="ar-SA" sz="2800" b="1" i="0" u="none" strike="noStrike" kern="1200" cap="none" spc="0" normalizeH="0" baseline="0" noProof="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</a:t>
            </a:r>
            <a:r>
              <a:rPr kumimoji="0" lang="ar-BH" sz="2800" b="1" i="0" u="none" strike="noStrike" kern="1200" cap="none" spc="0" normalizeH="0" baseline="0" noProof="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الابتدائي</a:t>
            </a:r>
            <a:endParaRPr kumimoji="0" lang="ar-SA" sz="2800" b="1" i="0" u="none" strike="noStrike" kern="1200" cap="none" spc="0" normalizeH="0" baseline="0" noProof="0" dirty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BH" sz="28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  <a:sym typeface="Arial"/>
              </a:rPr>
              <a:t>الفصل الدراسي </a:t>
            </a:r>
            <a:r>
              <a:rPr lang="ar-BH" sz="2800" b="1" dirty="0" err="1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  <a:sym typeface="Arial"/>
              </a:rPr>
              <a:t>ال</a:t>
            </a:r>
            <a:r>
              <a:rPr lang="ar-SA" sz="28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  <a:sym typeface="Arial"/>
              </a:rPr>
              <a:t>ثاني</a:t>
            </a:r>
            <a:r>
              <a:rPr lang="ar-BH" sz="28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  <a:sym typeface="Arial"/>
              </a:rPr>
              <a:t> </a:t>
            </a:r>
            <a:endParaRPr lang="ar-BH" sz="28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46382" y="2664789"/>
            <a:ext cx="7998013" cy="847454"/>
          </a:xfrm>
        </p:spPr>
        <p:txBody>
          <a:bodyPr>
            <a:normAutofit fontScale="90000"/>
          </a:bodyPr>
          <a:lstStyle/>
          <a:p>
            <a:pPr algn="r"/>
            <a:b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b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br>
              <a:rPr lang="ar-BH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b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</a:t>
            </a:r>
            <a:b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b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br>
              <a:rPr lang="ar-BH" b="1" dirty="0"/>
            </a:br>
            <a:b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br>
              <a:rPr lang="en-US" b="1" dirty="0"/>
            </a:br>
            <a:b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b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br>
              <a:rPr lang="ar-BH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0" name="TextBox 2"/>
          <p:cNvSpPr txBox="1"/>
          <p:nvPr/>
        </p:nvSpPr>
        <p:spPr>
          <a:xfrm>
            <a:off x="3694042" y="1342442"/>
            <a:ext cx="407046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BH" sz="44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أهداف الدرس:</a:t>
            </a:r>
          </a:p>
        </p:txBody>
      </p:sp>
      <p:grpSp>
        <p:nvGrpSpPr>
          <p:cNvPr id="11" name="Group 8"/>
          <p:cNvGrpSpPr/>
          <p:nvPr/>
        </p:nvGrpSpPr>
        <p:grpSpPr>
          <a:xfrm>
            <a:off x="10023672" y="2988421"/>
            <a:ext cx="1422311" cy="1397259"/>
            <a:chOff x="7780205" y="2007649"/>
            <a:chExt cx="1260424" cy="124569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2" name="Oval 9"/>
            <p:cNvSpPr/>
            <p:nvPr/>
          </p:nvSpPr>
          <p:spPr>
            <a:xfrm>
              <a:off x="7780205" y="2133599"/>
              <a:ext cx="1143990" cy="1119748"/>
            </a:xfrm>
            <a:prstGeom prst="ellipse">
              <a:avLst/>
            </a:prstGeom>
            <a:grpFill/>
            <a:ln w="6350" cap="flat" cmpd="sng" algn="ctr">
              <a:noFill/>
              <a:prstDash val="solid"/>
              <a:miter lim="800000"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rtlCol="1" anchor="ctr"/>
            <a:lstStyle>
              <a:defPPr>
                <a:defRPr lang="ar-BH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BH" sz="4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ultan bold" pitchFamily="2" charset="-78"/>
              </a:endParaRPr>
            </a:p>
          </p:txBody>
        </p:sp>
        <p:pic>
          <p:nvPicPr>
            <p:cNvPr id="13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432557">
              <a:off x="8587384" y="2002722"/>
              <a:ext cx="448317" cy="458172"/>
            </a:xfrm>
            <a:prstGeom prst="rect">
              <a:avLst/>
            </a:prstGeom>
            <a:grpFill/>
            <a:effectLst>
              <a:glow rad="127000">
                <a:sysClr val="window" lastClr="FFFFFF"/>
              </a:glow>
            </a:effectLst>
          </p:spPr>
        </p:pic>
      </p:grpSp>
      <p:sp>
        <p:nvSpPr>
          <p:cNvPr id="17" name="Flowchart: Alternate Process 17"/>
          <p:cNvSpPr/>
          <p:nvPr/>
        </p:nvSpPr>
        <p:spPr>
          <a:xfrm>
            <a:off x="579126" y="3080970"/>
            <a:ext cx="9815224" cy="126806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6350" cap="flat" cmpd="sng" algn="ctr">
            <a:solidFill>
              <a:srgbClr val="66CBFF"/>
            </a:solidFill>
            <a:prstDash val="solid"/>
            <a:miter lim="800000"/>
          </a:ln>
          <a:effectLst/>
        </p:spPr>
        <p:txBody>
          <a:bodyPr rtlCol="1" anchor="ctr"/>
          <a:lstStyle>
            <a:defPPr>
              <a:defRPr lang="ar-BH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4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ar-SA" sz="4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تعرُّف الأمور التي بايع عليها الرسول ﷺ أهل يثرب في البيعة الأولى.</a:t>
            </a:r>
            <a:endParaRPr lang="ar-BH" sz="40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40566858-8B5E-4629-8FF5-915AE2C32132}"/>
              </a:ext>
            </a:extLst>
          </p:cNvPr>
          <p:cNvSpPr>
            <a:spLocks/>
          </p:cNvSpPr>
          <p:nvPr/>
        </p:nvSpPr>
        <p:spPr bwMode="auto">
          <a:xfrm flipH="1">
            <a:off x="-4" y="48226"/>
            <a:ext cx="3694045" cy="687262"/>
          </a:xfrm>
          <a:custGeom>
            <a:avLst/>
            <a:gdLst>
              <a:gd name="T0" fmla="*/ 194 w 798"/>
              <a:gd name="T1" fmla="*/ 0 h 583"/>
              <a:gd name="T2" fmla="*/ 604 w 798"/>
              <a:gd name="T3" fmla="*/ 0 h 583"/>
              <a:gd name="T4" fmla="*/ 798 w 798"/>
              <a:gd name="T5" fmla="*/ 195 h 583"/>
              <a:gd name="T6" fmla="*/ 798 w 798"/>
              <a:gd name="T7" fmla="*/ 198 h 583"/>
              <a:gd name="T8" fmla="*/ 798 w 798"/>
              <a:gd name="T9" fmla="*/ 198 h 583"/>
              <a:gd name="T10" fmla="*/ 798 w 798"/>
              <a:gd name="T11" fmla="*/ 583 h 583"/>
              <a:gd name="T12" fmla="*/ 604 w 798"/>
              <a:gd name="T13" fmla="*/ 389 h 583"/>
              <a:gd name="T14" fmla="*/ 335 w 798"/>
              <a:gd name="T15" fmla="*/ 389 h 583"/>
              <a:gd name="T16" fmla="*/ 194 w 798"/>
              <a:gd name="T17" fmla="*/ 389 h 583"/>
              <a:gd name="T18" fmla="*/ 0 w 798"/>
              <a:gd name="T19" fmla="*/ 195 h 583"/>
              <a:gd name="T20" fmla="*/ 194 w 798"/>
              <a:gd name="T21" fmla="*/ 0 h 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98" h="583">
                <a:moveTo>
                  <a:pt x="194" y="0"/>
                </a:moveTo>
                <a:cubicBezTo>
                  <a:pt x="199" y="0"/>
                  <a:pt x="599" y="0"/>
                  <a:pt x="604" y="0"/>
                </a:cubicBezTo>
                <a:cubicBezTo>
                  <a:pt x="711" y="0"/>
                  <a:pt x="798" y="87"/>
                  <a:pt x="798" y="195"/>
                </a:cubicBezTo>
                <a:cubicBezTo>
                  <a:pt x="798" y="196"/>
                  <a:pt x="798" y="197"/>
                  <a:pt x="798" y="198"/>
                </a:cubicBezTo>
                <a:cubicBezTo>
                  <a:pt x="798" y="198"/>
                  <a:pt x="798" y="198"/>
                  <a:pt x="798" y="198"/>
                </a:cubicBezTo>
                <a:cubicBezTo>
                  <a:pt x="798" y="583"/>
                  <a:pt x="798" y="583"/>
                  <a:pt x="798" y="583"/>
                </a:cubicBezTo>
                <a:cubicBezTo>
                  <a:pt x="798" y="476"/>
                  <a:pt x="711" y="389"/>
                  <a:pt x="604" y="389"/>
                </a:cubicBezTo>
                <a:cubicBezTo>
                  <a:pt x="600" y="389"/>
                  <a:pt x="452" y="389"/>
                  <a:pt x="335" y="389"/>
                </a:cubicBezTo>
                <a:cubicBezTo>
                  <a:pt x="259" y="389"/>
                  <a:pt x="196" y="389"/>
                  <a:pt x="194" y="389"/>
                </a:cubicBezTo>
                <a:cubicBezTo>
                  <a:pt x="87" y="389"/>
                  <a:pt x="0" y="302"/>
                  <a:pt x="0" y="195"/>
                </a:cubicBezTo>
                <a:cubicBezTo>
                  <a:pt x="0" y="87"/>
                  <a:pt x="87" y="0"/>
                  <a:pt x="194" y="0"/>
                </a:cubicBezTo>
                <a:close/>
              </a:path>
            </a:pathLst>
          </a:custGeom>
          <a:gradFill flip="none" rotWithShape="1">
            <a:gsLst>
              <a:gs pos="0">
                <a:srgbClr val="70AD47">
                  <a:shade val="30000"/>
                  <a:satMod val="115000"/>
                </a:srgbClr>
              </a:gs>
              <a:gs pos="50000">
                <a:srgbClr val="70AD47">
                  <a:shade val="67500"/>
                  <a:satMod val="115000"/>
                </a:srgbClr>
              </a:gs>
              <a:gs pos="100000">
                <a:srgbClr val="70AD47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   بيعة العقبة الأولى </a:t>
            </a:r>
            <a:r>
              <a:rPr lang="ar-BH" altLang="ko-KR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- التربية الإسلامية</a:t>
            </a:r>
            <a:endParaRPr lang="ko-KR" altLang="en-US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40566858-8B5E-4629-8FF5-915AE2C32132}"/>
              </a:ext>
            </a:extLst>
          </p:cNvPr>
          <p:cNvSpPr>
            <a:spLocks/>
          </p:cNvSpPr>
          <p:nvPr/>
        </p:nvSpPr>
        <p:spPr bwMode="auto">
          <a:xfrm flipH="1">
            <a:off x="-4" y="48226"/>
            <a:ext cx="3657603" cy="687262"/>
          </a:xfrm>
          <a:custGeom>
            <a:avLst/>
            <a:gdLst>
              <a:gd name="T0" fmla="*/ 194 w 798"/>
              <a:gd name="T1" fmla="*/ 0 h 583"/>
              <a:gd name="T2" fmla="*/ 604 w 798"/>
              <a:gd name="T3" fmla="*/ 0 h 583"/>
              <a:gd name="T4" fmla="*/ 798 w 798"/>
              <a:gd name="T5" fmla="*/ 195 h 583"/>
              <a:gd name="T6" fmla="*/ 798 w 798"/>
              <a:gd name="T7" fmla="*/ 198 h 583"/>
              <a:gd name="T8" fmla="*/ 798 w 798"/>
              <a:gd name="T9" fmla="*/ 198 h 583"/>
              <a:gd name="T10" fmla="*/ 798 w 798"/>
              <a:gd name="T11" fmla="*/ 583 h 583"/>
              <a:gd name="T12" fmla="*/ 604 w 798"/>
              <a:gd name="T13" fmla="*/ 389 h 583"/>
              <a:gd name="T14" fmla="*/ 335 w 798"/>
              <a:gd name="T15" fmla="*/ 389 h 583"/>
              <a:gd name="T16" fmla="*/ 194 w 798"/>
              <a:gd name="T17" fmla="*/ 389 h 583"/>
              <a:gd name="T18" fmla="*/ 0 w 798"/>
              <a:gd name="T19" fmla="*/ 195 h 583"/>
              <a:gd name="T20" fmla="*/ 194 w 798"/>
              <a:gd name="T21" fmla="*/ 0 h 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98" h="583">
                <a:moveTo>
                  <a:pt x="194" y="0"/>
                </a:moveTo>
                <a:cubicBezTo>
                  <a:pt x="199" y="0"/>
                  <a:pt x="599" y="0"/>
                  <a:pt x="604" y="0"/>
                </a:cubicBezTo>
                <a:cubicBezTo>
                  <a:pt x="711" y="0"/>
                  <a:pt x="798" y="87"/>
                  <a:pt x="798" y="195"/>
                </a:cubicBezTo>
                <a:cubicBezTo>
                  <a:pt x="798" y="196"/>
                  <a:pt x="798" y="197"/>
                  <a:pt x="798" y="198"/>
                </a:cubicBezTo>
                <a:cubicBezTo>
                  <a:pt x="798" y="198"/>
                  <a:pt x="798" y="198"/>
                  <a:pt x="798" y="198"/>
                </a:cubicBezTo>
                <a:cubicBezTo>
                  <a:pt x="798" y="583"/>
                  <a:pt x="798" y="583"/>
                  <a:pt x="798" y="583"/>
                </a:cubicBezTo>
                <a:cubicBezTo>
                  <a:pt x="798" y="476"/>
                  <a:pt x="711" y="389"/>
                  <a:pt x="604" y="389"/>
                </a:cubicBezTo>
                <a:cubicBezTo>
                  <a:pt x="600" y="389"/>
                  <a:pt x="452" y="389"/>
                  <a:pt x="335" y="389"/>
                </a:cubicBezTo>
                <a:cubicBezTo>
                  <a:pt x="259" y="389"/>
                  <a:pt x="196" y="389"/>
                  <a:pt x="194" y="389"/>
                </a:cubicBezTo>
                <a:cubicBezTo>
                  <a:pt x="87" y="389"/>
                  <a:pt x="0" y="302"/>
                  <a:pt x="0" y="195"/>
                </a:cubicBezTo>
                <a:cubicBezTo>
                  <a:pt x="0" y="87"/>
                  <a:pt x="87" y="0"/>
                  <a:pt x="194" y="0"/>
                </a:cubicBezTo>
                <a:close/>
              </a:path>
            </a:pathLst>
          </a:custGeom>
          <a:gradFill flip="none" rotWithShape="1">
            <a:gsLst>
              <a:gs pos="0">
                <a:srgbClr val="70AD47">
                  <a:shade val="30000"/>
                  <a:satMod val="115000"/>
                </a:srgbClr>
              </a:gs>
              <a:gs pos="50000">
                <a:srgbClr val="70AD47">
                  <a:shade val="67500"/>
                  <a:satMod val="115000"/>
                </a:srgbClr>
              </a:gs>
              <a:gs pos="100000">
                <a:srgbClr val="70AD47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   بيعة العقبة الأولى </a:t>
            </a:r>
            <a:r>
              <a:rPr lang="ar-BH" altLang="ko-KR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- التربية الإسلامية</a:t>
            </a:r>
            <a:endParaRPr lang="ko-KR" altLang="en-US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9221" name="Picture 5" descr="C:\Users\ASUS\Desktop\صورة 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69977" y="83199"/>
            <a:ext cx="2256312" cy="2351315"/>
          </a:xfrm>
          <a:prstGeom prst="rect">
            <a:avLst/>
          </a:prstGeom>
          <a:noFill/>
        </p:spPr>
      </p:pic>
      <p:sp>
        <p:nvSpPr>
          <p:cNvPr id="9" name="مستطيل ذو زوايا قطرية مستديرة 8"/>
          <p:cNvSpPr/>
          <p:nvPr/>
        </p:nvSpPr>
        <p:spPr>
          <a:xfrm>
            <a:off x="159464" y="912154"/>
            <a:ext cx="9490876" cy="4971011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كان سيدنا محمد </a:t>
            </a:r>
            <a:r>
              <a:rPr lang="ar-SA" sz="44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ﷺ</a:t>
            </a:r>
            <a:r>
              <a:rPr lang="ar-SA" sz="4400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يعرضُ دعوته على قبائل العرب التي تقصد مكة للحج، والتقى بوفدٍ مؤلفٍ من ستة رجال من أهل يثرب، فعرض عليهم الإسلام فأسلموا، وتذكَّروا حديث اليهود عن ظهور نبي جديد، فقالوا: (ها هو ذا والله النبي الذي تُهدّدنا </a:t>
            </a:r>
            <a:r>
              <a:rPr lang="ar-SA" sz="4400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به</a:t>
            </a:r>
            <a:r>
              <a:rPr lang="ar-SA" sz="4400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اليهود، وسوف لا نتركهم يسبقوننا إليه)، وعادوا إلى يثرب يُبشّرون بالنبي </a:t>
            </a:r>
            <a:r>
              <a:rPr lang="ar-SA" sz="44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ﷺ</a:t>
            </a:r>
            <a:r>
              <a:rPr lang="ar-SA" sz="4400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، وبالدين الجديد.</a:t>
            </a:r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40566858-8B5E-4629-8FF5-915AE2C32132}"/>
              </a:ext>
            </a:extLst>
          </p:cNvPr>
          <p:cNvSpPr>
            <a:spLocks/>
          </p:cNvSpPr>
          <p:nvPr/>
        </p:nvSpPr>
        <p:spPr bwMode="auto">
          <a:xfrm flipH="1">
            <a:off x="-4" y="48226"/>
            <a:ext cx="3762534" cy="687262"/>
          </a:xfrm>
          <a:custGeom>
            <a:avLst/>
            <a:gdLst>
              <a:gd name="T0" fmla="*/ 194 w 798"/>
              <a:gd name="T1" fmla="*/ 0 h 583"/>
              <a:gd name="T2" fmla="*/ 604 w 798"/>
              <a:gd name="T3" fmla="*/ 0 h 583"/>
              <a:gd name="T4" fmla="*/ 798 w 798"/>
              <a:gd name="T5" fmla="*/ 195 h 583"/>
              <a:gd name="T6" fmla="*/ 798 w 798"/>
              <a:gd name="T7" fmla="*/ 198 h 583"/>
              <a:gd name="T8" fmla="*/ 798 w 798"/>
              <a:gd name="T9" fmla="*/ 198 h 583"/>
              <a:gd name="T10" fmla="*/ 798 w 798"/>
              <a:gd name="T11" fmla="*/ 583 h 583"/>
              <a:gd name="T12" fmla="*/ 604 w 798"/>
              <a:gd name="T13" fmla="*/ 389 h 583"/>
              <a:gd name="T14" fmla="*/ 335 w 798"/>
              <a:gd name="T15" fmla="*/ 389 h 583"/>
              <a:gd name="T16" fmla="*/ 194 w 798"/>
              <a:gd name="T17" fmla="*/ 389 h 583"/>
              <a:gd name="T18" fmla="*/ 0 w 798"/>
              <a:gd name="T19" fmla="*/ 195 h 583"/>
              <a:gd name="T20" fmla="*/ 194 w 798"/>
              <a:gd name="T21" fmla="*/ 0 h 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98" h="583">
                <a:moveTo>
                  <a:pt x="194" y="0"/>
                </a:moveTo>
                <a:cubicBezTo>
                  <a:pt x="199" y="0"/>
                  <a:pt x="599" y="0"/>
                  <a:pt x="604" y="0"/>
                </a:cubicBezTo>
                <a:cubicBezTo>
                  <a:pt x="711" y="0"/>
                  <a:pt x="798" y="87"/>
                  <a:pt x="798" y="195"/>
                </a:cubicBezTo>
                <a:cubicBezTo>
                  <a:pt x="798" y="196"/>
                  <a:pt x="798" y="197"/>
                  <a:pt x="798" y="198"/>
                </a:cubicBezTo>
                <a:cubicBezTo>
                  <a:pt x="798" y="198"/>
                  <a:pt x="798" y="198"/>
                  <a:pt x="798" y="198"/>
                </a:cubicBezTo>
                <a:cubicBezTo>
                  <a:pt x="798" y="583"/>
                  <a:pt x="798" y="583"/>
                  <a:pt x="798" y="583"/>
                </a:cubicBezTo>
                <a:cubicBezTo>
                  <a:pt x="798" y="476"/>
                  <a:pt x="711" y="389"/>
                  <a:pt x="604" y="389"/>
                </a:cubicBezTo>
                <a:cubicBezTo>
                  <a:pt x="600" y="389"/>
                  <a:pt x="452" y="389"/>
                  <a:pt x="335" y="389"/>
                </a:cubicBezTo>
                <a:cubicBezTo>
                  <a:pt x="259" y="389"/>
                  <a:pt x="196" y="389"/>
                  <a:pt x="194" y="389"/>
                </a:cubicBezTo>
                <a:cubicBezTo>
                  <a:pt x="87" y="389"/>
                  <a:pt x="0" y="302"/>
                  <a:pt x="0" y="195"/>
                </a:cubicBezTo>
                <a:cubicBezTo>
                  <a:pt x="0" y="87"/>
                  <a:pt x="87" y="0"/>
                  <a:pt x="194" y="0"/>
                </a:cubicBezTo>
                <a:close/>
              </a:path>
            </a:pathLst>
          </a:custGeom>
          <a:gradFill flip="none" rotWithShape="1">
            <a:gsLst>
              <a:gs pos="0">
                <a:srgbClr val="70AD47">
                  <a:shade val="30000"/>
                  <a:satMod val="115000"/>
                </a:srgbClr>
              </a:gs>
              <a:gs pos="50000">
                <a:srgbClr val="70AD47">
                  <a:shade val="67500"/>
                  <a:satMod val="115000"/>
                </a:srgbClr>
              </a:gs>
              <a:gs pos="100000">
                <a:srgbClr val="70AD47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   بيعة العقبة الأولى </a:t>
            </a:r>
            <a:r>
              <a:rPr lang="ar-BH" altLang="ko-KR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- التربية الإسلامية</a:t>
            </a:r>
            <a:endParaRPr lang="ko-KR" altLang="en-US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مستطيل ذو زوايا قطرية مستديرة 8"/>
          <p:cNvSpPr/>
          <p:nvPr/>
        </p:nvSpPr>
        <p:spPr>
          <a:xfrm>
            <a:off x="400050" y="847205"/>
            <a:ext cx="11410949" cy="2924695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وتسامع أهل يثرب بالنبي عليه الصلاة والسلام، فجاء في موسم الحج التالي اثنا عشر رجلًا من مسلمي يثرب إلى مكة، والتقوا برسول الله ﷺ سرًّا في مكان قرب مكة يُسمَّى العقبة، وهناك بايعوا رسول الله على أمور، منها:</a:t>
            </a:r>
            <a:r>
              <a:rPr lang="ar-SA" sz="4400" dirty="0">
                <a:latin typeface="Sakkal Majalla" pitchFamily="2" charset="-78"/>
                <a:cs typeface="Sakkal Majalla" pitchFamily="2" charset="-78"/>
              </a:rPr>
              <a:t> </a:t>
            </a:r>
          </a:p>
        </p:txBody>
      </p:sp>
      <p:sp>
        <p:nvSpPr>
          <p:cNvPr id="8" name="Snip Same Side Corner Rectangle 4"/>
          <p:cNvSpPr/>
          <p:nvPr/>
        </p:nvSpPr>
        <p:spPr>
          <a:xfrm>
            <a:off x="8229600" y="3962400"/>
            <a:ext cx="3700114" cy="2000250"/>
          </a:xfrm>
          <a:prstGeom prst="snip2Same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 – ألّا يشركوا مع الله إلهًا آخر.</a:t>
            </a:r>
          </a:p>
        </p:txBody>
      </p:sp>
      <p:sp>
        <p:nvSpPr>
          <p:cNvPr id="14" name="Snip Same Side Corner Rectangle 4"/>
          <p:cNvSpPr/>
          <p:nvPr/>
        </p:nvSpPr>
        <p:spPr>
          <a:xfrm>
            <a:off x="4476750" y="3981450"/>
            <a:ext cx="3733800" cy="1981200"/>
          </a:xfrm>
          <a:prstGeom prst="snip2Same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 – ألّا يسرقوا أموال غيرهم.</a:t>
            </a:r>
          </a:p>
        </p:txBody>
      </p:sp>
      <p:sp>
        <p:nvSpPr>
          <p:cNvPr id="15" name="Snip Same Side Corner Rectangle 4"/>
          <p:cNvSpPr/>
          <p:nvPr/>
        </p:nvSpPr>
        <p:spPr>
          <a:xfrm>
            <a:off x="533400" y="4000500"/>
            <a:ext cx="3943350" cy="1962150"/>
          </a:xfrm>
          <a:prstGeom prst="snip2Same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 – ألّا يقتلوا أولادهم خشية العار أو الفقر.</a:t>
            </a:r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تمرير أفقي 15"/>
          <p:cNvSpPr/>
          <p:nvPr/>
        </p:nvSpPr>
        <p:spPr>
          <a:xfrm>
            <a:off x="270642" y="1499689"/>
            <a:ext cx="11721490" cy="3390032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تمت البيعة، وعادوا إلى يثرب ومعهم مصعب بن عمير رضي الله عنه، وقد أرسله معهم  الرسول </a:t>
            </a:r>
            <a:r>
              <a:rPr lang="ar-SA" sz="44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ﷺ</a:t>
            </a:r>
            <a:r>
              <a:rPr lang="ar-SA" sz="4400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ليُعلّمهم القرآن، وأحكام الإسلام، وسميت هذه البيعة: </a:t>
            </a:r>
            <a:r>
              <a:rPr lang="ar-SA" sz="4400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بيعة العقبة الأولى</a:t>
            </a:r>
            <a:r>
              <a:rPr lang="ar-SA" sz="4000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.</a:t>
            </a:r>
          </a:p>
        </p:txBody>
      </p:sp>
      <p:sp>
        <p:nvSpPr>
          <p:cNvPr id="6" name="Freeform 16">
            <a:extLst>
              <a:ext uri="{FF2B5EF4-FFF2-40B4-BE49-F238E27FC236}">
                <a16:creationId xmlns:a16="http://schemas.microsoft.com/office/drawing/2014/main" id="{40566858-8B5E-4629-8FF5-915AE2C32132}"/>
              </a:ext>
            </a:extLst>
          </p:cNvPr>
          <p:cNvSpPr>
            <a:spLocks/>
          </p:cNvSpPr>
          <p:nvPr/>
        </p:nvSpPr>
        <p:spPr bwMode="auto">
          <a:xfrm flipH="1">
            <a:off x="-8" y="48225"/>
            <a:ext cx="3912439" cy="650109"/>
          </a:xfrm>
          <a:custGeom>
            <a:avLst/>
            <a:gdLst>
              <a:gd name="T0" fmla="*/ 194 w 798"/>
              <a:gd name="T1" fmla="*/ 0 h 583"/>
              <a:gd name="T2" fmla="*/ 604 w 798"/>
              <a:gd name="T3" fmla="*/ 0 h 583"/>
              <a:gd name="T4" fmla="*/ 798 w 798"/>
              <a:gd name="T5" fmla="*/ 195 h 583"/>
              <a:gd name="T6" fmla="*/ 798 w 798"/>
              <a:gd name="T7" fmla="*/ 198 h 583"/>
              <a:gd name="T8" fmla="*/ 798 w 798"/>
              <a:gd name="T9" fmla="*/ 198 h 583"/>
              <a:gd name="T10" fmla="*/ 798 w 798"/>
              <a:gd name="T11" fmla="*/ 583 h 583"/>
              <a:gd name="T12" fmla="*/ 604 w 798"/>
              <a:gd name="T13" fmla="*/ 389 h 583"/>
              <a:gd name="T14" fmla="*/ 335 w 798"/>
              <a:gd name="T15" fmla="*/ 389 h 583"/>
              <a:gd name="T16" fmla="*/ 194 w 798"/>
              <a:gd name="T17" fmla="*/ 389 h 583"/>
              <a:gd name="T18" fmla="*/ 0 w 798"/>
              <a:gd name="T19" fmla="*/ 195 h 583"/>
              <a:gd name="T20" fmla="*/ 194 w 798"/>
              <a:gd name="T21" fmla="*/ 0 h 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98" h="583">
                <a:moveTo>
                  <a:pt x="194" y="0"/>
                </a:moveTo>
                <a:cubicBezTo>
                  <a:pt x="199" y="0"/>
                  <a:pt x="599" y="0"/>
                  <a:pt x="604" y="0"/>
                </a:cubicBezTo>
                <a:cubicBezTo>
                  <a:pt x="711" y="0"/>
                  <a:pt x="798" y="87"/>
                  <a:pt x="798" y="195"/>
                </a:cubicBezTo>
                <a:cubicBezTo>
                  <a:pt x="798" y="196"/>
                  <a:pt x="798" y="197"/>
                  <a:pt x="798" y="198"/>
                </a:cubicBezTo>
                <a:cubicBezTo>
                  <a:pt x="798" y="198"/>
                  <a:pt x="798" y="198"/>
                  <a:pt x="798" y="198"/>
                </a:cubicBezTo>
                <a:cubicBezTo>
                  <a:pt x="798" y="583"/>
                  <a:pt x="798" y="583"/>
                  <a:pt x="798" y="583"/>
                </a:cubicBezTo>
                <a:cubicBezTo>
                  <a:pt x="798" y="476"/>
                  <a:pt x="711" y="389"/>
                  <a:pt x="604" y="389"/>
                </a:cubicBezTo>
                <a:cubicBezTo>
                  <a:pt x="600" y="389"/>
                  <a:pt x="452" y="389"/>
                  <a:pt x="335" y="389"/>
                </a:cubicBezTo>
                <a:cubicBezTo>
                  <a:pt x="259" y="389"/>
                  <a:pt x="196" y="389"/>
                  <a:pt x="194" y="389"/>
                </a:cubicBezTo>
                <a:cubicBezTo>
                  <a:pt x="87" y="389"/>
                  <a:pt x="0" y="302"/>
                  <a:pt x="0" y="195"/>
                </a:cubicBezTo>
                <a:cubicBezTo>
                  <a:pt x="0" y="87"/>
                  <a:pt x="87" y="0"/>
                  <a:pt x="194" y="0"/>
                </a:cubicBezTo>
                <a:close/>
              </a:path>
            </a:pathLst>
          </a:custGeom>
          <a:gradFill flip="none" rotWithShape="1">
            <a:gsLst>
              <a:gs pos="0">
                <a:srgbClr val="70AD47">
                  <a:shade val="30000"/>
                  <a:satMod val="115000"/>
                </a:srgbClr>
              </a:gs>
              <a:gs pos="50000">
                <a:srgbClr val="70AD47">
                  <a:shade val="67500"/>
                  <a:satMod val="115000"/>
                </a:srgbClr>
              </a:gs>
              <a:gs pos="100000">
                <a:srgbClr val="70AD47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   بيعة العقبة الأولى </a:t>
            </a:r>
            <a:r>
              <a:rPr lang="ar-BH" altLang="ko-KR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- التربية الإسلامية</a:t>
            </a:r>
            <a:endParaRPr lang="ko-KR" altLang="en-US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Freeform 16">
            <a:extLst>
              <a:ext uri="{FF2B5EF4-FFF2-40B4-BE49-F238E27FC236}">
                <a16:creationId xmlns:a16="http://schemas.microsoft.com/office/drawing/2014/main" id="{40566858-8B5E-4629-8FF5-915AE2C32132}"/>
              </a:ext>
            </a:extLst>
          </p:cNvPr>
          <p:cNvSpPr>
            <a:spLocks/>
          </p:cNvSpPr>
          <p:nvPr/>
        </p:nvSpPr>
        <p:spPr bwMode="auto">
          <a:xfrm flipH="1">
            <a:off x="-4" y="48226"/>
            <a:ext cx="3747544" cy="687262"/>
          </a:xfrm>
          <a:custGeom>
            <a:avLst/>
            <a:gdLst>
              <a:gd name="T0" fmla="*/ 194 w 798"/>
              <a:gd name="T1" fmla="*/ 0 h 583"/>
              <a:gd name="T2" fmla="*/ 604 w 798"/>
              <a:gd name="T3" fmla="*/ 0 h 583"/>
              <a:gd name="T4" fmla="*/ 798 w 798"/>
              <a:gd name="T5" fmla="*/ 195 h 583"/>
              <a:gd name="T6" fmla="*/ 798 w 798"/>
              <a:gd name="T7" fmla="*/ 198 h 583"/>
              <a:gd name="T8" fmla="*/ 798 w 798"/>
              <a:gd name="T9" fmla="*/ 198 h 583"/>
              <a:gd name="T10" fmla="*/ 798 w 798"/>
              <a:gd name="T11" fmla="*/ 583 h 583"/>
              <a:gd name="T12" fmla="*/ 604 w 798"/>
              <a:gd name="T13" fmla="*/ 389 h 583"/>
              <a:gd name="T14" fmla="*/ 335 w 798"/>
              <a:gd name="T15" fmla="*/ 389 h 583"/>
              <a:gd name="T16" fmla="*/ 194 w 798"/>
              <a:gd name="T17" fmla="*/ 389 h 583"/>
              <a:gd name="T18" fmla="*/ 0 w 798"/>
              <a:gd name="T19" fmla="*/ 195 h 583"/>
              <a:gd name="T20" fmla="*/ 194 w 798"/>
              <a:gd name="T21" fmla="*/ 0 h 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98" h="583">
                <a:moveTo>
                  <a:pt x="194" y="0"/>
                </a:moveTo>
                <a:cubicBezTo>
                  <a:pt x="199" y="0"/>
                  <a:pt x="599" y="0"/>
                  <a:pt x="604" y="0"/>
                </a:cubicBezTo>
                <a:cubicBezTo>
                  <a:pt x="711" y="0"/>
                  <a:pt x="798" y="87"/>
                  <a:pt x="798" y="195"/>
                </a:cubicBezTo>
                <a:cubicBezTo>
                  <a:pt x="798" y="196"/>
                  <a:pt x="798" y="197"/>
                  <a:pt x="798" y="198"/>
                </a:cubicBezTo>
                <a:cubicBezTo>
                  <a:pt x="798" y="198"/>
                  <a:pt x="798" y="198"/>
                  <a:pt x="798" y="198"/>
                </a:cubicBezTo>
                <a:cubicBezTo>
                  <a:pt x="798" y="583"/>
                  <a:pt x="798" y="583"/>
                  <a:pt x="798" y="583"/>
                </a:cubicBezTo>
                <a:cubicBezTo>
                  <a:pt x="798" y="476"/>
                  <a:pt x="711" y="389"/>
                  <a:pt x="604" y="389"/>
                </a:cubicBezTo>
                <a:cubicBezTo>
                  <a:pt x="600" y="389"/>
                  <a:pt x="452" y="389"/>
                  <a:pt x="335" y="389"/>
                </a:cubicBezTo>
                <a:cubicBezTo>
                  <a:pt x="259" y="389"/>
                  <a:pt x="196" y="389"/>
                  <a:pt x="194" y="389"/>
                </a:cubicBezTo>
                <a:cubicBezTo>
                  <a:pt x="87" y="389"/>
                  <a:pt x="0" y="302"/>
                  <a:pt x="0" y="195"/>
                </a:cubicBezTo>
                <a:cubicBezTo>
                  <a:pt x="0" y="87"/>
                  <a:pt x="87" y="0"/>
                  <a:pt x="194" y="0"/>
                </a:cubicBezTo>
                <a:close/>
              </a:path>
            </a:pathLst>
          </a:custGeom>
          <a:gradFill flip="none" rotWithShape="1">
            <a:gsLst>
              <a:gs pos="0">
                <a:srgbClr val="70AD47">
                  <a:shade val="30000"/>
                  <a:satMod val="115000"/>
                </a:srgbClr>
              </a:gs>
              <a:gs pos="50000">
                <a:srgbClr val="70AD47">
                  <a:shade val="67500"/>
                  <a:satMod val="115000"/>
                </a:srgbClr>
              </a:gs>
              <a:gs pos="100000">
                <a:srgbClr val="70AD47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   بيعة العقبة الأولى </a:t>
            </a:r>
            <a:r>
              <a:rPr lang="ar-BH" altLang="ko-KR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- التربية الإسلامية</a:t>
            </a:r>
            <a:endParaRPr lang="ko-KR" altLang="en-US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179096" y="2406316"/>
            <a:ext cx="10226842" cy="2286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latin typeface="Sakkal Majalla" pitchFamily="2" charset="-78"/>
                <a:cs typeface="Sakkal Majalla" pitchFamily="2" charset="-78"/>
              </a:rPr>
              <a:t>البَيْعَة: معاهدةٌ واتفاق بين طرفين على أمر ما.</a:t>
            </a:r>
          </a:p>
          <a:p>
            <a:pPr algn="ctr"/>
            <a:r>
              <a:rPr lang="ar-SA" sz="4400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يثرب: اسم المدينة المنورة قبل هجرة النبي </a:t>
            </a:r>
            <a:r>
              <a:rPr lang="ar-SA" sz="4400" b="1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ﷺ</a:t>
            </a:r>
            <a:r>
              <a:rPr lang="ar-SA" sz="4400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إليها</a:t>
            </a:r>
            <a:r>
              <a:rPr lang="ar-SA" sz="4400" dirty="0">
                <a:latin typeface="Sakkal Majalla" pitchFamily="2" charset="-78"/>
                <a:cs typeface="Sakkal Majalla" pitchFamily="2" charset="-78"/>
              </a:rPr>
              <a:t>.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8373979" y="1660359"/>
            <a:ext cx="2502568" cy="72189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latin typeface="Sakkal Majalla" pitchFamily="2" charset="-78"/>
                <a:cs typeface="Sakkal Majalla" pitchFamily="2" charset="-78"/>
              </a:rPr>
              <a:t>أتعلم:</a:t>
            </a:r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2"/>
          <p:cNvSpPr/>
          <p:nvPr/>
        </p:nvSpPr>
        <p:spPr>
          <a:xfrm>
            <a:off x="89940" y="989518"/>
            <a:ext cx="11963400" cy="51798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justLow" rtl="1"/>
            <a:r>
              <a:rPr lang="ar-SA" sz="27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أكمل الفراغ بما يناسبه من المعاني فيما يأتي:</a:t>
            </a:r>
            <a:endParaRPr lang="ar-BH" sz="27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التقى الرسول ﷺ بوفد مؤلف من ............ رجال من أهل .................... فعرض عليهم الإسلام فأسلموا.</a:t>
            </a:r>
          </a:p>
          <a:p>
            <a:pPr algn="r"/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جاء في موسم الحج التالي ................ رجلًا من مسلمي ............... إلى ................ .</a:t>
            </a:r>
            <a:endParaRPr lang="ar-SA" sz="2800" b="1" dirty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Low" rtl="1"/>
            <a:r>
              <a:rPr lang="ar-SA" sz="27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بايع وفد يثرب الرسول </a:t>
            </a:r>
            <a:r>
              <a:rPr lang="ar-SA" sz="28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ﷺ</a:t>
            </a:r>
            <a:r>
              <a:rPr lang="ar-SA" sz="27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بيعة العقبة الأولى على أمور منها:</a:t>
            </a:r>
            <a:endParaRPr lang="ar-BH" sz="27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Low" rtl="1"/>
            <a:r>
              <a:rPr lang="ar-SA" sz="28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1 –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</a:t>
            </a:r>
            <a:r>
              <a:rPr lang="ar-SA" sz="28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. </a:t>
            </a:r>
          </a:p>
          <a:p>
            <a:pPr lvl="0" algn="justLow" rtl="1"/>
            <a:r>
              <a:rPr lang="ar-SA" sz="2800" b="1" dirty="0">
                <a:ln w="1905"/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2 –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</a:t>
            </a:r>
            <a:r>
              <a:rPr lang="ar-SA" sz="2800" b="1" dirty="0">
                <a:ln w="1905"/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SA" sz="2800" dirty="0">
              <a:ln w="1905"/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justLow" rtl="1"/>
            <a:r>
              <a:rPr lang="ar-SA" sz="28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3-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</a:t>
            </a:r>
            <a:r>
              <a:rPr lang="ar-BH" sz="28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SA" sz="2800" b="1" dirty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Low" rtl="1"/>
            <a:r>
              <a:rPr lang="ar-SA" sz="27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</a:t>
            </a:r>
            <a:r>
              <a:rPr lang="ar-BH" sz="27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ـ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ضع علامة ( √  ) أمام العبارة الصحيحة وعلامة ( × ) أمام العبارة غير الصحيحة فيما يأتي:</a:t>
            </a:r>
            <a:endParaRPr lang="en-US" sz="27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</a:t>
            </a:r>
          </a:p>
        </p:txBody>
      </p:sp>
      <p:sp>
        <p:nvSpPr>
          <p:cNvPr id="16" name="TextBox 9"/>
          <p:cNvSpPr txBox="1"/>
          <p:nvPr/>
        </p:nvSpPr>
        <p:spPr>
          <a:xfrm>
            <a:off x="4790941" y="229025"/>
            <a:ext cx="3338104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BH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نشاط</a:t>
            </a:r>
            <a:r>
              <a:rPr lang="ar-SA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الختامي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8" name="جدول 17"/>
          <p:cNvGraphicFramePr>
            <a:graphicFrameLocks noGrp="1"/>
          </p:cNvGraphicFramePr>
          <p:nvPr/>
        </p:nvGraphicFramePr>
        <p:xfrm>
          <a:off x="217416" y="4514849"/>
          <a:ext cx="11698240" cy="162748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854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3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4183">
                <a:tc>
                  <a:txBody>
                    <a:bodyPr/>
                    <a:lstStyle/>
                    <a:p>
                      <a:pPr algn="ctr" rtl="1"/>
                      <a:endParaRPr lang="ar-BH" sz="2400" dirty="0">
                        <a:solidFill>
                          <a:srgbClr val="C0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rtl="1"/>
                      <a:endParaRPr lang="ar-BH" sz="2800" b="1" dirty="0">
                        <a:solidFill>
                          <a:srgbClr val="C0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18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Sakkal Majalla" panose="02000000000000000000" pitchFamily="2" charset="-78"/>
                        <a:ea typeface="Times New Roman" panose="02020603050405020304" pitchFamily="18" charset="0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BH" sz="24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18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kern="1200" dirty="0">
                        <a:solidFill>
                          <a:srgbClr val="C00000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BH" sz="3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مربع نص 18"/>
          <p:cNvSpPr txBox="1"/>
          <p:nvPr/>
        </p:nvSpPr>
        <p:spPr>
          <a:xfrm>
            <a:off x="2132598" y="4466556"/>
            <a:ext cx="9830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" rtl="1"/>
            <a:r>
              <a:rPr lang="ar-SA" sz="2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كان الرسول </a:t>
            </a:r>
            <a:r>
              <a:rPr lang="ar-SA" sz="2400" b="1" dirty="0">
                <a:latin typeface="Sakkal Majalla" pitchFamily="2" charset="-78"/>
                <a:cs typeface="Sakkal Majalla" pitchFamily="2" charset="-78"/>
              </a:rPr>
              <a:t>ﷺ</a:t>
            </a:r>
            <a:r>
              <a:rPr lang="ar-SA" sz="2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يلتقي بمسلمي المدينة في مكان يُسمّى غار </a:t>
            </a:r>
            <a:r>
              <a:rPr lang="ar-SA" sz="23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حراء</a:t>
            </a:r>
            <a:r>
              <a:rPr lang="ar-SA" sz="2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ar-BH" sz="23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132598" y="5005419"/>
            <a:ext cx="9830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" rtl="1"/>
            <a:r>
              <a:rPr lang="ar-SA" sz="23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الصحابي الذي بعثه النبي </a:t>
            </a:r>
            <a:r>
              <a:rPr lang="ar-SA" sz="2400" b="1" dirty="0">
                <a:latin typeface="Sakkal Majalla" pitchFamily="2" charset="-78"/>
                <a:cs typeface="Sakkal Majalla" pitchFamily="2" charset="-78"/>
              </a:rPr>
              <a:t>ﷺ</a:t>
            </a:r>
            <a:r>
              <a:rPr lang="ar-SA" sz="23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مع وفد يثرب، هو مصعب بن </a:t>
            </a:r>
            <a:r>
              <a:rPr lang="ar-SA" sz="2300" b="1" dirty="0" err="1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عمير</a:t>
            </a:r>
            <a:r>
              <a:rPr lang="ar-SA" sz="2300" b="1" dirty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en-US" sz="2300" b="1" dirty="0"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2132598" y="5587730"/>
            <a:ext cx="9830400" cy="4462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" rtl="1">
              <a:defRPr/>
            </a:pPr>
            <a:r>
              <a:rPr lang="ar-SA" sz="2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العقبة مكان قرب المدينة.</a:t>
            </a:r>
            <a:endParaRPr lang="en-US" sz="23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704850" y="4552950"/>
            <a:ext cx="9715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endParaRPr lang="ar-BH" sz="2400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40566858-8B5E-4629-8FF5-915AE2C32132}"/>
              </a:ext>
            </a:extLst>
          </p:cNvPr>
          <p:cNvSpPr>
            <a:spLocks/>
          </p:cNvSpPr>
          <p:nvPr/>
        </p:nvSpPr>
        <p:spPr bwMode="auto">
          <a:xfrm flipH="1">
            <a:off x="-4" y="48226"/>
            <a:ext cx="3927426" cy="687262"/>
          </a:xfrm>
          <a:custGeom>
            <a:avLst/>
            <a:gdLst>
              <a:gd name="T0" fmla="*/ 194 w 798"/>
              <a:gd name="T1" fmla="*/ 0 h 583"/>
              <a:gd name="T2" fmla="*/ 604 w 798"/>
              <a:gd name="T3" fmla="*/ 0 h 583"/>
              <a:gd name="T4" fmla="*/ 798 w 798"/>
              <a:gd name="T5" fmla="*/ 195 h 583"/>
              <a:gd name="T6" fmla="*/ 798 w 798"/>
              <a:gd name="T7" fmla="*/ 198 h 583"/>
              <a:gd name="T8" fmla="*/ 798 w 798"/>
              <a:gd name="T9" fmla="*/ 198 h 583"/>
              <a:gd name="T10" fmla="*/ 798 w 798"/>
              <a:gd name="T11" fmla="*/ 583 h 583"/>
              <a:gd name="T12" fmla="*/ 604 w 798"/>
              <a:gd name="T13" fmla="*/ 389 h 583"/>
              <a:gd name="T14" fmla="*/ 335 w 798"/>
              <a:gd name="T15" fmla="*/ 389 h 583"/>
              <a:gd name="T16" fmla="*/ 194 w 798"/>
              <a:gd name="T17" fmla="*/ 389 h 583"/>
              <a:gd name="T18" fmla="*/ 0 w 798"/>
              <a:gd name="T19" fmla="*/ 195 h 583"/>
              <a:gd name="T20" fmla="*/ 194 w 798"/>
              <a:gd name="T21" fmla="*/ 0 h 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98" h="583">
                <a:moveTo>
                  <a:pt x="194" y="0"/>
                </a:moveTo>
                <a:cubicBezTo>
                  <a:pt x="199" y="0"/>
                  <a:pt x="599" y="0"/>
                  <a:pt x="604" y="0"/>
                </a:cubicBezTo>
                <a:cubicBezTo>
                  <a:pt x="711" y="0"/>
                  <a:pt x="798" y="87"/>
                  <a:pt x="798" y="195"/>
                </a:cubicBezTo>
                <a:cubicBezTo>
                  <a:pt x="798" y="196"/>
                  <a:pt x="798" y="197"/>
                  <a:pt x="798" y="198"/>
                </a:cubicBezTo>
                <a:cubicBezTo>
                  <a:pt x="798" y="198"/>
                  <a:pt x="798" y="198"/>
                  <a:pt x="798" y="198"/>
                </a:cubicBezTo>
                <a:cubicBezTo>
                  <a:pt x="798" y="583"/>
                  <a:pt x="798" y="583"/>
                  <a:pt x="798" y="583"/>
                </a:cubicBezTo>
                <a:cubicBezTo>
                  <a:pt x="798" y="476"/>
                  <a:pt x="711" y="389"/>
                  <a:pt x="604" y="389"/>
                </a:cubicBezTo>
                <a:cubicBezTo>
                  <a:pt x="600" y="389"/>
                  <a:pt x="452" y="389"/>
                  <a:pt x="335" y="389"/>
                </a:cubicBezTo>
                <a:cubicBezTo>
                  <a:pt x="259" y="389"/>
                  <a:pt x="196" y="389"/>
                  <a:pt x="194" y="389"/>
                </a:cubicBezTo>
                <a:cubicBezTo>
                  <a:pt x="87" y="389"/>
                  <a:pt x="0" y="302"/>
                  <a:pt x="0" y="195"/>
                </a:cubicBezTo>
                <a:cubicBezTo>
                  <a:pt x="0" y="87"/>
                  <a:pt x="87" y="0"/>
                  <a:pt x="194" y="0"/>
                </a:cubicBezTo>
                <a:close/>
              </a:path>
            </a:pathLst>
          </a:custGeom>
          <a:gradFill flip="none" rotWithShape="1">
            <a:gsLst>
              <a:gs pos="0">
                <a:srgbClr val="70AD47">
                  <a:shade val="30000"/>
                  <a:satMod val="115000"/>
                </a:srgbClr>
              </a:gs>
              <a:gs pos="50000">
                <a:srgbClr val="70AD47">
                  <a:shade val="67500"/>
                  <a:satMod val="115000"/>
                </a:srgbClr>
              </a:gs>
              <a:gs pos="100000">
                <a:srgbClr val="70AD47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   بيعة العقبة الأولى </a:t>
            </a:r>
            <a:r>
              <a:rPr lang="ar-BH" altLang="ko-KR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- التربية الإسلامية</a:t>
            </a:r>
            <a:endParaRPr lang="ko-KR" altLang="en-US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E63E3352-67E8-4311-8D61-682CE7355DED}"/>
              </a:ext>
            </a:extLst>
          </p:cNvPr>
          <p:cNvSpPr/>
          <p:nvPr/>
        </p:nvSpPr>
        <p:spPr>
          <a:xfrm>
            <a:off x="84836" y="996047"/>
            <a:ext cx="11963400" cy="51798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justLow" rtl="1"/>
            <a:r>
              <a:rPr lang="ar-SA" sz="27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أكمل الفراغ بما يناسبه من المعاني فيما يأتي:</a:t>
            </a:r>
            <a:endParaRPr lang="ar-BH" sz="27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التقى الرسول ﷺ بوفد مؤلف من </a:t>
            </a:r>
            <a:r>
              <a:rPr lang="ar-SA" sz="28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ستة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رجال من أهل </a:t>
            </a:r>
            <a:r>
              <a:rPr lang="ar-SA" sz="28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يثرب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فعرض عليهم الإسلام فأسلموا.</a:t>
            </a:r>
          </a:p>
          <a:p>
            <a:pPr algn="r"/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جاء في موسم الحج التالي </a:t>
            </a:r>
            <a:r>
              <a:rPr lang="ar-SA" sz="28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اثنا عشر  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رجلًا من مسلمي </a:t>
            </a:r>
            <a:r>
              <a:rPr lang="ar-SA" sz="28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يثرب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إلى </a:t>
            </a:r>
            <a:r>
              <a:rPr lang="ar-SA" sz="28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مكة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  <a:endParaRPr lang="ar-SA" sz="2800" b="1" dirty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Low" rtl="1"/>
            <a:r>
              <a:rPr lang="ar-SA" sz="27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بايع وفد يثرب الرسول </a:t>
            </a:r>
            <a:r>
              <a:rPr lang="ar-SA" sz="28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ﷺ</a:t>
            </a:r>
            <a:r>
              <a:rPr lang="ar-SA" sz="27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بيعة العقبة الأولى على أمور منها:</a:t>
            </a:r>
            <a:endParaRPr lang="ar-BH" sz="27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Low" rtl="1"/>
            <a:r>
              <a:rPr lang="ar-SA" sz="28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1 – </a:t>
            </a:r>
            <a:r>
              <a:rPr lang="ar-SA" sz="28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ألّا يشركوا مع الله إلهًا آخر. </a:t>
            </a:r>
          </a:p>
          <a:p>
            <a:pPr lvl="0" algn="justLow" rtl="1"/>
            <a:r>
              <a:rPr lang="ar-SA" sz="2800" b="1" dirty="0">
                <a:ln w="1905"/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2 – </a:t>
            </a:r>
            <a:r>
              <a:rPr lang="ar-SA" sz="28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ألّا يسرقوا أموال غيرهم</a:t>
            </a:r>
            <a:r>
              <a:rPr lang="ar-SA" sz="2800" b="1" dirty="0">
                <a:ln w="1905"/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SA" sz="2800" dirty="0">
              <a:ln w="1905"/>
              <a:solidFill>
                <a:srgbClr val="002060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justLow" rtl="1"/>
            <a:r>
              <a:rPr lang="ar-SA" sz="28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3- </a:t>
            </a:r>
            <a:r>
              <a:rPr lang="ar-SA" sz="28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ألّا يقتلوا أولادهم خشية العار أو الفقر</a:t>
            </a:r>
            <a:r>
              <a:rPr lang="ar-BH" sz="28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SA" sz="2800" b="1" dirty="0">
              <a:solidFill>
                <a:srgbClr val="002060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Low" rtl="1"/>
            <a:r>
              <a:rPr lang="ar-SA" sz="27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</a:t>
            </a:r>
            <a:r>
              <a:rPr lang="ar-BH" sz="27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ـ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ضع علامة ( √  ) أمام العبارة الصحيحة وعلامة ( × ) أمام العبارة غير الصحيحة فيما يأتي: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Low" rtl="1"/>
            <a:endParaRPr lang="en-US" sz="27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</a:t>
            </a: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94C900AF-3F6B-4141-AC3A-EF6B6BA011F9}"/>
              </a:ext>
            </a:extLst>
          </p:cNvPr>
          <p:cNvSpPr txBox="1"/>
          <p:nvPr/>
        </p:nvSpPr>
        <p:spPr>
          <a:xfrm>
            <a:off x="4790941" y="216377"/>
            <a:ext cx="3338104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إجابة النّشاط</a:t>
            </a:r>
            <a:r>
              <a:rPr lang="ar-SA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الختامي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4" name="جدول 17">
            <a:extLst>
              <a:ext uri="{FF2B5EF4-FFF2-40B4-BE49-F238E27FC236}">
                <a16:creationId xmlns:a16="http://schemas.microsoft.com/office/drawing/2014/main" id="{69A3FEAB-94A9-4D27-8762-BDEE091F86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19705"/>
              </p:ext>
            </p:extLst>
          </p:nvPr>
        </p:nvGraphicFramePr>
        <p:xfrm>
          <a:off x="242526" y="4514849"/>
          <a:ext cx="11698240" cy="162748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854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3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4183">
                <a:tc>
                  <a:txBody>
                    <a:bodyPr/>
                    <a:lstStyle/>
                    <a:p>
                      <a:pPr algn="ctr" rtl="1"/>
                      <a:endParaRPr lang="ar-BH" sz="2400" dirty="0">
                        <a:solidFill>
                          <a:srgbClr val="C0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1"/>
                      <a:endParaRPr lang="ar-BH" sz="2800" b="1" dirty="0">
                        <a:solidFill>
                          <a:srgbClr val="C0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18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Sakkal Majalla" panose="02000000000000000000" pitchFamily="2" charset="-78"/>
                        <a:ea typeface="Times New Roman" panose="02020603050405020304" pitchFamily="18" charset="0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BH" sz="24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18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kern="1200" dirty="0">
                        <a:solidFill>
                          <a:srgbClr val="C00000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BH" sz="3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BB714EE6-236B-43AF-96AE-3A5F9D79CC95}"/>
              </a:ext>
            </a:extLst>
          </p:cNvPr>
          <p:cNvGrpSpPr/>
          <p:nvPr/>
        </p:nvGrpSpPr>
        <p:grpSpPr>
          <a:xfrm>
            <a:off x="193986" y="4517716"/>
            <a:ext cx="11735628" cy="1675368"/>
            <a:chOff x="232474" y="4467954"/>
            <a:chExt cx="11735628" cy="1675368"/>
          </a:xfrm>
        </p:grpSpPr>
        <p:sp>
          <p:nvSpPr>
            <p:cNvPr id="17" name="مربع نص 22">
              <a:extLst>
                <a:ext uri="{FF2B5EF4-FFF2-40B4-BE49-F238E27FC236}">
                  <a16:creationId xmlns:a16="http://schemas.microsoft.com/office/drawing/2014/main" id="{89D961F7-3460-430B-900F-1CD7FAFF7C81}"/>
                </a:ext>
              </a:extLst>
            </p:cNvPr>
            <p:cNvSpPr txBox="1"/>
            <p:nvPr/>
          </p:nvSpPr>
          <p:spPr>
            <a:xfrm>
              <a:off x="232474" y="5005419"/>
              <a:ext cx="180713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b="1" dirty="0">
                  <a:solidFill>
                    <a:srgbClr val="C0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√</a:t>
              </a:r>
              <a:endParaRPr lang="en-US" sz="2800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2" name="مربع نص 27">
              <a:extLst>
                <a:ext uri="{FF2B5EF4-FFF2-40B4-BE49-F238E27FC236}">
                  <a16:creationId xmlns:a16="http://schemas.microsoft.com/office/drawing/2014/main" id="{FA6D6763-778E-4BAF-A9DE-44CD358C8F19}"/>
                </a:ext>
              </a:extLst>
            </p:cNvPr>
            <p:cNvSpPr txBox="1"/>
            <p:nvPr/>
          </p:nvSpPr>
          <p:spPr>
            <a:xfrm>
              <a:off x="875210" y="5620102"/>
              <a:ext cx="587829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b="1" dirty="0">
                  <a:solidFill>
                    <a:srgbClr val="C0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×</a:t>
              </a:r>
              <a:endParaRPr lang="ar-SA" sz="2800" dirty="0">
                <a:solidFill>
                  <a:srgbClr val="C00000"/>
                </a:solidFill>
              </a:endParaRPr>
            </a:p>
          </p:txBody>
        </p:sp>
        <p:sp>
          <p:nvSpPr>
            <p:cNvPr id="23" name="مربع نص 21">
              <a:extLst>
                <a:ext uri="{FF2B5EF4-FFF2-40B4-BE49-F238E27FC236}">
                  <a16:creationId xmlns:a16="http://schemas.microsoft.com/office/drawing/2014/main" id="{231F436D-5BB1-4CD8-8CB7-46EC23DC27A7}"/>
                </a:ext>
              </a:extLst>
            </p:cNvPr>
            <p:cNvSpPr txBox="1"/>
            <p:nvPr/>
          </p:nvSpPr>
          <p:spPr>
            <a:xfrm>
              <a:off x="914400" y="4561242"/>
              <a:ext cx="50560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>
                  <a:solidFill>
                    <a:srgbClr val="C0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×</a:t>
              </a:r>
              <a:endParaRPr lang="ar-SA" sz="2400" dirty="0">
                <a:solidFill>
                  <a:srgbClr val="C00000"/>
                </a:solidFill>
              </a:endParaRP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AEB1E35-3B44-4C66-BFA7-7AE5E092D8AC}"/>
                </a:ext>
              </a:extLst>
            </p:cNvPr>
            <p:cNvGrpSpPr/>
            <p:nvPr/>
          </p:nvGrpSpPr>
          <p:grpSpPr>
            <a:xfrm>
              <a:off x="2085256" y="4467954"/>
              <a:ext cx="9882846" cy="1566052"/>
              <a:chOff x="2085256" y="4467954"/>
              <a:chExt cx="9882846" cy="1566052"/>
            </a:xfrm>
          </p:grpSpPr>
          <p:sp>
            <p:nvSpPr>
              <p:cNvPr id="24" name="مربع نص 20">
                <a:extLst>
                  <a:ext uri="{FF2B5EF4-FFF2-40B4-BE49-F238E27FC236}">
                    <a16:creationId xmlns:a16="http://schemas.microsoft.com/office/drawing/2014/main" id="{A95ECCEF-2230-4CE5-BF40-6989FA5922C9}"/>
                  </a:ext>
                </a:extLst>
              </p:cNvPr>
              <p:cNvSpPr txBox="1"/>
              <p:nvPr/>
            </p:nvSpPr>
            <p:spPr>
              <a:xfrm>
                <a:off x="2085256" y="5587730"/>
                <a:ext cx="9830400" cy="44627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lvl="0" algn="just" rtl="1">
                  <a:defRPr/>
                </a:pPr>
                <a:r>
                  <a:rPr lang="ar-SA" sz="23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العقبة مكان قرب المدينة.</a:t>
                </a:r>
                <a:endParaRPr lang="en-US" sz="2300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25" name="مربع نص 18">
                <a:extLst>
                  <a:ext uri="{FF2B5EF4-FFF2-40B4-BE49-F238E27FC236}">
                    <a16:creationId xmlns:a16="http://schemas.microsoft.com/office/drawing/2014/main" id="{D2326516-01BC-4927-AC12-33CB15C1F763}"/>
                  </a:ext>
                </a:extLst>
              </p:cNvPr>
              <p:cNvSpPr txBox="1"/>
              <p:nvPr/>
            </p:nvSpPr>
            <p:spPr>
              <a:xfrm>
                <a:off x="2137702" y="4467954"/>
                <a:ext cx="983040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lvl="0" algn="just" rtl="1"/>
                <a:r>
                  <a:rPr lang="ar-SA" sz="23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كان الرسول </a:t>
                </a:r>
                <a:r>
                  <a:rPr lang="ar-SA" sz="2400" b="1" dirty="0">
                    <a:latin typeface="Sakkal Majalla" pitchFamily="2" charset="-78"/>
                    <a:cs typeface="Sakkal Majalla" pitchFamily="2" charset="-78"/>
                  </a:rPr>
                  <a:t>ﷺ</a:t>
                </a:r>
                <a:r>
                  <a:rPr lang="ar-SA" sz="23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يلتقي بمسلمي المدينة في مكان يُسمّى غار </a:t>
                </a:r>
                <a:r>
                  <a:rPr lang="ar-SA" sz="2300" b="1" dirty="0" err="1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حراء</a:t>
                </a:r>
                <a:r>
                  <a:rPr lang="ar-SA" sz="23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.</a:t>
                </a:r>
                <a:endParaRPr lang="ar-BH" sz="2300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26" name="مربع نص 19">
                <a:extLst>
                  <a:ext uri="{FF2B5EF4-FFF2-40B4-BE49-F238E27FC236}">
                    <a16:creationId xmlns:a16="http://schemas.microsoft.com/office/drawing/2014/main" id="{09B32F44-427D-4F6C-B44B-BA3CFABEC5B7}"/>
                  </a:ext>
                </a:extLst>
              </p:cNvPr>
              <p:cNvSpPr txBox="1"/>
              <p:nvPr/>
            </p:nvSpPr>
            <p:spPr>
              <a:xfrm>
                <a:off x="2137702" y="5006817"/>
                <a:ext cx="983040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lvl="0" algn="just" rtl="1"/>
                <a:r>
                  <a:rPr lang="ar-SA" sz="2300" b="1" dirty="0">
                    <a:latin typeface="Sakkal Majalla" panose="02000000000000000000" pitchFamily="2" charset="-78"/>
                    <a:ea typeface="Times New Roman" panose="02020603050405020304" pitchFamily="18" charset="0"/>
                    <a:cs typeface="Sakkal Majalla" panose="02000000000000000000" pitchFamily="2" charset="-78"/>
                  </a:rPr>
                  <a:t>الصحابي الذي بعثه النبي </a:t>
                </a:r>
                <a:r>
                  <a:rPr lang="ar-SA" sz="2400" b="1" dirty="0">
                    <a:latin typeface="Sakkal Majalla" pitchFamily="2" charset="-78"/>
                    <a:cs typeface="Sakkal Majalla" pitchFamily="2" charset="-78"/>
                  </a:rPr>
                  <a:t>ﷺ</a:t>
                </a:r>
                <a:r>
                  <a:rPr lang="ar-SA" sz="2300" b="1" dirty="0">
                    <a:latin typeface="Sakkal Majalla" panose="02000000000000000000" pitchFamily="2" charset="-78"/>
                    <a:ea typeface="Times New Roman" panose="02020603050405020304" pitchFamily="18" charset="0"/>
                    <a:cs typeface="Sakkal Majalla" panose="02000000000000000000" pitchFamily="2" charset="-78"/>
                  </a:rPr>
                  <a:t> مع وفد يثرب، هو مصعب بن </a:t>
                </a:r>
                <a:r>
                  <a:rPr lang="ar-SA" sz="2300" b="1" dirty="0" err="1">
                    <a:latin typeface="Sakkal Majalla" panose="02000000000000000000" pitchFamily="2" charset="-78"/>
                    <a:ea typeface="Times New Roman" panose="02020603050405020304" pitchFamily="18" charset="0"/>
                    <a:cs typeface="Sakkal Majalla" panose="02000000000000000000" pitchFamily="2" charset="-78"/>
                  </a:rPr>
                  <a:t>عمير</a:t>
                </a:r>
                <a:r>
                  <a:rPr lang="ar-SA" sz="2300" b="1" dirty="0">
                    <a:latin typeface="Sakkal Majalla" panose="02000000000000000000" pitchFamily="2" charset="-78"/>
                    <a:ea typeface="Times New Roman" panose="02020603050405020304" pitchFamily="18" charset="0"/>
                    <a:cs typeface="Sakkal Majalla" panose="02000000000000000000" pitchFamily="2" charset="-78"/>
                  </a:rPr>
                  <a:t> رضي الله عنه.</a:t>
                </a:r>
                <a:endParaRPr lang="en-US" sz="2300" b="1" dirty="0"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79779" y="373510"/>
            <a:ext cx="11432439" cy="537947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726509" y="3798180"/>
            <a:ext cx="7586662" cy="8478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4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ar-BH" sz="4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 rotWithShape="1">
          <a:blip r:embed="rId2"/>
          <a:srcRect l="23399" t="4300" r="59635" b="2177"/>
          <a:stretch/>
        </p:blipFill>
        <p:spPr>
          <a:xfrm rot="5400000">
            <a:off x="4765639" y="-2084604"/>
            <a:ext cx="2660720" cy="9177101"/>
          </a:xfrm>
          <a:prstGeom prst="rect">
            <a:avLst/>
          </a:prstGeom>
        </p:spPr>
      </p:pic>
      <p:sp>
        <p:nvSpPr>
          <p:cNvPr id="16" name="مستطيل 15"/>
          <p:cNvSpPr/>
          <p:nvPr/>
        </p:nvSpPr>
        <p:spPr>
          <a:xfrm>
            <a:off x="4073767" y="2188202"/>
            <a:ext cx="589764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ar-BH" sz="1350" dirty="0">
                <a:solidFill>
                  <a:srgbClr val="00B050"/>
                </a:solidFill>
              </a:rPr>
            </a:br>
            <a:endParaRPr lang="ar-BH" sz="1350" dirty="0">
              <a:solidFill>
                <a:srgbClr val="00B050"/>
              </a:solidFill>
            </a:endParaRPr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2D261B75-043A-4807-A94D-CF5968B090ED}"/>
              </a:ext>
            </a:extLst>
          </p:cNvPr>
          <p:cNvSpPr/>
          <p:nvPr/>
        </p:nvSpPr>
        <p:spPr>
          <a:xfrm>
            <a:off x="3748113" y="3870433"/>
            <a:ext cx="5193409" cy="1713932"/>
          </a:xfrm>
          <a:prstGeom prst="rect">
            <a:avLst/>
          </a:prstGeom>
          <a:noFill/>
        </p:spPr>
        <p:txBody>
          <a:bodyPr wrap="none" lIns="51435" tIns="25718" rIns="51435" bIns="25718">
            <a:spAutoFit/>
          </a:bodyPr>
          <a:lstStyle/>
          <a:p>
            <a:pPr algn="ctr"/>
            <a:r>
              <a:rPr lang="ar-BH" sz="5400" b="1" dirty="0">
                <a:ln w="22225">
                  <a:noFill/>
                  <a:prstDash val="solid"/>
                </a:ln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الدّرس</a:t>
            </a:r>
          </a:p>
          <a:p>
            <a:pPr algn="ctr"/>
            <a:r>
              <a:rPr lang="ar-BH" sz="5400" b="1" dirty="0">
                <a:ln w="22225">
                  <a:noFill/>
                  <a:prstDash val="solid"/>
                </a:ln>
                <a:solidFill>
                  <a:sysClr val="windowText" lastClr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وفقكم الله وسدّد خطاكم</a:t>
            </a:r>
            <a:endParaRPr lang="en-US" sz="5400" b="1" dirty="0">
              <a:ln w="22225">
                <a:noFill/>
                <a:prstDash val="solid"/>
              </a:ln>
              <a:solidFill>
                <a:sysClr val="windowText" lastClr="0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TMPLT.potx</Template>
  <TotalTime>949</TotalTime>
  <Words>615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Sakkal Majalla</vt:lpstr>
      <vt:lpstr>Traditional Arabic</vt:lpstr>
      <vt:lpstr>Office Theme</vt:lpstr>
      <vt:lpstr>PowerPoint Presentation</vt:lpstr>
      <vt:lpstr>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AYSHA ALTHABET</dc:creator>
  <cp:lastModifiedBy>Mohamed  El Haraj</cp:lastModifiedBy>
  <cp:revision>96</cp:revision>
  <cp:lastPrinted>2021-01-17T11:49:49Z</cp:lastPrinted>
  <dcterms:created xsi:type="dcterms:W3CDTF">2020-03-04T10:47:58Z</dcterms:created>
  <dcterms:modified xsi:type="dcterms:W3CDTF">2021-02-23T09:01:04Z</dcterms:modified>
</cp:coreProperties>
</file>