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56" r:id="rId1"/>
  </p:sldMasterIdLst>
  <p:notesMasterIdLst>
    <p:notesMasterId r:id="rId11"/>
  </p:notesMasterIdLst>
  <p:handoutMasterIdLst>
    <p:handoutMasterId r:id="rId12"/>
  </p:handoutMasterIdLst>
  <p:sldIdLst>
    <p:sldId id="286" r:id="rId2"/>
    <p:sldId id="307" r:id="rId3"/>
    <p:sldId id="344" r:id="rId4"/>
    <p:sldId id="348" r:id="rId5"/>
    <p:sldId id="349" r:id="rId6"/>
    <p:sldId id="351" r:id="rId7"/>
    <p:sldId id="350" r:id="rId8"/>
    <p:sldId id="352" r:id="rId9"/>
    <p:sldId id="353" r:id="rId10"/>
  </p:sldIdLst>
  <p:sldSz cx="9144000" cy="6858000" type="screen4x3"/>
  <p:notesSz cx="6877050" cy="1000125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786" autoAdjust="0"/>
  </p:normalViewPr>
  <p:slideViewPr>
    <p:cSldViewPr>
      <p:cViewPr varScale="1">
        <p:scale>
          <a:sx n="67" d="100"/>
          <a:sy n="67" d="100"/>
        </p:scale>
        <p:origin x="93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5679D80B-E5D6-41DB-810B-27C98058F6C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97313" y="0"/>
            <a:ext cx="2979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rtl="1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Prepared by Dr. Hassan Fadag.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A13A5559-1A51-4A40-9A9B-D4B1924BED8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9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l" defTabSz="968375" rtl="1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BB3B4BEF-F5BC-41B5-93FF-EBCA11CCE66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97313" y="9499600"/>
            <a:ext cx="2979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rtl="1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C2B09400-E492-4CC1-8D3F-ECBA2E580FA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9499600"/>
            <a:ext cx="2979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rtl="1" eaLnBrk="1" hangingPunct="1">
              <a:defRPr sz="1300">
                <a:latin typeface="Arial" panose="020B0604020202020204" pitchFamily="34" charset="0"/>
              </a:defRPr>
            </a:lvl1pPr>
          </a:lstStyle>
          <a:p>
            <a:fld id="{E8300760-46FD-4E95-AA90-D1A70BA2810C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>
            <a:extLst>
              <a:ext uri="{FF2B5EF4-FFF2-40B4-BE49-F238E27FC236}">
                <a16:creationId xmlns:a16="http://schemas.microsoft.com/office/drawing/2014/main" id="{F2EA69A6-2A86-49D6-BC00-0D62607F0FA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97313" y="0"/>
            <a:ext cx="2979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Prepared by Dr. Hassan Fadag.</a:t>
            </a:r>
          </a:p>
        </p:txBody>
      </p:sp>
      <p:sp>
        <p:nvSpPr>
          <p:cNvPr id="232451" name="Rectangle 3">
            <a:extLst>
              <a:ext uri="{FF2B5EF4-FFF2-40B4-BE49-F238E27FC236}">
                <a16:creationId xmlns:a16="http://schemas.microsoft.com/office/drawing/2014/main" id="{19B82E8F-6F5E-46E5-9E1D-C3676A3AB45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9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3CDB9DA6-D147-4204-B39E-E982400AE30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38213" y="749300"/>
            <a:ext cx="5000625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2453" name="Rectangle 5">
            <a:extLst>
              <a:ext uri="{FF2B5EF4-FFF2-40B4-BE49-F238E27FC236}">
                <a16:creationId xmlns:a16="http://schemas.microsoft.com/office/drawing/2014/main" id="{5A8B9005-0C78-4D4E-8982-F9DA1EED99A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388" y="4749800"/>
            <a:ext cx="5502275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2454" name="Rectangle 6">
            <a:extLst>
              <a:ext uri="{FF2B5EF4-FFF2-40B4-BE49-F238E27FC236}">
                <a16:creationId xmlns:a16="http://schemas.microsoft.com/office/drawing/2014/main" id="{2C1CC68F-BE83-43CD-BBF5-03A14F7831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97313" y="9499600"/>
            <a:ext cx="2979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2455" name="Rectangle 7">
            <a:extLst>
              <a:ext uri="{FF2B5EF4-FFF2-40B4-BE49-F238E27FC236}">
                <a16:creationId xmlns:a16="http://schemas.microsoft.com/office/drawing/2014/main" id="{D4619F5C-92F4-494B-A86A-2DD5918C5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99600"/>
            <a:ext cx="297973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457EC9AC-182C-4897-8B1E-8FC017255377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705EA36-5252-4A1C-AD2E-9AA820DC46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D11E6C8-7259-41F8-970C-C8BFAF632E2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7B39D47-B934-4004-8EDC-37A0892AA0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DE20D483-F46C-475A-B311-D9F974662F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72BAA7E6-5060-4FE7-9771-D985479AAA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12292" name="Header Placeholder 3">
            <a:extLst>
              <a:ext uri="{FF2B5EF4-FFF2-40B4-BE49-F238E27FC236}">
                <a16:creationId xmlns:a16="http://schemas.microsoft.com/office/drawing/2014/main" id="{7C7F8910-D99E-4D3F-B1E9-57A00352B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12293" name="Slide Number Placeholder 4">
            <a:extLst>
              <a:ext uri="{FF2B5EF4-FFF2-40B4-BE49-F238E27FC236}">
                <a16:creationId xmlns:a16="http://schemas.microsoft.com/office/drawing/2014/main" id="{6BB6D9FF-EE31-4EF0-A5AA-72E5E48CFB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D3123F2-1A98-4892-AEB4-FBE2F1A536F3}" type="slidenum">
              <a:rPr lang="ar-SA" altLang="ar-SA"/>
              <a:pPr algn="l">
                <a:spcBef>
                  <a:spcPct val="0"/>
                </a:spcBef>
              </a:pPr>
              <a:t>2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EF6CECEB-A85E-4EBB-9028-B249A4BE93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B5459AA3-E5E7-496A-83B3-A3C8A22F4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14340" name="Header Placeholder 3">
            <a:extLst>
              <a:ext uri="{FF2B5EF4-FFF2-40B4-BE49-F238E27FC236}">
                <a16:creationId xmlns:a16="http://schemas.microsoft.com/office/drawing/2014/main" id="{336E0188-34CA-4557-8E5D-6D428EC9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14341" name="Slide Number Placeholder 4">
            <a:extLst>
              <a:ext uri="{FF2B5EF4-FFF2-40B4-BE49-F238E27FC236}">
                <a16:creationId xmlns:a16="http://schemas.microsoft.com/office/drawing/2014/main" id="{4416DD10-65C0-4F03-B12B-1E3E3420B0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B9A40390-6989-4CF0-868E-85D9A3D16B46}" type="slidenum">
              <a:rPr lang="ar-SA" altLang="ar-SA"/>
              <a:pPr algn="l">
                <a:spcBef>
                  <a:spcPct val="0"/>
                </a:spcBef>
              </a:pPr>
              <a:t>3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5DE009A2-5692-4041-99D4-28B571385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848F694-DE02-4CE2-B4DC-122C2C3E1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16388" name="Header Placeholder 3">
            <a:extLst>
              <a:ext uri="{FF2B5EF4-FFF2-40B4-BE49-F238E27FC236}">
                <a16:creationId xmlns:a16="http://schemas.microsoft.com/office/drawing/2014/main" id="{9176FBAF-E83D-4DEB-A4FE-B31AAFBA66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16389" name="Slide Number Placeholder 4">
            <a:extLst>
              <a:ext uri="{FF2B5EF4-FFF2-40B4-BE49-F238E27FC236}">
                <a16:creationId xmlns:a16="http://schemas.microsoft.com/office/drawing/2014/main" id="{FBAB42ED-B7B7-487E-B743-D6FB72CE5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C37DD6E9-5D82-44B7-AAC2-6FE4431B2469}" type="slidenum">
              <a:rPr lang="ar-SA" altLang="ar-SA"/>
              <a:pPr algn="l">
                <a:spcBef>
                  <a:spcPct val="0"/>
                </a:spcBef>
              </a:pPr>
              <a:t>4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42509CCC-A1FD-4D3F-87B4-DF43F7522A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D0E0E5E1-31A3-4460-8619-01841AAA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18436" name="Header Placeholder 3">
            <a:extLst>
              <a:ext uri="{FF2B5EF4-FFF2-40B4-BE49-F238E27FC236}">
                <a16:creationId xmlns:a16="http://schemas.microsoft.com/office/drawing/2014/main" id="{3DC30876-D2C9-48B4-8D44-55FC5BE358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18437" name="Slide Number Placeholder 4">
            <a:extLst>
              <a:ext uri="{FF2B5EF4-FFF2-40B4-BE49-F238E27FC236}">
                <a16:creationId xmlns:a16="http://schemas.microsoft.com/office/drawing/2014/main" id="{AC3E1F76-8BB2-4194-A15E-272422736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58F504D3-2341-4409-A9E5-2C842CE13C71}" type="slidenum">
              <a:rPr lang="ar-SA" altLang="ar-SA"/>
              <a:pPr algn="l">
                <a:spcBef>
                  <a:spcPct val="0"/>
                </a:spcBef>
              </a:pPr>
              <a:t>5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8F55869-DB9A-459B-830B-C6AA1F361D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0D4FE9A-77B2-48CE-8F41-76973EC63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20484" name="Header Placeholder 3">
            <a:extLst>
              <a:ext uri="{FF2B5EF4-FFF2-40B4-BE49-F238E27FC236}">
                <a16:creationId xmlns:a16="http://schemas.microsoft.com/office/drawing/2014/main" id="{87EA1F7F-11CB-4AEE-97A8-3B429D50C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30E0C43E-E975-4578-A4D9-11E0BB8F8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127B6927-1615-4D9A-9C16-0D7CCF71C61F}" type="slidenum">
              <a:rPr lang="ar-SA" altLang="ar-SA"/>
              <a:pPr algn="l">
                <a:spcBef>
                  <a:spcPct val="0"/>
                </a:spcBef>
              </a:pPr>
              <a:t>6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F4BF8E47-2DAF-48A1-94C8-53DC32A601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04766950-4362-4848-8147-12B611F9E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22532" name="Header Placeholder 3">
            <a:extLst>
              <a:ext uri="{FF2B5EF4-FFF2-40B4-BE49-F238E27FC236}">
                <a16:creationId xmlns:a16="http://schemas.microsoft.com/office/drawing/2014/main" id="{DC8A5B6E-FFD7-4B05-9548-8021808B83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D0C4E214-C5BB-460E-B0FD-9199E00F4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0D6EB9DE-605D-4BD9-8B8F-5FC736FF9A12}" type="slidenum">
              <a:rPr lang="ar-SA" altLang="ar-SA"/>
              <a:pPr algn="l">
                <a:spcBef>
                  <a:spcPct val="0"/>
                </a:spcBef>
              </a:pPr>
              <a:t>7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43920D6-E0EB-4134-93BA-9FC988A982D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B70AC12E-BE14-4594-BDDD-62339F86B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24580" name="Header Placeholder 3">
            <a:extLst>
              <a:ext uri="{FF2B5EF4-FFF2-40B4-BE49-F238E27FC236}">
                <a16:creationId xmlns:a16="http://schemas.microsoft.com/office/drawing/2014/main" id="{6E3DE8BA-DFFE-40CF-B37B-83C850D55E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24581" name="Slide Number Placeholder 4">
            <a:extLst>
              <a:ext uri="{FF2B5EF4-FFF2-40B4-BE49-F238E27FC236}">
                <a16:creationId xmlns:a16="http://schemas.microsoft.com/office/drawing/2014/main" id="{2817F639-2C4F-4A7F-A896-43AC2E91D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38C6E966-ED4F-45FE-B5CD-10D4F523CB33}" type="slidenum">
              <a:rPr lang="ar-SA" altLang="ar-SA"/>
              <a:pPr algn="l">
                <a:spcBef>
                  <a:spcPct val="0"/>
                </a:spcBef>
              </a:pPr>
              <a:t>8</a:t>
            </a:fld>
            <a:endParaRPr lang="en-US" alt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C599399-736D-43E6-9805-1A3FC1A210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88DCD657-21EE-4BAF-A01F-A1F6B41FE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ar-SA" altLang="ar-SA"/>
          </a:p>
        </p:txBody>
      </p:sp>
      <p:sp>
        <p:nvSpPr>
          <p:cNvPr id="26628" name="Header Placeholder 3">
            <a:extLst>
              <a:ext uri="{FF2B5EF4-FFF2-40B4-BE49-F238E27FC236}">
                <a16:creationId xmlns:a16="http://schemas.microsoft.com/office/drawing/2014/main" id="{CF26AFE3-DF86-4765-9739-097F176530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ar-SA"/>
              <a:t>Prepared by Dr. Hassan Fadag.</a:t>
            </a:r>
          </a:p>
        </p:txBody>
      </p:sp>
      <p:sp>
        <p:nvSpPr>
          <p:cNvPr id="26629" name="Slide Number Placeholder 4">
            <a:extLst>
              <a:ext uri="{FF2B5EF4-FFF2-40B4-BE49-F238E27FC236}">
                <a16:creationId xmlns:a16="http://schemas.microsoft.com/office/drawing/2014/main" id="{146FE070-CB81-44A6-A0C6-B1991EC49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94AE5387-2D5D-4E6D-A64E-AE6FE07E0180}" type="slidenum">
              <a:rPr lang="ar-SA" altLang="ar-SA"/>
              <a:pPr algn="l">
                <a:spcBef>
                  <a:spcPct val="0"/>
                </a:spcBef>
              </a:pPr>
              <a:t>9</a:t>
            </a:fld>
            <a:endParaRPr lang="en-US" alt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E19730B9-EE9D-4B24-A892-21DBFFC3C4A6}"/>
              </a:ext>
            </a:extLst>
          </p:cNvPr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0DAA90D-8482-4079-A36E-FC18D52E5FCC}"/>
              </a:ext>
            </a:extLst>
          </p:cNvPr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B8F1A12-79A9-4750-9C75-AC5B1070E0A1}"/>
              </a:ext>
            </a:extLst>
          </p:cNvPr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6EB1D472-5D95-40B3-B08D-B2D8A42257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34238" y="4106863"/>
            <a:ext cx="914400" cy="914400"/>
            <a:chOff x="9685338" y="4460675"/>
            <a:chExt cx="1080904" cy="1080902"/>
          </a:xfrm>
        </p:grpSpPr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555DF18B-309C-476A-BA51-F7A296BE9C1E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CD4E0BAA-46CB-4197-9D27-A3C64FBEFD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ar-SA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3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652B5D-D2FE-4562-B011-5F82AC072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CBECBB1-AEF4-4EC7-B9EB-1DC7DADB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12800" y="6272213"/>
            <a:ext cx="47450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EC0ACA8-1140-41FE-8D84-CEC78E56D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43763" y="4227513"/>
            <a:ext cx="895350" cy="639762"/>
          </a:xfrm>
        </p:spPr>
        <p:txBody>
          <a:bodyPr/>
          <a:lstStyle>
            <a:lvl1pPr>
              <a:defRPr sz="2800"/>
            </a:lvl1pPr>
          </a:lstStyle>
          <a:p>
            <a:fld id="{581161C3-1C27-404C-9EDA-D9478A4DE61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58415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F88D1-E264-415A-A627-423D10D0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E9971-E213-42E7-A693-FBD4DC345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4D584-48A3-4A34-9C78-99FF42FF4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0D128-8F15-4BAB-8C40-5E4AC481A22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6739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EF07-3452-45E4-9541-6C4BA69A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95D1-C110-4ECF-A29E-9F89447D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6837C-2E55-495A-9F46-A51E574AB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0EAD8-8928-4158-AB4C-253DE96A2873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56003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16400AB7-0188-4A10-938F-25CDD8AC6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CDA74C88-02A8-47AB-8110-7E36A05E13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E3C63AA3-34D5-4B5F-BDD7-D5392AC327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EB63B-C81D-45B3-9026-AA5AE5491695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46534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2CBF8-07AA-4091-8BEE-66D406022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6D71D-ED74-4C73-AB79-053B667F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E5AE9-EA7B-493C-90AA-51096CE0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52F0E-FACF-4F88-8571-F9FF2D85270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6946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>
            <a:extLst>
              <a:ext uri="{FF2B5EF4-FFF2-40B4-BE49-F238E27FC236}">
                <a16:creationId xmlns:a16="http://schemas.microsoft.com/office/drawing/2014/main" id="{B161CA01-FFA8-4B66-9678-901A56ED0778}"/>
              </a:ext>
            </a:extLst>
          </p:cNvPr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DAF55624-E33F-4DCE-9D04-995D9B4A947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3" y="2430463"/>
            <a:ext cx="914400" cy="914400"/>
            <a:chOff x="9685338" y="4460675"/>
            <a:chExt cx="1080904" cy="1080902"/>
          </a:xfrm>
        </p:grpSpPr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EE21F81B-32C3-4351-AAE2-A1BF967EB3FE}"/>
                </a:ext>
              </a:extLst>
            </p:cNvPr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" name="Oval 13">
              <a:extLst>
                <a:ext uri="{FF2B5EF4-FFF2-40B4-BE49-F238E27FC236}">
                  <a16:creationId xmlns:a16="http://schemas.microsoft.com/office/drawing/2014/main" id="{6BE0E94C-AE6F-40E0-893B-7303D0D15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ar-S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/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1F81FAC-6690-4806-B677-D5393F649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45250" y="6272213"/>
            <a:ext cx="1982788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CE85010-621E-44E2-BF94-87E2A203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36713" y="6272213"/>
            <a:ext cx="4745037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0B1CC97-663A-40B9-AF21-E43D7FB0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113" y="2508250"/>
            <a:ext cx="890587" cy="720725"/>
          </a:xfrm>
        </p:spPr>
        <p:txBody>
          <a:bodyPr/>
          <a:lstStyle>
            <a:lvl1pPr>
              <a:defRPr sz="2800"/>
            </a:lvl1pPr>
          </a:lstStyle>
          <a:p>
            <a:fld id="{04E9CD4B-43F0-4AAB-AF4C-978288F19910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76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C0DAE6-9AB1-486D-9A66-66986EF3C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121D755-53C8-4971-BFF1-DFC4EF1BF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D008EF5-476B-438A-A18B-8A3088535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9BFFD-2C53-487C-AD23-C40DF049039E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93491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0B50F16-926E-4ABA-83F7-E917D139F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F3390DD-107C-443D-B2BE-5B0CC54F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BECC0DA-F345-4F4D-9B40-19D40E149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E8C90-A719-4AE0-9222-B4884FF82A4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2297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D31256F-C1C3-41A0-B5A7-84BB2DBF2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B85FBE-D308-46B2-92D7-48C28D372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625049-0893-4D2B-999F-C21BE5080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6330A-5499-4054-9890-64BB7DD171A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31063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533EF6D-9A14-4BE4-B477-5491C9DC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A1754E-A51A-4555-86BC-5FB0CC2D0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4E5820-7EDB-4F2B-BD43-1123D8DF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172B2-1A31-4930-84E0-1A510D6063B6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904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40FEAF18-AD6E-47FD-9A57-154748E76070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8779C775-E205-42FE-AE79-9F470C4E096F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7C59A64C-DEE9-4B5C-BA9F-3CC7B11734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AE44F44E-ADB6-44E5-83AD-2BB5554A77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ar-S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AF0A113-35DD-4BA6-BD9D-9AF5F69B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2376E4F-A14D-4B94-9950-7ACF37733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A6988EC-79AF-47B7-8F3A-C6222544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D69D1-C116-4C9F-8C96-BD6335717119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437584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>
            <a:extLst>
              <a:ext uri="{FF2B5EF4-FFF2-40B4-BE49-F238E27FC236}">
                <a16:creationId xmlns:a16="http://schemas.microsoft.com/office/drawing/2014/main" id="{E2065F9F-38C6-4B85-B1A5-5EBFA811C8A5}"/>
              </a:ext>
            </a:extLst>
          </p:cNvPr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0B402F8A-795B-4AEF-B766-BF06007F4B55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7" name="Oval 11">
              <a:extLst>
                <a:ext uri="{FF2B5EF4-FFF2-40B4-BE49-F238E27FC236}">
                  <a16:creationId xmlns:a16="http://schemas.microsoft.com/office/drawing/2014/main" id="{5F9F9806-7D9C-4113-9D03-2F61C3D609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6C7521E9-4501-48F1-B8D6-78D5171263E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ar-S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/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7">
            <a:extLst>
              <a:ext uri="{FF2B5EF4-FFF2-40B4-BE49-F238E27FC236}">
                <a16:creationId xmlns:a16="http://schemas.microsoft.com/office/drawing/2014/main" id="{BCA964D7-E2D5-45BE-883F-A70C132F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040F667-CB66-4B38-B8D7-B8E04DD55B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43DA68-3249-409C-8F55-8E43B7661557}" type="slidenum">
              <a:rPr lang="ar-SA" altLang="ar-SA"/>
              <a:pPr/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59367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1">
            <a:extLst>
              <a:ext uri="{FF2B5EF4-FFF2-40B4-BE49-F238E27FC236}">
                <a16:creationId xmlns:a16="http://schemas.microsoft.com/office/drawing/2014/main" id="{7DC438C4-807D-458B-857F-083A620CB475}"/>
              </a:ext>
            </a:extLst>
          </p:cNvPr>
          <p:cNvGrpSpPr>
            <a:grpSpLocks/>
          </p:cNvGrpSpPr>
          <p:nvPr/>
        </p:nvGrpSpPr>
        <p:grpSpPr bwMode="auto">
          <a:xfrm>
            <a:off x="8523288" y="6254750"/>
            <a:ext cx="392112" cy="393700"/>
            <a:chOff x="8532189" y="5068824"/>
            <a:chExt cx="393192" cy="39319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5DD913C-6A3B-40EC-BC00-B86FCF5552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35" name="Oval 8">
              <a:extLst>
                <a:ext uri="{FF2B5EF4-FFF2-40B4-BE49-F238E27FC236}">
                  <a16:creationId xmlns:a16="http://schemas.microsoft.com/office/drawing/2014/main" id="{BC8B4DB4-18A2-48D8-8B4B-8B8F74C0B7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algn="ctr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ar-SA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F794FB-3DF3-45B6-9DA3-4AD7FA59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84188"/>
            <a:ext cx="7772400" cy="1609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1929C7F-E6B9-4728-BB56-431C962E8C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2120900"/>
            <a:ext cx="77724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899A5-5855-4FC0-BF19-CAB13E480C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92813" y="6272213"/>
            <a:ext cx="2454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66DCA-97F0-41D1-AD2E-84394484A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" y="6272213"/>
            <a:ext cx="4745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9F741-229F-4FB2-AAFE-DD90FDF95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3600" y="6272213"/>
            <a:ext cx="4794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rgbClr val="FFFFFF"/>
                </a:solidFill>
                <a:latin typeface="Rockwell" panose="02060603020205020403" pitchFamily="18" charset="0"/>
              </a:defRPr>
            </a:lvl1pPr>
          </a:lstStyle>
          <a:p>
            <a:fld id="{DAE10539-C865-48C8-B856-9CC0A4201F44}" type="slidenum">
              <a:rPr lang="ar-SA" altLang="ar-SA"/>
              <a:pPr/>
              <a:t>‹#›</a:t>
            </a:fld>
            <a:endParaRPr lang="en-US" alt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1" r:id="rId2"/>
    <p:sldLayoutId id="2147484199" r:id="rId3"/>
    <p:sldLayoutId id="2147484192" r:id="rId4"/>
    <p:sldLayoutId id="2147484193" r:id="rId5"/>
    <p:sldLayoutId id="2147484194" r:id="rId6"/>
    <p:sldLayoutId id="2147484195" r:id="rId7"/>
    <p:sldLayoutId id="2147484200" r:id="rId8"/>
    <p:sldLayoutId id="2147484201" r:id="rId9"/>
    <p:sldLayoutId id="2147484196" r:id="rId10"/>
    <p:sldLayoutId id="2147484197" r:id="rId11"/>
    <p:sldLayoutId id="2147484202" r:id="rId12"/>
  </p:sldLayoutIdLst>
  <p:txStyles>
    <p:titleStyle>
      <a:lvl1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kern="1200" cap="all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  <a:lvl2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  <a:cs typeface="Times New Roman" panose="02020603050405020304" pitchFamily="18" charset="0"/>
        </a:defRPr>
      </a:lvl2pPr>
      <a:lvl3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  <a:cs typeface="Times New Roman" panose="02020603050405020304" pitchFamily="18" charset="0"/>
        </a:defRPr>
      </a:lvl3pPr>
      <a:lvl4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  <a:cs typeface="Times New Roman" panose="02020603050405020304" pitchFamily="18" charset="0"/>
        </a:defRPr>
      </a:lvl4pPr>
      <a:lvl5pPr algn="l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  <a:cs typeface="Times New Roman" panose="02020603050405020304" pitchFamily="18" charset="0"/>
        </a:defRPr>
      </a:lvl5pPr>
      <a:lvl6pPr marL="457200" algn="l" rtl="1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  <a:cs typeface="Times New Roman" panose="02020603050405020304" pitchFamily="18" charset="0"/>
        </a:defRPr>
      </a:lvl6pPr>
      <a:lvl7pPr marL="914400" algn="l" rtl="1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  <a:cs typeface="Times New Roman" panose="02020603050405020304" pitchFamily="18" charset="0"/>
        </a:defRPr>
      </a:lvl7pPr>
      <a:lvl8pPr marL="1371600" algn="l" rtl="1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  <a:cs typeface="Times New Roman" panose="02020603050405020304" pitchFamily="18" charset="0"/>
        </a:defRPr>
      </a:lvl8pPr>
      <a:lvl9pPr marL="1828800" algn="l" rtl="1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Rockwell Condensed" panose="02060603050405020104" pitchFamily="18" charset="0"/>
          <a:cs typeface="Times New Roman" panose="02020603050405020304" pitchFamily="18" charset="0"/>
        </a:defRPr>
      </a:lvl9pPr>
    </p:titleStyle>
    <p:bodyStyle>
      <a:lvl1pPr marL="182563" indent="-182563" algn="r" rtl="1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r" rtl="1" eaLnBrk="0" fontAlgn="base" hangingPunct="0">
        <a:lnSpc>
          <a:spcPct val="90000"/>
        </a:lnSpc>
        <a:spcBef>
          <a:spcPts val="400"/>
        </a:spcBef>
        <a:spcAft>
          <a:spcPts val="200"/>
        </a:spcAft>
        <a:buClr>
          <a:srgbClr val="9E3611"/>
        </a:buClr>
        <a:buSzPct val="85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489E88AB-6FB6-48D4-A287-131A13D1B5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86000"/>
            <a:ext cx="8991600" cy="14620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 sz="3800"/>
              <a:t>     Relative Motion </a:t>
            </a:r>
            <a:br>
              <a:rPr lang="en-US" altLang="ar-SA" sz="3800"/>
            </a:br>
            <a:br>
              <a:rPr lang="en-US" altLang="ar-SA" sz="3800"/>
            </a:br>
            <a:endParaRPr lang="en-US" altLang="ar-SA" sz="3800"/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7A3E1798-7FCB-4746-B237-A57FF85D3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76200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ar-SA" sz="5400">
                <a:solidFill>
                  <a:schemeClr val="tx2"/>
                </a:solidFill>
              </a:rPr>
              <a:t>Lecture VII</a:t>
            </a:r>
          </a:p>
        </p:txBody>
      </p:sp>
      <p:pic>
        <p:nvPicPr>
          <p:cNvPr id="9220" name="Picture 43">
            <a:extLst>
              <a:ext uri="{FF2B5EF4-FFF2-40B4-BE49-F238E27FC236}">
                <a16:creationId xmlns:a16="http://schemas.microsoft.com/office/drawing/2014/main" id="{7B068E27-DE7C-4CA6-BF27-C9BCCE1F8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463" y="3276600"/>
            <a:ext cx="2979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3DDD020-BCB2-4628-8741-8D7915F2E0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altLang="ar-SA" sz="4000"/>
              <a:t>Relative Motion</a:t>
            </a:r>
          </a:p>
        </p:txBody>
      </p:sp>
      <p:sp>
        <p:nvSpPr>
          <p:cNvPr id="11267" name="Rectangle 13">
            <a:extLst>
              <a:ext uri="{FF2B5EF4-FFF2-40B4-BE49-F238E27FC236}">
                <a16:creationId xmlns:a16="http://schemas.microsoft.com/office/drawing/2014/main" id="{A4951505-CB4B-42C4-9F8C-86CC5D437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Rectangle 57">
            <a:extLst>
              <a:ext uri="{FF2B5EF4-FFF2-40B4-BE49-F238E27FC236}">
                <a16:creationId xmlns:a16="http://schemas.microsoft.com/office/drawing/2014/main" id="{10C898AF-A894-4564-AC81-60F34421A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7050" y="21796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SA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9" name="Rectangle 114">
            <a:extLst>
              <a:ext uri="{FF2B5EF4-FFF2-40B4-BE49-F238E27FC236}">
                <a16:creationId xmlns:a16="http://schemas.microsoft.com/office/drawing/2014/main" id="{7C5C7A31-96E7-4EEC-AA06-A6222C89D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91000"/>
            <a:ext cx="8686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ar-SA" sz="1800">
                <a:latin typeface="Tahoma" panose="020B0604030504040204" pitchFamily="34" charset="0"/>
                <a:cs typeface="Arial" panose="020B0604020202020204" pitchFamily="34" charset="0"/>
              </a:rPr>
              <a:t>In previous lectures, the particles motion have been described using coordinates referred to fixed reference axes. This kind of motion analysis is called </a:t>
            </a:r>
            <a:r>
              <a:rPr lang="en-US" altLang="ar-SA" sz="1800" i="1">
                <a:latin typeface="Tahoma" panose="020B0604030504040204" pitchFamily="34" charset="0"/>
                <a:cs typeface="Arial" panose="020B0604020202020204" pitchFamily="34" charset="0"/>
              </a:rPr>
              <a:t>absolute motion</a:t>
            </a:r>
            <a:r>
              <a:rPr lang="en-US" altLang="ar-SA" sz="1800">
                <a:latin typeface="Tahoma" panose="020B0604030504040204" pitchFamily="34" charset="0"/>
                <a:cs typeface="Arial" panose="020B0604020202020204" pitchFamily="34" charset="0"/>
              </a:rPr>
              <a:t> analysis.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ar-SA" sz="1800">
                <a:latin typeface="Tahoma" panose="020B0604030504040204" pitchFamily="34" charset="0"/>
                <a:cs typeface="Arial" panose="020B0604020202020204" pitchFamily="34" charset="0"/>
              </a:rPr>
              <a:t>Not always easy to describe or measure motion by using fixed set of axes.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ar-SA" sz="1800">
                <a:latin typeface="Tahoma" panose="020B0604030504040204" pitchFamily="34" charset="0"/>
                <a:cs typeface="Tahoma" panose="020B0604030504040204" pitchFamily="34" charset="0"/>
              </a:rPr>
              <a:t>The motion analysis of many engineering problems is sometime simplified by using measurements made with respect to moving reference system.</a:t>
            </a: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ar-SA" sz="1800">
                <a:latin typeface="Tahoma" panose="020B0604030504040204" pitchFamily="34" charset="0"/>
                <a:cs typeface="Tahoma" panose="020B0604030504040204" pitchFamily="34" charset="0"/>
              </a:rPr>
              <a:t>Combining these measurements with the absolute motion of the moving coordinate system, enable us to determine the absolute motion required. This approach is called </a:t>
            </a:r>
            <a:r>
              <a:rPr lang="en-US" altLang="ar-SA" sz="1800" i="1">
                <a:latin typeface="Tahoma" panose="020B0604030504040204" pitchFamily="34" charset="0"/>
                <a:cs typeface="Tahoma" panose="020B0604030504040204" pitchFamily="34" charset="0"/>
              </a:rPr>
              <a:t>relative motion</a:t>
            </a:r>
            <a:r>
              <a:rPr lang="en-US" altLang="ar-SA" sz="1800">
                <a:latin typeface="Tahoma" panose="020B0604030504040204" pitchFamily="34" charset="0"/>
                <a:cs typeface="Tahoma" panose="020B0604030504040204" pitchFamily="34" charset="0"/>
              </a:rPr>
              <a:t> analysis.</a:t>
            </a:r>
            <a:endParaRPr lang="en-US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l" rtl="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en-US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1270" name="Picture 117">
            <a:extLst>
              <a:ext uri="{FF2B5EF4-FFF2-40B4-BE49-F238E27FC236}">
                <a16:creationId xmlns:a16="http://schemas.microsoft.com/office/drawing/2014/main" id="{8F9696DE-77D0-4DAC-80DC-88A272F50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05000"/>
            <a:ext cx="24384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Line 118">
            <a:extLst>
              <a:ext uri="{FF2B5EF4-FFF2-40B4-BE49-F238E27FC236}">
                <a16:creationId xmlns:a16="http://schemas.microsoft.com/office/drawing/2014/main" id="{089D60E2-C160-4561-86DC-FADC13877A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2098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2" name="Line 119">
            <a:extLst>
              <a:ext uri="{FF2B5EF4-FFF2-40B4-BE49-F238E27FC236}">
                <a16:creationId xmlns:a16="http://schemas.microsoft.com/office/drawing/2014/main" id="{DAC539B2-CE44-44DF-AA76-F6D680C2C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8400" y="2209800"/>
            <a:ext cx="1066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3" name="Line 120">
            <a:extLst>
              <a:ext uri="{FF2B5EF4-FFF2-40B4-BE49-F238E27FC236}">
                <a16:creationId xmlns:a16="http://schemas.microsoft.com/office/drawing/2014/main" id="{FEDD79CD-F7B7-424B-8860-70D05C6A0E0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2209800"/>
            <a:ext cx="106680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4" name="Text Box 121">
            <a:extLst>
              <a:ext uri="{FF2B5EF4-FFF2-40B4-BE49-F238E27FC236}">
                <a16:creationId xmlns:a16="http://schemas.microsoft.com/office/drawing/2014/main" id="{2D085FC5-103B-4D77-8DAB-822EEBEE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828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 u="sng">
                <a:latin typeface="Times New Roman" panose="02020603050405020304" pitchFamily="18" charset="0"/>
              </a:rPr>
              <a:t>v</a:t>
            </a:r>
            <a:r>
              <a:rPr lang="en-US" altLang="ar-SA" sz="1800" b="1" baseline="-25000"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1275" name="Text Box 122">
            <a:extLst>
              <a:ext uri="{FF2B5EF4-FFF2-40B4-BE49-F238E27FC236}">
                <a16:creationId xmlns:a16="http://schemas.microsoft.com/office/drawing/2014/main" id="{ECC8AA4A-27DE-4368-ABEF-108F6A29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514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 u="sng">
                <a:latin typeface="Times New Roman" panose="02020603050405020304" pitchFamily="18" charset="0"/>
              </a:rPr>
              <a:t>v</a:t>
            </a:r>
            <a:r>
              <a:rPr lang="en-US" altLang="ar-SA" sz="1800" b="1" baseline="-250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76" name="Text Box 123">
            <a:extLst>
              <a:ext uri="{FF2B5EF4-FFF2-40B4-BE49-F238E27FC236}">
                <a16:creationId xmlns:a16="http://schemas.microsoft.com/office/drawing/2014/main" id="{00E27233-F263-4205-A279-1205D0EFC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800" b="1" u="sng">
                <a:latin typeface="Times New Roman" panose="02020603050405020304" pitchFamily="18" charset="0"/>
              </a:rPr>
              <a:t>v</a:t>
            </a:r>
            <a:r>
              <a:rPr lang="en-US" altLang="ar-SA" sz="1800" b="1" baseline="-25000">
                <a:latin typeface="Times New Roman" panose="02020603050405020304" pitchFamily="18" charset="0"/>
              </a:rPr>
              <a:t>A/B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3B8AC7E-09EB-4906-84B0-5669747D45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altLang="ar-SA" sz="4000"/>
              <a:t>Relative Motion (Cont.)</a:t>
            </a:r>
          </a:p>
        </p:txBody>
      </p:sp>
      <p:graphicFrame>
        <p:nvGraphicFramePr>
          <p:cNvPr id="13315" name="Object 30">
            <a:extLst>
              <a:ext uri="{FF2B5EF4-FFF2-40B4-BE49-F238E27FC236}">
                <a16:creationId xmlns:a16="http://schemas.microsoft.com/office/drawing/2014/main" id="{FAFEA4D9-789B-48A2-853D-CAE04DD4BF0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52400" y="4953000"/>
          <a:ext cx="20574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4" imgW="914400" imgH="736600" progId="Equation.3">
                  <p:embed/>
                </p:oleObj>
              </mc:Choice>
              <mc:Fallback>
                <p:oleObj name="Equation" r:id="rId4" imgW="914400" imgH="736600" progId="Equation.3">
                  <p:embed/>
                  <p:pic>
                    <p:nvPicPr>
                      <p:cNvPr id="0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953000"/>
                        <a:ext cx="2057400" cy="1657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Rectangle 3">
            <a:extLst>
              <a:ext uri="{FF2B5EF4-FFF2-40B4-BE49-F238E27FC236}">
                <a16:creationId xmlns:a16="http://schemas.microsoft.com/office/drawing/2014/main" id="{51C3A16E-D3C5-4D95-8C90-B2A62D53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71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17" name="Text Box 10">
            <a:extLst>
              <a:ext uri="{FF2B5EF4-FFF2-40B4-BE49-F238E27FC236}">
                <a16:creationId xmlns:a16="http://schemas.microsoft.com/office/drawing/2014/main" id="{4268D815-60C1-49EA-BE9E-B3883BEE8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1828800"/>
            <a:ext cx="30480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The motion of the moving coordinate system is specified w.r.t. a fixed coordinate system.</a:t>
            </a:r>
          </a:p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The moving coordinate system should be nonrotating (translating or parallel to the fixed system).</a:t>
            </a:r>
          </a:p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A/B is read as the motion of A relative to B (or w.r.t. B).</a:t>
            </a:r>
          </a:p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-"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The relative motion terms can be expressed in whatever coordinate system (rectangular, polar, </a:t>
            </a:r>
            <a:r>
              <a:rPr lang="en-US" altLang="ar-SA" sz="1400" i="1">
                <a:latin typeface="Tahoma" panose="020B0604030504040204" pitchFamily="34" charset="0"/>
                <a:cs typeface="Arial" panose="020B0604020202020204" pitchFamily="34" charset="0"/>
              </a:rPr>
              <a:t>n-t</a:t>
            </a: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).</a:t>
            </a:r>
          </a:p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Char char="-"/>
            </a:pPr>
            <a:endParaRPr lang="en-US" altLang="ar-SA" sz="14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318" name="Picture 20">
            <a:extLst>
              <a:ext uri="{FF2B5EF4-FFF2-40B4-BE49-F238E27FC236}">
                <a16:creationId xmlns:a16="http://schemas.microsoft.com/office/drawing/2014/main" id="{A80500BD-7B39-4B8E-8C0D-C69027BD2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209800"/>
            <a:ext cx="2819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5">
            <a:extLst>
              <a:ext uri="{FF2B5EF4-FFF2-40B4-BE49-F238E27FC236}">
                <a16:creationId xmlns:a16="http://schemas.microsoft.com/office/drawing/2014/main" id="{BF885FC8-E5D4-4727-B27A-ED6F53A85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905000"/>
            <a:ext cx="3048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 Box 26">
            <a:extLst>
              <a:ext uri="{FF2B5EF4-FFF2-40B4-BE49-F238E27FC236}">
                <a16:creationId xmlns:a16="http://schemas.microsoft.com/office/drawing/2014/main" id="{F6C1315B-718A-4A84-80CD-9DAC724AE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2400" y="45720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Fixed system</a:t>
            </a:r>
          </a:p>
        </p:txBody>
      </p:sp>
      <p:sp>
        <p:nvSpPr>
          <p:cNvPr id="13321" name="Text Box 27">
            <a:extLst>
              <a:ext uri="{FF2B5EF4-FFF2-40B4-BE49-F238E27FC236}">
                <a16:creationId xmlns:a16="http://schemas.microsoft.com/office/drawing/2014/main" id="{5A9BFCC5-D1F2-4444-8158-26F4B32DB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3657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Moving system</a:t>
            </a:r>
          </a:p>
        </p:txBody>
      </p:sp>
      <p:sp>
        <p:nvSpPr>
          <p:cNvPr id="13322" name="Text Box 28">
            <a:extLst>
              <a:ext uri="{FF2B5EF4-FFF2-40B4-BE49-F238E27FC236}">
                <a16:creationId xmlns:a16="http://schemas.microsoft.com/office/drawing/2014/main" id="{CDFA8433-7C76-4E13-9676-1EA3A7E0A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514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Moving system</a:t>
            </a:r>
          </a:p>
        </p:txBody>
      </p:sp>
      <p:sp>
        <p:nvSpPr>
          <p:cNvPr id="13323" name="Text Box 29">
            <a:extLst>
              <a:ext uri="{FF2B5EF4-FFF2-40B4-BE49-F238E27FC236}">
                <a16:creationId xmlns:a16="http://schemas.microsoft.com/office/drawing/2014/main" id="{208FB7B4-7979-4B30-B359-7A4F7CFF0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5720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Fixed system</a:t>
            </a:r>
          </a:p>
        </p:txBody>
      </p:sp>
      <p:graphicFrame>
        <p:nvGraphicFramePr>
          <p:cNvPr id="13324" name="Object 32">
            <a:extLst>
              <a:ext uri="{FF2B5EF4-FFF2-40B4-BE49-F238E27FC236}">
                <a16:creationId xmlns:a16="http://schemas.microsoft.com/office/drawing/2014/main" id="{94C6564D-9E74-49C6-9109-9ADABA10787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1800" y="4953000"/>
          <a:ext cx="20574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7" name="Equation" r:id="rId8" imgW="914400" imgH="736600" progId="Equation.3">
                  <p:embed/>
                </p:oleObj>
              </mc:Choice>
              <mc:Fallback>
                <p:oleObj name="Equation" r:id="rId8" imgW="914400" imgH="736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953000"/>
                        <a:ext cx="2057400" cy="1657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 Box 33">
            <a:extLst>
              <a:ext uri="{FF2B5EF4-FFF2-40B4-BE49-F238E27FC236}">
                <a16:creationId xmlns:a16="http://schemas.microsoft.com/office/drawing/2014/main" id="{8E709F77-6202-4F7D-88A1-82A8D656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5715000"/>
            <a:ext cx="2514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Note: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ar-SA" sz="1400" b="1" u="sng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altLang="ar-SA" sz="1400" i="1" baseline="-250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B/A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 -</a:t>
            </a:r>
            <a:r>
              <a:rPr lang="en-US" altLang="ar-SA" sz="1400" b="1" u="sng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altLang="ar-SA" sz="1400" i="1" baseline="-250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A/B</a:t>
            </a:r>
            <a:endParaRPr lang="en-US" altLang="ar-SA" sz="1400">
              <a:solidFill>
                <a:schemeClr val="hlin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en-US" altLang="ar-SA" sz="1400" b="1" u="sng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en-US" altLang="ar-SA" sz="1400" i="1" baseline="-250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B/A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 -</a:t>
            </a:r>
            <a:r>
              <a:rPr lang="en-US" altLang="ar-SA" sz="1400" b="1" u="sng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v</a:t>
            </a:r>
            <a:r>
              <a:rPr lang="en-US" altLang="ar-SA" sz="1400" i="1" baseline="-250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A/B</a:t>
            </a:r>
          </a:p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        </a:t>
            </a:r>
            <a:r>
              <a:rPr lang="en-US" altLang="ar-SA" sz="1400" b="1" u="sng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altLang="ar-SA" sz="1400" i="1" baseline="-250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B/A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= -</a:t>
            </a:r>
            <a:r>
              <a:rPr lang="en-US" altLang="ar-SA" sz="1400" b="1" u="sng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altLang="ar-SA" sz="1400" i="1" baseline="-250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A/B</a:t>
            </a:r>
          </a:p>
        </p:txBody>
      </p:sp>
      <p:sp>
        <p:nvSpPr>
          <p:cNvPr id="13326" name="Freeform 34">
            <a:extLst>
              <a:ext uri="{FF2B5EF4-FFF2-40B4-BE49-F238E27FC236}">
                <a16:creationId xmlns:a16="http://schemas.microsoft.com/office/drawing/2014/main" id="{0F7A25B8-EC1A-4CD3-9582-8AF7C7665F47}"/>
              </a:ext>
            </a:extLst>
          </p:cNvPr>
          <p:cNvSpPr>
            <a:spLocks/>
          </p:cNvSpPr>
          <p:nvPr/>
        </p:nvSpPr>
        <p:spPr bwMode="auto">
          <a:xfrm>
            <a:off x="1447800" y="2514600"/>
            <a:ext cx="1066800" cy="393700"/>
          </a:xfrm>
          <a:custGeom>
            <a:avLst/>
            <a:gdLst>
              <a:gd name="T0" fmla="*/ 0 w 672"/>
              <a:gd name="T1" fmla="*/ 0 h 248"/>
              <a:gd name="T2" fmla="*/ 2147483646 w 672"/>
              <a:gd name="T3" fmla="*/ 2147483646 h 248"/>
              <a:gd name="T4" fmla="*/ 2147483646 w 672"/>
              <a:gd name="T5" fmla="*/ 2147483646 h 248"/>
              <a:gd name="T6" fmla="*/ 2147483646 w 672"/>
              <a:gd name="T7" fmla="*/ 2147483646 h 248"/>
              <a:gd name="T8" fmla="*/ 2147483646 w 672"/>
              <a:gd name="T9" fmla="*/ 2147483646 h 248"/>
              <a:gd name="T10" fmla="*/ 2147483646 w 672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248"/>
              <a:gd name="T20" fmla="*/ 672 w 672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248">
                <a:moveTo>
                  <a:pt x="0" y="0"/>
                </a:moveTo>
                <a:cubicBezTo>
                  <a:pt x="36" y="56"/>
                  <a:pt x="72" y="112"/>
                  <a:pt x="96" y="144"/>
                </a:cubicBezTo>
                <a:cubicBezTo>
                  <a:pt x="120" y="176"/>
                  <a:pt x="112" y="176"/>
                  <a:pt x="144" y="192"/>
                </a:cubicBezTo>
                <a:cubicBezTo>
                  <a:pt x="176" y="208"/>
                  <a:pt x="224" y="248"/>
                  <a:pt x="288" y="240"/>
                </a:cubicBezTo>
                <a:cubicBezTo>
                  <a:pt x="352" y="232"/>
                  <a:pt x="464" y="144"/>
                  <a:pt x="528" y="144"/>
                </a:cubicBezTo>
                <a:cubicBezTo>
                  <a:pt x="592" y="144"/>
                  <a:pt x="632" y="192"/>
                  <a:pt x="672" y="240"/>
                </a:cubicBezTo>
              </a:path>
            </a:pathLst>
          </a:custGeom>
          <a:noFill/>
          <a:ln w="25400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27" name="Freeform 37">
            <a:extLst>
              <a:ext uri="{FF2B5EF4-FFF2-40B4-BE49-F238E27FC236}">
                <a16:creationId xmlns:a16="http://schemas.microsoft.com/office/drawing/2014/main" id="{4C1FB6E2-A3AE-4454-A41B-9295CC945AE6}"/>
              </a:ext>
            </a:extLst>
          </p:cNvPr>
          <p:cNvSpPr>
            <a:spLocks/>
          </p:cNvSpPr>
          <p:nvPr/>
        </p:nvSpPr>
        <p:spPr bwMode="auto">
          <a:xfrm>
            <a:off x="914400" y="3657600"/>
            <a:ext cx="1066800" cy="393700"/>
          </a:xfrm>
          <a:custGeom>
            <a:avLst/>
            <a:gdLst>
              <a:gd name="T0" fmla="*/ 0 w 672"/>
              <a:gd name="T1" fmla="*/ 0 h 248"/>
              <a:gd name="T2" fmla="*/ 2147483646 w 672"/>
              <a:gd name="T3" fmla="*/ 2147483646 h 248"/>
              <a:gd name="T4" fmla="*/ 2147483646 w 672"/>
              <a:gd name="T5" fmla="*/ 2147483646 h 248"/>
              <a:gd name="T6" fmla="*/ 2147483646 w 672"/>
              <a:gd name="T7" fmla="*/ 2147483646 h 248"/>
              <a:gd name="T8" fmla="*/ 2147483646 w 672"/>
              <a:gd name="T9" fmla="*/ 2147483646 h 248"/>
              <a:gd name="T10" fmla="*/ 2147483646 w 672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248"/>
              <a:gd name="T20" fmla="*/ 672 w 672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248">
                <a:moveTo>
                  <a:pt x="0" y="0"/>
                </a:moveTo>
                <a:cubicBezTo>
                  <a:pt x="36" y="56"/>
                  <a:pt x="72" y="112"/>
                  <a:pt x="96" y="144"/>
                </a:cubicBezTo>
                <a:cubicBezTo>
                  <a:pt x="120" y="176"/>
                  <a:pt x="112" y="176"/>
                  <a:pt x="144" y="192"/>
                </a:cubicBezTo>
                <a:cubicBezTo>
                  <a:pt x="176" y="208"/>
                  <a:pt x="224" y="248"/>
                  <a:pt x="288" y="240"/>
                </a:cubicBezTo>
                <a:cubicBezTo>
                  <a:pt x="352" y="232"/>
                  <a:pt x="464" y="144"/>
                  <a:pt x="528" y="144"/>
                </a:cubicBezTo>
                <a:cubicBezTo>
                  <a:pt x="592" y="144"/>
                  <a:pt x="632" y="192"/>
                  <a:pt x="672" y="240"/>
                </a:cubicBezTo>
              </a:path>
            </a:pathLst>
          </a:custGeom>
          <a:noFill/>
          <a:ln w="25400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28" name="Freeform 38">
            <a:extLst>
              <a:ext uri="{FF2B5EF4-FFF2-40B4-BE49-F238E27FC236}">
                <a16:creationId xmlns:a16="http://schemas.microsoft.com/office/drawing/2014/main" id="{76E49CFC-976B-4803-AD00-40AEB00FE09C}"/>
              </a:ext>
            </a:extLst>
          </p:cNvPr>
          <p:cNvSpPr>
            <a:spLocks/>
          </p:cNvSpPr>
          <p:nvPr/>
        </p:nvSpPr>
        <p:spPr bwMode="auto">
          <a:xfrm>
            <a:off x="4419600" y="2590800"/>
            <a:ext cx="1066800" cy="393700"/>
          </a:xfrm>
          <a:custGeom>
            <a:avLst/>
            <a:gdLst>
              <a:gd name="T0" fmla="*/ 0 w 672"/>
              <a:gd name="T1" fmla="*/ 0 h 248"/>
              <a:gd name="T2" fmla="*/ 2147483646 w 672"/>
              <a:gd name="T3" fmla="*/ 2147483646 h 248"/>
              <a:gd name="T4" fmla="*/ 2147483646 w 672"/>
              <a:gd name="T5" fmla="*/ 2147483646 h 248"/>
              <a:gd name="T6" fmla="*/ 2147483646 w 672"/>
              <a:gd name="T7" fmla="*/ 2147483646 h 248"/>
              <a:gd name="T8" fmla="*/ 2147483646 w 672"/>
              <a:gd name="T9" fmla="*/ 2147483646 h 248"/>
              <a:gd name="T10" fmla="*/ 2147483646 w 672"/>
              <a:gd name="T11" fmla="*/ 2147483646 h 2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248"/>
              <a:gd name="T20" fmla="*/ 672 w 672"/>
              <a:gd name="T21" fmla="*/ 248 h 2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248">
                <a:moveTo>
                  <a:pt x="0" y="0"/>
                </a:moveTo>
                <a:cubicBezTo>
                  <a:pt x="36" y="56"/>
                  <a:pt x="72" y="112"/>
                  <a:pt x="96" y="144"/>
                </a:cubicBezTo>
                <a:cubicBezTo>
                  <a:pt x="120" y="176"/>
                  <a:pt x="112" y="176"/>
                  <a:pt x="144" y="192"/>
                </a:cubicBezTo>
                <a:cubicBezTo>
                  <a:pt x="176" y="208"/>
                  <a:pt x="224" y="248"/>
                  <a:pt x="288" y="240"/>
                </a:cubicBezTo>
                <a:cubicBezTo>
                  <a:pt x="352" y="232"/>
                  <a:pt x="464" y="144"/>
                  <a:pt x="528" y="144"/>
                </a:cubicBezTo>
                <a:cubicBezTo>
                  <a:pt x="592" y="144"/>
                  <a:pt x="632" y="192"/>
                  <a:pt x="672" y="240"/>
                </a:cubicBezTo>
              </a:path>
            </a:pathLst>
          </a:custGeom>
          <a:noFill/>
          <a:ln w="25400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29" name="Freeform 41">
            <a:extLst>
              <a:ext uri="{FF2B5EF4-FFF2-40B4-BE49-F238E27FC236}">
                <a16:creationId xmlns:a16="http://schemas.microsoft.com/office/drawing/2014/main" id="{58EEA57F-0859-4A8B-97C9-3EE070BF4741}"/>
              </a:ext>
            </a:extLst>
          </p:cNvPr>
          <p:cNvSpPr>
            <a:spLocks/>
          </p:cNvSpPr>
          <p:nvPr/>
        </p:nvSpPr>
        <p:spPr bwMode="auto">
          <a:xfrm>
            <a:off x="3810000" y="3657600"/>
            <a:ext cx="1066800" cy="385763"/>
          </a:xfrm>
          <a:custGeom>
            <a:avLst/>
            <a:gdLst>
              <a:gd name="T0" fmla="*/ 0 w 672"/>
              <a:gd name="T1" fmla="*/ 0 h 243"/>
              <a:gd name="T2" fmla="*/ 2147483646 w 672"/>
              <a:gd name="T3" fmla="*/ 2147483646 h 243"/>
              <a:gd name="T4" fmla="*/ 2147483646 w 672"/>
              <a:gd name="T5" fmla="*/ 2147483646 h 243"/>
              <a:gd name="T6" fmla="*/ 2147483646 w 672"/>
              <a:gd name="T7" fmla="*/ 2147483646 h 243"/>
              <a:gd name="T8" fmla="*/ 2147483646 w 672"/>
              <a:gd name="T9" fmla="*/ 2147483646 h 243"/>
              <a:gd name="T10" fmla="*/ 2147483646 w 672"/>
              <a:gd name="T11" fmla="*/ 2147483646 h 2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2"/>
              <a:gd name="T19" fmla="*/ 0 h 243"/>
              <a:gd name="T20" fmla="*/ 672 w 672"/>
              <a:gd name="T21" fmla="*/ 243 h 24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2" h="243">
                <a:moveTo>
                  <a:pt x="0" y="0"/>
                </a:moveTo>
                <a:cubicBezTo>
                  <a:pt x="19" y="21"/>
                  <a:pt x="89" y="99"/>
                  <a:pt x="114" y="126"/>
                </a:cubicBezTo>
                <a:cubicBezTo>
                  <a:pt x="139" y="153"/>
                  <a:pt x="121" y="143"/>
                  <a:pt x="150" y="162"/>
                </a:cubicBezTo>
                <a:cubicBezTo>
                  <a:pt x="179" y="181"/>
                  <a:pt x="225" y="243"/>
                  <a:pt x="288" y="240"/>
                </a:cubicBezTo>
                <a:cubicBezTo>
                  <a:pt x="351" y="237"/>
                  <a:pt x="464" y="144"/>
                  <a:pt x="528" y="144"/>
                </a:cubicBezTo>
                <a:cubicBezTo>
                  <a:pt x="592" y="144"/>
                  <a:pt x="632" y="192"/>
                  <a:pt x="672" y="240"/>
                </a:cubicBezTo>
              </a:path>
            </a:pathLst>
          </a:custGeom>
          <a:noFill/>
          <a:ln w="25400">
            <a:solidFill>
              <a:schemeClr val="hlink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3330" name="Text Box 42">
            <a:extLst>
              <a:ext uri="{FF2B5EF4-FFF2-40B4-BE49-F238E27FC236}">
                <a16:creationId xmlns:a16="http://schemas.microsoft.com/office/drawing/2014/main" id="{BB4FD14F-1960-48FF-878C-B07E4E6C6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4384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Path</a:t>
            </a:r>
          </a:p>
        </p:txBody>
      </p:sp>
      <p:sp>
        <p:nvSpPr>
          <p:cNvPr id="13331" name="Text Box 43">
            <a:extLst>
              <a:ext uri="{FF2B5EF4-FFF2-40B4-BE49-F238E27FC236}">
                <a16:creationId xmlns:a16="http://schemas.microsoft.com/office/drawing/2014/main" id="{E30027D3-B9A9-4731-A1CA-CFB515BEE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1148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Path</a:t>
            </a:r>
          </a:p>
        </p:txBody>
      </p:sp>
      <p:sp>
        <p:nvSpPr>
          <p:cNvPr id="13332" name="Text Box 44">
            <a:extLst>
              <a:ext uri="{FF2B5EF4-FFF2-40B4-BE49-F238E27FC236}">
                <a16:creationId xmlns:a16="http://schemas.microsoft.com/office/drawing/2014/main" id="{743F121D-718A-43DD-859E-891EF6789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Path</a:t>
            </a:r>
          </a:p>
        </p:txBody>
      </p:sp>
      <p:sp>
        <p:nvSpPr>
          <p:cNvPr id="13333" name="Text Box 45">
            <a:extLst>
              <a:ext uri="{FF2B5EF4-FFF2-40B4-BE49-F238E27FC236}">
                <a16:creationId xmlns:a16="http://schemas.microsoft.com/office/drawing/2014/main" id="{E718D11E-B4CF-459B-8971-E99351720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8862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Path</a:t>
            </a:r>
          </a:p>
        </p:txBody>
      </p:sp>
      <p:sp>
        <p:nvSpPr>
          <p:cNvPr id="13334" name="Text Box 51">
            <a:extLst>
              <a:ext uri="{FF2B5EF4-FFF2-40B4-BE49-F238E27FC236}">
                <a16:creationId xmlns:a16="http://schemas.microsoft.com/office/drawing/2014/main" id="{057C5C10-00DD-49E9-90C4-9812B16D3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4800600"/>
            <a:ext cx="1752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Note: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ar-SA" sz="1400" b="1" u="sng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altLang="ar-SA" sz="1400" i="1" baseline="-250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&amp; </a:t>
            </a:r>
            <a:r>
              <a:rPr lang="en-US" altLang="ar-SA" sz="1400" b="1" u="sng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r</a:t>
            </a:r>
            <a:r>
              <a:rPr lang="en-US" altLang="ar-SA" sz="1400" i="1" baseline="-250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B</a:t>
            </a:r>
            <a:r>
              <a:rPr lang="en-US" altLang="ar-SA" sz="1400" i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are measured from the origin of the fixed axes X-Y. </a:t>
            </a:r>
            <a:endParaRPr lang="en-US" altLang="ar-SA" sz="1400" i="1" baseline="-25000">
              <a:solidFill>
                <a:schemeClr val="hlin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335" name="Text Box 52">
            <a:extLst>
              <a:ext uri="{FF2B5EF4-FFF2-40B4-BE49-F238E27FC236}">
                <a16:creationId xmlns:a16="http://schemas.microsoft.com/office/drawing/2014/main" id="{339B1634-86E3-4DAD-A9F8-3AE49E48D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724400"/>
            <a:ext cx="2133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l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ar-SA" sz="14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Note: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In relative motion analysis, acceleration of a particle observed in a translating system </a:t>
            </a:r>
            <a:r>
              <a:rPr lang="en-US" altLang="ar-SA" sz="1400" i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x-y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is the same as observed in a fixed system </a:t>
            </a:r>
            <a:r>
              <a:rPr lang="en-US" altLang="ar-SA" sz="1400" i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X-Y</a:t>
            </a:r>
            <a:r>
              <a:rPr lang="en-US" altLang="ar-SA" sz="1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when the moving system has a constant velocity.</a:t>
            </a:r>
            <a:endParaRPr lang="en-US" altLang="ar-SA" sz="1400" i="1" baseline="-25000">
              <a:solidFill>
                <a:schemeClr val="hlin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FEC46BF-3F3D-4247-AE14-C13884148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2590800"/>
            <a:ext cx="7793038" cy="1462088"/>
          </a:xfrm>
        </p:spPr>
        <p:txBody>
          <a:bodyPr>
            <a:normAutofit fontScale="90000"/>
          </a:bodyPr>
          <a:lstStyle/>
          <a:p>
            <a:pPr algn="ctr" rtl="0" eaLnBrk="1" fontAlgn="auto" hangingPunct="1">
              <a:spcAft>
                <a:spcPts val="0"/>
              </a:spcAft>
              <a:defRPr/>
            </a:pPr>
            <a:r>
              <a:rPr lang="en-US" altLang="ar-SA" sz="7200" dirty="0">
                <a:cs typeface="Tahoma" panose="020B0604030504040204" pitchFamily="34" charset="0"/>
              </a:rPr>
              <a:t>Relative Motion Exercises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55089D1-A883-4B31-985C-53845251B1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ar-SA"/>
              <a:t>Exercise # 1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C6CDD21-E3BA-4586-9E69-3B2724D3E4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057400"/>
            <a:ext cx="6096000" cy="12954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just" rtl="0" eaLnBrk="1" hangingPunct="1">
              <a:buFont typeface="Wingdings" panose="05000000000000000000" pitchFamily="2" charset="2"/>
              <a:buNone/>
            </a:pP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train, traveling at a constant speed of 90km/h, crosses over a road. If automobile A is traveling at 67.5km/h along the road, determine the magnitude and direction of relative velocity of the train with respect to the automobile.</a:t>
            </a:r>
            <a:endParaRPr lang="ar-SA" altLang="ar-SA" sz="1600">
              <a:latin typeface="Times New Roman" panose="02020603050405020304" pitchFamily="18" charset="0"/>
            </a:endParaRPr>
          </a:p>
          <a:p>
            <a:pPr marL="0" indent="0" algn="just" rtl="0" eaLnBrk="1" hangingPunct="1">
              <a:buFont typeface="Wingdings" panose="05000000000000000000" pitchFamily="2" charset="2"/>
              <a:buNone/>
            </a:pPr>
            <a:endParaRPr lang="en-US" altLang="ar-SA" sz="1600">
              <a:latin typeface="Times New Roman" panose="02020603050405020304" pitchFamily="18" charset="0"/>
            </a:endParaRPr>
          </a:p>
        </p:txBody>
      </p:sp>
      <p:pic>
        <p:nvPicPr>
          <p:cNvPr id="17412" name="Picture 4" descr="AACBWCH0001">
            <a:extLst>
              <a:ext uri="{FF2B5EF4-FFF2-40B4-BE49-F238E27FC236}">
                <a16:creationId xmlns:a16="http://schemas.microsoft.com/office/drawing/2014/main" id="{C786127A-021A-41F1-866F-7DFBA615D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057400"/>
            <a:ext cx="265588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8D2B4120-10DC-4077-A37F-E2A605ABE0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ar-SA"/>
              <a:t>Exercise # 2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CF5405D4-94CE-4D73-A616-3B4B7DBDA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33600"/>
            <a:ext cx="5781675" cy="14462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just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Plane </a:t>
            </a:r>
            <a:r>
              <a:rPr lang="en-US" altLang="en-US" sz="1600" b="1" i="1"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latin typeface="Times New Roman" panose="02020603050405020304" pitchFamily="18" charset="0"/>
              </a:rPr>
              <a:t> is flying along a straight-line path, while plane </a:t>
            </a:r>
            <a:r>
              <a:rPr lang="en-US" altLang="en-US" sz="1600" b="1" i="1">
                <a:latin typeface="Times New Roman" panose="02020603050405020304" pitchFamily="18" charset="0"/>
              </a:rPr>
              <a:t>B</a:t>
            </a:r>
            <a:r>
              <a:rPr lang="en-US" altLang="en-US" sz="1600">
                <a:latin typeface="Times New Roman" panose="02020603050405020304" pitchFamily="18" charset="0"/>
              </a:rPr>
              <a:t> is flying along a circular path having a radius of curvature of </a:t>
            </a:r>
            <a:r>
              <a:rPr lang="el-GR" altLang="en-US" sz="1600" i="1">
                <a:latin typeface="Times New Roman" panose="02020603050405020304" pitchFamily="18" charset="0"/>
              </a:rPr>
              <a:t>ρ</a:t>
            </a:r>
            <a:r>
              <a:rPr lang="en-US" altLang="en-US" sz="1600" i="1" baseline="-25000">
                <a:latin typeface="Times New Roman" panose="02020603050405020304" pitchFamily="18" charset="0"/>
              </a:rPr>
              <a:t>B</a:t>
            </a:r>
            <a:r>
              <a:rPr lang="en-US" altLang="en-US" sz="1600">
                <a:latin typeface="Times New Roman" panose="02020603050405020304" pitchFamily="18" charset="0"/>
              </a:rPr>
              <a:t> = 400 km. Determine the velocity and acceleration of </a:t>
            </a:r>
            <a:r>
              <a:rPr lang="en-US" altLang="en-US" sz="1600" b="1" i="1">
                <a:latin typeface="Times New Roman" panose="02020603050405020304" pitchFamily="18" charset="0"/>
              </a:rPr>
              <a:t>B</a:t>
            </a:r>
            <a:r>
              <a:rPr lang="en-US" altLang="en-US" sz="1600">
                <a:latin typeface="Times New Roman" panose="02020603050405020304" pitchFamily="18" charset="0"/>
              </a:rPr>
              <a:t> as measured by the pilot of </a:t>
            </a:r>
            <a:r>
              <a:rPr lang="en-US" altLang="en-US" sz="1600" b="1" i="1">
                <a:latin typeface="Times New Roman" panose="02020603050405020304" pitchFamily="18" charset="0"/>
              </a:rPr>
              <a:t>A</a:t>
            </a:r>
            <a:r>
              <a:rPr lang="en-US" altLang="en-US" sz="1600">
                <a:latin typeface="Times New Roman" panose="02020603050405020304" pitchFamily="18" charset="0"/>
              </a:rPr>
              <a:t>.</a:t>
            </a:r>
            <a:endParaRPr lang="el-GR" altLang="en-US" sz="1600">
              <a:latin typeface="Times New Roman" panose="02020603050405020304" pitchFamily="18" charset="0"/>
            </a:endParaRPr>
          </a:p>
          <a:p>
            <a:pPr algn="just" rtl="0" eaLnBrk="1" hangingPunct="1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altLang="ar-SA" sz="1600">
              <a:latin typeface="Times New Roman" panose="02020603050405020304" pitchFamily="18" charset="0"/>
            </a:endParaRPr>
          </a:p>
        </p:txBody>
      </p:sp>
      <p:pic>
        <p:nvPicPr>
          <p:cNvPr id="19460" name="Picture 4" descr="AACBWCK0001">
            <a:extLst>
              <a:ext uri="{FF2B5EF4-FFF2-40B4-BE49-F238E27FC236}">
                <a16:creationId xmlns:a16="http://schemas.microsoft.com/office/drawing/2014/main" id="{EDAEE924-F9EE-46B9-89FF-D2EDB4819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84325"/>
            <a:ext cx="31242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65BC419-88AA-45C0-9F85-EBCD9C2EB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3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9B24515E-C973-429F-91C2-F5C6CA526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085975"/>
            <a:ext cx="6324600" cy="13223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just" rtl="0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ar-SA" sz="1600">
                <a:latin typeface="Times New Roman" panose="02020603050405020304" pitchFamily="18" charset="0"/>
              </a:rPr>
              <a:t>At the instant shown, the bicyclist at </a:t>
            </a:r>
            <a:r>
              <a:rPr lang="en-US" altLang="ar-SA" sz="1600" i="1">
                <a:latin typeface="Times New Roman" panose="02020603050405020304" pitchFamily="18" charset="0"/>
              </a:rPr>
              <a:t>A </a:t>
            </a:r>
            <a:r>
              <a:rPr lang="en-US" altLang="ar-SA" sz="1600">
                <a:latin typeface="Times New Roman" panose="02020603050405020304" pitchFamily="18" charset="0"/>
              </a:rPr>
              <a:t>is traveling at 7 m</a:t>
            </a:r>
            <a:r>
              <a:rPr lang="en-US" altLang="ar-SA" sz="1600" i="1">
                <a:latin typeface="Times New Roman" panose="02020603050405020304" pitchFamily="18" charset="0"/>
              </a:rPr>
              <a:t>/</a:t>
            </a:r>
            <a:r>
              <a:rPr lang="en-US" altLang="ar-SA" sz="1600">
                <a:latin typeface="Times New Roman" panose="02020603050405020304" pitchFamily="18" charset="0"/>
              </a:rPr>
              <a:t>s around the curve on the race track while increasing his speed at 0.5 m/s</a:t>
            </a:r>
            <a:r>
              <a:rPr lang="en-US" altLang="ar-SA" sz="1600" baseline="30000">
                <a:latin typeface="Times New Roman" panose="02020603050405020304" pitchFamily="18" charset="0"/>
              </a:rPr>
              <a:t>2. </a:t>
            </a:r>
            <a:r>
              <a:rPr lang="en-US" altLang="ar-SA" sz="1600">
                <a:latin typeface="Times New Roman" panose="02020603050405020304" pitchFamily="18" charset="0"/>
              </a:rPr>
              <a:t>The bicyclist at </a:t>
            </a:r>
            <a:r>
              <a:rPr lang="en-US" altLang="ar-SA" sz="1600" i="1">
                <a:latin typeface="Times New Roman" panose="02020603050405020304" pitchFamily="18" charset="0"/>
              </a:rPr>
              <a:t>B </a:t>
            </a:r>
            <a:r>
              <a:rPr lang="en-US" altLang="ar-SA" sz="1600">
                <a:latin typeface="Times New Roman" panose="02020603050405020304" pitchFamily="18" charset="0"/>
              </a:rPr>
              <a:t>is traveling at 8.5 m</a:t>
            </a:r>
            <a:r>
              <a:rPr lang="en-US" altLang="ar-SA" sz="1600" i="1">
                <a:latin typeface="Times New Roman" panose="02020603050405020304" pitchFamily="18" charset="0"/>
              </a:rPr>
              <a:t>/</a:t>
            </a:r>
            <a:r>
              <a:rPr lang="en-US" altLang="ar-SA" sz="1600">
                <a:latin typeface="Times New Roman" panose="02020603050405020304" pitchFamily="18" charset="0"/>
              </a:rPr>
              <a:t>s along the straight-a-way and increasing his speed at 0.7 m/s2. Determine the relative velocity and relative acceleration of </a:t>
            </a:r>
            <a:r>
              <a:rPr lang="en-US" altLang="ar-SA" sz="1600" i="1">
                <a:latin typeface="Times New Roman" panose="02020603050405020304" pitchFamily="18" charset="0"/>
              </a:rPr>
              <a:t>A </a:t>
            </a:r>
            <a:r>
              <a:rPr lang="en-US" altLang="ar-SA" sz="1600">
                <a:latin typeface="Times New Roman" panose="02020603050405020304" pitchFamily="18" charset="0"/>
              </a:rPr>
              <a:t>with respect to </a:t>
            </a:r>
            <a:r>
              <a:rPr lang="en-US" altLang="ar-SA" sz="1600" i="1">
                <a:latin typeface="Times New Roman" panose="02020603050405020304" pitchFamily="18" charset="0"/>
              </a:rPr>
              <a:t>B </a:t>
            </a:r>
            <a:r>
              <a:rPr lang="en-US" altLang="ar-SA" sz="1600">
                <a:latin typeface="Times New Roman" panose="02020603050405020304" pitchFamily="18" charset="0"/>
              </a:rPr>
              <a:t>at this instant.</a:t>
            </a:r>
          </a:p>
        </p:txBody>
      </p:sp>
      <p:pic>
        <p:nvPicPr>
          <p:cNvPr id="21508" name="Picture 6">
            <a:extLst>
              <a:ext uri="{FF2B5EF4-FFF2-40B4-BE49-F238E27FC236}">
                <a16:creationId xmlns:a16="http://schemas.microsoft.com/office/drawing/2014/main" id="{7EED02B0-43C5-4EF2-941A-BDDA96BE7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1858963"/>
            <a:ext cx="2389187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762B8C6-BBF1-43D9-858D-172BC46745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4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D952B8FF-8EEB-4A23-B15C-2AC4FB610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133600"/>
            <a:ext cx="6243638" cy="13239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just" rtl="0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ar-SA" sz="1600">
                <a:latin typeface="Times New Roman" panose="02020603050405020304" pitchFamily="18" charset="0"/>
              </a:rPr>
              <a:t>The ship travels at a constant speed of </a:t>
            </a:r>
            <a:r>
              <a:rPr lang="en-US" altLang="ar-SA" sz="1600" i="1">
                <a:latin typeface="Times New Roman" panose="02020603050405020304" pitchFamily="18" charset="0"/>
              </a:rPr>
              <a:t>v</a:t>
            </a:r>
            <a:r>
              <a:rPr lang="en-US" altLang="ar-SA" sz="1600" i="1" baseline="-25000">
                <a:latin typeface="Times New Roman" panose="02020603050405020304" pitchFamily="18" charset="0"/>
              </a:rPr>
              <a:t>s </a:t>
            </a:r>
            <a:r>
              <a:rPr lang="en-US" altLang="ar-SA" sz="1600">
                <a:latin typeface="Times New Roman" panose="02020603050405020304" pitchFamily="18" charset="0"/>
              </a:rPr>
              <a:t>= 20 m/s and the wind is blowing at a speed of </a:t>
            </a:r>
            <a:r>
              <a:rPr lang="en-US" altLang="ar-SA" sz="1600" i="1">
                <a:latin typeface="Times New Roman" panose="02020603050405020304" pitchFamily="18" charset="0"/>
              </a:rPr>
              <a:t>v</a:t>
            </a:r>
            <a:r>
              <a:rPr lang="en-US" altLang="ar-SA" sz="1600" i="1" baseline="-25000">
                <a:latin typeface="Times New Roman" panose="02020603050405020304" pitchFamily="18" charset="0"/>
              </a:rPr>
              <a:t>w </a:t>
            </a:r>
            <a:r>
              <a:rPr lang="en-US" altLang="ar-SA" sz="1600" baseline="30000">
                <a:latin typeface="Times New Roman" panose="02020603050405020304" pitchFamily="18" charset="0"/>
              </a:rPr>
              <a:t>= </a:t>
            </a:r>
            <a:r>
              <a:rPr lang="en-US" altLang="ar-SA" sz="1600">
                <a:latin typeface="Times New Roman" panose="02020603050405020304" pitchFamily="18" charset="0"/>
              </a:rPr>
              <a:t>10 m/s, as shown. Determine the magnitude and direction of the horizontal component of velocity of the smoke coming from the smoke it appears to a passenger on the ship.</a:t>
            </a:r>
          </a:p>
          <a:p>
            <a:pPr algn="just" rtl="0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endParaRPr lang="en-US" altLang="ar-SA" sz="1600">
              <a:latin typeface="Times New Roman" panose="02020603050405020304" pitchFamily="18" charset="0"/>
            </a:endParaRPr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5A43C472-C27F-4A8E-ACD9-F849D63AE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557" name="Picture 1">
            <a:extLst>
              <a:ext uri="{FF2B5EF4-FFF2-40B4-BE49-F238E27FC236}">
                <a16:creationId xmlns:a16="http://schemas.microsoft.com/office/drawing/2014/main" id="{C7D83999-5921-4F0D-874F-5A01CCB682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1273175"/>
            <a:ext cx="2595562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0312E5E-2D6D-422B-8B97-249D83BCD1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484632"/>
            <a:ext cx="7772400" cy="160934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ar-SA"/>
              <a:t>Exercise # 5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B82B9803-7E79-4C7F-8EEE-3C321CB8E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1676400"/>
            <a:ext cx="8677275" cy="107791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just" rtl="0">
              <a:lnSpc>
                <a:spcPct val="10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An aircraft carrier is traveling forward with a velocity of 50 km/h. At the instant shown, the plane at </a:t>
            </a:r>
            <a:r>
              <a:rPr lang="en-US" altLang="en-US" sz="1600" i="1">
                <a:latin typeface="Times New Roman" panose="02020603050405020304" pitchFamily="18" charset="0"/>
              </a:rPr>
              <a:t>A </a:t>
            </a:r>
            <a:r>
              <a:rPr lang="en-US" altLang="en-US" sz="1600">
                <a:latin typeface="Times New Roman" panose="02020603050405020304" pitchFamily="18" charset="0"/>
              </a:rPr>
              <a:t>has just taken off and has attained a forward horizontal air speed of 200 km/h, measured from still water. If the plane at </a:t>
            </a:r>
            <a:r>
              <a:rPr lang="en-US" altLang="en-US" sz="1600" i="1">
                <a:latin typeface="Times New Roman" panose="02020603050405020304" pitchFamily="18" charset="0"/>
              </a:rPr>
              <a:t>B </a:t>
            </a:r>
            <a:r>
              <a:rPr lang="en-US" altLang="en-US" sz="1600">
                <a:latin typeface="Times New Roman" panose="02020603050405020304" pitchFamily="18" charset="0"/>
              </a:rPr>
              <a:t>is traveling along the runway of the carrier at 175 km/h in the direction shown, determine the velocity of </a:t>
            </a:r>
            <a:r>
              <a:rPr lang="en-US" altLang="en-US" sz="1600" i="1">
                <a:latin typeface="Times New Roman" panose="02020603050405020304" pitchFamily="18" charset="0"/>
              </a:rPr>
              <a:t>A </a:t>
            </a:r>
            <a:r>
              <a:rPr lang="en-US" altLang="en-US" sz="1600">
                <a:latin typeface="Times New Roman" panose="02020603050405020304" pitchFamily="18" charset="0"/>
              </a:rPr>
              <a:t>with respect to </a:t>
            </a:r>
            <a:r>
              <a:rPr lang="en-US" altLang="en-US" sz="1600" i="1">
                <a:latin typeface="Times New Roman" panose="02020603050405020304" pitchFamily="18" charset="0"/>
              </a:rPr>
              <a:t>B</a:t>
            </a:r>
            <a:r>
              <a:rPr lang="en-US" altLang="en-US" sz="16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604" name="Rectangle 7">
            <a:extLst>
              <a:ext uri="{FF2B5EF4-FFF2-40B4-BE49-F238E27FC236}">
                <a16:creationId xmlns:a16="http://schemas.microsoft.com/office/drawing/2014/main" id="{9C2068E6-5E23-4BF2-97E4-9D61141C5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algn="r" rtl="1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rgbClr val="9E3611"/>
              </a:buClr>
              <a:buSzPct val="85000"/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Rockwell" panose="02060603020205020403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ar-SA" altLang="ar-SA" sz="18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5605" name="Picture 2">
            <a:extLst>
              <a:ext uri="{FF2B5EF4-FFF2-40B4-BE49-F238E27FC236}">
                <a16:creationId xmlns:a16="http://schemas.microsoft.com/office/drawing/2014/main" id="{4F12746B-5CC0-467C-BCF6-634BFAF53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68613"/>
            <a:ext cx="3957638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2830</TotalTime>
  <Words>681</Words>
  <Application>Microsoft Office PowerPoint</Application>
  <PresentationFormat>عرض على الشاشة (4:3)</PresentationFormat>
  <Paragraphs>56</Paragraphs>
  <Slides>9</Slides>
  <Notes>9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7" baseType="lpstr">
      <vt:lpstr>Tahoma</vt:lpstr>
      <vt:lpstr>Arial</vt:lpstr>
      <vt:lpstr>Rockwell Condensed</vt:lpstr>
      <vt:lpstr>Times New Roman</vt:lpstr>
      <vt:lpstr>Rockwell</vt:lpstr>
      <vt:lpstr>Wingdings</vt:lpstr>
      <vt:lpstr>Wood Type</vt:lpstr>
      <vt:lpstr>Microsoft Equation 3.0</vt:lpstr>
      <vt:lpstr>     Relative Motion   </vt:lpstr>
      <vt:lpstr>Relative Motion</vt:lpstr>
      <vt:lpstr>Relative Motion (Cont.)</vt:lpstr>
      <vt:lpstr>Relative Motion Exercises</vt:lpstr>
      <vt:lpstr>Exercise # 1</vt:lpstr>
      <vt:lpstr>Exercise # 2</vt:lpstr>
      <vt:lpstr>Exercise # 3</vt:lpstr>
      <vt:lpstr>Exercise # 4</vt:lpstr>
      <vt:lpstr>Exercise #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Dynamics</dc:title>
  <dc:creator>B4080434U</dc:creator>
  <cp:lastModifiedBy>منى المسند</cp:lastModifiedBy>
  <cp:revision>250</cp:revision>
  <dcterms:created xsi:type="dcterms:W3CDTF">2006-02-13T08:09:50Z</dcterms:created>
  <dcterms:modified xsi:type="dcterms:W3CDTF">2020-03-27T09:18:34Z</dcterms:modified>
</cp:coreProperties>
</file>