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5" r:id="rId2"/>
    <p:sldId id="285" r:id="rId3"/>
    <p:sldId id="286" r:id="rId4"/>
    <p:sldId id="290" r:id="rId5"/>
    <p:sldId id="288" r:id="rId6"/>
    <p:sldId id="277" r:id="rId7"/>
    <p:sldId id="257" r:id="rId8"/>
    <p:sldId id="258" r:id="rId9"/>
    <p:sldId id="278" r:id="rId10"/>
    <p:sldId id="260" r:id="rId11"/>
    <p:sldId id="261" r:id="rId12"/>
    <p:sldId id="268" r:id="rId13"/>
    <p:sldId id="279" r:id="rId14"/>
    <p:sldId id="289" r:id="rId15"/>
    <p:sldId id="259" r:id="rId16"/>
    <p:sldId id="263" r:id="rId17"/>
    <p:sldId id="280" r:id="rId18"/>
    <p:sldId id="281" r:id="rId19"/>
    <p:sldId id="262" r:id="rId20"/>
    <p:sldId id="282" r:id="rId21"/>
    <p:sldId id="269" r:id="rId22"/>
    <p:sldId id="283" r:id="rId23"/>
    <p:sldId id="272" r:id="rId24"/>
    <p:sldId id="284" r:id="rId25"/>
    <p:sldId id="266" r:id="rId26"/>
  </p:sldIdLst>
  <p:sldSz cx="9144000" cy="6858000" type="screen4x3"/>
  <p:notesSz cx="6858000" cy="994568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1186" autoAdjust="0"/>
  </p:normalViewPr>
  <p:slideViewPr>
    <p:cSldViewPr>
      <p:cViewPr varScale="1">
        <p:scale>
          <a:sx n="70" d="100"/>
          <a:sy n="70" d="100"/>
        </p:scale>
        <p:origin x="-11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DE8AC-409A-43B3-BCA2-11D57A020845}" type="datetimeFigureOut">
              <a:rPr lang="ar-SA" smtClean="0"/>
              <a:pPr/>
              <a:t>21/04/32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B25AE-5662-4A58-8713-3F2F7A591EC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DE8AC-409A-43B3-BCA2-11D57A020845}" type="datetimeFigureOut">
              <a:rPr lang="ar-SA" smtClean="0"/>
              <a:pPr/>
              <a:t>21/04/32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B25AE-5662-4A58-8713-3F2F7A591EC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DE8AC-409A-43B3-BCA2-11D57A020845}" type="datetimeFigureOut">
              <a:rPr lang="ar-SA" smtClean="0"/>
              <a:pPr/>
              <a:t>21/04/32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B25AE-5662-4A58-8713-3F2F7A591EC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DE8AC-409A-43B3-BCA2-11D57A020845}" type="datetimeFigureOut">
              <a:rPr lang="ar-SA" smtClean="0"/>
              <a:pPr/>
              <a:t>21/04/32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B25AE-5662-4A58-8713-3F2F7A591EC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DE8AC-409A-43B3-BCA2-11D57A020845}" type="datetimeFigureOut">
              <a:rPr lang="ar-SA" smtClean="0"/>
              <a:pPr/>
              <a:t>21/04/32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B25AE-5662-4A58-8713-3F2F7A591EC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DE8AC-409A-43B3-BCA2-11D57A020845}" type="datetimeFigureOut">
              <a:rPr lang="ar-SA" smtClean="0"/>
              <a:pPr/>
              <a:t>21/04/32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B25AE-5662-4A58-8713-3F2F7A591EC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DE8AC-409A-43B3-BCA2-11D57A020845}" type="datetimeFigureOut">
              <a:rPr lang="ar-SA" smtClean="0"/>
              <a:pPr/>
              <a:t>21/04/32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B25AE-5662-4A58-8713-3F2F7A591EC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DE8AC-409A-43B3-BCA2-11D57A020845}" type="datetimeFigureOut">
              <a:rPr lang="ar-SA" smtClean="0"/>
              <a:pPr/>
              <a:t>21/04/32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B25AE-5662-4A58-8713-3F2F7A591EC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DE8AC-409A-43B3-BCA2-11D57A020845}" type="datetimeFigureOut">
              <a:rPr lang="ar-SA" smtClean="0"/>
              <a:pPr/>
              <a:t>21/04/32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B25AE-5662-4A58-8713-3F2F7A591EC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DE8AC-409A-43B3-BCA2-11D57A020845}" type="datetimeFigureOut">
              <a:rPr lang="ar-SA" smtClean="0"/>
              <a:pPr/>
              <a:t>21/04/32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B25AE-5662-4A58-8713-3F2F7A591EC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DE8AC-409A-43B3-BCA2-11D57A020845}" type="datetimeFigureOut">
              <a:rPr lang="ar-SA" smtClean="0"/>
              <a:pPr/>
              <a:t>21/04/32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B25AE-5662-4A58-8713-3F2F7A591EC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DE8AC-409A-43B3-BCA2-11D57A020845}" type="datetimeFigureOut">
              <a:rPr lang="ar-SA" smtClean="0"/>
              <a:pPr/>
              <a:t>21/04/32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B25AE-5662-4A58-8713-3F2F7A591EC5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7" Type="http://schemas.openxmlformats.org/officeDocument/2006/relationships/image" Target="../media/image26.png"/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25.jpeg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7" Type="http://schemas.openxmlformats.org/officeDocument/2006/relationships/image" Target="../media/image32.gif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jpeg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5.jpeg"/><Relationship Id="rId4" Type="http://schemas.openxmlformats.org/officeDocument/2006/relationships/image" Target="../media/image34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wmf"/><Relationship Id="rId5" Type="http://schemas.openxmlformats.org/officeDocument/2006/relationships/image" Target="../media/image39.jpeg"/><Relationship Id="rId4" Type="http://schemas.openxmlformats.org/officeDocument/2006/relationships/image" Target="../media/image38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251520" y="260648"/>
            <a:ext cx="8640960" cy="619268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/>
          <p:cNvSpPr txBox="1"/>
          <p:nvPr/>
        </p:nvSpPr>
        <p:spPr>
          <a:xfrm>
            <a:off x="36512" y="633457"/>
            <a:ext cx="9144000" cy="486287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ar-SA" sz="3600" b="1" dirty="0" smtClean="0">
                <a:latin typeface="Andalus" pitchFamily="18" charset="-78"/>
                <a:cs typeface="Andalus" pitchFamily="18" charset="-78"/>
              </a:rPr>
              <a:t>الإشارات الناطقة للبيئة </a:t>
            </a:r>
            <a:r>
              <a:rPr lang="ar-SA" sz="3600" b="1" dirty="0" smtClean="0">
                <a:latin typeface="Andalus" pitchFamily="18" charset="-78"/>
                <a:cs typeface="Andalus" pitchFamily="18" charset="-78"/>
              </a:rPr>
              <a:t>الصفية :</a:t>
            </a:r>
            <a:r>
              <a:rPr lang="ar-SA" sz="3200" b="1" dirty="0" smtClean="0">
                <a:latin typeface="Andalus" pitchFamily="18" charset="-78"/>
                <a:cs typeface="Andalus" pitchFamily="18" charset="-78"/>
              </a:rPr>
              <a:t> </a:t>
            </a:r>
          </a:p>
          <a:p>
            <a:pPr algn="ctr"/>
            <a:endParaRPr lang="ar-SA" sz="3200" b="1" dirty="0" smtClean="0"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ar-SA" sz="3200" b="1" dirty="0" smtClean="0">
                <a:latin typeface="Andalus" pitchFamily="18" charset="-78"/>
                <a:cs typeface="Andalus" pitchFamily="18" charset="-78"/>
              </a:rPr>
              <a:t>جمعت ما تم استخدامه من </a:t>
            </a:r>
            <a:r>
              <a:rPr lang="ar-SA" sz="3200" b="1" dirty="0" smtClean="0">
                <a:latin typeface="Andalus" pitchFamily="18" charset="-78"/>
                <a:cs typeface="Andalus" pitchFamily="18" charset="-78"/>
              </a:rPr>
              <a:t>إشارات ناطقة للبيئة </a:t>
            </a:r>
            <a:r>
              <a:rPr lang="ar-SA" sz="3200" b="1" dirty="0" smtClean="0">
                <a:latin typeface="Andalus" pitchFamily="18" charset="-78"/>
                <a:cs typeface="Andalus" pitchFamily="18" charset="-78"/>
              </a:rPr>
              <a:t>الصفية</a:t>
            </a:r>
          </a:p>
          <a:p>
            <a:pPr algn="ctr"/>
            <a:r>
              <a:rPr lang="ar-SA" sz="3200" b="1" dirty="0" smtClean="0">
                <a:latin typeface="Andalus" pitchFamily="18" charset="-78"/>
                <a:cs typeface="Andalus" pitchFamily="18" charset="-78"/>
              </a:rPr>
              <a:t> لتدريب 1 + 2 في هذا الملف ..</a:t>
            </a:r>
          </a:p>
          <a:p>
            <a:pPr algn="ctr"/>
            <a:r>
              <a:rPr lang="ar-SA" sz="3200" b="1" dirty="0" smtClean="0">
                <a:latin typeface="Andalus" pitchFamily="18" charset="-78"/>
                <a:cs typeface="Andalus" pitchFamily="18" charset="-78"/>
              </a:rPr>
              <a:t>مع العلم أن هناك الكثير من الأدوات التي تحتاج </a:t>
            </a:r>
            <a:r>
              <a:rPr lang="ar-SA" sz="3200" b="1" dirty="0" smtClean="0">
                <a:latin typeface="Andalus" pitchFamily="18" charset="-78"/>
                <a:cs typeface="Andalus" pitchFamily="18" charset="-78"/>
              </a:rPr>
              <a:t>إشارات ناطقة </a:t>
            </a:r>
          </a:p>
          <a:p>
            <a:pPr algn="ctr"/>
            <a:r>
              <a:rPr lang="ar-SA" sz="3200" b="1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ar-SA" sz="3200" b="1" dirty="0" smtClean="0">
                <a:latin typeface="Andalus" pitchFamily="18" charset="-78"/>
                <a:cs typeface="Andalus" pitchFamily="18" charset="-78"/>
              </a:rPr>
              <a:t>ولم يتم عملها..</a:t>
            </a:r>
          </a:p>
          <a:p>
            <a:pPr algn="ctr"/>
            <a:r>
              <a:rPr lang="ar-SA" sz="3200" b="1" dirty="0" smtClean="0">
                <a:latin typeface="Andalus" pitchFamily="18" charset="-78"/>
                <a:cs typeface="Andalus" pitchFamily="18" charset="-78"/>
              </a:rPr>
              <a:t>دعوه للتسهيل على طالبات التدريب , </a:t>
            </a:r>
          </a:p>
          <a:p>
            <a:pPr algn="ctr"/>
            <a:r>
              <a:rPr lang="ar-SA" sz="3200" b="1" dirty="0" smtClean="0">
                <a:latin typeface="Andalus" pitchFamily="18" charset="-78"/>
                <a:cs typeface="Andalus" pitchFamily="18" charset="-78"/>
              </a:rPr>
              <a:t>ولجعل جميع فصول الأطفال فصول </a:t>
            </a:r>
            <a:r>
              <a:rPr lang="ar-SA" sz="3200" b="1" dirty="0" err="1" smtClean="0">
                <a:latin typeface="Andalus" pitchFamily="18" charset="-78"/>
                <a:cs typeface="Andalus" pitchFamily="18" charset="-78"/>
              </a:rPr>
              <a:t>مهيئه</a:t>
            </a:r>
            <a:r>
              <a:rPr lang="ar-SA" sz="3200" b="1" dirty="0" smtClean="0">
                <a:latin typeface="Andalus" pitchFamily="18" charset="-78"/>
                <a:cs typeface="Andalus" pitchFamily="18" charset="-78"/>
              </a:rPr>
              <a:t>,</a:t>
            </a:r>
          </a:p>
          <a:p>
            <a:pPr algn="ctr"/>
            <a:r>
              <a:rPr lang="ar-SA" sz="3200" b="1" dirty="0" smtClean="0">
                <a:latin typeface="Andalus" pitchFamily="18" charset="-78"/>
                <a:cs typeface="Andalus" pitchFamily="18" charset="-78"/>
              </a:rPr>
              <a:t> على الأقل بما نستطيع ..</a:t>
            </a:r>
          </a:p>
          <a:p>
            <a:endParaRPr lang="ar-SA" dirty="0"/>
          </a:p>
        </p:txBody>
      </p:sp>
      <p:sp>
        <p:nvSpPr>
          <p:cNvPr id="6" name="مربع نص 5"/>
          <p:cNvSpPr txBox="1"/>
          <p:nvPr/>
        </p:nvSpPr>
        <p:spPr>
          <a:xfrm>
            <a:off x="755576" y="5661248"/>
            <a:ext cx="410445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latin typeface="Andalus" pitchFamily="18" charset="-78"/>
                <a:cs typeface="Andalus" pitchFamily="18" charset="-78"/>
              </a:rPr>
              <a:t>مشاعل </a:t>
            </a:r>
            <a:r>
              <a:rPr lang="ar-SA" sz="3600" b="1" dirty="0" err="1" smtClean="0">
                <a:latin typeface="Andalus" pitchFamily="18" charset="-78"/>
                <a:cs typeface="Andalus" pitchFamily="18" charset="-78"/>
              </a:rPr>
              <a:t>العبداللطيف</a:t>
            </a:r>
            <a:r>
              <a:rPr lang="ar-SA" sz="3600" b="1" dirty="0" smtClean="0">
                <a:latin typeface="Andalus" pitchFamily="18" charset="-78"/>
                <a:cs typeface="Andalus" pitchFamily="18" charset="-78"/>
              </a:rPr>
              <a:t> </a:t>
            </a:r>
            <a:endParaRPr lang="ar-SA" sz="3600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8" name="وجه ضاحك 7"/>
          <p:cNvSpPr/>
          <p:nvPr/>
        </p:nvSpPr>
        <p:spPr>
          <a:xfrm>
            <a:off x="971600" y="5517232"/>
            <a:ext cx="936104" cy="792088"/>
          </a:xfrm>
          <a:prstGeom prst="smileyFace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قلب 9"/>
          <p:cNvSpPr/>
          <p:nvPr/>
        </p:nvSpPr>
        <p:spPr>
          <a:xfrm>
            <a:off x="6948264" y="764704"/>
            <a:ext cx="360040" cy="360040"/>
          </a:xfrm>
          <a:prstGeom prst="hear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5143504" y="357166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/>
          <p:cNvSpPr txBox="1"/>
          <p:nvPr/>
        </p:nvSpPr>
        <p:spPr>
          <a:xfrm>
            <a:off x="5072066" y="1681451"/>
            <a:ext cx="38576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تجميع وتصنيف</a:t>
            </a:r>
            <a:endParaRPr lang="ar-SA" sz="2400" b="1" dirty="0"/>
          </a:p>
        </p:txBody>
      </p:sp>
      <p:sp>
        <p:nvSpPr>
          <p:cNvPr id="20" name="مستطيل مستدير الزوايا 19"/>
          <p:cNvSpPr/>
          <p:nvPr/>
        </p:nvSpPr>
        <p:spPr>
          <a:xfrm>
            <a:off x="5143504" y="242886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ربع نص 21"/>
          <p:cNvSpPr txBox="1"/>
          <p:nvPr/>
        </p:nvSpPr>
        <p:spPr>
          <a:xfrm>
            <a:off x="5072066" y="3681715"/>
            <a:ext cx="38576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تسلسل</a:t>
            </a:r>
            <a:endParaRPr lang="ar-SA" sz="2400" b="1" dirty="0"/>
          </a:p>
        </p:txBody>
      </p:sp>
      <p:sp>
        <p:nvSpPr>
          <p:cNvPr id="27" name="مستطيل مستدير الزوايا 26"/>
          <p:cNvSpPr/>
          <p:nvPr/>
        </p:nvSpPr>
        <p:spPr>
          <a:xfrm>
            <a:off x="5143504" y="457200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مربع نص 28"/>
          <p:cNvSpPr txBox="1"/>
          <p:nvPr/>
        </p:nvSpPr>
        <p:spPr>
          <a:xfrm>
            <a:off x="5072066" y="5824855"/>
            <a:ext cx="38576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تطابق</a:t>
            </a:r>
            <a:endParaRPr lang="ar-SA" sz="2400" b="1" dirty="0"/>
          </a:p>
        </p:txBody>
      </p:sp>
      <p:sp>
        <p:nvSpPr>
          <p:cNvPr id="30" name="مستطيل مستدير الزوايا 29"/>
          <p:cNvSpPr/>
          <p:nvPr/>
        </p:nvSpPr>
        <p:spPr>
          <a:xfrm>
            <a:off x="857224" y="357166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مربع نص 30"/>
          <p:cNvSpPr txBox="1"/>
          <p:nvPr/>
        </p:nvSpPr>
        <p:spPr>
          <a:xfrm>
            <a:off x="785786" y="1681451"/>
            <a:ext cx="38576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نمط</a:t>
            </a:r>
            <a:endParaRPr lang="ar-SA" sz="2400" b="1" dirty="0"/>
          </a:p>
        </p:txBody>
      </p:sp>
      <p:sp>
        <p:nvSpPr>
          <p:cNvPr id="32" name="مستطيل مستدير الزوايا 31"/>
          <p:cNvSpPr/>
          <p:nvPr/>
        </p:nvSpPr>
        <p:spPr>
          <a:xfrm>
            <a:off x="857224" y="242886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3" name="مربع نص 32"/>
          <p:cNvSpPr txBox="1"/>
          <p:nvPr/>
        </p:nvSpPr>
        <p:spPr>
          <a:xfrm>
            <a:off x="785786" y="3753153"/>
            <a:ext cx="38576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طرق</a:t>
            </a:r>
            <a:endParaRPr lang="ar-SA" sz="2400" b="1" dirty="0"/>
          </a:p>
        </p:txBody>
      </p:sp>
      <p:sp>
        <p:nvSpPr>
          <p:cNvPr id="34" name="مستطيل مستدير الزوايا 33"/>
          <p:cNvSpPr/>
          <p:nvPr/>
        </p:nvSpPr>
        <p:spPr>
          <a:xfrm>
            <a:off x="857224" y="457200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5" name="مربع نص 34"/>
          <p:cNvSpPr txBox="1"/>
          <p:nvPr/>
        </p:nvSpPr>
        <p:spPr>
          <a:xfrm>
            <a:off x="785786" y="5896293"/>
            <a:ext cx="38576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نظم</a:t>
            </a:r>
            <a:endParaRPr lang="ar-SA" sz="2400" b="1" dirty="0"/>
          </a:p>
        </p:txBody>
      </p:sp>
      <p:sp>
        <p:nvSpPr>
          <p:cNvPr id="14" name="مخطط انسيابي: رابط 13"/>
          <p:cNvSpPr/>
          <p:nvPr/>
        </p:nvSpPr>
        <p:spPr>
          <a:xfrm>
            <a:off x="6286512" y="500042"/>
            <a:ext cx="1571636" cy="1214446"/>
          </a:xfrm>
          <a:prstGeom prst="flowChartConnector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خطط انسيابي: رابط 14"/>
          <p:cNvSpPr/>
          <p:nvPr/>
        </p:nvSpPr>
        <p:spPr>
          <a:xfrm>
            <a:off x="6286512" y="2500306"/>
            <a:ext cx="1571636" cy="1214446"/>
          </a:xfrm>
          <a:prstGeom prst="flowChartConnector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خطط انسيابي: رابط 15"/>
          <p:cNvSpPr/>
          <p:nvPr/>
        </p:nvSpPr>
        <p:spPr>
          <a:xfrm>
            <a:off x="6215074" y="4643446"/>
            <a:ext cx="1571636" cy="1214446"/>
          </a:xfrm>
          <a:prstGeom prst="flowChartConnecto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خطط انسيابي: رابط 17"/>
          <p:cNvSpPr/>
          <p:nvPr/>
        </p:nvSpPr>
        <p:spPr>
          <a:xfrm>
            <a:off x="1928794" y="428604"/>
            <a:ext cx="1571636" cy="1214446"/>
          </a:xfrm>
          <a:prstGeom prst="flowChartConnector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خطط انسيابي: رابط 18"/>
          <p:cNvSpPr/>
          <p:nvPr/>
        </p:nvSpPr>
        <p:spPr>
          <a:xfrm>
            <a:off x="1928794" y="2500306"/>
            <a:ext cx="1571636" cy="1214446"/>
          </a:xfrm>
          <a:prstGeom prst="flowChartConnector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خطط انسيابي: رابط 20"/>
          <p:cNvSpPr/>
          <p:nvPr/>
        </p:nvSpPr>
        <p:spPr>
          <a:xfrm>
            <a:off x="1928794" y="4643446"/>
            <a:ext cx="1571636" cy="1214446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5143504" y="357166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/>
          <p:cNvSpPr txBox="1"/>
          <p:nvPr/>
        </p:nvSpPr>
        <p:spPr>
          <a:xfrm>
            <a:off x="5000628" y="1643050"/>
            <a:ext cx="38576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برم وتدوير</a:t>
            </a:r>
            <a:endParaRPr lang="ar-SA" sz="2400" b="1" dirty="0"/>
          </a:p>
        </p:txBody>
      </p:sp>
      <p:sp>
        <p:nvSpPr>
          <p:cNvPr id="20" name="مستطيل مستدير الزوايا 19"/>
          <p:cNvSpPr/>
          <p:nvPr/>
        </p:nvSpPr>
        <p:spPr>
          <a:xfrm>
            <a:off x="5143504" y="242886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ربع نص 21"/>
          <p:cNvSpPr txBox="1"/>
          <p:nvPr/>
        </p:nvSpPr>
        <p:spPr>
          <a:xfrm>
            <a:off x="5000628" y="3455259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فك</a:t>
            </a:r>
            <a:r>
              <a:rPr lang="ar-SA" sz="4800" b="1" dirty="0" smtClean="0"/>
              <a:t> </a:t>
            </a:r>
            <a:r>
              <a:rPr lang="ar-SA" sz="2400" b="1" dirty="0" smtClean="0"/>
              <a:t>وتركيب</a:t>
            </a:r>
            <a:endParaRPr lang="ar-SA" sz="2400" b="1" dirty="0"/>
          </a:p>
        </p:txBody>
      </p:sp>
      <p:sp>
        <p:nvSpPr>
          <p:cNvPr id="27" name="مستطيل مستدير الزوايا 26"/>
          <p:cNvSpPr/>
          <p:nvPr/>
        </p:nvSpPr>
        <p:spPr>
          <a:xfrm>
            <a:off x="5143504" y="457200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مربع نص 28"/>
          <p:cNvSpPr txBox="1"/>
          <p:nvPr/>
        </p:nvSpPr>
        <p:spPr>
          <a:xfrm>
            <a:off x="5000628" y="5896293"/>
            <a:ext cx="38576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أحجية</a:t>
            </a:r>
            <a:endParaRPr lang="ar-SA" sz="2400" b="1" dirty="0"/>
          </a:p>
        </p:txBody>
      </p:sp>
      <p:sp>
        <p:nvSpPr>
          <p:cNvPr id="17" name="مخطط انسيابي: رابط 16"/>
          <p:cNvSpPr/>
          <p:nvPr/>
        </p:nvSpPr>
        <p:spPr>
          <a:xfrm>
            <a:off x="6286512" y="500042"/>
            <a:ext cx="1571636" cy="1214446"/>
          </a:xfrm>
          <a:prstGeom prst="flowChartConnector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خطط انسيابي: رابط 17"/>
          <p:cNvSpPr/>
          <p:nvPr/>
        </p:nvSpPr>
        <p:spPr>
          <a:xfrm>
            <a:off x="6215074" y="2571744"/>
            <a:ext cx="1571636" cy="1214446"/>
          </a:xfrm>
          <a:prstGeom prst="flowChartConnector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خطط انسيابي: رابط 18"/>
          <p:cNvSpPr/>
          <p:nvPr/>
        </p:nvSpPr>
        <p:spPr>
          <a:xfrm>
            <a:off x="6215074" y="4714884"/>
            <a:ext cx="1571636" cy="1214446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مستدير الزوايا 20"/>
          <p:cNvSpPr/>
          <p:nvPr/>
        </p:nvSpPr>
        <p:spPr>
          <a:xfrm>
            <a:off x="755576" y="404664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ربع نص 22"/>
          <p:cNvSpPr txBox="1"/>
          <p:nvPr/>
        </p:nvSpPr>
        <p:spPr>
          <a:xfrm>
            <a:off x="684138" y="547540"/>
            <a:ext cx="3714776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الاعتماد على النفس</a:t>
            </a:r>
            <a:endParaRPr lang="ar-SA" sz="48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رابط 3"/>
          <p:cNvSpPr/>
          <p:nvPr/>
        </p:nvSpPr>
        <p:spPr>
          <a:xfrm>
            <a:off x="6858016" y="714356"/>
            <a:ext cx="1571636" cy="1214446"/>
          </a:xfrm>
          <a:prstGeom prst="flowChartConnector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خطط انسيابي: رابط 4"/>
          <p:cNvSpPr/>
          <p:nvPr/>
        </p:nvSpPr>
        <p:spPr>
          <a:xfrm>
            <a:off x="6786578" y="2643182"/>
            <a:ext cx="1571636" cy="1214446"/>
          </a:xfrm>
          <a:prstGeom prst="flowChartConnector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خطط انسيابي: رابط 5"/>
          <p:cNvSpPr/>
          <p:nvPr/>
        </p:nvSpPr>
        <p:spPr>
          <a:xfrm>
            <a:off x="6786578" y="4857760"/>
            <a:ext cx="1571636" cy="1214446"/>
          </a:xfrm>
          <a:prstGeom prst="flowChartConnector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خطط انسيابي: رابط 6"/>
          <p:cNvSpPr/>
          <p:nvPr/>
        </p:nvSpPr>
        <p:spPr>
          <a:xfrm>
            <a:off x="3929058" y="642918"/>
            <a:ext cx="1571636" cy="1214446"/>
          </a:xfrm>
          <a:prstGeom prst="flowChartConnector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خطط انسيابي: رابط 7"/>
          <p:cNvSpPr/>
          <p:nvPr/>
        </p:nvSpPr>
        <p:spPr>
          <a:xfrm>
            <a:off x="3929058" y="2714620"/>
            <a:ext cx="1571636" cy="1214446"/>
          </a:xfrm>
          <a:prstGeom prst="flowChartConnector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خطط انسيابي: رابط 8"/>
          <p:cNvSpPr/>
          <p:nvPr/>
        </p:nvSpPr>
        <p:spPr>
          <a:xfrm>
            <a:off x="3929058" y="4857760"/>
            <a:ext cx="1571636" cy="1214446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خطط انسيابي: رابط 9"/>
          <p:cNvSpPr/>
          <p:nvPr/>
        </p:nvSpPr>
        <p:spPr>
          <a:xfrm>
            <a:off x="857224" y="714356"/>
            <a:ext cx="1571636" cy="1214446"/>
          </a:xfrm>
          <a:prstGeom prst="flowChartConnector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خطط انسيابي: رابط 10"/>
          <p:cNvSpPr/>
          <p:nvPr/>
        </p:nvSpPr>
        <p:spPr>
          <a:xfrm>
            <a:off x="857224" y="2714620"/>
            <a:ext cx="1571636" cy="1214446"/>
          </a:xfrm>
          <a:prstGeom prst="flowChartConnector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خطط انسيابي: رابط 11"/>
          <p:cNvSpPr/>
          <p:nvPr/>
        </p:nvSpPr>
        <p:spPr>
          <a:xfrm>
            <a:off x="857224" y="4857760"/>
            <a:ext cx="1571636" cy="1214446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357158" y="571480"/>
            <a:ext cx="2643206" cy="14287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357158" y="2571744"/>
            <a:ext cx="2643206" cy="14287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357158" y="4786322"/>
            <a:ext cx="2643206" cy="14287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6286512" y="571480"/>
            <a:ext cx="2643206" cy="14287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6286512" y="2571744"/>
            <a:ext cx="2643206" cy="14287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مستدير الزوايا 17"/>
          <p:cNvSpPr/>
          <p:nvPr/>
        </p:nvSpPr>
        <p:spPr>
          <a:xfrm>
            <a:off x="6286512" y="4786322"/>
            <a:ext cx="2643206" cy="14287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مستدير الزوايا 18"/>
          <p:cNvSpPr/>
          <p:nvPr/>
        </p:nvSpPr>
        <p:spPr>
          <a:xfrm>
            <a:off x="3357554" y="571480"/>
            <a:ext cx="2643206" cy="14287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مستدير الزوايا 19"/>
          <p:cNvSpPr/>
          <p:nvPr/>
        </p:nvSpPr>
        <p:spPr>
          <a:xfrm>
            <a:off x="3357554" y="2571744"/>
            <a:ext cx="2643206" cy="14287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مستدير الزوايا 20"/>
          <p:cNvSpPr/>
          <p:nvPr/>
        </p:nvSpPr>
        <p:spPr>
          <a:xfrm>
            <a:off x="3357554" y="4786322"/>
            <a:ext cx="2643206" cy="14287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251520" y="260648"/>
            <a:ext cx="8640960" cy="619268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/>
          <p:cNvSpPr txBox="1"/>
          <p:nvPr/>
        </p:nvSpPr>
        <p:spPr>
          <a:xfrm>
            <a:off x="180528" y="2170018"/>
            <a:ext cx="9144000" cy="233910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9600" b="1" dirty="0" smtClean="0">
                <a:latin typeface="Andalus" pitchFamily="18" charset="-78"/>
                <a:cs typeface="Andalus" pitchFamily="18" charset="-78"/>
              </a:rPr>
              <a:t>  ركن الأعمال الفنية..</a:t>
            </a:r>
          </a:p>
          <a:p>
            <a:pPr algn="ctr"/>
            <a:endParaRPr lang="ar-SA" sz="3200" b="1" dirty="0" smtClean="0">
              <a:latin typeface="Andalus" pitchFamily="18" charset="-78"/>
              <a:cs typeface="Andalus" pitchFamily="18" charset="-78"/>
            </a:endParaRPr>
          </a:p>
          <a:p>
            <a:endParaRPr lang="ar-S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1277947" y="500042"/>
            <a:ext cx="6865951" cy="32861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/>
          <p:cNvSpPr txBox="1"/>
          <p:nvPr/>
        </p:nvSpPr>
        <p:spPr>
          <a:xfrm>
            <a:off x="1214414" y="631988"/>
            <a:ext cx="7049007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9600" b="1" dirty="0" smtClean="0"/>
              <a:t>لوحة عرض الأعمال</a:t>
            </a:r>
            <a:endParaRPr lang="ar-SA" sz="96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مستطيل مستدير الزوايا 33"/>
          <p:cNvSpPr/>
          <p:nvPr/>
        </p:nvSpPr>
        <p:spPr>
          <a:xfrm>
            <a:off x="428596" y="28572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5" name="مربع نص 34"/>
          <p:cNvSpPr txBox="1"/>
          <p:nvPr/>
        </p:nvSpPr>
        <p:spPr>
          <a:xfrm>
            <a:off x="857224" y="785794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فرشاة تلوين</a:t>
            </a:r>
            <a:endParaRPr lang="ar-SA" sz="4800" b="1" dirty="0"/>
          </a:p>
        </p:txBody>
      </p:sp>
      <p:pic>
        <p:nvPicPr>
          <p:cNvPr id="1026" name="Picture 2" descr="C:\Users\مـشـــاعــل\AppData\Local\Microsoft\Windows\Temporary Internet Files\Content.IE5\LE90P0XS\MCj0432656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604"/>
            <a:ext cx="1214434" cy="150018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مستطيل مستدير الزوايا 12"/>
          <p:cNvSpPr/>
          <p:nvPr/>
        </p:nvSpPr>
        <p:spPr>
          <a:xfrm>
            <a:off x="4786314" y="2285992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ربع نص 13"/>
          <p:cNvSpPr txBox="1"/>
          <p:nvPr/>
        </p:nvSpPr>
        <p:spPr>
          <a:xfrm>
            <a:off x="6215074" y="2786058"/>
            <a:ext cx="264320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صلصال</a:t>
            </a:r>
            <a:endParaRPr lang="ar-SA" sz="4800" b="1" dirty="0"/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4786314" y="28572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/>
          <p:cNvSpPr txBox="1"/>
          <p:nvPr/>
        </p:nvSpPr>
        <p:spPr>
          <a:xfrm>
            <a:off x="4714876" y="642918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err="1" smtClean="0"/>
              <a:t>كولاج</a:t>
            </a:r>
            <a:endParaRPr lang="ar-SA" sz="4800" b="1" dirty="0"/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4786314" y="4500570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ربع نص 17"/>
          <p:cNvSpPr txBox="1"/>
          <p:nvPr/>
        </p:nvSpPr>
        <p:spPr>
          <a:xfrm>
            <a:off x="5572132" y="4643446"/>
            <a:ext cx="3857652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فرادة </a:t>
            </a:r>
          </a:p>
          <a:p>
            <a:pPr algn="ctr"/>
            <a:r>
              <a:rPr lang="ar-SA" sz="4800" b="1" dirty="0" smtClean="0"/>
              <a:t>عجين</a:t>
            </a:r>
            <a:endParaRPr lang="ar-SA" sz="4800" b="1" dirty="0"/>
          </a:p>
        </p:txBody>
      </p:sp>
      <p:pic>
        <p:nvPicPr>
          <p:cNvPr id="23" name="صورة 22" descr="1-1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29190" y="2500306"/>
            <a:ext cx="1714512" cy="141922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4" name="صورة 23" descr="1materie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00628" y="4643446"/>
            <a:ext cx="1785950" cy="150019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9" name="مستطيل مستدير الزوايا 28"/>
          <p:cNvSpPr/>
          <p:nvPr/>
        </p:nvSpPr>
        <p:spPr>
          <a:xfrm>
            <a:off x="467544" y="242886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مربع نص 29"/>
          <p:cNvSpPr txBox="1"/>
          <p:nvPr/>
        </p:nvSpPr>
        <p:spPr>
          <a:xfrm>
            <a:off x="1110486" y="2883755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براية</a:t>
            </a:r>
            <a:endParaRPr lang="ar-SA" sz="4800" b="1" dirty="0"/>
          </a:p>
        </p:txBody>
      </p:sp>
      <p:sp>
        <p:nvSpPr>
          <p:cNvPr id="31" name="مستطيل مستدير الزوايا 30"/>
          <p:cNvSpPr/>
          <p:nvPr/>
        </p:nvSpPr>
        <p:spPr>
          <a:xfrm>
            <a:off x="467544" y="457200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8" name="مربع نص 37"/>
          <p:cNvSpPr txBox="1"/>
          <p:nvPr/>
        </p:nvSpPr>
        <p:spPr>
          <a:xfrm>
            <a:off x="1396238" y="5000636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ممحاة</a:t>
            </a:r>
            <a:endParaRPr lang="ar-SA" sz="4800" b="1" dirty="0"/>
          </a:p>
        </p:txBody>
      </p:sp>
      <p:pic>
        <p:nvPicPr>
          <p:cNvPr id="39" name="صورة 38" descr="893615845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1858" y="4714884"/>
            <a:ext cx="1785930" cy="1500198"/>
          </a:xfrm>
          <a:prstGeom prst="rect">
            <a:avLst/>
          </a:prstGeom>
          <a:ln>
            <a:noFill/>
          </a:ln>
        </p:spPr>
      </p:pic>
      <p:pic>
        <p:nvPicPr>
          <p:cNvPr id="40" name="صورة 39" descr="A_pencil_sharpene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53296" y="2643182"/>
            <a:ext cx="1333500" cy="13239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5143504" y="357166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/>
          <p:cNvSpPr txBox="1"/>
          <p:nvPr/>
        </p:nvSpPr>
        <p:spPr>
          <a:xfrm>
            <a:off x="6072198" y="500042"/>
            <a:ext cx="3857652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أقلام</a:t>
            </a:r>
          </a:p>
          <a:p>
            <a:pPr algn="ctr"/>
            <a:r>
              <a:rPr lang="ar-SA" sz="4800" b="1" dirty="0" smtClean="0"/>
              <a:t> رصاص</a:t>
            </a:r>
            <a:endParaRPr lang="ar-SA" sz="4800" b="1" dirty="0"/>
          </a:p>
        </p:txBody>
      </p:sp>
      <p:sp>
        <p:nvSpPr>
          <p:cNvPr id="20" name="مستطيل مستدير الزوايا 19"/>
          <p:cNvSpPr/>
          <p:nvPr/>
        </p:nvSpPr>
        <p:spPr>
          <a:xfrm>
            <a:off x="5143504" y="242886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ربع نص 21"/>
          <p:cNvSpPr txBox="1"/>
          <p:nvPr/>
        </p:nvSpPr>
        <p:spPr>
          <a:xfrm>
            <a:off x="5929322" y="2571744"/>
            <a:ext cx="3857652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ألوان </a:t>
            </a:r>
          </a:p>
          <a:p>
            <a:pPr algn="ctr"/>
            <a:r>
              <a:rPr lang="ar-SA" sz="4800" b="1" dirty="0" smtClean="0"/>
              <a:t>خشبية</a:t>
            </a:r>
            <a:endParaRPr lang="ar-SA" sz="4800" b="1" dirty="0"/>
          </a:p>
        </p:txBody>
      </p:sp>
      <p:sp>
        <p:nvSpPr>
          <p:cNvPr id="27" name="مستطيل مستدير الزوايا 26"/>
          <p:cNvSpPr/>
          <p:nvPr/>
        </p:nvSpPr>
        <p:spPr>
          <a:xfrm>
            <a:off x="5143504" y="457200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مربع نص 28"/>
          <p:cNvSpPr txBox="1"/>
          <p:nvPr/>
        </p:nvSpPr>
        <p:spPr>
          <a:xfrm>
            <a:off x="6072198" y="5026895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ألوان</a:t>
            </a:r>
            <a:endParaRPr lang="ar-SA" sz="4800" b="1" dirty="0"/>
          </a:p>
        </p:txBody>
      </p:sp>
      <p:sp>
        <p:nvSpPr>
          <p:cNvPr id="30" name="مستطيل مستدير الزوايا 29"/>
          <p:cNvSpPr/>
          <p:nvPr/>
        </p:nvSpPr>
        <p:spPr>
          <a:xfrm>
            <a:off x="857224" y="357166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مربع نص 30"/>
          <p:cNvSpPr txBox="1"/>
          <p:nvPr/>
        </p:nvSpPr>
        <p:spPr>
          <a:xfrm>
            <a:off x="785786" y="812053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ورق ابيض</a:t>
            </a:r>
            <a:endParaRPr lang="ar-SA" sz="4800" b="1" dirty="0"/>
          </a:p>
        </p:txBody>
      </p:sp>
      <p:sp>
        <p:nvSpPr>
          <p:cNvPr id="32" name="مستطيل مستدير الزوايا 31"/>
          <p:cNvSpPr/>
          <p:nvPr/>
        </p:nvSpPr>
        <p:spPr>
          <a:xfrm>
            <a:off x="857224" y="242886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3" name="مربع نص 32"/>
          <p:cNvSpPr txBox="1"/>
          <p:nvPr/>
        </p:nvSpPr>
        <p:spPr>
          <a:xfrm>
            <a:off x="1428728" y="2857496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ورق ملون</a:t>
            </a:r>
            <a:endParaRPr lang="ar-SA" sz="4800" b="1" dirty="0"/>
          </a:p>
        </p:txBody>
      </p:sp>
      <p:sp>
        <p:nvSpPr>
          <p:cNvPr id="34" name="مستطيل مستدير الزوايا 33"/>
          <p:cNvSpPr/>
          <p:nvPr/>
        </p:nvSpPr>
        <p:spPr>
          <a:xfrm>
            <a:off x="857224" y="457200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5" name="مربع نص 34"/>
          <p:cNvSpPr txBox="1"/>
          <p:nvPr/>
        </p:nvSpPr>
        <p:spPr>
          <a:xfrm>
            <a:off x="2714612" y="4714884"/>
            <a:ext cx="2214578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ألوان</a:t>
            </a:r>
          </a:p>
          <a:p>
            <a:pPr algn="ctr"/>
            <a:r>
              <a:rPr lang="ar-SA" sz="4800" b="1" dirty="0" smtClean="0"/>
              <a:t> دهان</a:t>
            </a:r>
            <a:endParaRPr lang="ar-SA" sz="4800" b="1" dirty="0"/>
          </a:p>
        </p:txBody>
      </p:sp>
      <p:pic>
        <p:nvPicPr>
          <p:cNvPr id="4099" name="Picture 3" descr="C:\Users\مـشـــاعــل\AppData\Local\Microsoft\Windows\Temporary Internet Files\Content.IE5\LE90P0XS\MCj0412400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2500306"/>
            <a:ext cx="1999307" cy="1626979"/>
          </a:xfrm>
          <a:prstGeom prst="rect">
            <a:avLst/>
          </a:prstGeom>
          <a:noFill/>
        </p:spPr>
      </p:pic>
      <p:pic>
        <p:nvPicPr>
          <p:cNvPr id="16" name="صورة 15" descr="78866.gif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0100" y="2543185"/>
            <a:ext cx="1285884" cy="1600195"/>
          </a:xfrm>
          <a:prstGeom prst="rect">
            <a:avLst/>
          </a:prstGeom>
          <a:ln>
            <a:noFill/>
          </a:ln>
        </p:spPr>
      </p:pic>
      <p:pic>
        <p:nvPicPr>
          <p:cNvPr id="17" name="صورة 16" descr="www_4photos_net_1139317359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30860" y="500042"/>
            <a:ext cx="1741470" cy="150019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4" name="صورة 23" descr="‫artehw - نسخة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57818" y="4786322"/>
            <a:ext cx="1928826" cy="142876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صورة 24" descr="artehw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00100" y="4786322"/>
            <a:ext cx="2143140" cy="142876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ستطيل مستدير الزوايا 9"/>
          <p:cNvSpPr/>
          <p:nvPr/>
        </p:nvSpPr>
        <p:spPr>
          <a:xfrm>
            <a:off x="5105696" y="26064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/>
          <p:cNvSpPr txBox="1"/>
          <p:nvPr/>
        </p:nvSpPr>
        <p:spPr>
          <a:xfrm>
            <a:off x="5320010" y="644097"/>
            <a:ext cx="350046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أدوات الدهان</a:t>
            </a:r>
            <a:endParaRPr lang="ar-SA" sz="4800" b="1" dirty="0"/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5109304" y="2276872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ربع نص 12"/>
          <p:cNvSpPr txBox="1"/>
          <p:nvPr/>
        </p:nvSpPr>
        <p:spPr>
          <a:xfrm>
            <a:off x="6109436" y="2731759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صمغ</a:t>
            </a:r>
            <a:endParaRPr lang="ar-SA" sz="4800" b="1" dirty="0"/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5076056" y="4437112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ربع نص 14"/>
          <p:cNvSpPr txBox="1"/>
          <p:nvPr/>
        </p:nvSpPr>
        <p:spPr>
          <a:xfrm>
            <a:off x="6076188" y="4891999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مقص</a:t>
            </a:r>
            <a:endParaRPr lang="ar-SA" sz="4800" b="1" dirty="0"/>
          </a:p>
        </p:txBody>
      </p:sp>
      <p:pic>
        <p:nvPicPr>
          <p:cNvPr id="16" name="Picture 2" descr="C:\Users\مـشـــاعــل\AppData\Local\Microsoft\Windows\Temporary Internet Files\Content.IE5\Q1XVFQM7\MCj0398053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8932" y="4651426"/>
            <a:ext cx="1928826" cy="1428760"/>
          </a:xfrm>
          <a:prstGeom prst="rect">
            <a:avLst/>
          </a:prstGeom>
          <a:noFill/>
        </p:spPr>
      </p:pic>
      <p:pic>
        <p:nvPicPr>
          <p:cNvPr id="17" name="صورة 16" descr="8012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056" y="2419748"/>
            <a:ext cx="1571636" cy="1500150"/>
          </a:xfrm>
          <a:prstGeom prst="rect">
            <a:avLst/>
          </a:prstGeom>
        </p:spPr>
      </p:pic>
      <p:sp>
        <p:nvSpPr>
          <p:cNvPr id="18" name="مستطيل مستدير الزوايا 17"/>
          <p:cNvSpPr/>
          <p:nvPr/>
        </p:nvSpPr>
        <p:spPr>
          <a:xfrm>
            <a:off x="1007510" y="26064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ربع نص 18"/>
          <p:cNvSpPr txBox="1"/>
          <p:nvPr/>
        </p:nvSpPr>
        <p:spPr>
          <a:xfrm>
            <a:off x="1650452" y="715535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دبوس</a:t>
            </a:r>
            <a:endParaRPr lang="ar-SA" sz="4800" b="1" dirty="0"/>
          </a:p>
        </p:txBody>
      </p:sp>
      <p:pic>
        <p:nvPicPr>
          <p:cNvPr id="20" name="Picture 18" descr="C:\Users\مـشـــاعــل\AppData\Local\Microsoft\Windows\Temporary Internet Files\Content.IE5\OVCMTRG4\MCj0432586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8948" y="332086"/>
            <a:ext cx="2071702" cy="18285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251520" y="260648"/>
            <a:ext cx="8640960" cy="619268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/>
          <p:cNvSpPr txBox="1"/>
          <p:nvPr/>
        </p:nvSpPr>
        <p:spPr>
          <a:xfrm>
            <a:off x="180528" y="2170018"/>
            <a:ext cx="9144000" cy="233910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9600" b="1" dirty="0" smtClean="0">
                <a:latin typeface="Andalus" pitchFamily="18" charset="-78"/>
                <a:cs typeface="Andalus" pitchFamily="18" charset="-78"/>
              </a:rPr>
              <a:t>  ركن التخطيط..</a:t>
            </a:r>
          </a:p>
          <a:p>
            <a:pPr algn="ctr"/>
            <a:endParaRPr lang="ar-SA" sz="3200" b="1" dirty="0" smtClean="0">
              <a:latin typeface="Andalus" pitchFamily="18" charset="-78"/>
              <a:cs typeface="Andalus" pitchFamily="18" charset="-78"/>
            </a:endParaRPr>
          </a:p>
          <a:p>
            <a:endParaRPr lang="ar-S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5143504" y="357166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/>
          <p:cNvSpPr txBox="1"/>
          <p:nvPr/>
        </p:nvSpPr>
        <p:spPr>
          <a:xfrm>
            <a:off x="6572264" y="812053"/>
            <a:ext cx="264320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سبورة</a:t>
            </a:r>
            <a:endParaRPr lang="ar-SA" sz="4800" b="1" dirty="0"/>
          </a:p>
        </p:txBody>
      </p:sp>
      <p:sp>
        <p:nvSpPr>
          <p:cNvPr id="20" name="مستطيل مستدير الزوايا 19"/>
          <p:cNvSpPr/>
          <p:nvPr/>
        </p:nvSpPr>
        <p:spPr>
          <a:xfrm>
            <a:off x="5143504" y="242886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ربع نص 21"/>
          <p:cNvSpPr txBox="1"/>
          <p:nvPr/>
        </p:nvSpPr>
        <p:spPr>
          <a:xfrm>
            <a:off x="5715008" y="2883755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أقلام سبورة</a:t>
            </a:r>
            <a:endParaRPr lang="ar-SA" sz="4800" b="1" dirty="0"/>
          </a:p>
        </p:txBody>
      </p:sp>
      <p:sp>
        <p:nvSpPr>
          <p:cNvPr id="27" name="مستطيل مستدير الزوايا 26"/>
          <p:cNvSpPr/>
          <p:nvPr/>
        </p:nvSpPr>
        <p:spPr>
          <a:xfrm>
            <a:off x="5143504" y="457200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مربع نص 28"/>
          <p:cNvSpPr txBox="1"/>
          <p:nvPr/>
        </p:nvSpPr>
        <p:spPr>
          <a:xfrm>
            <a:off x="6929486" y="5026895"/>
            <a:ext cx="221454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ممحاة</a:t>
            </a:r>
            <a:endParaRPr lang="ar-SA" sz="4800" b="1" dirty="0"/>
          </a:p>
        </p:txBody>
      </p:sp>
      <p:sp>
        <p:nvSpPr>
          <p:cNvPr id="30" name="مستطيل مستدير الزوايا 29"/>
          <p:cNvSpPr/>
          <p:nvPr/>
        </p:nvSpPr>
        <p:spPr>
          <a:xfrm>
            <a:off x="857224" y="357166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مربع نص 30"/>
          <p:cNvSpPr txBox="1"/>
          <p:nvPr/>
        </p:nvSpPr>
        <p:spPr>
          <a:xfrm>
            <a:off x="1571604" y="812053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أوراق</a:t>
            </a:r>
            <a:endParaRPr lang="ar-SA" sz="4800" b="1" dirty="0"/>
          </a:p>
        </p:txBody>
      </p:sp>
      <p:sp>
        <p:nvSpPr>
          <p:cNvPr id="32" name="مستطيل مستدير الزوايا 31"/>
          <p:cNvSpPr/>
          <p:nvPr/>
        </p:nvSpPr>
        <p:spPr>
          <a:xfrm>
            <a:off x="857224" y="242886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3" name="مربع نص 32"/>
          <p:cNvSpPr txBox="1"/>
          <p:nvPr/>
        </p:nvSpPr>
        <p:spPr>
          <a:xfrm>
            <a:off x="1500166" y="2883755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براية</a:t>
            </a:r>
            <a:endParaRPr lang="ar-SA" sz="4800" b="1" dirty="0"/>
          </a:p>
        </p:txBody>
      </p:sp>
      <p:sp>
        <p:nvSpPr>
          <p:cNvPr id="34" name="مستطيل مستدير الزوايا 33"/>
          <p:cNvSpPr/>
          <p:nvPr/>
        </p:nvSpPr>
        <p:spPr>
          <a:xfrm>
            <a:off x="857224" y="457200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5" name="مربع نص 34"/>
          <p:cNvSpPr txBox="1"/>
          <p:nvPr/>
        </p:nvSpPr>
        <p:spPr>
          <a:xfrm>
            <a:off x="1785918" y="5000636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ممحاة</a:t>
            </a:r>
            <a:endParaRPr lang="ar-SA" sz="4800" b="1" dirty="0"/>
          </a:p>
        </p:txBody>
      </p:sp>
      <p:pic>
        <p:nvPicPr>
          <p:cNvPr id="3077" name="Picture 5" descr="C:\Users\مـشـــاعــل\AppData\Local\Microsoft\Windows\Temporary Internet Files\Content.IE5\Q1XVFQM7\MCj0325228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5417" y="465192"/>
            <a:ext cx="1816913" cy="1677924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9" name="Picture 7" descr="C:\Users\مـشـــاعــل\AppData\Local\Microsoft\Windows\Temporary Internet Files\Content.IE5\LE90P0XS\MCj0290803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2535" y="2571744"/>
            <a:ext cx="1248291" cy="1571636"/>
          </a:xfrm>
          <a:prstGeom prst="rect">
            <a:avLst/>
          </a:prstGeom>
          <a:noFill/>
        </p:spPr>
      </p:pic>
      <p:pic>
        <p:nvPicPr>
          <p:cNvPr id="26" name="صورة 25" descr="89361584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1538" y="4714884"/>
            <a:ext cx="1785930" cy="1500198"/>
          </a:xfrm>
          <a:prstGeom prst="rect">
            <a:avLst/>
          </a:prstGeom>
          <a:ln>
            <a:noFill/>
          </a:ln>
        </p:spPr>
      </p:pic>
      <p:pic>
        <p:nvPicPr>
          <p:cNvPr id="28" name="صورة 27" descr="نن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86380" y="4786322"/>
            <a:ext cx="2000264" cy="1357322"/>
          </a:xfrm>
          <a:prstGeom prst="rect">
            <a:avLst/>
          </a:prstGeom>
        </p:spPr>
      </p:pic>
      <p:pic>
        <p:nvPicPr>
          <p:cNvPr id="36" name="صورة 35" descr="A_pencil_sharpene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142976" y="2643182"/>
            <a:ext cx="1333500" cy="13239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086" name="Picture 14" descr="C:\Users\مـشـــاعــل\AppData\Local\Microsoft\Windows\Temporary Internet Files\Content.IE5\5M72LKTU\MCj04414510000[1]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1472" y="642918"/>
            <a:ext cx="2428892" cy="16430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5143504" y="357166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/>
          <p:cNvSpPr txBox="1"/>
          <p:nvPr/>
        </p:nvSpPr>
        <p:spPr>
          <a:xfrm>
            <a:off x="5929322" y="812053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كرسي</a:t>
            </a:r>
            <a:endParaRPr lang="ar-SA" sz="4800" b="1" dirty="0"/>
          </a:p>
        </p:txBody>
      </p:sp>
      <p:pic>
        <p:nvPicPr>
          <p:cNvPr id="23" name="صورة 22" descr="chair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57818" y="428604"/>
            <a:ext cx="1581153" cy="1714512"/>
          </a:xfrm>
          <a:prstGeom prst="rect">
            <a:avLst/>
          </a:prstGeom>
        </p:spPr>
      </p:pic>
      <p:sp>
        <p:nvSpPr>
          <p:cNvPr id="24" name="مستطيل مستدير الزوايا 23"/>
          <p:cNvSpPr/>
          <p:nvPr/>
        </p:nvSpPr>
        <p:spPr>
          <a:xfrm>
            <a:off x="5143504" y="242886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ربع نص 24"/>
          <p:cNvSpPr txBox="1"/>
          <p:nvPr/>
        </p:nvSpPr>
        <p:spPr>
          <a:xfrm>
            <a:off x="5929322" y="2883755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كرسي</a:t>
            </a:r>
            <a:endParaRPr lang="ar-SA" sz="4800" b="1" dirty="0"/>
          </a:p>
        </p:txBody>
      </p:sp>
      <p:pic>
        <p:nvPicPr>
          <p:cNvPr id="26" name="صورة 25" descr="chair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57818" y="2500306"/>
            <a:ext cx="1581153" cy="1714512"/>
          </a:xfrm>
          <a:prstGeom prst="rect">
            <a:avLst/>
          </a:prstGeom>
        </p:spPr>
      </p:pic>
      <p:sp>
        <p:nvSpPr>
          <p:cNvPr id="28" name="مستطيل مستدير الزوايا 27"/>
          <p:cNvSpPr/>
          <p:nvPr/>
        </p:nvSpPr>
        <p:spPr>
          <a:xfrm>
            <a:off x="5143504" y="4643446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6" name="مربع نص 35"/>
          <p:cNvSpPr txBox="1"/>
          <p:nvPr/>
        </p:nvSpPr>
        <p:spPr>
          <a:xfrm>
            <a:off x="5929322" y="5098333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كرسي</a:t>
            </a:r>
            <a:endParaRPr lang="ar-SA" sz="4800" b="1" dirty="0"/>
          </a:p>
        </p:txBody>
      </p:sp>
      <p:pic>
        <p:nvPicPr>
          <p:cNvPr id="37" name="صورة 36" descr="chair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57818" y="4714884"/>
            <a:ext cx="1581153" cy="1714512"/>
          </a:xfrm>
          <a:prstGeom prst="rect">
            <a:avLst/>
          </a:prstGeom>
        </p:spPr>
      </p:pic>
      <p:sp>
        <p:nvSpPr>
          <p:cNvPr id="38" name="مستطيل مستدير الزوايا 37"/>
          <p:cNvSpPr/>
          <p:nvPr/>
        </p:nvSpPr>
        <p:spPr>
          <a:xfrm>
            <a:off x="785786" y="357166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9" name="مربع نص 38"/>
          <p:cNvSpPr txBox="1"/>
          <p:nvPr/>
        </p:nvSpPr>
        <p:spPr>
          <a:xfrm>
            <a:off x="1571604" y="812053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كرسي</a:t>
            </a:r>
            <a:endParaRPr lang="ar-SA" sz="4800" b="1" dirty="0"/>
          </a:p>
        </p:txBody>
      </p:sp>
      <p:pic>
        <p:nvPicPr>
          <p:cNvPr id="40" name="صورة 39" descr="chair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428604"/>
            <a:ext cx="1581153" cy="1714512"/>
          </a:xfrm>
          <a:prstGeom prst="rect">
            <a:avLst/>
          </a:prstGeom>
        </p:spPr>
      </p:pic>
      <p:sp>
        <p:nvSpPr>
          <p:cNvPr id="41" name="مستطيل مستدير الزوايا 40"/>
          <p:cNvSpPr/>
          <p:nvPr/>
        </p:nvSpPr>
        <p:spPr>
          <a:xfrm>
            <a:off x="785786" y="242886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2" name="مربع نص 41"/>
          <p:cNvSpPr txBox="1"/>
          <p:nvPr/>
        </p:nvSpPr>
        <p:spPr>
          <a:xfrm>
            <a:off x="1571604" y="2883755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كرسي</a:t>
            </a:r>
            <a:endParaRPr lang="ar-SA" sz="4800" b="1" dirty="0"/>
          </a:p>
        </p:txBody>
      </p:sp>
      <p:pic>
        <p:nvPicPr>
          <p:cNvPr id="43" name="صورة 42" descr="chair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2500306"/>
            <a:ext cx="1581153" cy="1714512"/>
          </a:xfrm>
          <a:prstGeom prst="rect">
            <a:avLst/>
          </a:prstGeom>
        </p:spPr>
      </p:pic>
      <p:sp>
        <p:nvSpPr>
          <p:cNvPr id="44" name="مستطيل مستدير الزوايا 43"/>
          <p:cNvSpPr/>
          <p:nvPr/>
        </p:nvSpPr>
        <p:spPr>
          <a:xfrm>
            <a:off x="785786" y="4643446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5" name="مربع نص 44"/>
          <p:cNvSpPr txBox="1"/>
          <p:nvPr/>
        </p:nvSpPr>
        <p:spPr>
          <a:xfrm>
            <a:off x="1571604" y="5098333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كرسي</a:t>
            </a:r>
            <a:endParaRPr lang="ar-SA" sz="4800" b="1" dirty="0"/>
          </a:p>
        </p:txBody>
      </p:sp>
      <p:pic>
        <p:nvPicPr>
          <p:cNvPr id="46" name="صورة 45" descr="chair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4714884"/>
            <a:ext cx="1581153" cy="1714512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مستدير الزوايا 5"/>
          <p:cNvSpPr/>
          <p:nvPr/>
        </p:nvSpPr>
        <p:spPr>
          <a:xfrm>
            <a:off x="286860" y="2291122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/>
          <p:cNvSpPr txBox="1"/>
          <p:nvPr/>
        </p:nvSpPr>
        <p:spPr>
          <a:xfrm>
            <a:off x="1146396" y="2719750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قلم حبر</a:t>
            </a:r>
            <a:endParaRPr lang="ar-SA" sz="4800" b="1" dirty="0"/>
          </a:p>
        </p:txBody>
      </p:sp>
      <p:pic>
        <p:nvPicPr>
          <p:cNvPr id="8" name="صورة 7" descr="78866.gi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2420888"/>
            <a:ext cx="1838008" cy="1584176"/>
          </a:xfrm>
          <a:prstGeom prst="rect">
            <a:avLst/>
          </a:prstGeom>
          <a:ln>
            <a:noFill/>
          </a:ln>
        </p:spPr>
      </p:pic>
      <p:sp>
        <p:nvSpPr>
          <p:cNvPr id="11" name="مستطيل مستدير الزوايا 10"/>
          <p:cNvSpPr/>
          <p:nvPr/>
        </p:nvSpPr>
        <p:spPr>
          <a:xfrm>
            <a:off x="4859462" y="2291122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ربع نص 11"/>
          <p:cNvSpPr txBox="1"/>
          <p:nvPr/>
        </p:nvSpPr>
        <p:spPr>
          <a:xfrm>
            <a:off x="5682900" y="2348880"/>
            <a:ext cx="3857652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قلم </a:t>
            </a:r>
          </a:p>
          <a:p>
            <a:pPr algn="ctr"/>
            <a:r>
              <a:rPr lang="ar-SA" sz="4800" b="1" dirty="0" smtClean="0"/>
              <a:t>رصاص</a:t>
            </a:r>
            <a:endParaRPr lang="ar-SA" sz="4800" b="1" dirty="0"/>
          </a:p>
        </p:txBody>
      </p:sp>
      <p:pic>
        <p:nvPicPr>
          <p:cNvPr id="13" name="صورة 12" descr="78866.gif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32040" y="2420888"/>
            <a:ext cx="1873918" cy="1512168"/>
          </a:xfrm>
          <a:prstGeom prst="rect">
            <a:avLst/>
          </a:prstGeom>
          <a:ln>
            <a:noFill/>
          </a:ln>
        </p:spPr>
      </p:pic>
      <p:sp>
        <p:nvSpPr>
          <p:cNvPr id="19" name="مستطيل مستدير الزوايا 18"/>
          <p:cNvSpPr/>
          <p:nvPr/>
        </p:nvSpPr>
        <p:spPr>
          <a:xfrm>
            <a:off x="251520" y="459537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ربع نص 19"/>
          <p:cNvSpPr txBox="1"/>
          <p:nvPr/>
        </p:nvSpPr>
        <p:spPr>
          <a:xfrm>
            <a:off x="1259632" y="5024006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جريدة</a:t>
            </a:r>
            <a:endParaRPr lang="ar-SA" sz="4800" b="1" dirty="0"/>
          </a:p>
        </p:txBody>
      </p:sp>
      <p:pic>
        <p:nvPicPr>
          <p:cNvPr id="21" name="صورة 20" descr="78866.gif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4396" y="4797152"/>
            <a:ext cx="1873348" cy="1440160"/>
          </a:xfrm>
          <a:prstGeom prst="rect">
            <a:avLst/>
          </a:prstGeom>
          <a:ln>
            <a:noFill/>
          </a:ln>
        </p:spPr>
      </p:pic>
      <p:sp>
        <p:nvSpPr>
          <p:cNvPr id="22" name="مستطيل مستدير الزوايا 21"/>
          <p:cNvSpPr/>
          <p:nvPr/>
        </p:nvSpPr>
        <p:spPr>
          <a:xfrm>
            <a:off x="4824122" y="459537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ربع نص 22"/>
          <p:cNvSpPr txBox="1"/>
          <p:nvPr/>
        </p:nvSpPr>
        <p:spPr>
          <a:xfrm>
            <a:off x="5940152" y="5013176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مجلة</a:t>
            </a:r>
            <a:endParaRPr lang="ar-SA" sz="4800" b="1" dirty="0"/>
          </a:p>
        </p:txBody>
      </p:sp>
      <p:pic>
        <p:nvPicPr>
          <p:cNvPr id="24" name="صورة 23" descr="78866.gif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49648" y="4709695"/>
            <a:ext cx="1826608" cy="1600195"/>
          </a:xfrm>
          <a:prstGeom prst="rect">
            <a:avLst/>
          </a:prstGeom>
          <a:ln>
            <a:noFill/>
          </a:ln>
        </p:spPr>
      </p:pic>
      <p:sp>
        <p:nvSpPr>
          <p:cNvPr id="28" name="مستطيل مستدير الزوايا 27"/>
          <p:cNvSpPr/>
          <p:nvPr/>
        </p:nvSpPr>
        <p:spPr>
          <a:xfrm>
            <a:off x="4824122" y="202890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مربع نص 28"/>
          <p:cNvSpPr txBox="1"/>
          <p:nvPr/>
        </p:nvSpPr>
        <p:spPr>
          <a:xfrm>
            <a:off x="5682900" y="332656"/>
            <a:ext cx="3857652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ألوان </a:t>
            </a:r>
          </a:p>
          <a:p>
            <a:pPr algn="ctr"/>
            <a:r>
              <a:rPr lang="ar-SA" sz="4800" b="1" dirty="0" smtClean="0"/>
              <a:t>شمعية</a:t>
            </a:r>
            <a:endParaRPr lang="ar-SA" sz="4800" b="1" dirty="0"/>
          </a:p>
        </p:txBody>
      </p:sp>
      <p:pic>
        <p:nvPicPr>
          <p:cNvPr id="30" name="صورة 29" descr="78866.gif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76056" y="332656"/>
            <a:ext cx="1621226" cy="1512167"/>
          </a:xfrm>
          <a:prstGeom prst="rect">
            <a:avLst/>
          </a:prstGeom>
          <a:ln>
            <a:noFill/>
          </a:ln>
        </p:spPr>
      </p:pic>
      <p:sp>
        <p:nvSpPr>
          <p:cNvPr id="34" name="مستطيل مستدير الزوايا 33"/>
          <p:cNvSpPr/>
          <p:nvPr/>
        </p:nvSpPr>
        <p:spPr>
          <a:xfrm>
            <a:off x="323528" y="26064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5" name="مربع نص 34"/>
          <p:cNvSpPr txBox="1"/>
          <p:nvPr/>
        </p:nvSpPr>
        <p:spPr>
          <a:xfrm>
            <a:off x="1218404" y="792088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ظــــرف</a:t>
            </a:r>
            <a:endParaRPr lang="ar-SA" sz="4800" b="1" dirty="0"/>
          </a:p>
        </p:txBody>
      </p:sp>
      <p:pic>
        <p:nvPicPr>
          <p:cNvPr id="36" name="صورة 35" descr="33330_d384f5202a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99215" y="404664"/>
            <a:ext cx="1868529" cy="1512168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4889640" y="26064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/>
          <p:cNvSpPr txBox="1"/>
          <p:nvPr/>
        </p:nvSpPr>
        <p:spPr>
          <a:xfrm>
            <a:off x="4818202" y="715535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أورق بيضاء</a:t>
            </a:r>
            <a:endParaRPr lang="ar-SA" sz="4800" b="1" dirty="0"/>
          </a:p>
        </p:txBody>
      </p:sp>
      <p:sp>
        <p:nvSpPr>
          <p:cNvPr id="34" name="مستطيل مستدير الزوايا 33"/>
          <p:cNvSpPr/>
          <p:nvPr/>
        </p:nvSpPr>
        <p:spPr>
          <a:xfrm>
            <a:off x="323528" y="188640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5" name="صورة 34" descr="33330_d384f5202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390414"/>
            <a:ext cx="1440160" cy="1368152"/>
          </a:xfrm>
          <a:prstGeom prst="rect">
            <a:avLst/>
          </a:prstGeom>
        </p:spPr>
      </p:pic>
      <p:sp>
        <p:nvSpPr>
          <p:cNvPr id="36" name="مربع نص 35"/>
          <p:cNvSpPr txBox="1"/>
          <p:nvPr/>
        </p:nvSpPr>
        <p:spPr>
          <a:xfrm>
            <a:off x="1547664" y="246398"/>
            <a:ext cx="3065564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أقلام </a:t>
            </a:r>
          </a:p>
          <a:p>
            <a:pPr algn="ctr"/>
            <a:r>
              <a:rPr lang="ar-SA" sz="4800" b="1" dirty="0" smtClean="0"/>
              <a:t>التوضيح</a:t>
            </a:r>
          </a:p>
        </p:txBody>
      </p:sp>
      <p:sp>
        <p:nvSpPr>
          <p:cNvPr id="37" name="مستطيل مستدير الزوايا 36"/>
          <p:cNvSpPr/>
          <p:nvPr/>
        </p:nvSpPr>
        <p:spPr>
          <a:xfrm>
            <a:off x="5004048" y="4797152"/>
            <a:ext cx="2580428" cy="108012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8" name="صورة 37" descr="33330_d384f5202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4854100"/>
            <a:ext cx="1080120" cy="447108"/>
          </a:xfrm>
          <a:prstGeom prst="rect">
            <a:avLst/>
          </a:prstGeom>
        </p:spPr>
      </p:pic>
      <p:sp>
        <p:nvSpPr>
          <p:cNvPr id="39" name="مربع نص 38"/>
          <p:cNvSpPr txBox="1"/>
          <p:nvPr/>
        </p:nvSpPr>
        <p:spPr>
          <a:xfrm>
            <a:off x="5868144" y="4941168"/>
            <a:ext cx="212946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أقلام التوضيح</a:t>
            </a:r>
          </a:p>
          <a:p>
            <a:pPr algn="ctr"/>
            <a:r>
              <a:rPr lang="ar-SA" sz="2000" b="1" dirty="0" smtClean="0"/>
              <a:t>أقلام السبورة</a:t>
            </a:r>
            <a:endParaRPr lang="ar-SA" sz="2000" b="1" dirty="0"/>
          </a:p>
        </p:txBody>
      </p:sp>
      <p:pic>
        <p:nvPicPr>
          <p:cNvPr id="40" name="Picture 7" descr="C:\Users\مـشـــاعــل\AppData\Local\Microsoft\Windows\Temporary Internet Files\Content.IE5\LE90P0XS\MCj0290803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5324588"/>
            <a:ext cx="1152128" cy="480676"/>
          </a:xfrm>
          <a:prstGeom prst="rect">
            <a:avLst/>
          </a:prstGeom>
          <a:noFill/>
        </p:spPr>
      </p:pic>
      <p:sp>
        <p:nvSpPr>
          <p:cNvPr id="41" name="مستطيل مستدير الزوايا 40"/>
          <p:cNvSpPr/>
          <p:nvPr/>
        </p:nvSpPr>
        <p:spPr>
          <a:xfrm>
            <a:off x="5004048" y="278092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2" name="صورة 41" descr="33330_d384f5202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0072" y="2838686"/>
            <a:ext cx="1296144" cy="792088"/>
          </a:xfrm>
          <a:prstGeom prst="rect">
            <a:avLst/>
          </a:prstGeom>
        </p:spPr>
      </p:pic>
      <p:sp>
        <p:nvSpPr>
          <p:cNvPr id="43" name="مربع نص 42"/>
          <p:cNvSpPr txBox="1"/>
          <p:nvPr/>
        </p:nvSpPr>
        <p:spPr>
          <a:xfrm>
            <a:off x="6114948" y="3078517"/>
            <a:ext cx="306556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/>
              <a:t>أقلام التوضيح</a:t>
            </a:r>
          </a:p>
          <a:p>
            <a:pPr algn="ctr"/>
            <a:r>
              <a:rPr lang="ar-SA" sz="3600" b="1" dirty="0" smtClean="0"/>
              <a:t>أقلام السبورة</a:t>
            </a:r>
            <a:endParaRPr lang="ar-SA" sz="3600" b="1" dirty="0"/>
          </a:p>
        </p:txBody>
      </p:sp>
      <p:pic>
        <p:nvPicPr>
          <p:cNvPr id="44" name="Picture 7" descr="C:\Users\مـشـــاعــل\AppData\Local\Microsoft\Windows\Temporary Internet Files\Content.IE5\LE90P0XS\MCj0290803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3630774"/>
            <a:ext cx="1440160" cy="851556"/>
          </a:xfrm>
          <a:prstGeom prst="rect">
            <a:avLst/>
          </a:prstGeom>
          <a:noFill/>
        </p:spPr>
      </p:pic>
      <p:sp>
        <p:nvSpPr>
          <p:cNvPr id="45" name="مستطيل مستدير الزوايا 44"/>
          <p:cNvSpPr/>
          <p:nvPr/>
        </p:nvSpPr>
        <p:spPr>
          <a:xfrm>
            <a:off x="395536" y="279517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6" name="مربع نص 45"/>
          <p:cNvSpPr txBox="1"/>
          <p:nvPr/>
        </p:nvSpPr>
        <p:spPr>
          <a:xfrm>
            <a:off x="1187624" y="3011202"/>
            <a:ext cx="385765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600" b="1" dirty="0" smtClean="0"/>
              <a:t>قلم رصاص</a:t>
            </a:r>
          </a:p>
          <a:p>
            <a:pPr algn="ctr"/>
            <a:r>
              <a:rPr lang="ar-SA" sz="3600" b="1" dirty="0" smtClean="0"/>
              <a:t>قلم حبر</a:t>
            </a:r>
            <a:endParaRPr lang="ar-SA" sz="3600" b="1" dirty="0"/>
          </a:p>
        </p:txBody>
      </p:sp>
      <p:pic>
        <p:nvPicPr>
          <p:cNvPr id="47" name="صورة 46" descr="33330_d384f5202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467544" y="2867186"/>
            <a:ext cx="1152128" cy="965855"/>
          </a:xfrm>
          <a:prstGeom prst="rect">
            <a:avLst/>
          </a:prstGeom>
        </p:spPr>
      </p:pic>
      <p:pic>
        <p:nvPicPr>
          <p:cNvPr id="48" name="صورة 47" descr="33330_d384f5202a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16353502">
            <a:off x="1067686" y="3404510"/>
            <a:ext cx="1022694" cy="1026221"/>
          </a:xfrm>
          <a:prstGeom prst="rect">
            <a:avLst/>
          </a:prstGeom>
        </p:spPr>
      </p:pic>
      <p:sp>
        <p:nvSpPr>
          <p:cNvPr id="49" name="مستطيل مستدير الزوايا 48"/>
          <p:cNvSpPr/>
          <p:nvPr/>
        </p:nvSpPr>
        <p:spPr>
          <a:xfrm>
            <a:off x="755576" y="4797152"/>
            <a:ext cx="2634959" cy="108012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0" name="مربع نص 49"/>
          <p:cNvSpPr txBox="1"/>
          <p:nvPr/>
        </p:nvSpPr>
        <p:spPr>
          <a:xfrm>
            <a:off x="1763688" y="4953362"/>
            <a:ext cx="216024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/>
              <a:t>قلم رصاص</a:t>
            </a:r>
          </a:p>
          <a:p>
            <a:pPr algn="ctr"/>
            <a:r>
              <a:rPr lang="ar-SA" sz="2000" b="1" dirty="0" smtClean="0"/>
              <a:t>قلم حبر</a:t>
            </a:r>
            <a:endParaRPr lang="ar-SA" sz="2000" b="1" dirty="0"/>
          </a:p>
        </p:txBody>
      </p:sp>
      <p:pic>
        <p:nvPicPr>
          <p:cNvPr id="51" name="صورة 50" descr="33330_d384f5202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827582" y="4869157"/>
            <a:ext cx="864098" cy="617640"/>
          </a:xfrm>
          <a:prstGeom prst="rect">
            <a:avLst/>
          </a:prstGeom>
        </p:spPr>
      </p:pic>
      <p:pic>
        <p:nvPicPr>
          <p:cNvPr id="52" name="صورة 51" descr="33330_d384f5202a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16353502">
            <a:off x="1471793" y="5116111"/>
            <a:ext cx="618512" cy="727918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251520" y="260648"/>
            <a:ext cx="8640960" cy="619268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/>
          <p:cNvSpPr txBox="1"/>
          <p:nvPr/>
        </p:nvSpPr>
        <p:spPr>
          <a:xfrm>
            <a:off x="180528" y="2170018"/>
            <a:ext cx="9144000" cy="233910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9600" b="1" dirty="0" smtClean="0">
                <a:latin typeface="Andalus" pitchFamily="18" charset="-78"/>
                <a:cs typeface="Andalus" pitchFamily="18" charset="-78"/>
              </a:rPr>
              <a:t>  ركن المكتبة ..</a:t>
            </a:r>
          </a:p>
          <a:p>
            <a:pPr algn="ctr"/>
            <a:endParaRPr lang="ar-SA" sz="3200" b="1" dirty="0" smtClean="0">
              <a:latin typeface="Andalus" pitchFamily="18" charset="-78"/>
              <a:cs typeface="Andalus" pitchFamily="18" charset="-78"/>
            </a:endParaRPr>
          </a:p>
          <a:p>
            <a:endParaRPr lang="ar-SA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4786282" y="216024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/>
          <p:cNvSpPr txBox="1"/>
          <p:nvPr/>
        </p:nvSpPr>
        <p:spPr>
          <a:xfrm>
            <a:off x="5148064" y="288032"/>
            <a:ext cx="3857652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دمى </a:t>
            </a:r>
          </a:p>
          <a:p>
            <a:pPr algn="ctr"/>
            <a:r>
              <a:rPr lang="ar-SA" sz="4800" b="1" dirty="0" smtClean="0"/>
              <a:t>الأصابع</a:t>
            </a:r>
            <a:endParaRPr lang="ar-SA" sz="4800" b="1" dirty="0"/>
          </a:p>
        </p:txBody>
      </p:sp>
      <p:pic>
        <p:nvPicPr>
          <p:cNvPr id="6" name="صورة 5" descr="33330_d384f5202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57720" y="358900"/>
            <a:ext cx="1285884" cy="1500198"/>
          </a:xfrm>
          <a:prstGeom prst="rect">
            <a:avLst/>
          </a:prstGeom>
        </p:spPr>
      </p:pic>
      <p:sp>
        <p:nvSpPr>
          <p:cNvPr id="11" name="مستطيل مستدير الزوايا 10"/>
          <p:cNvSpPr/>
          <p:nvPr/>
        </p:nvSpPr>
        <p:spPr>
          <a:xfrm>
            <a:off x="467544" y="357166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ربع نص 11"/>
          <p:cNvSpPr txBox="1"/>
          <p:nvPr/>
        </p:nvSpPr>
        <p:spPr>
          <a:xfrm>
            <a:off x="1396238" y="857232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القصص</a:t>
            </a:r>
            <a:endParaRPr lang="ar-SA" sz="4800" b="1" dirty="0"/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467544" y="242886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/>
          <p:cNvSpPr txBox="1"/>
          <p:nvPr/>
        </p:nvSpPr>
        <p:spPr>
          <a:xfrm>
            <a:off x="1396238" y="2955193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مسجل</a:t>
            </a:r>
            <a:endParaRPr lang="ar-SA" sz="4800" b="1" dirty="0"/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467544" y="457200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ربع نص 17"/>
          <p:cNvSpPr txBox="1"/>
          <p:nvPr/>
        </p:nvSpPr>
        <p:spPr>
          <a:xfrm>
            <a:off x="967610" y="5000636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عرائس اليد</a:t>
            </a:r>
            <a:endParaRPr lang="ar-SA" sz="4800" b="1" dirty="0"/>
          </a:p>
        </p:txBody>
      </p:sp>
      <p:pic>
        <p:nvPicPr>
          <p:cNvPr id="19" name="صورة 18" descr="33330_d384f5202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8982" y="4714884"/>
            <a:ext cx="1285884" cy="1500198"/>
          </a:xfrm>
          <a:prstGeom prst="rect">
            <a:avLst/>
          </a:prstGeom>
        </p:spPr>
      </p:pic>
      <p:pic>
        <p:nvPicPr>
          <p:cNvPr id="21" name="Picture 5" descr="C:\Users\مـشـــاعــل\AppData\Local\Microsoft\Windows\Temporary Internet Files\Content.IE5\OVCMTRG4\MCj03074120000[1].wmf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10420" y="2857496"/>
            <a:ext cx="1831818" cy="926471"/>
          </a:xfrm>
          <a:prstGeom prst="rect">
            <a:avLst/>
          </a:prstGeom>
          <a:noFill/>
        </p:spPr>
      </p:pic>
      <p:pic>
        <p:nvPicPr>
          <p:cNvPr id="22" name="Picture 10" descr="C:\Users\مـشـــاعــل\AppData\Local\Microsoft\Windows\Temporary Internet Files\Content.IE5\Q1XVFQM7\MCj0426054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8982" y="500042"/>
            <a:ext cx="1841500" cy="1606550"/>
          </a:xfrm>
          <a:prstGeom prst="rect">
            <a:avLst/>
          </a:prstGeom>
          <a:noFill/>
        </p:spPr>
      </p:pic>
      <p:sp>
        <p:nvSpPr>
          <p:cNvPr id="23" name="مستطيل مستدير الزوايا 22"/>
          <p:cNvSpPr/>
          <p:nvPr/>
        </p:nvSpPr>
        <p:spPr>
          <a:xfrm>
            <a:off x="4860032" y="2291122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5754908" y="2363396"/>
            <a:ext cx="3857652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منطقة</a:t>
            </a:r>
          </a:p>
          <a:p>
            <a:pPr algn="ctr"/>
            <a:r>
              <a:rPr lang="ar-SA" sz="4800" b="1" dirty="0" smtClean="0"/>
              <a:t> الاستماع</a:t>
            </a:r>
            <a:endParaRPr lang="ar-SA" sz="4800" b="1" dirty="0"/>
          </a:p>
        </p:txBody>
      </p:sp>
      <p:pic>
        <p:nvPicPr>
          <p:cNvPr id="25" name="صورة 24" descr="78866.gif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02908" y="2420888"/>
            <a:ext cx="1729332" cy="1499598"/>
          </a:xfrm>
          <a:prstGeom prst="rect">
            <a:avLst/>
          </a:prstGeom>
          <a:ln>
            <a:noFill/>
          </a:ln>
        </p:spPr>
      </p:pic>
      <p:sp>
        <p:nvSpPr>
          <p:cNvPr id="26" name="مستطيل مستدير الزوايا 25"/>
          <p:cNvSpPr/>
          <p:nvPr/>
        </p:nvSpPr>
        <p:spPr>
          <a:xfrm>
            <a:off x="4897082" y="459537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7" name="مربع نص 26"/>
          <p:cNvSpPr txBox="1"/>
          <p:nvPr/>
        </p:nvSpPr>
        <p:spPr>
          <a:xfrm>
            <a:off x="5682900" y="5050265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كنبة</a:t>
            </a:r>
            <a:endParaRPr lang="ar-SA" sz="4800" b="1" dirty="0"/>
          </a:p>
        </p:txBody>
      </p:sp>
      <p:pic>
        <p:nvPicPr>
          <p:cNvPr id="28" name="Picture 12" descr="C:\Users\مـشـــاعــل\AppData\Local\Microsoft\Windows\Temporary Internet Files\Content.IE5\OVCMTRG4\MCj0356937000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57573" y="4874967"/>
            <a:ext cx="1839773" cy="12920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251520" y="260648"/>
            <a:ext cx="8640960" cy="619268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/>
          <p:cNvSpPr txBox="1"/>
          <p:nvPr/>
        </p:nvSpPr>
        <p:spPr>
          <a:xfrm>
            <a:off x="180528" y="2170018"/>
            <a:ext cx="9144000" cy="233910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9600" b="1" dirty="0" smtClean="0">
                <a:latin typeface="Andalus" pitchFamily="18" charset="-78"/>
                <a:cs typeface="Andalus" pitchFamily="18" charset="-78"/>
              </a:rPr>
              <a:t>  ركن الاكتشاف ..</a:t>
            </a:r>
          </a:p>
          <a:p>
            <a:pPr algn="ctr"/>
            <a:endParaRPr lang="ar-SA" sz="3200" b="1" dirty="0" smtClean="0">
              <a:latin typeface="Andalus" pitchFamily="18" charset="-78"/>
              <a:cs typeface="Andalus" pitchFamily="18" charset="-78"/>
            </a:endParaRPr>
          </a:p>
          <a:p>
            <a:endParaRPr lang="ar-SA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5000628" y="4643446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/>
          <p:cNvSpPr txBox="1"/>
          <p:nvPr/>
        </p:nvSpPr>
        <p:spPr>
          <a:xfrm>
            <a:off x="5786446" y="5072074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مغناطيس</a:t>
            </a:r>
            <a:endParaRPr lang="ar-SA" sz="4800" b="1" dirty="0"/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5000628" y="2643182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/>
          <p:cNvSpPr txBox="1"/>
          <p:nvPr/>
        </p:nvSpPr>
        <p:spPr>
          <a:xfrm>
            <a:off x="6000760" y="3098069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أسنان</a:t>
            </a:r>
            <a:endParaRPr lang="ar-SA" sz="4800" b="1" dirty="0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5000628" y="428604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/>
          <p:cNvSpPr txBox="1"/>
          <p:nvPr/>
        </p:nvSpPr>
        <p:spPr>
          <a:xfrm>
            <a:off x="5857884" y="883491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جمجمة</a:t>
            </a:r>
            <a:endParaRPr lang="ar-SA" sz="4800" b="1" dirty="0"/>
          </a:p>
        </p:txBody>
      </p:sp>
      <p:pic>
        <p:nvPicPr>
          <p:cNvPr id="13" name="Picture 6" descr="C:\Users\مـشـــاعــل\AppData\Local\Microsoft\Windows\Temporary Internet Files\Content.IE5\Q1XVFQM7\MCj0211953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642918"/>
            <a:ext cx="1857388" cy="1423721"/>
          </a:xfrm>
          <a:prstGeom prst="rect">
            <a:avLst/>
          </a:prstGeom>
          <a:noFill/>
        </p:spPr>
      </p:pic>
      <p:pic>
        <p:nvPicPr>
          <p:cNvPr id="7170" name="Picture 2" descr="C:\Users\مـشـــاعــل\AppData\Local\Microsoft\Windows\Temporary Internet Files\Content.IE5\LE90P0XS\MCj0234595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4" y="2857496"/>
            <a:ext cx="2071702" cy="1379030"/>
          </a:xfrm>
          <a:prstGeom prst="rect">
            <a:avLst/>
          </a:prstGeom>
          <a:noFill/>
        </p:spPr>
      </p:pic>
      <p:pic>
        <p:nvPicPr>
          <p:cNvPr id="7174" name="Picture 6" descr="C:\Users\مـشـــاعــل\AppData\Local\Microsoft\Windows\Temporary Internet Files\Content.IE5\LE90P0XS\MCj0340404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628" y="4714884"/>
            <a:ext cx="1857388" cy="1837030"/>
          </a:xfrm>
          <a:prstGeom prst="rect">
            <a:avLst/>
          </a:prstGeom>
          <a:noFill/>
        </p:spPr>
      </p:pic>
      <p:sp>
        <p:nvSpPr>
          <p:cNvPr id="19" name="مستطيل مستدير الزوايا 18"/>
          <p:cNvSpPr/>
          <p:nvPr/>
        </p:nvSpPr>
        <p:spPr>
          <a:xfrm>
            <a:off x="571472" y="500042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ربع نص 19"/>
          <p:cNvSpPr txBox="1"/>
          <p:nvPr/>
        </p:nvSpPr>
        <p:spPr>
          <a:xfrm>
            <a:off x="1857356" y="644894"/>
            <a:ext cx="2786082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حقيبة </a:t>
            </a:r>
          </a:p>
          <a:p>
            <a:pPr algn="ctr"/>
            <a:r>
              <a:rPr lang="ar-SA" sz="4800" b="1" dirty="0" smtClean="0"/>
              <a:t>اللمس</a:t>
            </a:r>
            <a:endParaRPr lang="ar-SA" sz="4800" b="1" dirty="0"/>
          </a:p>
        </p:txBody>
      </p:sp>
      <p:pic>
        <p:nvPicPr>
          <p:cNvPr id="7175" name="Picture 7" descr="C:\Users\مـشـــاعــل\AppData\Local\Microsoft\Windows\Temporary Internet Files\Content.IE5\Q1XVFQM7\MCj023272700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1043" y="571480"/>
            <a:ext cx="1810693" cy="1714512"/>
          </a:xfrm>
          <a:prstGeom prst="rect">
            <a:avLst/>
          </a:prstGeom>
          <a:noFill/>
        </p:spPr>
      </p:pic>
      <p:sp>
        <p:nvSpPr>
          <p:cNvPr id="18" name="مستطيل مستدير الزوايا 17"/>
          <p:cNvSpPr/>
          <p:nvPr/>
        </p:nvSpPr>
        <p:spPr>
          <a:xfrm>
            <a:off x="437588" y="2651162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1" name="Picture 4" descr="C:\Users\مـشـــاعــل\AppData\Local\Microsoft\Windows\Temporary Internet Files\Content.IE5\Q1XVFQM7\MCj04338580000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5536" y="2723170"/>
            <a:ext cx="1614258" cy="1614258"/>
          </a:xfrm>
          <a:prstGeom prst="rect">
            <a:avLst/>
          </a:prstGeom>
          <a:noFill/>
        </p:spPr>
      </p:pic>
      <p:sp>
        <p:nvSpPr>
          <p:cNvPr id="22" name="مربع نص 21"/>
          <p:cNvSpPr txBox="1"/>
          <p:nvPr/>
        </p:nvSpPr>
        <p:spPr>
          <a:xfrm>
            <a:off x="971600" y="3116309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ساعة رملية</a:t>
            </a:r>
            <a:endParaRPr lang="ar-SA" sz="4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مستطيل مستدير الزوايا 29"/>
          <p:cNvSpPr/>
          <p:nvPr/>
        </p:nvSpPr>
        <p:spPr>
          <a:xfrm>
            <a:off x="5000628" y="357166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مربع نص 30"/>
          <p:cNvSpPr txBox="1"/>
          <p:nvPr/>
        </p:nvSpPr>
        <p:spPr>
          <a:xfrm>
            <a:off x="5929322" y="812053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طاولة</a:t>
            </a:r>
            <a:endParaRPr lang="ar-SA" sz="4800" b="1" dirty="0"/>
          </a:p>
        </p:txBody>
      </p:sp>
      <p:sp>
        <p:nvSpPr>
          <p:cNvPr id="34" name="مستطيل مستدير الزوايا 33"/>
          <p:cNvSpPr/>
          <p:nvPr/>
        </p:nvSpPr>
        <p:spPr>
          <a:xfrm>
            <a:off x="857224" y="457200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5" name="مربع نص 34"/>
          <p:cNvSpPr txBox="1"/>
          <p:nvPr/>
        </p:nvSpPr>
        <p:spPr>
          <a:xfrm>
            <a:off x="1643042" y="4929198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جرس</a:t>
            </a:r>
            <a:endParaRPr lang="ar-SA" sz="4800" b="1" dirty="0"/>
          </a:p>
        </p:txBody>
      </p:sp>
      <p:pic>
        <p:nvPicPr>
          <p:cNvPr id="39" name="صورة 38" descr="1842-00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3504" y="500042"/>
            <a:ext cx="2000264" cy="142876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0" name="مستطيل مستدير الزوايا 39"/>
          <p:cNvSpPr/>
          <p:nvPr/>
        </p:nvSpPr>
        <p:spPr>
          <a:xfrm>
            <a:off x="5000628" y="4643446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مربع نص 40"/>
          <p:cNvSpPr txBox="1"/>
          <p:nvPr/>
        </p:nvSpPr>
        <p:spPr>
          <a:xfrm>
            <a:off x="6000760" y="5098333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طاولة</a:t>
            </a:r>
            <a:endParaRPr lang="ar-SA" sz="4800" b="1" dirty="0"/>
          </a:p>
        </p:txBody>
      </p:sp>
      <p:pic>
        <p:nvPicPr>
          <p:cNvPr id="42" name="صورة 41" descr="1842-00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3504" y="4786322"/>
            <a:ext cx="2000264" cy="142876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3" name="مستطيل مستدير الزوايا 42"/>
          <p:cNvSpPr/>
          <p:nvPr/>
        </p:nvSpPr>
        <p:spPr>
          <a:xfrm>
            <a:off x="5000628" y="2500306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مربع نص 43"/>
          <p:cNvSpPr txBox="1"/>
          <p:nvPr/>
        </p:nvSpPr>
        <p:spPr>
          <a:xfrm>
            <a:off x="5929322" y="2955193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طاولة</a:t>
            </a:r>
            <a:endParaRPr lang="ar-SA" sz="4800" b="1" dirty="0"/>
          </a:p>
        </p:txBody>
      </p:sp>
      <p:pic>
        <p:nvPicPr>
          <p:cNvPr id="45" name="صورة 44" descr="1842-00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3504" y="2643182"/>
            <a:ext cx="2000264" cy="142876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165" name="Picture 21" descr="C:\Users\مـشـــاعــل\AppData\Local\Microsoft\Windows\Temporary Internet Files\Content.IE5\LE90P0XS\MCj0198968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4714884"/>
            <a:ext cx="1928826" cy="1500198"/>
          </a:xfrm>
          <a:prstGeom prst="rect">
            <a:avLst/>
          </a:prstGeom>
          <a:noFill/>
        </p:spPr>
      </p:pic>
      <p:sp>
        <p:nvSpPr>
          <p:cNvPr id="17" name="مستطيل مستدير الزوايا 16"/>
          <p:cNvSpPr/>
          <p:nvPr/>
        </p:nvSpPr>
        <p:spPr>
          <a:xfrm>
            <a:off x="643480" y="220560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ربع نص 17"/>
          <p:cNvSpPr txBox="1"/>
          <p:nvPr/>
        </p:nvSpPr>
        <p:spPr>
          <a:xfrm>
            <a:off x="2000802" y="720626"/>
            <a:ext cx="264320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مريلة</a:t>
            </a:r>
            <a:endParaRPr lang="ar-SA" sz="4800" b="1" dirty="0"/>
          </a:p>
        </p:txBody>
      </p:sp>
      <p:sp>
        <p:nvSpPr>
          <p:cNvPr id="19" name="مستطيل مستدير الزوايا 18"/>
          <p:cNvSpPr/>
          <p:nvPr/>
        </p:nvSpPr>
        <p:spPr>
          <a:xfrm>
            <a:off x="646330" y="243513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ربع نص 19"/>
          <p:cNvSpPr txBox="1"/>
          <p:nvPr/>
        </p:nvSpPr>
        <p:spPr>
          <a:xfrm>
            <a:off x="1146396" y="2890025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ساعة رملية</a:t>
            </a:r>
            <a:endParaRPr lang="ar-SA" sz="4800" b="1" dirty="0"/>
          </a:p>
        </p:txBody>
      </p:sp>
      <p:pic>
        <p:nvPicPr>
          <p:cNvPr id="21" name="Picture 3" descr="C:\Users\مـشـــاعــل\AppData\Local\Microsoft\Windows\Temporary Internet Files\Content.IE5\5M72LKTU\MCj0296133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2916" y="434874"/>
            <a:ext cx="1687952" cy="1357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22" name="Picture 4" descr="C:\Users\مـشـــاعــل\AppData\Local\Microsoft\Windows\Temporary Internet Files\Content.IE5\Q1XVFQM7\MCj0433858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2270" y="2578014"/>
            <a:ext cx="1614258" cy="16142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251520" y="260648"/>
            <a:ext cx="8640960" cy="619268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5" name="مربع نص 4"/>
          <p:cNvSpPr txBox="1"/>
          <p:nvPr/>
        </p:nvSpPr>
        <p:spPr>
          <a:xfrm>
            <a:off x="108520" y="992336"/>
            <a:ext cx="9144000" cy="430887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9600" b="1" dirty="0" smtClean="0">
                <a:latin typeface="Andalus" pitchFamily="18" charset="-78"/>
                <a:cs typeface="Andalus" pitchFamily="18" charset="-78"/>
              </a:rPr>
              <a:t>  أرقام دخول الركن:</a:t>
            </a:r>
          </a:p>
          <a:p>
            <a:pPr algn="ctr"/>
            <a:endParaRPr lang="ar-SA" sz="3200" b="1" dirty="0" smtClean="0"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ar-SA" sz="3200" b="1" dirty="0" smtClean="0">
                <a:latin typeface="Andalus" pitchFamily="18" charset="-78"/>
                <a:cs typeface="Andalus" pitchFamily="18" charset="-78"/>
              </a:rPr>
              <a:t>لكل ركن عدد معين من الأطفال يسمح لهم بالدخول إليه ,</a:t>
            </a:r>
          </a:p>
          <a:p>
            <a:pPr algn="ctr"/>
            <a:r>
              <a:rPr lang="ar-SA" sz="3200" b="1" dirty="0" smtClean="0">
                <a:latin typeface="Andalus" pitchFamily="18" charset="-78"/>
                <a:cs typeface="Andalus" pitchFamily="18" charset="-78"/>
              </a:rPr>
              <a:t> هذه الأرقام يتم وضعها بجانب اسم كل ركن لكي يتعرف الطفل</a:t>
            </a:r>
          </a:p>
          <a:p>
            <a:pPr algn="ctr"/>
            <a:r>
              <a:rPr lang="ar-SA" sz="3200" b="1" dirty="0" smtClean="0">
                <a:latin typeface="Andalus" pitchFamily="18" charset="-78"/>
                <a:cs typeface="Andalus" pitchFamily="18" charset="-78"/>
              </a:rPr>
              <a:t> على العدد المسموح له بالدخول للركن ..</a:t>
            </a:r>
          </a:p>
          <a:p>
            <a:pPr algn="ctr"/>
            <a:endParaRPr lang="ar-SA" sz="3200" b="1" dirty="0" smtClean="0">
              <a:latin typeface="Andalus" pitchFamily="18" charset="-78"/>
              <a:cs typeface="Andalus" pitchFamily="18" charset="-78"/>
            </a:endParaRPr>
          </a:p>
          <a:p>
            <a:endParaRPr lang="ar-S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6166436" y="142852"/>
            <a:ext cx="2691844" cy="3143272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/>
          <p:cNvSpPr txBox="1"/>
          <p:nvPr/>
        </p:nvSpPr>
        <p:spPr>
          <a:xfrm>
            <a:off x="6156176" y="330339"/>
            <a:ext cx="2630666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0" b="1" dirty="0" smtClean="0"/>
              <a:t>3</a:t>
            </a:r>
            <a:endParaRPr lang="ar-SA" sz="20000" b="1" dirty="0"/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3248308" y="142852"/>
            <a:ext cx="2691844" cy="3143272"/>
          </a:xfrm>
          <a:prstGeom prst="roundRect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ربع نص 6"/>
          <p:cNvSpPr txBox="1"/>
          <p:nvPr/>
        </p:nvSpPr>
        <p:spPr>
          <a:xfrm>
            <a:off x="3238048" y="285728"/>
            <a:ext cx="2630666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0" b="1" dirty="0" smtClean="0"/>
              <a:t>3</a:t>
            </a:r>
            <a:endParaRPr lang="ar-SA" sz="20000" b="1" dirty="0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6148196" y="3501008"/>
            <a:ext cx="2691844" cy="3143272"/>
          </a:xfrm>
          <a:prstGeom prst="round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/>
          <p:cNvSpPr txBox="1"/>
          <p:nvPr/>
        </p:nvSpPr>
        <p:spPr>
          <a:xfrm>
            <a:off x="5696768" y="3688495"/>
            <a:ext cx="3071834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0" b="1" dirty="0" smtClean="0"/>
              <a:t>4</a:t>
            </a:r>
            <a:endParaRPr lang="ar-SA" sz="20000" b="1" dirty="0"/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3230068" y="3501008"/>
            <a:ext cx="2691844" cy="3143272"/>
          </a:xfrm>
          <a:prstGeom prst="roundRect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ربع نص 12"/>
          <p:cNvSpPr txBox="1"/>
          <p:nvPr/>
        </p:nvSpPr>
        <p:spPr>
          <a:xfrm>
            <a:off x="3237478" y="3643884"/>
            <a:ext cx="2630666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0" b="1" dirty="0" smtClean="0"/>
              <a:t>1</a:t>
            </a:r>
            <a:endParaRPr lang="ar-SA" sz="20000" b="1" dirty="0"/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269760" y="116632"/>
            <a:ext cx="2691844" cy="3143272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ربع نص 14"/>
          <p:cNvSpPr txBox="1"/>
          <p:nvPr/>
        </p:nvSpPr>
        <p:spPr>
          <a:xfrm>
            <a:off x="259500" y="259508"/>
            <a:ext cx="2630666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0" b="1" dirty="0" smtClean="0"/>
              <a:t>2</a:t>
            </a:r>
            <a:endParaRPr lang="ar-SA" sz="20000" b="1" dirty="0"/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251520" y="3474788"/>
            <a:ext cx="2691844" cy="3143272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ربع نص 16"/>
          <p:cNvSpPr txBox="1"/>
          <p:nvPr/>
        </p:nvSpPr>
        <p:spPr>
          <a:xfrm>
            <a:off x="258930" y="3617664"/>
            <a:ext cx="2630666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0" b="1" dirty="0" smtClean="0"/>
              <a:t>4</a:t>
            </a:r>
            <a:endParaRPr lang="ar-SA" sz="20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251520" y="260648"/>
            <a:ext cx="8640960" cy="619268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/>
          <p:cNvSpPr txBox="1"/>
          <p:nvPr/>
        </p:nvSpPr>
        <p:spPr>
          <a:xfrm>
            <a:off x="0" y="1556792"/>
            <a:ext cx="9144000" cy="38164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9600" b="1" dirty="0" smtClean="0">
                <a:latin typeface="Andalus" pitchFamily="18" charset="-78"/>
                <a:cs typeface="Andalus" pitchFamily="18" charset="-78"/>
              </a:rPr>
              <a:t>  ركن المكعبات </a:t>
            </a:r>
          </a:p>
          <a:p>
            <a:pPr algn="ctr"/>
            <a:r>
              <a:rPr lang="ar-SA" sz="9600" b="1" dirty="0" smtClean="0">
                <a:latin typeface="Andalus" pitchFamily="18" charset="-78"/>
                <a:cs typeface="Andalus" pitchFamily="18" charset="-78"/>
              </a:rPr>
              <a:t>أو البناء والهدم.. </a:t>
            </a:r>
          </a:p>
          <a:p>
            <a:pPr algn="ctr"/>
            <a:endParaRPr lang="ar-SA" sz="3200" b="1" dirty="0" smtClean="0">
              <a:latin typeface="Andalus" pitchFamily="18" charset="-78"/>
              <a:cs typeface="Andalus" pitchFamily="18" charset="-78"/>
            </a:endParaRPr>
          </a:p>
          <a:p>
            <a:endParaRPr lang="ar-S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642910" y="4643446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/>
          <p:cNvSpPr txBox="1"/>
          <p:nvPr/>
        </p:nvSpPr>
        <p:spPr>
          <a:xfrm>
            <a:off x="571472" y="4643446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مستطيل</a:t>
            </a:r>
            <a:endParaRPr lang="ar-SA" sz="4800" b="1" dirty="0"/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5143504" y="2500306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/>
          <p:cNvSpPr txBox="1"/>
          <p:nvPr/>
        </p:nvSpPr>
        <p:spPr>
          <a:xfrm>
            <a:off x="5072066" y="2500306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مثلث كبير</a:t>
            </a:r>
            <a:endParaRPr lang="ar-SA" sz="4800" b="1" dirty="0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5143504" y="428604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ربع نص 11"/>
          <p:cNvSpPr txBox="1"/>
          <p:nvPr/>
        </p:nvSpPr>
        <p:spPr>
          <a:xfrm>
            <a:off x="5072066" y="357166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مربع</a:t>
            </a:r>
            <a:endParaRPr lang="ar-SA" sz="4800" b="1" dirty="0"/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642910" y="357166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ربع نص 14"/>
          <p:cNvSpPr txBox="1"/>
          <p:nvPr/>
        </p:nvSpPr>
        <p:spPr>
          <a:xfrm>
            <a:off x="571472" y="357166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مستطيل</a:t>
            </a:r>
            <a:endParaRPr lang="ar-SA" sz="4800" b="1" dirty="0"/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642910" y="2500306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ربع نص 17"/>
          <p:cNvSpPr txBox="1"/>
          <p:nvPr/>
        </p:nvSpPr>
        <p:spPr>
          <a:xfrm>
            <a:off x="571472" y="2383689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مستطيل</a:t>
            </a:r>
            <a:endParaRPr lang="ar-SA" sz="4800" b="1" dirty="0"/>
          </a:p>
        </p:txBody>
      </p:sp>
      <p:sp>
        <p:nvSpPr>
          <p:cNvPr id="19" name="مستطيل مستدير الزوايا 18"/>
          <p:cNvSpPr/>
          <p:nvPr/>
        </p:nvSpPr>
        <p:spPr>
          <a:xfrm>
            <a:off x="5143504" y="4643446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5072066" y="4643446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مثلث صغير</a:t>
            </a:r>
            <a:endParaRPr lang="ar-SA" sz="4800" b="1" dirty="0"/>
          </a:p>
        </p:txBody>
      </p:sp>
      <p:sp>
        <p:nvSpPr>
          <p:cNvPr id="23" name="مثلث متساوي الساقين 22"/>
          <p:cNvSpPr/>
          <p:nvPr/>
        </p:nvSpPr>
        <p:spPr>
          <a:xfrm>
            <a:off x="5857884" y="3214686"/>
            <a:ext cx="2071702" cy="928694"/>
          </a:xfrm>
          <a:prstGeom prst="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/>
          <p:cNvSpPr/>
          <p:nvPr/>
        </p:nvSpPr>
        <p:spPr>
          <a:xfrm>
            <a:off x="6429388" y="1214422"/>
            <a:ext cx="1214446" cy="92869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/>
          <p:cNvSpPr/>
          <p:nvPr/>
        </p:nvSpPr>
        <p:spPr>
          <a:xfrm>
            <a:off x="1357290" y="1071546"/>
            <a:ext cx="2428892" cy="92869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/>
          <p:cNvSpPr/>
          <p:nvPr/>
        </p:nvSpPr>
        <p:spPr>
          <a:xfrm>
            <a:off x="1071538" y="3286124"/>
            <a:ext cx="3000396" cy="71438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ثلث متساوي الساقين 19"/>
          <p:cNvSpPr/>
          <p:nvPr/>
        </p:nvSpPr>
        <p:spPr>
          <a:xfrm>
            <a:off x="6429388" y="5500702"/>
            <a:ext cx="1143008" cy="714380"/>
          </a:xfrm>
          <a:prstGeom prst="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/>
          <p:cNvSpPr/>
          <p:nvPr/>
        </p:nvSpPr>
        <p:spPr>
          <a:xfrm>
            <a:off x="1357290" y="5643578"/>
            <a:ext cx="2428892" cy="4286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5143504" y="357166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/>
          <p:cNvSpPr txBox="1"/>
          <p:nvPr/>
        </p:nvSpPr>
        <p:spPr>
          <a:xfrm>
            <a:off x="5072066" y="357166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أنصاف دوائر</a:t>
            </a:r>
            <a:endParaRPr lang="ar-SA" sz="4800" b="1" dirty="0"/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642910" y="2428868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/>
          <p:cNvSpPr txBox="1"/>
          <p:nvPr/>
        </p:nvSpPr>
        <p:spPr>
          <a:xfrm>
            <a:off x="571472" y="2428868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حيوانات</a:t>
            </a:r>
            <a:endParaRPr lang="ar-SA" sz="4800" b="1" dirty="0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642910" y="4643446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ربع نص 11"/>
          <p:cNvSpPr txBox="1"/>
          <p:nvPr/>
        </p:nvSpPr>
        <p:spPr>
          <a:xfrm>
            <a:off x="571472" y="4572008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سيارات</a:t>
            </a:r>
            <a:endParaRPr lang="ar-SA" sz="4800" b="1" dirty="0"/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642910" y="357166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ربع نص 14"/>
          <p:cNvSpPr txBox="1"/>
          <p:nvPr/>
        </p:nvSpPr>
        <p:spPr>
          <a:xfrm>
            <a:off x="571472" y="740615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هذا بنائي</a:t>
            </a:r>
            <a:endParaRPr lang="ar-SA" sz="4800" b="1" dirty="0"/>
          </a:p>
        </p:txBody>
      </p:sp>
      <p:sp>
        <p:nvSpPr>
          <p:cNvPr id="20" name="مخطط انسيابي: مهلة 19"/>
          <p:cNvSpPr/>
          <p:nvPr/>
        </p:nvSpPr>
        <p:spPr>
          <a:xfrm rot="16200000">
            <a:off x="6607983" y="678637"/>
            <a:ext cx="857256" cy="1785950"/>
          </a:xfrm>
          <a:prstGeom prst="flowChartDelay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2" name="صورة 21" descr="ارنب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14612" y="3214686"/>
            <a:ext cx="1357322" cy="8917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7" name="صورة 26" descr="خروف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2977" y="3214686"/>
            <a:ext cx="1357321" cy="85725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9" name="صورة 28" descr="‫129613_1201260805 - نسخة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5786" y="5357826"/>
            <a:ext cx="1428760" cy="92869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0" name="صورة 29" descr="‫129613_1201260805 - نسخة (2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957509" y="5248295"/>
            <a:ext cx="1114425" cy="10382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6" name="مستطيل مستدير الزوايا 15"/>
          <p:cNvSpPr/>
          <p:nvPr/>
        </p:nvSpPr>
        <p:spPr>
          <a:xfrm>
            <a:off x="5143504" y="2357430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ربع نص 16"/>
          <p:cNvSpPr txBox="1"/>
          <p:nvPr/>
        </p:nvSpPr>
        <p:spPr>
          <a:xfrm>
            <a:off x="5072066" y="2357430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نصف دائرة</a:t>
            </a:r>
            <a:endParaRPr lang="ar-SA" sz="4800" b="1" dirty="0"/>
          </a:p>
        </p:txBody>
      </p:sp>
      <p:sp>
        <p:nvSpPr>
          <p:cNvPr id="18" name="قوس ممتلئ 17"/>
          <p:cNvSpPr/>
          <p:nvPr/>
        </p:nvSpPr>
        <p:spPr>
          <a:xfrm>
            <a:off x="5857884" y="3143248"/>
            <a:ext cx="2143140" cy="1785950"/>
          </a:xfrm>
          <a:prstGeom prst="blockArc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9" name="مستطيل مستدير الزوايا 18"/>
          <p:cNvSpPr/>
          <p:nvPr/>
        </p:nvSpPr>
        <p:spPr>
          <a:xfrm>
            <a:off x="5143504" y="4500570"/>
            <a:ext cx="3714776" cy="178595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خطط انسيابي: تخزين بالوصول المباشر 20"/>
          <p:cNvSpPr/>
          <p:nvPr/>
        </p:nvSpPr>
        <p:spPr>
          <a:xfrm>
            <a:off x="5786446" y="5357826"/>
            <a:ext cx="2286016" cy="785818"/>
          </a:xfrm>
          <a:prstGeom prst="flowChartMagneticDrum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ربع نص 22"/>
          <p:cNvSpPr txBox="1"/>
          <p:nvPr/>
        </p:nvSpPr>
        <p:spPr>
          <a:xfrm>
            <a:off x="5072066" y="4500570"/>
            <a:ext cx="38576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/>
              <a:t>اسطواني</a:t>
            </a:r>
            <a:endParaRPr lang="ar-SA" sz="48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251520" y="260648"/>
            <a:ext cx="8640960" cy="619268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/>
          <p:cNvSpPr txBox="1"/>
          <p:nvPr/>
        </p:nvSpPr>
        <p:spPr>
          <a:xfrm>
            <a:off x="252536" y="1048087"/>
            <a:ext cx="9144000" cy="209288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000" b="1" dirty="0" smtClean="0">
                <a:latin typeface="Andalus" pitchFamily="18" charset="-78"/>
                <a:cs typeface="Andalus" pitchFamily="18" charset="-78"/>
              </a:rPr>
              <a:t>  ركن الألعاب الإدراكية.. </a:t>
            </a:r>
          </a:p>
          <a:p>
            <a:pPr algn="ctr"/>
            <a:endParaRPr lang="ar-SA" sz="3200" b="1" dirty="0" smtClean="0">
              <a:latin typeface="Andalus" pitchFamily="18" charset="-78"/>
              <a:cs typeface="Andalus" pitchFamily="18" charset="-78"/>
            </a:endParaRPr>
          </a:p>
          <a:p>
            <a:endParaRPr lang="ar-SA" dirty="0"/>
          </a:p>
        </p:txBody>
      </p:sp>
      <p:sp>
        <p:nvSpPr>
          <p:cNvPr id="6" name="مربع نص 5"/>
          <p:cNvSpPr txBox="1"/>
          <p:nvPr/>
        </p:nvSpPr>
        <p:spPr>
          <a:xfrm>
            <a:off x="899592" y="3429000"/>
            <a:ext cx="7272808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Andalus" pitchFamily="18" charset="-78"/>
                <a:cs typeface="Andalus" pitchFamily="18" charset="-78"/>
              </a:rPr>
              <a:t>هنا يتم إلصاق البطاقة التي تحمل لون </a:t>
            </a:r>
            <a:r>
              <a:rPr lang="ar-SA" sz="3200" b="1" dirty="0" err="1" smtClean="0">
                <a:latin typeface="Andalus" pitchFamily="18" charset="-78"/>
                <a:cs typeface="Andalus" pitchFamily="18" charset="-78"/>
              </a:rPr>
              <a:t>و</a:t>
            </a:r>
            <a:r>
              <a:rPr lang="ar-SA" sz="3200" b="1" dirty="0" smtClean="0">
                <a:latin typeface="Andalus" pitchFamily="18" charset="-78"/>
                <a:cs typeface="Andalus" pitchFamily="18" charset="-78"/>
              </a:rPr>
              <a:t> كلمة في أحد رفوف الركن , ويتم إلصاق البطاقة التي تحمل لون فقط على اللعبة الإدراكية , ليتمكن الطفل من معرفة المكان الصحيح للأداة من خلال اللون ..</a:t>
            </a:r>
            <a:endParaRPr lang="ar-SA" sz="3200" b="1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295</Words>
  <Application>Microsoft Office PowerPoint</Application>
  <PresentationFormat>عرض على الشاشة (3:4)‏</PresentationFormat>
  <Paragraphs>123</Paragraphs>
  <Slides>25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25</vt:i4>
      </vt:variant>
    </vt:vector>
  </HeadingPairs>
  <TitlesOfParts>
    <vt:vector size="26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  <vt:lpstr>الشريحة 20</vt:lpstr>
      <vt:lpstr>الشريحة 21</vt:lpstr>
      <vt:lpstr>الشريحة 22</vt:lpstr>
      <vt:lpstr>الشريحة 23</vt:lpstr>
      <vt:lpstr>الشريحة 24</vt:lpstr>
      <vt:lpstr>الشريحة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مـشـــاعل</dc:creator>
  <cp:lastModifiedBy>user</cp:lastModifiedBy>
  <cp:revision>40</cp:revision>
  <dcterms:created xsi:type="dcterms:W3CDTF">2010-03-21T12:05:10Z</dcterms:created>
  <dcterms:modified xsi:type="dcterms:W3CDTF">2011-03-26T11:57:30Z</dcterms:modified>
</cp:coreProperties>
</file>