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7" r:id="rId3"/>
    <p:sldId id="278" r:id="rId4"/>
    <p:sldId id="303" r:id="rId5"/>
    <p:sldId id="310" r:id="rId6"/>
    <p:sldId id="306" r:id="rId7"/>
    <p:sldId id="311" r:id="rId8"/>
    <p:sldId id="309" r:id="rId9"/>
    <p:sldId id="312" r:id="rId10"/>
    <p:sldId id="307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295D6-2EFE-4AFC-BA9B-2E0D1C1638B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98529-C437-4C10-BCF2-601D3101E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2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6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640D4C09-C6A8-468D-9990-58CB03677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146" y="5286455"/>
            <a:ext cx="9553307" cy="1743997"/>
          </a:xfrm>
        </p:spPr>
        <p:txBody>
          <a:bodyPr>
            <a:normAutofit fontScale="90000"/>
          </a:bodyPr>
          <a:lstStyle/>
          <a:p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9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 في مادّة</a:t>
            </a:r>
            <a:r>
              <a:rPr lang="ar-SA" sz="49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اللّغة العربيّة</a:t>
            </a:r>
            <a:r>
              <a:rPr lang="ar-BH" sz="49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9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9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</a:t>
            </a:r>
            <a:r>
              <a:rPr lang="ar-SA" sz="49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الإملاء</a:t>
            </a:r>
            <a:r>
              <a:rPr lang="ar-BH" sz="49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ar-BH" sz="4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BH" sz="48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</a:t>
            </a: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ْ</a:t>
            </a: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</a:t>
            </a: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</a:t>
            </a: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الـم</a:t>
            </a: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ُ</a:t>
            </a:r>
            <a:r>
              <a:rPr lang="ar-SA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َطَرِّفةُ المَسْبُوقَةُ</a:t>
            </a:r>
            <a:b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بِحرْفٍ مَمْدودٍ أو سَاكِنٍ</a:t>
            </a: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الصّفّ </a:t>
            </a:r>
            <a:r>
              <a:rPr lang="ar-BH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الرّابع </a:t>
            </a:r>
            <a:r>
              <a:rPr lang="ar-SA" sz="36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الابتدائيّ</a:t>
            </a:r>
            <a:r>
              <a:rPr lang="en-US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BH" sz="48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prstClr val="white"/>
                </a:solidFill>
              </a:rPr>
              <a:t>أُطَبِّقُ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9905" y="2612196"/>
            <a:ext cx="10515600" cy="27584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أَحدِ أيَّامِ فَصْلِ </a:t>
            </a:r>
            <a:r>
              <a:rPr lang="ar-BH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كانَ أَحمدُ يَلْعَبُ فِي </a:t>
            </a:r>
            <a:r>
              <a:rPr lang="ar-BH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البيتِ مَعَ إخْوَتِه، وعنْدَمَا حَانَ وَقتُ أَذَانِ </a:t>
            </a:r>
            <a:r>
              <a:rPr lang="ar-BH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دعاهُمْ والِدُهُمْ إلى </a:t>
            </a:r>
            <a:r>
              <a:rPr lang="ar-BH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فَلبّوْا </a:t>
            </a:r>
            <a:r>
              <a:rPr lang="ar-BH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وَبعْدَ الصَّلَاةِ جَلسُوا إِلَى مَائِدَةِ </a:t>
            </a:r>
            <a:r>
              <a:rPr lang="ar-BH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تَحتَ </a:t>
            </a:r>
            <a:r>
              <a:rPr lang="ar-BH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</a:t>
            </a: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المِصْبَاحِ.</a:t>
            </a:r>
            <a:endParaRPr lang="en-US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917" y="1271277"/>
            <a:ext cx="8775159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أَسْتَمِعُ إِلَى الفِقْرَة وَأَكْتُبُ كُلَّ كَلِمَةٍ فِي الفَرَاغِ الـمُنَاسِبِ لَهَا.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4921" y="-54286"/>
            <a:ext cx="1801202" cy="1325563"/>
          </a:xfrm>
        </p:spPr>
        <p:txBody>
          <a:bodyPr/>
          <a:lstStyle/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4</a:t>
            </a:r>
          </a:p>
        </p:txBody>
      </p:sp>
      <p:pic>
        <p:nvPicPr>
          <p:cNvPr id="7" name="New Recording 5">
            <a:hlinkClick r:id="" action="ppaction://media"/>
            <a:extLst>
              <a:ext uri="{FF2B5EF4-FFF2-40B4-BE49-F238E27FC236}">
                <a16:creationId xmlns:a16="http://schemas.microsoft.com/office/drawing/2014/main" xmlns="" id="{481A15CE-E1F5-48CE-8A57-8E4B9D2A9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506" y="537772"/>
            <a:ext cx="796623" cy="7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prstClr val="white"/>
                </a:solidFill>
              </a:rPr>
              <a:t>أُطَبِّقُ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عنوان 1">
            <a:extLst>
              <a:ext uri="{FF2B5EF4-FFF2-40B4-BE49-F238E27FC236}">
                <a16:creationId xmlns:a16="http://schemas.microsoft.com/office/drawing/2014/main" xmlns="" id="{CED7B3B0-E0D9-46C5-BA9A-2C2E435CDF64}"/>
              </a:ext>
            </a:extLst>
          </p:cNvPr>
          <p:cNvSpPr txBox="1">
            <a:spLocks/>
          </p:cNvSpPr>
          <p:nvPr/>
        </p:nvSpPr>
        <p:spPr>
          <a:xfrm>
            <a:off x="149960" y="-49974"/>
            <a:ext cx="8042788" cy="99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150000"/>
              </a:lnSpc>
            </a:pPr>
            <a:endParaRPr lang="ar-SA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4477" y="2642124"/>
            <a:ext cx="11022495" cy="310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 أَحدِ أيَّامِ فَصْلِ        ، كانَ أَحمدُ يَلْعَبُ فِي     البيتِ مَعَ إخْوَتِه، وعنْدَمَا حَانَ وَقتُ أَذَانِ         دعاهُمْ والِدُهُمْ إلى      ،فَلبّوْا        ، وَبعْدَ الصَّلَاةِ جَلسُوا إِلَى مَائِدَةِ         تَحتَ المِصْبَاحِ.</a:t>
            </a:r>
            <a:endParaRPr lang="en-US"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9374" y="948550"/>
            <a:ext cx="799770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أَسْتَمِعُ إِلَى الفِقْرَة وَأَكْتُبُ كُلَّ كَلِمَةٍ فِي الفَرَاغِ الـمُنَاسِبِ لَهَا.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64921" y="-54286"/>
            <a:ext cx="1801202" cy="1325563"/>
          </a:xfrm>
        </p:spPr>
        <p:txBody>
          <a:bodyPr/>
          <a:lstStyle/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4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B3CF2CCA-C37D-470C-A783-1A41D52B3C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805CD945-7A9A-42DE-8761-7694BF431DD2}"/>
              </a:ext>
            </a:extLst>
          </p:cNvPr>
          <p:cNvSpPr/>
          <p:nvPr/>
        </p:nvSpPr>
        <p:spPr>
          <a:xfrm>
            <a:off x="7103868" y="2612195"/>
            <a:ext cx="13356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الشِّتاءِ</a:t>
            </a:r>
            <a:endParaRPr lang="en-US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CDAFAE1E-AAA1-4144-B7F7-8FC6833B4087}"/>
              </a:ext>
            </a:extLst>
          </p:cNvPr>
          <p:cNvSpPr/>
          <p:nvPr/>
        </p:nvSpPr>
        <p:spPr>
          <a:xfrm>
            <a:off x="2576925" y="2566577"/>
            <a:ext cx="8819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فِنَاءِ</a:t>
            </a:r>
            <a:endParaRPr lang="en-US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52F1E0A3-25D2-4004-B058-B5A42DC83A41}"/>
              </a:ext>
            </a:extLst>
          </p:cNvPr>
          <p:cNvSpPr/>
          <p:nvPr/>
        </p:nvSpPr>
        <p:spPr>
          <a:xfrm>
            <a:off x="4817584" y="3269195"/>
            <a:ext cx="13981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العِشاءِ</a:t>
            </a:r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xmlns="" id="{D0135FC8-AADA-4A18-A92A-590163959568}"/>
              </a:ext>
            </a:extLst>
          </p:cNvPr>
          <p:cNvSpPr/>
          <p:nvPr/>
        </p:nvSpPr>
        <p:spPr>
          <a:xfrm>
            <a:off x="445730" y="3412368"/>
            <a:ext cx="1404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الـوُضُوءِ</a:t>
            </a:r>
            <a:endParaRPr lang="en-US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xmlns="" id="{240BC001-CDC0-48E1-8240-150A699C91FC}"/>
              </a:ext>
            </a:extLst>
          </p:cNvPr>
          <p:cNvSpPr/>
          <p:nvPr/>
        </p:nvSpPr>
        <p:spPr>
          <a:xfrm>
            <a:off x="9418786" y="4056733"/>
            <a:ext cx="12170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النِّدَاءَ</a:t>
            </a:r>
            <a:endParaRPr lang="en-US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F1A21441-42E5-484B-82B9-5E16CCCEAF99}"/>
              </a:ext>
            </a:extLst>
          </p:cNvPr>
          <p:cNvSpPr/>
          <p:nvPr/>
        </p:nvSpPr>
        <p:spPr>
          <a:xfrm>
            <a:off x="2516983" y="4058396"/>
            <a:ext cx="13981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العَشاءِ</a:t>
            </a:r>
            <a:endParaRPr lang="en-US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xmlns="" id="{88213190-6B78-4B50-8BEC-060F9F4074F5}"/>
              </a:ext>
            </a:extLst>
          </p:cNvPr>
          <p:cNvSpPr/>
          <p:nvPr/>
        </p:nvSpPr>
        <p:spPr>
          <a:xfrm>
            <a:off x="571663" y="4056733"/>
            <a:ext cx="10390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ضَوْءِ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ar-BH" sz="6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  <a:p>
            <a:pPr marL="914400" lvl="2" indent="0" algn="ctr">
              <a:buNone/>
            </a:pPr>
            <a:endParaRPr lang="ar-BH" dirty="0"/>
          </a:p>
          <a:p>
            <a:pPr marL="914400" lvl="2" indent="0" algn="ctr">
              <a:buNone/>
            </a:pPr>
            <a:endParaRPr lang="ar-BH" dirty="0" smtClean="0"/>
          </a:p>
        </p:txBody>
      </p:sp>
    </p:spTree>
    <p:extLst>
      <p:ext uri="{BB962C8B-B14F-4D97-AF65-F5344CB8AC3E}">
        <p14:creationId xmlns:p14="http://schemas.microsoft.com/office/powerpoint/2010/main" val="34594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FD8A2EA4-E80F-4C35-88C4-5FB5E33F85D3}"/>
              </a:ext>
            </a:extLst>
          </p:cNvPr>
          <p:cNvSpPr txBox="1">
            <a:spLocks/>
          </p:cNvSpPr>
          <p:nvPr/>
        </p:nvSpPr>
        <p:spPr>
          <a:xfrm>
            <a:off x="10477885" y="0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xmlns="" id="{8147638E-E8B5-4D9F-880D-6197B692C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926951"/>
              </p:ext>
            </p:extLst>
          </p:nvPr>
        </p:nvGraphicFramePr>
        <p:xfrm>
          <a:off x="1106905" y="1137453"/>
          <a:ext cx="9370980" cy="267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2739">
                  <a:extLst>
                    <a:ext uri="{9D8B030D-6E8A-4147-A177-3AD203B41FA5}">
                      <a16:colId xmlns:a16="http://schemas.microsoft.com/office/drawing/2014/main" xmlns="" val="937932824"/>
                    </a:ext>
                  </a:extLst>
                </a:gridCol>
                <a:gridCol w="4778241">
                  <a:extLst>
                    <a:ext uri="{9D8B030D-6E8A-4147-A177-3AD203B41FA5}">
                      <a16:colId xmlns:a16="http://schemas.microsoft.com/office/drawing/2014/main" xmlns="" val="3909715937"/>
                    </a:ext>
                  </a:extLst>
                </a:gridCol>
              </a:tblGrid>
              <a:tr h="716524"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156314"/>
                  </a:ext>
                </a:extLst>
              </a:tr>
              <a:tr h="654216">
                <a:tc>
                  <a:txBody>
                    <a:bodyPr/>
                    <a:lstStyle/>
                    <a:p>
                      <a:pPr algn="ctr"/>
                      <a:r>
                        <a:rPr lang="ar-BH" sz="3200" b="1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تَتَحرّكُ السّلحفاةُ </a:t>
                      </a:r>
                      <a:r>
                        <a:rPr lang="ar-BH" sz="3200" b="1" u="sng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ببُطْءٍ</a:t>
                      </a:r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u="sng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هَناءُ</a:t>
                      </a:r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تلميذةٌ مُجْتهدةٌ.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29618528"/>
                  </a:ext>
                </a:extLst>
              </a:tr>
              <a:tr h="654216">
                <a:tc>
                  <a:txBody>
                    <a:bodyPr/>
                    <a:lstStyle/>
                    <a:p>
                      <a:pPr algn="ctr"/>
                      <a:r>
                        <a:rPr lang="ar-BH" sz="3200" b="1" u="sng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ضَوْءُ</a:t>
                      </a:r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الشّمْسِ ساطِعٌ.</a:t>
                      </a:r>
                      <a:r>
                        <a:rPr lang="ar-BH" sz="3200" b="1" baseline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تَنْتظرُ</a:t>
                      </a:r>
                      <a:r>
                        <a:rPr lang="ar-BH" sz="3200" b="1" baseline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الأمُّ </a:t>
                      </a:r>
                      <a:r>
                        <a:rPr lang="ar-BH" sz="3200" b="1" u="sng" baseline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</a:t>
                      </a:r>
                      <a:r>
                        <a:rPr lang="ar-BH" sz="3200" b="1" u="sng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َجِيءَ</a:t>
                      </a:r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ابنِها مِنَ السَّفَرِ.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4216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هَبطَتْ الطّائِرةُ </a:t>
                      </a:r>
                      <a:r>
                        <a:rPr lang="ar-BH" sz="3200" b="1" u="sng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بهُدوءٍ</a:t>
                      </a:r>
                      <a:r>
                        <a:rPr lang="ar-BH" sz="3200" b="1" baseline="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06905" y="4050046"/>
            <a:ext cx="9504948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ar-BH" sz="28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- تنتهي كلُّ كلمةٍ من الكلماتِ التي تحتَها خطٌّ  في العمودَيْنِ "أ" و "ب" </a:t>
            </a:r>
            <a:r>
              <a:rPr lang="ar-BH" sz="2800" b="1" dirty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با</a:t>
            </a:r>
            <a:r>
              <a:rPr lang="ar-BH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لهمْزةِ</a:t>
            </a: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BH" sz="28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algn="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ar-BH" sz="28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- نوعُ المدّ في كلماتِ العمودِ "أ" هو: </a:t>
            </a:r>
            <a:r>
              <a:rPr lang="ar-BH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مدّ بالألِفِ، ومدّ بالياءِ، ومدّ بالواوِ ). </a:t>
            </a:r>
            <a:endParaRPr lang="ar-BH" sz="2800" b="1" dirty="0">
              <a:solidFill>
                <a:srgbClr val="FF0000"/>
              </a:solidFill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lvl="0" algn="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ar-BH" sz="28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- حركةُ الحرفِ الذي يسْبِقُ الهمزةَ فِي كلماتِ العمُودِ "ب" هي </a:t>
            </a:r>
            <a:r>
              <a:rPr lang="ar-BH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السُكونِ</a:t>
            </a: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BH" sz="2800" b="1" dirty="0">
              <a:latin typeface="Traditional Arabic" panose="02020603050405020304" pitchFamily="18" charset="-78"/>
              <a:ea typeface="+mj-ea"/>
              <a:cs typeface="Traditional Arabic" panose="02020603050405020304" pitchFamily="18" charset="-78"/>
            </a:endParaRPr>
          </a:p>
          <a:p>
            <a:pPr lvl="0" algn="r" defTabSz="457200" rtl="1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ar-BH" sz="28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- كُتِبَتْ الهمزةُ في نهايةِ هذهِ الكلماتِ </a:t>
            </a:r>
            <a:r>
              <a:rPr lang="ar-BH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السَّطرِ</a:t>
            </a:r>
            <a:r>
              <a:rPr lang="ar-BH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BH" sz="2800" b="1" dirty="0"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34148" y="47748"/>
            <a:ext cx="6633411" cy="909920"/>
          </a:xfrm>
        </p:spPr>
        <p:txBody>
          <a:bodyPr>
            <a:norm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أَقرَأُ وأُلاحِظُ:</a:t>
            </a:r>
          </a:p>
        </p:txBody>
      </p:sp>
    </p:spTree>
    <p:extLst>
      <p:ext uri="{BB962C8B-B14F-4D97-AF65-F5344CB8AC3E}">
        <p14:creationId xmlns:p14="http://schemas.microsoft.com/office/powerpoint/2010/main" val="23077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8766513" y="550569"/>
            <a:ext cx="3042088" cy="99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أَسْتَنْتِجُ أَنَّ</a:t>
            </a:r>
            <a:r>
              <a:rPr lang="ar-BH" sz="60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en-US" sz="6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346" y="2356366"/>
            <a:ext cx="7566993" cy="214526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BH" sz="6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الهَمْزَةَ المُتَطَرّفةَ تُكْتَبُ عَلَى السَّطْرِ إذا سُبِقَتْ بِحرْفٍ سَاكنٍ أو مَمْدُودٍ.</a:t>
            </a:r>
          </a:p>
        </p:txBody>
      </p:sp>
    </p:spTree>
    <p:extLst>
      <p:ext uri="{BB962C8B-B14F-4D97-AF65-F5344CB8AC3E}">
        <p14:creationId xmlns:p14="http://schemas.microsoft.com/office/powerpoint/2010/main" val="22274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559501"/>
              </p:ext>
            </p:extLst>
          </p:nvPr>
        </p:nvGraphicFramePr>
        <p:xfrm>
          <a:off x="2728290" y="2194640"/>
          <a:ext cx="7026968" cy="395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484">
                  <a:extLst>
                    <a:ext uri="{9D8B030D-6E8A-4147-A177-3AD203B41FA5}">
                      <a16:colId xmlns:a16="http://schemas.microsoft.com/office/drawing/2014/main" xmlns="" val="4084406271"/>
                    </a:ext>
                  </a:extLst>
                </a:gridCol>
                <a:gridCol w="3513484">
                  <a:extLst>
                    <a:ext uri="{9D8B030D-6E8A-4147-A177-3AD203B41FA5}">
                      <a16:colId xmlns:a16="http://schemas.microsoft.com/office/drawing/2014/main" xmlns="" val="2934027437"/>
                    </a:ext>
                  </a:extLst>
                </a:gridCol>
              </a:tblGrid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التّصويب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الكلمة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707674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هُدُو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ء</a:t>
                      </a:r>
                      <a:endParaRPr lang="en-US" sz="3600" b="1" kern="1200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هُدُو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534708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endParaRPr lang="en-US" sz="3600" b="1" kern="120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بَدْ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358616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endParaRPr lang="en-US" sz="3600" b="1" kern="120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وَرَا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970637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وُضُـو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761732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بَرِي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143585"/>
                  </a:ext>
                </a:extLst>
              </a:tr>
            </a:tbl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82" y="869077"/>
            <a:ext cx="9785684" cy="1325563"/>
          </a:xfrm>
        </p:spPr>
        <p:txBody>
          <a:bodyPr/>
          <a:lstStyle/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أُكمِلُ كُلَّ كلمةٍ ممّا يأْتي بالرّسم الصّحيحِ للهمزةِ كما في المثالِ 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ED7111E-54FC-4DB2-A0F2-381FECD2F010}"/>
              </a:ext>
            </a:extLst>
          </p:cNvPr>
          <p:cNvSpPr txBox="1">
            <a:spLocks/>
          </p:cNvSpPr>
          <p:nvPr/>
        </p:nvSpPr>
        <p:spPr>
          <a:xfrm>
            <a:off x="939771" y="-125538"/>
            <a:ext cx="97856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1</a:t>
            </a:r>
          </a:p>
        </p:txBody>
      </p:sp>
    </p:spTree>
    <p:extLst>
      <p:ext uri="{BB962C8B-B14F-4D97-AF65-F5344CB8AC3E}">
        <p14:creationId xmlns:p14="http://schemas.microsoft.com/office/powerpoint/2010/main" val="9278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45017"/>
              </p:ext>
            </p:extLst>
          </p:nvPr>
        </p:nvGraphicFramePr>
        <p:xfrm>
          <a:off x="2728290" y="2194640"/>
          <a:ext cx="7026968" cy="395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484">
                  <a:extLst>
                    <a:ext uri="{9D8B030D-6E8A-4147-A177-3AD203B41FA5}">
                      <a16:colId xmlns:a16="http://schemas.microsoft.com/office/drawing/2014/main" xmlns="" val="4084406271"/>
                    </a:ext>
                  </a:extLst>
                </a:gridCol>
                <a:gridCol w="3513484">
                  <a:extLst>
                    <a:ext uri="{9D8B030D-6E8A-4147-A177-3AD203B41FA5}">
                      <a16:colId xmlns:a16="http://schemas.microsoft.com/office/drawing/2014/main" xmlns="" val="2934027437"/>
                    </a:ext>
                  </a:extLst>
                </a:gridCol>
              </a:tblGrid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التّصويب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bg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الكلمة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707674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هُدُو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ء</a:t>
                      </a:r>
                      <a:endParaRPr lang="en-US" sz="3600" b="1" kern="1200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هُدُو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5534708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بَدْ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ء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بَدْ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4358616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وَرَا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ء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وَرَا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970637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وُضُـو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ء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وُضُـو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1761732"/>
                  </a:ext>
                </a:extLst>
              </a:tr>
              <a:tr h="658973"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بَرِي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ء</a:t>
                      </a:r>
                      <a:endParaRPr lang="en-US" sz="3600" b="1" kern="1200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بَرِي</a:t>
                      </a:r>
                      <a:r>
                        <a:rPr lang="ar-BH" sz="3600" b="1" kern="1200" dirty="0">
                          <a:solidFill>
                            <a:srgbClr val="FF0000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0143585"/>
                  </a:ext>
                </a:extLst>
              </a:tr>
            </a:tbl>
          </a:graphicData>
        </a:graphic>
      </p:graphicFrame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82" y="869077"/>
            <a:ext cx="9785684" cy="1325563"/>
          </a:xfrm>
        </p:spPr>
        <p:txBody>
          <a:bodyPr/>
          <a:lstStyle/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أُكمِلُ كُلَّ كلمةٍ ممّا يأْتي بالرّسم الصّحيحِ للهمزةِ كما في المثالِ :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92232A82-C0F2-4A03-B956-2A6E164759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100" y="0"/>
            <a:ext cx="1801202" cy="1325563"/>
          </a:xfrm>
        </p:spPr>
        <p:txBody>
          <a:bodyPr/>
          <a:lstStyle/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114FE1-AD6F-4DBC-B2AB-CEA8AD50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48" y="4682331"/>
            <a:ext cx="10515600" cy="1506434"/>
          </a:xfrm>
        </p:spPr>
        <p:txBody>
          <a:bodyPr>
            <a:normAutofit/>
          </a:bodyPr>
          <a:lstStyle/>
          <a:p>
            <a:pPr marL="0" lvl="0" indent="0" algn="r" defTabSz="457200" rt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ar-B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الجملةُ الأولى: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...................................................................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ar-B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الجملةُ الثانية: ...................................................................</a:t>
            </a:r>
          </a:p>
          <a:p>
            <a:pPr marL="0" lvl="0" indent="0" algn="r" defTabSz="457200" rt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endParaRPr lang="ar-BH" sz="3600" b="1" dirty="0">
              <a:solidFill>
                <a:prstClr val="black">
                  <a:lumMod val="85000"/>
                  <a:lumOff val="15000"/>
                </a:prst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9A0263F-632D-488A-8D9A-6F7738286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750124"/>
              </p:ext>
            </p:extLst>
          </p:nvPr>
        </p:nvGraphicFramePr>
        <p:xfrm>
          <a:off x="3862788" y="2723501"/>
          <a:ext cx="5047555" cy="16101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3968">
                  <a:extLst>
                    <a:ext uri="{9D8B030D-6E8A-4147-A177-3AD203B41FA5}">
                      <a16:colId xmlns:a16="http://schemas.microsoft.com/office/drawing/2014/main" xmlns="" val="867309292"/>
                    </a:ext>
                  </a:extLst>
                </a:gridCol>
                <a:gridCol w="2503587">
                  <a:extLst>
                    <a:ext uri="{9D8B030D-6E8A-4147-A177-3AD203B41FA5}">
                      <a16:colId xmlns:a16="http://schemas.microsoft.com/office/drawing/2014/main" xmlns="" val="1822472141"/>
                    </a:ext>
                  </a:extLst>
                </a:gridCol>
              </a:tblGrid>
              <a:tr h="80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4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مفردُ (موانئ)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757540"/>
                  </a:ext>
                </a:extLst>
              </a:tr>
              <a:tr h="8050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ضدّ (صباحًا)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66802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2B45B3-3250-4168-A7B7-8549FBDF65C9}"/>
              </a:ext>
            </a:extLst>
          </p:cNvPr>
          <p:cNvSpPr txBox="1">
            <a:spLocks/>
          </p:cNvSpPr>
          <p:nvPr/>
        </p:nvSpPr>
        <p:spPr>
          <a:xfrm>
            <a:off x="883977" y="1367127"/>
            <a:ext cx="10410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أُكْمِلُ الجدولَ بالكلماتِ المطلوبةِ، وأضعُ كلًّا مِنْهَا في جملةٍ مِن إنشائي:</a:t>
            </a:r>
            <a:br>
              <a:rPr lang="ar-BH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BH" sz="40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372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/>
          </p:cNvSpPr>
          <p:nvPr/>
        </p:nvSpPr>
        <p:spPr>
          <a:xfrm>
            <a:off x="10897076" y="29499"/>
            <a:ext cx="1294924" cy="83957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/>
              <a:t>أُطَبِّقُ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100" y="0"/>
            <a:ext cx="1801202" cy="1325563"/>
          </a:xfrm>
        </p:spPr>
        <p:txBody>
          <a:bodyPr/>
          <a:lstStyle/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3114FE1-AD6F-4DBC-B2AB-CEA8AD501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48" y="4682331"/>
            <a:ext cx="10515600" cy="1506434"/>
          </a:xfrm>
        </p:spPr>
        <p:txBody>
          <a:bodyPr>
            <a:norm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ar-B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الجملةُ الأولى:</a:t>
            </a:r>
            <a:r>
              <a:rPr lang="en-US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يقعُ مِيْنَاءُ سلمانَ في مملكةِ البحرينَ.</a:t>
            </a:r>
            <a:endParaRPr lang="ar-BH" sz="3600" b="1" dirty="0">
              <a:solidFill>
                <a:prstClr val="black">
                  <a:lumMod val="85000"/>
                  <a:lumOff val="15000"/>
                </a:prst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ar-BH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الجملةُ الثانية: </a:t>
            </a:r>
            <a:r>
              <a:rPr lang="ar-BH" sz="36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يَظْهَرُ القمرُ مَساءً.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endParaRPr lang="ar-BH" sz="3600" b="1" dirty="0">
              <a:solidFill>
                <a:prstClr val="black">
                  <a:lumMod val="85000"/>
                  <a:lumOff val="15000"/>
                </a:prst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 algn="r" defTabSz="457200" rtl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endParaRPr lang="en-US" sz="4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9A0263F-632D-488A-8D9A-6F7738286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881872"/>
              </p:ext>
            </p:extLst>
          </p:nvPr>
        </p:nvGraphicFramePr>
        <p:xfrm>
          <a:off x="3862788" y="2723501"/>
          <a:ext cx="5047555" cy="16101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43968">
                  <a:extLst>
                    <a:ext uri="{9D8B030D-6E8A-4147-A177-3AD203B41FA5}">
                      <a16:colId xmlns:a16="http://schemas.microsoft.com/office/drawing/2014/main" xmlns="" val="867309292"/>
                    </a:ext>
                  </a:extLst>
                </a:gridCol>
                <a:gridCol w="2503587">
                  <a:extLst>
                    <a:ext uri="{9D8B030D-6E8A-4147-A177-3AD203B41FA5}">
                      <a16:colId xmlns:a16="http://schemas.microsoft.com/office/drawing/2014/main" xmlns="" val="1822472141"/>
                    </a:ext>
                  </a:extLst>
                </a:gridCol>
              </a:tblGrid>
              <a:tr h="805076">
                <a:tc>
                  <a:txBody>
                    <a:bodyPr/>
                    <a:lstStyle/>
                    <a:p>
                      <a:pPr algn="ctr"/>
                      <a:r>
                        <a:rPr lang="ar-BH" sz="4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مِيْنَاءٌ</a:t>
                      </a:r>
                      <a:endParaRPr lang="en-US" sz="4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4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مفردُ (موانئ)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757540"/>
                  </a:ext>
                </a:extLst>
              </a:tr>
              <a:tr h="805076">
                <a:tc>
                  <a:txBody>
                    <a:bodyPr/>
                    <a:lstStyle/>
                    <a:p>
                      <a:pPr algn="ctr"/>
                      <a:r>
                        <a:rPr lang="ar-BH" sz="4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مَسَاءً</a:t>
                      </a:r>
                      <a:endParaRPr lang="en-US" sz="4400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b="1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ضدّ (صباحًا)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66802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C32B45B3-3250-4168-A7B7-8549FBDF65C9}"/>
              </a:ext>
            </a:extLst>
          </p:cNvPr>
          <p:cNvSpPr txBox="1">
            <a:spLocks/>
          </p:cNvSpPr>
          <p:nvPr/>
        </p:nvSpPr>
        <p:spPr>
          <a:xfrm>
            <a:off x="883977" y="1367127"/>
            <a:ext cx="104103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أُكْمِلُ الجدولَ بالكلماتِ المطلوبةِ، وأضعُ كلًّا مِنْهَا في جملةٍ مِن إنشائي:</a:t>
            </a:r>
            <a:br>
              <a:rPr lang="ar-BH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US" sz="40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ar-BH" sz="40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xmlns="" id="{404F4343-06B5-467A-BE67-BBFA30CFAF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         أُحَوِّلُ الأفْعَالَ الآتِيَةَ مِنَ المَاضِي إِلى المُضَارِعِ :</a:t>
            </a:r>
          </a:p>
          <a:p>
            <a:pPr marL="0" indent="0">
              <a:buNone/>
            </a:pPr>
            <a:endParaRPr lang="ar-BH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20926" y="0"/>
            <a:ext cx="1171074" cy="8139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prstClr val="white"/>
                </a:solidFill>
              </a:rPr>
              <a:t>أُطَبِّقُ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71114" y="-113856"/>
            <a:ext cx="1801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148413"/>
              </p:ext>
            </p:extLst>
          </p:nvPr>
        </p:nvGraphicFramePr>
        <p:xfrm>
          <a:off x="2032000" y="2488057"/>
          <a:ext cx="8128000" cy="293022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الفعلُ الماضِي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الفعل ُالمضارِع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أَضاءَ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j-ea"/>
                          <a:cs typeface="Traditional Arabic" panose="02020603050405020304" pitchFamily="18" charset="-78"/>
                        </a:rPr>
                        <a:t>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سَاءَتْ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.................</a:t>
                      </a:r>
                      <a:endParaRPr lang="ar-BH" sz="44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أَفَاءَ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kern="1200" dirty="0">
                          <a:solidFill>
                            <a:schemeClr val="tx1"/>
                          </a:solidFill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.................</a:t>
                      </a:r>
                      <a:endParaRPr lang="ar-BH" sz="4400" b="1" kern="1200" dirty="0">
                        <a:solidFill>
                          <a:schemeClr val="tx1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4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460" y="14529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أُحَوِّلُ الأفْعَالَ الآتِيَةَ مِنَ المَاضِي إِلى المُضَارِعِ :</a:t>
            </a:r>
            <a:endParaRPr lang="ar-BH" dirty="0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xmlns="" id="{B5CD38D9-DD2C-49A9-8266-F4A1A105A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20926" y="0"/>
            <a:ext cx="1171074" cy="8139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prstClr val="white"/>
                </a:solidFill>
              </a:rPr>
              <a:t>أُطَبِّقُ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071114" y="-113856"/>
            <a:ext cx="18012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818415"/>
              </p:ext>
            </p:extLst>
          </p:nvPr>
        </p:nvGraphicFramePr>
        <p:xfrm>
          <a:off x="2032000" y="2474805"/>
          <a:ext cx="8128000" cy="2930222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الفعلُ الماضِي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الفعل ُالمضارِع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أَضاءَ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يُضِيءُ</a:t>
                      </a:r>
                      <a:endParaRPr lang="ar-BH" sz="44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سَاءَتْ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تَسُوءُ</a:t>
                      </a:r>
                      <a:endParaRPr lang="ar-BH" sz="44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222"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أَفَاءَ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kern="1200" dirty="0">
                          <a:solidFill>
                            <a:srgbClr val="00B05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يُفِيءُ</a:t>
                      </a:r>
                      <a:endParaRPr lang="ar-BH" sz="4400" b="1" kern="1200" dirty="0">
                        <a:solidFill>
                          <a:srgbClr val="00B050"/>
                        </a:solidFill>
                        <a:latin typeface="Traditional Arabic" panose="02020603050405020304" pitchFamily="18" charset="-78"/>
                        <a:ea typeface="+mj-ea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عنوان 1">
            <a:extLst>
              <a:ext uri="{FF2B5EF4-FFF2-40B4-BE49-F238E27FC236}">
                <a16:creationId xmlns:a16="http://schemas.microsoft.com/office/drawing/2014/main" xmlns="" id="{B3CF2CCA-C37D-470C-A783-1A41D52B3C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209324" cy="839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>
                <a:solidFill>
                  <a:schemeClr val="tx1"/>
                </a:solidFill>
              </a:rPr>
              <a:t>أُقَيِّمُ إِجَابَتِي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493</TotalTime>
  <Words>383</Words>
  <Application>Microsoft Office PowerPoint</Application>
  <PresentationFormat>Widescreen</PresentationFormat>
  <Paragraphs>101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Traditional Arabic</vt:lpstr>
      <vt:lpstr>قالب الدروس</vt:lpstr>
      <vt:lpstr>                        درس في مادّة اللّغة العربيّة (الإملاء)  الهَمْزَةُ الـمُتَطَرِّفةُ المَسْبُوقَةُ بِحرْفٍ مَمْدودٍ أو سَاكِنٍ  الصّفّ الرّابع الابتدائيّ </vt:lpstr>
      <vt:lpstr>أَقرَأُ وأُلاحِظُ:</vt:lpstr>
      <vt:lpstr>PowerPoint Presentation</vt:lpstr>
      <vt:lpstr>أُكمِلُ كُلَّ كلمةٍ ممّا يأْتي بالرّسم الصّحيحِ للهمزةِ كما في المثالِ :</vt:lpstr>
      <vt:lpstr>أُكمِلُ كُلَّ كلمةٍ ممّا يأْتي بالرّسم الصّحيحِ للهمزةِ كما في المثالِ :</vt:lpstr>
      <vt:lpstr>نشاط 2</vt:lpstr>
      <vt:lpstr>نشاط 2</vt:lpstr>
      <vt:lpstr>أُطَبِّقُ</vt:lpstr>
      <vt:lpstr>أُطَبِّقُ</vt:lpstr>
      <vt:lpstr>نشاط 4</vt:lpstr>
      <vt:lpstr>نشاط 4</vt:lpstr>
      <vt:lpstr>انتهى الدرس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في مادّة اللّغة العربيّة الإملاء  الهمزة الـمتوسِّطَةُ الـمَكْسُورَةُ</dc:title>
  <dc:creator>Tufik Ben Saleh Aldaaji</dc:creator>
  <cp:lastModifiedBy>user</cp:lastModifiedBy>
  <cp:revision>74</cp:revision>
  <dcterms:created xsi:type="dcterms:W3CDTF">2020-03-04T09:59:30Z</dcterms:created>
  <dcterms:modified xsi:type="dcterms:W3CDTF">2020-03-12T19:39:09Z</dcterms:modified>
</cp:coreProperties>
</file>