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76" r:id="rId6"/>
    <p:sldId id="277" r:id="rId7"/>
    <p:sldId id="278" r:id="rId8"/>
    <p:sldId id="280" r:id="rId9"/>
    <p:sldId id="279" r:id="rId10"/>
    <p:sldId id="281" r:id="rId11"/>
    <p:sldId id="282" r:id="rId12"/>
    <p:sldId id="284" r:id="rId13"/>
    <p:sldId id="283" r:id="rId14"/>
    <p:sldId id="285" r:id="rId15"/>
    <p:sldId id="287" r:id="rId16"/>
    <p:sldId id="286" r:id="rId17"/>
    <p:sldId id="288" r:id="rId18"/>
    <p:sldId id="332" r:id="rId19"/>
    <p:sldId id="333" r:id="rId20"/>
    <p:sldId id="334" r:id="rId21"/>
    <p:sldId id="289" r:id="rId22"/>
    <p:sldId id="338" r:id="rId23"/>
    <p:sldId id="339" r:id="rId24"/>
    <p:sldId id="291" r:id="rId25"/>
    <p:sldId id="292" r:id="rId26"/>
    <p:sldId id="293" r:id="rId27"/>
    <p:sldId id="295" r:id="rId28"/>
    <p:sldId id="290" r:id="rId29"/>
    <p:sldId id="335" r:id="rId30"/>
    <p:sldId id="336" r:id="rId31"/>
    <p:sldId id="294" r:id="rId32"/>
    <p:sldId id="337" r:id="rId33"/>
    <p:sldId id="296" r:id="rId34"/>
    <p:sldId id="29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4F2270"/>
    <a:srgbClr val="00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36" d="100"/>
          <a:sy n="36" d="100"/>
        </p:scale>
        <p:origin x="-84" y="-76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FDB615-D25D-4D4E-9F86-8CDB5A554686}" type="datetimeFigureOut">
              <a:rPr lang="en-US" smtClean="0"/>
              <a:pPr/>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ECA17-B965-4EEB-8925-3BCFE0660545}" type="slidenum">
              <a:rPr lang="en-US" smtClean="0"/>
              <a:pPr/>
              <a:t>‹#›</a:t>
            </a:fld>
            <a:endParaRPr lang="en-US"/>
          </a:p>
        </p:txBody>
      </p:sp>
    </p:spTree>
    <p:extLst>
      <p:ext uri="{BB962C8B-B14F-4D97-AF65-F5344CB8AC3E}">
        <p14:creationId xmlns="" xmlns:p14="http://schemas.microsoft.com/office/powerpoint/2010/main" val="1284574140"/>
      </p:ext>
    </p:extLst>
  </p:cSld>
  <p:clrMapOvr>
    <a:masterClrMapping/>
  </p:clrMapOvr>
  <p:transition>
    <p:pull/>
    <p:sndAc>
      <p:stSnd>
        <p:snd r:embed="rId1" name="click.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DB615-D25D-4D4E-9F86-8CDB5A554686}" type="datetimeFigureOut">
              <a:rPr lang="en-US" smtClean="0"/>
              <a:pPr/>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ECA17-B965-4EEB-8925-3BCFE0660545}" type="slidenum">
              <a:rPr lang="en-US" smtClean="0"/>
              <a:pPr/>
              <a:t>‹#›</a:t>
            </a:fld>
            <a:endParaRPr lang="en-US"/>
          </a:p>
        </p:txBody>
      </p:sp>
    </p:spTree>
    <p:extLst>
      <p:ext uri="{BB962C8B-B14F-4D97-AF65-F5344CB8AC3E}">
        <p14:creationId xmlns="" xmlns:p14="http://schemas.microsoft.com/office/powerpoint/2010/main" val="407136335"/>
      </p:ext>
    </p:extLst>
  </p:cSld>
  <p:clrMapOvr>
    <a:masterClrMapping/>
  </p:clrMapOvr>
  <p:transition>
    <p:pull/>
    <p:sndAc>
      <p:stSnd>
        <p:snd r:embed="rId1" name="click.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DB615-D25D-4D4E-9F86-8CDB5A554686}" type="datetimeFigureOut">
              <a:rPr lang="en-US" smtClean="0"/>
              <a:pPr/>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ECA17-B965-4EEB-8925-3BCFE0660545}" type="slidenum">
              <a:rPr lang="en-US" smtClean="0"/>
              <a:pPr/>
              <a:t>‹#›</a:t>
            </a:fld>
            <a:endParaRPr lang="en-US"/>
          </a:p>
        </p:txBody>
      </p:sp>
    </p:spTree>
    <p:extLst>
      <p:ext uri="{BB962C8B-B14F-4D97-AF65-F5344CB8AC3E}">
        <p14:creationId xmlns="" xmlns:p14="http://schemas.microsoft.com/office/powerpoint/2010/main" val="188533405"/>
      </p:ext>
    </p:extLst>
  </p:cSld>
  <p:clrMapOvr>
    <a:masterClrMapping/>
  </p:clrMapOvr>
  <p:transition>
    <p:pull/>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DB615-D25D-4D4E-9F86-8CDB5A554686}" type="datetimeFigureOut">
              <a:rPr lang="en-US" smtClean="0"/>
              <a:pPr/>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ECA17-B965-4EEB-8925-3BCFE0660545}" type="slidenum">
              <a:rPr lang="en-US" smtClean="0"/>
              <a:pPr/>
              <a:t>‹#›</a:t>
            </a:fld>
            <a:endParaRPr lang="en-US"/>
          </a:p>
        </p:txBody>
      </p:sp>
    </p:spTree>
    <p:extLst>
      <p:ext uri="{BB962C8B-B14F-4D97-AF65-F5344CB8AC3E}">
        <p14:creationId xmlns="" xmlns:p14="http://schemas.microsoft.com/office/powerpoint/2010/main" val="3003296571"/>
      </p:ext>
    </p:extLst>
  </p:cSld>
  <p:clrMapOvr>
    <a:masterClrMapping/>
  </p:clrMapOvr>
  <p:transition>
    <p:pull/>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FDB615-D25D-4D4E-9F86-8CDB5A554686}" type="datetimeFigureOut">
              <a:rPr lang="en-US" smtClean="0"/>
              <a:pPr/>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ECA17-B965-4EEB-8925-3BCFE0660545}" type="slidenum">
              <a:rPr lang="en-US" smtClean="0"/>
              <a:pPr/>
              <a:t>‹#›</a:t>
            </a:fld>
            <a:endParaRPr lang="en-US"/>
          </a:p>
        </p:txBody>
      </p:sp>
    </p:spTree>
    <p:extLst>
      <p:ext uri="{BB962C8B-B14F-4D97-AF65-F5344CB8AC3E}">
        <p14:creationId xmlns="" xmlns:p14="http://schemas.microsoft.com/office/powerpoint/2010/main" val="2343279255"/>
      </p:ext>
    </p:extLst>
  </p:cSld>
  <p:clrMapOvr>
    <a:masterClrMapping/>
  </p:clrMapOvr>
  <p:transition>
    <p:pull/>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FDB615-D25D-4D4E-9F86-8CDB5A554686}" type="datetimeFigureOut">
              <a:rPr lang="en-US" smtClean="0"/>
              <a:pPr/>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ECA17-B965-4EEB-8925-3BCFE0660545}" type="slidenum">
              <a:rPr lang="en-US" smtClean="0"/>
              <a:pPr/>
              <a:t>‹#›</a:t>
            </a:fld>
            <a:endParaRPr lang="en-US"/>
          </a:p>
        </p:txBody>
      </p:sp>
    </p:spTree>
    <p:extLst>
      <p:ext uri="{BB962C8B-B14F-4D97-AF65-F5344CB8AC3E}">
        <p14:creationId xmlns="" xmlns:p14="http://schemas.microsoft.com/office/powerpoint/2010/main" val="3357846020"/>
      </p:ext>
    </p:extLst>
  </p:cSld>
  <p:clrMapOvr>
    <a:masterClrMapping/>
  </p:clrMapOvr>
  <p:transition>
    <p:pull/>
    <p:sndAc>
      <p:stSnd>
        <p:snd r:embed="rId1" name="click.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FDB615-D25D-4D4E-9F86-8CDB5A554686}" type="datetimeFigureOut">
              <a:rPr lang="en-US" smtClean="0"/>
              <a:pPr/>
              <a:t>9/27/2016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ECA17-B965-4EEB-8925-3BCFE0660545}" type="slidenum">
              <a:rPr lang="en-US" smtClean="0"/>
              <a:pPr/>
              <a:t>‹#›</a:t>
            </a:fld>
            <a:endParaRPr lang="en-US"/>
          </a:p>
        </p:txBody>
      </p:sp>
    </p:spTree>
    <p:extLst>
      <p:ext uri="{BB962C8B-B14F-4D97-AF65-F5344CB8AC3E}">
        <p14:creationId xmlns="" xmlns:p14="http://schemas.microsoft.com/office/powerpoint/2010/main" val="959436487"/>
      </p:ext>
    </p:extLst>
  </p:cSld>
  <p:clrMapOvr>
    <a:masterClrMapping/>
  </p:clrMapOvr>
  <p:transition>
    <p:pull/>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FDB615-D25D-4D4E-9F86-8CDB5A554686}" type="datetimeFigureOut">
              <a:rPr lang="en-US" smtClean="0"/>
              <a:pPr/>
              <a:t>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ECA17-B965-4EEB-8925-3BCFE0660545}" type="slidenum">
              <a:rPr lang="en-US" smtClean="0"/>
              <a:pPr/>
              <a:t>‹#›</a:t>
            </a:fld>
            <a:endParaRPr lang="en-US"/>
          </a:p>
        </p:txBody>
      </p:sp>
    </p:spTree>
    <p:extLst>
      <p:ext uri="{BB962C8B-B14F-4D97-AF65-F5344CB8AC3E}">
        <p14:creationId xmlns="" xmlns:p14="http://schemas.microsoft.com/office/powerpoint/2010/main" val="1019332446"/>
      </p:ext>
    </p:extLst>
  </p:cSld>
  <p:clrMapOvr>
    <a:masterClrMapping/>
  </p:clrMapOvr>
  <p:transition>
    <p:pull/>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DB615-D25D-4D4E-9F86-8CDB5A554686}" type="datetimeFigureOut">
              <a:rPr lang="en-US" smtClean="0"/>
              <a:pPr/>
              <a:t>9/27/2016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ECA17-B965-4EEB-8925-3BCFE0660545}" type="slidenum">
              <a:rPr lang="en-US" smtClean="0"/>
              <a:pPr/>
              <a:t>‹#›</a:t>
            </a:fld>
            <a:endParaRPr lang="en-US"/>
          </a:p>
        </p:txBody>
      </p:sp>
    </p:spTree>
    <p:extLst>
      <p:ext uri="{BB962C8B-B14F-4D97-AF65-F5344CB8AC3E}">
        <p14:creationId xmlns="" xmlns:p14="http://schemas.microsoft.com/office/powerpoint/2010/main" val="4189144202"/>
      </p:ext>
    </p:extLst>
  </p:cSld>
  <p:clrMapOvr>
    <a:masterClrMapping/>
  </p:clrMapOvr>
  <p:transition>
    <p:pull/>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DB615-D25D-4D4E-9F86-8CDB5A554686}" type="datetimeFigureOut">
              <a:rPr lang="en-US" smtClean="0"/>
              <a:pPr/>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ECA17-B965-4EEB-8925-3BCFE0660545}" type="slidenum">
              <a:rPr lang="en-US" smtClean="0"/>
              <a:pPr/>
              <a:t>‹#›</a:t>
            </a:fld>
            <a:endParaRPr lang="en-US"/>
          </a:p>
        </p:txBody>
      </p:sp>
    </p:spTree>
    <p:extLst>
      <p:ext uri="{BB962C8B-B14F-4D97-AF65-F5344CB8AC3E}">
        <p14:creationId xmlns="" xmlns:p14="http://schemas.microsoft.com/office/powerpoint/2010/main" val="389560947"/>
      </p:ext>
    </p:extLst>
  </p:cSld>
  <p:clrMapOvr>
    <a:masterClrMapping/>
  </p:clrMapOvr>
  <p:transition>
    <p:pull/>
    <p:sndAc>
      <p:stSnd>
        <p:snd r:embed="rId1" name="click.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DB615-D25D-4D4E-9F86-8CDB5A554686}" type="datetimeFigureOut">
              <a:rPr lang="en-US" smtClean="0"/>
              <a:pPr/>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ECA17-B965-4EEB-8925-3BCFE0660545}" type="slidenum">
              <a:rPr lang="en-US" smtClean="0"/>
              <a:pPr/>
              <a:t>‹#›</a:t>
            </a:fld>
            <a:endParaRPr lang="en-US"/>
          </a:p>
        </p:txBody>
      </p:sp>
    </p:spTree>
    <p:extLst>
      <p:ext uri="{BB962C8B-B14F-4D97-AF65-F5344CB8AC3E}">
        <p14:creationId xmlns="" xmlns:p14="http://schemas.microsoft.com/office/powerpoint/2010/main" val="2618202943"/>
      </p:ext>
    </p:extLst>
  </p:cSld>
  <p:clrMapOvr>
    <a:masterClrMapping/>
  </p:clrMapOvr>
  <p:transition>
    <p:pull/>
    <p:sndAc>
      <p:stSnd>
        <p:snd r:embed="rId1" name="click.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DB615-D25D-4D4E-9F86-8CDB5A554686}" type="datetimeFigureOut">
              <a:rPr lang="en-US" smtClean="0"/>
              <a:pPr/>
              <a:t>9/27/2016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ECA17-B965-4EEB-8925-3BCFE0660545}" type="slidenum">
              <a:rPr lang="en-US" smtClean="0"/>
              <a:pPr/>
              <a:t>‹#›</a:t>
            </a:fld>
            <a:endParaRPr lang="en-US"/>
          </a:p>
        </p:txBody>
      </p:sp>
    </p:spTree>
    <p:extLst>
      <p:ext uri="{BB962C8B-B14F-4D97-AF65-F5344CB8AC3E}">
        <p14:creationId xmlns="" xmlns:p14="http://schemas.microsoft.com/office/powerpoint/2010/main" val="1606004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p:sndAc>
      <p:stSnd>
        <p:snd r:embed="rId13" name="click.wav"/>
      </p:stSnd>
    </p:sndAc>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6.wav"/></Relationships>
</file>

<file path=ppt/slides/_rels/slide1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audio" Target="../media/audio9.wav"/></Relationships>
</file>

<file path=ppt/slides/_rels/slide16.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6.wav"/><Relationship Id="rId4" Type="http://schemas.openxmlformats.org/officeDocument/2006/relationships/audio" Target="../media/audio20.wav"/></Relationships>
</file>

<file path=ppt/slides/_rels/slide19.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6.wav"/></Relationships>
</file>

<file path=ppt/slides/_rels/slide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6.wav"/></Relationships>
</file>

<file path=ppt/slides/_rels/slide21.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audio" Target="../media/audio21.wav"/></Relationships>
</file>

<file path=ppt/slides/_rels/slide2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audio" Target="../media/audio9.wav"/></Relationships>
</file>

<file path=ppt/slides/_rels/slide24.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audio" Target="../media/audio7.wav"/></Relationships>
</file>

<file path=ppt/slides/_rels/slide6.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audio" Target="../media/audio7.wav"/></Relationships>
</file>

<file path=ppt/slides/_rels/slide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audio" Target="../media/audio9.wav"/></Relationships>
</file>

<file path=ppt/slides/_rels/slide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audio" Target="../media/audio1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8869" y="1430767"/>
            <a:ext cx="6199094" cy="2904566"/>
          </a:xfrm>
          <a:prstGeom prst="rect">
            <a:avLst/>
          </a:prstGeom>
          <a:solidFill>
            <a:srgbClr val="FFFF00"/>
          </a:solidFill>
          <a:scene3d>
            <a:camera prst="orthographicFront"/>
            <a:lightRig rig="threePt" dir="t"/>
          </a:scene3d>
          <a:sp3d>
            <a:bevelT w="158750"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28655" y="2554538"/>
            <a:ext cx="4342856" cy="830997"/>
          </a:xfrm>
          <a:prstGeom prst="rect">
            <a:avLst/>
          </a:prstGeom>
        </p:spPr>
        <p:txBody>
          <a:bodyPr wrap="none">
            <a:spAutoFit/>
          </a:bodyPr>
          <a:lstStyle/>
          <a:p>
            <a:pPr algn="ctr"/>
            <a:r>
              <a:rPr lang="ar-EG" sz="4800" b="1" dirty="0" smtClean="0">
                <a:solidFill>
                  <a:srgbClr val="002060"/>
                </a:solidFill>
                <a:effectLst/>
                <a:ea typeface="Times New Roman" panose="02020603050405020304" pitchFamily="18" charset="0"/>
                <a:cs typeface="Times New Roman" panose="02020603050405020304" pitchFamily="18" charset="0"/>
              </a:rPr>
              <a:t>وحدة الاتصال الكتابي</a:t>
            </a:r>
            <a:endParaRPr lang="en-US" sz="4800" dirty="0">
              <a:solidFill>
                <a:srgbClr val="002060"/>
              </a:solidFill>
            </a:endParaRPr>
          </a:p>
        </p:txBody>
      </p:sp>
      <p:sp>
        <p:nvSpPr>
          <p:cNvPr id="7" name="Rectangle 6"/>
          <p:cNvSpPr/>
          <p:nvPr/>
        </p:nvSpPr>
        <p:spPr>
          <a:xfrm>
            <a:off x="6391883" y="871369"/>
            <a:ext cx="3614569" cy="1290918"/>
          </a:xfrm>
          <a:prstGeom prst="rect">
            <a:avLst/>
          </a:prstGeom>
          <a:solidFill>
            <a:srgbClr val="FF0000"/>
          </a:solidFill>
          <a:ln>
            <a:solidFill>
              <a:schemeClr val="bg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63914" y="1111917"/>
            <a:ext cx="2815194" cy="830997"/>
          </a:xfrm>
          <a:prstGeom prst="rect">
            <a:avLst/>
          </a:prstGeom>
        </p:spPr>
        <p:txBody>
          <a:bodyPr wrap="none">
            <a:spAutoFit/>
          </a:bodyPr>
          <a:lstStyle/>
          <a:p>
            <a:pPr algn="ctr"/>
            <a:r>
              <a:rPr lang="ar-EG" sz="4800" b="1" dirty="0" smtClean="0">
                <a:solidFill>
                  <a:schemeClr val="bg1"/>
                </a:solidFill>
                <a:effectLst/>
                <a:ea typeface="Times New Roman" panose="02020603050405020304" pitchFamily="18" charset="0"/>
                <a:cs typeface="Times New Roman" panose="02020603050405020304" pitchFamily="18" charset="0"/>
              </a:rPr>
              <a:t>الوحدة الثانية</a:t>
            </a:r>
            <a:endParaRPr lang="en-US" sz="4800" b="1" dirty="0" smtClean="0">
              <a:solidFill>
                <a:schemeClr val="bg1"/>
              </a:solidFill>
              <a:effectLst/>
              <a:ea typeface="Times New Roman" panose="02020603050405020304" pitchFamily="18" charset="0"/>
              <a:cs typeface="Times New Roman" panose="02020603050405020304" pitchFamily="18" charset="0"/>
            </a:endParaRPr>
          </a:p>
        </p:txBody>
      </p:sp>
      <p:sp>
        <p:nvSpPr>
          <p:cNvPr id="8" name="Rectangle 7"/>
          <p:cNvSpPr/>
          <p:nvPr/>
        </p:nvSpPr>
        <p:spPr>
          <a:xfrm>
            <a:off x="1088363" y="3496235"/>
            <a:ext cx="3894268" cy="1360810"/>
          </a:xfrm>
          <a:prstGeom prst="rect">
            <a:avLst/>
          </a:prstGeom>
          <a:solidFill>
            <a:srgbClr val="002060"/>
          </a:solidFill>
          <a:ln>
            <a:solidFill>
              <a:schemeClr val="bg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93310" y="3789846"/>
            <a:ext cx="3252815" cy="830997"/>
          </a:xfrm>
          <a:prstGeom prst="rect">
            <a:avLst/>
          </a:prstGeom>
        </p:spPr>
        <p:txBody>
          <a:bodyPr wrap="none">
            <a:spAutoFit/>
          </a:bodyPr>
          <a:lstStyle/>
          <a:p>
            <a:pPr algn="ctr"/>
            <a:r>
              <a:rPr lang="ar-EG" sz="4800" b="1" dirty="0">
                <a:solidFill>
                  <a:schemeClr val="bg1"/>
                </a:solidFill>
                <a:cs typeface="+mj-cs"/>
              </a:rPr>
              <a:t>الكتابة الوظيفية</a:t>
            </a:r>
            <a:endParaRPr lang="en-US" sz="4800" b="1" dirty="0" smtClean="0">
              <a:solidFill>
                <a:schemeClr val="bg1"/>
              </a:solidFill>
              <a:effectLst/>
              <a:ea typeface="Times New Roman" panose="02020603050405020304" pitchFamily="18" charset="0"/>
              <a:cs typeface="+mj-cs"/>
            </a:endParaRPr>
          </a:p>
        </p:txBody>
      </p:sp>
    </p:spTree>
    <p:extLst>
      <p:ext uri="{BB962C8B-B14F-4D97-AF65-F5344CB8AC3E}">
        <p14:creationId xmlns="" xmlns:p14="http://schemas.microsoft.com/office/powerpoint/2010/main" val="2686338380"/>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452 - drum beat.wav"/>
                                        </p:tgtEl>
                                      </p:cMediaNode>
                                    </p:audio>
                                  </p:subTnLst>
                                </p:cTn>
                              </p:par>
                              <p:par>
                                <p:cTn id="9" presetID="2" presetClass="entr" presetSubtype="3"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2" presetClass="entr" presetSubtype="1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6" grpId="0"/>
      <p:bldP spid="8"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8642" y="1973179"/>
            <a:ext cx="8353191" cy="2755232"/>
          </a:xfrm>
          <a:prstGeom prst="rect">
            <a:avLst/>
          </a:prstGeom>
          <a:blipFill dpi="0" rotWithShape="1">
            <a:blip r:embed="rId4" cstate="print">
              <a:extLst>
                <a:ext uri="{28A0092B-C50C-407E-A947-70E740481C1C}">
                  <a14:useLocalDpi xmlns=""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231399" y="2775103"/>
            <a:ext cx="6306535" cy="923330"/>
          </a:xfrm>
          <a:prstGeom prst="rect">
            <a:avLst/>
          </a:prstGeom>
        </p:spPr>
        <p:txBody>
          <a:bodyPr wrap="none">
            <a:spAutoFit/>
          </a:bodyPr>
          <a:lstStyle/>
          <a:p>
            <a:r>
              <a:rPr lang="ar-EG" sz="5400" b="1" dirty="0">
                <a:solidFill>
                  <a:schemeClr val="bg1"/>
                </a:solidFill>
                <a:ea typeface="Times New Roman" panose="02020603050405020304" pitchFamily="18" charset="0"/>
                <a:cs typeface="Times New Roman" panose="02020603050405020304" pitchFamily="18" charset="0"/>
              </a:rPr>
              <a:t>الخطوة الأولى من المشروع</a:t>
            </a:r>
            <a:endParaRPr lang="en-US" sz="5400" dirty="0">
              <a:solidFill>
                <a:schemeClr val="bg1"/>
              </a:solidFill>
            </a:endParaRPr>
          </a:p>
        </p:txBody>
      </p:sp>
      <p:sp>
        <p:nvSpPr>
          <p:cNvPr id="4" name="Rectangle 3"/>
          <p:cNvSpPr/>
          <p:nvPr/>
        </p:nvSpPr>
        <p:spPr>
          <a:xfrm>
            <a:off x="8537933" y="2245713"/>
            <a:ext cx="1502953" cy="1917213"/>
          </a:xfrm>
          <a:prstGeom prst="rect">
            <a:avLst/>
          </a:prstGeom>
          <a:blipFill dpi="0" rotWithShape="1">
            <a:blip r:embed="rId5" cstate="print">
              <a:extLst>
                <a:ext uri="{28A0092B-C50C-407E-A947-70E740481C1C}">
                  <a14:useLocalDpi xmlns=""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235524276"/>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75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28.WAV"/>
                                        </p:tgtEl>
                                      </p:cMediaNode>
                                    </p:audio>
                                  </p:sub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750"/>
                                        <p:tgtEl>
                                          <p:spTgt spid="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5347" y="818148"/>
            <a:ext cx="10058400" cy="5197642"/>
          </a:xfrm>
          <a:prstGeom prst="rect">
            <a:avLst/>
          </a:prstGeom>
          <a:blipFill dpi="0" rotWithShape="1">
            <a:blip r:embed="rId4" cstate="print">
              <a:extLst>
                <a:ext uri="{28A0092B-C50C-407E-A947-70E740481C1C}">
                  <a14:useLocalDpi xmlns=""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791326" y="1893475"/>
            <a:ext cx="7243010" cy="3046988"/>
          </a:xfrm>
          <a:prstGeom prst="rect">
            <a:avLst/>
          </a:prstGeom>
        </p:spPr>
        <p:txBody>
          <a:bodyPr wrap="square">
            <a:spAutoFit/>
          </a:bodyPr>
          <a:lstStyle/>
          <a:p>
            <a:pPr algn="ctr" rtl="1"/>
            <a:r>
              <a:rPr lang="ar-EG" sz="4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اكتب رسالة إلكترونية تدعو فيها مديري الفروع في الشركة لاجتماع، تناقش فيه نتائج الزيارة، وسبل الاستفادة منها.</a:t>
            </a:r>
            <a:endParaRPr lang="en-US"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005727242"/>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ched_accuracy3.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35905" y="1550667"/>
            <a:ext cx="5396089" cy="3322122"/>
          </a:xfrm>
          <a:prstGeom prst="rect">
            <a:avLst/>
          </a:prstGeom>
          <a:blipFill dpi="0" rotWithShape="1">
            <a:blip r:embed="rId4"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867589" y="2573091"/>
            <a:ext cx="2690118" cy="830997"/>
          </a:xfrm>
          <a:prstGeom prst="rect">
            <a:avLst/>
          </a:prstGeom>
        </p:spPr>
        <p:txBody>
          <a:bodyPr wrap="square">
            <a:spAutoFit/>
          </a:bodyPr>
          <a:lstStyle/>
          <a:p>
            <a:pPr marR="0" lvl="0" algn="ctr" rtl="1">
              <a:spcBef>
                <a:spcPts val="0"/>
              </a:spcBef>
              <a:spcAft>
                <a:spcPts val="0"/>
              </a:spcAft>
            </a:pPr>
            <a:r>
              <a:rPr lang="ar-EG" sz="4800" b="1" dirty="0">
                <a:cs typeface="Times New Roman" panose="02020603050405020304" pitchFamily="18" charset="0"/>
              </a:rPr>
              <a:t>اكتب تقرير</a:t>
            </a:r>
            <a:endParaRPr lang="en-US" sz="4800" dirty="0">
              <a:effectLst/>
              <a:latin typeface="Calibri" panose="020F0502020204030204" pitchFamily="34" charset="0"/>
              <a:ea typeface="Calibri" panose="020F0502020204030204" pitchFamily="34" charset="0"/>
              <a:cs typeface="+mj-cs"/>
            </a:endParaRPr>
          </a:p>
        </p:txBody>
      </p:sp>
      <p:sp>
        <p:nvSpPr>
          <p:cNvPr id="4" name="Curved Down Ribbon 3"/>
          <p:cNvSpPr/>
          <p:nvPr/>
        </p:nvSpPr>
        <p:spPr>
          <a:xfrm>
            <a:off x="7675580" y="1042504"/>
            <a:ext cx="1764254" cy="839096"/>
          </a:xfrm>
          <a:prstGeom prst="ellipseRibbon">
            <a:avLst/>
          </a:prstGeom>
          <a:gradFill>
            <a:gsLst>
              <a:gs pos="83000">
                <a:srgbClr val="FFFF00"/>
              </a:gs>
              <a:gs pos="47000">
                <a:srgbClr val="7030A0"/>
              </a:gs>
              <a:gs pos="19000">
                <a:srgbClr val="A98DBB"/>
              </a:gs>
              <a:gs pos="12389">
                <a:schemeClr val="bg2">
                  <a:lumMod val="90000"/>
                </a:schemeClr>
              </a:gs>
              <a:gs pos="49000">
                <a:srgbClr val="00B0F0"/>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34485" y="1165947"/>
            <a:ext cx="527125" cy="769441"/>
          </a:xfrm>
          <a:prstGeom prst="rect">
            <a:avLst/>
          </a:prstGeom>
          <a:noFill/>
        </p:spPr>
        <p:txBody>
          <a:bodyPr wrap="square" rtlCol="0">
            <a:spAutoFit/>
          </a:bodyPr>
          <a:lstStyle/>
          <a:p>
            <a:r>
              <a:rPr lang="ar-EG" sz="4400" b="1" dirty="0" smtClean="0">
                <a:cs typeface="+mj-cs"/>
              </a:rPr>
              <a:t>3</a:t>
            </a:r>
            <a:endParaRPr lang="en-US" sz="4400" b="1" dirty="0">
              <a:cs typeface="+mj-cs"/>
            </a:endParaRPr>
          </a:p>
        </p:txBody>
      </p:sp>
    </p:spTree>
    <p:extLst>
      <p:ext uri="{BB962C8B-B14F-4D97-AF65-F5344CB8AC3E}">
        <p14:creationId xmlns="" xmlns:p14="http://schemas.microsoft.com/office/powerpoint/2010/main" val="2846045813"/>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knock.wav"/>
                                        </p:tgtEl>
                                      </p:cMediaNode>
                                    </p:audio>
                                  </p:subTnLst>
                                </p:cTn>
                              </p:par>
                              <p:par>
                                <p:cTn id="8" presetID="4"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9726" y="1852863"/>
            <a:ext cx="9793705" cy="2514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76135" y="2302667"/>
            <a:ext cx="9168064" cy="1446550"/>
          </a:xfrm>
          <a:prstGeom prst="rect">
            <a:avLst/>
          </a:prstGeom>
        </p:spPr>
        <p:txBody>
          <a:bodyPr wrap="square">
            <a:spAutoFit/>
          </a:bodyPr>
          <a:lstStyle/>
          <a:p>
            <a:pPr algn="ctr"/>
            <a:r>
              <a:rPr lang="ar-EG" sz="4400" b="1" dirty="0" smtClean="0">
                <a:solidFill>
                  <a:schemeClr val="bg1"/>
                </a:solidFill>
                <a:ea typeface="Times New Roman" panose="02020603050405020304" pitchFamily="18" charset="0"/>
                <a:cs typeface="Times New Roman" panose="02020603050405020304" pitchFamily="18" charset="0"/>
              </a:rPr>
              <a:t>أ- اجمع </a:t>
            </a:r>
            <a:r>
              <a:rPr lang="ar-EG" sz="4400" b="1" dirty="0">
                <a:solidFill>
                  <a:schemeClr val="bg1"/>
                </a:solidFill>
                <a:ea typeface="Times New Roman" panose="02020603050405020304" pitchFamily="18" charset="0"/>
                <a:cs typeface="Times New Roman" panose="02020603050405020304" pitchFamily="18" charset="0"/>
              </a:rPr>
              <a:t>المعلومات اللازمة لإعداد تقرير عن (مشكلة تأخر الطلاب الصباحي) في مدرستك؟</a:t>
            </a:r>
            <a:endParaRPr lang="en-US" sz="4400" dirty="0">
              <a:solidFill>
                <a:schemeClr val="bg1"/>
              </a:solidFill>
            </a:endParaRPr>
          </a:p>
        </p:txBody>
      </p:sp>
    </p:spTree>
    <p:extLst>
      <p:ext uri="{BB962C8B-B14F-4D97-AF65-F5344CB8AC3E}">
        <p14:creationId xmlns="" xmlns:p14="http://schemas.microsoft.com/office/powerpoint/2010/main" val="3017552669"/>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0089 - arrow shot.wav"/>
                                        </p:tgtEl>
                                      </p:cMediaNode>
                                    </p:audio>
                                  </p:sub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7516" y="288758"/>
            <a:ext cx="11129210" cy="643689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82053" y="336016"/>
            <a:ext cx="10720136" cy="707886"/>
          </a:xfrm>
          <a:prstGeom prst="rect">
            <a:avLst/>
          </a:prstGeom>
        </p:spPr>
        <p:txBody>
          <a:bodyPr wrap="square">
            <a:spAutoFit/>
          </a:bodyPr>
          <a:lstStyle/>
          <a:p>
            <a:pPr algn="ctr" rtl="1">
              <a:tabLst>
                <a:tab pos="280035" algn="l"/>
              </a:tabLst>
            </a:pPr>
            <a:r>
              <a:rPr lang="ar-EG" sz="4000" b="1" dirty="0">
                <a:latin typeface="Calibri" panose="020F0502020204030204" pitchFamily="34" charset="0"/>
                <a:ea typeface="Calibri" panose="020F0502020204030204" pitchFamily="34" charset="0"/>
                <a:cs typeface="+mj-cs"/>
              </a:rPr>
              <a:t>معلومات </a:t>
            </a:r>
            <a:r>
              <a:rPr lang="ar-EG" sz="4000" b="1" dirty="0" smtClean="0">
                <a:latin typeface="Calibri" panose="020F0502020204030204" pitchFamily="34" charset="0"/>
                <a:ea typeface="Calibri" panose="020F0502020204030204" pitchFamily="34" charset="0"/>
                <a:cs typeface="+mj-cs"/>
              </a:rPr>
              <a:t>وإحصاءات</a:t>
            </a:r>
            <a:endParaRPr lang="en-US" sz="4000" dirty="0">
              <a:latin typeface="Calibri" panose="020F0502020204030204" pitchFamily="34" charset="0"/>
              <a:ea typeface="Calibri" panose="020F0502020204030204" pitchFamily="34" charset="0"/>
              <a:cs typeface="+mj-cs"/>
            </a:endParaRPr>
          </a:p>
        </p:txBody>
      </p:sp>
      <p:sp>
        <p:nvSpPr>
          <p:cNvPr id="6" name="7-Point Star 5"/>
          <p:cNvSpPr/>
          <p:nvPr/>
        </p:nvSpPr>
        <p:spPr>
          <a:xfrm>
            <a:off x="4572000" y="2683042"/>
            <a:ext cx="3669632" cy="1552074"/>
          </a:xfrm>
          <a:prstGeom prst="star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949462" y="3153262"/>
            <a:ext cx="2746265" cy="707886"/>
          </a:xfrm>
          <a:prstGeom prst="rect">
            <a:avLst/>
          </a:prstGeom>
        </p:spPr>
        <p:txBody>
          <a:bodyPr wrap="none">
            <a:spAutoFit/>
          </a:bodyPr>
          <a:lstStyle/>
          <a:p>
            <a:r>
              <a:rPr lang="ar-EG" sz="4000" b="1" dirty="0">
                <a:ea typeface="Times New Roman" panose="02020603050405020304" pitchFamily="18" charset="0"/>
                <a:cs typeface="Times New Roman" panose="02020603050405020304" pitchFamily="18" charset="0"/>
              </a:rPr>
              <a:t>التأخر الصباحي</a:t>
            </a:r>
            <a:endParaRPr lang="en-US" sz="4000" dirty="0"/>
          </a:p>
        </p:txBody>
      </p:sp>
      <p:sp>
        <p:nvSpPr>
          <p:cNvPr id="7" name="Rectangle 6"/>
          <p:cNvSpPr/>
          <p:nvPr/>
        </p:nvSpPr>
        <p:spPr>
          <a:xfrm>
            <a:off x="8787535" y="2506931"/>
            <a:ext cx="2606369" cy="1323439"/>
          </a:xfrm>
          <a:prstGeom prst="rect">
            <a:avLst/>
          </a:prstGeom>
        </p:spPr>
        <p:txBody>
          <a:bodyPr wrap="square">
            <a:spAutoFit/>
          </a:bodyPr>
          <a:lstStyle/>
          <a:p>
            <a:pPr algn="ctr" rtl="1">
              <a:tabLst>
                <a:tab pos="280035" algn="l"/>
              </a:tabLst>
            </a:pPr>
            <a:r>
              <a:rPr lang="ar-EG" sz="4000" b="1" dirty="0">
                <a:latin typeface="Calibri" panose="020F0502020204030204" pitchFamily="34" charset="0"/>
                <a:ea typeface="Calibri" panose="020F0502020204030204" pitchFamily="34" charset="0"/>
                <a:cs typeface="Times New Roman" panose="02020603050405020304" pitchFamily="18" charset="0"/>
              </a:rPr>
              <a:t>أسباب التأخر </a:t>
            </a:r>
            <a:r>
              <a:rPr lang="ar-EG" sz="4000" b="1" dirty="0" smtClean="0">
                <a:latin typeface="Calibri" panose="020F0502020204030204" pitchFamily="34" charset="0"/>
                <a:ea typeface="Calibri" panose="020F0502020204030204" pitchFamily="34" charset="0"/>
                <a:cs typeface="Times New Roman" panose="02020603050405020304" pitchFamily="18" charset="0"/>
              </a:rPr>
              <a:t>الصباحي</a:t>
            </a:r>
          </a:p>
        </p:txBody>
      </p:sp>
      <p:sp>
        <p:nvSpPr>
          <p:cNvPr id="8" name="Rectangle 7"/>
          <p:cNvSpPr/>
          <p:nvPr/>
        </p:nvSpPr>
        <p:spPr>
          <a:xfrm>
            <a:off x="1419726" y="2506931"/>
            <a:ext cx="2606369" cy="1323439"/>
          </a:xfrm>
          <a:prstGeom prst="rect">
            <a:avLst/>
          </a:prstGeom>
        </p:spPr>
        <p:txBody>
          <a:bodyPr wrap="square">
            <a:spAutoFit/>
          </a:bodyPr>
          <a:lstStyle/>
          <a:p>
            <a:pPr algn="ctr" rtl="1">
              <a:tabLst>
                <a:tab pos="280035" algn="l"/>
              </a:tabLst>
            </a:pPr>
            <a:r>
              <a:rPr lang="ar-EG" sz="4000" b="1" dirty="0" smtClean="0">
                <a:latin typeface="Calibri" panose="020F0502020204030204" pitchFamily="34" charset="0"/>
                <a:ea typeface="Calibri" panose="020F0502020204030204" pitchFamily="34" charset="0"/>
                <a:cs typeface="Times New Roman" panose="02020603050405020304" pitchFamily="18" charset="0"/>
              </a:rPr>
              <a:t>الحلول والتوصيات</a:t>
            </a:r>
          </a:p>
        </p:txBody>
      </p:sp>
      <p:sp>
        <p:nvSpPr>
          <p:cNvPr id="9" name="Rectangle 8"/>
          <p:cNvSpPr/>
          <p:nvPr/>
        </p:nvSpPr>
        <p:spPr>
          <a:xfrm>
            <a:off x="3757863" y="5157219"/>
            <a:ext cx="6096000" cy="707886"/>
          </a:xfrm>
          <a:prstGeom prst="rect">
            <a:avLst/>
          </a:prstGeom>
        </p:spPr>
        <p:txBody>
          <a:bodyPr>
            <a:spAutoFit/>
          </a:bodyPr>
          <a:lstStyle/>
          <a:p>
            <a:pPr algn="ctr" rtl="1">
              <a:tabLst>
                <a:tab pos="280035" algn="l"/>
              </a:tabLst>
            </a:pPr>
            <a:r>
              <a:rPr lang="ar-EG" sz="4000" b="1" dirty="0">
                <a:latin typeface="Calibri" panose="020F0502020204030204" pitchFamily="34" charset="0"/>
                <a:ea typeface="Calibri" panose="020F0502020204030204" pitchFamily="34" charset="0"/>
                <a:cs typeface="+mj-cs"/>
              </a:rPr>
              <a:t>النتائج </a:t>
            </a:r>
            <a:r>
              <a:rPr lang="ar-EG" sz="4000" b="1" dirty="0" smtClean="0">
                <a:latin typeface="Calibri" panose="020F0502020204030204" pitchFamily="34" charset="0"/>
                <a:ea typeface="Calibri" panose="020F0502020204030204" pitchFamily="34" charset="0"/>
                <a:cs typeface="+mj-cs"/>
              </a:rPr>
              <a:t>والأضرار</a:t>
            </a:r>
            <a:endParaRPr lang="en-US" sz="4000" dirty="0">
              <a:latin typeface="Calibri" panose="020F0502020204030204" pitchFamily="34" charset="0"/>
              <a:ea typeface="Calibri" panose="020F0502020204030204" pitchFamily="34" charset="0"/>
              <a:cs typeface="+mj-cs"/>
            </a:endParaRPr>
          </a:p>
        </p:txBody>
      </p:sp>
      <p:sp>
        <p:nvSpPr>
          <p:cNvPr id="4" name="Rectangle 3"/>
          <p:cNvSpPr/>
          <p:nvPr/>
        </p:nvSpPr>
        <p:spPr>
          <a:xfrm>
            <a:off x="3007895" y="1225696"/>
            <a:ext cx="7880684" cy="834524"/>
          </a:xfrm>
          <a:prstGeom prst="rect">
            <a:avLst/>
          </a:prstGeom>
        </p:spPr>
        <p:txBody>
          <a:bodyPr wrap="square">
            <a:spAutoFit/>
          </a:bodyPr>
          <a:lstStyle/>
          <a:p>
            <a:pPr algn="r" rtl="1">
              <a:lnSpc>
                <a:spcPct val="150000"/>
              </a:lnSpc>
            </a:pPr>
            <a:r>
              <a:rPr lang="ar-SA" sz="3600" b="1" dirty="0">
                <a:solidFill>
                  <a:srgbClr val="C00000"/>
                </a:solidFill>
                <a:cs typeface="+mj-cs"/>
              </a:rPr>
              <a:t>قلة عدد الحضور في الاصطفاف الصباحي. </a:t>
            </a:r>
            <a:endParaRPr lang="en-US" sz="3600" dirty="0">
              <a:solidFill>
                <a:srgbClr val="C00000"/>
              </a:solidFill>
              <a:effectLst/>
              <a:latin typeface="Calibri" panose="020F0502020204030204" pitchFamily="34" charset="0"/>
              <a:ea typeface="Times New Roman" panose="02020603050405020304" pitchFamily="18" charset="0"/>
              <a:cs typeface="+mj-cs"/>
            </a:endParaRPr>
          </a:p>
        </p:txBody>
      </p:sp>
      <p:sp>
        <p:nvSpPr>
          <p:cNvPr id="10" name="Rectangle 9"/>
          <p:cNvSpPr/>
          <p:nvPr/>
        </p:nvSpPr>
        <p:spPr>
          <a:xfrm>
            <a:off x="8241632" y="4015036"/>
            <a:ext cx="3344779" cy="1200329"/>
          </a:xfrm>
          <a:prstGeom prst="rect">
            <a:avLst/>
          </a:prstGeom>
        </p:spPr>
        <p:txBody>
          <a:bodyPr wrap="square">
            <a:spAutoFit/>
          </a:bodyPr>
          <a:lstStyle/>
          <a:p>
            <a:pPr marL="571500" lvl="0" indent="-571500" algn="r" rtl="1">
              <a:buFont typeface="Arial" panose="020B0604020202020204" pitchFamily="34" charset="0"/>
              <a:buChar char="•"/>
            </a:pPr>
            <a:r>
              <a:rPr lang="ar-SA" sz="3600" b="1" dirty="0">
                <a:solidFill>
                  <a:srgbClr val="C00000"/>
                </a:solidFill>
                <a:cs typeface="+mj-cs"/>
              </a:rPr>
              <a:t>السهر ليلاً. </a:t>
            </a:r>
            <a:endParaRPr lang="en-US" sz="3600" dirty="0">
              <a:solidFill>
                <a:srgbClr val="C00000"/>
              </a:solidFill>
              <a:cs typeface="+mj-cs"/>
            </a:endParaRPr>
          </a:p>
          <a:p>
            <a:pPr marL="571500" indent="-571500" algn="r" rtl="1">
              <a:buFont typeface="Arial" panose="020B0604020202020204" pitchFamily="34" charset="0"/>
              <a:buChar char="•"/>
            </a:pPr>
            <a:r>
              <a:rPr lang="ar-SA" sz="3600" b="1" dirty="0">
                <a:solidFill>
                  <a:srgbClr val="C00000"/>
                </a:solidFill>
                <a:cs typeface="+mj-cs"/>
              </a:rPr>
              <a:t>التساهل </a:t>
            </a:r>
            <a:r>
              <a:rPr lang="ar-SA" sz="3600" b="1" dirty="0" smtClean="0">
                <a:solidFill>
                  <a:srgbClr val="C00000"/>
                </a:solidFill>
                <a:cs typeface="+mj-cs"/>
              </a:rPr>
              <a:t>الإداري</a:t>
            </a:r>
            <a:r>
              <a:rPr lang="ar-EG" sz="3600" b="1" dirty="0" smtClean="0">
                <a:solidFill>
                  <a:srgbClr val="C00000"/>
                </a:solidFill>
                <a:cs typeface="+mj-cs"/>
              </a:rPr>
              <a:t>.</a:t>
            </a:r>
            <a:endParaRPr lang="en-US" sz="3600" dirty="0">
              <a:solidFill>
                <a:srgbClr val="C00000"/>
              </a:solidFill>
              <a:effectLst/>
              <a:latin typeface="Calibri" panose="020F0502020204030204" pitchFamily="34" charset="0"/>
              <a:ea typeface="Times New Roman" panose="02020603050405020304" pitchFamily="18" charset="0"/>
              <a:cs typeface="+mj-cs"/>
            </a:endParaRPr>
          </a:p>
        </p:txBody>
      </p:sp>
      <p:sp>
        <p:nvSpPr>
          <p:cNvPr id="11" name="Rectangle 10"/>
          <p:cNvSpPr/>
          <p:nvPr/>
        </p:nvSpPr>
        <p:spPr>
          <a:xfrm>
            <a:off x="849759" y="4000381"/>
            <a:ext cx="3344779" cy="1200329"/>
          </a:xfrm>
          <a:prstGeom prst="rect">
            <a:avLst/>
          </a:prstGeom>
        </p:spPr>
        <p:txBody>
          <a:bodyPr wrap="square">
            <a:spAutoFit/>
          </a:bodyPr>
          <a:lstStyle/>
          <a:p>
            <a:pPr algn="ctr" rtl="1"/>
            <a:r>
              <a:rPr lang="ar-SA" sz="3600" b="1" dirty="0">
                <a:solidFill>
                  <a:srgbClr val="C00000"/>
                </a:solidFill>
                <a:cs typeface="+mj-cs"/>
              </a:rPr>
              <a:t>توعية الطلاب بأهمية الحضور مبكراً.</a:t>
            </a:r>
            <a:endParaRPr lang="en-US" sz="3600" dirty="0">
              <a:solidFill>
                <a:srgbClr val="C00000"/>
              </a:solidFill>
              <a:cs typeface="+mj-cs"/>
            </a:endParaRPr>
          </a:p>
        </p:txBody>
      </p:sp>
      <p:sp>
        <p:nvSpPr>
          <p:cNvPr id="12" name="Rectangle 11"/>
          <p:cNvSpPr/>
          <p:nvPr/>
        </p:nvSpPr>
        <p:spPr>
          <a:xfrm>
            <a:off x="5496426" y="6067568"/>
            <a:ext cx="2618873" cy="646331"/>
          </a:xfrm>
          <a:prstGeom prst="rect">
            <a:avLst/>
          </a:prstGeom>
        </p:spPr>
        <p:txBody>
          <a:bodyPr wrap="square">
            <a:spAutoFit/>
          </a:bodyPr>
          <a:lstStyle/>
          <a:p>
            <a:pPr rtl="1"/>
            <a:r>
              <a:rPr lang="ar-SA" sz="3600" b="1" dirty="0">
                <a:solidFill>
                  <a:srgbClr val="C00000"/>
                </a:solidFill>
                <a:cs typeface="+mj-cs"/>
              </a:rPr>
              <a:t>التأخر الدراسي.</a:t>
            </a:r>
            <a:endParaRPr lang="en-US" sz="3600" dirty="0">
              <a:solidFill>
                <a:srgbClr val="C00000"/>
              </a:solidFill>
              <a:cs typeface="+mj-cs"/>
            </a:endParaRPr>
          </a:p>
        </p:txBody>
      </p:sp>
    </p:spTree>
    <p:extLst>
      <p:ext uri="{BB962C8B-B14F-4D97-AF65-F5344CB8AC3E}">
        <p14:creationId xmlns="" xmlns:p14="http://schemas.microsoft.com/office/powerpoint/2010/main" val="1562284389"/>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extralife.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80">
                                          <p:stCondLst>
                                            <p:cond delay="0"/>
                                          </p:stCondLst>
                                        </p:cTn>
                                        <p:tgtEl>
                                          <p:spTgt spid="4"/>
                                        </p:tgtEl>
                                      </p:cBhvr>
                                    </p:animEffect>
                                    <p:anim calcmode="lin" valueType="num">
                                      <p:cBhvr>
                                        <p:cTn id="4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1" dur="26">
                                          <p:stCondLst>
                                            <p:cond delay="650"/>
                                          </p:stCondLst>
                                        </p:cTn>
                                        <p:tgtEl>
                                          <p:spTgt spid="4"/>
                                        </p:tgtEl>
                                      </p:cBhvr>
                                      <p:to x="100000" y="60000"/>
                                    </p:animScale>
                                    <p:animScale>
                                      <p:cBhvr>
                                        <p:cTn id="52" dur="166" decel="50000">
                                          <p:stCondLst>
                                            <p:cond delay="676"/>
                                          </p:stCondLst>
                                        </p:cTn>
                                        <p:tgtEl>
                                          <p:spTgt spid="4"/>
                                        </p:tgtEl>
                                      </p:cBhvr>
                                      <p:to x="100000" y="100000"/>
                                    </p:animScale>
                                    <p:animScale>
                                      <p:cBhvr>
                                        <p:cTn id="53" dur="26">
                                          <p:stCondLst>
                                            <p:cond delay="1312"/>
                                          </p:stCondLst>
                                        </p:cTn>
                                        <p:tgtEl>
                                          <p:spTgt spid="4"/>
                                        </p:tgtEl>
                                      </p:cBhvr>
                                      <p:to x="100000" y="80000"/>
                                    </p:animScale>
                                    <p:animScale>
                                      <p:cBhvr>
                                        <p:cTn id="54" dur="166" decel="50000">
                                          <p:stCondLst>
                                            <p:cond delay="1338"/>
                                          </p:stCondLst>
                                        </p:cTn>
                                        <p:tgtEl>
                                          <p:spTgt spid="4"/>
                                        </p:tgtEl>
                                      </p:cBhvr>
                                      <p:to x="100000" y="100000"/>
                                    </p:animScale>
                                    <p:animScale>
                                      <p:cBhvr>
                                        <p:cTn id="55" dur="26">
                                          <p:stCondLst>
                                            <p:cond delay="1642"/>
                                          </p:stCondLst>
                                        </p:cTn>
                                        <p:tgtEl>
                                          <p:spTgt spid="4"/>
                                        </p:tgtEl>
                                      </p:cBhvr>
                                      <p:to x="100000" y="90000"/>
                                    </p:animScale>
                                    <p:animScale>
                                      <p:cBhvr>
                                        <p:cTn id="56" dur="166" decel="50000">
                                          <p:stCondLst>
                                            <p:cond delay="1668"/>
                                          </p:stCondLst>
                                        </p:cTn>
                                        <p:tgtEl>
                                          <p:spTgt spid="4"/>
                                        </p:tgtEl>
                                      </p:cBhvr>
                                      <p:to x="100000" y="100000"/>
                                    </p:animScale>
                                    <p:animScale>
                                      <p:cBhvr>
                                        <p:cTn id="57" dur="26">
                                          <p:stCondLst>
                                            <p:cond delay="1808"/>
                                          </p:stCondLst>
                                        </p:cTn>
                                        <p:tgtEl>
                                          <p:spTgt spid="4"/>
                                        </p:tgtEl>
                                      </p:cBhvr>
                                      <p:to x="100000" y="95000"/>
                                    </p:animScale>
                                    <p:animScale>
                                      <p:cBhvr>
                                        <p:cTn id="58" dur="166" decel="50000">
                                          <p:stCondLst>
                                            <p:cond delay="1834"/>
                                          </p:stCondLst>
                                        </p:cTn>
                                        <p:tgtEl>
                                          <p:spTgt spid="4"/>
                                        </p:tgtEl>
                                      </p:cBhvr>
                                      <p:to x="100000" y="100000"/>
                                    </p:animScale>
                                  </p:childTnLst>
                                  <p:subTnLst>
                                    <p:audio>
                                      <p:cMediaNode>
                                        <p:cTn display="0" masterRel="sameClick">
                                          <p:stCondLst>
                                            <p:cond evt="begin" delay="0">
                                              <p:tn val="43"/>
                                            </p:cond>
                                          </p:stCondLst>
                                          <p:endCondLst>
                                            <p:cond evt="onStopAudio" delay="0">
                                              <p:tgtEl>
                                                <p:sldTgt/>
                                              </p:tgtEl>
                                            </p:cond>
                                          </p:endCondLst>
                                        </p:cTn>
                                        <p:tgtEl>
                                          <p:sndTgt r:embed="rId4" name="0055 - anvil being struck.wav"/>
                                        </p:tgtEl>
                                      </p:cMediaNode>
                                    </p:audio>
                                  </p:sub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down)">
                                      <p:cBhvr>
                                        <p:cTn id="63" dur="580">
                                          <p:stCondLst>
                                            <p:cond delay="0"/>
                                          </p:stCondLst>
                                        </p:cTn>
                                        <p:tgtEl>
                                          <p:spTgt spid="10"/>
                                        </p:tgtEl>
                                      </p:cBhvr>
                                    </p:animEffect>
                                    <p:anim calcmode="lin" valueType="num">
                                      <p:cBhvr>
                                        <p:cTn id="6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9" dur="26">
                                          <p:stCondLst>
                                            <p:cond delay="650"/>
                                          </p:stCondLst>
                                        </p:cTn>
                                        <p:tgtEl>
                                          <p:spTgt spid="10"/>
                                        </p:tgtEl>
                                      </p:cBhvr>
                                      <p:to x="100000" y="60000"/>
                                    </p:animScale>
                                    <p:animScale>
                                      <p:cBhvr>
                                        <p:cTn id="70" dur="166" decel="50000">
                                          <p:stCondLst>
                                            <p:cond delay="676"/>
                                          </p:stCondLst>
                                        </p:cTn>
                                        <p:tgtEl>
                                          <p:spTgt spid="10"/>
                                        </p:tgtEl>
                                      </p:cBhvr>
                                      <p:to x="100000" y="100000"/>
                                    </p:animScale>
                                    <p:animScale>
                                      <p:cBhvr>
                                        <p:cTn id="71" dur="26">
                                          <p:stCondLst>
                                            <p:cond delay="1312"/>
                                          </p:stCondLst>
                                        </p:cTn>
                                        <p:tgtEl>
                                          <p:spTgt spid="10"/>
                                        </p:tgtEl>
                                      </p:cBhvr>
                                      <p:to x="100000" y="80000"/>
                                    </p:animScale>
                                    <p:animScale>
                                      <p:cBhvr>
                                        <p:cTn id="72" dur="166" decel="50000">
                                          <p:stCondLst>
                                            <p:cond delay="1338"/>
                                          </p:stCondLst>
                                        </p:cTn>
                                        <p:tgtEl>
                                          <p:spTgt spid="10"/>
                                        </p:tgtEl>
                                      </p:cBhvr>
                                      <p:to x="100000" y="100000"/>
                                    </p:animScale>
                                    <p:animScale>
                                      <p:cBhvr>
                                        <p:cTn id="73" dur="26">
                                          <p:stCondLst>
                                            <p:cond delay="1642"/>
                                          </p:stCondLst>
                                        </p:cTn>
                                        <p:tgtEl>
                                          <p:spTgt spid="10"/>
                                        </p:tgtEl>
                                      </p:cBhvr>
                                      <p:to x="100000" y="90000"/>
                                    </p:animScale>
                                    <p:animScale>
                                      <p:cBhvr>
                                        <p:cTn id="74" dur="166" decel="50000">
                                          <p:stCondLst>
                                            <p:cond delay="1668"/>
                                          </p:stCondLst>
                                        </p:cTn>
                                        <p:tgtEl>
                                          <p:spTgt spid="10"/>
                                        </p:tgtEl>
                                      </p:cBhvr>
                                      <p:to x="100000" y="100000"/>
                                    </p:animScale>
                                    <p:animScale>
                                      <p:cBhvr>
                                        <p:cTn id="75" dur="26">
                                          <p:stCondLst>
                                            <p:cond delay="1808"/>
                                          </p:stCondLst>
                                        </p:cTn>
                                        <p:tgtEl>
                                          <p:spTgt spid="10"/>
                                        </p:tgtEl>
                                      </p:cBhvr>
                                      <p:to x="100000" y="95000"/>
                                    </p:animScale>
                                    <p:animScale>
                                      <p:cBhvr>
                                        <p:cTn id="76" dur="166" decel="50000">
                                          <p:stCondLst>
                                            <p:cond delay="1834"/>
                                          </p:stCondLst>
                                        </p:cTn>
                                        <p:tgtEl>
                                          <p:spTgt spid="10"/>
                                        </p:tgtEl>
                                      </p:cBhvr>
                                      <p:to x="100000" y="100000"/>
                                    </p:animScale>
                                  </p:childTnLst>
                                  <p:subTnLst>
                                    <p:audio>
                                      <p:cMediaNode>
                                        <p:cTn display="0" masterRel="sameClick">
                                          <p:stCondLst>
                                            <p:cond evt="begin" delay="0">
                                              <p:tn val="61"/>
                                            </p:cond>
                                          </p:stCondLst>
                                          <p:endCondLst>
                                            <p:cond evt="onStopAudio" delay="0">
                                              <p:tgtEl>
                                                <p:sldTgt/>
                                              </p:tgtEl>
                                            </p:cond>
                                          </p:endCondLst>
                                        </p:cTn>
                                        <p:tgtEl>
                                          <p:sndTgt r:embed="rId4" name="0055 - anvil being struck.wav"/>
                                        </p:tgtEl>
                                      </p:cMediaNode>
                                    </p:audio>
                                  </p:sub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wipe(down)">
                                      <p:cBhvr>
                                        <p:cTn id="81" dur="580">
                                          <p:stCondLst>
                                            <p:cond delay="0"/>
                                          </p:stCondLst>
                                        </p:cTn>
                                        <p:tgtEl>
                                          <p:spTgt spid="11"/>
                                        </p:tgtEl>
                                      </p:cBhvr>
                                    </p:animEffect>
                                    <p:anim calcmode="lin" valueType="num">
                                      <p:cBhvr>
                                        <p:cTn id="8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7" dur="26">
                                          <p:stCondLst>
                                            <p:cond delay="650"/>
                                          </p:stCondLst>
                                        </p:cTn>
                                        <p:tgtEl>
                                          <p:spTgt spid="11"/>
                                        </p:tgtEl>
                                      </p:cBhvr>
                                      <p:to x="100000" y="60000"/>
                                    </p:animScale>
                                    <p:animScale>
                                      <p:cBhvr>
                                        <p:cTn id="88" dur="166" decel="50000">
                                          <p:stCondLst>
                                            <p:cond delay="676"/>
                                          </p:stCondLst>
                                        </p:cTn>
                                        <p:tgtEl>
                                          <p:spTgt spid="11"/>
                                        </p:tgtEl>
                                      </p:cBhvr>
                                      <p:to x="100000" y="100000"/>
                                    </p:animScale>
                                    <p:animScale>
                                      <p:cBhvr>
                                        <p:cTn id="89" dur="26">
                                          <p:stCondLst>
                                            <p:cond delay="1312"/>
                                          </p:stCondLst>
                                        </p:cTn>
                                        <p:tgtEl>
                                          <p:spTgt spid="11"/>
                                        </p:tgtEl>
                                      </p:cBhvr>
                                      <p:to x="100000" y="80000"/>
                                    </p:animScale>
                                    <p:animScale>
                                      <p:cBhvr>
                                        <p:cTn id="90" dur="166" decel="50000">
                                          <p:stCondLst>
                                            <p:cond delay="1338"/>
                                          </p:stCondLst>
                                        </p:cTn>
                                        <p:tgtEl>
                                          <p:spTgt spid="11"/>
                                        </p:tgtEl>
                                      </p:cBhvr>
                                      <p:to x="100000" y="100000"/>
                                    </p:animScale>
                                    <p:animScale>
                                      <p:cBhvr>
                                        <p:cTn id="91" dur="26">
                                          <p:stCondLst>
                                            <p:cond delay="1642"/>
                                          </p:stCondLst>
                                        </p:cTn>
                                        <p:tgtEl>
                                          <p:spTgt spid="11"/>
                                        </p:tgtEl>
                                      </p:cBhvr>
                                      <p:to x="100000" y="90000"/>
                                    </p:animScale>
                                    <p:animScale>
                                      <p:cBhvr>
                                        <p:cTn id="92" dur="166" decel="50000">
                                          <p:stCondLst>
                                            <p:cond delay="1668"/>
                                          </p:stCondLst>
                                        </p:cTn>
                                        <p:tgtEl>
                                          <p:spTgt spid="11"/>
                                        </p:tgtEl>
                                      </p:cBhvr>
                                      <p:to x="100000" y="100000"/>
                                    </p:animScale>
                                    <p:animScale>
                                      <p:cBhvr>
                                        <p:cTn id="93" dur="26">
                                          <p:stCondLst>
                                            <p:cond delay="1808"/>
                                          </p:stCondLst>
                                        </p:cTn>
                                        <p:tgtEl>
                                          <p:spTgt spid="11"/>
                                        </p:tgtEl>
                                      </p:cBhvr>
                                      <p:to x="100000" y="95000"/>
                                    </p:animScale>
                                    <p:animScale>
                                      <p:cBhvr>
                                        <p:cTn id="94" dur="166" decel="50000">
                                          <p:stCondLst>
                                            <p:cond delay="1834"/>
                                          </p:stCondLst>
                                        </p:cTn>
                                        <p:tgtEl>
                                          <p:spTgt spid="11"/>
                                        </p:tgtEl>
                                      </p:cBhvr>
                                      <p:to x="100000" y="100000"/>
                                    </p:animScale>
                                  </p:childTnLst>
                                  <p:subTnLst>
                                    <p:audio>
                                      <p:cMediaNode>
                                        <p:cTn display="0" masterRel="sameClick">
                                          <p:stCondLst>
                                            <p:cond evt="begin" delay="0">
                                              <p:tn val="79"/>
                                            </p:cond>
                                          </p:stCondLst>
                                          <p:endCondLst>
                                            <p:cond evt="onStopAudio" delay="0">
                                              <p:tgtEl>
                                                <p:sldTgt/>
                                              </p:tgtEl>
                                            </p:cond>
                                          </p:endCondLst>
                                        </p:cTn>
                                        <p:tgtEl>
                                          <p:sndTgt r:embed="rId4" name="0055 - anvil being struck.wav"/>
                                        </p:tgtEl>
                                      </p:cMediaNode>
                                    </p:audio>
                                  </p:sub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wipe(down)">
                                      <p:cBhvr>
                                        <p:cTn id="99" dur="580">
                                          <p:stCondLst>
                                            <p:cond delay="0"/>
                                          </p:stCondLst>
                                        </p:cTn>
                                        <p:tgtEl>
                                          <p:spTgt spid="12"/>
                                        </p:tgtEl>
                                      </p:cBhvr>
                                    </p:animEffect>
                                    <p:anim calcmode="lin" valueType="num">
                                      <p:cBhvr>
                                        <p:cTn id="10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5" dur="26">
                                          <p:stCondLst>
                                            <p:cond delay="650"/>
                                          </p:stCondLst>
                                        </p:cTn>
                                        <p:tgtEl>
                                          <p:spTgt spid="12"/>
                                        </p:tgtEl>
                                      </p:cBhvr>
                                      <p:to x="100000" y="60000"/>
                                    </p:animScale>
                                    <p:animScale>
                                      <p:cBhvr>
                                        <p:cTn id="106" dur="166" decel="50000">
                                          <p:stCondLst>
                                            <p:cond delay="676"/>
                                          </p:stCondLst>
                                        </p:cTn>
                                        <p:tgtEl>
                                          <p:spTgt spid="12"/>
                                        </p:tgtEl>
                                      </p:cBhvr>
                                      <p:to x="100000" y="100000"/>
                                    </p:animScale>
                                    <p:animScale>
                                      <p:cBhvr>
                                        <p:cTn id="107" dur="26">
                                          <p:stCondLst>
                                            <p:cond delay="1312"/>
                                          </p:stCondLst>
                                        </p:cTn>
                                        <p:tgtEl>
                                          <p:spTgt spid="12"/>
                                        </p:tgtEl>
                                      </p:cBhvr>
                                      <p:to x="100000" y="80000"/>
                                    </p:animScale>
                                    <p:animScale>
                                      <p:cBhvr>
                                        <p:cTn id="108" dur="166" decel="50000">
                                          <p:stCondLst>
                                            <p:cond delay="1338"/>
                                          </p:stCondLst>
                                        </p:cTn>
                                        <p:tgtEl>
                                          <p:spTgt spid="12"/>
                                        </p:tgtEl>
                                      </p:cBhvr>
                                      <p:to x="100000" y="100000"/>
                                    </p:animScale>
                                    <p:animScale>
                                      <p:cBhvr>
                                        <p:cTn id="109" dur="26">
                                          <p:stCondLst>
                                            <p:cond delay="1642"/>
                                          </p:stCondLst>
                                        </p:cTn>
                                        <p:tgtEl>
                                          <p:spTgt spid="12"/>
                                        </p:tgtEl>
                                      </p:cBhvr>
                                      <p:to x="100000" y="90000"/>
                                    </p:animScale>
                                    <p:animScale>
                                      <p:cBhvr>
                                        <p:cTn id="110" dur="166" decel="50000">
                                          <p:stCondLst>
                                            <p:cond delay="1668"/>
                                          </p:stCondLst>
                                        </p:cTn>
                                        <p:tgtEl>
                                          <p:spTgt spid="12"/>
                                        </p:tgtEl>
                                      </p:cBhvr>
                                      <p:to x="100000" y="100000"/>
                                    </p:animScale>
                                    <p:animScale>
                                      <p:cBhvr>
                                        <p:cTn id="111" dur="26">
                                          <p:stCondLst>
                                            <p:cond delay="1808"/>
                                          </p:stCondLst>
                                        </p:cTn>
                                        <p:tgtEl>
                                          <p:spTgt spid="12"/>
                                        </p:tgtEl>
                                      </p:cBhvr>
                                      <p:to x="100000" y="95000"/>
                                    </p:animScale>
                                    <p:animScale>
                                      <p:cBhvr>
                                        <p:cTn id="112" dur="166" decel="50000">
                                          <p:stCondLst>
                                            <p:cond delay="1834"/>
                                          </p:stCondLst>
                                        </p:cTn>
                                        <p:tgtEl>
                                          <p:spTgt spid="12"/>
                                        </p:tgtEl>
                                      </p:cBhvr>
                                      <p:to x="100000" y="100000"/>
                                    </p:animScale>
                                  </p:childTnLst>
                                  <p:subTnLst>
                                    <p:audio>
                                      <p:cMediaNode>
                                        <p:cTn display="0" masterRel="sameClick">
                                          <p:stCondLst>
                                            <p:cond evt="begin" delay="0">
                                              <p:tn val="97"/>
                                            </p:cond>
                                          </p:stCondLst>
                                          <p:endCondLst>
                                            <p:cond evt="onStopAudio" delay="0">
                                              <p:tgtEl>
                                                <p:sldTgt/>
                                              </p:tgtEl>
                                            </p:cond>
                                          </p:endCondLst>
                                        </p:cTn>
                                        <p:tgtEl>
                                          <p:sndTgt r:embed="rId4" name="0055 - anvil being stru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5" grpId="0"/>
      <p:bldP spid="7" grpId="0"/>
      <p:bldP spid="8" grpId="0"/>
      <p:bldP spid="9" grpId="0"/>
      <p:bldP spid="4"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12432" y="156410"/>
            <a:ext cx="5041232" cy="2213811"/>
          </a:xfrm>
          <a:prstGeom prst="rect">
            <a:avLst/>
          </a:prstGeom>
          <a:blipFill dpi="0" rotWithShape="1">
            <a:blip r:embed="rId5"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366039" y="741766"/>
            <a:ext cx="3034805" cy="830997"/>
          </a:xfrm>
          <a:prstGeom prst="rect">
            <a:avLst/>
          </a:prstGeom>
        </p:spPr>
        <p:txBody>
          <a:bodyPr wrap="none">
            <a:spAutoFit/>
          </a:bodyPr>
          <a:lstStyle/>
          <a:p>
            <a:r>
              <a:rPr lang="ar-EG" sz="4800" b="1" dirty="0">
                <a:ea typeface="Times New Roman" panose="02020603050405020304" pitchFamily="18" charset="0"/>
                <a:cs typeface="Times New Roman" panose="02020603050405020304" pitchFamily="18" charset="0"/>
              </a:rPr>
              <a:t>مهارات حياتية</a:t>
            </a:r>
            <a:endParaRPr lang="en-US" sz="4800" dirty="0"/>
          </a:p>
        </p:txBody>
      </p:sp>
      <p:sp>
        <p:nvSpPr>
          <p:cNvPr id="4" name="Rectangle 3"/>
          <p:cNvSpPr/>
          <p:nvPr/>
        </p:nvSpPr>
        <p:spPr>
          <a:xfrm>
            <a:off x="685798" y="2707105"/>
            <a:ext cx="10816389" cy="3579923"/>
          </a:xfrm>
          <a:prstGeom prst="rect">
            <a:avLst/>
          </a:prstGeom>
          <a:blipFill dpi="0" rotWithShape="1">
            <a:blip r:embed="rId6" cstate="print">
              <a:extLst>
                <a:ext uri="{28A0092B-C50C-407E-A947-70E740481C1C}">
                  <a14:useLocalDpi xmlns=""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12130" y="3096682"/>
            <a:ext cx="10142621" cy="2123658"/>
          </a:xfrm>
          <a:prstGeom prst="rect">
            <a:avLst/>
          </a:prstGeom>
        </p:spPr>
        <p:txBody>
          <a:bodyPr wrap="square">
            <a:spAutoFit/>
          </a:bodyPr>
          <a:lstStyle/>
          <a:p>
            <a:pPr algn="ctr" rtl="1"/>
            <a:r>
              <a:rPr lang="ar-EG" sz="4400" b="1" dirty="0">
                <a:cs typeface="+mj-cs"/>
              </a:rPr>
              <a:t>إن الالتزام بالمواعيد، صفة حميدة، وخلق كريم، فالحرص عليها والتقيد بها يحفظ الأوقات من الضياع، فيحصل المصالح، وتعم الفائدة.</a:t>
            </a:r>
            <a:endParaRPr lang="en-US" sz="4400" dirty="0">
              <a:cs typeface="+mj-cs"/>
            </a:endParaRPr>
          </a:p>
        </p:txBody>
      </p:sp>
    </p:spTree>
    <p:extLst>
      <p:ext uri="{BB962C8B-B14F-4D97-AF65-F5344CB8AC3E}">
        <p14:creationId xmlns="" xmlns:p14="http://schemas.microsoft.com/office/powerpoint/2010/main" val="1070840889"/>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كسر.WAV"/>
                                        </p:tgtEl>
                                      </p:cMediaNode>
                                    </p:audio>
                                  </p:subTnLst>
                                </p:cTn>
                              </p:par>
                              <p:par>
                                <p:cTn id="11" presetID="49" presetClass="entr" presetSubtype="0" decel="10000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4" name="camera.wav"/>
                                        </p:tgtEl>
                                      </p:cMediaNode>
                                    </p:audio>
                                  </p:sub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9726" y="1852863"/>
            <a:ext cx="9793705" cy="2514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76135" y="2302667"/>
            <a:ext cx="9168064" cy="1446550"/>
          </a:xfrm>
          <a:prstGeom prst="rect">
            <a:avLst/>
          </a:prstGeom>
        </p:spPr>
        <p:txBody>
          <a:bodyPr wrap="square">
            <a:spAutoFit/>
          </a:bodyPr>
          <a:lstStyle/>
          <a:p>
            <a:pPr algn="ctr"/>
            <a:r>
              <a:rPr lang="ar-EG" sz="4400" b="1" dirty="0">
                <a:solidFill>
                  <a:schemeClr val="bg1"/>
                </a:solidFill>
                <a:ea typeface="Times New Roman" panose="02020603050405020304" pitchFamily="18" charset="0"/>
                <a:cs typeface="+mj-cs"/>
              </a:rPr>
              <a:t>ب</a:t>
            </a:r>
            <a:r>
              <a:rPr lang="ar-EG" sz="4400" b="1" dirty="0" smtClean="0">
                <a:solidFill>
                  <a:schemeClr val="bg1"/>
                </a:solidFill>
                <a:ea typeface="Times New Roman" panose="02020603050405020304" pitchFamily="18" charset="0"/>
                <a:cs typeface="+mj-cs"/>
              </a:rPr>
              <a:t>- </a:t>
            </a:r>
            <a:r>
              <a:rPr lang="ar-EG" sz="4400" b="1" dirty="0">
                <a:solidFill>
                  <a:schemeClr val="bg1"/>
                </a:solidFill>
                <a:cs typeface="+mj-cs"/>
              </a:rPr>
              <a:t>خطط لكتابة تقريرك السابق مستعيناً بالموجهات التالية:</a:t>
            </a:r>
            <a:endParaRPr lang="en-US" sz="4400" dirty="0">
              <a:solidFill>
                <a:schemeClr val="bg1"/>
              </a:solidFill>
              <a:cs typeface="+mj-cs"/>
            </a:endParaRPr>
          </a:p>
        </p:txBody>
      </p:sp>
    </p:spTree>
    <p:extLst>
      <p:ext uri="{BB962C8B-B14F-4D97-AF65-F5344CB8AC3E}">
        <p14:creationId xmlns="" xmlns:p14="http://schemas.microsoft.com/office/powerpoint/2010/main" val="4224228712"/>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042 - air rushing.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27221" y="84221"/>
            <a:ext cx="9673390" cy="6653463"/>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stretch>
            <a:fillRect/>
          </a:stretch>
        </p:blipFill>
        <p:spPr>
          <a:xfrm>
            <a:off x="2430379" y="204536"/>
            <a:ext cx="8001000" cy="61962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 xmlns:p14="http://schemas.microsoft.com/office/powerpoint/2010/main" val="3192774961"/>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SOUND12.WAV"/>
                                        </p:tgtEl>
                                      </p:cMediaNode>
                                    </p:audio>
                                  </p:subTnLst>
                                </p:cTn>
                              </p:par>
                              <p:par>
                                <p:cTn id="9" presetID="17" presetClass="entr" presetSubtype="1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021976"/>
            <a:ext cx="9776012" cy="5751803"/>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559968" y="216569"/>
            <a:ext cx="3465095" cy="1263315"/>
          </a:xfrm>
          <a:prstGeom prst="rect">
            <a:avLst/>
          </a:prstGeom>
          <a:solidFill>
            <a:srgbClr val="C0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 name="TextBox 3"/>
          <p:cNvSpPr txBox="1"/>
          <p:nvPr/>
        </p:nvSpPr>
        <p:spPr>
          <a:xfrm>
            <a:off x="4908883" y="494283"/>
            <a:ext cx="2767263" cy="707886"/>
          </a:xfrm>
          <a:prstGeom prst="rect">
            <a:avLst/>
          </a:prstGeom>
          <a:noFill/>
        </p:spPr>
        <p:txBody>
          <a:bodyPr wrap="square" rtlCol="0">
            <a:spAutoFit/>
          </a:bodyPr>
          <a:lstStyle/>
          <a:p>
            <a:pPr algn="r"/>
            <a:r>
              <a:rPr lang="ar-EG" sz="4000" b="1" dirty="0" smtClean="0">
                <a:solidFill>
                  <a:schemeClr val="bg1"/>
                </a:solidFill>
                <a:cs typeface="+mj-cs"/>
              </a:rPr>
              <a:t>التأخر الصباحي</a:t>
            </a:r>
            <a:endParaRPr lang="en-US" sz="4000" b="1" dirty="0">
              <a:solidFill>
                <a:schemeClr val="bg1"/>
              </a:solidFill>
              <a:cs typeface="+mj-cs"/>
            </a:endParaRPr>
          </a:p>
        </p:txBody>
      </p:sp>
      <p:sp>
        <p:nvSpPr>
          <p:cNvPr id="5" name="Rectangle 4"/>
          <p:cNvSpPr/>
          <p:nvPr/>
        </p:nvSpPr>
        <p:spPr>
          <a:xfrm>
            <a:off x="1540042" y="3143825"/>
            <a:ext cx="8903368" cy="3416320"/>
          </a:xfrm>
          <a:prstGeom prst="rect">
            <a:avLst/>
          </a:prstGeom>
        </p:spPr>
        <p:txBody>
          <a:bodyPr wrap="square">
            <a:spAutoFit/>
          </a:bodyPr>
          <a:lstStyle/>
          <a:p>
            <a:pPr algn="r" rtl="1"/>
            <a:r>
              <a:rPr lang="ar-SA" sz="3600" b="1" dirty="0">
                <a:cs typeface="+mj-cs"/>
              </a:rPr>
              <a:t>التأخر الصباحي في المدارس أسباب وحلول)</a:t>
            </a:r>
            <a:endParaRPr lang="en-US" sz="3600" dirty="0">
              <a:cs typeface="+mj-cs"/>
            </a:endParaRPr>
          </a:p>
          <a:p>
            <a:pPr algn="r" rtl="1"/>
            <a:r>
              <a:rPr lang="ar-SA" sz="3600" b="1" dirty="0">
                <a:cs typeface="+mj-cs"/>
              </a:rPr>
              <a:t>معد التقرير أ/ أحمد عبد الفتاح </a:t>
            </a:r>
            <a:endParaRPr lang="en-US" sz="3600" dirty="0">
              <a:cs typeface="+mj-cs"/>
            </a:endParaRPr>
          </a:p>
          <a:p>
            <a:pPr algn="r" rtl="1"/>
            <a:r>
              <a:rPr lang="ar-SA" sz="3600" b="1" dirty="0">
                <a:cs typeface="+mj-cs"/>
              </a:rPr>
              <a:t>الحمد لله والصلاة والسلام على رسول الله....... </a:t>
            </a:r>
            <a:endParaRPr lang="en-US" sz="3600" dirty="0">
              <a:cs typeface="+mj-cs"/>
            </a:endParaRPr>
          </a:p>
          <a:p>
            <a:pPr algn="r" rtl="1"/>
            <a:r>
              <a:rPr lang="ar-SA" sz="3600" b="1" dirty="0">
                <a:cs typeface="+mj-cs"/>
              </a:rPr>
              <a:t>وبعد........</a:t>
            </a:r>
            <a:endParaRPr lang="en-US" sz="3600" dirty="0">
              <a:cs typeface="+mj-cs"/>
            </a:endParaRPr>
          </a:p>
          <a:p>
            <a:pPr algn="r"/>
            <a:r>
              <a:rPr lang="ar-SA" sz="3600" b="1" dirty="0">
                <a:cs typeface="+mj-cs"/>
              </a:rPr>
              <a:t>بناء على تكليف السيد مدير المدرسة الأستاذ/ ذياب العنزي يسرني تقديم تقرير عن التأخر الصباحي في المدارس </a:t>
            </a:r>
            <a:endParaRPr lang="en-US" sz="3600" dirty="0">
              <a:solidFill>
                <a:srgbClr val="C00000"/>
              </a:solidFill>
              <a:effectLst/>
              <a:latin typeface="Calibri" panose="020F0502020204030204" pitchFamily="34" charset="0"/>
              <a:ea typeface="Times New Roman" panose="02020603050405020304" pitchFamily="18" charset="0"/>
              <a:cs typeface="+mj-cs"/>
            </a:endParaRPr>
          </a:p>
        </p:txBody>
      </p:sp>
      <p:sp>
        <p:nvSpPr>
          <p:cNvPr id="6" name="Rectangle 5"/>
          <p:cNvSpPr/>
          <p:nvPr/>
        </p:nvSpPr>
        <p:spPr>
          <a:xfrm>
            <a:off x="1828800" y="1729862"/>
            <a:ext cx="9156032" cy="1200329"/>
          </a:xfrm>
          <a:prstGeom prst="rect">
            <a:avLst/>
          </a:prstGeom>
        </p:spPr>
        <p:txBody>
          <a:bodyPr wrap="square">
            <a:spAutoFit/>
          </a:bodyPr>
          <a:lstStyle/>
          <a:p>
            <a:pPr algn="ctr" rtl="1"/>
            <a:r>
              <a:rPr lang="ar-SA" sz="3600" b="1" dirty="0">
                <a:solidFill>
                  <a:srgbClr val="0033CC"/>
                </a:solidFill>
                <a:cs typeface="+mj-cs"/>
              </a:rPr>
              <a:t>الافتتاح: (عنوان + التوجيه + عرف بنفسك + أسباب كتابة التقرير + إجراءات الإعداد)</a:t>
            </a:r>
            <a:endParaRPr lang="en-US" sz="3600" dirty="0">
              <a:solidFill>
                <a:srgbClr val="0033CC"/>
              </a:solidFill>
              <a:cs typeface="+mj-cs"/>
            </a:endParaRPr>
          </a:p>
        </p:txBody>
      </p:sp>
    </p:spTree>
    <p:extLst>
      <p:ext uri="{BB962C8B-B14F-4D97-AF65-F5344CB8AC3E}">
        <p14:creationId xmlns="" xmlns:p14="http://schemas.microsoft.com/office/powerpoint/2010/main" val="4129354612"/>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450" decel="100000" fill="hold"/>
                                        <p:tgtEl>
                                          <p:spTgt spid="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p_quest.wav"/>
                                        </p:tgtEl>
                                      </p:cMediaNode>
                                    </p:audio>
                                  </p:subTnLst>
                                </p:cTn>
                              </p:par>
                              <p:par>
                                <p:cTn id="11" presetID="37"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450" decel="100000" fill="hold"/>
                                        <p:tgtEl>
                                          <p:spTgt spid="4"/>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450" decel="100000" fill="hold"/>
                                        <p:tgtEl>
                                          <p:spTgt spid="3"/>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subTnLst>
                                    <p:audio>
                                      <p:cMediaNode>
                                        <p:cTn display="0" masterRel="sameClick">
                                          <p:stCondLst>
                                            <p:cond evt="begin" delay="0">
                                              <p:tn val="25"/>
                                            </p:cond>
                                          </p:stCondLst>
                                          <p:endCondLst>
                                            <p:cond evt="onStopAudio" delay="0">
                                              <p:tgtEl>
                                                <p:sldTgt/>
                                              </p:tgtEl>
                                            </p:cond>
                                          </p:endCondLst>
                                        </p:cTn>
                                        <p:tgtEl>
                                          <p:sndTgt r:embed="rId4" name="0172 - blep sound 1.wav"/>
                                        </p:tgtEl>
                                      </p:cMediaNode>
                                    </p:audio>
                                  </p:sub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80">
                                          <p:stCondLst>
                                            <p:cond delay="0"/>
                                          </p:stCondLst>
                                        </p:cTn>
                                        <p:tgtEl>
                                          <p:spTgt spid="5"/>
                                        </p:tgtEl>
                                      </p:cBhvr>
                                    </p:animEffect>
                                    <p:anim calcmode="lin" valueType="num">
                                      <p:cBhvr>
                                        <p:cTn id="3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0" dur="26">
                                          <p:stCondLst>
                                            <p:cond delay="650"/>
                                          </p:stCondLst>
                                        </p:cTn>
                                        <p:tgtEl>
                                          <p:spTgt spid="5"/>
                                        </p:tgtEl>
                                      </p:cBhvr>
                                      <p:to x="100000" y="60000"/>
                                    </p:animScale>
                                    <p:animScale>
                                      <p:cBhvr>
                                        <p:cTn id="41" dur="166" decel="50000">
                                          <p:stCondLst>
                                            <p:cond delay="676"/>
                                          </p:stCondLst>
                                        </p:cTn>
                                        <p:tgtEl>
                                          <p:spTgt spid="5"/>
                                        </p:tgtEl>
                                      </p:cBhvr>
                                      <p:to x="100000" y="100000"/>
                                    </p:animScale>
                                    <p:animScale>
                                      <p:cBhvr>
                                        <p:cTn id="42" dur="26">
                                          <p:stCondLst>
                                            <p:cond delay="1312"/>
                                          </p:stCondLst>
                                        </p:cTn>
                                        <p:tgtEl>
                                          <p:spTgt spid="5"/>
                                        </p:tgtEl>
                                      </p:cBhvr>
                                      <p:to x="100000" y="80000"/>
                                    </p:animScale>
                                    <p:animScale>
                                      <p:cBhvr>
                                        <p:cTn id="43" dur="166" decel="50000">
                                          <p:stCondLst>
                                            <p:cond delay="1338"/>
                                          </p:stCondLst>
                                        </p:cTn>
                                        <p:tgtEl>
                                          <p:spTgt spid="5"/>
                                        </p:tgtEl>
                                      </p:cBhvr>
                                      <p:to x="100000" y="100000"/>
                                    </p:animScale>
                                    <p:animScale>
                                      <p:cBhvr>
                                        <p:cTn id="44" dur="26">
                                          <p:stCondLst>
                                            <p:cond delay="1642"/>
                                          </p:stCondLst>
                                        </p:cTn>
                                        <p:tgtEl>
                                          <p:spTgt spid="5"/>
                                        </p:tgtEl>
                                      </p:cBhvr>
                                      <p:to x="100000" y="90000"/>
                                    </p:animScale>
                                    <p:animScale>
                                      <p:cBhvr>
                                        <p:cTn id="45" dur="166" decel="50000">
                                          <p:stCondLst>
                                            <p:cond delay="1668"/>
                                          </p:stCondLst>
                                        </p:cTn>
                                        <p:tgtEl>
                                          <p:spTgt spid="5"/>
                                        </p:tgtEl>
                                      </p:cBhvr>
                                      <p:to x="100000" y="100000"/>
                                    </p:animScale>
                                    <p:animScale>
                                      <p:cBhvr>
                                        <p:cTn id="46" dur="26">
                                          <p:stCondLst>
                                            <p:cond delay="1808"/>
                                          </p:stCondLst>
                                        </p:cTn>
                                        <p:tgtEl>
                                          <p:spTgt spid="5"/>
                                        </p:tgtEl>
                                      </p:cBhvr>
                                      <p:to x="100000" y="95000"/>
                                    </p:animScale>
                                    <p:animScale>
                                      <p:cBhvr>
                                        <p:cTn id="47" dur="166" decel="50000">
                                          <p:stCondLst>
                                            <p:cond delay="1834"/>
                                          </p:stCondLst>
                                        </p:cTn>
                                        <p:tgtEl>
                                          <p:spTgt spid="5"/>
                                        </p:tgtEl>
                                      </p:cBhvr>
                                      <p:to x="100000" y="100000"/>
                                    </p:animScale>
                                  </p:childTnLst>
                                  <p:subTnLst>
                                    <p:audio>
                                      <p:cMediaNode>
                                        <p:cTn display="0" masterRel="sameClick">
                                          <p:stCondLst>
                                            <p:cond evt="begin" delay="0">
                                              <p:tn val="32"/>
                                            </p:cond>
                                          </p:stCondLst>
                                          <p:endCondLst>
                                            <p:cond evt="onStopAudio" delay="0">
                                              <p:tgtEl>
                                                <p:sldTgt/>
                                              </p:tgtEl>
                                            </p:cond>
                                          </p:endCondLst>
                                        </p:cTn>
                                        <p:tgtEl>
                                          <p:sndTgt r:embed="rId5" name="0055 - anvil being stru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021976"/>
            <a:ext cx="9776012" cy="5751803"/>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559968" y="216569"/>
            <a:ext cx="3465095" cy="1263315"/>
          </a:xfrm>
          <a:prstGeom prst="rect">
            <a:avLst/>
          </a:prstGeom>
          <a:solidFill>
            <a:srgbClr val="C0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 name="TextBox 3"/>
          <p:cNvSpPr txBox="1"/>
          <p:nvPr/>
        </p:nvSpPr>
        <p:spPr>
          <a:xfrm>
            <a:off x="4908883" y="494283"/>
            <a:ext cx="2767263" cy="707886"/>
          </a:xfrm>
          <a:prstGeom prst="rect">
            <a:avLst/>
          </a:prstGeom>
          <a:noFill/>
        </p:spPr>
        <p:txBody>
          <a:bodyPr wrap="square" rtlCol="0">
            <a:spAutoFit/>
          </a:bodyPr>
          <a:lstStyle/>
          <a:p>
            <a:pPr algn="r"/>
            <a:r>
              <a:rPr lang="ar-EG" sz="4000" b="1" dirty="0" smtClean="0">
                <a:solidFill>
                  <a:schemeClr val="bg1"/>
                </a:solidFill>
                <a:cs typeface="+mj-cs"/>
              </a:rPr>
              <a:t>التأخر الصباحي</a:t>
            </a:r>
            <a:endParaRPr lang="en-US" sz="4000" b="1" dirty="0">
              <a:solidFill>
                <a:schemeClr val="bg1"/>
              </a:solidFill>
              <a:cs typeface="+mj-cs"/>
            </a:endParaRPr>
          </a:p>
        </p:txBody>
      </p:sp>
      <p:sp>
        <p:nvSpPr>
          <p:cNvPr id="5" name="Rectangle 4"/>
          <p:cNvSpPr/>
          <p:nvPr/>
        </p:nvSpPr>
        <p:spPr>
          <a:xfrm>
            <a:off x="4137270" y="4289595"/>
            <a:ext cx="5946784" cy="646331"/>
          </a:xfrm>
          <a:prstGeom prst="rect">
            <a:avLst/>
          </a:prstGeom>
        </p:spPr>
        <p:txBody>
          <a:bodyPr wrap="square">
            <a:spAutoFit/>
          </a:bodyPr>
          <a:lstStyle/>
          <a:p>
            <a:pPr algn="r" rtl="1"/>
            <a:r>
              <a:rPr lang="ar-SA" sz="3600" b="1" dirty="0">
                <a:cs typeface="+mj-cs"/>
              </a:rPr>
              <a:t>تفعيل دور الإذاعة الصباحية والتمارين</a:t>
            </a:r>
            <a:endParaRPr lang="en-US" sz="3600" dirty="0">
              <a:solidFill>
                <a:srgbClr val="C00000"/>
              </a:solidFill>
              <a:effectLst/>
              <a:latin typeface="Calibri" panose="020F0502020204030204" pitchFamily="34" charset="0"/>
              <a:ea typeface="Times New Roman" panose="02020603050405020304" pitchFamily="18" charset="0"/>
              <a:cs typeface="+mj-cs"/>
            </a:endParaRPr>
          </a:p>
        </p:txBody>
      </p:sp>
      <p:sp>
        <p:nvSpPr>
          <p:cNvPr id="6" name="Rectangle 5"/>
          <p:cNvSpPr/>
          <p:nvPr/>
        </p:nvSpPr>
        <p:spPr>
          <a:xfrm>
            <a:off x="1828800" y="1729862"/>
            <a:ext cx="9156032" cy="1754326"/>
          </a:xfrm>
          <a:prstGeom prst="rect">
            <a:avLst/>
          </a:prstGeom>
        </p:spPr>
        <p:txBody>
          <a:bodyPr wrap="square">
            <a:spAutoFit/>
          </a:bodyPr>
          <a:lstStyle/>
          <a:p>
            <a:pPr algn="ctr" rtl="1"/>
            <a:r>
              <a:rPr lang="ar-SA" sz="3600" b="1" dirty="0">
                <a:solidFill>
                  <a:srgbClr val="0033CC"/>
                </a:solidFill>
                <a:cs typeface="+mj-cs"/>
              </a:rPr>
              <a:t>المقدمة</a:t>
            </a:r>
            <a:endParaRPr lang="en-US" sz="3600" dirty="0">
              <a:solidFill>
                <a:srgbClr val="0033CC"/>
              </a:solidFill>
              <a:cs typeface="+mj-cs"/>
            </a:endParaRPr>
          </a:p>
          <a:p>
            <a:pPr algn="ctr" rtl="1"/>
            <a:r>
              <a:rPr lang="ar-SA" sz="3600" b="1" dirty="0">
                <a:solidFill>
                  <a:srgbClr val="0033CC"/>
                </a:solidFill>
                <a:cs typeface="+mj-cs"/>
              </a:rPr>
              <a:t>أهمية الطابور الصباح – مشكلة التأخر الصباحي في المدارس عموماً – حجم الظاهرة في مدرستك</a:t>
            </a:r>
            <a:endParaRPr lang="en-US" sz="3600" dirty="0">
              <a:solidFill>
                <a:srgbClr val="0033CC"/>
              </a:solidFill>
              <a:cs typeface="+mj-cs"/>
            </a:endParaRPr>
          </a:p>
        </p:txBody>
      </p:sp>
    </p:spTree>
    <p:extLst>
      <p:ext uri="{BB962C8B-B14F-4D97-AF65-F5344CB8AC3E}">
        <p14:creationId xmlns="" xmlns:p14="http://schemas.microsoft.com/office/powerpoint/2010/main" val="4054927517"/>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0172 - blep sound 1.wav"/>
                                        </p:tgtEl>
                                      </p:cMediaNode>
                                    </p:audio>
                                  </p:sub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4" name="0055 - anvil being stru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16178" y="806115"/>
            <a:ext cx="6232357" cy="4620128"/>
          </a:xfrm>
          <a:prstGeom prst="rect">
            <a:avLst/>
          </a:prstGeom>
          <a:blipFill dpi="0" rotWithShape="1">
            <a:blip r:embed="rId4"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rot="21298818">
            <a:off x="4451277" y="2775102"/>
            <a:ext cx="3265638" cy="923330"/>
          </a:xfrm>
          <a:prstGeom prst="rect">
            <a:avLst/>
          </a:prstGeom>
        </p:spPr>
        <p:txBody>
          <a:bodyPr wrap="none">
            <a:spAutoFit/>
          </a:bodyPr>
          <a:lstStyle/>
          <a:p>
            <a:pPr algn="r" rtl="1"/>
            <a:r>
              <a:rPr lang="ar-EG" sz="5400" b="1" dirty="0" smtClean="0">
                <a:effectLst/>
                <a:latin typeface="Calibri" panose="020F0502020204030204" pitchFamily="34" charset="0"/>
                <a:ea typeface="Calibri" panose="020F0502020204030204" pitchFamily="34" charset="0"/>
                <a:cs typeface="Times New Roman" panose="02020603050405020304" pitchFamily="18" charset="0"/>
              </a:rPr>
              <a:t>نشاطات التعلّم</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031476209"/>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398 - da-yoing.wav"/>
                                        </p:tgtEl>
                                      </p:cMediaNode>
                                    </p:audio>
                                  </p:subTnLst>
                                </p:cTn>
                              </p:par>
                              <p:par>
                                <p:cTn id="11" presetID="49" presetClass="entr" presetSubtype="0" de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021976"/>
            <a:ext cx="9776012" cy="5751803"/>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559968" y="216569"/>
            <a:ext cx="3465095" cy="1263315"/>
          </a:xfrm>
          <a:prstGeom prst="rect">
            <a:avLst/>
          </a:prstGeom>
          <a:solidFill>
            <a:srgbClr val="C0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 name="TextBox 3"/>
          <p:cNvSpPr txBox="1"/>
          <p:nvPr/>
        </p:nvSpPr>
        <p:spPr>
          <a:xfrm>
            <a:off x="4908883" y="494283"/>
            <a:ext cx="2767263" cy="707886"/>
          </a:xfrm>
          <a:prstGeom prst="rect">
            <a:avLst/>
          </a:prstGeom>
          <a:noFill/>
        </p:spPr>
        <p:txBody>
          <a:bodyPr wrap="square" rtlCol="0">
            <a:spAutoFit/>
          </a:bodyPr>
          <a:lstStyle/>
          <a:p>
            <a:pPr algn="r"/>
            <a:r>
              <a:rPr lang="ar-EG" sz="4000" b="1" dirty="0" smtClean="0">
                <a:solidFill>
                  <a:schemeClr val="bg1"/>
                </a:solidFill>
                <a:cs typeface="+mj-cs"/>
              </a:rPr>
              <a:t>التأخر الصباحي</a:t>
            </a:r>
            <a:endParaRPr lang="en-US" sz="4000" b="1" dirty="0">
              <a:solidFill>
                <a:schemeClr val="bg1"/>
              </a:solidFill>
              <a:cs typeface="+mj-cs"/>
            </a:endParaRPr>
          </a:p>
        </p:txBody>
      </p:sp>
      <p:sp>
        <p:nvSpPr>
          <p:cNvPr id="5" name="Rectangle 4"/>
          <p:cNvSpPr/>
          <p:nvPr/>
        </p:nvSpPr>
        <p:spPr>
          <a:xfrm>
            <a:off x="3643975" y="3457884"/>
            <a:ext cx="5946784" cy="2308324"/>
          </a:xfrm>
          <a:prstGeom prst="rect">
            <a:avLst/>
          </a:prstGeom>
        </p:spPr>
        <p:txBody>
          <a:bodyPr wrap="square">
            <a:spAutoFit/>
          </a:bodyPr>
          <a:lstStyle/>
          <a:p>
            <a:pPr lvl="0" algn="r" rtl="1"/>
            <a:r>
              <a:rPr lang="ar-EG" sz="3600" b="1" dirty="0" smtClean="0">
                <a:cs typeface="+mj-cs"/>
              </a:rPr>
              <a:t>1- </a:t>
            </a:r>
            <a:r>
              <a:rPr lang="ar-SA" sz="3600" b="1" dirty="0" smtClean="0">
                <a:cs typeface="+mj-cs"/>
              </a:rPr>
              <a:t>مسابقة </a:t>
            </a:r>
            <a:r>
              <a:rPr lang="ar-SA" sz="3600" b="1" dirty="0">
                <a:cs typeface="+mj-cs"/>
              </a:rPr>
              <a:t>الفصل الأقل غياباً. </a:t>
            </a:r>
            <a:endParaRPr lang="en-US" sz="3600" dirty="0">
              <a:cs typeface="+mj-cs"/>
            </a:endParaRPr>
          </a:p>
          <a:p>
            <a:pPr lvl="0" algn="r" rtl="1"/>
            <a:r>
              <a:rPr lang="ar-EG" sz="3600" b="1" dirty="0" smtClean="0">
                <a:cs typeface="+mj-cs"/>
              </a:rPr>
              <a:t>2- </a:t>
            </a:r>
            <a:r>
              <a:rPr lang="ar-SA" sz="3600" b="1" dirty="0" smtClean="0">
                <a:cs typeface="+mj-cs"/>
              </a:rPr>
              <a:t>عمل </a:t>
            </a:r>
            <a:r>
              <a:rPr lang="ar-SA" sz="3600" b="1" dirty="0">
                <a:cs typeface="+mj-cs"/>
              </a:rPr>
              <a:t>برنامج إذاعي عن التأخر.</a:t>
            </a:r>
            <a:endParaRPr lang="en-US" sz="3600" dirty="0">
              <a:cs typeface="+mj-cs"/>
            </a:endParaRPr>
          </a:p>
          <a:p>
            <a:pPr lvl="0" algn="r" rtl="1"/>
            <a:r>
              <a:rPr lang="ar-EG" sz="3600" b="1" dirty="0" smtClean="0">
                <a:cs typeface="+mj-cs"/>
              </a:rPr>
              <a:t>3- </a:t>
            </a:r>
            <a:r>
              <a:rPr lang="ar-SA" sz="3600" b="1" dirty="0" smtClean="0">
                <a:cs typeface="+mj-cs"/>
              </a:rPr>
              <a:t>تكريم </a:t>
            </a:r>
            <a:r>
              <a:rPr lang="ar-SA" sz="3600" b="1" dirty="0">
                <a:cs typeface="+mj-cs"/>
              </a:rPr>
              <a:t>الطالب قليل الغياب.</a:t>
            </a:r>
            <a:endParaRPr lang="en-US" sz="3600" dirty="0">
              <a:cs typeface="+mj-cs"/>
            </a:endParaRPr>
          </a:p>
          <a:p>
            <a:pPr algn="r"/>
            <a:r>
              <a:rPr lang="ar-EG" sz="3600" b="1" dirty="0" smtClean="0">
                <a:cs typeface="+mj-cs"/>
              </a:rPr>
              <a:t>4- </a:t>
            </a:r>
            <a:r>
              <a:rPr lang="ar-SA" sz="3600" b="1" dirty="0" smtClean="0">
                <a:cs typeface="+mj-cs"/>
              </a:rPr>
              <a:t>تكثيف </a:t>
            </a:r>
            <a:r>
              <a:rPr lang="ar-SA" sz="3600" b="1" dirty="0">
                <a:cs typeface="+mj-cs"/>
              </a:rPr>
              <a:t>اللوحات الجدارية.</a:t>
            </a:r>
            <a:endParaRPr lang="en-US" sz="3600" dirty="0">
              <a:solidFill>
                <a:srgbClr val="C00000"/>
              </a:solidFill>
              <a:effectLst/>
              <a:latin typeface="Calibri" panose="020F0502020204030204" pitchFamily="34" charset="0"/>
              <a:ea typeface="Times New Roman" panose="02020603050405020304" pitchFamily="18" charset="0"/>
              <a:cs typeface="+mj-cs"/>
            </a:endParaRPr>
          </a:p>
        </p:txBody>
      </p:sp>
      <p:sp>
        <p:nvSpPr>
          <p:cNvPr id="6" name="Rectangle 5"/>
          <p:cNvSpPr/>
          <p:nvPr/>
        </p:nvSpPr>
        <p:spPr>
          <a:xfrm>
            <a:off x="1828800" y="1729862"/>
            <a:ext cx="9156032" cy="1200329"/>
          </a:xfrm>
          <a:prstGeom prst="rect">
            <a:avLst/>
          </a:prstGeom>
        </p:spPr>
        <p:txBody>
          <a:bodyPr wrap="square">
            <a:spAutoFit/>
          </a:bodyPr>
          <a:lstStyle/>
          <a:p>
            <a:pPr algn="ctr" rtl="1"/>
            <a:r>
              <a:rPr lang="ar-SA" sz="3600" b="1" dirty="0">
                <a:solidFill>
                  <a:srgbClr val="0033CC"/>
                </a:solidFill>
                <a:cs typeface="Times New Roman" panose="02020603050405020304" pitchFamily="18" charset="0"/>
              </a:rPr>
              <a:t>الخاتمة </a:t>
            </a:r>
            <a:endParaRPr lang="en-US" sz="3600" dirty="0">
              <a:solidFill>
                <a:srgbClr val="0033CC"/>
              </a:solidFill>
            </a:endParaRPr>
          </a:p>
          <a:p>
            <a:pPr algn="ctr" rtl="1"/>
            <a:r>
              <a:rPr lang="ar-SA" sz="3600" b="1" dirty="0">
                <a:solidFill>
                  <a:srgbClr val="0033CC"/>
                </a:solidFill>
                <a:cs typeface="Times New Roman" panose="02020603050405020304" pitchFamily="18" charset="0"/>
              </a:rPr>
              <a:t>اسرد ما توصل إليه من حلول وتوصيات</a:t>
            </a:r>
            <a:endParaRPr lang="en-US" sz="3600" dirty="0">
              <a:solidFill>
                <a:srgbClr val="0033CC"/>
              </a:solidFill>
            </a:endParaRPr>
          </a:p>
        </p:txBody>
      </p:sp>
    </p:spTree>
    <p:extLst>
      <p:ext uri="{BB962C8B-B14F-4D97-AF65-F5344CB8AC3E}">
        <p14:creationId xmlns="" xmlns:p14="http://schemas.microsoft.com/office/powerpoint/2010/main" val="2635631282"/>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0172 - blep sound 1.wav"/>
                                        </p:tgtEl>
                                      </p:cMediaNode>
                                    </p:audio>
                                  </p:sub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down)">
                                      <p:cBhvr>
                                        <p:cTn id="14" dur="580">
                                          <p:stCondLst>
                                            <p:cond delay="0"/>
                                          </p:stCondLst>
                                        </p:cTn>
                                        <p:tgtEl>
                                          <p:spTgt spid="5">
                                            <p:txEl>
                                              <p:pRg st="0" end="0"/>
                                            </p:txEl>
                                          </p:spTgt>
                                        </p:tgtEl>
                                      </p:cBhvr>
                                    </p:animEffect>
                                    <p:anim calcmode="lin" valueType="num">
                                      <p:cBhvr>
                                        <p:cTn id="15"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xEl>
                                              <p:pRg st="0" end="0"/>
                                            </p:txEl>
                                          </p:spTgt>
                                        </p:tgtEl>
                                      </p:cBhvr>
                                      <p:to x="100000" y="60000"/>
                                    </p:animScale>
                                    <p:animScale>
                                      <p:cBhvr>
                                        <p:cTn id="21" dur="166" decel="50000">
                                          <p:stCondLst>
                                            <p:cond delay="676"/>
                                          </p:stCondLst>
                                        </p:cTn>
                                        <p:tgtEl>
                                          <p:spTgt spid="5">
                                            <p:txEl>
                                              <p:pRg st="0" end="0"/>
                                            </p:txEl>
                                          </p:spTgt>
                                        </p:tgtEl>
                                      </p:cBhvr>
                                      <p:to x="100000" y="100000"/>
                                    </p:animScale>
                                    <p:animScale>
                                      <p:cBhvr>
                                        <p:cTn id="22" dur="26">
                                          <p:stCondLst>
                                            <p:cond delay="1312"/>
                                          </p:stCondLst>
                                        </p:cTn>
                                        <p:tgtEl>
                                          <p:spTgt spid="5">
                                            <p:txEl>
                                              <p:pRg st="0" end="0"/>
                                            </p:txEl>
                                          </p:spTgt>
                                        </p:tgtEl>
                                      </p:cBhvr>
                                      <p:to x="100000" y="80000"/>
                                    </p:animScale>
                                    <p:animScale>
                                      <p:cBhvr>
                                        <p:cTn id="23" dur="166" decel="50000">
                                          <p:stCondLst>
                                            <p:cond delay="1338"/>
                                          </p:stCondLst>
                                        </p:cTn>
                                        <p:tgtEl>
                                          <p:spTgt spid="5">
                                            <p:txEl>
                                              <p:pRg st="0" end="0"/>
                                            </p:txEl>
                                          </p:spTgt>
                                        </p:tgtEl>
                                      </p:cBhvr>
                                      <p:to x="100000" y="100000"/>
                                    </p:animScale>
                                    <p:animScale>
                                      <p:cBhvr>
                                        <p:cTn id="24" dur="26">
                                          <p:stCondLst>
                                            <p:cond delay="1642"/>
                                          </p:stCondLst>
                                        </p:cTn>
                                        <p:tgtEl>
                                          <p:spTgt spid="5">
                                            <p:txEl>
                                              <p:pRg st="0" end="0"/>
                                            </p:txEl>
                                          </p:spTgt>
                                        </p:tgtEl>
                                      </p:cBhvr>
                                      <p:to x="100000" y="90000"/>
                                    </p:animScale>
                                    <p:animScale>
                                      <p:cBhvr>
                                        <p:cTn id="25" dur="166" decel="50000">
                                          <p:stCondLst>
                                            <p:cond delay="1668"/>
                                          </p:stCondLst>
                                        </p:cTn>
                                        <p:tgtEl>
                                          <p:spTgt spid="5">
                                            <p:txEl>
                                              <p:pRg st="0" end="0"/>
                                            </p:txEl>
                                          </p:spTgt>
                                        </p:tgtEl>
                                      </p:cBhvr>
                                      <p:to x="100000" y="100000"/>
                                    </p:animScale>
                                    <p:animScale>
                                      <p:cBhvr>
                                        <p:cTn id="26" dur="26">
                                          <p:stCondLst>
                                            <p:cond delay="1808"/>
                                          </p:stCondLst>
                                        </p:cTn>
                                        <p:tgtEl>
                                          <p:spTgt spid="5">
                                            <p:txEl>
                                              <p:pRg st="0" end="0"/>
                                            </p:txEl>
                                          </p:spTgt>
                                        </p:tgtEl>
                                      </p:cBhvr>
                                      <p:to x="100000" y="95000"/>
                                    </p:animScale>
                                    <p:animScale>
                                      <p:cBhvr>
                                        <p:cTn id="27" dur="166" decel="50000">
                                          <p:stCondLst>
                                            <p:cond delay="1834"/>
                                          </p:stCondLst>
                                        </p:cTn>
                                        <p:tgtEl>
                                          <p:spTgt spid="5">
                                            <p:txEl>
                                              <p:pRg st="0" end="0"/>
                                            </p:txEl>
                                          </p:spTgt>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4" name="0055 - anvil being struck.wav"/>
                                        </p:tgtEl>
                                      </p:cMediaNode>
                                    </p:audio>
                                  </p:sub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down)">
                                      <p:cBhvr>
                                        <p:cTn id="32" dur="580">
                                          <p:stCondLst>
                                            <p:cond delay="0"/>
                                          </p:stCondLst>
                                        </p:cTn>
                                        <p:tgtEl>
                                          <p:spTgt spid="5">
                                            <p:txEl>
                                              <p:pRg st="1" end="1"/>
                                            </p:txEl>
                                          </p:spTgt>
                                        </p:tgtEl>
                                      </p:cBhvr>
                                    </p:animEffect>
                                    <p:anim calcmode="lin" valueType="num">
                                      <p:cBhvr>
                                        <p:cTn id="33"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5">
                                            <p:txEl>
                                              <p:pRg st="1" end="1"/>
                                            </p:txEl>
                                          </p:spTgt>
                                        </p:tgtEl>
                                      </p:cBhvr>
                                      <p:to x="100000" y="60000"/>
                                    </p:animScale>
                                    <p:animScale>
                                      <p:cBhvr>
                                        <p:cTn id="39" dur="166" decel="50000">
                                          <p:stCondLst>
                                            <p:cond delay="676"/>
                                          </p:stCondLst>
                                        </p:cTn>
                                        <p:tgtEl>
                                          <p:spTgt spid="5">
                                            <p:txEl>
                                              <p:pRg st="1" end="1"/>
                                            </p:txEl>
                                          </p:spTgt>
                                        </p:tgtEl>
                                      </p:cBhvr>
                                      <p:to x="100000" y="100000"/>
                                    </p:animScale>
                                    <p:animScale>
                                      <p:cBhvr>
                                        <p:cTn id="40" dur="26">
                                          <p:stCondLst>
                                            <p:cond delay="1312"/>
                                          </p:stCondLst>
                                        </p:cTn>
                                        <p:tgtEl>
                                          <p:spTgt spid="5">
                                            <p:txEl>
                                              <p:pRg st="1" end="1"/>
                                            </p:txEl>
                                          </p:spTgt>
                                        </p:tgtEl>
                                      </p:cBhvr>
                                      <p:to x="100000" y="80000"/>
                                    </p:animScale>
                                    <p:animScale>
                                      <p:cBhvr>
                                        <p:cTn id="41" dur="166" decel="50000">
                                          <p:stCondLst>
                                            <p:cond delay="1338"/>
                                          </p:stCondLst>
                                        </p:cTn>
                                        <p:tgtEl>
                                          <p:spTgt spid="5">
                                            <p:txEl>
                                              <p:pRg st="1" end="1"/>
                                            </p:txEl>
                                          </p:spTgt>
                                        </p:tgtEl>
                                      </p:cBhvr>
                                      <p:to x="100000" y="100000"/>
                                    </p:animScale>
                                    <p:animScale>
                                      <p:cBhvr>
                                        <p:cTn id="42" dur="26">
                                          <p:stCondLst>
                                            <p:cond delay="1642"/>
                                          </p:stCondLst>
                                        </p:cTn>
                                        <p:tgtEl>
                                          <p:spTgt spid="5">
                                            <p:txEl>
                                              <p:pRg st="1" end="1"/>
                                            </p:txEl>
                                          </p:spTgt>
                                        </p:tgtEl>
                                      </p:cBhvr>
                                      <p:to x="100000" y="90000"/>
                                    </p:animScale>
                                    <p:animScale>
                                      <p:cBhvr>
                                        <p:cTn id="43" dur="166" decel="50000">
                                          <p:stCondLst>
                                            <p:cond delay="1668"/>
                                          </p:stCondLst>
                                        </p:cTn>
                                        <p:tgtEl>
                                          <p:spTgt spid="5">
                                            <p:txEl>
                                              <p:pRg st="1" end="1"/>
                                            </p:txEl>
                                          </p:spTgt>
                                        </p:tgtEl>
                                      </p:cBhvr>
                                      <p:to x="100000" y="100000"/>
                                    </p:animScale>
                                    <p:animScale>
                                      <p:cBhvr>
                                        <p:cTn id="44" dur="26">
                                          <p:stCondLst>
                                            <p:cond delay="1808"/>
                                          </p:stCondLst>
                                        </p:cTn>
                                        <p:tgtEl>
                                          <p:spTgt spid="5">
                                            <p:txEl>
                                              <p:pRg st="1" end="1"/>
                                            </p:txEl>
                                          </p:spTgt>
                                        </p:tgtEl>
                                      </p:cBhvr>
                                      <p:to x="100000" y="95000"/>
                                    </p:animScale>
                                    <p:animScale>
                                      <p:cBhvr>
                                        <p:cTn id="45" dur="166" decel="50000">
                                          <p:stCondLst>
                                            <p:cond delay="1834"/>
                                          </p:stCondLst>
                                        </p:cTn>
                                        <p:tgtEl>
                                          <p:spTgt spid="5">
                                            <p:txEl>
                                              <p:pRg st="1" end="1"/>
                                            </p:txEl>
                                          </p:spTgt>
                                        </p:tgtEl>
                                      </p:cBhvr>
                                      <p:to x="100000" y="100000"/>
                                    </p:animScale>
                                  </p:childTnLst>
                                  <p:subTnLst>
                                    <p:audio>
                                      <p:cMediaNode>
                                        <p:cTn display="0" masterRel="sameClick">
                                          <p:stCondLst>
                                            <p:cond evt="begin" delay="0">
                                              <p:tn val="30"/>
                                            </p:cond>
                                          </p:stCondLst>
                                          <p:endCondLst>
                                            <p:cond evt="onStopAudio" delay="0">
                                              <p:tgtEl>
                                                <p:sldTgt/>
                                              </p:tgtEl>
                                            </p:cond>
                                          </p:endCondLst>
                                        </p:cTn>
                                        <p:tgtEl>
                                          <p:sndTgt r:embed="rId4" name="0055 - anvil being struck.wav"/>
                                        </p:tgtEl>
                                      </p:cMediaNode>
                                    </p:audio>
                                  </p:sub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5">
                                            <p:txEl>
                                              <p:pRg st="2" end="2"/>
                                            </p:txEl>
                                          </p:spTgt>
                                        </p:tgtEl>
                                        <p:attrNameLst>
                                          <p:attrName>style.visibility</p:attrName>
                                        </p:attrNameLst>
                                      </p:cBhvr>
                                      <p:to>
                                        <p:strVal val="visible"/>
                                      </p:to>
                                    </p:set>
                                    <p:animEffect transition="in" filter="wipe(down)">
                                      <p:cBhvr>
                                        <p:cTn id="50" dur="580">
                                          <p:stCondLst>
                                            <p:cond delay="0"/>
                                          </p:stCondLst>
                                        </p:cTn>
                                        <p:tgtEl>
                                          <p:spTgt spid="5">
                                            <p:txEl>
                                              <p:pRg st="2" end="2"/>
                                            </p:txEl>
                                          </p:spTgt>
                                        </p:tgtEl>
                                      </p:cBhvr>
                                    </p:animEffect>
                                    <p:anim calcmode="lin" valueType="num">
                                      <p:cBhvr>
                                        <p:cTn id="51"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5">
                                            <p:txEl>
                                              <p:pRg st="2" end="2"/>
                                            </p:txEl>
                                          </p:spTgt>
                                        </p:tgtEl>
                                      </p:cBhvr>
                                      <p:to x="100000" y="60000"/>
                                    </p:animScale>
                                    <p:animScale>
                                      <p:cBhvr>
                                        <p:cTn id="57" dur="166" decel="50000">
                                          <p:stCondLst>
                                            <p:cond delay="676"/>
                                          </p:stCondLst>
                                        </p:cTn>
                                        <p:tgtEl>
                                          <p:spTgt spid="5">
                                            <p:txEl>
                                              <p:pRg st="2" end="2"/>
                                            </p:txEl>
                                          </p:spTgt>
                                        </p:tgtEl>
                                      </p:cBhvr>
                                      <p:to x="100000" y="100000"/>
                                    </p:animScale>
                                    <p:animScale>
                                      <p:cBhvr>
                                        <p:cTn id="58" dur="26">
                                          <p:stCondLst>
                                            <p:cond delay="1312"/>
                                          </p:stCondLst>
                                        </p:cTn>
                                        <p:tgtEl>
                                          <p:spTgt spid="5">
                                            <p:txEl>
                                              <p:pRg st="2" end="2"/>
                                            </p:txEl>
                                          </p:spTgt>
                                        </p:tgtEl>
                                      </p:cBhvr>
                                      <p:to x="100000" y="80000"/>
                                    </p:animScale>
                                    <p:animScale>
                                      <p:cBhvr>
                                        <p:cTn id="59" dur="166" decel="50000">
                                          <p:stCondLst>
                                            <p:cond delay="1338"/>
                                          </p:stCondLst>
                                        </p:cTn>
                                        <p:tgtEl>
                                          <p:spTgt spid="5">
                                            <p:txEl>
                                              <p:pRg st="2" end="2"/>
                                            </p:txEl>
                                          </p:spTgt>
                                        </p:tgtEl>
                                      </p:cBhvr>
                                      <p:to x="100000" y="100000"/>
                                    </p:animScale>
                                    <p:animScale>
                                      <p:cBhvr>
                                        <p:cTn id="60" dur="26">
                                          <p:stCondLst>
                                            <p:cond delay="1642"/>
                                          </p:stCondLst>
                                        </p:cTn>
                                        <p:tgtEl>
                                          <p:spTgt spid="5">
                                            <p:txEl>
                                              <p:pRg st="2" end="2"/>
                                            </p:txEl>
                                          </p:spTgt>
                                        </p:tgtEl>
                                      </p:cBhvr>
                                      <p:to x="100000" y="90000"/>
                                    </p:animScale>
                                    <p:animScale>
                                      <p:cBhvr>
                                        <p:cTn id="61" dur="166" decel="50000">
                                          <p:stCondLst>
                                            <p:cond delay="1668"/>
                                          </p:stCondLst>
                                        </p:cTn>
                                        <p:tgtEl>
                                          <p:spTgt spid="5">
                                            <p:txEl>
                                              <p:pRg st="2" end="2"/>
                                            </p:txEl>
                                          </p:spTgt>
                                        </p:tgtEl>
                                      </p:cBhvr>
                                      <p:to x="100000" y="100000"/>
                                    </p:animScale>
                                    <p:animScale>
                                      <p:cBhvr>
                                        <p:cTn id="62" dur="26">
                                          <p:stCondLst>
                                            <p:cond delay="1808"/>
                                          </p:stCondLst>
                                        </p:cTn>
                                        <p:tgtEl>
                                          <p:spTgt spid="5">
                                            <p:txEl>
                                              <p:pRg st="2" end="2"/>
                                            </p:txEl>
                                          </p:spTgt>
                                        </p:tgtEl>
                                      </p:cBhvr>
                                      <p:to x="100000" y="95000"/>
                                    </p:animScale>
                                    <p:animScale>
                                      <p:cBhvr>
                                        <p:cTn id="63" dur="166" decel="50000">
                                          <p:stCondLst>
                                            <p:cond delay="1834"/>
                                          </p:stCondLst>
                                        </p:cTn>
                                        <p:tgtEl>
                                          <p:spTgt spid="5">
                                            <p:txEl>
                                              <p:pRg st="2" end="2"/>
                                            </p:txEl>
                                          </p:spTgt>
                                        </p:tgtEl>
                                      </p:cBhvr>
                                      <p:to x="100000" y="100000"/>
                                    </p:animScale>
                                  </p:childTnLst>
                                  <p:subTnLst>
                                    <p:audio>
                                      <p:cMediaNode>
                                        <p:cTn display="0" masterRel="sameClick">
                                          <p:stCondLst>
                                            <p:cond evt="begin" delay="0">
                                              <p:tn val="48"/>
                                            </p:cond>
                                          </p:stCondLst>
                                          <p:endCondLst>
                                            <p:cond evt="onStopAudio" delay="0">
                                              <p:tgtEl>
                                                <p:sldTgt/>
                                              </p:tgtEl>
                                            </p:cond>
                                          </p:endCondLst>
                                        </p:cTn>
                                        <p:tgtEl>
                                          <p:sndTgt r:embed="rId4" name="0055 - anvil being struck.wav"/>
                                        </p:tgtEl>
                                      </p:cMediaNode>
                                    </p:audio>
                                  </p:sub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5">
                                            <p:txEl>
                                              <p:pRg st="3" end="3"/>
                                            </p:txEl>
                                          </p:spTgt>
                                        </p:tgtEl>
                                        <p:attrNameLst>
                                          <p:attrName>style.visibility</p:attrName>
                                        </p:attrNameLst>
                                      </p:cBhvr>
                                      <p:to>
                                        <p:strVal val="visible"/>
                                      </p:to>
                                    </p:set>
                                    <p:animEffect transition="in" filter="wipe(down)">
                                      <p:cBhvr>
                                        <p:cTn id="68" dur="580">
                                          <p:stCondLst>
                                            <p:cond delay="0"/>
                                          </p:stCondLst>
                                        </p:cTn>
                                        <p:tgtEl>
                                          <p:spTgt spid="5">
                                            <p:txEl>
                                              <p:pRg st="3" end="3"/>
                                            </p:txEl>
                                          </p:spTgt>
                                        </p:tgtEl>
                                      </p:cBhvr>
                                    </p:animEffect>
                                    <p:anim calcmode="lin" valueType="num">
                                      <p:cBhvr>
                                        <p:cTn id="69"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5">
                                            <p:txEl>
                                              <p:pRg st="3" end="3"/>
                                            </p:txEl>
                                          </p:spTgt>
                                        </p:tgtEl>
                                      </p:cBhvr>
                                      <p:to x="100000" y="60000"/>
                                    </p:animScale>
                                    <p:animScale>
                                      <p:cBhvr>
                                        <p:cTn id="75" dur="166" decel="50000">
                                          <p:stCondLst>
                                            <p:cond delay="676"/>
                                          </p:stCondLst>
                                        </p:cTn>
                                        <p:tgtEl>
                                          <p:spTgt spid="5">
                                            <p:txEl>
                                              <p:pRg st="3" end="3"/>
                                            </p:txEl>
                                          </p:spTgt>
                                        </p:tgtEl>
                                      </p:cBhvr>
                                      <p:to x="100000" y="100000"/>
                                    </p:animScale>
                                    <p:animScale>
                                      <p:cBhvr>
                                        <p:cTn id="76" dur="26">
                                          <p:stCondLst>
                                            <p:cond delay="1312"/>
                                          </p:stCondLst>
                                        </p:cTn>
                                        <p:tgtEl>
                                          <p:spTgt spid="5">
                                            <p:txEl>
                                              <p:pRg st="3" end="3"/>
                                            </p:txEl>
                                          </p:spTgt>
                                        </p:tgtEl>
                                      </p:cBhvr>
                                      <p:to x="100000" y="80000"/>
                                    </p:animScale>
                                    <p:animScale>
                                      <p:cBhvr>
                                        <p:cTn id="77" dur="166" decel="50000">
                                          <p:stCondLst>
                                            <p:cond delay="1338"/>
                                          </p:stCondLst>
                                        </p:cTn>
                                        <p:tgtEl>
                                          <p:spTgt spid="5">
                                            <p:txEl>
                                              <p:pRg st="3" end="3"/>
                                            </p:txEl>
                                          </p:spTgt>
                                        </p:tgtEl>
                                      </p:cBhvr>
                                      <p:to x="100000" y="100000"/>
                                    </p:animScale>
                                    <p:animScale>
                                      <p:cBhvr>
                                        <p:cTn id="78" dur="26">
                                          <p:stCondLst>
                                            <p:cond delay="1642"/>
                                          </p:stCondLst>
                                        </p:cTn>
                                        <p:tgtEl>
                                          <p:spTgt spid="5">
                                            <p:txEl>
                                              <p:pRg st="3" end="3"/>
                                            </p:txEl>
                                          </p:spTgt>
                                        </p:tgtEl>
                                      </p:cBhvr>
                                      <p:to x="100000" y="90000"/>
                                    </p:animScale>
                                    <p:animScale>
                                      <p:cBhvr>
                                        <p:cTn id="79" dur="166" decel="50000">
                                          <p:stCondLst>
                                            <p:cond delay="1668"/>
                                          </p:stCondLst>
                                        </p:cTn>
                                        <p:tgtEl>
                                          <p:spTgt spid="5">
                                            <p:txEl>
                                              <p:pRg st="3" end="3"/>
                                            </p:txEl>
                                          </p:spTgt>
                                        </p:tgtEl>
                                      </p:cBhvr>
                                      <p:to x="100000" y="100000"/>
                                    </p:animScale>
                                    <p:animScale>
                                      <p:cBhvr>
                                        <p:cTn id="80" dur="26">
                                          <p:stCondLst>
                                            <p:cond delay="1808"/>
                                          </p:stCondLst>
                                        </p:cTn>
                                        <p:tgtEl>
                                          <p:spTgt spid="5">
                                            <p:txEl>
                                              <p:pRg st="3" end="3"/>
                                            </p:txEl>
                                          </p:spTgt>
                                        </p:tgtEl>
                                      </p:cBhvr>
                                      <p:to x="100000" y="95000"/>
                                    </p:animScale>
                                    <p:animScale>
                                      <p:cBhvr>
                                        <p:cTn id="81" dur="166" decel="50000">
                                          <p:stCondLst>
                                            <p:cond delay="1834"/>
                                          </p:stCondLst>
                                        </p:cTn>
                                        <p:tgtEl>
                                          <p:spTgt spid="5">
                                            <p:txEl>
                                              <p:pRg st="3" end="3"/>
                                            </p:txEl>
                                          </p:spTgt>
                                        </p:tgtEl>
                                      </p:cBhvr>
                                      <p:to x="100000" y="100000"/>
                                    </p:animScale>
                                  </p:childTnLst>
                                  <p:subTnLst>
                                    <p:audio>
                                      <p:cMediaNode>
                                        <p:cTn display="0" masterRel="sameClick">
                                          <p:stCondLst>
                                            <p:cond evt="begin" delay="0">
                                              <p:tn val="66"/>
                                            </p:cond>
                                          </p:stCondLst>
                                          <p:endCondLst>
                                            <p:cond evt="onStopAudio" delay="0">
                                              <p:tgtEl>
                                                <p:sldTgt/>
                                              </p:tgtEl>
                                            </p:cond>
                                          </p:endCondLst>
                                        </p:cTn>
                                        <p:tgtEl>
                                          <p:sndTgt r:embed="rId4" name="0055 - anvil being stru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9726" y="1852863"/>
            <a:ext cx="9793705" cy="2514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32546" y="2725442"/>
            <a:ext cx="9168064" cy="769441"/>
          </a:xfrm>
          <a:prstGeom prst="rect">
            <a:avLst/>
          </a:prstGeom>
        </p:spPr>
        <p:txBody>
          <a:bodyPr wrap="square">
            <a:spAutoFit/>
          </a:bodyPr>
          <a:lstStyle/>
          <a:p>
            <a:pPr lvl="0" rtl="1"/>
            <a:r>
              <a:rPr lang="ar-EG" sz="4400" b="1" dirty="0" smtClean="0">
                <a:solidFill>
                  <a:schemeClr val="bg1"/>
                </a:solidFill>
                <a:ea typeface="Times New Roman" panose="02020603050405020304" pitchFamily="18" charset="0"/>
                <a:cs typeface="+mj-cs"/>
              </a:rPr>
              <a:t>ج- </a:t>
            </a:r>
            <a:r>
              <a:rPr lang="ar-EG" sz="4400" b="1" dirty="0">
                <a:solidFill>
                  <a:schemeClr val="bg1"/>
                </a:solidFill>
                <a:cs typeface="+mj-cs"/>
              </a:rPr>
              <a:t>ابدأ في كتابة التقرير متقيداً بالترتيب الصحيح:</a:t>
            </a:r>
            <a:endParaRPr lang="en-US" sz="4400" dirty="0">
              <a:solidFill>
                <a:schemeClr val="bg1"/>
              </a:solidFill>
              <a:cs typeface="+mj-cs"/>
            </a:endParaRPr>
          </a:p>
        </p:txBody>
      </p:sp>
    </p:spTree>
    <p:extLst>
      <p:ext uri="{BB962C8B-B14F-4D97-AF65-F5344CB8AC3E}">
        <p14:creationId xmlns="" xmlns:p14="http://schemas.microsoft.com/office/powerpoint/2010/main" val="1157501029"/>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042 - air rushing.wav"/>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4242" y="228600"/>
            <a:ext cx="11032957" cy="6003758"/>
          </a:xfrm>
          <a:prstGeom prst="rect">
            <a:avLst/>
          </a:prstGeom>
          <a:blipFill dpi="0" rotWithShape="1">
            <a:blip r:embed="rId5" cstate="print">
              <a:extLst>
                <a:ext uri="{28A0092B-C50C-407E-A947-70E740481C1C}">
                  <a14:useLocalDpi xmlns=""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52762" y="396949"/>
            <a:ext cx="10635914" cy="3046988"/>
          </a:xfrm>
          <a:prstGeom prst="rect">
            <a:avLst/>
          </a:prstGeom>
        </p:spPr>
        <p:txBody>
          <a:bodyPr wrap="square">
            <a:spAutoFit/>
          </a:bodyPr>
          <a:lstStyle/>
          <a:p>
            <a:pPr algn="ctr" rtl="1"/>
            <a:r>
              <a:rPr lang="ar-SA" sz="3200" b="1" dirty="0">
                <a:cs typeface="+mj-cs"/>
              </a:rPr>
              <a:t>بسم الله الرحمن الرحيم </a:t>
            </a:r>
            <a:endParaRPr lang="en-US" sz="3200" dirty="0">
              <a:cs typeface="+mj-cs"/>
            </a:endParaRPr>
          </a:p>
          <a:p>
            <a:pPr algn="ctr" rtl="1"/>
            <a:r>
              <a:rPr lang="ar-SA" sz="3200" b="1" dirty="0">
                <a:cs typeface="+mj-cs"/>
              </a:rPr>
              <a:t>تقرير عن </a:t>
            </a:r>
            <a:endParaRPr lang="en-US" sz="3200" dirty="0">
              <a:cs typeface="+mj-cs"/>
            </a:endParaRPr>
          </a:p>
          <a:p>
            <a:pPr algn="ctr" rtl="1"/>
            <a:r>
              <a:rPr lang="ar-SA" sz="3200" b="1" dirty="0">
                <a:cs typeface="+mj-cs"/>
              </a:rPr>
              <a:t>التأخر الصباحي في المدارس أسباب وحلول </a:t>
            </a:r>
            <a:endParaRPr lang="en-US" sz="3200" dirty="0">
              <a:cs typeface="+mj-cs"/>
            </a:endParaRPr>
          </a:p>
          <a:p>
            <a:pPr algn="ctr" rtl="1"/>
            <a:r>
              <a:rPr lang="ar-SA" sz="3200" b="1" dirty="0">
                <a:cs typeface="+mj-cs"/>
              </a:rPr>
              <a:t>إعداد أ/ أحمد عبد الفتاح</a:t>
            </a:r>
            <a:endParaRPr lang="en-US" sz="3200" dirty="0">
              <a:cs typeface="+mj-cs"/>
            </a:endParaRPr>
          </a:p>
          <a:p>
            <a:pPr algn="ctr" rtl="1"/>
            <a:r>
              <a:rPr lang="ar-SA" sz="3200" b="1" dirty="0">
                <a:cs typeface="+mj-cs"/>
              </a:rPr>
              <a:t>الحمد لله رب العالمين والصلاة والسلام على محمد بن عبد الله </a:t>
            </a:r>
            <a:endParaRPr lang="en-US" sz="3200" dirty="0">
              <a:cs typeface="+mj-cs"/>
            </a:endParaRPr>
          </a:p>
          <a:p>
            <a:pPr algn="ctr" rtl="1"/>
            <a:r>
              <a:rPr lang="ar-SA" sz="3200" b="1" dirty="0">
                <a:cs typeface="+mj-cs"/>
              </a:rPr>
              <a:t>وبعد </a:t>
            </a:r>
            <a:endParaRPr lang="en-US" sz="3200" dirty="0">
              <a:cs typeface="+mj-cs"/>
            </a:endParaRPr>
          </a:p>
        </p:txBody>
      </p:sp>
      <p:sp>
        <p:nvSpPr>
          <p:cNvPr id="5" name="Rectangle 4"/>
          <p:cNvSpPr/>
          <p:nvPr/>
        </p:nvSpPr>
        <p:spPr>
          <a:xfrm>
            <a:off x="1431755" y="3551656"/>
            <a:ext cx="9877927" cy="2554545"/>
          </a:xfrm>
          <a:prstGeom prst="rect">
            <a:avLst/>
          </a:prstGeom>
        </p:spPr>
        <p:txBody>
          <a:bodyPr wrap="square">
            <a:spAutoFit/>
          </a:bodyPr>
          <a:lstStyle/>
          <a:p>
            <a:pPr algn="ctr" rtl="1"/>
            <a:r>
              <a:rPr lang="ar-SA" sz="3200" b="1" dirty="0">
                <a:solidFill>
                  <a:srgbClr val="0000FF"/>
                </a:solidFill>
                <a:cs typeface="+mj-cs"/>
              </a:rPr>
              <a:t>بناء على تكليف سعادة مدير المدرسة الأستاذ/ ذياب العنزي يسرني أن أقدم تقريراً عن التأخر الصباحي عن المدارس أسباب وحلول بهدف الوقوف على المشكلة وحلها ومن الدراسة تبين أن أظهر الأسباب هي السهر ليلاً – بعد المكان – عدم توفر المواصلات – عدم الرغبة في أداء تمارين الصباح – الخوف من العقاب – عدم الاستفادة من الإذاعة الصباحية لرتابتها. </a:t>
            </a:r>
            <a:endParaRPr lang="en-US" sz="3200" dirty="0">
              <a:solidFill>
                <a:srgbClr val="0000FF"/>
              </a:solidFill>
              <a:cs typeface="+mj-cs"/>
            </a:endParaRPr>
          </a:p>
        </p:txBody>
      </p:sp>
    </p:spTree>
    <p:extLst>
      <p:ext uri="{BB962C8B-B14F-4D97-AF65-F5344CB8AC3E}">
        <p14:creationId xmlns="" xmlns:p14="http://schemas.microsoft.com/office/powerpoint/2010/main" val="3289854242"/>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9"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3" name="0519 - electronic sound.wav"/>
                                        </p:tgtEl>
                                      </p:cMediaNode>
                                    </p:audio>
                                  </p:sub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edge">
                                      <p:cBhvr>
                                        <p:cTn id="18"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4" name="0180 - blo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4242" y="228600"/>
            <a:ext cx="11032957" cy="5017168"/>
          </a:xfrm>
          <a:prstGeom prst="rect">
            <a:avLst/>
          </a:prstGeom>
          <a:blipFill dpi="0" rotWithShape="1">
            <a:blip r:embed="rId5" cstate="print">
              <a:extLst>
                <a:ext uri="{28A0092B-C50C-407E-A947-70E740481C1C}">
                  <a14:useLocalDpi xmlns=""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666874" y="1227128"/>
            <a:ext cx="5823282" cy="3046988"/>
          </a:xfrm>
          <a:prstGeom prst="rect">
            <a:avLst/>
          </a:prstGeom>
        </p:spPr>
        <p:txBody>
          <a:bodyPr wrap="square">
            <a:spAutoFit/>
          </a:bodyPr>
          <a:lstStyle/>
          <a:p>
            <a:pPr algn="r" rtl="1"/>
            <a:r>
              <a:rPr lang="ar-SA" sz="3200" b="1" dirty="0">
                <a:solidFill>
                  <a:srgbClr val="0033CC"/>
                </a:solidFill>
                <a:cs typeface="+mj-cs"/>
              </a:rPr>
              <a:t>وفي الختام أوصي بما يلي: </a:t>
            </a:r>
            <a:endParaRPr lang="en-US" sz="3200" dirty="0">
              <a:solidFill>
                <a:srgbClr val="0033CC"/>
              </a:solidFill>
              <a:cs typeface="+mj-cs"/>
            </a:endParaRPr>
          </a:p>
          <a:p>
            <a:pPr lvl="0" algn="r" rtl="1"/>
            <a:r>
              <a:rPr lang="ar-EG" sz="3200" b="1" dirty="0" smtClean="0">
                <a:solidFill>
                  <a:srgbClr val="0033CC"/>
                </a:solidFill>
                <a:cs typeface="+mj-cs"/>
              </a:rPr>
              <a:t>1- </a:t>
            </a:r>
            <a:r>
              <a:rPr lang="ar-SA" sz="3200" b="1" dirty="0" smtClean="0">
                <a:solidFill>
                  <a:srgbClr val="0033CC"/>
                </a:solidFill>
                <a:cs typeface="+mj-cs"/>
              </a:rPr>
              <a:t>تفعيل </a:t>
            </a:r>
            <a:r>
              <a:rPr lang="ar-SA" sz="3200" b="1" dirty="0">
                <a:solidFill>
                  <a:srgbClr val="0033CC"/>
                </a:solidFill>
                <a:cs typeface="+mj-cs"/>
              </a:rPr>
              <a:t>دور الإدارة والحزم في التعامل.</a:t>
            </a:r>
            <a:endParaRPr lang="en-US" sz="3200" dirty="0">
              <a:solidFill>
                <a:srgbClr val="0033CC"/>
              </a:solidFill>
              <a:cs typeface="+mj-cs"/>
            </a:endParaRPr>
          </a:p>
          <a:p>
            <a:pPr lvl="0" algn="r" rtl="1"/>
            <a:r>
              <a:rPr lang="ar-EG" sz="3200" b="1" dirty="0" smtClean="0">
                <a:solidFill>
                  <a:srgbClr val="0033CC"/>
                </a:solidFill>
                <a:cs typeface="+mj-cs"/>
              </a:rPr>
              <a:t>2- </a:t>
            </a:r>
            <a:r>
              <a:rPr lang="ar-SA" sz="3200" b="1" dirty="0" smtClean="0">
                <a:solidFill>
                  <a:srgbClr val="0033CC"/>
                </a:solidFill>
                <a:cs typeface="+mj-cs"/>
              </a:rPr>
              <a:t>التعاون </a:t>
            </a:r>
            <a:r>
              <a:rPr lang="ar-SA" sz="3200" b="1" dirty="0">
                <a:solidFill>
                  <a:srgbClr val="0033CC"/>
                </a:solidFill>
                <a:cs typeface="+mj-cs"/>
              </a:rPr>
              <a:t>بين البيت والمدرسة.</a:t>
            </a:r>
            <a:endParaRPr lang="en-US" sz="3200" dirty="0">
              <a:solidFill>
                <a:srgbClr val="0033CC"/>
              </a:solidFill>
              <a:cs typeface="+mj-cs"/>
            </a:endParaRPr>
          </a:p>
          <a:p>
            <a:pPr lvl="0" algn="r" rtl="1"/>
            <a:r>
              <a:rPr lang="ar-EG" sz="3200" b="1" dirty="0" smtClean="0">
                <a:solidFill>
                  <a:srgbClr val="0033CC"/>
                </a:solidFill>
                <a:cs typeface="+mj-cs"/>
              </a:rPr>
              <a:t>3- </a:t>
            </a:r>
            <a:r>
              <a:rPr lang="ar-SA" sz="3200" b="1" dirty="0" smtClean="0">
                <a:solidFill>
                  <a:srgbClr val="0033CC"/>
                </a:solidFill>
                <a:cs typeface="+mj-cs"/>
              </a:rPr>
              <a:t>مسابقات </a:t>
            </a:r>
            <a:r>
              <a:rPr lang="ar-SA" sz="3200" b="1" dirty="0">
                <a:solidFill>
                  <a:srgbClr val="0033CC"/>
                </a:solidFill>
                <a:cs typeface="+mj-cs"/>
              </a:rPr>
              <a:t>للطالب قليل الغياب.</a:t>
            </a:r>
            <a:endParaRPr lang="en-US" sz="3200" dirty="0">
              <a:solidFill>
                <a:srgbClr val="0033CC"/>
              </a:solidFill>
              <a:cs typeface="+mj-cs"/>
            </a:endParaRPr>
          </a:p>
          <a:p>
            <a:pPr lvl="0" algn="r" rtl="1"/>
            <a:r>
              <a:rPr lang="ar-EG" sz="3200" b="1" dirty="0" smtClean="0">
                <a:solidFill>
                  <a:srgbClr val="0033CC"/>
                </a:solidFill>
                <a:cs typeface="+mj-cs"/>
              </a:rPr>
              <a:t>4- </a:t>
            </a:r>
            <a:r>
              <a:rPr lang="ar-SA" sz="3200" b="1" dirty="0" smtClean="0">
                <a:solidFill>
                  <a:srgbClr val="0033CC"/>
                </a:solidFill>
                <a:cs typeface="+mj-cs"/>
              </a:rPr>
              <a:t>تكثيف </a:t>
            </a:r>
            <a:r>
              <a:rPr lang="ar-SA" sz="3200" b="1" dirty="0">
                <a:solidFill>
                  <a:srgbClr val="0033CC"/>
                </a:solidFill>
                <a:cs typeface="+mj-cs"/>
              </a:rPr>
              <a:t>اللوحات الجدارية.</a:t>
            </a:r>
            <a:endParaRPr lang="en-US" sz="3200" dirty="0">
              <a:solidFill>
                <a:srgbClr val="0033CC"/>
              </a:solidFill>
              <a:cs typeface="+mj-cs"/>
            </a:endParaRPr>
          </a:p>
          <a:p>
            <a:pPr algn="r" rtl="1"/>
            <a:r>
              <a:rPr lang="ar-SA" sz="3200" b="1" dirty="0">
                <a:solidFill>
                  <a:srgbClr val="0033CC"/>
                </a:solidFill>
                <a:cs typeface="+mj-cs"/>
              </a:rPr>
              <a:t>والله المستعان</a:t>
            </a:r>
            <a:endParaRPr lang="en-US" sz="3200" dirty="0">
              <a:solidFill>
                <a:srgbClr val="0033CC"/>
              </a:solidFill>
              <a:cs typeface="+mj-cs"/>
            </a:endParaRPr>
          </a:p>
        </p:txBody>
      </p:sp>
    </p:spTree>
    <p:extLst>
      <p:ext uri="{BB962C8B-B14F-4D97-AF65-F5344CB8AC3E}">
        <p14:creationId xmlns="" xmlns:p14="http://schemas.microsoft.com/office/powerpoint/2010/main" val="2290246252"/>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0519 - electronic sound.wav"/>
                                        </p:tgtEl>
                                      </p:cMediaNode>
                                    </p:audio>
                                  </p:subTnLst>
                                </p:cTn>
                              </p:par>
                              <p:par>
                                <p:cTn id="8" presetID="5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strVal val="#ppt_w*0.70"/>
                                          </p:val>
                                        </p:tav>
                                        <p:tav tm="100000">
                                          <p:val>
                                            <p:strVal val="#ppt_w"/>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camera.wav"/>
                                        </p:tgtEl>
                                      </p:cMediaNode>
                                    </p:audio>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dissolve">
                                      <p:cBhvr>
                                        <p:cTn id="22" dur="500"/>
                                        <p:tgtEl>
                                          <p:spTgt spid="4">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camera.wav"/>
                                        </p:tgtEl>
                                      </p:cMediaNode>
                                    </p:audio>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dissolve">
                                      <p:cBhvr>
                                        <p:cTn id="27" dur="500"/>
                                        <p:tgtEl>
                                          <p:spTgt spid="4">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camera.wav"/>
                                        </p:tgtEl>
                                      </p:cMediaNode>
                                    </p:audio>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dissolve">
                                      <p:cBhvr>
                                        <p:cTn id="32" dur="500"/>
                                        <p:tgtEl>
                                          <p:spTgt spid="4">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4" name="camera.wav"/>
                                        </p:tgtEl>
                                      </p:cMediaNode>
                                    </p:audio>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dissolve">
                                      <p:cBhvr>
                                        <p:cTn id="37" dur="500"/>
                                        <p:tgtEl>
                                          <p:spTgt spid="4">
                                            <p:txEl>
                                              <p:pRg st="5" end="5"/>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uiExpand="1"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8642" y="1973179"/>
            <a:ext cx="8353191" cy="2755232"/>
          </a:xfrm>
          <a:prstGeom prst="rect">
            <a:avLst/>
          </a:prstGeom>
          <a:blipFill dpi="0" rotWithShape="1">
            <a:blip r:embed="rId4" cstate="print">
              <a:extLst>
                <a:ext uri="{28A0092B-C50C-407E-A947-70E740481C1C}">
                  <a14:useLocalDpi xmlns=""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231399" y="2775103"/>
            <a:ext cx="6473247" cy="923330"/>
          </a:xfrm>
          <a:prstGeom prst="rect">
            <a:avLst/>
          </a:prstGeom>
        </p:spPr>
        <p:txBody>
          <a:bodyPr wrap="none">
            <a:spAutoFit/>
          </a:bodyPr>
          <a:lstStyle/>
          <a:p>
            <a:r>
              <a:rPr lang="ar-EG" sz="5400" b="1" dirty="0">
                <a:solidFill>
                  <a:schemeClr val="bg1"/>
                </a:solidFill>
                <a:ea typeface="Times New Roman" panose="02020603050405020304" pitchFamily="18" charset="0"/>
                <a:cs typeface="Times New Roman" panose="02020603050405020304" pitchFamily="18" charset="0"/>
              </a:rPr>
              <a:t>الخطوة </a:t>
            </a:r>
            <a:r>
              <a:rPr lang="ar-EG" sz="5400" b="1" dirty="0" smtClean="0">
                <a:solidFill>
                  <a:schemeClr val="bg1"/>
                </a:solidFill>
                <a:ea typeface="Times New Roman" panose="02020603050405020304" pitchFamily="18" charset="0"/>
                <a:cs typeface="Times New Roman" panose="02020603050405020304" pitchFamily="18" charset="0"/>
              </a:rPr>
              <a:t>الثانية من </a:t>
            </a:r>
            <a:r>
              <a:rPr lang="ar-EG" sz="5400" b="1" dirty="0">
                <a:solidFill>
                  <a:schemeClr val="bg1"/>
                </a:solidFill>
                <a:ea typeface="Times New Roman" panose="02020603050405020304" pitchFamily="18" charset="0"/>
                <a:cs typeface="Times New Roman" panose="02020603050405020304" pitchFamily="18" charset="0"/>
              </a:rPr>
              <a:t>المشروع</a:t>
            </a:r>
            <a:endParaRPr lang="en-US" sz="5400" dirty="0">
              <a:solidFill>
                <a:schemeClr val="bg1"/>
              </a:solidFill>
            </a:endParaRPr>
          </a:p>
        </p:txBody>
      </p:sp>
      <p:sp>
        <p:nvSpPr>
          <p:cNvPr id="4" name="Rectangle 3"/>
          <p:cNvSpPr/>
          <p:nvPr/>
        </p:nvSpPr>
        <p:spPr>
          <a:xfrm>
            <a:off x="8537933" y="2245713"/>
            <a:ext cx="1502953" cy="1917213"/>
          </a:xfrm>
          <a:prstGeom prst="rect">
            <a:avLst/>
          </a:prstGeom>
          <a:blipFill dpi="0" rotWithShape="1">
            <a:blip r:embed="rId5" cstate="print">
              <a:extLst>
                <a:ext uri="{28A0092B-C50C-407E-A947-70E740481C1C}">
                  <a14:useLocalDpi xmlns=""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083634267"/>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75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28.WAV"/>
                                        </p:tgtEl>
                                      </p:cMediaNode>
                                    </p:audio>
                                  </p:sub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750"/>
                                        <p:tgtEl>
                                          <p:spTgt spid="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5347" y="818148"/>
            <a:ext cx="10058400" cy="5197642"/>
          </a:xfrm>
          <a:prstGeom prst="rect">
            <a:avLst/>
          </a:prstGeom>
          <a:blipFill dpi="0" rotWithShape="1">
            <a:blip r:embed="rId4" cstate="print">
              <a:extLst>
                <a:ext uri="{28A0092B-C50C-407E-A947-70E740481C1C}">
                  <a14:useLocalDpi xmlns=""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466473" y="2632139"/>
            <a:ext cx="7243010" cy="1569660"/>
          </a:xfrm>
          <a:prstGeom prst="rect">
            <a:avLst/>
          </a:prstGeom>
        </p:spPr>
        <p:txBody>
          <a:bodyPr wrap="square">
            <a:spAutoFit/>
          </a:bodyPr>
          <a:lstStyle/>
          <a:p>
            <a:pPr algn="ctr" rtl="1"/>
            <a:r>
              <a:rPr lang="ar-EG" sz="4800" b="1" dirty="0">
                <a:cs typeface="+mj-cs"/>
              </a:rPr>
              <a:t>اكتب تقريراً عن زيارة الشركة لإحدى الدول.</a:t>
            </a:r>
            <a:endParaRPr lang="en-US" sz="4800" dirty="0">
              <a:cs typeface="+mj-cs"/>
            </a:endParaRPr>
          </a:p>
        </p:txBody>
      </p:sp>
    </p:spTree>
    <p:extLst>
      <p:ext uri="{BB962C8B-B14F-4D97-AF65-F5344CB8AC3E}">
        <p14:creationId xmlns="" xmlns:p14="http://schemas.microsoft.com/office/powerpoint/2010/main" val="1445904015"/>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ched_accuracy3.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73179" y="1550667"/>
            <a:ext cx="7958816" cy="2913049"/>
          </a:xfrm>
          <a:prstGeom prst="rect">
            <a:avLst/>
          </a:prstGeom>
          <a:blipFill dpi="0" rotWithShape="1">
            <a:blip r:embed="rId4" cstate="print">
              <a:extLst>
                <a:ext uri="{28A0092B-C50C-407E-A947-70E740481C1C}">
                  <a14:useLocalDpi xmlns=""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802791" y="2591692"/>
            <a:ext cx="6299592" cy="830997"/>
          </a:xfrm>
          <a:prstGeom prst="rect">
            <a:avLst/>
          </a:prstGeom>
        </p:spPr>
        <p:txBody>
          <a:bodyPr wrap="square">
            <a:spAutoFit/>
          </a:bodyPr>
          <a:lstStyle/>
          <a:p>
            <a:pPr algn="ctr"/>
            <a:r>
              <a:rPr lang="ar-EG" sz="4800" b="1" dirty="0" smtClean="0">
                <a:cs typeface="+mj-cs"/>
              </a:rPr>
              <a:t>كتابة </a:t>
            </a:r>
            <a:r>
              <a:rPr lang="ar-EG" sz="4800" b="1" dirty="0">
                <a:cs typeface="+mj-cs"/>
              </a:rPr>
              <a:t>محاضر الجلسات</a:t>
            </a:r>
            <a:endParaRPr lang="en-US" sz="4800" dirty="0">
              <a:solidFill>
                <a:schemeClr val="bg1"/>
              </a:solidFill>
              <a:effectLst/>
              <a:latin typeface="Calibri" panose="020F0502020204030204" pitchFamily="34" charset="0"/>
              <a:ea typeface="Calibri" panose="020F0502020204030204" pitchFamily="34" charset="0"/>
              <a:cs typeface="+mj-cs"/>
            </a:endParaRPr>
          </a:p>
        </p:txBody>
      </p:sp>
      <p:sp>
        <p:nvSpPr>
          <p:cNvPr id="4" name="Curved Down Ribbon 3"/>
          <p:cNvSpPr/>
          <p:nvPr/>
        </p:nvSpPr>
        <p:spPr>
          <a:xfrm>
            <a:off x="7675580" y="1042504"/>
            <a:ext cx="1764254" cy="839096"/>
          </a:xfrm>
          <a:prstGeom prst="ellipseRibbon">
            <a:avLst/>
          </a:prstGeom>
          <a:gradFill>
            <a:gsLst>
              <a:gs pos="83000">
                <a:srgbClr val="FFFF00"/>
              </a:gs>
              <a:gs pos="47000">
                <a:srgbClr val="7030A0"/>
              </a:gs>
              <a:gs pos="19000">
                <a:srgbClr val="A98DBB"/>
              </a:gs>
              <a:gs pos="12389">
                <a:schemeClr val="bg2">
                  <a:lumMod val="90000"/>
                </a:schemeClr>
              </a:gs>
              <a:gs pos="49000">
                <a:srgbClr val="00B0F0"/>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34485" y="1165947"/>
            <a:ext cx="527125" cy="769441"/>
          </a:xfrm>
          <a:prstGeom prst="rect">
            <a:avLst/>
          </a:prstGeom>
          <a:noFill/>
        </p:spPr>
        <p:txBody>
          <a:bodyPr wrap="square" rtlCol="0">
            <a:spAutoFit/>
          </a:bodyPr>
          <a:lstStyle/>
          <a:p>
            <a:r>
              <a:rPr lang="ar-EG" sz="4400" b="1" dirty="0" smtClean="0">
                <a:cs typeface="+mj-cs"/>
              </a:rPr>
              <a:t>2</a:t>
            </a:r>
            <a:endParaRPr lang="en-US" sz="4400" b="1" dirty="0">
              <a:cs typeface="+mj-cs"/>
            </a:endParaRPr>
          </a:p>
        </p:txBody>
      </p:sp>
    </p:spTree>
    <p:extLst>
      <p:ext uri="{BB962C8B-B14F-4D97-AF65-F5344CB8AC3E}">
        <p14:creationId xmlns="" xmlns:p14="http://schemas.microsoft.com/office/powerpoint/2010/main" val="1007717806"/>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knock.wav"/>
                                        </p:tgtEl>
                                      </p:cMediaNode>
                                    </p:audio>
                                  </p:subTnLst>
                                </p:cTn>
                              </p:par>
                              <p:par>
                                <p:cTn id="8" presetID="4"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0018" y="192506"/>
            <a:ext cx="9781674" cy="64008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stretch>
            <a:fillRect/>
          </a:stretch>
        </p:blipFill>
        <p:spPr>
          <a:xfrm>
            <a:off x="2037753" y="418850"/>
            <a:ext cx="7566205" cy="58616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159349534"/>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5.WAV"/>
                                        </p:tgtEl>
                                      </p:cMediaNode>
                                    </p:audio>
                                  </p:subTnLst>
                                </p:cTn>
                              </p:par>
                              <p:par>
                                <p:cTn id="8" presetID="8"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amond(i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1442" y="745958"/>
            <a:ext cx="9776012" cy="570296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192932" y="1378349"/>
            <a:ext cx="8013031" cy="4401205"/>
          </a:xfrm>
          <a:prstGeom prst="rect">
            <a:avLst/>
          </a:prstGeom>
        </p:spPr>
        <p:txBody>
          <a:bodyPr wrap="square">
            <a:spAutoFit/>
          </a:bodyPr>
          <a:lstStyle/>
          <a:p>
            <a:pPr algn="ctr" rtl="1"/>
            <a:r>
              <a:rPr lang="ar-SA" sz="4000" b="1" dirty="0">
                <a:cs typeface="+mj-cs"/>
              </a:rPr>
              <a:t>بسم الله الرحمن الرحيم</a:t>
            </a:r>
            <a:endParaRPr lang="en-US" sz="4000" dirty="0">
              <a:cs typeface="+mj-cs"/>
            </a:endParaRPr>
          </a:p>
          <a:p>
            <a:pPr algn="ctr" rtl="1"/>
            <a:r>
              <a:rPr lang="ar-SA" sz="4000" b="1" dirty="0">
                <a:cs typeface="+mj-cs"/>
              </a:rPr>
              <a:t>محضر اجتماع</a:t>
            </a:r>
            <a:endParaRPr lang="en-US" sz="4000" dirty="0">
              <a:cs typeface="+mj-cs"/>
            </a:endParaRPr>
          </a:p>
          <a:p>
            <a:pPr algn="ctr" rtl="1"/>
            <a:r>
              <a:rPr lang="ar-SA" sz="4000" b="1" dirty="0">
                <a:cs typeface="+mj-cs"/>
              </a:rPr>
              <a:t>في يوم </a:t>
            </a:r>
            <a:r>
              <a:rPr lang="ar-EG" sz="4000" b="1" dirty="0" smtClean="0">
                <a:cs typeface="+mj-cs"/>
              </a:rPr>
              <a:t>14</a:t>
            </a:r>
            <a:r>
              <a:rPr lang="ar-EG" sz="4000" b="1" dirty="0" smtClean="0">
                <a:solidFill>
                  <a:srgbClr val="0033CC"/>
                </a:solidFill>
                <a:cs typeface="+mj-cs"/>
              </a:rPr>
              <a:t>37</a:t>
            </a:r>
            <a:r>
              <a:rPr lang="ar-SA" sz="4000" b="1" dirty="0" smtClean="0">
                <a:solidFill>
                  <a:srgbClr val="0033CC"/>
                </a:solidFill>
                <a:cs typeface="+mj-cs"/>
              </a:rPr>
              <a:t>/12/17هـ</a:t>
            </a:r>
            <a:r>
              <a:rPr lang="ar-SA" sz="4000" b="1" dirty="0">
                <a:cs typeface="+mj-cs"/>
              </a:rPr>
              <a:t>، تم الاجتماع </a:t>
            </a:r>
            <a:r>
              <a:rPr lang="ar-SA" sz="4000" b="1" dirty="0">
                <a:solidFill>
                  <a:srgbClr val="0033CC"/>
                </a:solidFill>
                <a:cs typeface="+mj-cs"/>
              </a:rPr>
              <a:t>الأول</a:t>
            </a:r>
            <a:r>
              <a:rPr lang="ar-SA" sz="4000" b="1" dirty="0">
                <a:cs typeface="+mj-cs"/>
              </a:rPr>
              <a:t> للنشاط الطلابي برئاسة </a:t>
            </a:r>
            <a:r>
              <a:rPr lang="ar-SA" sz="4000" b="1" dirty="0">
                <a:solidFill>
                  <a:srgbClr val="0033CC"/>
                </a:solidFill>
                <a:cs typeface="+mj-cs"/>
              </a:rPr>
              <a:t>مدير المدرسة</a:t>
            </a:r>
            <a:r>
              <a:rPr lang="ar-SA" sz="4000" b="1" dirty="0">
                <a:cs typeface="+mj-cs"/>
              </a:rPr>
              <a:t> وحضور </a:t>
            </a:r>
            <a:r>
              <a:rPr lang="ar-SA" sz="4000" b="1" dirty="0">
                <a:solidFill>
                  <a:srgbClr val="0033CC"/>
                </a:solidFill>
                <a:cs typeface="+mj-cs"/>
              </a:rPr>
              <a:t>أحد عشر </a:t>
            </a:r>
            <a:r>
              <a:rPr lang="ar-SA" sz="4000" b="1" dirty="0">
                <a:cs typeface="+mj-cs"/>
              </a:rPr>
              <a:t>عضواً وغياب كل من: </a:t>
            </a:r>
            <a:endParaRPr lang="en-US" sz="4000" dirty="0">
              <a:cs typeface="+mj-cs"/>
            </a:endParaRPr>
          </a:p>
          <a:p>
            <a:pPr lvl="0" algn="ctr" rtl="1"/>
            <a:r>
              <a:rPr lang="ar-EG" sz="4000" b="1" dirty="0" smtClean="0">
                <a:solidFill>
                  <a:srgbClr val="0033CC"/>
                </a:solidFill>
                <a:cs typeface="+mj-cs"/>
              </a:rPr>
              <a:t>1- </a:t>
            </a:r>
            <a:r>
              <a:rPr lang="ar-SA" sz="4000" b="1" dirty="0" smtClean="0">
                <a:solidFill>
                  <a:srgbClr val="0033CC"/>
                </a:solidFill>
                <a:cs typeface="+mj-cs"/>
              </a:rPr>
              <a:t>أ</a:t>
            </a:r>
            <a:r>
              <a:rPr lang="ar-SA" sz="4000" b="1" dirty="0">
                <a:solidFill>
                  <a:srgbClr val="0033CC"/>
                </a:solidFill>
                <a:cs typeface="+mj-cs"/>
              </a:rPr>
              <a:t>/ أحمد محمد علي</a:t>
            </a:r>
            <a:endParaRPr lang="en-US" sz="4000" dirty="0">
              <a:solidFill>
                <a:srgbClr val="0033CC"/>
              </a:solidFill>
              <a:cs typeface="+mj-cs"/>
            </a:endParaRPr>
          </a:p>
          <a:p>
            <a:pPr lvl="0" algn="ctr" rtl="1"/>
            <a:r>
              <a:rPr lang="ar-EG" sz="4000" b="1" dirty="0" smtClean="0">
                <a:solidFill>
                  <a:srgbClr val="0033CC"/>
                </a:solidFill>
                <a:cs typeface="+mj-cs"/>
              </a:rPr>
              <a:t>2- </a:t>
            </a:r>
            <a:r>
              <a:rPr lang="ar-SA" sz="4000" b="1" dirty="0" smtClean="0">
                <a:solidFill>
                  <a:srgbClr val="0033CC"/>
                </a:solidFill>
                <a:cs typeface="+mj-cs"/>
              </a:rPr>
              <a:t>السيد </a:t>
            </a:r>
            <a:r>
              <a:rPr lang="ar-SA" sz="4000" b="1" dirty="0">
                <a:solidFill>
                  <a:srgbClr val="0033CC"/>
                </a:solidFill>
                <a:cs typeface="+mj-cs"/>
              </a:rPr>
              <a:t>علي احمد </a:t>
            </a:r>
            <a:endParaRPr lang="en-US" sz="4000" dirty="0">
              <a:solidFill>
                <a:srgbClr val="0033CC"/>
              </a:solidFill>
              <a:cs typeface="+mj-cs"/>
            </a:endParaRPr>
          </a:p>
        </p:txBody>
      </p:sp>
    </p:spTree>
    <p:extLst>
      <p:ext uri="{BB962C8B-B14F-4D97-AF65-F5344CB8AC3E}">
        <p14:creationId xmlns="" xmlns:p14="http://schemas.microsoft.com/office/powerpoint/2010/main" val="1670648935"/>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450" decel="100000" fill="hold"/>
                                        <p:tgtEl>
                                          <p:spTgt spid="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p_quest.wav"/>
                                        </p:tgtEl>
                                      </p:cMediaNode>
                                    </p:audio>
                                  </p:subTnLst>
                                </p:cTn>
                              </p:par>
                              <p:par>
                                <p:cTn id="11" presetID="37"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5347" y="1179096"/>
            <a:ext cx="9776012" cy="439152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072617" y="1919770"/>
            <a:ext cx="8013031" cy="2554545"/>
          </a:xfrm>
          <a:prstGeom prst="rect">
            <a:avLst/>
          </a:prstGeom>
        </p:spPr>
        <p:txBody>
          <a:bodyPr wrap="square">
            <a:spAutoFit/>
          </a:bodyPr>
          <a:lstStyle/>
          <a:p>
            <a:pPr algn="ctr" rtl="1"/>
            <a:r>
              <a:rPr lang="ar-SA" sz="4000" b="1" dirty="0">
                <a:cs typeface="+mj-cs"/>
              </a:rPr>
              <a:t>ونوقش في الاجتماع جدول الأعمال التالي:</a:t>
            </a:r>
            <a:endParaRPr lang="en-US" sz="4000" dirty="0">
              <a:cs typeface="+mj-cs"/>
            </a:endParaRPr>
          </a:p>
          <a:p>
            <a:pPr lvl="0" algn="r" rtl="1"/>
            <a:r>
              <a:rPr lang="ar-EG" sz="4000" b="1" dirty="0" smtClean="0">
                <a:solidFill>
                  <a:srgbClr val="0033CC"/>
                </a:solidFill>
                <a:cs typeface="+mj-cs"/>
              </a:rPr>
              <a:t>1- </a:t>
            </a:r>
            <a:r>
              <a:rPr lang="ar-SA" sz="4000" b="1" dirty="0" smtClean="0">
                <a:solidFill>
                  <a:srgbClr val="0033CC"/>
                </a:solidFill>
                <a:cs typeface="+mj-cs"/>
              </a:rPr>
              <a:t>استقبال </a:t>
            </a:r>
            <a:r>
              <a:rPr lang="ar-SA" sz="4000" b="1" dirty="0">
                <a:solidFill>
                  <a:srgbClr val="0033CC"/>
                </a:solidFill>
                <a:cs typeface="+mj-cs"/>
              </a:rPr>
              <a:t>الطلاب الجدد.</a:t>
            </a:r>
            <a:endParaRPr lang="en-US" sz="4000" dirty="0">
              <a:solidFill>
                <a:srgbClr val="0033CC"/>
              </a:solidFill>
              <a:cs typeface="+mj-cs"/>
            </a:endParaRPr>
          </a:p>
          <a:p>
            <a:pPr lvl="0" algn="r" rtl="1"/>
            <a:r>
              <a:rPr lang="ar-EG" sz="4000" b="1" dirty="0" smtClean="0">
                <a:solidFill>
                  <a:srgbClr val="0033CC"/>
                </a:solidFill>
                <a:cs typeface="+mj-cs"/>
              </a:rPr>
              <a:t>2- </a:t>
            </a:r>
            <a:r>
              <a:rPr lang="ar-SA" sz="4000" b="1" dirty="0" smtClean="0">
                <a:solidFill>
                  <a:srgbClr val="0033CC"/>
                </a:solidFill>
                <a:cs typeface="+mj-cs"/>
              </a:rPr>
              <a:t>الأسبوع </a:t>
            </a:r>
            <a:r>
              <a:rPr lang="ar-SA" sz="4000" b="1" dirty="0">
                <a:solidFill>
                  <a:srgbClr val="0033CC"/>
                </a:solidFill>
                <a:cs typeface="+mj-cs"/>
              </a:rPr>
              <a:t>التمهيدي. </a:t>
            </a:r>
            <a:endParaRPr lang="en-US" sz="4000" dirty="0">
              <a:solidFill>
                <a:srgbClr val="0033CC"/>
              </a:solidFill>
              <a:cs typeface="+mj-cs"/>
            </a:endParaRPr>
          </a:p>
          <a:p>
            <a:pPr lvl="0" algn="r" rtl="1"/>
            <a:r>
              <a:rPr lang="ar-EG" sz="4000" b="1" dirty="0" smtClean="0">
                <a:solidFill>
                  <a:srgbClr val="0033CC"/>
                </a:solidFill>
                <a:cs typeface="+mj-cs"/>
              </a:rPr>
              <a:t>3- </a:t>
            </a:r>
            <a:r>
              <a:rPr lang="ar-SA" sz="4000" b="1" dirty="0" smtClean="0">
                <a:solidFill>
                  <a:srgbClr val="0033CC"/>
                </a:solidFill>
                <a:cs typeface="+mj-cs"/>
              </a:rPr>
              <a:t>توزيع </a:t>
            </a:r>
            <a:r>
              <a:rPr lang="ar-SA" sz="4000" b="1" dirty="0">
                <a:solidFill>
                  <a:srgbClr val="0033CC"/>
                </a:solidFill>
                <a:cs typeface="+mj-cs"/>
              </a:rPr>
              <a:t>أعمال النشاط</a:t>
            </a:r>
            <a:r>
              <a:rPr lang="ar-SA" sz="4000" b="1" dirty="0">
                <a:cs typeface="+mj-cs"/>
              </a:rPr>
              <a:t>.</a:t>
            </a:r>
            <a:endParaRPr lang="en-US" sz="4000" dirty="0">
              <a:cs typeface="+mj-cs"/>
            </a:endParaRPr>
          </a:p>
        </p:txBody>
      </p:sp>
    </p:spTree>
    <p:extLst>
      <p:ext uri="{BB962C8B-B14F-4D97-AF65-F5344CB8AC3E}">
        <p14:creationId xmlns="" xmlns:p14="http://schemas.microsoft.com/office/powerpoint/2010/main" val="3222888564"/>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450" decel="100000" fill="hold"/>
                                        <p:tgtEl>
                                          <p:spTgt spid="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p_quest.wav"/>
                                        </p:tgtEl>
                                      </p:cMediaNode>
                                    </p:audio>
                                  </p:subTnLst>
                                </p:cTn>
                              </p:par>
                              <p:par>
                                <p:cTn id="11" presetID="37"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73179" y="1550667"/>
            <a:ext cx="7958816" cy="2913049"/>
          </a:xfrm>
          <a:prstGeom prst="rect">
            <a:avLst/>
          </a:prstGeom>
          <a:blipFill dpi="0" rotWithShape="1">
            <a:blip r:embed="rId4" cstate="print"/>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595738" y="2591692"/>
            <a:ext cx="6713697" cy="830997"/>
          </a:xfrm>
          <a:prstGeom prst="rect">
            <a:avLst/>
          </a:prstGeom>
        </p:spPr>
        <p:txBody>
          <a:bodyPr wrap="none">
            <a:spAutoFit/>
          </a:bodyPr>
          <a:lstStyle/>
          <a:p>
            <a:pPr marR="0" lvl="0" algn="r" rtl="1">
              <a:spcBef>
                <a:spcPts val="0"/>
              </a:spcBef>
              <a:spcAft>
                <a:spcPts val="0"/>
              </a:spcAft>
            </a:pPr>
            <a:r>
              <a:rPr lang="ar-EG" sz="4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كيف تكتب رسالة شكوى أو طلب؟</a:t>
            </a:r>
            <a:endParaRPr lang="en-US" sz="4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rved Down Ribbon 3"/>
          <p:cNvSpPr/>
          <p:nvPr/>
        </p:nvSpPr>
        <p:spPr>
          <a:xfrm>
            <a:off x="7675580" y="1042504"/>
            <a:ext cx="1764254" cy="839096"/>
          </a:xfrm>
          <a:prstGeom prst="ellipseRibbon">
            <a:avLst/>
          </a:prstGeom>
          <a:gradFill>
            <a:gsLst>
              <a:gs pos="83000">
                <a:srgbClr val="FFFF00"/>
              </a:gs>
              <a:gs pos="47000">
                <a:srgbClr val="7030A0"/>
              </a:gs>
              <a:gs pos="19000">
                <a:srgbClr val="A98DBB"/>
              </a:gs>
              <a:gs pos="12389">
                <a:schemeClr val="bg2">
                  <a:lumMod val="90000"/>
                </a:schemeClr>
              </a:gs>
              <a:gs pos="49000">
                <a:srgbClr val="00B0F0"/>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34485" y="1165947"/>
            <a:ext cx="527125" cy="769441"/>
          </a:xfrm>
          <a:prstGeom prst="rect">
            <a:avLst/>
          </a:prstGeom>
          <a:noFill/>
        </p:spPr>
        <p:txBody>
          <a:bodyPr wrap="square" rtlCol="0">
            <a:spAutoFit/>
          </a:bodyPr>
          <a:lstStyle/>
          <a:p>
            <a:r>
              <a:rPr lang="ar-EG" sz="4400" b="1" dirty="0" smtClean="0">
                <a:cs typeface="+mj-cs"/>
              </a:rPr>
              <a:t>1</a:t>
            </a:r>
            <a:endParaRPr lang="en-US" sz="4400" b="1" dirty="0">
              <a:cs typeface="+mj-cs"/>
            </a:endParaRPr>
          </a:p>
        </p:txBody>
      </p:sp>
    </p:spTree>
    <p:extLst>
      <p:ext uri="{BB962C8B-B14F-4D97-AF65-F5344CB8AC3E}">
        <p14:creationId xmlns="" xmlns:p14="http://schemas.microsoft.com/office/powerpoint/2010/main" val="2032437166"/>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knock.wav"/>
                                        </p:tgtEl>
                                      </p:cMediaNode>
                                    </p:audio>
                                  </p:subTnLst>
                                </p:cTn>
                              </p:par>
                              <p:par>
                                <p:cTn id="8" presetID="4"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5347" y="240632"/>
            <a:ext cx="9776012" cy="643689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71599" y="1124186"/>
            <a:ext cx="9387816" cy="4401205"/>
          </a:xfrm>
          <a:prstGeom prst="rect">
            <a:avLst/>
          </a:prstGeom>
        </p:spPr>
        <p:txBody>
          <a:bodyPr wrap="square">
            <a:spAutoFit/>
          </a:bodyPr>
          <a:lstStyle/>
          <a:p>
            <a:pPr algn="r" rtl="1"/>
            <a:r>
              <a:rPr lang="ar-SA" sz="4000" b="1" dirty="0">
                <a:cs typeface="Times New Roman" panose="02020603050405020304" pitchFamily="18" charset="0"/>
              </a:rPr>
              <a:t>وكانت أهم القرارات والتوصيات ما يلي:</a:t>
            </a:r>
            <a:endParaRPr lang="en-US" sz="4000" dirty="0"/>
          </a:p>
          <a:p>
            <a:pPr lvl="0" algn="r" rtl="1"/>
            <a:r>
              <a:rPr lang="ar-EG" sz="4000" b="1" dirty="0" smtClean="0">
                <a:solidFill>
                  <a:srgbClr val="0033CC"/>
                </a:solidFill>
                <a:cs typeface="Times New Roman" panose="02020603050405020304" pitchFamily="18" charset="0"/>
              </a:rPr>
              <a:t>1- </a:t>
            </a:r>
            <a:r>
              <a:rPr lang="ar-SA" sz="4000" b="1" dirty="0" smtClean="0">
                <a:solidFill>
                  <a:srgbClr val="0033CC"/>
                </a:solidFill>
                <a:cs typeface="Times New Roman" panose="02020603050405020304" pitchFamily="18" charset="0"/>
              </a:rPr>
              <a:t>عمل </a:t>
            </a:r>
            <a:r>
              <a:rPr lang="ar-SA" sz="4000" b="1" dirty="0">
                <a:solidFill>
                  <a:srgbClr val="0033CC"/>
                </a:solidFill>
                <a:cs typeface="Times New Roman" panose="02020603050405020304" pitchFamily="18" charset="0"/>
              </a:rPr>
              <a:t>لقاء بالطلاب والتركيز على طلاب أول.</a:t>
            </a:r>
            <a:endParaRPr lang="en-US" sz="4000" dirty="0">
              <a:solidFill>
                <a:srgbClr val="0033CC"/>
              </a:solidFill>
            </a:endParaRPr>
          </a:p>
          <a:p>
            <a:pPr lvl="0" algn="r" rtl="1"/>
            <a:r>
              <a:rPr lang="ar-EG" sz="4000" b="1" dirty="0" smtClean="0">
                <a:solidFill>
                  <a:srgbClr val="0033CC"/>
                </a:solidFill>
                <a:cs typeface="Times New Roman" panose="02020603050405020304" pitchFamily="18" charset="0"/>
              </a:rPr>
              <a:t>2- </a:t>
            </a:r>
            <a:r>
              <a:rPr lang="ar-SA" sz="4000" b="1" dirty="0" smtClean="0">
                <a:solidFill>
                  <a:srgbClr val="0033CC"/>
                </a:solidFill>
                <a:cs typeface="Times New Roman" panose="02020603050405020304" pitchFamily="18" charset="0"/>
              </a:rPr>
              <a:t>قيام </a:t>
            </a:r>
            <a:r>
              <a:rPr lang="ar-SA" sz="4000" b="1" dirty="0">
                <a:solidFill>
                  <a:srgbClr val="0033CC"/>
                </a:solidFill>
                <a:cs typeface="Times New Roman" panose="02020603050405020304" pitchFamily="18" charset="0"/>
              </a:rPr>
              <a:t>المرشد الطلابي بتفعيل الأسبوع التمهيدي.</a:t>
            </a:r>
            <a:endParaRPr lang="en-US" sz="4000" dirty="0">
              <a:solidFill>
                <a:srgbClr val="0033CC"/>
              </a:solidFill>
            </a:endParaRPr>
          </a:p>
          <a:p>
            <a:pPr lvl="0" algn="r" rtl="1"/>
            <a:r>
              <a:rPr lang="ar-EG" sz="4000" b="1" dirty="0" smtClean="0">
                <a:solidFill>
                  <a:srgbClr val="0033CC"/>
                </a:solidFill>
                <a:cs typeface="Times New Roman" panose="02020603050405020304" pitchFamily="18" charset="0"/>
              </a:rPr>
              <a:t>3- </a:t>
            </a:r>
            <a:r>
              <a:rPr lang="ar-SA" sz="4000" b="1" dirty="0" smtClean="0">
                <a:solidFill>
                  <a:srgbClr val="0033CC"/>
                </a:solidFill>
                <a:cs typeface="Times New Roman" panose="02020603050405020304" pitchFamily="18" charset="0"/>
              </a:rPr>
              <a:t>عمل </a:t>
            </a:r>
            <a:r>
              <a:rPr lang="ar-SA" sz="4000" b="1" dirty="0">
                <a:solidFill>
                  <a:srgbClr val="0033CC"/>
                </a:solidFill>
                <a:cs typeface="Times New Roman" panose="02020603050405020304" pitchFamily="18" charset="0"/>
              </a:rPr>
              <a:t>لوحات جدارية للترحيب بالطلاب.</a:t>
            </a:r>
            <a:endParaRPr lang="en-US" sz="4000" dirty="0">
              <a:solidFill>
                <a:srgbClr val="0033CC"/>
              </a:solidFill>
            </a:endParaRPr>
          </a:p>
          <a:p>
            <a:pPr algn="r" rtl="1"/>
            <a:r>
              <a:rPr lang="ar-SA" sz="4000" b="1" dirty="0">
                <a:cs typeface="Times New Roman" panose="02020603050405020304" pitchFamily="18" charset="0"/>
              </a:rPr>
              <a:t>توقيع الأعضاء</a:t>
            </a:r>
            <a:endParaRPr lang="en-US" sz="4000" dirty="0"/>
          </a:p>
          <a:p>
            <a:pPr algn="r" rtl="1"/>
            <a:r>
              <a:rPr lang="ar-SA" sz="4000" b="1" dirty="0">
                <a:cs typeface="Times New Roman" panose="02020603050405020304" pitchFamily="18" charset="0"/>
              </a:rPr>
              <a:t>الرئيس: </a:t>
            </a:r>
            <a:r>
              <a:rPr lang="ar-SA" sz="4000" b="1" dirty="0">
                <a:solidFill>
                  <a:srgbClr val="0033CC"/>
                </a:solidFill>
                <a:cs typeface="Times New Roman" panose="02020603050405020304" pitchFamily="18" charset="0"/>
              </a:rPr>
              <a:t>مدير المدرسة</a:t>
            </a:r>
            <a:r>
              <a:rPr lang="ar-SA" sz="4000" b="1" dirty="0">
                <a:cs typeface="Times New Roman" panose="02020603050405020304" pitchFamily="18" charset="0"/>
              </a:rPr>
              <a:t>		</a:t>
            </a:r>
            <a:r>
              <a:rPr lang="ar-SA" sz="4000" b="1" dirty="0" smtClean="0">
                <a:cs typeface="Times New Roman" panose="02020603050405020304" pitchFamily="18" charset="0"/>
              </a:rPr>
              <a:t>مقرر</a:t>
            </a:r>
            <a:r>
              <a:rPr lang="ar-SA" sz="4000" b="1" dirty="0">
                <a:cs typeface="Times New Roman" panose="02020603050405020304" pitchFamily="18" charset="0"/>
              </a:rPr>
              <a:t>: </a:t>
            </a:r>
            <a:r>
              <a:rPr lang="ar-SA" sz="4000" b="1" dirty="0">
                <a:solidFill>
                  <a:srgbClr val="0033CC"/>
                </a:solidFill>
                <a:cs typeface="Times New Roman" panose="02020603050405020304" pitchFamily="18" charset="0"/>
              </a:rPr>
              <a:t>أحمد عبد الفتاح</a:t>
            </a:r>
            <a:endParaRPr lang="en-US" sz="4000" dirty="0">
              <a:solidFill>
                <a:srgbClr val="0033CC"/>
              </a:solidFill>
            </a:endParaRPr>
          </a:p>
          <a:p>
            <a:pPr algn="r" rtl="1"/>
            <a:r>
              <a:rPr lang="ar-SA" sz="4000" b="1" dirty="0">
                <a:cs typeface="Times New Roman" panose="02020603050405020304" pitchFamily="18" charset="0"/>
              </a:rPr>
              <a:t>الأعضاء: </a:t>
            </a:r>
            <a:r>
              <a:rPr lang="ar-SA" sz="4000" b="1" dirty="0">
                <a:solidFill>
                  <a:srgbClr val="0033CC"/>
                </a:solidFill>
                <a:cs typeface="Times New Roman" panose="02020603050405020304" pitchFamily="18" charset="0"/>
              </a:rPr>
              <a:t>السيد محمد / محمد </a:t>
            </a:r>
            <a:r>
              <a:rPr lang="ar-SA" sz="4000" b="1" dirty="0" err="1" smtClean="0">
                <a:solidFill>
                  <a:srgbClr val="0033CC"/>
                </a:solidFill>
                <a:cs typeface="Times New Roman" panose="02020603050405020304" pitchFamily="18" charset="0"/>
              </a:rPr>
              <a:t>الشيبه</a:t>
            </a:r>
            <a:r>
              <a:rPr lang="ar-SA" sz="4000" b="1" dirty="0" smtClean="0">
                <a:solidFill>
                  <a:srgbClr val="0033CC"/>
                </a:solidFill>
                <a:cs typeface="Times New Roman" panose="02020603050405020304" pitchFamily="18" charset="0"/>
              </a:rPr>
              <a:t> </a:t>
            </a:r>
            <a:endParaRPr lang="en-US" sz="4000" dirty="0">
              <a:solidFill>
                <a:srgbClr val="0033CC"/>
              </a:solidFill>
            </a:endParaRPr>
          </a:p>
        </p:txBody>
      </p:sp>
    </p:spTree>
    <p:extLst>
      <p:ext uri="{BB962C8B-B14F-4D97-AF65-F5344CB8AC3E}">
        <p14:creationId xmlns="" xmlns:p14="http://schemas.microsoft.com/office/powerpoint/2010/main" val="4205632142"/>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450" decel="100000" fill="hold"/>
                                        <p:tgtEl>
                                          <p:spTgt spid="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p_quest.wav"/>
                                        </p:tgtEl>
                                      </p:cMediaNode>
                                    </p:audio>
                                  </p:subTnLst>
                                </p:cTn>
                              </p:par>
                              <p:par>
                                <p:cTn id="11" presetID="37"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9726" y="1852863"/>
            <a:ext cx="9793705" cy="2514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32546" y="2386888"/>
            <a:ext cx="9168064" cy="1446550"/>
          </a:xfrm>
          <a:prstGeom prst="rect">
            <a:avLst/>
          </a:prstGeom>
        </p:spPr>
        <p:txBody>
          <a:bodyPr wrap="square">
            <a:spAutoFit/>
          </a:bodyPr>
          <a:lstStyle/>
          <a:p>
            <a:pPr lvl="0" algn="ctr" rtl="1"/>
            <a:r>
              <a:rPr lang="ar-EG" sz="4400" b="1" dirty="0" smtClean="0">
                <a:cs typeface="+mj-cs"/>
              </a:rPr>
              <a:t>على </a:t>
            </a:r>
            <a:r>
              <a:rPr lang="ar-EG" sz="4400" b="1" dirty="0">
                <a:cs typeface="+mj-cs"/>
              </a:rPr>
              <a:t>فرض أنك مقرر جماعة النشاط بالمدرسة، أملأ النموذج التالي، ثم دون استنتاجاتك:</a:t>
            </a:r>
            <a:endParaRPr lang="en-US" sz="4400" dirty="0">
              <a:solidFill>
                <a:schemeClr val="bg1"/>
              </a:solidFill>
              <a:cs typeface="+mj-cs"/>
            </a:endParaRPr>
          </a:p>
        </p:txBody>
      </p:sp>
    </p:spTree>
    <p:extLst>
      <p:ext uri="{BB962C8B-B14F-4D97-AF65-F5344CB8AC3E}">
        <p14:creationId xmlns="" xmlns:p14="http://schemas.microsoft.com/office/powerpoint/2010/main" val="3148437837"/>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par>
                                <p:cTn id="10" presetID="50" presetClass="entr" presetSubtype="0" decel="10000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3"/>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5347" y="240632"/>
            <a:ext cx="9776012" cy="643689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71599" y="1124186"/>
            <a:ext cx="9387816" cy="4401205"/>
          </a:xfrm>
          <a:prstGeom prst="rect">
            <a:avLst/>
          </a:prstGeom>
        </p:spPr>
        <p:txBody>
          <a:bodyPr wrap="square">
            <a:spAutoFit/>
          </a:bodyPr>
          <a:lstStyle/>
          <a:p>
            <a:pPr algn="r" rtl="1"/>
            <a:r>
              <a:rPr lang="ar-SA" sz="4000" b="1" dirty="0">
                <a:cs typeface="+mj-cs"/>
              </a:rPr>
              <a:t>يجيب المحضر عن الأسئلة التالية: </a:t>
            </a:r>
            <a:endParaRPr lang="en-US" sz="4000" dirty="0">
              <a:cs typeface="+mj-cs"/>
            </a:endParaRPr>
          </a:p>
          <a:p>
            <a:pPr algn="r" rtl="1"/>
            <a:r>
              <a:rPr lang="ar-SA" sz="4000" b="1" dirty="0">
                <a:solidFill>
                  <a:srgbClr val="C00000"/>
                </a:solidFill>
                <a:cs typeface="+mj-cs"/>
              </a:rPr>
              <a:t>من؟</a:t>
            </a:r>
            <a:r>
              <a:rPr lang="ar-SA" sz="4000" b="1" dirty="0">
                <a:cs typeface="+mj-cs"/>
              </a:rPr>
              <a:t> رئيس الاجتماع </a:t>
            </a:r>
            <a:endParaRPr lang="en-US" sz="4000" dirty="0">
              <a:cs typeface="+mj-cs"/>
            </a:endParaRPr>
          </a:p>
          <a:p>
            <a:pPr algn="r" rtl="1"/>
            <a:r>
              <a:rPr lang="ar-SA" sz="4000" b="1" dirty="0">
                <a:solidFill>
                  <a:srgbClr val="C00000"/>
                </a:solidFill>
                <a:cs typeface="+mj-cs"/>
              </a:rPr>
              <a:t>متى؟</a:t>
            </a:r>
            <a:r>
              <a:rPr lang="ar-SA" sz="4000" b="1" dirty="0">
                <a:cs typeface="+mj-cs"/>
              </a:rPr>
              <a:t> عقد الاجتماع</a:t>
            </a:r>
            <a:endParaRPr lang="en-US" sz="4000" dirty="0">
              <a:cs typeface="+mj-cs"/>
            </a:endParaRPr>
          </a:p>
          <a:p>
            <a:pPr algn="r" rtl="1"/>
            <a:r>
              <a:rPr lang="ar-SA" sz="4000" b="1" dirty="0">
                <a:solidFill>
                  <a:srgbClr val="C00000"/>
                </a:solidFill>
                <a:cs typeface="+mj-cs"/>
              </a:rPr>
              <a:t>لم؟</a:t>
            </a:r>
            <a:r>
              <a:rPr lang="ar-SA" sz="4000" b="1" dirty="0">
                <a:cs typeface="+mj-cs"/>
              </a:rPr>
              <a:t> عقد الاجتماع</a:t>
            </a:r>
            <a:endParaRPr lang="en-US" sz="4000" dirty="0">
              <a:cs typeface="+mj-cs"/>
            </a:endParaRPr>
          </a:p>
          <a:p>
            <a:pPr algn="r" rtl="1"/>
            <a:r>
              <a:rPr lang="ar-SA" sz="4000" b="1" dirty="0">
                <a:solidFill>
                  <a:srgbClr val="C00000"/>
                </a:solidFill>
                <a:cs typeface="+mj-cs"/>
              </a:rPr>
              <a:t>كم؟</a:t>
            </a:r>
            <a:r>
              <a:rPr lang="ar-SA" sz="4000" b="1" dirty="0">
                <a:cs typeface="+mj-cs"/>
              </a:rPr>
              <a:t> عدد حضور الاجتماع</a:t>
            </a:r>
            <a:endParaRPr lang="en-US" sz="4000" dirty="0">
              <a:cs typeface="+mj-cs"/>
            </a:endParaRPr>
          </a:p>
          <a:p>
            <a:pPr algn="r" rtl="1"/>
            <a:r>
              <a:rPr lang="ar-SA" sz="4000" b="1" dirty="0">
                <a:solidFill>
                  <a:srgbClr val="C00000"/>
                </a:solidFill>
                <a:cs typeface="+mj-cs"/>
              </a:rPr>
              <a:t>أين؟ </a:t>
            </a:r>
            <a:r>
              <a:rPr lang="ar-SA" sz="4000" b="1" dirty="0">
                <a:cs typeface="+mj-cs"/>
              </a:rPr>
              <a:t>عقد الاجتماع</a:t>
            </a:r>
            <a:endParaRPr lang="en-US" sz="4000" dirty="0">
              <a:cs typeface="+mj-cs"/>
            </a:endParaRPr>
          </a:p>
          <a:p>
            <a:pPr algn="r" rtl="1"/>
            <a:r>
              <a:rPr lang="ar-SA" sz="4000" b="1" dirty="0">
                <a:solidFill>
                  <a:srgbClr val="C00000"/>
                </a:solidFill>
                <a:cs typeface="+mj-cs"/>
              </a:rPr>
              <a:t>ما؟ </a:t>
            </a:r>
            <a:r>
              <a:rPr lang="ar-SA" sz="4000" b="1" dirty="0">
                <a:cs typeface="+mj-cs"/>
              </a:rPr>
              <a:t>نتيجة الاجتماع والتوصيات</a:t>
            </a:r>
            <a:endParaRPr lang="en-US" sz="4000" dirty="0">
              <a:cs typeface="+mj-cs"/>
            </a:endParaRPr>
          </a:p>
        </p:txBody>
      </p:sp>
    </p:spTree>
    <p:extLst>
      <p:ext uri="{BB962C8B-B14F-4D97-AF65-F5344CB8AC3E}">
        <p14:creationId xmlns="" xmlns:p14="http://schemas.microsoft.com/office/powerpoint/2010/main" val="1450068973"/>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450" decel="100000" fill="hold"/>
                                        <p:tgtEl>
                                          <p:spTgt spid="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p_quest.wav"/>
                                        </p:tgtEl>
                                      </p:cMediaNode>
                                    </p:audio>
                                  </p:subTnLst>
                                </p:cTn>
                              </p:par>
                              <p:par>
                                <p:cTn id="11" presetID="37"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8642" y="1973179"/>
            <a:ext cx="8353191" cy="2755232"/>
          </a:xfrm>
          <a:prstGeom prst="rect">
            <a:avLst/>
          </a:prstGeom>
          <a:blipFill dpi="0" rotWithShape="1">
            <a:blip r:embed="rId4" cstate="print">
              <a:extLst>
                <a:ext uri="{28A0092B-C50C-407E-A947-70E740481C1C}">
                  <a14:useLocalDpi xmlns=""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231399" y="2775103"/>
            <a:ext cx="6260047" cy="923330"/>
          </a:xfrm>
          <a:prstGeom prst="rect">
            <a:avLst/>
          </a:prstGeom>
        </p:spPr>
        <p:txBody>
          <a:bodyPr wrap="none">
            <a:spAutoFit/>
          </a:bodyPr>
          <a:lstStyle/>
          <a:p>
            <a:r>
              <a:rPr lang="ar-EG" sz="5400" b="1" dirty="0">
                <a:solidFill>
                  <a:schemeClr val="bg1"/>
                </a:solidFill>
                <a:ea typeface="Times New Roman" panose="02020603050405020304" pitchFamily="18" charset="0"/>
                <a:cs typeface="Times New Roman" panose="02020603050405020304" pitchFamily="18" charset="0"/>
              </a:rPr>
              <a:t>الخطوة </a:t>
            </a:r>
            <a:r>
              <a:rPr lang="ar-EG" sz="5400" b="1" dirty="0" smtClean="0">
                <a:solidFill>
                  <a:schemeClr val="bg1"/>
                </a:solidFill>
                <a:ea typeface="Times New Roman" panose="02020603050405020304" pitchFamily="18" charset="0"/>
                <a:cs typeface="Times New Roman" panose="02020603050405020304" pitchFamily="18" charset="0"/>
              </a:rPr>
              <a:t>الثالثة من </a:t>
            </a:r>
            <a:r>
              <a:rPr lang="ar-EG" sz="5400" b="1" dirty="0">
                <a:solidFill>
                  <a:schemeClr val="bg1"/>
                </a:solidFill>
                <a:ea typeface="Times New Roman" panose="02020603050405020304" pitchFamily="18" charset="0"/>
                <a:cs typeface="Times New Roman" panose="02020603050405020304" pitchFamily="18" charset="0"/>
              </a:rPr>
              <a:t>المشروع</a:t>
            </a:r>
            <a:endParaRPr lang="en-US" sz="5400" dirty="0">
              <a:solidFill>
                <a:schemeClr val="bg1"/>
              </a:solidFill>
            </a:endParaRPr>
          </a:p>
        </p:txBody>
      </p:sp>
      <p:sp>
        <p:nvSpPr>
          <p:cNvPr id="4" name="Rectangle 3"/>
          <p:cNvSpPr/>
          <p:nvPr/>
        </p:nvSpPr>
        <p:spPr>
          <a:xfrm>
            <a:off x="8537933" y="2245713"/>
            <a:ext cx="1502953" cy="1917213"/>
          </a:xfrm>
          <a:prstGeom prst="rect">
            <a:avLst/>
          </a:prstGeom>
          <a:blipFill dpi="0" rotWithShape="1">
            <a:blip r:embed="rId5" cstate="print">
              <a:extLst>
                <a:ext uri="{28A0092B-C50C-407E-A947-70E740481C1C}">
                  <a14:useLocalDpi xmlns=""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876315572"/>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75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28.WAV"/>
                                        </p:tgtEl>
                                      </p:cMediaNode>
                                    </p:audio>
                                  </p:sub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750"/>
                                        <p:tgtEl>
                                          <p:spTgt spid="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5347" y="818148"/>
            <a:ext cx="10058400" cy="5197642"/>
          </a:xfrm>
          <a:prstGeom prst="rect">
            <a:avLst/>
          </a:prstGeom>
          <a:blipFill dpi="0" rotWithShape="1">
            <a:blip r:embed="rId4" cstate="print">
              <a:extLst>
                <a:ext uri="{28A0092B-C50C-407E-A947-70E740481C1C}">
                  <a14:useLocalDpi xmlns=""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683042" y="2102749"/>
            <a:ext cx="7243010" cy="2308324"/>
          </a:xfrm>
          <a:prstGeom prst="rect">
            <a:avLst/>
          </a:prstGeom>
        </p:spPr>
        <p:txBody>
          <a:bodyPr wrap="square">
            <a:spAutoFit/>
          </a:bodyPr>
          <a:lstStyle/>
          <a:p>
            <a:pPr algn="ctr" rtl="1"/>
            <a:r>
              <a:rPr lang="ar-EG" sz="4800" b="1" dirty="0">
                <a:cs typeface="+mj-cs"/>
              </a:rPr>
              <a:t>اكتب محضر الاجتماع الذي حضرته، واختمه بتوصيات مناسبة لموضوع الاجتماع.</a:t>
            </a:r>
            <a:endParaRPr lang="en-US" sz="4800" dirty="0">
              <a:cs typeface="+mj-cs"/>
            </a:endParaRPr>
          </a:p>
        </p:txBody>
      </p:sp>
    </p:spTree>
    <p:extLst>
      <p:ext uri="{BB962C8B-B14F-4D97-AF65-F5344CB8AC3E}">
        <p14:creationId xmlns="" xmlns:p14="http://schemas.microsoft.com/office/powerpoint/2010/main" val="554498620"/>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ched_accuracy3.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9884" y="2177716"/>
            <a:ext cx="9492915" cy="2105526"/>
          </a:xfrm>
          <a:prstGeom prst="rect">
            <a:avLst/>
          </a:prstGeom>
          <a:blipFill dpi="0" rotWithShape="1">
            <a:blip r:embed="rId4"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rot="21432167">
            <a:off x="2177715" y="2486344"/>
            <a:ext cx="8073191" cy="1446550"/>
          </a:xfrm>
          <a:prstGeom prst="rect">
            <a:avLst/>
          </a:prstGeom>
        </p:spPr>
        <p:txBody>
          <a:bodyPr wrap="square">
            <a:spAutoFit/>
          </a:bodyPr>
          <a:lstStyle/>
          <a:p>
            <a:pPr algn="ctr" rtl="1"/>
            <a:r>
              <a:rPr lang="ar-EG" sz="44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اختر موضوعاً للشكوى، وموضوعاً للطلب، ثم نفذ الإجراءات التخطيطية التالية:</a:t>
            </a:r>
            <a:endParaRPr lang="en-US" sz="4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118274837"/>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198 - boing sound.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66497" y="111304"/>
            <a:ext cx="9541042" cy="666549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cstate="print"/>
          <a:stretch>
            <a:fillRect/>
          </a:stretch>
        </p:blipFill>
        <p:spPr>
          <a:xfrm>
            <a:off x="1893346" y="300789"/>
            <a:ext cx="7992932" cy="6286525"/>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5209674" y="1013706"/>
            <a:ext cx="3985592" cy="523220"/>
          </a:xfrm>
          <a:prstGeom prst="rect">
            <a:avLst/>
          </a:prstGeom>
        </p:spPr>
        <p:txBody>
          <a:bodyPr wrap="square">
            <a:spAutoFit/>
          </a:bodyPr>
          <a:lstStyle/>
          <a:p>
            <a:pPr marL="457200" indent="-457200" algn="r" rtl="1">
              <a:buFont typeface="Arial" panose="020B0604020202020204" pitchFamily="34" charset="0"/>
              <a:buChar char="•"/>
            </a:pPr>
            <a:r>
              <a:rPr lang="ar-SA" sz="2800" b="1" dirty="0">
                <a:solidFill>
                  <a:srgbClr val="0033CC"/>
                </a:solidFill>
                <a:cs typeface="+mj-cs"/>
              </a:rPr>
              <a:t>ضعف الإضاءة في الفصل. </a:t>
            </a:r>
            <a:endParaRPr lang="en-US" sz="2800" dirty="0">
              <a:solidFill>
                <a:srgbClr val="0033CC"/>
              </a:solidFill>
              <a:cs typeface="+mj-cs"/>
            </a:endParaRPr>
          </a:p>
        </p:txBody>
      </p:sp>
      <p:sp>
        <p:nvSpPr>
          <p:cNvPr id="5" name="Rectangle 4"/>
          <p:cNvSpPr/>
          <p:nvPr/>
        </p:nvSpPr>
        <p:spPr>
          <a:xfrm>
            <a:off x="7533521" y="2966997"/>
            <a:ext cx="2034763" cy="954107"/>
          </a:xfrm>
          <a:prstGeom prst="rect">
            <a:avLst/>
          </a:prstGeom>
        </p:spPr>
        <p:txBody>
          <a:bodyPr wrap="square">
            <a:spAutoFit/>
          </a:bodyPr>
          <a:lstStyle/>
          <a:p>
            <a:pPr algn="ctr" rtl="1"/>
            <a:r>
              <a:rPr lang="ar-SA" sz="2800" b="1" dirty="0">
                <a:solidFill>
                  <a:srgbClr val="0033CC"/>
                </a:solidFill>
                <a:cs typeface="Times New Roman" panose="02020603050405020304" pitchFamily="18" charset="0"/>
              </a:rPr>
              <a:t>عدم متابعة المعلم. </a:t>
            </a:r>
            <a:endParaRPr lang="en-US" sz="2800" dirty="0">
              <a:solidFill>
                <a:srgbClr val="0033CC"/>
              </a:solidFill>
              <a:effectLst/>
              <a:latin typeface="Calibri" panose="020F0502020204030204" pitchFamily="34" charset="0"/>
              <a:ea typeface="Times New Roman" panose="02020603050405020304" pitchFamily="18" charset="0"/>
              <a:cs typeface="+mj-cs"/>
            </a:endParaRPr>
          </a:p>
        </p:txBody>
      </p:sp>
      <p:sp>
        <p:nvSpPr>
          <p:cNvPr id="6" name="Rectangle 5"/>
          <p:cNvSpPr/>
          <p:nvPr/>
        </p:nvSpPr>
        <p:spPr>
          <a:xfrm>
            <a:off x="2153653" y="3160932"/>
            <a:ext cx="1982627" cy="954107"/>
          </a:xfrm>
          <a:prstGeom prst="rect">
            <a:avLst/>
          </a:prstGeom>
        </p:spPr>
        <p:txBody>
          <a:bodyPr wrap="square">
            <a:spAutoFit/>
          </a:bodyPr>
          <a:lstStyle/>
          <a:p>
            <a:pPr algn="ctr" rtl="1"/>
            <a:r>
              <a:rPr lang="ar-SA" sz="2800" b="1" dirty="0">
                <a:solidFill>
                  <a:srgbClr val="0033CC"/>
                </a:solidFill>
                <a:cs typeface="+mj-cs"/>
              </a:rPr>
              <a:t>التوجيه بإصلاح الفعل. </a:t>
            </a:r>
            <a:endParaRPr lang="en-US" sz="2800" dirty="0">
              <a:solidFill>
                <a:srgbClr val="0033CC"/>
              </a:solidFill>
              <a:effectLst/>
              <a:latin typeface="Calibri" panose="020F0502020204030204" pitchFamily="34" charset="0"/>
              <a:ea typeface="Times New Roman" panose="02020603050405020304" pitchFamily="18" charset="0"/>
              <a:cs typeface="+mj-cs"/>
            </a:endParaRPr>
          </a:p>
        </p:txBody>
      </p:sp>
      <p:sp>
        <p:nvSpPr>
          <p:cNvPr id="7" name="Rectangle 6"/>
          <p:cNvSpPr/>
          <p:nvPr/>
        </p:nvSpPr>
        <p:spPr>
          <a:xfrm>
            <a:off x="4415590" y="5128283"/>
            <a:ext cx="3743574" cy="954107"/>
          </a:xfrm>
          <a:prstGeom prst="rect">
            <a:avLst/>
          </a:prstGeom>
        </p:spPr>
        <p:txBody>
          <a:bodyPr wrap="square">
            <a:spAutoFit/>
          </a:bodyPr>
          <a:lstStyle/>
          <a:p>
            <a:pPr algn="ctr" rtl="1"/>
            <a:r>
              <a:rPr lang="ar-SA" sz="2800" b="1" dirty="0">
                <a:solidFill>
                  <a:srgbClr val="0033CC"/>
                </a:solidFill>
                <a:cs typeface="Times New Roman" panose="02020603050405020304" pitchFamily="18" charset="0"/>
              </a:rPr>
              <a:t>المكرم مدير المدرسة </a:t>
            </a:r>
            <a:endParaRPr lang="en-US" sz="2800" dirty="0">
              <a:solidFill>
                <a:srgbClr val="0033CC"/>
              </a:solidFill>
            </a:endParaRPr>
          </a:p>
          <a:p>
            <a:pPr algn="ctr" rtl="1"/>
            <a:r>
              <a:rPr lang="ar-SA" sz="2800" b="1" dirty="0">
                <a:solidFill>
                  <a:srgbClr val="0033CC"/>
                </a:solidFill>
                <a:cs typeface="Times New Roman" panose="02020603050405020304" pitchFamily="18" charset="0"/>
              </a:rPr>
              <a:t>أ/ ذياب العنزي        وفقه الله </a:t>
            </a:r>
            <a:endParaRPr lang="en-US" sz="2800" dirty="0">
              <a:solidFill>
                <a:srgbClr val="0033CC"/>
              </a:solidFill>
            </a:endParaRPr>
          </a:p>
        </p:txBody>
      </p:sp>
    </p:spTree>
    <p:extLst>
      <p:ext uri="{BB962C8B-B14F-4D97-AF65-F5344CB8AC3E}">
        <p14:creationId xmlns="" xmlns:p14="http://schemas.microsoft.com/office/powerpoint/2010/main" val="597971279"/>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button1.wav"/>
                                        </p:tgtEl>
                                      </p:cMediaNode>
                                    </p:audio>
                                  </p:sub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0064 - arcade game beeps.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4" name="0064 - arcade game beeps.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4" name="0064 - arcade game beeps.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subTnLst>
                                    <p:audio>
                                      <p:cMediaNode>
                                        <p:cTn display="0" masterRel="sameClick">
                                          <p:stCondLst>
                                            <p:cond evt="begin" delay="0">
                                              <p:tn val="28"/>
                                            </p:cond>
                                          </p:stCondLst>
                                          <p:endCondLst>
                                            <p:cond evt="onStopAudio" delay="0">
                                              <p:tgtEl>
                                                <p:sldTgt/>
                                              </p:tgtEl>
                                            </p:cond>
                                          </p:endCondLst>
                                        </p:cTn>
                                        <p:tgtEl>
                                          <p:sndTgt r:embed="rId4" name="0064 - arcade game beep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3316" y="96253"/>
            <a:ext cx="9541042" cy="6665494"/>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cstate="print"/>
          <a:stretch>
            <a:fillRect/>
          </a:stretch>
        </p:blipFill>
        <p:spPr>
          <a:xfrm>
            <a:off x="1780674" y="285737"/>
            <a:ext cx="7868651" cy="6286525"/>
          </a:xfrm>
          <a:prstGeom prst="round2DiagRect">
            <a:avLst>
              <a:gd name="adj1" fmla="val 16667"/>
              <a:gd name="adj2" fmla="val 0"/>
            </a:avLst>
          </a:prstGeom>
          <a:ln w="88900" cap="sq">
            <a:solidFill>
              <a:schemeClr val="tx2"/>
            </a:solidFill>
            <a:miter lim="800000"/>
          </a:ln>
          <a:effectLst>
            <a:outerShdw blurRad="254000" algn="tl" rotWithShape="0">
              <a:srgbClr val="000000">
                <a:alpha val="43000"/>
              </a:srgbClr>
            </a:outerShdw>
          </a:effectLst>
        </p:spPr>
      </p:pic>
      <p:sp>
        <p:nvSpPr>
          <p:cNvPr id="5" name="Rectangle 4"/>
          <p:cNvSpPr/>
          <p:nvPr/>
        </p:nvSpPr>
        <p:spPr>
          <a:xfrm>
            <a:off x="4224390" y="1197199"/>
            <a:ext cx="3985592" cy="954107"/>
          </a:xfrm>
          <a:prstGeom prst="rect">
            <a:avLst/>
          </a:prstGeom>
        </p:spPr>
        <p:txBody>
          <a:bodyPr wrap="square">
            <a:spAutoFit/>
          </a:bodyPr>
          <a:lstStyle/>
          <a:p>
            <a:pPr marL="457200" indent="-457200" algn="ctr" rtl="1">
              <a:buFont typeface="Arial" panose="020B0604020202020204" pitchFamily="34" charset="0"/>
              <a:buChar char="•"/>
            </a:pPr>
            <a:r>
              <a:rPr lang="ar-SA" sz="2800" b="1" dirty="0">
                <a:solidFill>
                  <a:srgbClr val="0033CC"/>
                </a:solidFill>
                <a:cs typeface="Times New Roman" panose="02020603050405020304" pitchFamily="18" charset="0"/>
              </a:rPr>
              <a:t>إقامة ندوة عن التدخين وأضراره.</a:t>
            </a:r>
            <a:endParaRPr lang="en-US" sz="2800" dirty="0">
              <a:solidFill>
                <a:srgbClr val="0033CC"/>
              </a:solidFill>
              <a:cs typeface="+mj-cs"/>
            </a:endParaRPr>
          </a:p>
        </p:txBody>
      </p:sp>
      <p:sp>
        <p:nvSpPr>
          <p:cNvPr id="6" name="Rectangle 5"/>
          <p:cNvSpPr/>
          <p:nvPr/>
        </p:nvSpPr>
        <p:spPr>
          <a:xfrm>
            <a:off x="7236076" y="3459905"/>
            <a:ext cx="1947812" cy="523220"/>
          </a:xfrm>
          <a:prstGeom prst="rect">
            <a:avLst/>
          </a:prstGeom>
        </p:spPr>
        <p:txBody>
          <a:bodyPr wrap="square">
            <a:spAutoFit/>
          </a:bodyPr>
          <a:lstStyle/>
          <a:p>
            <a:pPr rtl="1"/>
            <a:r>
              <a:rPr lang="ar-SA" sz="2800" b="1" dirty="0">
                <a:solidFill>
                  <a:srgbClr val="0033CC"/>
                </a:solidFill>
                <a:cs typeface="Times New Roman" panose="02020603050405020304" pitchFamily="18" charset="0"/>
              </a:rPr>
              <a:t>توعية الطلاب. </a:t>
            </a:r>
            <a:endParaRPr lang="en-US" sz="2800" dirty="0">
              <a:solidFill>
                <a:srgbClr val="0033CC"/>
              </a:solidFill>
            </a:endParaRPr>
          </a:p>
        </p:txBody>
      </p:sp>
      <p:sp>
        <p:nvSpPr>
          <p:cNvPr id="7" name="Rectangle 6"/>
          <p:cNvSpPr/>
          <p:nvPr/>
        </p:nvSpPr>
        <p:spPr>
          <a:xfrm>
            <a:off x="1646163" y="3428999"/>
            <a:ext cx="2862212" cy="1384995"/>
          </a:xfrm>
          <a:prstGeom prst="rect">
            <a:avLst/>
          </a:prstGeom>
        </p:spPr>
        <p:txBody>
          <a:bodyPr wrap="square">
            <a:spAutoFit/>
          </a:bodyPr>
          <a:lstStyle/>
          <a:p>
            <a:pPr algn="ctr" rtl="1"/>
            <a:r>
              <a:rPr lang="ar-SA" sz="2800" b="1" dirty="0">
                <a:solidFill>
                  <a:srgbClr val="0033CC"/>
                </a:solidFill>
                <a:cs typeface="Times New Roman" panose="02020603050405020304" pitchFamily="18" charset="0"/>
              </a:rPr>
              <a:t>المشاركة في الندوة وتقديم ما ترونه مناسباً</a:t>
            </a:r>
            <a:r>
              <a:rPr lang="ar-SA" sz="2800" b="1" dirty="0" smtClean="0">
                <a:solidFill>
                  <a:srgbClr val="0033CC"/>
                </a:solidFill>
                <a:cs typeface="Times New Roman" panose="02020603050405020304" pitchFamily="18" charset="0"/>
              </a:rPr>
              <a:t>. </a:t>
            </a:r>
            <a:endParaRPr lang="en-US" sz="2800" dirty="0">
              <a:solidFill>
                <a:srgbClr val="0033CC"/>
              </a:solidFill>
            </a:endParaRPr>
          </a:p>
        </p:txBody>
      </p:sp>
      <p:sp>
        <p:nvSpPr>
          <p:cNvPr id="9" name="Rectangle 8"/>
          <p:cNvSpPr/>
          <p:nvPr/>
        </p:nvSpPr>
        <p:spPr>
          <a:xfrm>
            <a:off x="4224390" y="5484052"/>
            <a:ext cx="3515499" cy="954107"/>
          </a:xfrm>
          <a:prstGeom prst="rect">
            <a:avLst/>
          </a:prstGeom>
        </p:spPr>
        <p:txBody>
          <a:bodyPr wrap="square">
            <a:spAutoFit/>
          </a:bodyPr>
          <a:lstStyle/>
          <a:p>
            <a:pPr algn="ctr" rtl="1"/>
            <a:r>
              <a:rPr lang="ar-SA" sz="2800" b="1" dirty="0">
                <a:solidFill>
                  <a:srgbClr val="0033CC"/>
                </a:solidFill>
                <a:cs typeface="Times New Roman" panose="02020603050405020304" pitchFamily="18" charset="0"/>
              </a:rPr>
              <a:t>المكرم مدير المدرسة </a:t>
            </a:r>
            <a:endParaRPr lang="en-US" sz="2800" dirty="0">
              <a:solidFill>
                <a:srgbClr val="0033CC"/>
              </a:solidFill>
            </a:endParaRPr>
          </a:p>
          <a:p>
            <a:pPr algn="ctr" rtl="1"/>
            <a:r>
              <a:rPr lang="ar-SA" sz="2800" b="1" dirty="0">
                <a:solidFill>
                  <a:srgbClr val="0033CC"/>
                </a:solidFill>
                <a:cs typeface="Times New Roman" panose="02020603050405020304" pitchFamily="18" charset="0"/>
              </a:rPr>
              <a:t>أ/ ذياب العنزي      رعاه الله </a:t>
            </a:r>
            <a:endParaRPr lang="en-US" sz="2800" dirty="0">
              <a:solidFill>
                <a:srgbClr val="0033CC"/>
              </a:solidFill>
            </a:endParaRPr>
          </a:p>
        </p:txBody>
      </p:sp>
    </p:spTree>
    <p:extLst>
      <p:ext uri="{BB962C8B-B14F-4D97-AF65-F5344CB8AC3E}">
        <p14:creationId xmlns="" xmlns:p14="http://schemas.microsoft.com/office/powerpoint/2010/main" val="280425663"/>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button1.wav"/>
                                        </p:tgtEl>
                                      </p:cMediaNode>
                                    </p:audio>
                                  </p:sub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0064 - arcade game beeps.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subTnLst>
                                    <p:audio>
                                      <p:cMediaNode>
                                        <p:cTn display="0" masterRel="sameClick">
                                          <p:stCondLst>
                                            <p:cond evt="begin" delay="0">
                                              <p:tn val="18"/>
                                            </p:cond>
                                          </p:stCondLst>
                                          <p:endCondLst>
                                            <p:cond evt="onStopAudio" delay="0">
                                              <p:tgtEl>
                                                <p:sldTgt/>
                                              </p:tgtEl>
                                            </p:cond>
                                          </p:endCondLst>
                                        </p:cTn>
                                        <p:tgtEl>
                                          <p:sndTgt r:embed="rId4" name="0064 - arcade game beeps.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4" name="0064 - arcade game beeps.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4" name="0064 - arcade game beep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12432" y="156410"/>
            <a:ext cx="5041232" cy="2213811"/>
          </a:xfrm>
          <a:prstGeom prst="rect">
            <a:avLst/>
          </a:prstGeom>
          <a:blipFill dpi="0" rotWithShape="1">
            <a:blip r:embed="rId5"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366039" y="741766"/>
            <a:ext cx="3034805" cy="830997"/>
          </a:xfrm>
          <a:prstGeom prst="rect">
            <a:avLst/>
          </a:prstGeom>
        </p:spPr>
        <p:txBody>
          <a:bodyPr wrap="none">
            <a:spAutoFit/>
          </a:bodyPr>
          <a:lstStyle/>
          <a:p>
            <a:r>
              <a:rPr lang="ar-EG" sz="4800" b="1" dirty="0">
                <a:ea typeface="Times New Roman" panose="02020603050405020304" pitchFamily="18" charset="0"/>
                <a:cs typeface="Times New Roman" panose="02020603050405020304" pitchFamily="18" charset="0"/>
              </a:rPr>
              <a:t>مهارات حياتية</a:t>
            </a:r>
            <a:endParaRPr lang="en-US" sz="4800" dirty="0"/>
          </a:p>
        </p:txBody>
      </p:sp>
      <p:sp>
        <p:nvSpPr>
          <p:cNvPr id="4" name="Rectangle 3"/>
          <p:cNvSpPr/>
          <p:nvPr/>
        </p:nvSpPr>
        <p:spPr>
          <a:xfrm>
            <a:off x="685798" y="2707105"/>
            <a:ext cx="10816389" cy="3579923"/>
          </a:xfrm>
          <a:prstGeom prst="rect">
            <a:avLst/>
          </a:prstGeom>
          <a:blipFill dpi="0" rotWithShape="1">
            <a:blip r:embed="rId6" cstate="print">
              <a:extLst>
                <a:ext uri="{28A0092B-C50C-407E-A947-70E740481C1C}">
                  <a14:useLocalDpi xmlns=""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12130" y="3096682"/>
            <a:ext cx="10142621" cy="2800767"/>
          </a:xfrm>
          <a:prstGeom prst="rect">
            <a:avLst/>
          </a:prstGeom>
        </p:spPr>
        <p:txBody>
          <a:bodyPr wrap="square">
            <a:spAutoFit/>
          </a:bodyPr>
          <a:lstStyle/>
          <a:p>
            <a:pPr algn="r" rtl="1"/>
            <a:r>
              <a:rPr lang="ar-EG" sz="4400" b="1" dirty="0">
                <a:latin typeface="Calibri" panose="020F0502020204030204" pitchFamily="34" charset="0"/>
                <a:ea typeface="Calibri" panose="020F0502020204030204" pitchFamily="34" charset="0"/>
                <a:cs typeface="Times New Roman" panose="02020603050405020304" pitchFamily="18" charset="0"/>
              </a:rPr>
              <a:t>من المهم أن يراعي المرسل حسن الخطاب، وحدود الذوق واللباقة، وإعطاء الناس مقاماتهم ...... بما يضمن اتصالاً جيداً وفعالاً، ويترك مقاماتهم....... بما يضمن اتصالاً جيداً وفعالاً، ويترك أثراً حسناً عند المتلقي.</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227405285"/>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كسر.WAV"/>
                                        </p:tgtEl>
                                      </p:cMediaNode>
                                    </p:audio>
                                  </p:subTnLst>
                                </p:cTn>
                              </p:par>
                              <p:par>
                                <p:cTn id="11" presetID="49" presetClass="entr" presetSubtype="0" decel="10000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4" name="camera.wav"/>
                                        </p:tgtEl>
                                      </p:cMediaNode>
                                    </p:audio>
                                  </p:sub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73179" y="1550667"/>
            <a:ext cx="7958816" cy="2913049"/>
          </a:xfrm>
          <a:prstGeom prst="rect">
            <a:avLst/>
          </a:prstGeom>
          <a:blipFill dpi="0" rotWithShape="1">
            <a:blip r:embed="rId4" cstate="print">
              <a:extLst>
                <a:ext uri="{28A0092B-C50C-407E-A947-70E740481C1C}">
                  <a14:useLocalDpi xmlns=""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140242" y="1991602"/>
            <a:ext cx="6299592" cy="2308324"/>
          </a:xfrm>
          <a:prstGeom prst="rect">
            <a:avLst/>
          </a:prstGeom>
        </p:spPr>
        <p:txBody>
          <a:bodyPr wrap="square">
            <a:spAutoFit/>
          </a:bodyPr>
          <a:lstStyle/>
          <a:p>
            <a:pPr marR="0" lvl="0" algn="ctr" rtl="1">
              <a:spcBef>
                <a:spcPts val="0"/>
              </a:spcBef>
              <a:spcAft>
                <a:spcPts val="0"/>
              </a:spcAft>
            </a:pPr>
            <a:r>
              <a:rPr lang="ar-EG" sz="4800" b="1" dirty="0">
                <a:solidFill>
                  <a:schemeClr val="bg1"/>
                </a:solidFill>
                <a:cs typeface="+mj-cs"/>
              </a:rPr>
              <a:t>اكتب أحد الموضوعين اللذين خططتهما، ملتزماً بالعناصر الفنية للرسالة:</a:t>
            </a:r>
            <a:endParaRPr lang="en-US" sz="4800" dirty="0">
              <a:solidFill>
                <a:schemeClr val="bg1"/>
              </a:solidFill>
              <a:effectLst/>
              <a:latin typeface="Calibri" panose="020F0502020204030204" pitchFamily="34" charset="0"/>
              <a:ea typeface="Calibri" panose="020F0502020204030204" pitchFamily="34" charset="0"/>
              <a:cs typeface="+mj-cs"/>
            </a:endParaRPr>
          </a:p>
        </p:txBody>
      </p:sp>
      <p:sp>
        <p:nvSpPr>
          <p:cNvPr id="4" name="Curved Down Ribbon 3"/>
          <p:cNvSpPr/>
          <p:nvPr/>
        </p:nvSpPr>
        <p:spPr>
          <a:xfrm>
            <a:off x="7675580" y="1042504"/>
            <a:ext cx="1764254" cy="839096"/>
          </a:xfrm>
          <a:prstGeom prst="ellipseRibbon">
            <a:avLst/>
          </a:prstGeom>
          <a:gradFill>
            <a:gsLst>
              <a:gs pos="83000">
                <a:srgbClr val="FFFF00"/>
              </a:gs>
              <a:gs pos="47000">
                <a:srgbClr val="7030A0"/>
              </a:gs>
              <a:gs pos="19000">
                <a:srgbClr val="A98DBB"/>
              </a:gs>
              <a:gs pos="12389">
                <a:schemeClr val="bg2">
                  <a:lumMod val="90000"/>
                </a:schemeClr>
              </a:gs>
              <a:gs pos="49000">
                <a:srgbClr val="00B0F0"/>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34485" y="1165947"/>
            <a:ext cx="527125" cy="769441"/>
          </a:xfrm>
          <a:prstGeom prst="rect">
            <a:avLst/>
          </a:prstGeom>
          <a:noFill/>
        </p:spPr>
        <p:txBody>
          <a:bodyPr wrap="square" rtlCol="0">
            <a:spAutoFit/>
          </a:bodyPr>
          <a:lstStyle/>
          <a:p>
            <a:r>
              <a:rPr lang="ar-EG" sz="4400" b="1" dirty="0" smtClean="0">
                <a:cs typeface="+mj-cs"/>
              </a:rPr>
              <a:t>2</a:t>
            </a:r>
            <a:endParaRPr lang="en-US" sz="4400" b="1" dirty="0">
              <a:cs typeface="+mj-cs"/>
            </a:endParaRPr>
          </a:p>
        </p:txBody>
      </p:sp>
    </p:spTree>
    <p:extLst>
      <p:ext uri="{BB962C8B-B14F-4D97-AF65-F5344CB8AC3E}">
        <p14:creationId xmlns="" xmlns:p14="http://schemas.microsoft.com/office/powerpoint/2010/main" val="1982682262"/>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knock.wav"/>
                                        </p:tgtEl>
                                      </p:cMediaNode>
                                    </p:audio>
                                  </p:subTnLst>
                                </p:cTn>
                              </p:par>
                              <p:par>
                                <p:cTn id="8" presetID="4"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4242" y="228600"/>
            <a:ext cx="11032957" cy="6003758"/>
          </a:xfrm>
          <a:prstGeom prst="rect">
            <a:avLst/>
          </a:prstGeom>
          <a:blipFill dpi="0" rotWithShape="1">
            <a:blip r:embed="rId5" cstate="print">
              <a:extLst>
                <a:ext uri="{28A0092B-C50C-407E-A947-70E740481C1C}">
                  <a14:useLocalDpi xmlns=""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44580" y="380546"/>
            <a:ext cx="8554452" cy="707886"/>
          </a:xfrm>
          <a:prstGeom prst="rect">
            <a:avLst/>
          </a:prstGeom>
        </p:spPr>
        <p:txBody>
          <a:bodyPr wrap="square">
            <a:spAutoFit/>
          </a:bodyPr>
          <a:lstStyle/>
          <a:p>
            <a:pPr algn="ctr" rtl="1"/>
            <a:r>
              <a:rPr lang="ar-EG" sz="4000" b="1" dirty="0">
                <a:latin typeface="Calibri" panose="020F0502020204030204" pitchFamily="34" charset="0"/>
                <a:ea typeface="Calibri" panose="020F0502020204030204" pitchFamily="34" charset="0"/>
                <a:cs typeface="Times New Roman" panose="02020603050405020304" pitchFamily="18" charset="0"/>
              </a:rPr>
              <a:t>بسم الله الرحمن </a:t>
            </a:r>
            <a:r>
              <a:rPr lang="ar-EG" sz="4000" b="1" dirty="0" smtClean="0">
                <a:latin typeface="Calibri" panose="020F0502020204030204" pitchFamily="34" charset="0"/>
                <a:ea typeface="Calibri" panose="020F0502020204030204" pitchFamily="34" charset="0"/>
                <a:cs typeface="Times New Roman" panose="02020603050405020304" pitchFamily="18" charset="0"/>
              </a:rPr>
              <a:t>الرحيم</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540041" y="1527917"/>
            <a:ext cx="9661357" cy="4524315"/>
          </a:xfrm>
          <a:prstGeom prst="rect">
            <a:avLst/>
          </a:prstGeom>
        </p:spPr>
        <p:txBody>
          <a:bodyPr wrap="square">
            <a:spAutoFit/>
          </a:bodyPr>
          <a:lstStyle/>
          <a:p>
            <a:pPr algn="r" rtl="1"/>
            <a:r>
              <a:rPr lang="ar-SA" sz="3200" b="1" dirty="0">
                <a:solidFill>
                  <a:srgbClr val="4F2270"/>
                </a:solidFill>
                <a:cs typeface="+mj-cs"/>
              </a:rPr>
              <a:t>المكرم مدير المدرسة أ/ ذياب العنزي		وفقه الله </a:t>
            </a:r>
            <a:endParaRPr lang="en-US" sz="3200" dirty="0">
              <a:solidFill>
                <a:srgbClr val="4F2270"/>
              </a:solidFill>
              <a:cs typeface="+mj-cs"/>
            </a:endParaRPr>
          </a:p>
          <a:p>
            <a:pPr algn="r" rtl="1"/>
            <a:r>
              <a:rPr lang="ar-SA" sz="3200" b="1" dirty="0">
                <a:solidFill>
                  <a:srgbClr val="4F2270"/>
                </a:solidFill>
                <a:cs typeface="+mj-cs"/>
              </a:rPr>
              <a:t>السلام عليكم و رحمة الله وبركاته</a:t>
            </a:r>
            <a:endParaRPr lang="en-US" sz="3200" dirty="0">
              <a:solidFill>
                <a:srgbClr val="4F2270"/>
              </a:solidFill>
              <a:cs typeface="+mj-cs"/>
            </a:endParaRPr>
          </a:p>
          <a:p>
            <a:pPr algn="r" rtl="1"/>
            <a:r>
              <a:rPr lang="ar-SA" sz="3200" b="1" dirty="0">
                <a:solidFill>
                  <a:srgbClr val="4F2270"/>
                </a:solidFill>
                <a:cs typeface="+mj-cs"/>
              </a:rPr>
              <a:t>نحيطكم علماً بأننا نعاني من ضعف الإضاءة في فصلنا نظراً لتعطل عدد من مصابيح الإنارة منذ ثلاثة أيام ولم تصلح حتى وقت تحرير هذه الرسالة لذلك نرجو منكم التكرم بالتوجيه بإصلاحها شاكرين تجاوبكم </a:t>
            </a:r>
            <a:endParaRPr lang="en-US" sz="3200" dirty="0">
              <a:solidFill>
                <a:srgbClr val="4F2270"/>
              </a:solidFill>
              <a:cs typeface="+mj-cs"/>
            </a:endParaRPr>
          </a:p>
          <a:p>
            <a:pPr algn="r" rtl="1"/>
            <a:r>
              <a:rPr lang="ar-SA" sz="3200" b="1" dirty="0">
                <a:solidFill>
                  <a:srgbClr val="4F2270"/>
                </a:solidFill>
                <a:cs typeface="+mj-cs"/>
              </a:rPr>
              <a:t>والله المستعان </a:t>
            </a:r>
            <a:endParaRPr lang="en-US" sz="3200" dirty="0">
              <a:solidFill>
                <a:srgbClr val="4F2270"/>
              </a:solidFill>
              <a:cs typeface="+mj-cs"/>
            </a:endParaRPr>
          </a:p>
          <a:p>
            <a:pPr algn="r" rtl="1"/>
            <a:r>
              <a:rPr lang="ar-SA" sz="3200" b="1" dirty="0">
                <a:solidFill>
                  <a:srgbClr val="4F2270"/>
                </a:solidFill>
                <a:cs typeface="+mj-cs"/>
              </a:rPr>
              <a:t>أبناؤكم</a:t>
            </a:r>
            <a:endParaRPr lang="en-US" sz="3200" dirty="0">
              <a:solidFill>
                <a:srgbClr val="4F2270"/>
              </a:solidFill>
              <a:cs typeface="+mj-cs"/>
            </a:endParaRPr>
          </a:p>
          <a:p>
            <a:pPr algn="r" rtl="1"/>
            <a:r>
              <a:rPr lang="ar-SA" sz="3200" b="1" dirty="0">
                <a:solidFill>
                  <a:srgbClr val="4F2270"/>
                </a:solidFill>
                <a:cs typeface="+mj-cs"/>
              </a:rPr>
              <a:t>طلاب فصل 3/1</a:t>
            </a:r>
            <a:endParaRPr lang="en-US" sz="3200" dirty="0">
              <a:solidFill>
                <a:srgbClr val="4F2270"/>
              </a:solidFill>
              <a:cs typeface="+mj-cs"/>
            </a:endParaRPr>
          </a:p>
          <a:p>
            <a:pPr algn="r" rtl="1"/>
            <a:r>
              <a:rPr lang="ar-SA" sz="3200" b="1" dirty="0">
                <a:solidFill>
                  <a:srgbClr val="4F2270"/>
                </a:solidFill>
                <a:cs typeface="+mj-cs"/>
              </a:rPr>
              <a:t>7/12/1437هـ </a:t>
            </a:r>
            <a:endParaRPr lang="en-US" sz="3200" dirty="0">
              <a:solidFill>
                <a:srgbClr val="4F2270"/>
              </a:solidFill>
              <a:cs typeface="+mj-cs"/>
            </a:endParaRPr>
          </a:p>
        </p:txBody>
      </p:sp>
    </p:spTree>
    <p:extLst>
      <p:ext uri="{BB962C8B-B14F-4D97-AF65-F5344CB8AC3E}">
        <p14:creationId xmlns="" xmlns:p14="http://schemas.microsoft.com/office/powerpoint/2010/main" val="3388204170"/>
      </p:ext>
    </p:extLst>
  </p:cSld>
  <p:clrMapOvr>
    <a:masterClrMapping/>
  </p:clrMapOvr>
  <p:transition>
    <p:pull/>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0196 - boing boing.wav"/>
                                        </p:tgtEl>
                                      </p:cMediaNode>
                                    </p:audio>
                                  </p:subTnLst>
                                </p:cTn>
                              </p:par>
                              <p:par>
                                <p:cTn id="10" presetID="5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7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4" name="0519 - electronic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772</TotalTime>
  <Words>678</Words>
  <Application>Microsoft Office PowerPoint</Application>
  <PresentationFormat>مخصص</PresentationFormat>
  <Paragraphs>109</Paragraphs>
  <Slides>34</Slides>
  <Notes>0</Notes>
  <HiddenSlides>0</HiddenSlides>
  <MMClips>0</MMClips>
  <ScaleCrop>false</ScaleCrop>
  <HeadingPairs>
    <vt:vector size="4" baseType="variant">
      <vt:variant>
        <vt:lpstr>سمة</vt:lpstr>
      </vt:variant>
      <vt:variant>
        <vt:i4>1</vt:i4>
      </vt:variant>
      <vt:variant>
        <vt:lpstr>عناوين الشرائح</vt:lpstr>
      </vt:variant>
      <vt:variant>
        <vt:i4>34</vt:i4>
      </vt:variant>
    </vt:vector>
  </HeadingPairs>
  <TitlesOfParts>
    <vt:vector size="35" baseType="lpstr">
      <vt:lpstr>Office Theme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القراءة والتواصل اللغوي3 المستوى الخامس - كتاب التطبيقات- الوحدة الثانية</dc:title>
  <dc:subject>نشاطات التعلم</dc:subject>
  <dc:creator>أ. بندر الحازمي</dc:creator>
  <cp:keywords>حقيبة انجاز المعلم والمعلمة</cp:keywords>
  <cp:lastModifiedBy>secretools world</cp:lastModifiedBy>
  <cp:revision>70</cp:revision>
  <dcterms:created xsi:type="dcterms:W3CDTF">2016-09-06T13:00:01Z</dcterms:created>
  <dcterms:modified xsi:type="dcterms:W3CDTF">2016-09-27T07:56:06Z</dcterms:modified>
</cp:coreProperties>
</file>