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</p:sldMasterIdLst>
  <p:sldIdLst>
    <p:sldId id="358" r:id="rId3"/>
    <p:sldId id="357" r:id="rId4"/>
    <p:sldId id="257" r:id="rId5"/>
    <p:sldId id="316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50" d="100"/>
          <a:sy n="50" d="100"/>
        </p:scale>
        <p:origin x="-195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22127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83363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535188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82276527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xmlns="" val="4127684461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C940B-A705-41F2-9C2E-F2FF1FA54844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B3558E-53E2-4700-A1EF-54C7E4C9B99B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747453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الفهرس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السابق</a:t>
            </a:r>
            <a:endParaRPr lang="ar-SA" sz="2400" b="1" dirty="0">
              <a:solidFill>
                <a:prstClr val="black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prstClr val="black"/>
                </a:solidFill>
              </a:rPr>
              <a:t>التالي</a:t>
            </a:r>
            <a:endParaRPr lang="ar-SA" sz="2400" b="1" dirty="0">
              <a:solidFill>
                <a:prstClr val="black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صورة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04"/>
          <a:stretch/>
        </p:blipFill>
        <p:spPr>
          <a:xfrm>
            <a:off x="-108520" y="-55860"/>
            <a:ext cx="9324528" cy="1540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5638136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EA747-23B9-4B77-BD76-8D6225EDDABC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4DF437-2A62-4EFD-9891-F800DE2AA7EE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326405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9A95B-C627-4E5C-860F-91907ACC4BDF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00BF8B-0BF8-4FAB-876F-EF9EEF4B389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78737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26E9F-4CDC-48BB-BDCB-54858415C095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49AC9-85D5-4CD7-B7CB-68EB4A03ACFF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824572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تحضير 7">
            <a:hlinkClick r:id="rId2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السابق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10" name="شارة رتبة 9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1002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C00000"/>
                </a:solidFill>
              </a:rPr>
              <a:t>التالي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D:\Work2\exxit.png">
            <a:hlinkHover r:id="" action="ppaction://hlinkshowjump?jump=endshow" highlightClick="1">
              <a:snd r:embed="rId3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353594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983817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 userDrawn="1"/>
        </p:nvSpPr>
        <p:spPr>
          <a:xfrm>
            <a:off x="1115616" y="-72008"/>
            <a:ext cx="8100392" cy="6237312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954731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2815F-5EAE-4EE4-93F6-350B7680E0AB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981D7A-9E1C-4504-8842-6FAE2A7BA93C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509600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4B8C5D-BB34-4724-8E56-A6A06EE04A0A}" type="datetimeFigureOut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01/02/38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17A39-A0B3-4C2A-8703-D36A2C8E5B74}" type="slidenum">
              <a:rPr lang="ar-SA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ar-SA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139271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8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1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70983"/>
                  <a:endParaRPr lang="en-US" sz="19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70983"/>
                <a:endParaRPr lang="en-US" sz="19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70983"/>
              <a:endParaRPr lang="en-US" sz="19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0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708476"/>
            <a:ext cx="3313355" cy="170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4421080"/>
            <a:ext cx="3309803" cy="1260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5" y="1516829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pPr/>
              <a:t>01/02/38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7"/>
            <a:ext cx="2831592" cy="3651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>
              <a:solidFill>
                <a:srgbClr val="0F6FC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7"/>
            <a:ext cx="64366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F6FC6"/>
                </a:solidFill>
              </a:rPr>
              <a:pPr/>
              <a:t>‹#›</a:t>
            </a:fld>
            <a:endParaRPr lang="ar-SA">
              <a:solidFill>
                <a:srgbClr val="0F6FC6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970983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04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42516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7094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13449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78963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79749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490881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004684"/>
      </p:ext>
    </p:extLst>
  </p:cSld>
  <p:clrMapOvr>
    <a:masterClrMapping/>
  </p:clrMapOvr>
  <p:transition>
    <p:zoom/>
    <p:sndAc>
      <p:stSnd>
        <p:snd r:embed="rId1" name="las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01/02/38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2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  <p:sndAc>
      <p:stSnd>
        <p:snd r:embed="rId13" name="laser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تحضير 6">
            <a:hlinkClick r:id="rId15" action="ppaction://hlinksldjump"/>
          </p:cNvPr>
          <p:cNvSpPr/>
          <p:nvPr userDrawn="1"/>
        </p:nvSpPr>
        <p:spPr>
          <a:xfrm>
            <a:off x="3332964" y="6287466"/>
            <a:ext cx="3312368" cy="473576"/>
          </a:xfrm>
          <a:prstGeom prst="flowChartPrepar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الفهرس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8" name="شارة رتبة 7">
            <a:hlinkClick r:id="" action="ppaction://hlinkshowjump?jump=previousslide"/>
          </p:cNvPr>
          <p:cNvSpPr/>
          <p:nvPr userDrawn="1"/>
        </p:nvSpPr>
        <p:spPr>
          <a:xfrm>
            <a:off x="5997260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السابق</a:t>
            </a:r>
            <a:endParaRPr lang="ar-SA" sz="2400" b="1" dirty="0">
              <a:solidFill>
                <a:srgbClr val="002060"/>
              </a:solidFill>
            </a:endParaRPr>
          </a:p>
        </p:txBody>
      </p:sp>
      <p:sp>
        <p:nvSpPr>
          <p:cNvPr id="9" name="شارة رتبة 8">
            <a:hlinkClick r:id="" action="ppaction://hlinkshowjump?jump=nextslide"/>
          </p:cNvPr>
          <p:cNvSpPr/>
          <p:nvPr userDrawn="1"/>
        </p:nvSpPr>
        <p:spPr>
          <a:xfrm flipH="1">
            <a:off x="2324852" y="6310854"/>
            <a:ext cx="1728192" cy="450188"/>
          </a:xfrm>
          <a:prstGeom prst="chevron">
            <a:avLst>
              <a:gd name="adj" fmla="val 90762"/>
            </a:avLst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2400" b="1" dirty="0" smtClean="0">
                <a:solidFill>
                  <a:srgbClr val="002060"/>
                </a:solidFill>
              </a:rPr>
              <a:t>التالي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8" descr="D:\Work2\exxit.png">
            <a:hlinkHover r:id="" action="ppaction://hlinkshowjump?jump=endshow" highlightClick="1">
              <a:snd r:embed="rId16" name="الترجمة من Google_2.wav"/>
            </a:hlinkHover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08" y="5694689"/>
            <a:ext cx="1125538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رة 3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17" b="12152"/>
          <a:stretch/>
        </p:blipFill>
        <p:spPr>
          <a:xfrm>
            <a:off x="0" y="0"/>
            <a:ext cx="9121956" cy="111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1240836"/>
            <a:ext cx="1850596" cy="161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52937"/>
            <a:ext cx="1728192" cy="1468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 userDrawn="1"/>
        </p:nvSpPr>
        <p:spPr>
          <a:xfrm>
            <a:off x="1043608" y="836712"/>
            <a:ext cx="8208912" cy="5474142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r-S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6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NUL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audio" Target="../media/audio11.wav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6"/>
          <p:cNvGrpSpPr/>
          <p:nvPr/>
        </p:nvGrpSpPr>
        <p:grpSpPr>
          <a:xfrm>
            <a:off x="1691680" y="44624"/>
            <a:ext cx="4812028" cy="1121235"/>
            <a:chOff x="2274540" y="0"/>
            <a:chExt cx="4457700" cy="845423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8" name="صورة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74540" y="0"/>
              <a:ext cx="4457700" cy="845423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0" name="مستطيل 8"/>
            <p:cNvSpPr/>
            <p:nvPr/>
          </p:nvSpPr>
          <p:spPr>
            <a:xfrm>
              <a:off x="3174848" y="116632"/>
              <a:ext cx="2493558" cy="568810"/>
            </a:xfrm>
            <a:prstGeom prst="downArrowCallou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none">
              <a:spAutoFit/>
            </a:bodyPr>
            <a:lstStyle/>
            <a:p>
              <a:pPr algn="ctr" defTabSz="913432"/>
              <a:r>
                <a:rPr lang="ar-SA" sz="2600" b="1" dirty="0" smtClean="0">
                  <a:ln w="10541" cmpd="sng">
                    <a:solidFill>
                      <a:srgbClr val="0F6FC6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Sakkal Majalla" pitchFamily="2" charset="-78"/>
                  <a:cs typeface="Sakkal Majalla" pitchFamily="2" charset="-78"/>
                </a:rPr>
                <a:t>استراتيجية : حلقة الحكيم</a:t>
              </a:r>
              <a:endParaRPr lang="ar-EG" sz="2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pic>
        <p:nvPicPr>
          <p:cNvPr id="22" name="صورة 2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1979712" y="5949280"/>
            <a:ext cx="881484" cy="88148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027192"/>
            <a:ext cx="840817" cy="840817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948321" y="998153"/>
            <a:ext cx="7296087" cy="4932664"/>
            <a:chOff x="948321" y="998153"/>
            <a:chExt cx="7296087" cy="4932664"/>
          </a:xfrm>
        </p:grpSpPr>
        <p:grpSp>
          <p:nvGrpSpPr>
            <p:cNvPr id="4" name="مجموعة 24"/>
            <p:cNvGrpSpPr/>
            <p:nvPr/>
          </p:nvGrpSpPr>
          <p:grpSpPr>
            <a:xfrm>
              <a:off x="948321" y="998153"/>
              <a:ext cx="7296087" cy="4932664"/>
              <a:chOff x="523875" y="1116452"/>
              <a:chExt cx="8096250" cy="5120860"/>
            </a:xfrm>
          </p:grpSpPr>
          <p:pic>
            <p:nvPicPr>
              <p:cNvPr id="27" name="صورة 26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 xmlns="">
                      <a14:imgLayer r:embed="">
                        <a14:imgEffect>
                          <a14:sharpenSoften amount="5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3875" y="1116452"/>
                <a:ext cx="8096250" cy="5120860"/>
              </a:xfrm>
              <a:prstGeom prst="rect">
                <a:avLst/>
              </a:prstGeom>
            </p:spPr>
          </p:pic>
          <p:sp>
            <p:nvSpPr>
              <p:cNvPr id="28" name="مربع نص 27"/>
              <p:cNvSpPr txBox="1"/>
              <p:nvPr/>
            </p:nvSpPr>
            <p:spPr>
              <a:xfrm>
                <a:off x="4492094" y="1239426"/>
                <a:ext cx="3808410" cy="456912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ctr" defTabSz="913432"/>
                <a:r>
                  <a:rPr lang="ar-SA" sz="2000" b="1" dirty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طريقة التنفيذ :</a:t>
                </a:r>
              </a:p>
              <a:p>
                <a:pPr marL="342900" indent="-342900" algn="ctr" defTabSz="913432">
                  <a:buFont typeface="Wingdings" pitchFamily="2" charset="2"/>
                  <a:buChar char="§"/>
                </a:pPr>
                <a:r>
                  <a:rPr lang="ar-SA" sz="2000" b="1" dirty="0" smtClean="0">
                    <a:solidFill>
                      <a:srgbClr val="002060"/>
                    </a:solidFill>
                    <a:latin typeface="Sakkal Majalla" pitchFamily="2" charset="-78"/>
                    <a:cs typeface="Sakkal Majalla" pitchFamily="2" charset="-78"/>
                  </a:rPr>
                  <a:t>يكتشف المعلم من يقوم بدور الحكماء من خلال توجيه سؤالا مثل , من الذي حل المسألة الرياضية الصعبة في الواجب ؟ من سافر إلي مدائن صالح ؟ من يعرف كيفية التفاعل الكيميائي لإذابة الجليد عن الطرق ؟ </a:t>
                </a:r>
              </a:p>
              <a:p>
                <a:pPr algn="ctr" defTabSz="913432"/>
                <a:r>
                  <a:rPr lang="ar-SA" sz="2000" b="1" dirty="0" smtClean="0">
                    <a:solidFill>
                      <a:srgbClr val="C00000"/>
                    </a:solidFill>
                    <a:latin typeface="Sakkal Majalla" pitchFamily="2" charset="-78"/>
                    <a:cs typeface="Sakkal Majalla" pitchFamily="2" charset="-78"/>
                  </a:rPr>
                  <a:t>يخرج هؤلاء الطلاب وينتشرون في أرجاء غرفة الصف</a:t>
                </a:r>
              </a:p>
              <a:p>
                <a:pPr algn="ctr" defTabSz="913432"/>
                <a:r>
                  <a:rPr lang="ar-SA" sz="2000" b="1" dirty="0" smtClean="0">
                    <a:solidFill>
                      <a:prstClr val="black"/>
                    </a:solidFill>
                    <a:latin typeface="Sakkal Majalla" pitchFamily="2" charset="-78"/>
                    <a:cs typeface="Sakkal Majalla" pitchFamily="2" charset="-78"/>
                  </a:rPr>
                  <a:t>يوزع المعلم بقية الطلاب علي شكل مجاميع كل طالبين يذهبون إلي حكيم واحد فقط يشرح لهم ويفسر لهم الإجابة وهم بدون الملاحظات ثم يعودون إلي مجاميعهم ويتناقشون فيما دار بينهم</a:t>
                </a:r>
                <a:endParaRPr lang="ar-SA" sz="2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739" y="1295400"/>
              <a:ext cx="2902861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941366681"/>
      </p:ext>
    </p:extLst>
  </p:cSld>
  <p:clrMapOvr>
    <a:masterClrMapping/>
  </p:clrMapOvr>
  <p:transition spd="slow">
    <p:cover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1984382" y="188640"/>
            <a:ext cx="6883437" cy="1115600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2195736" y="246127"/>
            <a:ext cx="64807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وفي التفاعلات النووية (لا يتغير مجموع العدد الكتلي 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،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ولا الشحنة الكلية </a:t>
            </a:r>
            <a:r>
              <a:rPr lang="en-US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Z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859" y="1484784"/>
            <a:ext cx="8557959" cy="3174384"/>
          </a:xfrm>
          <a:prstGeom prst="rect">
            <a:avLst/>
          </a:prstGeom>
          <a:ln w="3175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309861" y="4920612"/>
            <a:ext cx="8510612" cy="10290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انبعاث جسيم ألفا بواسطة عنصر اليورانيوم 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238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ينتج عنه تكوّن الثوريوم 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234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a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) انبعاث جسيم بيتا بواسطة عنصر الثوريوم 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234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ينتج تكوّن </a:t>
            </a:r>
            <a:r>
              <a:rPr lang="ar-SA" sz="2600" b="1" dirty="0" err="1" smtClean="0">
                <a:latin typeface="Sakkal Majalla" pitchFamily="2" charset="-78"/>
                <a:cs typeface="Sakkal Majalla" pitchFamily="2" charset="-78"/>
              </a:rPr>
              <a:t>البروتكتانيوم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234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US" sz="2600" b="1" dirty="0" smtClean="0">
                <a:latin typeface="Sakkal Majalla" pitchFamily="2" charset="-78"/>
                <a:cs typeface="Sakkal Majalla" pitchFamily="2" charset="-78"/>
              </a:rPr>
              <a:t>b</a:t>
            </a:r>
            <a:r>
              <a:rPr lang="ar-SA" sz="2600" b="1" dirty="0" smtClean="0">
                <a:latin typeface="Sakkal Majalla" pitchFamily="2" charset="-78"/>
                <a:cs typeface="Sakkal Majalla" pitchFamily="2" charset="-78"/>
              </a:rPr>
              <a:t>).</a:t>
            </a:r>
            <a:endParaRPr lang="ar-SA" sz="26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5453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5004048" y="44624"/>
            <a:ext cx="3888431" cy="764704"/>
            <a:chOff x="2339752" y="0"/>
            <a:chExt cx="4536504" cy="76470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5338422" y="145311"/>
            <a:ext cx="350191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التفاعلات والمعادلات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عنوان 1"/>
          <p:cNvSpPr txBox="1">
            <a:spLocks/>
          </p:cNvSpPr>
          <p:nvPr/>
        </p:nvSpPr>
        <p:spPr>
          <a:xfrm>
            <a:off x="4429124" y="848742"/>
            <a:ext cx="4429125" cy="6292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يمكن التعبير عن التفاعل النووي :</a:t>
            </a:r>
          </a:p>
        </p:txBody>
      </p:sp>
      <p:grpSp>
        <p:nvGrpSpPr>
          <p:cNvPr id="3" name="مجموعة 2"/>
          <p:cNvGrpSpPr/>
          <p:nvPr/>
        </p:nvGrpSpPr>
        <p:grpSpPr>
          <a:xfrm>
            <a:off x="0" y="1504072"/>
            <a:ext cx="9144000" cy="1041400"/>
            <a:chOff x="0" y="1504072"/>
            <a:chExt cx="9144000" cy="1041400"/>
          </a:xfrm>
        </p:grpSpPr>
        <p:sp>
          <p:nvSpPr>
            <p:cNvPr id="20" name="عنوان 1"/>
            <p:cNvSpPr txBox="1">
              <a:spLocks/>
            </p:cNvSpPr>
            <p:nvPr/>
          </p:nvSpPr>
          <p:spPr>
            <a:xfrm>
              <a:off x="0" y="1616785"/>
              <a:ext cx="9144000" cy="928687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92</a:t>
              </a:r>
              <a:r>
                <a:rPr lang="en-GB" sz="5400" b="1" dirty="0">
                  <a:solidFill>
                    <a:srgbClr val="FF0000"/>
                  </a:solidFill>
                  <a:latin typeface="Constantia"/>
                </a:rPr>
                <a:t>U</a:t>
              </a:r>
              <a:r>
                <a:rPr lang="en-GB" sz="5400" b="1" dirty="0">
                  <a:solidFill>
                    <a:prstClr val="black"/>
                  </a:solidFill>
                  <a:latin typeface="Constantia"/>
                </a:rPr>
                <a:t> ---&gt;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90</a:t>
              </a:r>
              <a:r>
                <a:rPr lang="en-GB" sz="5400" b="1" dirty="0">
                  <a:solidFill>
                    <a:srgbClr val="00B050"/>
                  </a:solidFill>
                  <a:latin typeface="Constantia"/>
                </a:rPr>
                <a:t>Th</a:t>
              </a:r>
              <a:r>
                <a:rPr lang="en-GB" sz="5400" b="1" dirty="0">
                  <a:solidFill>
                    <a:prstClr val="black"/>
                  </a:solidFill>
                  <a:latin typeface="Constantia"/>
                </a:rPr>
                <a:t> +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2</a:t>
              </a:r>
              <a:r>
                <a:rPr lang="en-GB" sz="5400" b="1" dirty="0">
                  <a:solidFill>
                    <a:srgbClr val="C00000"/>
                  </a:solidFill>
                  <a:latin typeface="Constantia"/>
                </a:rPr>
                <a:t>He</a:t>
              </a:r>
              <a:endParaRPr lang="ar-SA" sz="5400" b="1" dirty="0">
                <a:solidFill>
                  <a:srgbClr val="C00000"/>
                </a:solidFill>
                <a:latin typeface="Constantia"/>
                <a:cs typeface="Times New Roman"/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1403350" y="1504072"/>
              <a:ext cx="8651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238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6084888" y="1504072"/>
              <a:ext cx="431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4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3925888" y="1504072"/>
              <a:ext cx="863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234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9" name="عنوان 1"/>
          <p:cNvSpPr txBox="1">
            <a:spLocks/>
          </p:cNvSpPr>
          <p:nvPr/>
        </p:nvSpPr>
        <p:spPr>
          <a:xfrm>
            <a:off x="3059832" y="2689488"/>
            <a:ext cx="5832647" cy="6292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وعملية تحول ذرات الثوريوم بانبعاث جسيم بيتا: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0" y="3265552"/>
            <a:ext cx="9144000" cy="1112838"/>
            <a:chOff x="0" y="3265552"/>
            <a:chExt cx="9144000" cy="1112838"/>
          </a:xfrm>
        </p:grpSpPr>
        <p:sp>
          <p:nvSpPr>
            <p:cNvPr id="30" name="عنوان 1"/>
            <p:cNvSpPr txBox="1">
              <a:spLocks/>
            </p:cNvSpPr>
            <p:nvPr/>
          </p:nvSpPr>
          <p:spPr>
            <a:xfrm>
              <a:off x="0" y="3449702"/>
              <a:ext cx="9144000" cy="928688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90</a:t>
              </a:r>
              <a:r>
                <a:rPr lang="en-GB" sz="5400" b="1" dirty="0">
                  <a:solidFill>
                    <a:srgbClr val="00B050"/>
                  </a:solidFill>
                  <a:latin typeface="Constantia"/>
                </a:rPr>
                <a:t>Th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dirty="0">
                  <a:solidFill>
                    <a:srgbClr val="FF0000"/>
                  </a:solidFill>
                  <a:latin typeface="Constantia"/>
                </a:rPr>
                <a:t>---&gt;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91</a:t>
              </a:r>
              <a:r>
                <a:rPr lang="en-GB" sz="5400" b="1" dirty="0">
                  <a:solidFill>
                    <a:srgbClr val="4F271C">
                      <a:lumMod val="60000"/>
                      <a:lumOff val="40000"/>
                    </a:srgbClr>
                  </a:solidFill>
                  <a:latin typeface="Constantia"/>
                </a:rPr>
                <a:t>Pa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dirty="0">
                  <a:solidFill>
                    <a:prstClr val="black"/>
                  </a:solidFill>
                  <a:latin typeface="Constantia"/>
                </a:rPr>
                <a:t>+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-1</a:t>
              </a:r>
              <a:r>
                <a:rPr lang="en-GB" sz="5400" b="1" dirty="0">
                  <a:solidFill>
                    <a:srgbClr val="00B0F0"/>
                  </a:solidFill>
                  <a:latin typeface="Constantia"/>
                </a:rPr>
                <a:t>e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dirty="0">
                  <a:solidFill>
                    <a:prstClr val="black"/>
                  </a:solidFill>
                  <a:latin typeface="Constantia"/>
                </a:rPr>
                <a:t>+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0</a:t>
              </a:r>
              <a:r>
                <a:rPr lang="el-GR" sz="5400" b="1" dirty="0">
                  <a:solidFill>
                    <a:srgbClr val="C32D2E"/>
                  </a:solidFill>
                  <a:latin typeface="Constantia"/>
                </a:rPr>
                <a:t>ν</a:t>
              </a:r>
              <a:endParaRPr lang="ar-SA" sz="5400" b="1" dirty="0">
                <a:solidFill>
                  <a:srgbClr val="C32D2E"/>
                </a:solidFill>
                <a:latin typeface="Constantia"/>
                <a:cs typeface="Times New Roman"/>
              </a:endParaRPr>
            </a:p>
          </p:txBody>
        </p:sp>
        <p:sp>
          <p:nvSpPr>
            <p:cNvPr id="31" name="TextBox 14"/>
            <p:cNvSpPr txBox="1">
              <a:spLocks noChangeArrowheads="1"/>
            </p:cNvSpPr>
            <p:nvPr/>
          </p:nvSpPr>
          <p:spPr bwMode="auto">
            <a:xfrm>
              <a:off x="7164388" y="3454465"/>
              <a:ext cx="431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0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5899150" y="3449702"/>
              <a:ext cx="4333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0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33" name="TextBox 16"/>
            <p:cNvSpPr txBox="1">
              <a:spLocks noChangeArrowheads="1"/>
            </p:cNvSpPr>
            <p:nvPr/>
          </p:nvSpPr>
          <p:spPr bwMode="auto">
            <a:xfrm>
              <a:off x="3657600" y="3368740"/>
              <a:ext cx="8636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234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34" name="TextBox 17"/>
            <p:cNvSpPr txBox="1">
              <a:spLocks noChangeArrowheads="1"/>
            </p:cNvSpPr>
            <p:nvPr/>
          </p:nvSpPr>
          <p:spPr bwMode="auto">
            <a:xfrm>
              <a:off x="827088" y="3265552"/>
              <a:ext cx="8651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234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5" name="عنوان 1"/>
          <p:cNvSpPr txBox="1">
            <a:spLocks/>
          </p:cNvSpPr>
          <p:nvPr/>
        </p:nvSpPr>
        <p:spPr>
          <a:xfrm>
            <a:off x="584157" y="4508533"/>
            <a:ext cx="8308322" cy="62922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وعندما يصطدم جسيم مع نواة ينتج عنه غالبًا انبعاث جسيمات أخرى: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0" y="5106035"/>
            <a:ext cx="9144000" cy="1017588"/>
            <a:chOff x="0" y="5106035"/>
            <a:chExt cx="9144000" cy="1017588"/>
          </a:xfrm>
        </p:grpSpPr>
        <p:sp>
          <p:nvSpPr>
            <p:cNvPr id="36" name="عنوان 1"/>
            <p:cNvSpPr txBox="1">
              <a:spLocks/>
            </p:cNvSpPr>
            <p:nvPr/>
          </p:nvSpPr>
          <p:spPr>
            <a:xfrm>
              <a:off x="0" y="5194935"/>
              <a:ext cx="9144000" cy="928688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6</a:t>
              </a:r>
              <a:r>
                <a:rPr lang="en-GB" sz="5400" b="1" dirty="0">
                  <a:solidFill>
                    <a:srgbClr val="0000CC"/>
                  </a:solidFill>
                  <a:latin typeface="Constantia"/>
                </a:rPr>
                <a:t>C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dirty="0">
                  <a:solidFill>
                    <a:prstClr val="black"/>
                  </a:solidFill>
                  <a:latin typeface="Constantia"/>
                </a:rPr>
                <a:t>+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1</a:t>
              </a:r>
              <a:r>
                <a:rPr lang="en-GB" sz="5400" b="1" dirty="0">
                  <a:solidFill>
                    <a:srgbClr val="C00000"/>
                  </a:solidFill>
                  <a:latin typeface="Constantia"/>
                </a:rPr>
                <a:t>H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dirty="0">
                  <a:solidFill>
                    <a:srgbClr val="FF0000"/>
                  </a:solidFill>
                  <a:latin typeface="Constantia"/>
                </a:rPr>
                <a:t>---&gt;</a:t>
              </a:r>
              <a:r>
                <a:rPr lang="en-GB" sz="5400" b="1" dirty="0">
                  <a:solidFill>
                    <a:srgbClr val="FFFF00"/>
                  </a:solidFill>
                  <a:latin typeface="Constantia"/>
                </a:rPr>
                <a:t> </a:t>
              </a:r>
              <a:r>
                <a:rPr lang="en-GB" sz="5400" b="1" baseline="-25000" dirty="0">
                  <a:solidFill>
                    <a:prstClr val="black"/>
                  </a:solidFill>
                  <a:latin typeface="Constantia"/>
                </a:rPr>
                <a:t>7</a:t>
              </a:r>
              <a:r>
                <a:rPr lang="en-GB" sz="5400" b="1" dirty="0">
                  <a:solidFill>
                    <a:srgbClr val="00B050"/>
                  </a:solidFill>
                  <a:latin typeface="Constantia"/>
                </a:rPr>
                <a:t>N</a:t>
              </a:r>
              <a:endParaRPr lang="ar-SA" sz="5400" b="1" dirty="0">
                <a:solidFill>
                  <a:srgbClr val="00B050"/>
                </a:solidFill>
                <a:latin typeface="Constantia"/>
                <a:cs typeface="Times New Roman"/>
              </a:endParaRPr>
            </a:p>
          </p:txBody>
        </p:sp>
        <p:sp>
          <p:nvSpPr>
            <p:cNvPr id="37" name="TextBox 11"/>
            <p:cNvSpPr txBox="1">
              <a:spLocks noChangeArrowheads="1"/>
            </p:cNvSpPr>
            <p:nvPr/>
          </p:nvSpPr>
          <p:spPr bwMode="auto">
            <a:xfrm>
              <a:off x="5664200" y="5115560"/>
              <a:ext cx="66833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13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38" name="TextBox 12"/>
            <p:cNvSpPr txBox="1">
              <a:spLocks noChangeArrowheads="1"/>
            </p:cNvSpPr>
            <p:nvPr/>
          </p:nvSpPr>
          <p:spPr bwMode="auto">
            <a:xfrm>
              <a:off x="3708400" y="5106035"/>
              <a:ext cx="4318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1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2051050" y="5115560"/>
              <a:ext cx="7127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b="1" smtClean="0">
                  <a:solidFill>
                    <a:prstClr val="black"/>
                  </a:solidFill>
                </a:rPr>
                <a:t>12</a:t>
              </a:r>
              <a:endParaRPr lang="ar-SA" sz="2800" b="1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606633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9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6115844" y="44624"/>
            <a:ext cx="2776635" cy="764704"/>
            <a:chOff x="2339752" y="0"/>
            <a:chExt cx="4536504" cy="76470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6339704" y="145311"/>
            <a:ext cx="250063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عمر النصف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07504" y="856457"/>
            <a:ext cx="8760316" cy="4300735"/>
            <a:chOff x="179512" y="511693"/>
            <a:chExt cx="8760316" cy="3493371"/>
          </a:xfrm>
        </p:grpSpPr>
        <p:sp>
          <p:nvSpPr>
            <p:cNvPr id="41" name="مستطيل 40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23528" y="909875"/>
            <a:ext cx="8280920" cy="4247317"/>
            <a:chOff x="323528" y="909875"/>
            <a:chExt cx="8280920" cy="4247317"/>
          </a:xfrm>
        </p:grpSpPr>
        <p:sp>
          <p:nvSpPr>
            <p:cNvPr id="43" name="مربع نص 42"/>
            <p:cNvSpPr txBox="1"/>
            <p:nvPr/>
          </p:nvSpPr>
          <p:spPr>
            <a:xfrm>
              <a:off x="323528" y="909875"/>
              <a:ext cx="8280920" cy="424731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الفترة الزمنية اللازمة لاضمحلال نصف ذرات أي كمية من نظير العنصر المشع تسمى عمر النصف لذلك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العنصر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فعمر النصف لنظير الراديوم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88</a:t>
              </a:r>
              <a:r>
                <a:rPr lang="en-GB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Ra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مثلاً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1600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سنة ليضمحل إلى عنصر الرادون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تضمحل عينة من (البولونيوم-210) إلى ربع الكمية الأصلية خلال (276) يوم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فقط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4" name="TextBox 9"/>
            <p:cNvSpPr txBox="1">
              <a:spLocks noChangeArrowheads="1"/>
            </p:cNvSpPr>
            <p:nvPr/>
          </p:nvSpPr>
          <p:spPr bwMode="auto">
            <a:xfrm>
              <a:off x="4210869" y="2104529"/>
              <a:ext cx="8651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226</a:t>
              </a:r>
              <a:endPara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عنوان 1"/>
          <p:cNvSpPr txBox="1">
            <a:spLocks/>
          </p:cNvSpPr>
          <p:nvPr/>
        </p:nvSpPr>
        <p:spPr>
          <a:xfrm>
            <a:off x="2912866" y="5248275"/>
            <a:ext cx="5303193" cy="69215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(الكمية المتبقية) = (الكمية الأصلية)× </a:t>
            </a:r>
            <a:r>
              <a:rPr lang="en-GB" sz="3000" b="1" baseline="30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t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(1/2)</a:t>
            </a:r>
          </a:p>
        </p:txBody>
      </p:sp>
      <p:sp>
        <p:nvSpPr>
          <p:cNvPr id="46" name="عنوان 1"/>
          <p:cNvSpPr txBox="1">
            <a:spLocks/>
          </p:cNvSpPr>
          <p:nvPr/>
        </p:nvSpPr>
        <p:spPr>
          <a:xfrm>
            <a:off x="1475656" y="5230750"/>
            <a:ext cx="1428750" cy="693737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ar-SA" b="1" dirty="0">
                <a:solidFill>
                  <a:prstClr val="black"/>
                </a:solidFill>
                <a:latin typeface="Constantia"/>
                <a:cs typeface="Times New Roman"/>
              </a:rPr>
              <a:t>عدد أعمار النصف التي انقضت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6042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3995936" y="2998160"/>
            <a:ext cx="4896544" cy="764704"/>
            <a:chOff x="2339752" y="0"/>
            <a:chExt cx="4536504" cy="76470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4430516" y="3098847"/>
            <a:ext cx="440982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استخدامات عمر النصف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07504" y="3861048"/>
            <a:ext cx="8760316" cy="1947536"/>
            <a:chOff x="179512" y="511693"/>
            <a:chExt cx="8760316" cy="3493371"/>
          </a:xfrm>
        </p:grpSpPr>
        <p:sp>
          <p:nvSpPr>
            <p:cNvPr id="41" name="مستطيل 40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3" name="مربع نص 42"/>
          <p:cNvSpPr txBox="1"/>
          <p:nvPr/>
        </p:nvSpPr>
        <p:spPr>
          <a:xfrm>
            <a:off x="323528" y="3921015"/>
            <a:ext cx="82809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تستخدم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لتحديد عمر الأجسام فيمكن إيجاد عمر عينة من مادة عضوية بقياس كمية (الكربون-14)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المتبقية.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- ويمكن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حساب عمر الأرض اعتماداً على اضمحلال اليورانيوم إلى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الرصاص.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624" y="116632"/>
            <a:ext cx="7251751" cy="2751161"/>
          </a:xfrm>
          <a:prstGeom prst="rect">
            <a:avLst/>
          </a:prstGeom>
          <a:ln w="3175" cap="sq">
            <a:solidFill>
              <a:srgbClr val="FF0000"/>
            </a:solidFill>
            <a:prstDash val="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5113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6635426" y="216024"/>
            <a:ext cx="2257053" cy="764704"/>
            <a:chOff x="2339752" y="0"/>
            <a:chExt cx="4536504" cy="76470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ستطيل مستدير الزوايا 16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6807638" y="316711"/>
            <a:ext cx="203269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النشاطية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107504" y="1195544"/>
            <a:ext cx="8760316" cy="4393696"/>
            <a:chOff x="179512" y="511693"/>
            <a:chExt cx="8760316" cy="3493371"/>
          </a:xfrm>
        </p:grpSpPr>
        <p:sp>
          <p:nvSpPr>
            <p:cNvPr id="41" name="مستطيل 40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3" name="مربع نص 42"/>
          <p:cNvSpPr txBox="1"/>
          <p:nvPr/>
        </p:nvSpPr>
        <p:spPr>
          <a:xfrm>
            <a:off x="251520" y="1341923"/>
            <a:ext cx="828092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يسمى معدل الاضمحلال أو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انحلالات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المادة المشعة كل ثانية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النشاطية.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وتتناسب النشاطية طردياً مع عدد الذرات المشعة الموجودة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لذلك فإن النشاطية الإشعاعية لعينة تقل بمقدار النصف خلال عمر نصف واحد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فمثل النظير (</a:t>
            </a:r>
            <a:r>
              <a:rPr lang="en-GB" sz="3000" b="1" baseline="30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131</a:t>
            </a:r>
            <a:r>
              <a:rPr lang="en-GB" sz="3000" b="1" baseline="-25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53</a:t>
            </a:r>
            <a:r>
              <a:rPr lang="en-GB" sz="3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I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الذي عمر النصف له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8.07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أيام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فإذا كانت النشاطية لعينة معينة من (اليود-131) 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تساوي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4x10</a:t>
            </a:r>
            <a:r>
              <a:rPr lang="en-GB" sz="3000" b="1" baseline="30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اضمحلال/ثانية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فسوف تكون نشاطيتها بعد انقضاء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8.07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أيام أخرى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2x10</a:t>
            </a:r>
            <a:r>
              <a:rPr lang="en-GB" sz="3000" b="1" baseline="30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5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اضمحلال/ثانية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929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0" name="مجموعة 39"/>
          <p:cNvGrpSpPr/>
          <p:nvPr/>
        </p:nvGrpSpPr>
        <p:grpSpPr>
          <a:xfrm>
            <a:off x="467544" y="188640"/>
            <a:ext cx="8400276" cy="1224136"/>
            <a:chOff x="179512" y="511693"/>
            <a:chExt cx="8760316" cy="3493371"/>
          </a:xfrm>
        </p:grpSpPr>
        <p:sp>
          <p:nvSpPr>
            <p:cNvPr id="41" name="مستطيل 40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43" name="مربع نص 42"/>
          <p:cNvSpPr txBox="1"/>
          <p:nvPr/>
        </p:nvSpPr>
        <p:spPr>
          <a:xfrm>
            <a:off x="467544" y="260648"/>
            <a:ext cx="82809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ووحدة اضمحلال لكل ثانية في النظام العالمي للوحدات (</a:t>
            </a:r>
            <a:r>
              <a:rPr lang="en-GB" sz="3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Si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هي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البيكرل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GB" sz="3000" b="1" dirty="0" err="1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Bq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498502" y="1700808"/>
            <a:ext cx="3393978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783725" y="1801495"/>
            <a:ext cx="305661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النشاط الاصطناعي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467544" y="2798926"/>
            <a:ext cx="8400276" cy="2934330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467544" y="2870934"/>
            <a:ext cx="82809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يمكن إنتاج نظائر مشعة من النظائر المستقرة بقذفها بجسيمات الفا أو ببروتونات أو إلكترونات أو 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جاما.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ويمكن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للأنوية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المشعة أن تبعث جسيمات ألفا وجسيمات بيتا وأشعة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جاما.</a:t>
            </a:r>
          </a:p>
          <a:p>
            <a:pPr>
              <a:defRPr/>
            </a:pP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بالاضافة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إلى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النيوتروينو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والأنتينيوترينو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والبوزترونات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(الكترونات موجبة الشحنة (</a:t>
            </a:r>
            <a:r>
              <a:rPr lang="en-GB" sz="3000" b="1" baseline="30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en-GB" sz="3000" b="1" baseline="-25000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+1</a:t>
            </a:r>
            <a:r>
              <a:rPr lang="en-GB" sz="30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e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))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12082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6657960" y="72008"/>
            <a:ext cx="2234519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6804248" y="172695"/>
            <a:ext cx="201240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تطبيقات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257892" y="1022500"/>
            <a:ext cx="7752204" cy="2029316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7504" y="1112796"/>
            <a:ext cx="777686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النظائر المشعة المنتجة </a:t>
            </a:r>
            <a:r>
              <a:rPr lang="ar-SA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اصطناياً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تستخدم غالباً في البحوث الدوائية والطبية.</a:t>
            </a:r>
          </a:p>
          <a:p>
            <a:pPr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كما يحدث في تطبيق انبعاث </a:t>
            </a:r>
            <a:r>
              <a:rPr lang="ar-SA" sz="3000" b="1" dirty="0" err="1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البوزوترون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في عملية التصوير الإشعاعي المقطعي (التصوير الطبقي) للدماغ.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257892" y="3368030"/>
            <a:ext cx="7752204" cy="2509242"/>
            <a:chOff x="179512" y="511693"/>
            <a:chExt cx="8760316" cy="3493371"/>
          </a:xfrm>
        </p:grpSpPr>
        <p:sp>
          <p:nvSpPr>
            <p:cNvPr id="28" name="مستطيل 27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9" name="مخطط انسيابي: معالجة متعاقبة 28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231186" y="3440038"/>
            <a:ext cx="7642056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وكثير ما يستخدم الإشعاع لتدمير الخلايا السرطانية فهذه الخلايا أكثر حساسية لتأثيرات التدمير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الإشعاع.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وتستخدم أشعة جاما المنبعثة من نظير (الكوبلت-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6027</a:t>
            </a:r>
            <a:r>
              <a:rPr lang="en-GB" sz="3000" b="1" dirty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C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لمعالجة مرضى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السرطان.</a:t>
            </a:r>
          </a:p>
          <a:p>
            <a:pPr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ويحقن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نظير اليود المشع في الغدة الدرقية المصابة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بالسرطان.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136904" y="1467640"/>
            <a:ext cx="899592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000" b="1" dirty="0" smtClean="0">
                <a:solidFill>
                  <a:srgbClr val="FFFF00"/>
                </a:solidFill>
              </a:rPr>
              <a:t>1</a:t>
            </a:r>
            <a:endParaRPr lang="ar-SA" sz="5000" b="1" dirty="0">
              <a:solidFill>
                <a:srgbClr val="FFFF00"/>
              </a:solidFill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8172400" y="4221088"/>
            <a:ext cx="899592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000" b="1" dirty="0" smtClean="0">
                <a:solidFill>
                  <a:srgbClr val="FFFF00"/>
                </a:solidFill>
              </a:rPr>
              <a:t>2</a:t>
            </a:r>
            <a:endParaRPr lang="ar-SA" sz="5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6111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uiExpand="1" build="p"/>
      <p:bldP spid="4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6657960" y="72008"/>
            <a:ext cx="2234519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6804248" y="172695"/>
            <a:ext cx="201240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تطبيقات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863048" y="2564904"/>
            <a:ext cx="7752204" cy="2304256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99016" y="2565443"/>
            <a:ext cx="7300211" cy="21698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توجه الجسيمات الناتجة في مسارع الجسيمات على شكل شعاع إلى داخل النسيج، بحيث تضمحل في النسيج المصاب بالسرطان فتدمر خلاياه.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464496" y="1124744"/>
            <a:ext cx="899592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000" b="1" dirty="0" smtClean="0">
                <a:solidFill>
                  <a:srgbClr val="FFFF00"/>
                </a:solidFill>
              </a:rPr>
              <a:t>3</a:t>
            </a:r>
            <a:endParaRPr lang="ar-SA" sz="50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9568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364088" y="72008"/>
            <a:ext cx="3528391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638990" y="172695"/>
            <a:ext cx="317766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الانشطار النووي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23528" y="1124744"/>
            <a:ext cx="8493126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تنقسم نواة اليورانيوم إلى نواتين أصغر وينبعث نيوترونات وطاقة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8" y="2276872"/>
            <a:ext cx="8502832" cy="3461571"/>
          </a:xfrm>
          <a:prstGeom prst="rect">
            <a:avLst/>
          </a:prstGeom>
          <a:ln w="635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6997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508104" y="72008"/>
            <a:ext cx="3384375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768690" y="172695"/>
            <a:ext cx="304796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الانشطار النووي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276180" y="926718"/>
            <a:ext cx="8688308" cy="2934330"/>
            <a:chOff x="179512" y="511693"/>
            <a:chExt cx="8760316" cy="3493371"/>
          </a:xfrm>
        </p:grpSpPr>
        <p:sp>
          <p:nvSpPr>
            <p:cNvPr id="17" name="مستطيل 16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" name="مخطط انسيابي: معالجة متعاقبة 17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467544" y="998726"/>
            <a:ext cx="82809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انتج كل من العالمين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أنريكوفيرمي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وأميليوسيرجي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العديد من النظائر المشعة الجديدة وذلك بقذف اليورانيوم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بالنيوترونات.</a:t>
            </a:r>
          </a:p>
          <a:p>
            <a:pPr>
              <a:defRPr/>
            </a:pPr>
            <a:r>
              <a:rPr lang="ar-SA" sz="3000" b="1" dirty="0"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إن قذف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نواة اليورانيوم بالنيوترونات تسبب انقسامها إلى نواتين أصغر وإنتاج طاقة كبيرة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جداً.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يسمى مثل هذا الانقسام للنواة الثقيلة إلى نواتين أو أكثر الانشطار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النووي.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4" name="مجموعة 23"/>
          <p:cNvGrpSpPr/>
          <p:nvPr/>
        </p:nvGrpSpPr>
        <p:grpSpPr>
          <a:xfrm>
            <a:off x="276180" y="3952488"/>
            <a:ext cx="8688308" cy="2011000"/>
            <a:chOff x="179512" y="511693"/>
            <a:chExt cx="8760316" cy="3493371"/>
          </a:xfrm>
        </p:grpSpPr>
        <p:sp>
          <p:nvSpPr>
            <p:cNvPr id="25" name="مستطيل 24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6" name="مخطط انسيابي: معالجة متعاقبة 25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7" name="مربع نص 26"/>
          <p:cNvSpPr txBox="1"/>
          <p:nvPr/>
        </p:nvSpPr>
        <p:spPr>
          <a:xfrm>
            <a:off x="467544" y="3933056"/>
            <a:ext cx="828092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يحدث الانشطار النووي لليورانيوم عندما تنشطر النواة إلى نواتين أو أكثر محررة نيوترونات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وطاقة.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فنواة نظير اليورانيوم تنشطر إلى نواتي عنصري الباريوم والكربتون عند قذفها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بالنيوترونات: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406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uiExpand="1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1"/>
          <p:cNvSpPr txBox="1"/>
          <p:nvPr/>
        </p:nvSpPr>
        <p:spPr>
          <a:xfrm>
            <a:off x="395536" y="419431"/>
            <a:ext cx="4163577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FF00"/>
                </a:solidFill>
                <a:latin typeface="Franklin Gothic Book"/>
              </a:rPr>
              <a:t>الفصل  </a:t>
            </a:r>
            <a:r>
              <a:rPr lang="ar-SA" sz="4400" b="1" kern="0" dirty="0" smtClean="0">
                <a:solidFill>
                  <a:srgbClr val="FFFF00"/>
                </a:solidFill>
                <a:latin typeface="Franklin Gothic Book"/>
              </a:rPr>
              <a:t>الحادي عشر </a:t>
            </a:r>
            <a:endParaRPr lang="ar-SA" sz="4400" b="1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7" name="موجة مزدوجة 8"/>
          <p:cNvSpPr/>
          <p:nvPr/>
        </p:nvSpPr>
        <p:spPr>
          <a:xfrm>
            <a:off x="-439000" y="1591209"/>
            <a:ext cx="5832648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 smtClean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الفيزياء النووية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356" y="3173412"/>
            <a:ext cx="4020502" cy="1108075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</a:t>
            </a:r>
            <a:r>
              <a:rPr lang="ar-SA" sz="6600" b="1" kern="0" dirty="0" smtClean="0">
                <a:solidFill>
                  <a:srgbClr val="FFFF00"/>
                </a:solidFill>
                <a:latin typeface="GEFlow-Bold"/>
              </a:rPr>
              <a:t>الثاني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509120"/>
            <a:ext cx="3144727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4000" b="1" dirty="0">
                <a:ln w="11430"/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الاضمحلال النووي والتفاعلات النووية</a:t>
            </a:r>
          </a:p>
        </p:txBody>
      </p:sp>
    </p:spTree>
    <p:extLst>
      <p:ext uri="{BB962C8B-B14F-4D97-AF65-F5344CB8AC3E}">
        <p14:creationId xmlns:p14="http://schemas.microsoft.com/office/powerpoint/2010/main" xmlns="" val="4263459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865112" y="188640"/>
            <a:ext cx="8603432" cy="1009625"/>
            <a:chOff x="865112" y="188640"/>
            <a:chExt cx="8603432" cy="1009625"/>
          </a:xfrm>
        </p:grpSpPr>
        <p:sp>
          <p:nvSpPr>
            <p:cNvPr id="28" name="عنوان 1"/>
            <p:cNvSpPr txBox="1">
              <a:spLocks/>
            </p:cNvSpPr>
            <p:nvPr/>
          </p:nvSpPr>
          <p:spPr>
            <a:xfrm>
              <a:off x="865112" y="233065"/>
              <a:ext cx="8603432" cy="965200"/>
            </a:xfrm>
            <a:prstGeom prst="rect">
              <a:avLst/>
            </a:prstGeom>
          </p:spPr>
          <p:txBody>
            <a:bodyPr lIns="45720" rIns="45720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n-GB" sz="3600" b="1" baseline="-25000" dirty="0">
                  <a:solidFill>
                    <a:prstClr val="black"/>
                  </a:solidFill>
                  <a:latin typeface="Constantia"/>
                </a:rPr>
                <a:t>0</a:t>
              </a:r>
              <a:r>
                <a:rPr lang="en-GB" sz="3600" b="1" dirty="0">
                  <a:solidFill>
                    <a:srgbClr val="C00000"/>
                  </a:solidFill>
                  <a:latin typeface="Constantia"/>
                </a:rPr>
                <a:t>n</a:t>
              </a:r>
              <a:r>
                <a:rPr lang="en-GB" sz="3600" b="1" dirty="0">
                  <a:solidFill>
                    <a:prstClr val="black"/>
                  </a:solidFill>
                  <a:latin typeface="Constantia"/>
                </a:rPr>
                <a:t>+ </a:t>
              </a:r>
              <a:r>
                <a:rPr lang="en-GB" sz="3600" b="1" baseline="-25000" dirty="0">
                  <a:solidFill>
                    <a:prstClr val="black"/>
                  </a:solidFill>
                  <a:latin typeface="Constantia"/>
                </a:rPr>
                <a:t>92</a:t>
              </a:r>
              <a:r>
                <a:rPr lang="en-GB" sz="3600" b="1" dirty="0">
                  <a:solidFill>
                    <a:srgbClr val="00B050"/>
                  </a:solidFill>
                  <a:latin typeface="Constantia"/>
                </a:rPr>
                <a:t>U</a:t>
              </a:r>
              <a:r>
                <a:rPr lang="en-GB" sz="3600" b="1" dirty="0">
                  <a:solidFill>
                    <a:prstClr val="black"/>
                  </a:solidFill>
                  <a:latin typeface="Constantia"/>
                </a:rPr>
                <a:t>---&gt;</a:t>
              </a:r>
              <a:r>
                <a:rPr lang="en-GB" sz="3600" b="1" baseline="-25000" dirty="0">
                  <a:solidFill>
                    <a:prstClr val="black"/>
                  </a:solidFill>
                  <a:latin typeface="Constantia"/>
                </a:rPr>
                <a:t>36</a:t>
              </a:r>
              <a:r>
                <a:rPr lang="en-GB" sz="3600" b="1" dirty="0">
                  <a:solidFill>
                    <a:srgbClr val="0070C0"/>
                  </a:solidFill>
                  <a:latin typeface="Constantia"/>
                </a:rPr>
                <a:t>Kr</a:t>
              </a:r>
              <a:r>
                <a:rPr lang="en-GB" sz="3600" b="1" dirty="0">
                  <a:solidFill>
                    <a:prstClr val="black"/>
                  </a:solidFill>
                  <a:latin typeface="Constantia"/>
                </a:rPr>
                <a:t>+</a:t>
              </a:r>
              <a:r>
                <a:rPr lang="en-GB" sz="3600" b="1" baseline="-25000" dirty="0">
                  <a:solidFill>
                    <a:prstClr val="black"/>
                  </a:solidFill>
                  <a:latin typeface="Constantia"/>
                </a:rPr>
                <a:t>56</a:t>
              </a:r>
              <a:r>
                <a:rPr lang="en-GB" sz="3600" b="1" dirty="0">
                  <a:solidFill>
                    <a:srgbClr val="FEB80A"/>
                  </a:solidFill>
                  <a:latin typeface="Constantia"/>
                </a:rPr>
                <a:t>Ba</a:t>
              </a:r>
              <a:r>
                <a:rPr lang="en-GB" sz="3600" b="1" dirty="0">
                  <a:solidFill>
                    <a:prstClr val="black"/>
                  </a:solidFill>
                  <a:latin typeface="Constantia"/>
                </a:rPr>
                <a:t>+3</a:t>
              </a:r>
              <a:r>
                <a:rPr lang="en-GB" sz="3600" b="1" baseline="-25000" dirty="0">
                  <a:solidFill>
                    <a:prstClr val="black"/>
                  </a:solidFill>
                  <a:latin typeface="Constantia"/>
                </a:rPr>
                <a:t>0</a:t>
              </a:r>
              <a:r>
                <a:rPr lang="en-GB" sz="3600" b="1" dirty="0">
                  <a:solidFill>
                    <a:srgbClr val="C00000"/>
                  </a:solidFill>
                  <a:latin typeface="Constantia"/>
                </a:rPr>
                <a:t>n</a:t>
              </a:r>
              <a:r>
                <a:rPr lang="en-GB" sz="3600" b="1" dirty="0">
                  <a:solidFill>
                    <a:prstClr val="black"/>
                  </a:solidFill>
                  <a:latin typeface="Constantia"/>
                </a:rPr>
                <a:t>+200</a:t>
              </a:r>
              <a:r>
                <a:rPr lang="en-GB" sz="3600" b="1" dirty="0">
                  <a:solidFill>
                    <a:srgbClr val="FEB80A"/>
                  </a:solidFill>
                  <a:latin typeface="Constantia"/>
                </a:rPr>
                <a:t>MeV</a:t>
              </a:r>
              <a:endParaRPr lang="ar-SA" sz="3600" b="1" dirty="0">
                <a:solidFill>
                  <a:srgbClr val="FEB80A"/>
                </a:solidFill>
                <a:latin typeface="Constantia"/>
                <a:cs typeface="Times New Roman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4453563" y="188640"/>
              <a:ext cx="86518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141</a:t>
              </a:r>
              <a:endPara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10"/>
            <p:cNvSpPr txBox="1">
              <a:spLocks noChangeArrowheads="1"/>
            </p:cNvSpPr>
            <p:nvPr/>
          </p:nvSpPr>
          <p:spPr bwMode="auto">
            <a:xfrm>
              <a:off x="3405442" y="229915"/>
              <a:ext cx="863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92</a:t>
              </a:r>
              <a:endPara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1"/>
            <p:cNvSpPr txBox="1">
              <a:spLocks noChangeArrowheads="1"/>
            </p:cNvSpPr>
            <p:nvPr/>
          </p:nvSpPr>
          <p:spPr bwMode="auto">
            <a:xfrm>
              <a:off x="1931764" y="290240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235</a:t>
              </a:r>
              <a:endPara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2"/>
            <p:cNvSpPr txBox="1">
              <a:spLocks noChangeArrowheads="1"/>
            </p:cNvSpPr>
            <p:nvPr/>
          </p:nvSpPr>
          <p:spPr bwMode="auto">
            <a:xfrm>
              <a:off x="1416868" y="304147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6069831" y="328116"/>
              <a:ext cx="43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</a:t>
              </a:r>
              <a:endParaRPr kumimoji="0" lang="ar-S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عنوان 1"/>
          <p:cNvSpPr txBox="1">
            <a:spLocks/>
          </p:cNvSpPr>
          <p:nvPr/>
        </p:nvSpPr>
        <p:spPr>
          <a:xfrm>
            <a:off x="574032" y="1167656"/>
            <a:ext cx="8039100" cy="96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ويمكن إيجاد الطاقة المحررة نتيجة كل انشطار بحساب كتلة الذرة في كل من طرفي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المعادلة.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عنوان 1"/>
          <p:cNvSpPr txBox="1">
            <a:spLocks/>
          </p:cNvSpPr>
          <p:nvPr/>
        </p:nvSpPr>
        <p:spPr>
          <a:xfrm>
            <a:off x="574032" y="2276872"/>
            <a:ext cx="8039100" cy="96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تكون الكتلة الكلية في الطرف الأيمن للمعادلة أقل بمقدار (</a:t>
            </a:r>
            <a:r>
              <a:rPr lang="en-GB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0.215 u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من الكتلة الكلية في الطرف الأيسر</a:t>
            </a:r>
          </a:p>
        </p:txBody>
      </p:sp>
      <p:sp>
        <p:nvSpPr>
          <p:cNvPr id="36" name="عنوان 1"/>
          <p:cNvSpPr txBox="1">
            <a:spLocks/>
          </p:cNvSpPr>
          <p:nvPr/>
        </p:nvSpPr>
        <p:spPr>
          <a:xfrm>
            <a:off x="574032" y="3417827"/>
            <a:ext cx="8039100" cy="6592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وتساوي (</a:t>
            </a:r>
            <a:r>
              <a:rPr lang="en-GB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3.21x10-11 j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أو (</a:t>
            </a:r>
            <a:r>
              <a:rPr lang="en-GB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2x102 </a:t>
            </a:r>
            <a:r>
              <a:rPr lang="en-GB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MeV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طاقة حركية</a:t>
            </a:r>
          </a:p>
        </p:txBody>
      </p:sp>
      <p:sp>
        <p:nvSpPr>
          <p:cNvPr id="37" name="عنوان 1"/>
          <p:cNvSpPr txBox="1">
            <a:spLocks/>
          </p:cNvSpPr>
          <p:nvPr/>
        </p:nvSpPr>
        <p:spPr>
          <a:xfrm>
            <a:off x="574032" y="4264000"/>
            <a:ext cx="8039100" cy="965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عندما يُحدث النيوترون الواحد انشطاراً نووياً فإن ذلك </a:t>
            </a:r>
            <a:r>
              <a:rPr lang="ar-SA" sz="32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الإنشطار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يحرر ثلاثة نيوترونات</a:t>
            </a: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539552" y="5318067"/>
            <a:ext cx="8073580" cy="533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كل منها يستطيع أن يُحدث انشطاراً جديداً وهكذا (التفاعل المتسلسل)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232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508104" y="72008"/>
            <a:ext cx="3384375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768690" y="172695"/>
            <a:ext cx="304796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المفاعل النووي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276180" y="926718"/>
            <a:ext cx="8688308" cy="4878546"/>
            <a:chOff x="179512" y="511693"/>
            <a:chExt cx="8760316" cy="3493371"/>
          </a:xfrm>
        </p:grpSpPr>
        <p:sp>
          <p:nvSpPr>
            <p:cNvPr id="17" name="مستطيل 16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" name="مخطط انسيابي: معالجة متعاقبة 17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67544" y="998726"/>
            <a:ext cx="8280920" cy="4939814"/>
            <a:chOff x="467544" y="998726"/>
            <a:chExt cx="8280920" cy="4939814"/>
          </a:xfrm>
        </p:grpSpPr>
        <p:sp>
          <p:nvSpPr>
            <p:cNvPr id="23" name="مربع نص 22"/>
            <p:cNvSpPr txBox="1"/>
            <p:nvPr/>
          </p:nvSpPr>
          <p:spPr>
            <a:xfrm>
              <a:off x="467544" y="998726"/>
              <a:ext cx="8280920" cy="49398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لإحداث تفاعل متسلسل مسيطر عليه بحيث تستخدم الطاقة الناتجة تحتاج النيوترونات للتفاعل مع اليورانيوم المنشطر بمعدل مناسب (النيوترونات السريعة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اليورانيوم الذي يوجد طبيعياً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1%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en-US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 ) وأكثر من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99%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( </a:t>
              </a:r>
              <a:r>
                <a:rPr lang="en-GB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 smtClean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وأن كلا نوعي اليورانيوم يستخدمان في المفاعلات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النووية</a:t>
              </a:r>
            </a:p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فعندما تمتص نواة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نيوتروناً سريعاً فإنها لا تنشطر ولكنها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تصبح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نظيراً جديداً (</a:t>
              </a:r>
              <a:r>
                <a:rPr lang="en-GB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 smtClean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682477" y="2846834"/>
              <a:ext cx="8651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238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3311649" y="2884934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235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5436592" y="4325094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238</a:t>
              </a:r>
              <a:endPara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6228680" y="5045174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239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30260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276180" y="710694"/>
            <a:ext cx="8688308" cy="4878546"/>
            <a:chOff x="179512" y="511693"/>
            <a:chExt cx="8760316" cy="3493371"/>
          </a:xfrm>
        </p:grpSpPr>
        <p:sp>
          <p:nvSpPr>
            <p:cNvPr id="17" name="مستطيل 16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" name="مخطط انسيابي: معالجة متعاقبة 17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251520" y="649426"/>
            <a:ext cx="8280920" cy="5011822"/>
            <a:chOff x="251520" y="649426"/>
            <a:chExt cx="8280920" cy="5011822"/>
          </a:xfrm>
        </p:grpSpPr>
        <p:sp>
          <p:nvSpPr>
            <p:cNvPr id="23" name="مربع نص 22"/>
            <p:cNvSpPr txBox="1"/>
            <p:nvPr/>
          </p:nvSpPr>
          <p:spPr>
            <a:xfrm>
              <a:off x="251520" y="721434"/>
              <a:ext cx="8280920" cy="49398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لذلك فإن معظم النيوترونات المحررة نتيجة انشطار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غير قادرة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على 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إحداث انشطار لذرة أخرى من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srgbClr val="C00000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للسيطرة على التفاعل يتفتت اليورانيوم إلى قطع صغيرة توضع في مهدئ وهي مادة يمكن أن تبطئ النيوترونات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السريعة.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إن المهدئ يبطئ الكثير من النيوترونات ( </a:t>
              </a:r>
              <a:r>
                <a:rPr lang="en-GB" sz="3000" b="1" baseline="-25000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مقارنة مع (</a:t>
              </a:r>
              <a:r>
                <a:rPr lang="en-GB" sz="3000" b="1" baseline="-25000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</a:t>
              </a:r>
            </a:p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ولزيادة نظير اليورانيوم القابل </a:t>
              </a:r>
              <a:r>
                <a:rPr lang="ar-SA" sz="3000" b="1" dirty="0" err="1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للأنشطار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يمكن تخصيب اليورانيوم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وذلك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بإضافة كمية أكبر من ( </a:t>
              </a:r>
              <a:r>
                <a:rPr lang="en-GB" sz="3000" b="1" baseline="-25000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4" name="TextBox 10"/>
            <p:cNvSpPr txBox="1">
              <a:spLocks noChangeArrowheads="1"/>
            </p:cNvSpPr>
            <p:nvPr/>
          </p:nvSpPr>
          <p:spPr bwMode="auto">
            <a:xfrm>
              <a:off x="3708400" y="1297498"/>
              <a:ext cx="863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 smtClean="0">
                  <a:solidFill>
                    <a:prstClr val="black"/>
                  </a:solidFill>
                </a:rPr>
                <a:t>235</a:t>
              </a:r>
              <a:endParaRPr lang="ar-SA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25" name="TextBox 11"/>
            <p:cNvSpPr txBox="1">
              <a:spLocks noChangeArrowheads="1"/>
            </p:cNvSpPr>
            <p:nvPr/>
          </p:nvSpPr>
          <p:spPr bwMode="auto">
            <a:xfrm>
              <a:off x="1835696" y="649426"/>
              <a:ext cx="8651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prstClr val="black"/>
                  </a:solidFill>
                </a:rPr>
                <a:t>235</a:t>
              </a:r>
              <a:endParaRPr lang="ar-SA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3420368" y="3385730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235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1435025" y="3385730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238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2" name="TextBox 11"/>
            <p:cNvSpPr txBox="1">
              <a:spLocks noChangeArrowheads="1"/>
            </p:cNvSpPr>
            <p:nvPr/>
          </p:nvSpPr>
          <p:spPr bwMode="auto">
            <a:xfrm>
              <a:off x="5148064" y="4713872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235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03125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276180" y="566678"/>
            <a:ext cx="8688308" cy="4878546"/>
            <a:chOff x="179512" y="511693"/>
            <a:chExt cx="8760316" cy="3493371"/>
          </a:xfrm>
        </p:grpSpPr>
        <p:sp>
          <p:nvSpPr>
            <p:cNvPr id="17" name="مستطيل 16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" name="مخطط انسيابي: معالجة متعاقبة 17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323528" y="681956"/>
            <a:ext cx="828092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مفاعل الماء المضغوط هو أحد أنواع المفاعلات النووية المستخدمة في الولايات المتحدة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الامريكية.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ويحتوي على 200 طن متري من اليورانيوم مغلفة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بإحكام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بمئات القضبان الفلزية ، يتم غمر القضبان في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الماء.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لا يعمل الماء مهدئاً فقط بل ينقل أيضاً الطاقة الحرارية بعيداً عن انشطار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اليورانيوم.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توضع قضبان من فلز الكادميوم بين قضبان اليورانيوم فيمتص الكادميوم النيوترونات بسهولة فيعمل مهدئاً أيضاً (قضبان التحكم)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تسخن الطاقة المتحررة من الانشطار الماء المحيط بقضبان اليورانيوم لكن الماء نفسه لا يغلي لأنه تحت ضغط كبير جداً يزيد من درجة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غليانه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8075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179512" y="318124"/>
            <a:ext cx="8688308" cy="5271116"/>
            <a:chOff x="179512" y="511693"/>
            <a:chExt cx="8760316" cy="3493371"/>
          </a:xfrm>
        </p:grpSpPr>
        <p:sp>
          <p:nvSpPr>
            <p:cNvPr id="17" name="مستطيل 16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8" name="مخطط انسيابي: معالجة متعاقبة 17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323528" y="433402"/>
            <a:ext cx="8280920" cy="4939814"/>
            <a:chOff x="323528" y="433402"/>
            <a:chExt cx="8280920" cy="4939814"/>
          </a:xfrm>
        </p:grpSpPr>
        <p:sp>
          <p:nvSpPr>
            <p:cNvPr id="23" name="مربع نص 22"/>
            <p:cNvSpPr txBox="1"/>
            <p:nvPr/>
          </p:nvSpPr>
          <p:spPr>
            <a:xfrm>
              <a:off x="323528" y="433402"/>
              <a:ext cx="8280920" cy="49398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يضخ هذا الماء إلى مبدل الحرارة فيسبب غليان ماء آخر منتجاً بخاراً يعمل على إدارة </a:t>
              </a:r>
              <a:r>
                <a:rPr lang="ar-SA" sz="3000" b="1" dirty="0" err="1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التوربينات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وهذه </a:t>
              </a:r>
              <a:r>
                <a:rPr lang="ar-SA" sz="3000" b="1" dirty="0" err="1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التوربينات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 موصلة بمولدات لتوليد الطاقة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الكهربائية.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إن انشطار نواة (</a:t>
              </a:r>
              <a:r>
                <a:rPr lang="en-GB" sz="3000" b="1" baseline="-25000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في قضبان الوقود ينتج ذرات معظمها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مشعة.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وبعد سنة تقريباً يجب استبدال بعض قضبان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اليورانيوم.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لكنها تبقى مشعة بمقدار كبير لذا يجب أن تخزن في موقع آمن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وحالياً يتم تطوير أساليب دائمة لتخزين هذه المخلفات الإشعاعية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الناتجة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5839093" y="2380878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235</a:t>
              </a:r>
              <a:endPara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5809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4705834" y="72008"/>
            <a:ext cx="4186645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046168" y="172695"/>
            <a:ext cx="377048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تابع المفاعلات النووية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13" y="1268760"/>
            <a:ext cx="6638427" cy="410445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مستطيل 1"/>
          <p:cNvSpPr/>
          <p:nvPr/>
        </p:nvSpPr>
        <p:spPr>
          <a:xfrm>
            <a:off x="6838156" y="1772816"/>
            <a:ext cx="2212589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في محطة الطاقة النووية تتحول الطاقة الحرارية المتحررة من التفاعلات النووية إلى طاقة كهربائية.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10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7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580112" y="72008"/>
            <a:ext cx="3312367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833540" y="172695"/>
            <a:ext cx="298311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الاندماج النووي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84158" y="1052736"/>
            <a:ext cx="8308322" cy="57606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عملية يتم فيها اندماج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أنوية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صغيرة لإنتاج نواة أكبر وتحرير طاقة.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934" y="1916832"/>
            <a:ext cx="5419754" cy="3586183"/>
          </a:xfrm>
          <a:prstGeom prst="rect">
            <a:avLst/>
          </a:prstGeom>
          <a:ln w="6350" cap="sq" cmpd="thickThin">
            <a:solidFill>
              <a:srgbClr val="FF0000"/>
            </a:solidFill>
            <a:prstDash val="dash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7301" y="4005064"/>
            <a:ext cx="3189401" cy="200024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مستطيل 16"/>
          <p:cNvSpPr/>
          <p:nvPr/>
        </p:nvSpPr>
        <p:spPr>
          <a:xfrm>
            <a:off x="5691210" y="1831648"/>
            <a:ext cx="3273278" cy="1957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900" b="1" dirty="0" smtClean="0">
                <a:latin typeface="Sakkal Majalla" pitchFamily="2" charset="-78"/>
                <a:cs typeface="Sakkal Majalla" pitchFamily="2" charset="-78"/>
              </a:rPr>
              <a:t>اندماج </a:t>
            </a:r>
            <a:r>
              <a:rPr lang="ar-SA" sz="2900" b="1" dirty="0" err="1" smtClean="0">
                <a:latin typeface="Sakkal Majalla" pitchFamily="2" charset="-78"/>
                <a:cs typeface="Sakkal Majalla" pitchFamily="2" charset="-78"/>
              </a:rPr>
              <a:t>الديوتيريوم</a:t>
            </a:r>
            <a:r>
              <a:rPr lang="ar-SA" sz="29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2900" b="1" dirty="0" err="1" smtClean="0">
                <a:latin typeface="Sakkal Majalla" pitchFamily="2" charset="-78"/>
                <a:cs typeface="Sakkal Majalla" pitchFamily="2" charset="-78"/>
              </a:rPr>
              <a:t>والتريتيوم</a:t>
            </a:r>
            <a:r>
              <a:rPr lang="ar-SA" sz="2900" b="1" dirty="0" smtClean="0">
                <a:latin typeface="Sakkal Majalla" pitchFamily="2" charset="-78"/>
                <a:cs typeface="Sakkal Majalla" pitchFamily="2" charset="-78"/>
              </a:rPr>
              <a:t> لإنتاج الهيليوم. البروتون باللون الأحمر والنيوترون باللون الرمادي في الشكل.</a:t>
            </a:r>
            <a:endParaRPr lang="ar-SA" sz="29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0262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عنوان 1"/>
          <p:cNvSpPr txBox="1">
            <a:spLocks/>
          </p:cNvSpPr>
          <p:nvPr/>
        </p:nvSpPr>
        <p:spPr>
          <a:xfrm>
            <a:off x="467543" y="580077"/>
            <a:ext cx="8424935" cy="915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عملية الاندماج النووي تندمج أنوية كتلتها صغيرة لتكوين نواة ذات كتلة كبيرة حيث تتحرر طاقة نتيجة </a:t>
            </a: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هذه العملية.</a:t>
            </a:r>
            <a:endParaRPr lang="ar-SA" sz="3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467544" y="1652632"/>
            <a:ext cx="8388424" cy="981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في الشمس تندمج أربع أنوية هيدروجين (بروتونات) خلال عدة مراحل لتكوين نواة هيليوم واحدة</a:t>
            </a:r>
          </a:p>
        </p:txBody>
      </p:sp>
      <p:sp>
        <p:nvSpPr>
          <p:cNvPr id="24" name="عنوان 1"/>
          <p:cNvSpPr txBox="1">
            <a:spLocks/>
          </p:cNvSpPr>
          <p:nvPr/>
        </p:nvSpPr>
        <p:spPr>
          <a:xfrm>
            <a:off x="467543" y="2812896"/>
            <a:ext cx="8404769" cy="692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إن كتلة اربعة بروتونات أكبر من كتلة نواة الهيليوم الناتجة</a:t>
            </a:r>
          </a:p>
        </p:txBody>
      </p:sp>
      <p:sp>
        <p:nvSpPr>
          <p:cNvPr id="25" name="عنوان 1"/>
          <p:cNvSpPr txBox="1">
            <a:spLocks/>
          </p:cNvSpPr>
          <p:nvPr/>
        </p:nvSpPr>
        <p:spPr>
          <a:xfrm>
            <a:off x="467543" y="3662675"/>
            <a:ext cx="8427961" cy="9212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والطاقة المكافئة لفرق الكتلة هذه تظهر على شكر طاقة حركية للجسيمات الناتجة</a:t>
            </a:r>
          </a:p>
        </p:txBody>
      </p:sp>
      <p:sp>
        <p:nvSpPr>
          <p:cNvPr id="26" name="عنوان 1"/>
          <p:cNvSpPr txBox="1">
            <a:spLocks/>
          </p:cNvSpPr>
          <p:nvPr/>
        </p:nvSpPr>
        <p:spPr>
          <a:xfrm>
            <a:off x="467543" y="4647871"/>
            <a:ext cx="8427962" cy="10133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والطاقة المتحررة نتيجة الاندماج الذي يكون نواة (الهيليوم-4) تساوي </a:t>
            </a:r>
            <a:endParaRPr lang="ar-SA" sz="3000" b="1" dirty="0" smtClean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(</a:t>
            </a:r>
            <a:r>
              <a:rPr lang="en-GB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25 </a:t>
            </a:r>
            <a:r>
              <a:rPr lang="en-GB" sz="3000" b="1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MeV</a:t>
            </a:r>
            <a:r>
              <a:rPr lang="ar-SA" sz="30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8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عنوان 1"/>
          <p:cNvSpPr txBox="1">
            <a:spLocks/>
          </p:cNvSpPr>
          <p:nvPr/>
        </p:nvSpPr>
        <p:spPr>
          <a:xfrm>
            <a:off x="899592" y="548680"/>
            <a:ext cx="7992886" cy="915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أما تفاعل كيميائي لجزيء واحد من الديناميت والتي تعادل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20 </a:t>
            </a:r>
            <a:r>
              <a:rPr lang="en-GB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eV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أي أقل بمليون مرة تقريباً من طاقة الاندماج النووي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2483768" y="1844824"/>
            <a:ext cx="6408710" cy="6705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العمليات التي تحدث في الاندماج النووي في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الشمس: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عنوان 1"/>
          <p:cNvSpPr txBox="1">
            <a:spLocks/>
          </p:cNvSpPr>
          <p:nvPr/>
        </p:nvSpPr>
        <p:spPr>
          <a:xfrm>
            <a:off x="-575370" y="2883545"/>
            <a:ext cx="9144000" cy="693738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 +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 ---&gt;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 +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+1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e +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0</a:t>
            </a:r>
            <a:r>
              <a:rPr lang="el-GR" sz="6000" b="1" dirty="0">
                <a:solidFill>
                  <a:prstClr val="black"/>
                </a:solidFill>
                <a:latin typeface="Constantia"/>
              </a:rPr>
              <a:t>ν</a:t>
            </a:r>
            <a:endParaRPr lang="ar-SA" sz="6000" b="1" dirty="0">
              <a:solidFill>
                <a:prstClr val="black"/>
              </a:solidFill>
              <a:latin typeface="Constantia"/>
              <a:cs typeface="Times New Roman"/>
            </a:endParaRPr>
          </a:p>
        </p:txBody>
      </p:sp>
      <p:sp>
        <p:nvSpPr>
          <p:cNvPr id="17" name="عنوان 1"/>
          <p:cNvSpPr txBox="1">
            <a:spLocks/>
          </p:cNvSpPr>
          <p:nvPr/>
        </p:nvSpPr>
        <p:spPr>
          <a:xfrm>
            <a:off x="-251520" y="3870970"/>
            <a:ext cx="9144000" cy="692150"/>
          </a:xfrm>
          <a:prstGeom prst="rect">
            <a:avLst/>
          </a:prstGeom>
        </p:spPr>
        <p:txBody>
          <a:bodyPr lIns="45720" rIns="45720"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Constantia"/>
              </a:rPr>
              <a:t>H + </a:t>
            </a:r>
            <a:r>
              <a:rPr lang="en-GB" sz="54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5400" b="1" dirty="0">
                <a:solidFill>
                  <a:prstClr val="black"/>
                </a:solidFill>
                <a:latin typeface="Constantia"/>
              </a:rPr>
              <a:t>H ---&gt; </a:t>
            </a:r>
            <a:r>
              <a:rPr lang="en-GB" sz="5400" b="1" baseline="-25000" dirty="0">
                <a:solidFill>
                  <a:prstClr val="black"/>
                </a:solidFill>
                <a:latin typeface="Constantia"/>
              </a:rPr>
              <a:t>2</a:t>
            </a:r>
            <a:r>
              <a:rPr lang="en-GB" sz="5400" b="1" dirty="0">
                <a:solidFill>
                  <a:prstClr val="black"/>
                </a:solidFill>
                <a:latin typeface="Constantia"/>
              </a:rPr>
              <a:t>He + </a:t>
            </a:r>
            <a:r>
              <a:rPr lang="el-GR" sz="5400" b="1" dirty="0">
                <a:solidFill>
                  <a:prstClr val="black"/>
                </a:solidFill>
                <a:latin typeface="Constantia"/>
              </a:rPr>
              <a:t>γ</a:t>
            </a:r>
            <a:endParaRPr lang="ar-SA" sz="5400" b="1" dirty="0">
              <a:solidFill>
                <a:prstClr val="black"/>
              </a:solidFill>
              <a:latin typeface="Constantia"/>
              <a:cs typeface="Times New Roman"/>
            </a:endParaRP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-554732" y="4959995"/>
            <a:ext cx="9144000" cy="692150"/>
          </a:xfrm>
          <a:prstGeom prst="rect">
            <a:avLst/>
          </a:prstGeom>
        </p:spPr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2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He +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2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He ---&gt;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2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He +2 </a:t>
            </a:r>
            <a:r>
              <a:rPr lang="en-GB" sz="4800" b="1" baseline="-25000" dirty="0">
                <a:solidFill>
                  <a:prstClr val="black"/>
                </a:solidFill>
                <a:latin typeface="Constantia"/>
              </a:rPr>
              <a:t>1</a:t>
            </a:r>
            <a:r>
              <a:rPr lang="en-GB" sz="4800" b="1" dirty="0">
                <a:solidFill>
                  <a:prstClr val="black"/>
                </a:solidFill>
                <a:latin typeface="Constantia"/>
              </a:rPr>
              <a:t>H</a:t>
            </a:r>
            <a:endParaRPr lang="ar-SA" sz="4800" b="1" dirty="0">
              <a:solidFill>
                <a:prstClr val="black"/>
              </a:solidFill>
              <a:latin typeface="Constantia"/>
              <a:cs typeface="Times New Roman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4976118" y="3694758"/>
            <a:ext cx="360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3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2691705" y="3694758"/>
            <a:ext cx="431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2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450280" y="3658245"/>
            <a:ext cx="296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1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816155" y="2731145"/>
            <a:ext cx="37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0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6589018" y="2880370"/>
            <a:ext cx="442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0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5076130" y="2708920"/>
            <a:ext cx="492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2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3204468" y="2737495"/>
            <a:ext cx="37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1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1909068" y="277400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1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7871718" y="4818708"/>
            <a:ext cx="263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1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7" name="TextBox 19"/>
          <p:cNvSpPr txBox="1">
            <a:spLocks noChangeArrowheads="1"/>
          </p:cNvSpPr>
          <p:nvPr/>
        </p:nvSpPr>
        <p:spPr bwMode="auto">
          <a:xfrm>
            <a:off x="5979418" y="4782195"/>
            <a:ext cx="27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4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8" name="TextBox 20"/>
          <p:cNvSpPr txBox="1">
            <a:spLocks noChangeArrowheads="1"/>
          </p:cNvSpPr>
          <p:nvPr/>
        </p:nvSpPr>
        <p:spPr bwMode="auto">
          <a:xfrm>
            <a:off x="3644205" y="4818708"/>
            <a:ext cx="347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3</a:t>
            </a:r>
            <a:endParaRPr lang="ar-SA" sz="2800" b="1" smtClean="0">
              <a:solidFill>
                <a:prstClr val="black"/>
              </a:solidFill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1909068" y="478219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smtClean="0">
                <a:solidFill>
                  <a:prstClr val="black"/>
                </a:solidFill>
              </a:rPr>
              <a:t>3</a:t>
            </a:r>
            <a:endParaRPr lang="ar-SA" sz="2800" b="1" smtClean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4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16" grpId="0"/>
      <p:bldP spid="17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8" name="عنوان 1"/>
          <p:cNvSpPr txBox="1">
            <a:spLocks/>
          </p:cNvSpPr>
          <p:nvPr/>
        </p:nvSpPr>
        <p:spPr>
          <a:xfrm>
            <a:off x="467543" y="1196752"/>
            <a:ext cx="8424935" cy="915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والنتيجة النهائية هي اربعة بروتونات تنتج ذرة هيليوم واحدة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وبوزوترونين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ونيوترونين</a:t>
            </a:r>
          </a:p>
        </p:txBody>
      </p:sp>
      <p:sp>
        <p:nvSpPr>
          <p:cNvPr id="23" name="عنوان 1"/>
          <p:cNvSpPr txBox="1">
            <a:spLocks/>
          </p:cNvSpPr>
          <p:nvPr/>
        </p:nvSpPr>
        <p:spPr>
          <a:xfrm>
            <a:off x="504055" y="2608314"/>
            <a:ext cx="8388424" cy="981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لا تحدث تفاعلات الاندماج إلا عندما يكون للنوية كميات هائلة من الطاقة الحرارية </a:t>
            </a:r>
          </a:p>
        </p:txBody>
      </p:sp>
      <p:sp>
        <p:nvSpPr>
          <p:cNvPr id="27" name="عنوان 1"/>
          <p:cNvSpPr txBox="1">
            <a:spLocks/>
          </p:cNvSpPr>
          <p:nvPr/>
        </p:nvSpPr>
        <p:spPr>
          <a:xfrm>
            <a:off x="504056" y="4048474"/>
            <a:ext cx="8388424" cy="981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تحتاج سلسلة (بروتون-بروتون) إلى درجة حرارة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2x107 k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في مركز الشمس (القنبلة الهيدروجينية أو القنبلة الحرارية النووية)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326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409690" y="217319"/>
            <a:ext cx="2592288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615224" y="318006"/>
            <a:ext cx="233461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مقدمة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132164" y="1401211"/>
            <a:ext cx="8760316" cy="4332045"/>
            <a:chOff x="179512" y="511693"/>
            <a:chExt cx="8760316" cy="3493371"/>
          </a:xfrm>
        </p:grpSpPr>
        <p:sp>
          <p:nvSpPr>
            <p:cNvPr id="16" name="مستطيل 15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17" name="مخطط انسيابي: معالجة متعاقبة 16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276180" y="1550795"/>
            <a:ext cx="826477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 عام 1896م عمل </a:t>
            </a:r>
            <a:r>
              <a:rPr lang="ar-SA" sz="32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بيكرل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بمركبات تحتوي على عنصر </a:t>
            </a:r>
            <a:r>
              <a:rPr lang="ar-SA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اليورانيوم.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وقد فوجئ عندما وجد أن لون الصفائح الفوتوغرافية التي كانت تغطي اليورانيوم تحجب الضوء عنه أصبحت </a:t>
            </a:r>
            <a:r>
              <a:rPr lang="ar-SA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ضبابياً.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 نوعاً من الأشعة المنبعثة من اليورانيوم قد نفذت من الصفيحة التي </a:t>
            </a:r>
            <a:r>
              <a:rPr lang="ar-SA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تغطيه.</a:t>
            </a: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والمواد التي تطلق مثل هذا النوع من الإشعاع تسمى (المواد المشعة)</a:t>
            </a:r>
          </a:p>
          <a:p>
            <a:pPr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وبسبب </a:t>
            </a:r>
            <a:r>
              <a:rPr lang="ar-SA" sz="32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إنبعاث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جسيمات من هذه المواد تضمحل النواة </a:t>
            </a:r>
            <a:r>
              <a:rPr lang="ar-SA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عندما تنتقل 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 حالة أقل استقرار إلى حالة أكثر استقرار </a:t>
            </a:r>
            <a:r>
              <a:rPr lang="ar-SA" sz="32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تلقائياً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6108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102508" y="235663"/>
            <a:ext cx="3789972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427092" y="336350"/>
            <a:ext cx="341324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الاضمحلال الإشعاعي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1576431"/>
            <a:ext cx="8760316" cy="3724777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107505" y="1633918"/>
            <a:ext cx="8568952" cy="3508653"/>
            <a:chOff x="107505" y="1633918"/>
            <a:chExt cx="8568952" cy="3508653"/>
          </a:xfrm>
        </p:grpSpPr>
        <p:sp>
          <p:nvSpPr>
            <p:cNvPr id="26" name="مربع نص 25"/>
            <p:cNvSpPr txBox="1"/>
            <p:nvPr/>
          </p:nvSpPr>
          <p:spPr>
            <a:xfrm>
              <a:off x="107505" y="1633918"/>
              <a:ext cx="8568952" cy="35086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اكتشف العالم رذرفورد ورفاقه أن مركبات اليورانيوم تنتج ثلاثة أنواع مختلفة من الإشعاع ، فصل بينها اعتماداً على قدرتها على اختراق المواد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فاليورانيوم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مثلاً يخضع إلى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14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اضمحلال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قبل أن 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ينتج نظير الرصاص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82U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المستقر.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وقد أطلق رذرفورد عليها أسم إشعاعات (</a:t>
              </a:r>
              <a:r>
                <a:rPr lang="el-GR" sz="3000" b="1" dirty="0">
                  <a:solidFill>
                    <a:prstClr val="black"/>
                  </a:solidFill>
                  <a:latin typeface="Constantia"/>
                  <a:cs typeface="Sakkal Majalla" pitchFamily="2" charset="-78"/>
                </a:rPr>
                <a:t>α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-ألفا) و (</a:t>
              </a:r>
              <a:r>
                <a:rPr lang="el-GR" sz="3000" b="1" dirty="0">
                  <a:solidFill>
                    <a:prstClr val="black"/>
                  </a:solidFill>
                  <a:latin typeface="Constantia"/>
                  <a:cs typeface="Sakkal Majalla" pitchFamily="2" charset="-78"/>
                </a:rPr>
                <a:t>β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-بيتا) و (</a:t>
              </a:r>
              <a:r>
                <a:rPr lang="el-GR" sz="3000" b="1" dirty="0">
                  <a:solidFill>
                    <a:prstClr val="black"/>
                  </a:solidFill>
                  <a:latin typeface="Constantia"/>
                  <a:cs typeface="Sakkal Majalla" pitchFamily="2" charset="-78"/>
                </a:rPr>
                <a:t>γ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-جاما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5975289" y="2924944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238</a:t>
              </a:r>
              <a:endPara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12"/>
            <p:cNvSpPr txBox="1">
              <a:spLocks noChangeArrowheads="1"/>
            </p:cNvSpPr>
            <p:nvPr/>
          </p:nvSpPr>
          <p:spPr bwMode="auto">
            <a:xfrm>
              <a:off x="6300192" y="3605014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206</a:t>
              </a:r>
              <a:endParaRPr kumimoji="0" lang="ar-SA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28252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102508" y="235663"/>
            <a:ext cx="3789972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427092" y="336350"/>
            <a:ext cx="341324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اضمحلال ألفـــا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1576431"/>
            <a:ext cx="8760316" cy="3220721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107505" y="1633918"/>
            <a:ext cx="8568952" cy="2862322"/>
            <a:chOff x="107505" y="1633918"/>
            <a:chExt cx="8568952" cy="2862322"/>
          </a:xfrm>
        </p:grpSpPr>
        <p:sp>
          <p:nvSpPr>
            <p:cNvPr id="26" name="مربع نص 25"/>
            <p:cNvSpPr txBox="1"/>
            <p:nvPr/>
          </p:nvSpPr>
          <p:spPr>
            <a:xfrm>
              <a:off x="107505" y="1633918"/>
              <a:ext cx="8568952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يمكن إيقاف جسيمات ألفا عند اصطدامها بصفيحة رقيقة من الورق</a:t>
              </a:r>
            </a:p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جسيم ألفا عبارة عن نواة هيليوم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2He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وعملية انبعاث جسيم الفا من النواة تسمى اضمحلال </a:t>
              </a:r>
              <a:r>
                <a:rPr lang="ar-SA" sz="3000" b="1" dirty="0" smtClean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الفا.</a:t>
              </a:r>
              <a:endPara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pPr fontAlgn="auto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مثل يتحول اليورانيوم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92U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إلى ثوريوم (</a:t>
              </a:r>
              <a:r>
                <a:rPr lang="en-GB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90Th</a:t>
              </a:r>
              <a:r>
                <a:rPr lang="ar-SA" sz="3000" b="1" dirty="0">
                  <a:solidFill>
                    <a:prstClr val="black"/>
                  </a:solidFill>
                  <a:latin typeface="Sakkal Majalla" pitchFamily="2" charset="-78"/>
                  <a:cs typeface="Sakkal Majalla" pitchFamily="2" charset="-78"/>
                </a:rPr>
                <a:t>) نتيجة اضمحلال الفا</a:t>
              </a:r>
            </a:p>
          </p:txBody>
        </p:sp>
        <p:sp>
          <p:nvSpPr>
            <p:cNvPr id="29" name="TextBox 12"/>
            <p:cNvSpPr txBox="1">
              <a:spLocks noChangeArrowheads="1"/>
            </p:cNvSpPr>
            <p:nvPr/>
          </p:nvSpPr>
          <p:spPr bwMode="auto">
            <a:xfrm>
              <a:off x="4102894" y="2236862"/>
              <a:ext cx="2460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4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0" name="TextBox 12"/>
            <p:cNvSpPr txBox="1">
              <a:spLocks noChangeArrowheads="1"/>
            </p:cNvSpPr>
            <p:nvPr/>
          </p:nvSpPr>
          <p:spPr bwMode="auto">
            <a:xfrm>
              <a:off x="4932536" y="3573016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238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2916312" y="3585716"/>
              <a:ext cx="86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 dirty="0" smtClean="0">
                  <a:solidFill>
                    <a:prstClr val="black"/>
                  </a:solidFill>
                </a:rPr>
                <a:t>234</a:t>
              </a:r>
              <a:endParaRPr lang="ar-SA" sz="2000" b="1" dirty="0" smtClean="0">
                <a:solidFill>
                  <a:prstClr val="black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53528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7133714" y="235663"/>
            <a:ext cx="1758766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7256394" y="336350"/>
            <a:ext cx="158394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مثال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1216497"/>
            <a:ext cx="8760316" cy="1996479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7505" y="1273984"/>
            <a:ext cx="85689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فقدان جسيمات ألفا:</a:t>
            </a:r>
          </a:p>
          <a:p>
            <a:pPr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يفقد </a:t>
            </a:r>
            <a:r>
              <a:rPr lang="ar-SA" sz="3000" b="1" dirty="0" err="1" smtClean="0">
                <a:latin typeface="Sakkal Majalla" pitchFamily="2" charset="-78"/>
                <a:cs typeface="Sakkal Majalla" pitchFamily="2" charset="-78"/>
              </a:rPr>
              <a:t>الأميريسيوم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جسيم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ألفا،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الذي يتكون من بروتونين ونيترونين ، ونتيجة لذلك يتحول عنصر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الأميريسيوم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إلى عنصر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النبتونيوم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الذي يحتوي على بروتونات أقل من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الأميريسيوم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 ببروتونين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2" descr="H:\الصور\صورة٠١٥٨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881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8179" y="3501006"/>
            <a:ext cx="4434830" cy="222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H:\الصور\صورة٠١٥٩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A24D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23931" y="3501008"/>
            <a:ext cx="3896541" cy="222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187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181797" y="235663"/>
            <a:ext cx="3710683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498500" y="336350"/>
            <a:ext cx="334183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اضمحلال بيتا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1216497"/>
            <a:ext cx="8760316" cy="4444751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7505" y="1273984"/>
            <a:ext cx="856895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يلزم سمك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6 mm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من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الألمينيوم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لإيقاف معظم جسيمات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بيتا</a:t>
            </a: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جسيمات بيتا عبارة عن إلكترونات تنبعث من النواة</a:t>
            </a: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بما أن الشحنة محفوظة تحدث عملية اضمحلال بيتا بتحول النيوترون إلى بروتون وينتج أيضاً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إلكترون.</a:t>
            </a: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وتتحول إلى نواة جديدة عدد نيوتروناتها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N-1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وعدد بروتوناتها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Z+1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مع ظهور جسيم آخر يدعى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النيوتروينو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(</a:t>
            </a:r>
            <a:r>
              <a:rPr lang="en-GB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0</a:t>
            </a:r>
            <a:r>
              <a:rPr lang="el-GR" sz="3000" b="1" dirty="0">
                <a:solidFill>
                  <a:prstClr val="black"/>
                </a:solidFill>
                <a:latin typeface="Constantia"/>
                <a:cs typeface="Sakkal Majalla" pitchFamily="2" charset="-78"/>
              </a:rPr>
              <a:t>ν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) مرفقاً لاضمحلال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بيتا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708152" y="4613126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0</a:t>
            </a:r>
            <a:endParaRPr kumimoji="0" lang="ar-SA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83391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844380" y="235663"/>
            <a:ext cx="5048100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4294024" y="336350"/>
            <a:ext cx="454631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مثال آخر على التحلل الإشعاعي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1216497"/>
            <a:ext cx="8760316" cy="2458144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7505" y="1273984"/>
            <a:ext cx="856895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فقدان جسيمات بيتا:</a:t>
            </a:r>
          </a:p>
          <a:p>
            <a:pPr>
              <a:defRPr/>
            </a:pP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تفقد نواة العنصر إلكترونا له طاقة عالية يسمى </a:t>
            </a:r>
            <a:r>
              <a:rPr lang="ar-EG" sz="3000" b="1" u="sng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جسيم بيتا</a:t>
            </a:r>
            <a:r>
              <a:rPr lang="ar-EG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</a:p>
          <a:p>
            <a:pPr>
              <a:defRPr/>
            </a:pP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حيث أن النواة بها نيترون غير مستقر ، فينقسم إلى بروتون وإلكترون ، يتحرر الإلكترون (جسيم بيتا) ، مع كمية عالية من الطاقة . أما البروتون فيبقى داخل النواة .</a:t>
            </a:r>
            <a:r>
              <a:rPr lang="ar-EG" sz="3000" b="1" u="sng" dirty="0">
                <a:latin typeface="Sakkal Majalla" pitchFamily="2" charset="-78"/>
                <a:cs typeface="Sakkal Majalla" pitchFamily="2" charset="-78"/>
              </a:rPr>
              <a:t>  </a:t>
            </a:r>
          </a:p>
        </p:txBody>
      </p:sp>
      <p:pic>
        <p:nvPicPr>
          <p:cNvPr id="17" name="Picture 2" descr="H:\الصور\صورة٠١٦١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120" y="3933056"/>
            <a:ext cx="4140745" cy="210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H:\الصور\صورة٠١٦٤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5865" y="3933056"/>
            <a:ext cx="4284191" cy="210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770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8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5532106" y="44624"/>
            <a:ext cx="3360373" cy="764704"/>
            <a:chOff x="2339752" y="0"/>
            <a:chExt cx="4536504" cy="764704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1" name="مستطيل مستدير الزوايا 20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5813990" y="145311"/>
            <a:ext cx="302634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اضمحلال جاما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107504" y="836712"/>
            <a:ext cx="8760316" cy="2458144"/>
            <a:chOff x="179512" y="511693"/>
            <a:chExt cx="8760316" cy="3493371"/>
          </a:xfrm>
        </p:grpSpPr>
        <p:sp>
          <p:nvSpPr>
            <p:cNvPr id="24" name="مستطيل 23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5" name="مخطط انسيابي: معالجة متعاقبة 24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6" name="مربع نص 25"/>
          <p:cNvSpPr txBox="1"/>
          <p:nvPr/>
        </p:nvSpPr>
        <p:spPr>
          <a:xfrm>
            <a:off x="107505" y="894199"/>
            <a:ext cx="8568952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يلزم سمك عدة سنتمترات من الرصاص لإيقاف إشعاع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جاما.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ينتج اضمحلال جاما نتيجة إعادة توزيع الطاقة داخل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النواة.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وأشعة جاما عبارة عن فوتونات ذات طاقة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عالية.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ونتيجة لذلك لا يتغير العدد الكتلي أو العدد الذري للنواة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المضمحلة.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ويرافق إشعاع جاما عادة </a:t>
            </a:r>
            <a:r>
              <a:rPr lang="ar-SA" sz="3000" b="1" dirty="0" err="1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إضمحلال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ألفا أو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بيتا.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5256432" y="3356992"/>
            <a:ext cx="3636048" cy="764704"/>
            <a:chOff x="2339752" y="0"/>
            <a:chExt cx="4536504" cy="764704"/>
          </a:xfrm>
        </p:grpSpPr>
        <p:sp>
          <p:nvSpPr>
            <p:cNvPr id="27" name="مستطيل مستدير الزوايا 2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9" name="مستطيل مستدير الزوايا 28"/>
            <p:cNvSpPr/>
            <p:nvPr/>
          </p:nvSpPr>
          <p:spPr>
            <a:xfrm>
              <a:off x="2555777" y="95086"/>
              <a:ext cx="4320479" cy="574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5565716" y="3457679"/>
            <a:ext cx="327462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التفاعلات والمعادلات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107504" y="4265712"/>
            <a:ext cx="8760316" cy="1751727"/>
            <a:chOff x="179512" y="511693"/>
            <a:chExt cx="8760316" cy="3493371"/>
          </a:xfrm>
        </p:grpSpPr>
        <p:sp>
          <p:nvSpPr>
            <p:cNvPr id="32" name="مستطيل 31"/>
            <p:cNvSpPr/>
            <p:nvPr/>
          </p:nvSpPr>
          <p:spPr>
            <a:xfrm>
              <a:off x="1030207" y="535588"/>
              <a:ext cx="7909621" cy="34694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3" name="مخطط انسيابي: معالجة متعاقبة 32"/>
            <p:cNvSpPr/>
            <p:nvPr/>
          </p:nvSpPr>
          <p:spPr>
            <a:xfrm>
              <a:off x="179512" y="511693"/>
              <a:ext cx="8671335" cy="3487936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4" name="مربع نص 33"/>
          <p:cNvSpPr txBox="1"/>
          <p:nvPr/>
        </p:nvSpPr>
        <p:spPr>
          <a:xfrm>
            <a:off x="107505" y="4219833"/>
            <a:ext cx="856895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يحدث التفاعل النووي عندما تتغير طاقة النواة أو عدد النيوترونات أو عدد البروتونات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فيها.</a:t>
            </a:r>
          </a:p>
          <a:p>
            <a:pPr>
              <a:defRPr/>
            </a:pP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أحد أنواع التفاعل النووي هو انبعاث جسيمات بواسطة النشاط الإشعاعي للنواة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المشعة.</a:t>
            </a:r>
            <a:endParaRPr lang="ar-SA" sz="30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3181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d"/>
        <p:sndAc>
          <p:stSnd>
            <p:snd r:embed="rId6" name="laser.wav"/>
          </p:stSnd>
        </p:sndAc>
      </p:transition>
    </mc:Choice>
    <mc:Fallback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uiExpand="1" build="p"/>
      <p:bldP spid="30" grpId="0"/>
      <p:bldP spid="3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507</TotalTime>
  <Words>1741</Words>
  <Application>Microsoft Office PowerPoint</Application>
  <PresentationFormat>عرض على الشاشة (3:4)‏</PresentationFormat>
  <Paragraphs>267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29</vt:i4>
      </vt:variant>
    </vt:vector>
  </HeadingPairs>
  <TitlesOfParts>
    <vt:vector size="31" baseType="lpstr">
      <vt:lpstr>سمة Office</vt:lpstr>
      <vt:lpstr>3_سمة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0</dc:creator>
  <cp:lastModifiedBy>TSC</cp:lastModifiedBy>
  <cp:revision>100</cp:revision>
  <dcterms:created xsi:type="dcterms:W3CDTF">2015-12-03T05:45:26Z</dcterms:created>
  <dcterms:modified xsi:type="dcterms:W3CDTF">2016-11-01T13:34:31Z</dcterms:modified>
</cp:coreProperties>
</file>