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slide" Target="slides/slide33.xml"/><Relationship Id="rId14" Type="http://schemas.openxmlformats.org/officeDocument/2006/relationships/slide" Target="slides/slide10.xml"/><Relationship Id="rId36" Type="http://schemas.openxmlformats.org/officeDocument/2006/relationships/slide" Target="slides/slide32.xml"/><Relationship Id="rId17" Type="http://schemas.openxmlformats.org/officeDocument/2006/relationships/slide" Target="slides/slide13.xml"/><Relationship Id="rId16" Type="http://schemas.openxmlformats.org/officeDocument/2006/relationships/slide" Target="slides/slide12.xml"/><Relationship Id="rId38" Type="http://schemas.openxmlformats.org/officeDocument/2006/relationships/slide" Target="slides/slide34.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2" name="Shape 8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2" name="Shape 152"/>
        <p:cNvGrpSpPr/>
        <p:nvPr/>
      </p:nvGrpSpPr>
      <p:grpSpPr>
        <a:xfrm>
          <a:off x="0" y="0"/>
          <a:ext cx="0" cy="0"/>
          <a:chOff x="0" y="0"/>
          <a:chExt cx="0" cy="0"/>
        </a:xfrm>
      </p:grpSpPr>
      <p:sp>
        <p:nvSpPr>
          <p:cNvPr id="153" name="Shape 15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54" name="Shape 15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9" name="Shape 159"/>
        <p:cNvGrpSpPr/>
        <p:nvPr/>
      </p:nvGrpSpPr>
      <p:grpSpPr>
        <a:xfrm>
          <a:off x="0" y="0"/>
          <a:ext cx="0" cy="0"/>
          <a:chOff x="0" y="0"/>
          <a:chExt cx="0" cy="0"/>
        </a:xfrm>
      </p:grpSpPr>
      <p:sp>
        <p:nvSpPr>
          <p:cNvPr id="160" name="Shape 16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1" name="Shape 16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5" name="Shape 165"/>
        <p:cNvGrpSpPr/>
        <p:nvPr/>
      </p:nvGrpSpPr>
      <p:grpSpPr>
        <a:xfrm>
          <a:off x="0" y="0"/>
          <a:ext cx="0" cy="0"/>
          <a:chOff x="0" y="0"/>
          <a:chExt cx="0" cy="0"/>
        </a:xfrm>
      </p:grpSpPr>
      <p:sp>
        <p:nvSpPr>
          <p:cNvPr id="166" name="Shape 16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7" name="Shape 16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3" name="Shape 173"/>
        <p:cNvGrpSpPr/>
        <p:nvPr/>
      </p:nvGrpSpPr>
      <p:grpSpPr>
        <a:xfrm>
          <a:off x="0" y="0"/>
          <a:ext cx="0" cy="0"/>
          <a:chOff x="0" y="0"/>
          <a:chExt cx="0" cy="0"/>
        </a:xfrm>
      </p:grpSpPr>
      <p:sp>
        <p:nvSpPr>
          <p:cNvPr id="174" name="Shape 17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75" name="Shape 17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9" name="Shape 179"/>
        <p:cNvGrpSpPr/>
        <p:nvPr/>
      </p:nvGrpSpPr>
      <p:grpSpPr>
        <a:xfrm>
          <a:off x="0" y="0"/>
          <a:ext cx="0" cy="0"/>
          <a:chOff x="0" y="0"/>
          <a:chExt cx="0" cy="0"/>
        </a:xfrm>
      </p:grpSpPr>
      <p:sp>
        <p:nvSpPr>
          <p:cNvPr id="180" name="Shape 18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81" name="Shape 18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5" name="Shape 185"/>
        <p:cNvGrpSpPr/>
        <p:nvPr/>
      </p:nvGrpSpPr>
      <p:grpSpPr>
        <a:xfrm>
          <a:off x="0" y="0"/>
          <a:ext cx="0" cy="0"/>
          <a:chOff x="0" y="0"/>
          <a:chExt cx="0" cy="0"/>
        </a:xfrm>
      </p:grpSpPr>
      <p:sp>
        <p:nvSpPr>
          <p:cNvPr id="186" name="Shape 18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87" name="Shape 18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3" name="Shape 193"/>
        <p:cNvGrpSpPr/>
        <p:nvPr/>
      </p:nvGrpSpPr>
      <p:grpSpPr>
        <a:xfrm>
          <a:off x="0" y="0"/>
          <a:ext cx="0" cy="0"/>
          <a:chOff x="0" y="0"/>
          <a:chExt cx="0" cy="0"/>
        </a:xfrm>
      </p:grpSpPr>
      <p:sp>
        <p:nvSpPr>
          <p:cNvPr id="194" name="Shape 19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95" name="Shape 19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1" name="Shape 201"/>
        <p:cNvGrpSpPr/>
        <p:nvPr/>
      </p:nvGrpSpPr>
      <p:grpSpPr>
        <a:xfrm>
          <a:off x="0" y="0"/>
          <a:ext cx="0" cy="0"/>
          <a:chOff x="0" y="0"/>
          <a:chExt cx="0" cy="0"/>
        </a:xfrm>
      </p:grpSpPr>
      <p:sp>
        <p:nvSpPr>
          <p:cNvPr id="202" name="Shape 20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03" name="Shape 20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1" name="Shape 211"/>
        <p:cNvGrpSpPr/>
        <p:nvPr/>
      </p:nvGrpSpPr>
      <p:grpSpPr>
        <a:xfrm>
          <a:off x="0" y="0"/>
          <a:ext cx="0" cy="0"/>
          <a:chOff x="0" y="0"/>
          <a:chExt cx="0" cy="0"/>
        </a:xfrm>
      </p:grpSpPr>
      <p:sp>
        <p:nvSpPr>
          <p:cNvPr id="212" name="Shape 21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13" name="Shape 21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9" name="Shape 219"/>
        <p:cNvGrpSpPr/>
        <p:nvPr/>
      </p:nvGrpSpPr>
      <p:grpSpPr>
        <a:xfrm>
          <a:off x="0" y="0"/>
          <a:ext cx="0" cy="0"/>
          <a:chOff x="0" y="0"/>
          <a:chExt cx="0" cy="0"/>
        </a:xfrm>
      </p:grpSpPr>
      <p:sp>
        <p:nvSpPr>
          <p:cNvPr id="220" name="Shape 22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21" name="Shape 22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8" name="Shape 88"/>
        <p:cNvGrpSpPr/>
        <p:nvPr/>
      </p:nvGrpSpPr>
      <p:grpSpPr>
        <a:xfrm>
          <a:off x="0" y="0"/>
          <a:ext cx="0" cy="0"/>
          <a:chOff x="0" y="0"/>
          <a:chExt cx="0" cy="0"/>
        </a:xfrm>
      </p:grpSpPr>
      <p:sp>
        <p:nvSpPr>
          <p:cNvPr id="89" name="Shape 8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0" name="Shape 9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5" name="Shape 225"/>
        <p:cNvGrpSpPr/>
        <p:nvPr/>
      </p:nvGrpSpPr>
      <p:grpSpPr>
        <a:xfrm>
          <a:off x="0" y="0"/>
          <a:ext cx="0" cy="0"/>
          <a:chOff x="0" y="0"/>
          <a:chExt cx="0" cy="0"/>
        </a:xfrm>
      </p:grpSpPr>
      <p:sp>
        <p:nvSpPr>
          <p:cNvPr id="226" name="Shape 22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27" name="Shape 22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3" name="Shape 233"/>
        <p:cNvGrpSpPr/>
        <p:nvPr/>
      </p:nvGrpSpPr>
      <p:grpSpPr>
        <a:xfrm>
          <a:off x="0" y="0"/>
          <a:ext cx="0" cy="0"/>
          <a:chOff x="0" y="0"/>
          <a:chExt cx="0" cy="0"/>
        </a:xfrm>
      </p:grpSpPr>
      <p:sp>
        <p:nvSpPr>
          <p:cNvPr id="234" name="Shape 23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35" name="Shape 23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3" name="Shape 243"/>
        <p:cNvGrpSpPr/>
        <p:nvPr/>
      </p:nvGrpSpPr>
      <p:grpSpPr>
        <a:xfrm>
          <a:off x="0" y="0"/>
          <a:ext cx="0" cy="0"/>
          <a:chOff x="0" y="0"/>
          <a:chExt cx="0" cy="0"/>
        </a:xfrm>
      </p:grpSpPr>
      <p:sp>
        <p:nvSpPr>
          <p:cNvPr id="244" name="Shape 24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45" name="Shape 24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3" name="Shape 253"/>
        <p:cNvGrpSpPr/>
        <p:nvPr/>
      </p:nvGrpSpPr>
      <p:grpSpPr>
        <a:xfrm>
          <a:off x="0" y="0"/>
          <a:ext cx="0" cy="0"/>
          <a:chOff x="0" y="0"/>
          <a:chExt cx="0" cy="0"/>
        </a:xfrm>
      </p:grpSpPr>
      <p:sp>
        <p:nvSpPr>
          <p:cNvPr id="254" name="Shape 25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55" name="Shape 25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3" name="Shape 263"/>
        <p:cNvGrpSpPr/>
        <p:nvPr/>
      </p:nvGrpSpPr>
      <p:grpSpPr>
        <a:xfrm>
          <a:off x="0" y="0"/>
          <a:ext cx="0" cy="0"/>
          <a:chOff x="0" y="0"/>
          <a:chExt cx="0" cy="0"/>
        </a:xfrm>
      </p:grpSpPr>
      <p:sp>
        <p:nvSpPr>
          <p:cNvPr id="264" name="Shape 26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65" name="Shape 26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3" name="Shape 273"/>
        <p:cNvGrpSpPr/>
        <p:nvPr/>
      </p:nvGrpSpPr>
      <p:grpSpPr>
        <a:xfrm>
          <a:off x="0" y="0"/>
          <a:ext cx="0" cy="0"/>
          <a:chOff x="0" y="0"/>
          <a:chExt cx="0" cy="0"/>
        </a:xfrm>
      </p:grpSpPr>
      <p:sp>
        <p:nvSpPr>
          <p:cNvPr id="274" name="Shape 27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75" name="Shape 27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9" name="Shape 279"/>
        <p:cNvGrpSpPr/>
        <p:nvPr/>
      </p:nvGrpSpPr>
      <p:grpSpPr>
        <a:xfrm>
          <a:off x="0" y="0"/>
          <a:ext cx="0" cy="0"/>
          <a:chOff x="0" y="0"/>
          <a:chExt cx="0" cy="0"/>
        </a:xfrm>
      </p:grpSpPr>
      <p:sp>
        <p:nvSpPr>
          <p:cNvPr id="280" name="Shape 28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81" name="Shape 28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5" name="Shape 285"/>
        <p:cNvGrpSpPr/>
        <p:nvPr/>
      </p:nvGrpSpPr>
      <p:grpSpPr>
        <a:xfrm>
          <a:off x="0" y="0"/>
          <a:ext cx="0" cy="0"/>
          <a:chOff x="0" y="0"/>
          <a:chExt cx="0" cy="0"/>
        </a:xfrm>
      </p:grpSpPr>
      <p:sp>
        <p:nvSpPr>
          <p:cNvPr id="286" name="Shape 28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87" name="Shape 28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5" name="Shape 295"/>
        <p:cNvGrpSpPr/>
        <p:nvPr/>
      </p:nvGrpSpPr>
      <p:grpSpPr>
        <a:xfrm>
          <a:off x="0" y="0"/>
          <a:ext cx="0" cy="0"/>
          <a:chOff x="0" y="0"/>
          <a:chExt cx="0" cy="0"/>
        </a:xfrm>
      </p:grpSpPr>
      <p:sp>
        <p:nvSpPr>
          <p:cNvPr id="296" name="Shape 29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97" name="Shape 29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3" name="Shape 303"/>
        <p:cNvGrpSpPr/>
        <p:nvPr/>
      </p:nvGrpSpPr>
      <p:grpSpPr>
        <a:xfrm>
          <a:off x="0" y="0"/>
          <a:ext cx="0" cy="0"/>
          <a:chOff x="0" y="0"/>
          <a:chExt cx="0" cy="0"/>
        </a:xfrm>
      </p:grpSpPr>
      <p:sp>
        <p:nvSpPr>
          <p:cNvPr id="304" name="Shape 30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05" name="Shape 30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6" name="Shape 96"/>
        <p:cNvGrpSpPr/>
        <p:nvPr/>
      </p:nvGrpSpPr>
      <p:grpSpPr>
        <a:xfrm>
          <a:off x="0" y="0"/>
          <a:ext cx="0" cy="0"/>
          <a:chOff x="0" y="0"/>
          <a:chExt cx="0" cy="0"/>
        </a:xfrm>
      </p:grpSpPr>
      <p:sp>
        <p:nvSpPr>
          <p:cNvPr id="97" name="Shape 9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8" name="Shape 9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3" name="Shape 313"/>
        <p:cNvGrpSpPr/>
        <p:nvPr/>
      </p:nvGrpSpPr>
      <p:grpSpPr>
        <a:xfrm>
          <a:off x="0" y="0"/>
          <a:ext cx="0" cy="0"/>
          <a:chOff x="0" y="0"/>
          <a:chExt cx="0" cy="0"/>
        </a:xfrm>
      </p:grpSpPr>
      <p:sp>
        <p:nvSpPr>
          <p:cNvPr id="314" name="Shape 31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15" name="Shape 31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3" name="Shape 323"/>
        <p:cNvGrpSpPr/>
        <p:nvPr/>
      </p:nvGrpSpPr>
      <p:grpSpPr>
        <a:xfrm>
          <a:off x="0" y="0"/>
          <a:ext cx="0" cy="0"/>
          <a:chOff x="0" y="0"/>
          <a:chExt cx="0" cy="0"/>
        </a:xfrm>
      </p:grpSpPr>
      <p:sp>
        <p:nvSpPr>
          <p:cNvPr id="324" name="Shape 32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25" name="Shape 32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3" name="Shape 333"/>
        <p:cNvGrpSpPr/>
        <p:nvPr/>
      </p:nvGrpSpPr>
      <p:grpSpPr>
        <a:xfrm>
          <a:off x="0" y="0"/>
          <a:ext cx="0" cy="0"/>
          <a:chOff x="0" y="0"/>
          <a:chExt cx="0" cy="0"/>
        </a:xfrm>
      </p:grpSpPr>
      <p:sp>
        <p:nvSpPr>
          <p:cNvPr id="334" name="Shape 33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35" name="Shape 33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1" name="Shape 341"/>
        <p:cNvGrpSpPr/>
        <p:nvPr/>
      </p:nvGrpSpPr>
      <p:grpSpPr>
        <a:xfrm>
          <a:off x="0" y="0"/>
          <a:ext cx="0" cy="0"/>
          <a:chOff x="0" y="0"/>
          <a:chExt cx="0" cy="0"/>
        </a:xfrm>
      </p:grpSpPr>
      <p:sp>
        <p:nvSpPr>
          <p:cNvPr id="342" name="Shape 34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43" name="Shape 34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7" name="Shape 347"/>
        <p:cNvGrpSpPr/>
        <p:nvPr/>
      </p:nvGrpSpPr>
      <p:grpSpPr>
        <a:xfrm>
          <a:off x="0" y="0"/>
          <a:ext cx="0" cy="0"/>
          <a:chOff x="0" y="0"/>
          <a:chExt cx="0" cy="0"/>
        </a:xfrm>
      </p:grpSpPr>
      <p:sp>
        <p:nvSpPr>
          <p:cNvPr id="348" name="Shape 34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49" name="Shape 34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4" name="Shape 104"/>
        <p:cNvGrpSpPr/>
        <p:nvPr/>
      </p:nvGrpSpPr>
      <p:grpSpPr>
        <a:xfrm>
          <a:off x="0" y="0"/>
          <a:ext cx="0" cy="0"/>
          <a:chOff x="0" y="0"/>
          <a:chExt cx="0" cy="0"/>
        </a:xfrm>
      </p:grpSpPr>
      <p:sp>
        <p:nvSpPr>
          <p:cNvPr id="105" name="Shape 10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6" name="Shape 10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4" name="Shape 114"/>
        <p:cNvGrpSpPr/>
        <p:nvPr/>
      </p:nvGrpSpPr>
      <p:grpSpPr>
        <a:xfrm>
          <a:off x="0" y="0"/>
          <a:ext cx="0" cy="0"/>
          <a:chOff x="0" y="0"/>
          <a:chExt cx="0" cy="0"/>
        </a:xfrm>
      </p:grpSpPr>
      <p:sp>
        <p:nvSpPr>
          <p:cNvPr id="115" name="Shape 11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6" name="Shape 11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4" name="Shape 124"/>
        <p:cNvGrpSpPr/>
        <p:nvPr/>
      </p:nvGrpSpPr>
      <p:grpSpPr>
        <a:xfrm>
          <a:off x="0" y="0"/>
          <a:ext cx="0" cy="0"/>
          <a:chOff x="0" y="0"/>
          <a:chExt cx="0" cy="0"/>
        </a:xfrm>
      </p:grpSpPr>
      <p:sp>
        <p:nvSpPr>
          <p:cNvPr id="125" name="Shape 12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6" name="Shape 12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0" name="Shape 130"/>
        <p:cNvGrpSpPr/>
        <p:nvPr/>
      </p:nvGrpSpPr>
      <p:grpSpPr>
        <a:xfrm>
          <a:off x="0" y="0"/>
          <a:ext cx="0" cy="0"/>
          <a:chOff x="0" y="0"/>
          <a:chExt cx="0" cy="0"/>
        </a:xfrm>
      </p:grpSpPr>
      <p:sp>
        <p:nvSpPr>
          <p:cNvPr id="131" name="Shape 13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2" name="Shape 13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9" name="Shape 139"/>
        <p:cNvGrpSpPr/>
        <p:nvPr/>
      </p:nvGrpSpPr>
      <p:grpSpPr>
        <a:xfrm>
          <a:off x="0" y="0"/>
          <a:ext cx="0" cy="0"/>
          <a:chOff x="0" y="0"/>
          <a:chExt cx="0" cy="0"/>
        </a:xfrm>
      </p:grpSpPr>
      <p:sp>
        <p:nvSpPr>
          <p:cNvPr id="140" name="Shape 14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1" name="Shape 14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6" name="Shape 146"/>
        <p:cNvGrpSpPr/>
        <p:nvPr/>
      </p:nvGrpSpPr>
      <p:grpSpPr>
        <a:xfrm>
          <a:off x="0" y="0"/>
          <a:ext cx="0" cy="0"/>
          <a:chOff x="0" y="0"/>
          <a:chExt cx="0" cy="0"/>
        </a:xfrm>
      </p:grpSpPr>
      <p:sp>
        <p:nvSpPr>
          <p:cNvPr id="147" name="Shape 14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8" name="Shape 14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فارغ">
    <p:spTree>
      <p:nvGrpSpPr>
        <p:cNvPr id="11" name="Shape 11"/>
        <p:cNvGrpSpPr/>
        <p:nvPr/>
      </p:nvGrpSpPr>
      <p:grpSpPr>
        <a:xfrm>
          <a:off x="0" y="0"/>
          <a:ext cx="0" cy="0"/>
          <a:chOff x="0" y="0"/>
          <a:chExt cx="0" cy="0"/>
        </a:xfrm>
      </p:grpSpPr>
      <p:sp>
        <p:nvSpPr>
          <p:cNvPr id="12" name="Shape 12"/>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3" name="Shape 1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4" name="Shape 14"/>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عنوان ونص عمودي">
    <p:spTree>
      <p:nvGrpSpPr>
        <p:cNvPr id="68" name="Shape 68"/>
        <p:cNvGrpSpPr/>
        <p:nvPr/>
      </p:nvGrpSpPr>
      <p:grpSpPr>
        <a:xfrm>
          <a:off x="0" y="0"/>
          <a:ext cx="0" cy="0"/>
          <a:chOff x="0" y="0"/>
          <a:chExt cx="0" cy="0"/>
        </a:xfrm>
      </p:grpSpPr>
      <p:sp>
        <p:nvSpPr>
          <p:cNvPr id="69" name="Shape 6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0" name="Shape 70"/>
          <p:cNvSpPr txBox="1"/>
          <p:nvPr>
            <p:ph idx="1" type="body"/>
          </p:nvPr>
        </p:nvSpPr>
        <p:spPr>
          <a:xfrm rot="5400000">
            <a:off x="2309018" y="-251618"/>
            <a:ext cx="4525963" cy="8229600"/>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1" name="Shape 71"/>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2" name="Shape 7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3" name="Shape 73"/>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عنوان ونص عموديان">
    <p:spTree>
      <p:nvGrpSpPr>
        <p:cNvPr id="74" name="Shape 74"/>
        <p:cNvGrpSpPr/>
        <p:nvPr/>
      </p:nvGrpSpPr>
      <p:grpSpPr>
        <a:xfrm>
          <a:off x="0" y="0"/>
          <a:ext cx="0" cy="0"/>
          <a:chOff x="0" y="0"/>
          <a:chExt cx="0" cy="0"/>
        </a:xfrm>
      </p:grpSpPr>
      <p:sp>
        <p:nvSpPr>
          <p:cNvPr id="75" name="Shape 75"/>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6" name="Shape 76"/>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7" name="Shape 77"/>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8" name="Shape 7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9" name="Shape 79"/>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شريحة عنوان">
    <p:spTree>
      <p:nvGrpSpPr>
        <p:cNvPr id="15" name="Shape 15"/>
        <p:cNvGrpSpPr/>
        <p:nvPr/>
      </p:nvGrpSpPr>
      <p:grpSpPr>
        <a:xfrm>
          <a:off x="0" y="0"/>
          <a:ext cx="0" cy="0"/>
          <a:chOff x="0" y="0"/>
          <a:chExt cx="0" cy="0"/>
        </a:xfrm>
      </p:grpSpPr>
      <p:sp>
        <p:nvSpPr>
          <p:cNvPr id="16" name="Shape 16"/>
          <p:cNvSpPr txBox="1"/>
          <p:nvPr>
            <p:ph type="ctrTitle"/>
          </p:nvPr>
        </p:nvSpPr>
        <p:spPr>
          <a:xfrm>
            <a:off x="685800" y="2130425"/>
            <a:ext cx="7772400" cy="1470024"/>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7" name="Shape 17"/>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640"/>
              </a:spcBef>
              <a:buClr>
                <a:srgbClr val="888888"/>
              </a:buClr>
              <a:buFont typeface="Arial"/>
              <a:buNone/>
              <a:defRPr b="0" i="0" sz="3200" u="none" cap="none" strike="noStrike">
                <a:solidFill>
                  <a:srgbClr val="888888"/>
                </a:solidFill>
                <a:latin typeface="Calibri"/>
                <a:ea typeface="Calibri"/>
                <a:cs typeface="Calibri"/>
                <a:sym typeface="Calibri"/>
              </a:defRPr>
            </a:lvl1pPr>
            <a:lvl2pPr indent="0" lvl="1" marL="457200" marR="0" rtl="0" algn="ctr">
              <a:spcBef>
                <a:spcPts val="560"/>
              </a:spcBef>
              <a:buClr>
                <a:srgbClr val="888888"/>
              </a:buClr>
              <a:buFont typeface="Arial"/>
              <a:buNone/>
              <a:defRPr b="0" i="0" sz="2800" u="none" cap="none" strike="noStrike">
                <a:solidFill>
                  <a:srgbClr val="888888"/>
                </a:solidFill>
                <a:latin typeface="Calibri"/>
                <a:ea typeface="Calibri"/>
                <a:cs typeface="Calibri"/>
                <a:sym typeface="Calibri"/>
              </a:defRPr>
            </a:lvl2pPr>
            <a:lvl3pPr indent="0" lvl="2" marL="914400" marR="0" rtl="0" algn="ctr">
              <a:spcBef>
                <a:spcPts val="480"/>
              </a:spcBef>
              <a:buClr>
                <a:srgbClr val="888888"/>
              </a:buClr>
              <a:buFont typeface="Arial"/>
              <a:buNone/>
              <a:defRPr b="0" i="0" sz="2400" u="none" cap="none" strike="noStrike">
                <a:solidFill>
                  <a:srgbClr val="888888"/>
                </a:solidFill>
                <a:latin typeface="Calibri"/>
                <a:ea typeface="Calibri"/>
                <a:cs typeface="Calibri"/>
                <a:sym typeface="Calibri"/>
              </a:defRPr>
            </a:lvl3pPr>
            <a:lvl4pPr indent="0" lvl="3" marL="13716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4pPr>
            <a:lvl5pPr indent="0" lvl="4" marL="18288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5pPr>
            <a:lvl6pPr indent="0" lvl="5" marL="22860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6pPr>
            <a:lvl7pPr indent="0" lvl="6" marL="27432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7pPr>
            <a:lvl8pPr indent="0" lvl="7" marL="32004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8pPr>
            <a:lvl9pPr indent="0" lvl="8" marL="36576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9pPr>
          </a:lstStyle>
          <a:p/>
        </p:txBody>
      </p:sp>
      <p:sp>
        <p:nvSpPr>
          <p:cNvPr id="18" name="Shape 18"/>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9" name="Shape 1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0" name="Shape 20"/>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عنوان ومحتوى">
    <p:spTree>
      <p:nvGrpSpPr>
        <p:cNvPr id="21" name="Shape 21"/>
        <p:cNvGrpSpPr/>
        <p:nvPr/>
      </p:nvGrpSpPr>
      <p:grpSpPr>
        <a:xfrm>
          <a:off x="0" y="0"/>
          <a:ext cx="0" cy="0"/>
          <a:chOff x="0" y="0"/>
          <a:chExt cx="0" cy="0"/>
        </a:xfrm>
      </p:grpSpPr>
      <p:sp>
        <p:nvSpPr>
          <p:cNvPr id="22" name="Shape 22"/>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3" name="Shape 23"/>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24" name="Shape 24"/>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5" name="Shape 25"/>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6" name="Shape 26"/>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عنوان المقطع">
    <p:spTree>
      <p:nvGrpSpPr>
        <p:cNvPr id="27" name="Shape 27"/>
        <p:cNvGrpSpPr/>
        <p:nvPr/>
      </p:nvGrpSpPr>
      <p:grpSpPr>
        <a:xfrm>
          <a:off x="0" y="0"/>
          <a:ext cx="0" cy="0"/>
          <a:chOff x="0" y="0"/>
          <a:chExt cx="0" cy="0"/>
        </a:xfrm>
      </p:grpSpPr>
      <p:sp>
        <p:nvSpPr>
          <p:cNvPr id="28" name="Shape 28"/>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0" lvl="0" marL="0" marR="0" rtl="0" algn="l">
              <a:spcBef>
                <a:spcPts val="0"/>
              </a:spcBef>
              <a:buClr>
                <a:schemeClr val="dk1"/>
              </a:buClr>
              <a:buFont typeface="Calibri"/>
              <a:buNone/>
              <a:defRPr b="1" i="0" sz="4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9" name="Shape 29"/>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1pPr>
            <a:lvl2pPr indent="0" lvl="1" marL="457200" marR="0" rtl="0" algn="l">
              <a:spcBef>
                <a:spcPts val="360"/>
              </a:spcBef>
              <a:buClr>
                <a:srgbClr val="888888"/>
              </a:buClr>
              <a:buFont typeface="Arial"/>
              <a:buNone/>
              <a:defRPr b="0" i="0" sz="1800" u="none" cap="none" strike="noStrike">
                <a:solidFill>
                  <a:srgbClr val="888888"/>
                </a:solidFill>
                <a:latin typeface="Calibri"/>
                <a:ea typeface="Calibri"/>
                <a:cs typeface="Calibri"/>
                <a:sym typeface="Calibri"/>
              </a:defRPr>
            </a:lvl2pPr>
            <a:lvl3pPr indent="0" lvl="2" marL="914400" marR="0" rtl="0" algn="l">
              <a:spcBef>
                <a:spcPts val="320"/>
              </a:spcBef>
              <a:buClr>
                <a:srgbClr val="888888"/>
              </a:buClr>
              <a:buFont typeface="Arial"/>
              <a:buNone/>
              <a:defRPr b="0" i="0" sz="1600" u="none" cap="none" strike="noStrike">
                <a:solidFill>
                  <a:srgbClr val="888888"/>
                </a:solidFill>
                <a:latin typeface="Calibri"/>
                <a:ea typeface="Calibri"/>
                <a:cs typeface="Calibri"/>
                <a:sym typeface="Calibri"/>
              </a:defRPr>
            </a:lvl3pPr>
            <a:lvl4pPr indent="0" lvl="3" marL="13716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4pPr>
            <a:lvl5pPr indent="0" lvl="4" marL="18288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5pPr>
            <a:lvl6pPr indent="0" lvl="5" marL="22860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6pPr>
            <a:lvl7pPr indent="0" lvl="6" marL="27432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7pPr>
            <a:lvl8pPr indent="0" lvl="7" marL="32004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8pPr>
            <a:lvl9pPr indent="0" lvl="8" marL="36576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9pPr>
          </a:lstStyle>
          <a:p/>
        </p:txBody>
      </p:sp>
      <p:sp>
        <p:nvSpPr>
          <p:cNvPr id="30" name="Shape 30"/>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1" name="Shape 31"/>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2" name="Shape 32"/>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محتويين">
    <p:spTree>
      <p:nvGrpSpPr>
        <p:cNvPr id="33" name="Shape 33"/>
        <p:cNvGrpSpPr/>
        <p:nvPr/>
      </p:nvGrpSpPr>
      <p:grpSpPr>
        <a:xfrm>
          <a:off x="0" y="0"/>
          <a:ext cx="0" cy="0"/>
          <a:chOff x="0" y="0"/>
          <a:chExt cx="0" cy="0"/>
        </a:xfrm>
      </p:grpSpPr>
      <p:sp>
        <p:nvSpPr>
          <p:cNvPr id="34" name="Shape 34"/>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5" name="Shape 35"/>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indent="-165100" lvl="0" marL="34290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Shape 36"/>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indent="-165100" lvl="0" marL="34290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Shape 37"/>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8" name="Shape 3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9" name="Shape 39"/>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مقارنة">
    <p:spTree>
      <p:nvGrpSpPr>
        <p:cNvPr id="40" name="Shape 40"/>
        <p:cNvGrpSpPr/>
        <p:nvPr/>
      </p:nvGrpSpPr>
      <p:grpSpPr>
        <a:xfrm>
          <a:off x="0" y="0"/>
          <a:ext cx="0" cy="0"/>
          <a:chOff x="0" y="0"/>
          <a:chExt cx="0" cy="0"/>
        </a:xfrm>
      </p:grpSpPr>
      <p:sp>
        <p:nvSpPr>
          <p:cNvPr id="41" name="Shape 41"/>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2" name="Shape 42"/>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0" algn="l">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0" algn="l">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3" name="Shape 43"/>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190500" lvl="0" marL="3429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4" name="Shape 44"/>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0" algn="l">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0" algn="l">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0" algn="l">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5" name="Shape 45"/>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190500" lvl="0" marL="3429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6" name="Shape 46"/>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7" name="Shape 47"/>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8" name="Shape 48"/>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عنوان فقط">
    <p:spTree>
      <p:nvGrpSpPr>
        <p:cNvPr id="49" name="Shape 49"/>
        <p:cNvGrpSpPr/>
        <p:nvPr/>
      </p:nvGrpSpPr>
      <p:grpSpPr>
        <a:xfrm>
          <a:off x="0" y="0"/>
          <a:ext cx="0" cy="0"/>
          <a:chOff x="0" y="0"/>
          <a:chExt cx="0" cy="0"/>
        </a:xfrm>
      </p:grpSpPr>
      <p:sp>
        <p:nvSpPr>
          <p:cNvPr id="50" name="Shape 50"/>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1" name="Shape 51"/>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2" name="Shape 5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3" name="Shape 53"/>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محتوى ذو تسمية توضيحية">
    <p:spTree>
      <p:nvGrpSpPr>
        <p:cNvPr id="54" name="Shape 54"/>
        <p:cNvGrpSpPr/>
        <p:nvPr/>
      </p:nvGrpSpPr>
      <p:grpSpPr>
        <a:xfrm>
          <a:off x="0" y="0"/>
          <a:ext cx="0" cy="0"/>
          <a:chOff x="0" y="0"/>
          <a:chExt cx="0" cy="0"/>
        </a:xfrm>
      </p:grpSpPr>
      <p:sp>
        <p:nvSpPr>
          <p:cNvPr id="55" name="Shape 55"/>
          <p:cNvSpPr txBox="1"/>
          <p:nvPr>
            <p:ph type="title"/>
          </p:nvPr>
        </p:nvSpPr>
        <p:spPr>
          <a:xfrm>
            <a:off x="457200" y="273050"/>
            <a:ext cx="3008313" cy="1162049"/>
          </a:xfrm>
          <a:prstGeom prst="rect">
            <a:avLst/>
          </a:prstGeom>
          <a:noFill/>
          <a:ln>
            <a:noFill/>
          </a:ln>
        </p:spPr>
        <p:txBody>
          <a:bodyPr anchorCtr="0" anchor="b" bIns="91425" lIns="91425" rIns="91425" tIns="91425"/>
          <a:lstStyle>
            <a:lvl1pPr indent="0" lvl="0" marL="0" marR="0" rtl="0" algn="l">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6" name="Shape 56"/>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57" name="Shape 57"/>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0" algn="l">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0" algn="l">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58" name="Shape 58"/>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9" name="Shape 5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0" name="Shape 60"/>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صورة ذو تسمية توضيحية">
    <p:spTree>
      <p:nvGrpSpPr>
        <p:cNvPr id="61" name="Shape 61"/>
        <p:cNvGrpSpPr/>
        <p:nvPr/>
      </p:nvGrpSpPr>
      <p:grpSpPr>
        <a:xfrm>
          <a:off x="0" y="0"/>
          <a:ext cx="0" cy="0"/>
          <a:chOff x="0" y="0"/>
          <a:chExt cx="0" cy="0"/>
        </a:xfrm>
      </p:grpSpPr>
      <p:sp>
        <p:nvSpPr>
          <p:cNvPr id="62" name="Shape 62"/>
          <p:cNvSpPr txBox="1"/>
          <p:nvPr>
            <p:ph type="title"/>
          </p:nvPr>
        </p:nvSpPr>
        <p:spPr>
          <a:xfrm>
            <a:off x="1792288" y="4800600"/>
            <a:ext cx="5486399" cy="566737"/>
          </a:xfrm>
          <a:prstGeom prst="rect">
            <a:avLst/>
          </a:prstGeom>
          <a:noFill/>
          <a:ln>
            <a:noFill/>
          </a:ln>
        </p:spPr>
        <p:txBody>
          <a:bodyPr anchorCtr="0" anchor="b" bIns="91425" lIns="91425" rIns="91425" tIns="91425"/>
          <a:lstStyle>
            <a:lvl1pPr indent="0" lvl="0" marL="0" marR="0" rtl="0" algn="l">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3" name="Shape 63"/>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spcBef>
                <a:spcPts val="640"/>
              </a:spcBef>
              <a:buClr>
                <a:schemeClr val="dk1"/>
              </a:buClr>
              <a:buFont typeface="Arial"/>
              <a:buNone/>
              <a:defRPr b="0" i="0" sz="3200" u="none" cap="none" strike="noStrike">
                <a:solidFill>
                  <a:schemeClr val="dk1"/>
                </a:solidFill>
                <a:latin typeface="Calibri"/>
                <a:ea typeface="Calibri"/>
                <a:cs typeface="Calibri"/>
                <a:sym typeface="Calibri"/>
              </a:defRPr>
            </a:lvl1pPr>
            <a:lvl2pPr indent="0" lvl="1" marL="457200" marR="0" rtl="0" algn="l">
              <a:spcBef>
                <a:spcPts val="560"/>
              </a:spcBef>
              <a:buClr>
                <a:schemeClr val="dk1"/>
              </a:buClr>
              <a:buFont typeface="Arial"/>
              <a:buNone/>
              <a:defRPr b="0" i="0" sz="2800" u="none" cap="none" strike="noStrike">
                <a:solidFill>
                  <a:schemeClr val="dk1"/>
                </a:solidFill>
                <a:latin typeface="Calibri"/>
                <a:ea typeface="Calibri"/>
                <a:cs typeface="Calibri"/>
                <a:sym typeface="Calibri"/>
              </a:defRPr>
            </a:lvl2pPr>
            <a:lvl3pPr indent="0" lvl="2" marL="914400" marR="0" rtl="0" algn="l">
              <a:spcBef>
                <a:spcPts val="480"/>
              </a:spcBef>
              <a:buClr>
                <a:schemeClr val="dk1"/>
              </a:buClr>
              <a:buFont typeface="Arial"/>
              <a:buNone/>
              <a:defRPr b="0" i="0" sz="2400" u="none" cap="none" strike="noStrike">
                <a:solidFill>
                  <a:schemeClr val="dk1"/>
                </a:solidFill>
                <a:latin typeface="Calibri"/>
                <a:ea typeface="Calibri"/>
                <a:cs typeface="Calibri"/>
                <a:sym typeface="Calibri"/>
              </a:defRPr>
            </a:lvl3pPr>
            <a:lvl4pPr indent="0" lvl="3" marL="13716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4pPr>
            <a:lvl5pPr indent="0" lvl="4" marL="18288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5pPr>
            <a:lvl6pPr indent="0" lvl="5" marL="22860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6pPr>
            <a:lvl7pPr indent="0" lvl="6" marL="27432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7pPr>
            <a:lvl8pPr indent="0" lvl="7" marL="32004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8pPr>
            <a:lvl9pPr indent="0" lvl="8" marL="36576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9pPr>
          </a:lstStyle>
          <a:p/>
        </p:txBody>
      </p:sp>
      <p:sp>
        <p:nvSpPr>
          <p:cNvPr id="64" name="Shape 64"/>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0" algn="l">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0" algn="l">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65" name="Shape 65"/>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6" name="Shape 6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7" name="Shape 67"/>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00.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rotWithShape="1">
          <a:blip r:embed="rId1">
            <a:alphaModFix/>
          </a:blip>
          <a:stretch>
            <a:fillRect b="0" l="0" r="0" t="0"/>
          </a:stretch>
        </a:blipFill>
      </p:bgPr>
    </p:bg>
    <p:spTree>
      <p:nvGrpSpPr>
        <p:cNvPr id="5" name="Shape 5"/>
        <p:cNvGrpSpPr/>
        <p:nvPr/>
      </p:nvGrpSpPr>
      <p:grpSpPr>
        <a:xfrm>
          <a:off x="0" y="0"/>
          <a:ext cx="0" cy="0"/>
          <a:chOff x="0" y="0"/>
          <a:chExt cx="0" cy="0"/>
        </a:xfrm>
      </p:grpSpPr>
      <p:sp>
        <p:nvSpPr>
          <p:cNvPr id="6" name="Shape 6"/>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 name="Shape 7"/>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Shape 8"/>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9" name="Shape 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0" name="Shape 10"/>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3.png"/><Relationship Id="rId4" Type="http://schemas.openxmlformats.org/officeDocument/2006/relationships/image" Target="../media/image0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09.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0.png"/><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0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09.png"/><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3.pn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3.pn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3.png"/><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3.png"/><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09.png"/><Relationship Id="rId4" Type="http://schemas.openxmlformats.org/officeDocument/2006/relationships/image" Target="../media/image1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3.png"/><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05.png"/><Relationship Id="rId4" Type="http://schemas.openxmlformats.org/officeDocument/2006/relationships/image" Target="../media/image0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13.png"/><Relationship Id="rId4" Type="http://schemas.openxmlformats.org/officeDocument/2006/relationships/image" Target="../media/image1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13.png"/><Relationship Id="rId4" Type="http://schemas.openxmlformats.org/officeDocument/2006/relationships/image" Target="../media/image1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2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2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2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04.png"/><Relationship Id="rId4" Type="http://schemas.openxmlformats.org/officeDocument/2006/relationships/image" Target="../media/image0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04.png"/><Relationship Id="rId4" Type="http://schemas.openxmlformats.org/officeDocument/2006/relationships/image" Target="../media/image0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07.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pic>
        <p:nvPicPr>
          <p:cNvPr descr="1095597730629615321.png" id="84" name="Shape 84"/>
          <p:cNvPicPr preferRelativeResize="0"/>
          <p:nvPr/>
        </p:nvPicPr>
        <p:blipFill rotWithShape="1">
          <a:blip r:embed="rId3">
            <a:alphaModFix/>
          </a:blip>
          <a:srcRect b="0" l="0" r="0" t="0"/>
          <a:stretch/>
        </p:blipFill>
        <p:spPr>
          <a:xfrm>
            <a:off x="3923928" y="112705"/>
            <a:ext cx="4755932" cy="1939148"/>
          </a:xfrm>
          <a:prstGeom prst="rect">
            <a:avLst/>
          </a:prstGeom>
          <a:noFill/>
          <a:ln>
            <a:noFill/>
          </a:ln>
        </p:spPr>
      </p:pic>
      <p:sp>
        <p:nvSpPr>
          <p:cNvPr id="85" name="Shape 85"/>
          <p:cNvSpPr/>
          <p:nvPr/>
        </p:nvSpPr>
        <p:spPr>
          <a:xfrm>
            <a:off x="4716016" y="476672"/>
            <a:ext cx="3095719" cy="83099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800" u="none" cap="none" strike="noStrike">
                <a:solidFill>
                  <a:schemeClr val="lt1"/>
                </a:solidFill>
                <a:latin typeface="Calibri"/>
                <a:ea typeface="Calibri"/>
                <a:cs typeface="Calibri"/>
                <a:sym typeface="Calibri"/>
              </a:rPr>
              <a:t>الوحدة السابعة</a:t>
            </a:r>
          </a:p>
        </p:txBody>
      </p:sp>
      <p:pic>
        <p:nvPicPr>
          <p:cNvPr descr="00138.gif" id="86" name="Shape 86"/>
          <p:cNvPicPr preferRelativeResize="0"/>
          <p:nvPr/>
        </p:nvPicPr>
        <p:blipFill rotWithShape="1">
          <a:blip r:embed="rId4">
            <a:alphaModFix/>
          </a:blip>
          <a:srcRect b="0" l="0" r="0" t="0"/>
          <a:stretch/>
        </p:blipFill>
        <p:spPr>
          <a:xfrm>
            <a:off x="611560" y="2204864"/>
            <a:ext cx="7560839" cy="4653135"/>
          </a:xfrm>
          <a:prstGeom prst="rect">
            <a:avLst/>
          </a:prstGeom>
          <a:noFill/>
          <a:ln>
            <a:noFill/>
          </a:ln>
        </p:spPr>
      </p:pic>
      <p:sp>
        <p:nvSpPr>
          <p:cNvPr id="87" name="Shape 87"/>
          <p:cNvSpPr txBox="1"/>
          <p:nvPr/>
        </p:nvSpPr>
        <p:spPr>
          <a:xfrm>
            <a:off x="1547663" y="3861048"/>
            <a:ext cx="5443263" cy="2123657"/>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6600" u="none" cap="none" strike="noStrike">
                <a:solidFill>
                  <a:srgbClr val="FF0000"/>
                </a:solidFill>
                <a:latin typeface="Calibri"/>
                <a:ea typeface="Calibri"/>
                <a:cs typeface="Calibri"/>
                <a:sym typeface="Calibri"/>
              </a:rPr>
              <a:t>تعزيز الصحة النفسية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4"/>
                                        </p:tgtEl>
                                        <p:attrNameLst>
                                          <p:attrName>style.visibility</p:attrName>
                                        </p:attrNameLst>
                                      </p:cBhvr>
                                      <p:to>
                                        <p:strVal val="visible"/>
                                      </p:to>
                                    </p:set>
                                    <p:animEffect filter="fade" transition="in">
                                      <p:cBhvr>
                                        <p:cTn dur="500"/>
                                        <p:tgtEl>
                                          <p:spTgt spid="84"/>
                                        </p:tgtEl>
                                      </p:cBhvr>
                                    </p:animEffect>
                                  </p:childTnLst>
                                </p:cTn>
                              </p:par>
                              <p:par>
                                <p:cTn fill="hold" nodeType="withEffect" presetClass="entr" presetID="10" presetSubtype="0">
                                  <p:stCondLst>
                                    <p:cond delay="0"/>
                                  </p:stCondLst>
                                  <p:childTnLst>
                                    <p:set>
                                      <p:cBhvr>
                                        <p:cTn dur="1" fill="hold">
                                          <p:stCondLst>
                                            <p:cond delay="0"/>
                                          </p:stCondLst>
                                        </p:cTn>
                                        <p:tgtEl>
                                          <p:spTgt spid="85"/>
                                        </p:tgtEl>
                                        <p:attrNameLst>
                                          <p:attrName>style.visibility</p:attrName>
                                        </p:attrNameLst>
                                      </p:cBhvr>
                                      <p:to>
                                        <p:strVal val="visible"/>
                                      </p:to>
                                    </p:set>
                                    <p:animEffect filter="fade" transition="in">
                                      <p:cBhvr>
                                        <p:cTn dur="500"/>
                                        <p:tgtEl>
                                          <p:spTgt spid="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
                                        </p:tgtEl>
                                        <p:attrNameLst>
                                          <p:attrName>style.visibility</p:attrName>
                                        </p:attrNameLst>
                                      </p:cBhvr>
                                      <p:to>
                                        <p:strVal val="visible"/>
                                      </p:to>
                                    </p:set>
                                    <p:animEffect filter="fade" transition="in">
                                      <p:cBhvr>
                                        <p:cTn dur="500"/>
                                        <p:tgtEl>
                                          <p:spTgt spid="86"/>
                                        </p:tgtEl>
                                      </p:cBhvr>
                                    </p:animEffect>
                                  </p:childTnLst>
                                </p:cTn>
                              </p:par>
                              <p:par>
                                <p:cTn fill="hold" nodeType="withEffect" presetClass="entr" presetID="10" presetSubtype="0">
                                  <p:stCondLst>
                                    <p:cond delay="0"/>
                                  </p:stCondLst>
                                  <p:childTnLst>
                                    <p:set>
                                      <p:cBhvr>
                                        <p:cTn dur="1" fill="hold">
                                          <p:stCondLst>
                                            <p:cond delay="0"/>
                                          </p:stCondLst>
                                        </p:cTn>
                                        <p:tgtEl>
                                          <p:spTgt spid="87"/>
                                        </p:tgtEl>
                                        <p:attrNameLst>
                                          <p:attrName>style.visibility</p:attrName>
                                        </p:attrNameLst>
                                      </p:cBhvr>
                                      <p:to>
                                        <p:strVal val="visible"/>
                                      </p:to>
                                    </p:set>
                                    <p:animEffect filter="fade" transition="in">
                                      <p:cBhvr>
                                        <p:cTn dur="500"/>
                                        <p:tgtEl>
                                          <p:spTgt spid="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5" name="Shape 155"/>
        <p:cNvGrpSpPr/>
        <p:nvPr/>
      </p:nvGrpSpPr>
      <p:grpSpPr>
        <a:xfrm>
          <a:off x="0" y="0"/>
          <a:ext cx="0" cy="0"/>
          <a:chOff x="0" y="0"/>
          <a:chExt cx="0" cy="0"/>
        </a:xfrm>
      </p:grpSpPr>
      <p:pic>
        <p:nvPicPr>
          <p:cNvPr descr="ScallopedRectangle3.gif" id="156" name="Shape 156"/>
          <p:cNvPicPr preferRelativeResize="0"/>
          <p:nvPr/>
        </p:nvPicPr>
        <p:blipFill rotWithShape="1">
          <a:blip r:embed="rId3">
            <a:alphaModFix/>
          </a:blip>
          <a:srcRect b="0" l="0" r="0" t="0"/>
          <a:stretch/>
        </p:blipFill>
        <p:spPr>
          <a:xfrm>
            <a:off x="121095" y="476672"/>
            <a:ext cx="8915400" cy="6048671"/>
          </a:xfrm>
          <a:prstGeom prst="rect">
            <a:avLst/>
          </a:prstGeom>
          <a:noFill/>
          <a:ln>
            <a:noFill/>
          </a:ln>
        </p:spPr>
      </p:pic>
      <p:sp>
        <p:nvSpPr>
          <p:cNvPr id="157" name="Shape 157"/>
          <p:cNvSpPr/>
          <p:nvPr/>
        </p:nvSpPr>
        <p:spPr>
          <a:xfrm>
            <a:off x="755575" y="1052736"/>
            <a:ext cx="7672536" cy="2554544"/>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200" u="none" cap="none" strike="noStrike">
                <a:solidFill>
                  <a:srgbClr val="FF0000"/>
                </a:solidFill>
                <a:latin typeface="Calibri"/>
                <a:ea typeface="Calibri"/>
                <a:cs typeface="Calibri"/>
                <a:sym typeface="Calibri"/>
              </a:rPr>
              <a:t>قوله: (</a:t>
            </a:r>
            <a:r>
              <a:rPr b="1" i="0" lang="ar-EG" sz="3200" u="none" cap="none" strike="noStrike">
                <a:solidFill>
                  <a:srgbClr val="00B050"/>
                </a:solidFill>
                <a:latin typeface="Calibri"/>
                <a:ea typeface="Calibri"/>
                <a:cs typeface="Calibri"/>
                <a:sym typeface="Calibri"/>
              </a:rPr>
              <a:t>وضلَعَ الدين</a:t>
            </a:r>
            <a:r>
              <a:rPr b="1" i="0" lang="ar-EG" sz="3200" u="none" cap="none" strike="noStrike">
                <a:solidFill>
                  <a:srgbClr val="FF0000"/>
                </a:solidFill>
                <a:latin typeface="Calibri"/>
                <a:ea typeface="Calibri"/>
                <a:cs typeface="Calibri"/>
                <a:sym typeface="Calibri"/>
              </a:rPr>
              <a:t>): أي شدّته وثقله، حتى يميل صاحبه عن الاستواء والاعتدال، فلهذا استعاذ منه  صلى الله عليه وسلم  لما فيه كذلك من شغل العبد عن القيام بالعبادة على الوجه الأكمل، والوقوع في المحذورات الشرعية كما سبق، مثل: الإخلاف في الوعد، والوقوع في الكذب.</a:t>
            </a:r>
          </a:p>
        </p:txBody>
      </p:sp>
      <p:sp>
        <p:nvSpPr>
          <p:cNvPr id="158" name="Shape 158"/>
          <p:cNvSpPr/>
          <p:nvPr/>
        </p:nvSpPr>
        <p:spPr>
          <a:xfrm>
            <a:off x="755575" y="3501007"/>
            <a:ext cx="7672536" cy="2554544"/>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200" u="none" cap="none" strike="noStrike">
                <a:solidFill>
                  <a:srgbClr val="FF0000"/>
                </a:solidFill>
                <a:latin typeface="Calibri"/>
                <a:ea typeface="Calibri"/>
                <a:cs typeface="Calibri"/>
                <a:sym typeface="Calibri"/>
              </a:rPr>
              <a:t>واستعاذ النبي صلى الله عليه وسلم: (</a:t>
            </a:r>
            <a:r>
              <a:rPr b="1" i="0" lang="ar-EG" sz="3200" u="none" cap="none" strike="noStrike">
                <a:solidFill>
                  <a:srgbClr val="00B050"/>
                </a:solidFill>
                <a:latin typeface="Calibri"/>
                <a:ea typeface="Calibri"/>
                <a:cs typeface="Calibri"/>
                <a:sym typeface="Calibri"/>
              </a:rPr>
              <a:t>من غلبة الرجال</a:t>
            </a:r>
            <a:r>
              <a:rPr b="1" i="0" lang="ar-EG" sz="3200" u="none" cap="none" strike="noStrike">
                <a:solidFill>
                  <a:srgbClr val="FF0000"/>
                </a:solidFill>
                <a:latin typeface="Calibri"/>
                <a:ea typeface="Calibri"/>
                <a:cs typeface="Calibri"/>
                <a:sym typeface="Calibri"/>
              </a:rPr>
              <a:t>): وهو تسلّطهم، وظلمهم، وغلبتهم بغير الحق، يؤدي إلى وهن النفس، وضعفها، وإلى الذلة والهوان، فيفتر عن الطاعة والعبادة لما يوقع في النفس من الخور والأحزان، والأوهام، الذي قد يؤدّي إلى الحقد، والانتقام.</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7"/>
                                        </p:tgtEl>
                                        <p:attrNameLst>
                                          <p:attrName>style.visibility</p:attrName>
                                        </p:attrNameLst>
                                      </p:cBhvr>
                                      <p:to>
                                        <p:strVal val="visible"/>
                                      </p:to>
                                    </p:set>
                                    <p:animEffect filter="fade" transition="in">
                                      <p:cBhvr>
                                        <p:cTn dur="500"/>
                                        <p:tgtEl>
                                          <p:spTgt spid="15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gtEl>
                                        <p:attrNameLst>
                                          <p:attrName>style.visibility</p:attrName>
                                        </p:attrNameLst>
                                      </p:cBhvr>
                                      <p:to>
                                        <p:strVal val="visible"/>
                                      </p:to>
                                    </p:set>
                                    <p:animEffect filter="fade" transition="in">
                                      <p:cBhvr>
                                        <p:cTn dur="500"/>
                                        <p:tgtEl>
                                          <p:spTgt spid="1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2" name="Shape 162"/>
        <p:cNvGrpSpPr/>
        <p:nvPr/>
      </p:nvGrpSpPr>
      <p:grpSpPr>
        <a:xfrm>
          <a:off x="0" y="0"/>
          <a:ext cx="0" cy="0"/>
          <a:chOff x="0" y="0"/>
          <a:chExt cx="0" cy="0"/>
        </a:xfrm>
      </p:grpSpPr>
      <p:pic>
        <p:nvPicPr>
          <p:cNvPr descr="ScallopedRectangle3.gif" id="163" name="Shape 163"/>
          <p:cNvPicPr preferRelativeResize="0"/>
          <p:nvPr/>
        </p:nvPicPr>
        <p:blipFill rotWithShape="1">
          <a:blip r:embed="rId3">
            <a:alphaModFix/>
          </a:blip>
          <a:srcRect b="0" l="0" r="0" t="0"/>
          <a:stretch/>
        </p:blipFill>
        <p:spPr>
          <a:xfrm>
            <a:off x="121095" y="476672"/>
            <a:ext cx="8915400" cy="6048671"/>
          </a:xfrm>
          <a:prstGeom prst="rect">
            <a:avLst/>
          </a:prstGeom>
          <a:noFill/>
          <a:ln>
            <a:noFill/>
          </a:ln>
        </p:spPr>
      </p:pic>
      <p:sp>
        <p:nvSpPr>
          <p:cNvPr id="164" name="Shape 164"/>
          <p:cNvSpPr/>
          <p:nvPr/>
        </p:nvSpPr>
        <p:spPr>
          <a:xfrm>
            <a:off x="755575" y="1340767"/>
            <a:ext cx="7672536" cy="2062103"/>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200" u="none" cap="none" strike="noStrike">
                <a:solidFill>
                  <a:srgbClr val="FF0000"/>
                </a:solidFill>
                <a:latin typeface="Calibri"/>
                <a:ea typeface="Calibri"/>
                <a:cs typeface="Calibri"/>
                <a:sym typeface="Calibri"/>
              </a:rPr>
              <a:t>فينبغي لكل مؤمن أن يُعنى بهذا الدعاء الجليل، فنحن في أشدّ الحاجة إليه في زمننا هذا، وقد تكالبت علينا الهموم، والغموم والأعداء من كل مكان، فنسأل اللَّه السلامة في ديننا ودنيانا.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64"/>
                                        </p:tgtEl>
                                        <p:attrNameLst>
                                          <p:attrName>style.visibility</p:attrName>
                                        </p:attrNameLst>
                                      </p:cBhvr>
                                      <p:to>
                                        <p:strVal val="visible"/>
                                      </p:to>
                                    </p:set>
                                    <p:animEffect filter="fade" transition="in">
                                      <p:cBhvr>
                                        <p:cTn dur="500"/>
                                        <p:tgtEl>
                                          <p:spTgt spid="1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8" name="Shape 168"/>
        <p:cNvGrpSpPr/>
        <p:nvPr/>
      </p:nvGrpSpPr>
      <p:grpSpPr>
        <a:xfrm>
          <a:off x="0" y="0"/>
          <a:ext cx="0" cy="0"/>
          <a:chOff x="0" y="0"/>
          <a:chExt cx="0" cy="0"/>
        </a:xfrm>
      </p:grpSpPr>
      <p:pic>
        <p:nvPicPr>
          <p:cNvPr descr="1099366509.png" id="169" name="Shape 169"/>
          <p:cNvPicPr preferRelativeResize="0"/>
          <p:nvPr/>
        </p:nvPicPr>
        <p:blipFill rotWithShape="1">
          <a:blip r:embed="rId3">
            <a:alphaModFix/>
          </a:blip>
          <a:srcRect b="0" l="0" r="0" t="0"/>
          <a:stretch/>
        </p:blipFill>
        <p:spPr>
          <a:xfrm>
            <a:off x="395536" y="2348880"/>
            <a:ext cx="8381999" cy="4319885"/>
          </a:xfrm>
          <a:prstGeom prst="rect">
            <a:avLst/>
          </a:prstGeom>
          <a:noFill/>
          <a:ln>
            <a:noFill/>
          </a:ln>
        </p:spPr>
      </p:pic>
      <p:sp>
        <p:nvSpPr>
          <p:cNvPr id="170" name="Shape 170"/>
          <p:cNvSpPr/>
          <p:nvPr/>
        </p:nvSpPr>
        <p:spPr>
          <a:xfrm>
            <a:off x="755575" y="2627033"/>
            <a:ext cx="7560839" cy="3970318"/>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rgbClr val="660033"/>
                </a:solidFill>
                <a:latin typeface="Calibri"/>
                <a:ea typeface="Calibri"/>
                <a:cs typeface="Calibri"/>
                <a:sym typeface="Calibri"/>
              </a:rPr>
              <a:t>الاضطراب النفسي: </a:t>
            </a:r>
            <a:r>
              <a:rPr b="1" i="0" lang="ar-EG" sz="3600" u="none" cap="none" strike="noStrike">
                <a:solidFill>
                  <a:schemeClr val="dk1"/>
                </a:solidFill>
                <a:latin typeface="Calibri"/>
                <a:ea typeface="Calibri"/>
                <a:cs typeface="Calibri"/>
                <a:sym typeface="Calibri"/>
              </a:rPr>
              <a:t>هو مجموعة أعراض تتصف باضطرابات هامة في إدراك الفرد أو التنظيم أو الضبط الانفعالي أو في الجانب السلوكي وهذه الأعراض تعكس خللاً في العمليات النفسية أو البيولوجية أو النمائية. وتتصف الاضطرابات النفسية بالكرب والمعاناة في الجوانب الاجتماعية أو المهنية أو الأكاديمية أو الأنشطة الهامة.</a:t>
            </a:r>
          </a:p>
        </p:txBody>
      </p:sp>
      <p:pic>
        <p:nvPicPr>
          <p:cNvPr descr="88.emf" id="171" name="Shape 171"/>
          <p:cNvPicPr preferRelativeResize="0"/>
          <p:nvPr/>
        </p:nvPicPr>
        <p:blipFill rotWithShape="1">
          <a:blip r:embed="rId4">
            <a:alphaModFix/>
          </a:blip>
          <a:srcRect b="0" l="0" r="0" t="0"/>
          <a:stretch/>
        </p:blipFill>
        <p:spPr>
          <a:xfrm>
            <a:off x="3203848" y="0"/>
            <a:ext cx="5472607" cy="1714500"/>
          </a:xfrm>
          <a:prstGeom prst="rect">
            <a:avLst/>
          </a:prstGeom>
          <a:noFill/>
          <a:ln>
            <a:noFill/>
          </a:ln>
        </p:spPr>
      </p:pic>
      <p:sp>
        <p:nvSpPr>
          <p:cNvPr id="172" name="Shape 172"/>
          <p:cNvSpPr/>
          <p:nvPr/>
        </p:nvSpPr>
        <p:spPr>
          <a:xfrm>
            <a:off x="3347864" y="666854"/>
            <a:ext cx="4847455" cy="830996"/>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800" u="none" cap="none" strike="noStrike">
                <a:solidFill>
                  <a:schemeClr val="lt1"/>
                </a:solidFill>
                <a:latin typeface="Calibri"/>
                <a:ea typeface="Calibri"/>
                <a:cs typeface="Calibri"/>
                <a:sym typeface="Calibri"/>
              </a:rPr>
              <a:t>مفاهيم ومصطلحات؟</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1"/>
                                        </p:tgtEl>
                                        <p:attrNameLst>
                                          <p:attrName>style.visibility</p:attrName>
                                        </p:attrNameLst>
                                      </p:cBhvr>
                                      <p:to>
                                        <p:strVal val="visible"/>
                                      </p:to>
                                    </p:set>
                                    <p:animEffect filter="fade" transition="in">
                                      <p:cBhvr>
                                        <p:cTn dur="1000"/>
                                        <p:tgtEl>
                                          <p:spTgt spid="171"/>
                                        </p:tgtEl>
                                      </p:cBhvr>
                                    </p:animEffect>
                                  </p:childTnLst>
                                </p:cTn>
                              </p:par>
                              <p:par>
                                <p:cTn fill="hold" nodeType="withEffect" presetClass="entr" presetID="10" presetSubtype="0">
                                  <p:stCondLst>
                                    <p:cond delay="0"/>
                                  </p:stCondLst>
                                  <p:childTnLst>
                                    <p:set>
                                      <p:cBhvr>
                                        <p:cTn dur="1" fill="hold">
                                          <p:stCondLst>
                                            <p:cond delay="0"/>
                                          </p:stCondLst>
                                        </p:cTn>
                                        <p:tgtEl>
                                          <p:spTgt spid="172"/>
                                        </p:tgtEl>
                                        <p:attrNameLst>
                                          <p:attrName>style.visibility</p:attrName>
                                        </p:attrNameLst>
                                      </p:cBhvr>
                                      <p:to>
                                        <p:strVal val="visible"/>
                                      </p:to>
                                    </p:set>
                                    <p:animEffect filter="fade" transition="in">
                                      <p:cBhvr>
                                        <p:cTn dur="1000"/>
                                        <p:tgtEl>
                                          <p:spTgt spid="17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9"/>
                                        </p:tgtEl>
                                        <p:attrNameLst>
                                          <p:attrName>style.visibility</p:attrName>
                                        </p:attrNameLst>
                                      </p:cBhvr>
                                      <p:to>
                                        <p:strVal val="visible"/>
                                      </p:to>
                                    </p:set>
                                    <p:animEffect filter="fade" transition="in">
                                      <p:cBhvr>
                                        <p:cTn dur="500"/>
                                        <p:tgtEl>
                                          <p:spTgt spid="169"/>
                                        </p:tgtEl>
                                      </p:cBhvr>
                                    </p:animEffect>
                                  </p:childTnLst>
                                </p:cTn>
                              </p:par>
                              <p:par>
                                <p:cTn fill="hold" nodeType="withEffect" presetClass="entr" presetID="10" presetSubtype="0">
                                  <p:stCondLst>
                                    <p:cond delay="0"/>
                                  </p:stCondLst>
                                  <p:childTnLst>
                                    <p:set>
                                      <p:cBhvr>
                                        <p:cTn dur="1" fill="hold">
                                          <p:stCondLst>
                                            <p:cond delay="0"/>
                                          </p:stCondLst>
                                        </p:cTn>
                                        <p:tgtEl>
                                          <p:spTgt spid="170"/>
                                        </p:tgtEl>
                                        <p:attrNameLst>
                                          <p:attrName>style.visibility</p:attrName>
                                        </p:attrNameLst>
                                      </p:cBhvr>
                                      <p:to>
                                        <p:strVal val="visible"/>
                                      </p:to>
                                    </p:set>
                                    <p:animEffect filter="fade" transition="in">
                                      <p:cBhvr>
                                        <p:cTn dur="500"/>
                                        <p:tgtEl>
                                          <p:spTgt spid="1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6" name="Shape 176"/>
        <p:cNvGrpSpPr/>
        <p:nvPr/>
      </p:nvGrpSpPr>
      <p:grpSpPr>
        <a:xfrm>
          <a:off x="0" y="0"/>
          <a:ext cx="0" cy="0"/>
          <a:chOff x="0" y="0"/>
          <a:chExt cx="0" cy="0"/>
        </a:xfrm>
      </p:grpSpPr>
      <p:pic>
        <p:nvPicPr>
          <p:cNvPr descr="button-23968_640.png" id="177" name="Shape 177"/>
          <p:cNvPicPr preferRelativeResize="0"/>
          <p:nvPr/>
        </p:nvPicPr>
        <p:blipFill rotWithShape="1">
          <a:blip r:embed="rId3">
            <a:alphaModFix/>
          </a:blip>
          <a:srcRect b="0" l="0" r="0" t="0"/>
          <a:stretch/>
        </p:blipFill>
        <p:spPr>
          <a:xfrm>
            <a:off x="756418" y="1988840"/>
            <a:ext cx="7920036" cy="3168351"/>
          </a:xfrm>
          <a:prstGeom prst="rect">
            <a:avLst/>
          </a:prstGeom>
          <a:solidFill>
            <a:srgbClr val="FF0000"/>
          </a:solidFill>
          <a:ln>
            <a:noFill/>
          </a:ln>
        </p:spPr>
      </p:pic>
      <p:sp>
        <p:nvSpPr>
          <p:cNvPr id="178" name="Shape 178"/>
          <p:cNvSpPr/>
          <p:nvPr/>
        </p:nvSpPr>
        <p:spPr>
          <a:xfrm>
            <a:off x="1116458" y="2513221"/>
            <a:ext cx="7129461" cy="2123657"/>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6600" u="none" cap="none" strike="noStrike">
                <a:solidFill>
                  <a:schemeClr val="dk1"/>
                </a:solidFill>
                <a:latin typeface="Calibri"/>
                <a:ea typeface="Calibri"/>
                <a:cs typeface="Calibri"/>
                <a:sym typeface="Calibri"/>
              </a:rPr>
              <a:t>أولاً: ماهية الاضطراب النفسي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7"/>
                                        </p:tgtEl>
                                        <p:attrNameLst>
                                          <p:attrName>style.visibility</p:attrName>
                                        </p:attrNameLst>
                                      </p:cBhvr>
                                      <p:to>
                                        <p:strVal val="visible"/>
                                      </p:to>
                                    </p:set>
                                    <p:animEffect filter="fade" transition="in">
                                      <p:cBhvr>
                                        <p:cTn dur="500"/>
                                        <p:tgtEl>
                                          <p:spTgt spid="177"/>
                                        </p:tgtEl>
                                      </p:cBhvr>
                                    </p:animEffect>
                                  </p:childTnLst>
                                </p:cTn>
                              </p:par>
                              <p:par>
                                <p:cTn fill="hold" nodeType="withEffect" presetClass="entr" presetID="10" presetSubtype="0">
                                  <p:stCondLst>
                                    <p:cond delay="0"/>
                                  </p:stCondLst>
                                  <p:childTnLst>
                                    <p:set>
                                      <p:cBhvr>
                                        <p:cTn dur="1" fill="hold">
                                          <p:stCondLst>
                                            <p:cond delay="0"/>
                                          </p:stCondLst>
                                        </p:cTn>
                                        <p:tgtEl>
                                          <p:spTgt spid="178">
                                            <p:txEl>
                                              <p:pRg end="0" st="0"/>
                                            </p:txEl>
                                          </p:spTgt>
                                        </p:tgtEl>
                                        <p:attrNameLst>
                                          <p:attrName>style.visibility</p:attrName>
                                        </p:attrNameLst>
                                      </p:cBhvr>
                                      <p:to>
                                        <p:strVal val="visible"/>
                                      </p:to>
                                    </p:set>
                                    <p:animEffect filter="fade" transition="in">
                                      <p:cBhvr>
                                        <p:cTn dur="500"/>
                                        <p:tgtEl>
                                          <p:spTgt spid="178">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2" name="Shape 182"/>
        <p:cNvGrpSpPr/>
        <p:nvPr/>
      </p:nvGrpSpPr>
      <p:grpSpPr>
        <a:xfrm>
          <a:off x="0" y="0"/>
          <a:ext cx="0" cy="0"/>
          <a:chOff x="0" y="0"/>
          <a:chExt cx="0" cy="0"/>
        </a:xfrm>
      </p:grpSpPr>
      <p:pic>
        <p:nvPicPr>
          <p:cNvPr descr="Islamic_frame_40.jpg" id="183" name="Shape 183"/>
          <p:cNvPicPr preferRelativeResize="0"/>
          <p:nvPr/>
        </p:nvPicPr>
        <p:blipFill rotWithShape="1">
          <a:blip r:embed="rId3">
            <a:alphaModFix/>
          </a:blip>
          <a:srcRect b="0" l="0" r="0" t="0"/>
          <a:stretch/>
        </p:blipFill>
        <p:spPr>
          <a:xfrm>
            <a:off x="180528" y="908720"/>
            <a:ext cx="9144000" cy="5760640"/>
          </a:xfrm>
          <a:prstGeom prst="rect">
            <a:avLst/>
          </a:prstGeom>
          <a:noFill/>
          <a:ln>
            <a:noFill/>
          </a:ln>
        </p:spPr>
      </p:pic>
      <p:sp>
        <p:nvSpPr>
          <p:cNvPr id="184" name="Shape 184"/>
          <p:cNvSpPr/>
          <p:nvPr/>
        </p:nvSpPr>
        <p:spPr>
          <a:xfrm>
            <a:off x="1115616" y="1628800"/>
            <a:ext cx="6696744" cy="3785651"/>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000" u="none" cap="none" strike="noStrike">
                <a:solidFill>
                  <a:schemeClr val="dk1"/>
                </a:solidFill>
                <a:latin typeface="Calibri"/>
                <a:ea typeface="Calibri"/>
                <a:cs typeface="Calibri"/>
                <a:sym typeface="Calibri"/>
              </a:rPr>
              <a:t>ويكون الإنسان مضطربا نفسيا إذا كانت الحالة التي يمر بها تؤثر على حياته سلبا وتشعره بالضيق والنكد وتتأثر علاقاته الاجتماعية والوظيفية بسبب ذلك عندها يحتاج الأمر التدخل العلاجي النفسي.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83"/>
                                        </p:tgtEl>
                                        <p:attrNameLst>
                                          <p:attrName>style.visibility</p:attrName>
                                        </p:attrNameLst>
                                      </p:cBhvr>
                                      <p:to>
                                        <p:strVal val="visible"/>
                                      </p:to>
                                    </p:set>
                                    <p:animEffect filter="fade" transition="in">
                                      <p:cBhvr>
                                        <p:cTn dur="500"/>
                                        <p:tgtEl>
                                          <p:spTgt spid="183"/>
                                        </p:tgtEl>
                                      </p:cBhvr>
                                    </p:animEffect>
                                  </p:childTnLst>
                                </p:cTn>
                              </p:par>
                              <p:par>
                                <p:cTn fill="hold" nodeType="withEffect" presetClass="entr" presetID="10" presetSubtype="0">
                                  <p:stCondLst>
                                    <p:cond delay="0"/>
                                  </p:stCondLst>
                                  <p:childTnLst>
                                    <p:set>
                                      <p:cBhvr>
                                        <p:cTn dur="1" fill="hold">
                                          <p:stCondLst>
                                            <p:cond delay="0"/>
                                          </p:stCondLst>
                                        </p:cTn>
                                        <p:tgtEl>
                                          <p:spTgt spid="184"/>
                                        </p:tgtEl>
                                        <p:attrNameLst>
                                          <p:attrName>style.visibility</p:attrName>
                                        </p:attrNameLst>
                                      </p:cBhvr>
                                      <p:to>
                                        <p:strVal val="visible"/>
                                      </p:to>
                                    </p:set>
                                    <p:animEffect filter="fade" transition="in">
                                      <p:cBhvr>
                                        <p:cTn dur="500"/>
                                        <p:tgtEl>
                                          <p:spTgt spid="1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8" name="Shape 188"/>
        <p:cNvGrpSpPr/>
        <p:nvPr/>
      </p:nvGrpSpPr>
      <p:grpSpPr>
        <a:xfrm>
          <a:off x="0" y="0"/>
          <a:ext cx="0" cy="0"/>
          <a:chOff x="0" y="0"/>
          <a:chExt cx="0" cy="0"/>
        </a:xfrm>
      </p:grpSpPr>
      <p:grpSp>
        <p:nvGrpSpPr>
          <p:cNvPr id="189" name="Shape 189"/>
          <p:cNvGrpSpPr/>
          <p:nvPr/>
        </p:nvGrpSpPr>
        <p:grpSpPr>
          <a:xfrm>
            <a:off x="827580" y="1451991"/>
            <a:ext cx="7344815" cy="3777207"/>
            <a:chOff x="4769635" y="3037411"/>
            <a:chExt cx="712288" cy="2712779"/>
          </a:xfrm>
        </p:grpSpPr>
        <p:sp>
          <p:nvSpPr>
            <p:cNvPr id="190" name="Shape 190"/>
            <p:cNvSpPr/>
            <p:nvPr/>
          </p:nvSpPr>
          <p:spPr>
            <a:xfrm>
              <a:off x="5110978" y="3526405"/>
              <a:ext cx="104262" cy="549091"/>
            </a:xfrm>
            <a:prstGeom prst="rect">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26d59c7e.png" id="191" name="Shape 191"/>
            <p:cNvPicPr preferRelativeResize="0"/>
            <p:nvPr/>
          </p:nvPicPr>
          <p:blipFill rotWithShape="1">
            <a:blip r:embed="rId3">
              <a:alphaModFix/>
            </a:blip>
            <a:srcRect b="0" l="0" r="0" t="0"/>
            <a:stretch/>
          </p:blipFill>
          <p:spPr>
            <a:xfrm>
              <a:off x="4769635" y="3037411"/>
              <a:ext cx="712288" cy="2712779"/>
            </a:xfrm>
            <a:prstGeom prst="rect">
              <a:avLst/>
            </a:prstGeom>
            <a:noFill/>
            <a:ln>
              <a:noFill/>
            </a:ln>
          </p:spPr>
        </p:pic>
      </p:grpSp>
      <p:sp>
        <p:nvSpPr>
          <p:cNvPr id="192" name="Shape 192"/>
          <p:cNvSpPr/>
          <p:nvPr/>
        </p:nvSpPr>
        <p:spPr>
          <a:xfrm rot="-232791">
            <a:off x="1547664" y="1835531"/>
            <a:ext cx="5904656" cy="2862321"/>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6000" u="none" cap="none" strike="noStrike">
                <a:solidFill>
                  <a:srgbClr val="A04400"/>
                </a:solidFill>
                <a:latin typeface="Calibri"/>
                <a:ea typeface="Calibri"/>
                <a:cs typeface="Calibri"/>
                <a:sym typeface="Calibri"/>
              </a:rPr>
              <a:t>من يقوم بعملية تشخيص الاضطرابات النفسية؟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89"/>
                                        </p:tgtEl>
                                        <p:attrNameLst>
                                          <p:attrName>style.visibility</p:attrName>
                                        </p:attrNameLst>
                                      </p:cBhvr>
                                      <p:to>
                                        <p:strVal val="visible"/>
                                      </p:to>
                                    </p:set>
                                    <p:animEffect filter="fade" transition="in">
                                      <p:cBhvr>
                                        <p:cTn dur="500"/>
                                        <p:tgtEl>
                                          <p:spTgt spid="189"/>
                                        </p:tgtEl>
                                      </p:cBhvr>
                                    </p:animEffect>
                                  </p:childTnLst>
                                </p:cTn>
                              </p:par>
                              <p:par>
                                <p:cTn fill="hold" nodeType="withEffect" presetClass="entr" presetID="10" presetSubtype="0">
                                  <p:stCondLst>
                                    <p:cond delay="0"/>
                                  </p:stCondLst>
                                  <p:childTnLst>
                                    <p:set>
                                      <p:cBhvr>
                                        <p:cTn dur="1" fill="hold">
                                          <p:stCondLst>
                                            <p:cond delay="0"/>
                                          </p:stCondLst>
                                        </p:cTn>
                                        <p:tgtEl>
                                          <p:spTgt spid="192"/>
                                        </p:tgtEl>
                                        <p:attrNameLst>
                                          <p:attrName>style.visibility</p:attrName>
                                        </p:attrNameLst>
                                      </p:cBhvr>
                                      <p:to>
                                        <p:strVal val="visible"/>
                                      </p:to>
                                    </p:set>
                                    <p:animEffect filter="fade" transition="in">
                                      <p:cBhvr>
                                        <p:cTn dur="500"/>
                                        <p:tgtEl>
                                          <p:spTgt spid="1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6" name="Shape 196"/>
        <p:cNvGrpSpPr/>
        <p:nvPr/>
      </p:nvGrpSpPr>
      <p:grpSpPr>
        <a:xfrm>
          <a:off x="0" y="0"/>
          <a:ext cx="0" cy="0"/>
          <a:chOff x="0" y="0"/>
          <a:chExt cx="0" cy="0"/>
        </a:xfrm>
      </p:grpSpPr>
      <p:grpSp>
        <p:nvGrpSpPr>
          <p:cNvPr id="197" name="Shape 197"/>
          <p:cNvGrpSpPr/>
          <p:nvPr/>
        </p:nvGrpSpPr>
        <p:grpSpPr>
          <a:xfrm>
            <a:off x="107950" y="260647"/>
            <a:ext cx="8820149" cy="6408711"/>
            <a:chOff x="1187624" y="586925"/>
            <a:chExt cx="6993694" cy="5985325"/>
          </a:xfrm>
        </p:grpSpPr>
        <p:sp>
          <p:nvSpPr>
            <p:cNvPr id="198" name="Shape 198"/>
            <p:cNvSpPr/>
            <p:nvPr/>
          </p:nvSpPr>
          <p:spPr>
            <a:xfrm rot="-158768">
              <a:off x="1390285" y="883534"/>
              <a:ext cx="6491446" cy="5330126"/>
            </a:xfrm>
            <a:prstGeom prst="rect">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E:\شغل نجلاء\خلفيات وبراويز وصور\New folder\البراويز\البراويز\0151.bmp" id="199" name="Shape 199"/>
            <p:cNvPicPr preferRelativeResize="0"/>
            <p:nvPr/>
          </p:nvPicPr>
          <p:blipFill rotWithShape="1">
            <a:blip r:embed="rId3">
              <a:alphaModFix/>
            </a:blip>
            <a:srcRect b="0" l="0" r="0" t="0"/>
            <a:stretch/>
          </p:blipFill>
          <p:spPr>
            <a:xfrm>
              <a:off x="1187624" y="586925"/>
              <a:ext cx="6993694" cy="5985325"/>
            </a:xfrm>
            <a:prstGeom prst="rect">
              <a:avLst/>
            </a:prstGeom>
            <a:noFill/>
            <a:ln>
              <a:noFill/>
            </a:ln>
          </p:spPr>
        </p:pic>
      </p:grpSp>
      <p:sp>
        <p:nvSpPr>
          <p:cNvPr id="200" name="Shape 200"/>
          <p:cNvSpPr/>
          <p:nvPr/>
        </p:nvSpPr>
        <p:spPr>
          <a:xfrm rot="-216309">
            <a:off x="711498" y="1226338"/>
            <a:ext cx="7550150" cy="440120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4000" u="none" cap="none" strike="noStrike">
                <a:solidFill>
                  <a:schemeClr val="dk1"/>
                </a:solidFill>
                <a:latin typeface="Calibri"/>
                <a:ea typeface="Calibri"/>
                <a:cs typeface="Calibri"/>
                <a:sym typeface="Calibri"/>
              </a:rPr>
              <a:t>يقوم بتشخيص الاضطرابات النفسية المؤهلون من أهل الاختصاص من الأطباء النفسيين والأخصائيين النفسيين، ولا يمكن لغيرهم القيام بذلك.</a:t>
            </a:r>
          </a:p>
          <a:p>
            <a:pPr indent="0" lvl="0" marL="0" marR="0" rtl="1" algn="r">
              <a:spcBef>
                <a:spcPts val="0"/>
              </a:spcBef>
              <a:buSzPct val="25000"/>
              <a:buNone/>
            </a:pPr>
            <a:r>
              <a:rPr b="1" i="0" lang="ar-EG" sz="4000" u="none" cap="none" strike="noStrike">
                <a:solidFill>
                  <a:schemeClr val="dk1"/>
                </a:solidFill>
                <a:latin typeface="Calibri"/>
                <a:ea typeface="Calibri"/>
                <a:cs typeface="Calibri"/>
                <a:sym typeface="Calibri"/>
              </a:rPr>
              <a:t>وسنورد بعض الاضطرابات النفسية نظراً لأهمية معرفتها في الوقت الحاضر لتكوين ثقافة نفسية جيدة.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7"/>
                                        </p:tgtEl>
                                        <p:attrNameLst>
                                          <p:attrName>style.visibility</p:attrName>
                                        </p:attrNameLst>
                                      </p:cBhvr>
                                      <p:to>
                                        <p:strVal val="visible"/>
                                      </p:to>
                                    </p:set>
                                    <p:animEffect filter="fade" transition="in">
                                      <p:cBhvr>
                                        <p:cTn dur="500"/>
                                        <p:tgtEl>
                                          <p:spTgt spid="197"/>
                                        </p:tgtEl>
                                      </p:cBhvr>
                                    </p:animEffect>
                                  </p:childTnLst>
                                </p:cTn>
                              </p:par>
                              <p:par>
                                <p:cTn fill="hold" nodeType="withEffect" presetClass="entr" presetID="10" presetSubtype="0">
                                  <p:stCondLst>
                                    <p:cond delay="0"/>
                                  </p:stCondLst>
                                  <p:childTnLst>
                                    <p:set>
                                      <p:cBhvr>
                                        <p:cTn dur="1" fill="hold">
                                          <p:stCondLst>
                                            <p:cond delay="0"/>
                                          </p:stCondLst>
                                        </p:cTn>
                                        <p:tgtEl>
                                          <p:spTgt spid="200"/>
                                        </p:tgtEl>
                                        <p:attrNameLst>
                                          <p:attrName>style.visibility</p:attrName>
                                        </p:attrNameLst>
                                      </p:cBhvr>
                                      <p:to>
                                        <p:strVal val="visible"/>
                                      </p:to>
                                    </p:set>
                                    <p:animEffect filter="fade" transition="in">
                                      <p:cBhvr>
                                        <p:cTn dur="500"/>
                                        <p:tgtEl>
                                          <p:spTgt spid="2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4" name="Shape 204"/>
        <p:cNvGrpSpPr/>
        <p:nvPr/>
      </p:nvGrpSpPr>
      <p:grpSpPr>
        <a:xfrm>
          <a:off x="0" y="0"/>
          <a:ext cx="0" cy="0"/>
          <a:chOff x="0" y="0"/>
          <a:chExt cx="0" cy="0"/>
        </a:xfrm>
      </p:grpSpPr>
      <p:pic>
        <p:nvPicPr>
          <p:cNvPr descr="22222.gif" id="205" name="Shape 205"/>
          <p:cNvPicPr preferRelativeResize="0"/>
          <p:nvPr/>
        </p:nvPicPr>
        <p:blipFill rotWithShape="1">
          <a:blip r:embed="rId3">
            <a:alphaModFix/>
          </a:blip>
          <a:srcRect b="0" l="0" r="0" t="0"/>
          <a:stretch/>
        </p:blipFill>
        <p:spPr>
          <a:xfrm flipH="1">
            <a:off x="5580111" y="-99391"/>
            <a:ext cx="3240359" cy="1944216"/>
          </a:xfrm>
          <a:prstGeom prst="rect">
            <a:avLst/>
          </a:prstGeom>
          <a:noFill/>
          <a:ln>
            <a:noFill/>
          </a:ln>
        </p:spPr>
      </p:pic>
      <p:sp>
        <p:nvSpPr>
          <p:cNvPr id="206" name="Shape 206"/>
          <p:cNvSpPr/>
          <p:nvPr/>
        </p:nvSpPr>
        <p:spPr>
          <a:xfrm>
            <a:off x="6300192" y="260647"/>
            <a:ext cx="2160240" cy="1200329"/>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i="0" lang="ar-EG" sz="7200" u="none" cap="none" strike="noStrike">
                <a:solidFill>
                  <a:schemeClr val="lt1"/>
                </a:solidFill>
                <a:latin typeface="Calibri"/>
                <a:ea typeface="Calibri"/>
                <a:cs typeface="Calibri"/>
                <a:sym typeface="Calibri"/>
              </a:rPr>
              <a:t>لاحظ</a:t>
            </a:r>
          </a:p>
        </p:txBody>
      </p:sp>
      <p:grpSp>
        <p:nvGrpSpPr>
          <p:cNvPr id="207" name="Shape 207"/>
          <p:cNvGrpSpPr/>
          <p:nvPr/>
        </p:nvGrpSpPr>
        <p:grpSpPr>
          <a:xfrm>
            <a:off x="107504" y="2420888"/>
            <a:ext cx="8964487" cy="3960439"/>
            <a:chOff x="1863760" y="1772816"/>
            <a:chExt cx="5823557" cy="3047491"/>
          </a:xfrm>
        </p:grpSpPr>
        <p:sp>
          <p:nvSpPr>
            <p:cNvPr id="208" name="Shape 208"/>
            <p:cNvSpPr/>
            <p:nvPr/>
          </p:nvSpPr>
          <p:spPr>
            <a:xfrm>
              <a:off x="2267743" y="2132856"/>
              <a:ext cx="5040559" cy="2232248"/>
            </a:xfrm>
            <a:prstGeom prst="rect">
              <a:avLst/>
            </a:prstGeom>
            <a:solidFill>
              <a:schemeClr val="lt1"/>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23af5376.png" id="209" name="Shape 209"/>
            <p:cNvPicPr preferRelativeResize="0"/>
            <p:nvPr/>
          </p:nvPicPr>
          <p:blipFill rotWithShape="1">
            <a:blip r:embed="rId4">
              <a:alphaModFix/>
            </a:blip>
            <a:srcRect b="0" l="0" r="0" t="0"/>
            <a:stretch/>
          </p:blipFill>
          <p:spPr>
            <a:xfrm>
              <a:off x="1863760" y="1772816"/>
              <a:ext cx="5823557" cy="3047491"/>
            </a:xfrm>
            <a:prstGeom prst="rect">
              <a:avLst/>
            </a:prstGeom>
            <a:noFill/>
            <a:ln>
              <a:noFill/>
            </a:ln>
          </p:spPr>
        </p:pic>
      </p:grpSp>
      <p:sp>
        <p:nvSpPr>
          <p:cNvPr id="210" name="Shape 210"/>
          <p:cNvSpPr/>
          <p:nvPr/>
        </p:nvSpPr>
        <p:spPr>
          <a:xfrm>
            <a:off x="1403648" y="3356992"/>
            <a:ext cx="6480719" cy="175432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dk1"/>
                </a:solidFill>
                <a:latin typeface="Calibri"/>
                <a:ea typeface="Calibri"/>
                <a:cs typeface="Calibri"/>
                <a:sym typeface="Calibri"/>
              </a:rPr>
              <a:t>إن ظهور بعض أعراض الاضطرابات النفسية بشكل مؤقت على الفرد لا يعني بالضرورة إصابته بالاضطراب النفسي.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5"/>
                                        </p:tgtEl>
                                        <p:attrNameLst>
                                          <p:attrName>style.visibility</p:attrName>
                                        </p:attrNameLst>
                                      </p:cBhvr>
                                      <p:to>
                                        <p:strVal val="visible"/>
                                      </p:to>
                                    </p:set>
                                    <p:animEffect filter="fade" transition="in">
                                      <p:cBhvr>
                                        <p:cTn dur="500"/>
                                        <p:tgtEl>
                                          <p:spTgt spid="205"/>
                                        </p:tgtEl>
                                      </p:cBhvr>
                                    </p:animEffect>
                                  </p:childTnLst>
                                </p:cTn>
                              </p:par>
                              <p:par>
                                <p:cTn fill="hold" nodeType="withEffect" presetClass="entr" presetID="10" presetSubtype="0">
                                  <p:stCondLst>
                                    <p:cond delay="0"/>
                                  </p:stCondLst>
                                  <p:childTnLst>
                                    <p:set>
                                      <p:cBhvr>
                                        <p:cTn dur="1" fill="hold">
                                          <p:stCondLst>
                                            <p:cond delay="0"/>
                                          </p:stCondLst>
                                        </p:cTn>
                                        <p:tgtEl>
                                          <p:spTgt spid="206"/>
                                        </p:tgtEl>
                                        <p:attrNameLst>
                                          <p:attrName>style.visibility</p:attrName>
                                        </p:attrNameLst>
                                      </p:cBhvr>
                                      <p:to>
                                        <p:strVal val="visible"/>
                                      </p:to>
                                    </p:set>
                                    <p:animEffect filter="fade" transition="in">
                                      <p:cBhvr>
                                        <p:cTn dur="500"/>
                                        <p:tgtEl>
                                          <p:spTgt spid="2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7"/>
                                        </p:tgtEl>
                                        <p:attrNameLst>
                                          <p:attrName>style.visibility</p:attrName>
                                        </p:attrNameLst>
                                      </p:cBhvr>
                                      <p:to>
                                        <p:strVal val="visible"/>
                                      </p:to>
                                    </p:set>
                                    <p:animEffect filter="fade" transition="in">
                                      <p:cBhvr>
                                        <p:cTn dur="500"/>
                                        <p:tgtEl>
                                          <p:spTgt spid="207"/>
                                        </p:tgtEl>
                                      </p:cBhvr>
                                    </p:animEffect>
                                  </p:childTnLst>
                                </p:cTn>
                              </p:par>
                              <p:par>
                                <p:cTn fill="hold" nodeType="withEffect" presetClass="entr" presetID="10" presetSubtype="0">
                                  <p:stCondLst>
                                    <p:cond delay="0"/>
                                  </p:stCondLst>
                                  <p:childTnLst>
                                    <p:set>
                                      <p:cBhvr>
                                        <p:cTn dur="1" fill="hold">
                                          <p:stCondLst>
                                            <p:cond delay="0"/>
                                          </p:stCondLst>
                                        </p:cTn>
                                        <p:tgtEl>
                                          <p:spTgt spid="210"/>
                                        </p:tgtEl>
                                        <p:attrNameLst>
                                          <p:attrName>style.visibility</p:attrName>
                                        </p:attrNameLst>
                                      </p:cBhvr>
                                      <p:to>
                                        <p:strVal val="visible"/>
                                      </p:to>
                                    </p:set>
                                    <p:animEffect filter="fade" transition="in">
                                      <p:cBhvr>
                                        <p:cTn dur="500"/>
                                        <p:tgtEl>
                                          <p:spTgt spid="2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4" name="Shape 214"/>
        <p:cNvGrpSpPr/>
        <p:nvPr/>
      </p:nvGrpSpPr>
      <p:grpSpPr>
        <a:xfrm>
          <a:off x="0" y="0"/>
          <a:ext cx="0" cy="0"/>
          <a:chOff x="0" y="0"/>
          <a:chExt cx="0" cy="0"/>
        </a:xfrm>
      </p:grpSpPr>
      <p:grpSp>
        <p:nvGrpSpPr>
          <p:cNvPr id="215" name="Shape 215"/>
          <p:cNvGrpSpPr/>
          <p:nvPr/>
        </p:nvGrpSpPr>
        <p:grpSpPr>
          <a:xfrm>
            <a:off x="899591" y="1124743"/>
            <a:ext cx="7776864" cy="4392488"/>
            <a:chOff x="2162576" y="-92607"/>
            <a:chExt cx="5423960" cy="5194829"/>
          </a:xfrm>
        </p:grpSpPr>
        <p:sp>
          <p:nvSpPr>
            <p:cNvPr id="216" name="Shape 216"/>
            <p:cNvSpPr/>
            <p:nvPr/>
          </p:nvSpPr>
          <p:spPr>
            <a:xfrm>
              <a:off x="2699013" y="555531"/>
              <a:ext cx="4410693" cy="3816813"/>
            </a:xfrm>
            <a:prstGeom prst="roundRect">
              <a:avLst>
                <a:gd fmla="val 16667" name="adj"/>
              </a:avLst>
            </a:prstGeom>
            <a:solidFill>
              <a:schemeClr val="lt1"/>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38.WMF" id="217" name="Shape 217"/>
            <p:cNvPicPr preferRelativeResize="0"/>
            <p:nvPr/>
          </p:nvPicPr>
          <p:blipFill rotWithShape="1">
            <a:blip r:embed="rId3">
              <a:alphaModFix/>
            </a:blip>
            <a:srcRect b="0" l="0" r="0" t="0"/>
            <a:stretch/>
          </p:blipFill>
          <p:spPr>
            <a:xfrm>
              <a:off x="2162576" y="-92607"/>
              <a:ext cx="5423960" cy="5194829"/>
            </a:xfrm>
            <a:prstGeom prst="rect">
              <a:avLst/>
            </a:prstGeom>
            <a:noFill/>
            <a:ln>
              <a:noFill/>
            </a:ln>
          </p:spPr>
        </p:pic>
      </p:grpSp>
      <p:sp>
        <p:nvSpPr>
          <p:cNvPr id="218" name="Shape 218"/>
          <p:cNvSpPr/>
          <p:nvPr/>
        </p:nvSpPr>
        <p:spPr>
          <a:xfrm>
            <a:off x="2267743" y="2348880"/>
            <a:ext cx="5112567" cy="2123657"/>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r>
              <a:rPr b="1" i="0" lang="ar-EG" sz="6600" u="none" cap="none" strike="noStrike">
                <a:solidFill>
                  <a:srgbClr val="660033"/>
                </a:solidFill>
                <a:latin typeface="Calibri"/>
                <a:ea typeface="Calibri"/>
                <a:cs typeface="Calibri"/>
                <a:sym typeface="Calibri"/>
              </a:rPr>
              <a:t>أنواع الاضطرابات النفسية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5"/>
                                        </p:tgtEl>
                                        <p:attrNameLst>
                                          <p:attrName>style.visibility</p:attrName>
                                        </p:attrNameLst>
                                      </p:cBhvr>
                                      <p:to>
                                        <p:strVal val="visible"/>
                                      </p:to>
                                    </p:set>
                                    <p:animEffect filter="fade" transition="in">
                                      <p:cBhvr>
                                        <p:cTn dur="1000"/>
                                        <p:tgtEl>
                                          <p:spTgt spid="215"/>
                                        </p:tgtEl>
                                      </p:cBhvr>
                                    </p:animEffect>
                                  </p:childTnLst>
                                </p:cTn>
                              </p:par>
                              <p:par>
                                <p:cTn fill="hold" nodeType="withEffect" presetClass="entr" presetID="10" presetSubtype="0">
                                  <p:stCondLst>
                                    <p:cond delay="0"/>
                                  </p:stCondLst>
                                  <p:childTnLst>
                                    <p:set>
                                      <p:cBhvr>
                                        <p:cTn dur="1" fill="hold">
                                          <p:stCondLst>
                                            <p:cond delay="0"/>
                                          </p:stCondLst>
                                        </p:cTn>
                                        <p:tgtEl>
                                          <p:spTgt spid="218"/>
                                        </p:tgtEl>
                                        <p:attrNameLst>
                                          <p:attrName>style.visibility</p:attrName>
                                        </p:attrNameLst>
                                      </p:cBhvr>
                                      <p:to>
                                        <p:strVal val="visible"/>
                                      </p:to>
                                    </p:set>
                                    <p:animEffect filter="fade" transition="in">
                                      <p:cBhvr>
                                        <p:cTn dur="1000"/>
                                        <p:tgtEl>
                                          <p:spTgt spid="2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2" name="Shape 222"/>
        <p:cNvGrpSpPr/>
        <p:nvPr/>
      </p:nvGrpSpPr>
      <p:grpSpPr>
        <a:xfrm>
          <a:off x="0" y="0"/>
          <a:ext cx="0" cy="0"/>
          <a:chOff x="0" y="0"/>
          <a:chExt cx="0" cy="0"/>
        </a:xfrm>
      </p:grpSpPr>
      <p:pic>
        <p:nvPicPr>
          <p:cNvPr descr="Islamic_frame_40.jpg" id="223" name="Shape 223"/>
          <p:cNvPicPr preferRelativeResize="0"/>
          <p:nvPr/>
        </p:nvPicPr>
        <p:blipFill rotWithShape="1">
          <a:blip r:embed="rId3">
            <a:alphaModFix/>
          </a:blip>
          <a:srcRect b="0" l="0" r="0" t="0"/>
          <a:stretch/>
        </p:blipFill>
        <p:spPr>
          <a:xfrm>
            <a:off x="251519" y="1412775"/>
            <a:ext cx="8640960" cy="4248472"/>
          </a:xfrm>
          <a:prstGeom prst="rect">
            <a:avLst/>
          </a:prstGeom>
          <a:noFill/>
          <a:ln>
            <a:noFill/>
          </a:ln>
        </p:spPr>
      </p:pic>
      <p:sp>
        <p:nvSpPr>
          <p:cNvPr id="224" name="Shape 224"/>
          <p:cNvSpPr/>
          <p:nvPr/>
        </p:nvSpPr>
        <p:spPr>
          <a:xfrm>
            <a:off x="1115616" y="1916832"/>
            <a:ext cx="6912767" cy="3139321"/>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6600" u="none" cap="none" strike="noStrike">
                <a:solidFill>
                  <a:schemeClr val="lt1"/>
                </a:solidFill>
                <a:latin typeface="Calibri"/>
                <a:ea typeface="Calibri"/>
                <a:cs typeface="Calibri"/>
                <a:sym typeface="Calibri"/>
              </a:rPr>
              <a:t>تتعدد الاضطرابات النفسية وسنناقش أبرزها على النحو التالي: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3"/>
                                        </p:tgtEl>
                                        <p:attrNameLst>
                                          <p:attrName>style.visibility</p:attrName>
                                        </p:attrNameLst>
                                      </p:cBhvr>
                                      <p:to>
                                        <p:strVal val="visible"/>
                                      </p:to>
                                    </p:set>
                                    <p:animEffect filter="fade" transition="in">
                                      <p:cBhvr>
                                        <p:cTn dur="500"/>
                                        <p:tgtEl>
                                          <p:spTgt spid="223"/>
                                        </p:tgtEl>
                                      </p:cBhvr>
                                    </p:animEffect>
                                  </p:childTnLst>
                                </p:cTn>
                              </p:par>
                              <p:par>
                                <p:cTn fill="hold" nodeType="withEffect" presetClass="entr" presetID="10" presetSubtype="0">
                                  <p:stCondLst>
                                    <p:cond delay="0"/>
                                  </p:stCondLst>
                                  <p:childTnLst>
                                    <p:set>
                                      <p:cBhvr>
                                        <p:cTn dur="1" fill="hold">
                                          <p:stCondLst>
                                            <p:cond delay="0"/>
                                          </p:stCondLst>
                                        </p:cTn>
                                        <p:tgtEl>
                                          <p:spTgt spid="224"/>
                                        </p:tgtEl>
                                        <p:attrNameLst>
                                          <p:attrName>style.visibility</p:attrName>
                                        </p:attrNameLst>
                                      </p:cBhvr>
                                      <p:to>
                                        <p:strVal val="visible"/>
                                      </p:to>
                                    </p:set>
                                    <p:animEffect filter="fade" transition="in">
                                      <p:cBhvr>
                                        <p:cTn dur="500"/>
                                        <p:tgtEl>
                                          <p:spTgt spid="2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1" name="Shape 91"/>
        <p:cNvGrpSpPr/>
        <p:nvPr/>
      </p:nvGrpSpPr>
      <p:grpSpPr>
        <a:xfrm>
          <a:off x="0" y="0"/>
          <a:ext cx="0" cy="0"/>
          <a:chOff x="0" y="0"/>
          <a:chExt cx="0" cy="0"/>
        </a:xfrm>
      </p:grpSpPr>
      <p:grpSp>
        <p:nvGrpSpPr>
          <p:cNvPr id="92" name="Shape 92"/>
          <p:cNvGrpSpPr/>
          <p:nvPr/>
        </p:nvGrpSpPr>
        <p:grpSpPr>
          <a:xfrm flipH="1" rot="1918785">
            <a:off x="-97327" y="1284036"/>
            <a:ext cx="9702567" cy="4526376"/>
            <a:chOff x="4101419" y="-889924"/>
            <a:chExt cx="2687977" cy="2812164"/>
          </a:xfrm>
        </p:grpSpPr>
        <p:sp>
          <p:nvSpPr>
            <p:cNvPr id="93" name="Shape 93"/>
            <p:cNvSpPr/>
            <p:nvPr/>
          </p:nvSpPr>
          <p:spPr>
            <a:xfrm rot="1793373">
              <a:off x="4671387" y="-333991"/>
              <a:ext cx="1595915" cy="1834233"/>
            </a:xfrm>
            <a:prstGeom prst="roundRect">
              <a:avLst>
                <a:gd fmla="val 16667" name="adj"/>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88.gif" id="94" name="Shape 94"/>
            <p:cNvPicPr preferRelativeResize="0"/>
            <p:nvPr/>
          </p:nvPicPr>
          <p:blipFill rotWithShape="1">
            <a:blip r:embed="rId3">
              <a:alphaModFix/>
            </a:blip>
            <a:srcRect b="0" l="0" r="0" t="0"/>
            <a:stretch/>
          </p:blipFill>
          <p:spPr>
            <a:xfrm rot="1729305">
              <a:off x="4511810" y="-575020"/>
              <a:ext cx="1867194" cy="2182358"/>
            </a:xfrm>
            <a:prstGeom prst="rect">
              <a:avLst/>
            </a:prstGeom>
            <a:noFill/>
            <a:ln>
              <a:noFill/>
            </a:ln>
          </p:spPr>
        </p:pic>
      </p:grpSp>
      <p:sp>
        <p:nvSpPr>
          <p:cNvPr id="95" name="Shape 95"/>
          <p:cNvSpPr txBox="1"/>
          <p:nvPr/>
        </p:nvSpPr>
        <p:spPr>
          <a:xfrm>
            <a:off x="2195735" y="2780927"/>
            <a:ext cx="5040559"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8800" u="none" cap="none" strike="noStrike">
                <a:solidFill>
                  <a:schemeClr val="dk1"/>
                </a:solidFill>
                <a:latin typeface="Calibri"/>
                <a:ea typeface="Calibri"/>
                <a:cs typeface="Calibri"/>
                <a:sym typeface="Calibri"/>
              </a:rPr>
              <a:t>الدرس الثاني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92"/>
                                        </p:tgtEl>
                                        <p:attrNameLst>
                                          <p:attrName>style.visibility</p:attrName>
                                        </p:attrNameLst>
                                      </p:cBhvr>
                                      <p:to>
                                        <p:strVal val="visible"/>
                                      </p:to>
                                    </p:set>
                                    <p:anim calcmode="lin" valueType="num">
                                      <p:cBhvr additive="base">
                                        <p:cTn dur="500"/>
                                        <p:tgtEl>
                                          <p:spTgt spid="92"/>
                                        </p:tgtEl>
                                        <p:attrNameLst>
                                          <p:attrName>ppt_w</p:attrName>
                                        </p:attrNameLst>
                                      </p:cBhvr>
                                      <p:tavLst>
                                        <p:tav fmla="" tm="0">
                                          <p:val>
                                            <p:strVal val="0"/>
                                          </p:val>
                                        </p:tav>
                                        <p:tav fmla="" tm="100000">
                                          <p:val>
                                            <p:strVal val="#ppt_w"/>
                                          </p:val>
                                        </p:tav>
                                      </p:tavLst>
                                    </p:anim>
                                    <p:anim calcmode="lin" valueType="num">
                                      <p:cBhvr additive="base">
                                        <p:cTn dur="500"/>
                                        <p:tgtEl>
                                          <p:spTgt spid="92"/>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95"/>
                                        </p:tgtEl>
                                        <p:attrNameLst>
                                          <p:attrName>style.visibility</p:attrName>
                                        </p:attrNameLst>
                                      </p:cBhvr>
                                      <p:to>
                                        <p:strVal val="visible"/>
                                      </p:to>
                                    </p:set>
                                    <p:anim calcmode="lin" valueType="num">
                                      <p:cBhvr additive="base">
                                        <p:cTn dur="500"/>
                                        <p:tgtEl>
                                          <p:spTgt spid="95"/>
                                        </p:tgtEl>
                                        <p:attrNameLst>
                                          <p:attrName>ppt_w</p:attrName>
                                        </p:attrNameLst>
                                      </p:cBhvr>
                                      <p:tavLst>
                                        <p:tav fmla="" tm="0">
                                          <p:val>
                                            <p:strVal val="0"/>
                                          </p:val>
                                        </p:tav>
                                        <p:tav fmla="" tm="100000">
                                          <p:val>
                                            <p:strVal val="#ppt_w"/>
                                          </p:val>
                                        </p:tav>
                                      </p:tavLst>
                                    </p:anim>
                                    <p:anim calcmode="lin" valueType="num">
                                      <p:cBhvr additive="base">
                                        <p:cTn dur="500"/>
                                        <p:tgtEl>
                                          <p:spTgt spid="95"/>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8" name="Shape 228"/>
        <p:cNvGrpSpPr/>
        <p:nvPr/>
      </p:nvGrpSpPr>
      <p:grpSpPr>
        <a:xfrm>
          <a:off x="0" y="0"/>
          <a:ext cx="0" cy="0"/>
          <a:chOff x="0" y="0"/>
          <a:chExt cx="0" cy="0"/>
        </a:xfrm>
      </p:grpSpPr>
      <p:pic>
        <p:nvPicPr>
          <p:cNvPr descr="1099366509.png" id="229" name="Shape 229"/>
          <p:cNvPicPr preferRelativeResize="0"/>
          <p:nvPr/>
        </p:nvPicPr>
        <p:blipFill rotWithShape="1">
          <a:blip r:embed="rId3">
            <a:alphaModFix/>
          </a:blip>
          <a:srcRect b="0" l="0" r="0" t="0"/>
          <a:stretch/>
        </p:blipFill>
        <p:spPr>
          <a:xfrm>
            <a:off x="395536" y="2348880"/>
            <a:ext cx="8381999" cy="4319885"/>
          </a:xfrm>
          <a:prstGeom prst="rect">
            <a:avLst/>
          </a:prstGeom>
          <a:noFill/>
          <a:ln>
            <a:noFill/>
          </a:ln>
        </p:spPr>
      </p:pic>
      <p:sp>
        <p:nvSpPr>
          <p:cNvPr id="230" name="Shape 230"/>
          <p:cNvSpPr/>
          <p:nvPr/>
        </p:nvSpPr>
        <p:spPr>
          <a:xfrm>
            <a:off x="899591" y="3573016"/>
            <a:ext cx="7129463" cy="2308323"/>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rgbClr val="660033"/>
                </a:solidFill>
                <a:latin typeface="Calibri"/>
                <a:ea typeface="Calibri"/>
                <a:cs typeface="Calibri"/>
                <a:sym typeface="Calibri"/>
              </a:rPr>
              <a:t>الوسواس القهري: </a:t>
            </a:r>
            <a:r>
              <a:rPr b="1" i="0" lang="ar-EG" sz="3600" u="none" cap="none" strike="noStrike">
                <a:solidFill>
                  <a:schemeClr val="dk1"/>
                </a:solidFill>
                <a:latin typeface="Calibri"/>
                <a:ea typeface="Calibri"/>
                <a:cs typeface="Calibri"/>
                <a:sym typeface="Calibri"/>
              </a:rPr>
              <a:t>هو تكرار سلوك معين أو تسلط أفكار محددة (طوال اليوم وكل يوم) بشكل مزعج ولا يستطيع التخلص منه بالرغم من محاولاته العديدة.</a:t>
            </a:r>
          </a:p>
        </p:txBody>
      </p:sp>
      <p:pic>
        <p:nvPicPr>
          <p:cNvPr descr="88.emf" id="231" name="Shape 231"/>
          <p:cNvPicPr preferRelativeResize="0"/>
          <p:nvPr/>
        </p:nvPicPr>
        <p:blipFill rotWithShape="1">
          <a:blip r:embed="rId4">
            <a:alphaModFix/>
          </a:blip>
          <a:srcRect b="0" l="0" r="0" t="0"/>
          <a:stretch/>
        </p:blipFill>
        <p:spPr>
          <a:xfrm>
            <a:off x="3203848" y="0"/>
            <a:ext cx="5472607" cy="1714500"/>
          </a:xfrm>
          <a:prstGeom prst="rect">
            <a:avLst/>
          </a:prstGeom>
          <a:noFill/>
          <a:ln>
            <a:noFill/>
          </a:ln>
        </p:spPr>
      </p:pic>
      <p:sp>
        <p:nvSpPr>
          <p:cNvPr id="232" name="Shape 232"/>
          <p:cNvSpPr/>
          <p:nvPr/>
        </p:nvSpPr>
        <p:spPr>
          <a:xfrm>
            <a:off x="3347864" y="666854"/>
            <a:ext cx="4847455" cy="830996"/>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800" u="none" cap="none" strike="noStrike">
                <a:solidFill>
                  <a:schemeClr val="lt1"/>
                </a:solidFill>
                <a:latin typeface="Calibri"/>
                <a:ea typeface="Calibri"/>
                <a:cs typeface="Calibri"/>
                <a:sym typeface="Calibri"/>
              </a:rPr>
              <a:t>مفاهيم ومصطلحات؟</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31"/>
                                        </p:tgtEl>
                                        <p:attrNameLst>
                                          <p:attrName>style.visibility</p:attrName>
                                        </p:attrNameLst>
                                      </p:cBhvr>
                                      <p:to>
                                        <p:strVal val="visible"/>
                                      </p:to>
                                    </p:set>
                                    <p:animEffect filter="fade" transition="in">
                                      <p:cBhvr>
                                        <p:cTn dur="1000"/>
                                        <p:tgtEl>
                                          <p:spTgt spid="231"/>
                                        </p:tgtEl>
                                      </p:cBhvr>
                                    </p:animEffect>
                                  </p:childTnLst>
                                </p:cTn>
                              </p:par>
                              <p:par>
                                <p:cTn fill="hold" nodeType="withEffect" presetClass="entr" presetID="10" presetSubtype="0">
                                  <p:stCondLst>
                                    <p:cond delay="0"/>
                                  </p:stCondLst>
                                  <p:childTnLst>
                                    <p:set>
                                      <p:cBhvr>
                                        <p:cTn dur="1" fill="hold">
                                          <p:stCondLst>
                                            <p:cond delay="0"/>
                                          </p:stCondLst>
                                        </p:cTn>
                                        <p:tgtEl>
                                          <p:spTgt spid="232"/>
                                        </p:tgtEl>
                                        <p:attrNameLst>
                                          <p:attrName>style.visibility</p:attrName>
                                        </p:attrNameLst>
                                      </p:cBhvr>
                                      <p:to>
                                        <p:strVal val="visible"/>
                                      </p:to>
                                    </p:set>
                                    <p:animEffect filter="fade" transition="in">
                                      <p:cBhvr>
                                        <p:cTn dur="1000"/>
                                        <p:tgtEl>
                                          <p:spTgt spid="23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9"/>
                                        </p:tgtEl>
                                        <p:attrNameLst>
                                          <p:attrName>style.visibility</p:attrName>
                                        </p:attrNameLst>
                                      </p:cBhvr>
                                      <p:to>
                                        <p:strVal val="visible"/>
                                      </p:to>
                                    </p:set>
                                    <p:animEffect filter="fade" transition="in">
                                      <p:cBhvr>
                                        <p:cTn dur="500"/>
                                        <p:tgtEl>
                                          <p:spTgt spid="229"/>
                                        </p:tgtEl>
                                      </p:cBhvr>
                                    </p:animEffect>
                                  </p:childTnLst>
                                </p:cTn>
                              </p:par>
                              <p:par>
                                <p:cTn fill="hold" nodeType="withEffect" presetClass="entr" presetID="10" presetSubtype="0">
                                  <p:stCondLst>
                                    <p:cond delay="0"/>
                                  </p:stCondLst>
                                  <p:childTnLst>
                                    <p:set>
                                      <p:cBhvr>
                                        <p:cTn dur="1" fill="hold">
                                          <p:stCondLst>
                                            <p:cond delay="0"/>
                                          </p:stCondLst>
                                        </p:cTn>
                                        <p:tgtEl>
                                          <p:spTgt spid="230"/>
                                        </p:tgtEl>
                                        <p:attrNameLst>
                                          <p:attrName>style.visibility</p:attrName>
                                        </p:attrNameLst>
                                      </p:cBhvr>
                                      <p:to>
                                        <p:strVal val="visible"/>
                                      </p:to>
                                    </p:set>
                                    <p:animEffect filter="fade" transition="in">
                                      <p:cBhvr>
                                        <p:cTn dur="500"/>
                                        <p:tgtEl>
                                          <p:spTgt spid="2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6" name="Shape 236"/>
        <p:cNvGrpSpPr/>
        <p:nvPr/>
      </p:nvGrpSpPr>
      <p:grpSpPr>
        <a:xfrm>
          <a:off x="0" y="0"/>
          <a:ext cx="0" cy="0"/>
          <a:chOff x="0" y="0"/>
          <a:chExt cx="0" cy="0"/>
        </a:xfrm>
      </p:grpSpPr>
      <p:pic>
        <p:nvPicPr>
          <p:cNvPr descr="dfdf.png" id="237" name="Shape 237"/>
          <p:cNvPicPr preferRelativeResize="0"/>
          <p:nvPr/>
        </p:nvPicPr>
        <p:blipFill rotWithShape="1">
          <a:blip r:embed="rId3">
            <a:alphaModFix/>
          </a:blip>
          <a:srcRect b="0" l="0" r="0" t="0"/>
          <a:stretch/>
        </p:blipFill>
        <p:spPr>
          <a:xfrm>
            <a:off x="0" y="44623"/>
            <a:ext cx="9756576" cy="2016224"/>
          </a:xfrm>
          <a:prstGeom prst="rect">
            <a:avLst/>
          </a:prstGeom>
          <a:noFill/>
          <a:ln>
            <a:noFill/>
          </a:ln>
        </p:spPr>
      </p:pic>
      <p:sp>
        <p:nvSpPr>
          <p:cNvPr id="238" name="Shape 238"/>
          <p:cNvSpPr/>
          <p:nvPr/>
        </p:nvSpPr>
        <p:spPr>
          <a:xfrm>
            <a:off x="2658494" y="476672"/>
            <a:ext cx="4041491" cy="76944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400" u="none" cap="none" strike="noStrike">
                <a:solidFill>
                  <a:schemeClr val="lt1"/>
                </a:solidFill>
                <a:latin typeface="Calibri"/>
                <a:ea typeface="Calibri"/>
                <a:cs typeface="Calibri"/>
                <a:sym typeface="Calibri"/>
              </a:rPr>
              <a:t>1- الوسواس القهري</a:t>
            </a:r>
          </a:p>
        </p:txBody>
      </p:sp>
      <p:grpSp>
        <p:nvGrpSpPr>
          <p:cNvPr id="239" name="Shape 239"/>
          <p:cNvGrpSpPr/>
          <p:nvPr/>
        </p:nvGrpSpPr>
        <p:grpSpPr>
          <a:xfrm>
            <a:off x="214312" y="2500313"/>
            <a:ext cx="8572499" cy="3857625"/>
            <a:chOff x="6072198" y="521952"/>
            <a:chExt cx="2769336" cy="3615532"/>
          </a:xfrm>
        </p:grpSpPr>
        <p:sp>
          <p:nvSpPr>
            <p:cNvPr id="240" name="Shape 240"/>
            <p:cNvSpPr/>
            <p:nvPr/>
          </p:nvSpPr>
          <p:spPr>
            <a:xfrm>
              <a:off x="6215073" y="714356"/>
              <a:ext cx="2500330" cy="3286148"/>
            </a:xfrm>
            <a:prstGeom prst="roundRect">
              <a:avLst>
                <a:gd fmla="val 9810" name="adj"/>
              </a:avLst>
            </a:prstGeom>
            <a:solidFill>
              <a:schemeClr val="lt1"/>
            </a:solidFill>
            <a:ln>
              <a:noFill/>
            </a:ln>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131.WMF" id="241" name="Shape 241"/>
            <p:cNvPicPr preferRelativeResize="0"/>
            <p:nvPr/>
          </p:nvPicPr>
          <p:blipFill rotWithShape="1">
            <a:blip r:embed="rId4">
              <a:alphaModFix/>
            </a:blip>
            <a:srcRect b="0" l="0" r="0" t="0"/>
            <a:stretch/>
          </p:blipFill>
          <p:spPr>
            <a:xfrm>
              <a:off x="6072198" y="521952"/>
              <a:ext cx="2769336" cy="3615532"/>
            </a:xfrm>
            <a:prstGeom prst="rect">
              <a:avLst/>
            </a:prstGeom>
            <a:noFill/>
            <a:ln>
              <a:noFill/>
            </a:ln>
          </p:spPr>
        </p:pic>
      </p:grpSp>
      <p:sp>
        <p:nvSpPr>
          <p:cNvPr id="242" name="Shape 242"/>
          <p:cNvSpPr/>
          <p:nvPr/>
        </p:nvSpPr>
        <p:spPr>
          <a:xfrm>
            <a:off x="899591" y="2996951"/>
            <a:ext cx="7028828" cy="132343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4000" u="none" cap="none" strike="noStrike">
                <a:solidFill>
                  <a:schemeClr val="dk1"/>
                </a:solidFill>
                <a:latin typeface="Calibri"/>
                <a:ea typeface="Calibri"/>
                <a:cs typeface="Calibri"/>
                <a:sym typeface="Calibri"/>
              </a:rPr>
              <a:t>للوسواس القهري أشكال متعددة، وهذه بعض الأعراض والتصرفات الوسواسية: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37"/>
                                        </p:tgtEl>
                                        <p:attrNameLst>
                                          <p:attrName>style.visibility</p:attrName>
                                        </p:attrNameLst>
                                      </p:cBhvr>
                                      <p:to>
                                        <p:strVal val="visible"/>
                                      </p:to>
                                    </p:set>
                                    <p:animEffect filter="fade" transition="in">
                                      <p:cBhvr>
                                        <p:cTn dur="500"/>
                                        <p:tgtEl>
                                          <p:spTgt spid="237"/>
                                        </p:tgtEl>
                                      </p:cBhvr>
                                    </p:animEffect>
                                  </p:childTnLst>
                                </p:cTn>
                              </p:par>
                              <p:par>
                                <p:cTn fill="hold" nodeType="withEffect" presetClass="entr" presetID="10" presetSubtype="0">
                                  <p:stCondLst>
                                    <p:cond delay="0"/>
                                  </p:stCondLst>
                                  <p:childTnLst>
                                    <p:set>
                                      <p:cBhvr>
                                        <p:cTn dur="1" fill="hold">
                                          <p:stCondLst>
                                            <p:cond delay="0"/>
                                          </p:stCondLst>
                                        </p:cTn>
                                        <p:tgtEl>
                                          <p:spTgt spid="238"/>
                                        </p:tgtEl>
                                        <p:attrNameLst>
                                          <p:attrName>style.visibility</p:attrName>
                                        </p:attrNameLst>
                                      </p:cBhvr>
                                      <p:to>
                                        <p:strVal val="visible"/>
                                      </p:to>
                                    </p:set>
                                    <p:animEffect filter="fade" transition="in">
                                      <p:cBhvr>
                                        <p:cTn dur="500"/>
                                        <p:tgtEl>
                                          <p:spTgt spid="23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9"/>
                                        </p:tgtEl>
                                        <p:attrNameLst>
                                          <p:attrName>style.visibility</p:attrName>
                                        </p:attrNameLst>
                                      </p:cBhvr>
                                      <p:to>
                                        <p:strVal val="visible"/>
                                      </p:to>
                                    </p:set>
                                    <p:animEffect filter="fade" transition="in">
                                      <p:cBhvr>
                                        <p:cTn dur="500"/>
                                        <p:tgtEl>
                                          <p:spTgt spid="239"/>
                                        </p:tgtEl>
                                      </p:cBhvr>
                                    </p:animEffect>
                                  </p:childTnLst>
                                </p:cTn>
                              </p:par>
                              <p:par>
                                <p:cTn fill="hold" nodeType="withEffect" presetClass="entr" presetID="10" presetSubtype="0">
                                  <p:stCondLst>
                                    <p:cond delay="0"/>
                                  </p:stCondLst>
                                  <p:childTnLst>
                                    <p:set>
                                      <p:cBhvr>
                                        <p:cTn dur="1" fill="hold">
                                          <p:stCondLst>
                                            <p:cond delay="0"/>
                                          </p:stCondLst>
                                        </p:cTn>
                                        <p:tgtEl>
                                          <p:spTgt spid="242"/>
                                        </p:tgtEl>
                                        <p:attrNameLst>
                                          <p:attrName>style.visibility</p:attrName>
                                        </p:attrNameLst>
                                      </p:cBhvr>
                                      <p:to>
                                        <p:strVal val="visible"/>
                                      </p:to>
                                    </p:set>
                                    <p:animEffect filter="fade" transition="in">
                                      <p:cBhvr>
                                        <p:cTn dur="500"/>
                                        <p:tgtEl>
                                          <p:spTgt spid="2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6" name="Shape 246"/>
        <p:cNvGrpSpPr/>
        <p:nvPr/>
      </p:nvGrpSpPr>
      <p:grpSpPr>
        <a:xfrm>
          <a:off x="0" y="0"/>
          <a:ext cx="0" cy="0"/>
          <a:chOff x="0" y="0"/>
          <a:chExt cx="0" cy="0"/>
        </a:xfrm>
      </p:grpSpPr>
      <p:pic>
        <p:nvPicPr>
          <p:cNvPr descr="dfdf.png" id="247" name="Shape 247"/>
          <p:cNvPicPr preferRelativeResize="0"/>
          <p:nvPr/>
        </p:nvPicPr>
        <p:blipFill rotWithShape="1">
          <a:blip r:embed="rId3">
            <a:alphaModFix/>
          </a:blip>
          <a:srcRect b="0" l="0" r="0" t="0"/>
          <a:stretch/>
        </p:blipFill>
        <p:spPr>
          <a:xfrm>
            <a:off x="0" y="44623"/>
            <a:ext cx="9756576" cy="2016224"/>
          </a:xfrm>
          <a:prstGeom prst="rect">
            <a:avLst/>
          </a:prstGeom>
          <a:noFill/>
          <a:ln>
            <a:noFill/>
          </a:ln>
        </p:spPr>
      </p:pic>
      <p:sp>
        <p:nvSpPr>
          <p:cNvPr id="248" name="Shape 248"/>
          <p:cNvSpPr/>
          <p:nvPr/>
        </p:nvSpPr>
        <p:spPr>
          <a:xfrm>
            <a:off x="2658494" y="476672"/>
            <a:ext cx="4041491" cy="76944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400" u="none" cap="none" strike="noStrike">
                <a:solidFill>
                  <a:schemeClr val="lt1"/>
                </a:solidFill>
                <a:latin typeface="Calibri"/>
                <a:ea typeface="Calibri"/>
                <a:cs typeface="Calibri"/>
                <a:sym typeface="Calibri"/>
              </a:rPr>
              <a:t>1- الوسواس القهري</a:t>
            </a:r>
          </a:p>
        </p:txBody>
      </p:sp>
      <p:grpSp>
        <p:nvGrpSpPr>
          <p:cNvPr id="249" name="Shape 249"/>
          <p:cNvGrpSpPr/>
          <p:nvPr/>
        </p:nvGrpSpPr>
        <p:grpSpPr>
          <a:xfrm>
            <a:off x="214312" y="2500313"/>
            <a:ext cx="8572499" cy="3857625"/>
            <a:chOff x="6072198" y="521952"/>
            <a:chExt cx="2769336" cy="3615532"/>
          </a:xfrm>
        </p:grpSpPr>
        <p:sp>
          <p:nvSpPr>
            <p:cNvPr id="250" name="Shape 250"/>
            <p:cNvSpPr/>
            <p:nvPr/>
          </p:nvSpPr>
          <p:spPr>
            <a:xfrm>
              <a:off x="6215073" y="714356"/>
              <a:ext cx="2500330" cy="3286148"/>
            </a:xfrm>
            <a:prstGeom prst="roundRect">
              <a:avLst>
                <a:gd fmla="val 9810" name="adj"/>
              </a:avLst>
            </a:prstGeom>
            <a:solidFill>
              <a:schemeClr val="lt1"/>
            </a:solidFill>
            <a:ln>
              <a:noFill/>
            </a:ln>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131.WMF" id="251" name="Shape 251"/>
            <p:cNvPicPr preferRelativeResize="0"/>
            <p:nvPr/>
          </p:nvPicPr>
          <p:blipFill rotWithShape="1">
            <a:blip r:embed="rId4">
              <a:alphaModFix/>
            </a:blip>
            <a:srcRect b="0" l="0" r="0" t="0"/>
            <a:stretch/>
          </p:blipFill>
          <p:spPr>
            <a:xfrm>
              <a:off x="6072198" y="521952"/>
              <a:ext cx="2769336" cy="3615532"/>
            </a:xfrm>
            <a:prstGeom prst="rect">
              <a:avLst/>
            </a:prstGeom>
            <a:noFill/>
            <a:ln>
              <a:noFill/>
            </a:ln>
          </p:spPr>
        </p:pic>
      </p:grpSp>
      <p:sp>
        <p:nvSpPr>
          <p:cNvPr id="252" name="Shape 252"/>
          <p:cNvSpPr/>
          <p:nvPr/>
        </p:nvSpPr>
        <p:spPr>
          <a:xfrm>
            <a:off x="899591" y="2996951"/>
            <a:ext cx="7028828" cy="3170098"/>
          </a:xfrm>
          <a:prstGeom prst="rect">
            <a:avLst/>
          </a:prstGeom>
          <a:noFill/>
          <a:ln>
            <a:noFill/>
          </a:ln>
        </p:spPr>
        <p:txBody>
          <a:bodyPr anchorCtr="0" anchor="t" bIns="45700" lIns="91425" rIns="91425" tIns="45700">
            <a:noAutofit/>
          </a:bodyPr>
          <a:lstStyle/>
          <a:p>
            <a:pPr indent="0" lvl="0" marL="0" marR="0" rtl="1" algn="r">
              <a:spcBef>
                <a:spcPts val="0"/>
              </a:spcBef>
              <a:buClr>
                <a:schemeClr val="dk1"/>
              </a:buClr>
              <a:buSzPct val="100000"/>
              <a:buFont typeface="Arial"/>
              <a:buChar char="•"/>
            </a:pPr>
            <a:r>
              <a:rPr b="1" i="0" lang="ar-EG" sz="4000" u="none" cap="none" strike="noStrike">
                <a:solidFill>
                  <a:schemeClr val="dk1"/>
                </a:solidFill>
                <a:latin typeface="Calibri"/>
                <a:ea typeface="Calibri"/>
                <a:cs typeface="Calibri"/>
                <a:sym typeface="Calibri"/>
              </a:rPr>
              <a:t> التأكد من الأشياء مرات ومرات مثل (التأكد من الوضوء والصلاة).</a:t>
            </a:r>
          </a:p>
          <a:p>
            <a:pPr indent="0" lvl="0" marL="0" marR="0" rtl="1" algn="r">
              <a:spcBef>
                <a:spcPts val="0"/>
              </a:spcBef>
              <a:buClr>
                <a:schemeClr val="dk1"/>
              </a:buClr>
              <a:buSzPct val="100000"/>
              <a:buFont typeface="Arial"/>
              <a:buChar char="•"/>
            </a:pPr>
            <a:r>
              <a:rPr b="1" i="0" lang="ar-EG" sz="4000" u="none" cap="none" strike="noStrike">
                <a:solidFill>
                  <a:schemeClr val="dk1"/>
                </a:solidFill>
                <a:latin typeface="Calibri"/>
                <a:ea typeface="Calibri"/>
                <a:cs typeface="Calibri"/>
                <a:sym typeface="Calibri"/>
              </a:rPr>
              <a:t> القيام بعمليات الحساب بشكل مستمر (في السر) أو بشكل علني أثناء القيام بالأعمال الروتينية.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49"/>
                                        </p:tgtEl>
                                        <p:attrNameLst>
                                          <p:attrName>style.visibility</p:attrName>
                                        </p:attrNameLst>
                                      </p:cBhvr>
                                      <p:to>
                                        <p:strVal val="visible"/>
                                      </p:to>
                                    </p:set>
                                    <p:animEffect filter="fade" transition="in">
                                      <p:cBhvr>
                                        <p:cTn dur="500"/>
                                        <p:tgtEl>
                                          <p:spTgt spid="249"/>
                                        </p:tgtEl>
                                      </p:cBhvr>
                                    </p:animEffect>
                                  </p:childTnLst>
                                </p:cTn>
                              </p:par>
                              <p:par>
                                <p:cTn fill="hold" nodeType="withEffect" presetClass="entr" presetID="10" presetSubtype="0">
                                  <p:stCondLst>
                                    <p:cond delay="0"/>
                                  </p:stCondLst>
                                  <p:childTnLst>
                                    <p:set>
                                      <p:cBhvr>
                                        <p:cTn dur="1" fill="hold">
                                          <p:stCondLst>
                                            <p:cond delay="0"/>
                                          </p:stCondLst>
                                        </p:cTn>
                                        <p:tgtEl>
                                          <p:spTgt spid="252">
                                            <p:txEl>
                                              <p:pRg end="0" st="0"/>
                                            </p:txEl>
                                          </p:spTgt>
                                        </p:tgtEl>
                                        <p:attrNameLst>
                                          <p:attrName>style.visibility</p:attrName>
                                        </p:attrNameLst>
                                      </p:cBhvr>
                                      <p:to>
                                        <p:strVal val="visible"/>
                                      </p:to>
                                    </p:set>
                                    <p:animEffect filter="fade" transition="in">
                                      <p:cBhvr>
                                        <p:cTn dur="500"/>
                                        <p:tgtEl>
                                          <p:spTgt spid="252">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252">
                                            <p:txEl>
                                              <p:pRg end="1" st="1"/>
                                            </p:txEl>
                                          </p:spTgt>
                                        </p:tgtEl>
                                        <p:attrNameLst>
                                          <p:attrName>style.visibility</p:attrName>
                                        </p:attrNameLst>
                                      </p:cBhvr>
                                      <p:to>
                                        <p:strVal val="visible"/>
                                      </p:to>
                                    </p:set>
                                    <p:animEffect filter="fade" transition="in">
                                      <p:cBhvr>
                                        <p:cTn dur="500"/>
                                        <p:tgtEl>
                                          <p:spTgt spid="252">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6" name="Shape 256"/>
        <p:cNvGrpSpPr/>
        <p:nvPr/>
      </p:nvGrpSpPr>
      <p:grpSpPr>
        <a:xfrm>
          <a:off x="0" y="0"/>
          <a:ext cx="0" cy="0"/>
          <a:chOff x="0" y="0"/>
          <a:chExt cx="0" cy="0"/>
        </a:xfrm>
      </p:grpSpPr>
      <p:pic>
        <p:nvPicPr>
          <p:cNvPr descr="dfdf.png" id="257" name="Shape 257"/>
          <p:cNvPicPr preferRelativeResize="0"/>
          <p:nvPr/>
        </p:nvPicPr>
        <p:blipFill rotWithShape="1">
          <a:blip r:embed="rId3">
            <a:alphaModFix/>
          </a:blip>
          <a:srcRect b="0" l="0" r="0" t="0"/>
          <a:stretch/>
        </p:blipFill>
        <p:spPr>
          <a:xfrm>
            <a:off x="0" y="44623"/>
            <a:ext cx="9756576" cy="2016224"/>
          </a:xfrm>
          <a:prstGeom prst="rect">
            <a:avLst/>
          </a:prstGeom>
          <a:noFill/>
          <a:ln>
            <a:noFill/>
          </a:ln>
        </p:spPr>
      </p:pic>
      <p:sp>
        <p:nvSpPr>
          <p:cNvPr id="258" name="Shape 258"/>
          <p:cNvSpPr/>
          <p:nvPr/>
        </p:nvSpPr>
        <p:spPr>
          <a:xfrm>
            <a:off x="2658494" y="476672"/>
            <a:ext cx="4041491" cy="76944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400" u="none" cap="none" strike="noStrike">
                <a:solidFill>
                  <a:schemeClr val="lt1"/>
                </a:solidFill>
                <a:latin typeface="Calibri"/>
                <a:ea typeface="Calibri"/>
                <a:cs typeface="Calibri"/>
                <a:sym typeface="Calibri"/>
              </a:rPr>
              <a:t>1- الوسواس القهري</a:t>
            </a:r>
          </a:p>
        </p:txBody>
      </p:sp>
      <p:grpSp>
        <p:nvGrpSpPr>
          <p:cNvPr id="259" name="Shape 259"/>
          <p:cNvGrpSpPr/>
          <p:nvPr/>
        </p:nvGrpSpPr>
        <p:grpSpPr>
          <a:xfrm>
            <a:off x="214312" y="2500313"/>
            <a:ext cx="8572499" cy="3857625"/>
            <a:chOff x="6072198" y="521952"/>
            <a:chExt cx="2769336" cy="3615532"/>
          </a:xfrm>
        </p:grpSpPr>
        <p:sp>
          <p:nvSpPr>
            <p:cNvPr id="260" name="Shape 260"/>
            <p:cNvSpPr/>
            <p:nvPr/>
          </p:nvSpPr>
          <p:spPr>
            <a:xfrm>
              <a:off x="6215073" y="714356"/>
              <a:ext cx="2500330" cy="3286148"/>
            </a:xfrm>
            <a:prstGeom prst="roundRect">
              <a:avLst>
                <a:gd fmla="val 9810" name="adj"/>
              </a:avLst>
            </a:prstGeom>
            <a:solidFill>
              <a:schemeClr val="lt1"/>
            </a:solidFill>
            <a:ln>
              <a:noFill/>
            </a:ln>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131.WMF" id="261" name="Shape 261"/>
            <p:cNvPicPr preferRelativeResize="0"/>
            <p:nvPr/>
          </p:nvPicPr>
          <p:blipFill rotWithShape="1">
            <a:blip r:embed="rId4">
              <a:alphaModFix/>
            </a:blip>
            <a:srcRect b="0" l="0" r="0" t="0"/>
            <a:stretch/>
          </p:blipFill>
          <p:spPr>
            <a:xfrm>
              <a:off x="6072198" y="521952"/>
              <a:ext cx="2769336" cy="3615532"/>
            </a:xfrm>
            <a:prstGeom prst="rect">
              <a:avLst/>
            </a:prstGeom>
            <a:noFill/>
            <a:ln>
              <a:noFill/>
            </a:ln>
          </p:spPr>
        </p:pic>
      </p:grpSp>
      <p:sp>
        <p:nvSpPr>
          <p:cNvPr id="262" name="Shape 262"/>
          <p:cNvSpPr/>
          <p:nvPr/>
        </p:nvSpPr>
        <p:spPr>
          <a:xfrm>
            <a:off x="971600" y="2924943"/>
            <a:ext cx="7028828" cy="3170098"/>
          </a:xfrm>
          <a:prstGeom prst="rect">
            <a:avLst/>
          </a:prstGeom>
          <a:noFill/>
          <a:ln>
            <a:noFill/>
          </a:ln>
        </p:spPr>
        <p:txBody>
          <a:bodyPr anchorCtr="0" anchor="t" bIns="45700" lIns="91425" rIns="91425" tIns="45700">
            <a:noAutofit/>
          </a:bodyPr>
          <a:lstStyle/>
          <a:p>
            <a:pPr indent="0" lvl="0" marL="0" marR="0" rtl="1" algn="r">
              <a:spcBef>
                <a:spcPts val="0"/>
              </a:spcBef>
              <a:buClr>
                <a:schemeClr val="dk1"/>
              </a:buClr>
              <a:buSzPct val="100000"/>
              <a:buFont typeface="Arial"/>
              <a:buChar char="•"/>
            </a:pPr>
            <a:r>
              <a:rPr b="1" i="0" lang="ar-EG" sz="4000" u="none" cap="none" strike="noStrike">
                <a:solidFill>
                  <a:schemeClr val="dk1"/>
                </a:solidFill>
                <a:latin typeface="Calibri"/>
                <a:ea typeface="Calibri"/>
                <a:cs typeface="Calibri"/>
                <a:sym typeface="Calibri"/>
              </a:rPr>
              <a:t> تكرار القيام بشيء ما عدداً معيناً من المرات، وأحد الأمثلة على ذلك قد يكون تكرار عدد مرات الاستحمام.</a:t>
            </a:r>
          </a:p>
          <a:p>
            <a:pPr indent="0" lvl="0" marL="0" marR="0" rtl="1" algn="r">
              <a:spcBef>
                <a:spcPts val="0"/>
              </a:spcBef>
              <a:buClr>
                <a:schemeClr val="dk1"/>
              </a:buClr>
              <a:buSzPct val="100000"/>
              <a:buFont typeface="Arial"/>
              <a:buChar char="•"/>
            </a:pPr>
            <a:r>
              <a:rPr b="1" i="0" lang="ar-EG" sz="4000" u="none" cap="none" strike="noStrike">
                <a:solidFill>
                  <a:schemeClr val="dk1"/>
                </a:solidFill>
                <a:latin typeface="Calibri"/>
                <a:ea typeface="Calibri"/>
                <a:cs typeface="Calibri"/>
                <a:sym typeface="Calibri"/>
              </a:rPr>
              <a:t> ترتيب الأشياء بشكل غاية في التنظيم والدقة وبشكل مبالغ فيه.</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59"/>
                                        </p:tgtEl>
                                        <p:attrNameLst>
                                          <p:attrName>style.visibility</p:attrName>
                                        </p:attrNameLst>
                                      </p:cBhvr>
                                      <p:to>
                                        <p:strVal val="visible"/>
                                      </p:to>
                                    </p:set>
                                    <p:animEffect filter="fade" transition="in">
                                      <p:cBhvr>
                                        <p:cTn dur="500"/>
                                        <p:tgtEl>
                                          <p:spTgt spid="259"/>
                                        </p:tgtEl>
                                      </p:cBhvr>
                                    </p:animEffect>
                                  </p:childTnLst>
                                </p:cTn>
                              </p:par>
                              <p:par>
                                <p:cTn fill="hold" nodeType="withEffect" presetClass="entr" presetID="10" presetSubtype="0">
                                  <p:stCondLst>
                                    <p:cond delay="0"/>
                                  </p:stCondLst>
                                  <p:childTnLst>
                                    <p:set>
                                      <p:cBhvr>
                                        <p:cTn dur="1" fill="hold">
                                          <p:stCondLst>
                                            <p:cond delay="0"/>
                                          </p:stCondLst>
                                        </p:cTn>
                                        <p:tgtEl>
                                          <p:spTgt spid="262">
                                            <p:txEl>
                                              <p:pRg end="0" st="0"/>
                                            </p:txEl>
                                          </p:spTgt>
                                        </p:tgtEl>
                                        <p:attrNameLst>
                                          <p:attrName>style.visibility</p:attrName>
                                        </p:attrNameLst>
                                      </p:cBhvr>
                                      <p:to>
                                        <p:strVal val="visible"/>
                                      </p:to>
                                    </p:set>
                                    <p:animEffect filter="fade" transition="in">
                                      <p:cBhvr>
                                        <p:cTn dur="500"/>
                                        <p:tgtEl>
                                          <p:spTgt spid="262">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262">
                                            <p:txEl>
                                              <p:pRg end="1" st="1"/>
                                            </p:txEl>
                                          </p:spTgt>
                                        </p:tgtEl>
                                        <p:attrNameLst>
                                          <p:attrName>style.visibility</p:attrName>
                                        </p:attrNameLst>
                                      </p:cBhvr>
                                      <p:to>
                                        <p:strVal val="visible"/>
                                      </p:to>
                                    </p:set>
                                    <p:animEffect filter="fade" transition="in">
                                      <p:cBhvr>
                                        <p:cTn dur="500"/>
                                        <p:tgtEl>
                                          <p:spTgt spid="262">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6" name="Shape 266"/>
        <p:cNvGrpSpPr/>
        <p:nvPr/>
      </p:nvGrpSpPr>
      <p:grpSpPr>
        <a:xfrm>
          <a:off x="0" y="0"/>
          <a:ext cx="0" cy="0"/>
          <a:chOff x="0" y="0"/>
          <a:chExt cx="0" cy="0"/>
        </a:xfrm>
      </p:grpSpPr>
      <p:pic>
        <p:nvPicPr>
          <p:cNvPr descr="dfdf.png" id="267" name="Shape 267"/>
          <p:cNvPicPr preferRelativeResize="0"/>
          <p:nvPr/>
        </p:nvPicPr>
        <p:blipFill rotWithShape="1">
          <a:blip r:embed="rId3">
            <a:alphaModFix/>
          </a:blip>
          <a:srcRect b="0" l="0" r="0" t="0"/>
          <a:stretch/>
        </p:blipFill>
        <p:spPr>
          <a:xfrm>
            <a:off x="0" y="44623"/>
            <a:ext cx="9756576" cy="2016224"/>
          </a:xfrm>
          <a:prstGeom prst="rect">
            <a:avLst/>
          </a:prstGeom>
          <a:noFill/>
          <a:ln>
            <a:noFill/>
          </a:ln>
        </p:spPr>
      </p:pic>
      <p:sp>
        <p:nvSpPr>
          <p:cNvPr id="268" name="Shape 268"/>
          <p:cNvSpPr/>
          <p:nvPr/>
        </p:nvSpPr>
        <p:spPr>
          <a:xfrm>
            <a:off x="2658494" y="476672"/>
            <a:ext cx="4041491" cy="76944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400" u="none" cap="none" strike="noStrike">
                <a:solidFill>
                  <a:schemeClr val="lt1"/>
                </a:solidFill>
                <a:latin typeface="Calibri"/>
                <a:ea typeface="Calibri"/>
                <a:cs typeface="Calibri"/>
                <a:sym typeface="Calibri"/>
              </a:rPr>
              <a:t>1- الوسواس القهري</a:t>
            </a:r>
          </a:p>
        </p:txBody>
      </p:sp>
      <p:grpSp>
        <p:nvGrpSpPr>
          <p:cNvPr id="269" name="Shape 269"/>
          <p:cNvGrpSpPr/>
          <p:nvPr/>
        </p:nvGrpSpPr>
        <p:grpSpPr>
          <a:xfrm>
            <a:off x="214312" y="2500313"/>
            <a:ext cx="8572499" cy="3857625"/>
            <a:chOff x="6072198" y="521952"/>
            <a:chExt cx="2769336" cy="3615532"/>
          </a:xfrm>
        </p:grpSpPr>
        <p:sp>
          <p:nvSpPr>
            <p:cNvPr id="270" name="Shape 270"/>
            <p:cNvSpPr/>
            <p:nvPr/>
          </p:nvSpPr>
          <p:spPr>
            <a:xfrm>
              <a:off x="6215073" y="714356"/>
              <a:ext cx="2500330" cy="3286148"/>
            </a:xfrm>
            <a:prstGeom prst="roundRect">
              <a:avLst>
                <a:gd fmla="val 9810" name="adj"/>
              </a:avLst>
            </a:prstGeom>
            <a:solidFill>
              <a:schemeClr val="lt1"/>
            </a:solidFill>
            <a:ln>
              <a:noFill/>
            </a:ln>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131.WMF" id="271" name="Shape 271"/>
            <p:cNvPicPr preferRelativeResize="0"/>
            <p:nvPr/>
          </p:nvPicPr>
          <p:blipFill rotWithShape="1">
            <a:blip r:embed="rId4">
              <a:alphaModFix/>
            </a:blip>
            <a:srcRect b="0" l="0" r="0" t="0"/>
            <a:stretch/>
          </p:blipFill>
          <p:spPr>
            <a:xfrm>
              <a:off x="6072198" y="521952"/>
              <a:ext cx="2769336" cy="3615532"/>
            </a:xfrm>
            <a:prstGeom prst="rect">
              <a:avLst/>
            </a:prstGeom>
            <a:noFill/>
            <a:ln>
              <a:noFill/>
            </a:ln>
          </p:spPr>
        </p:pic>
      </p:grpSp>
      <p:sp>
        <p:nvSpPr>
          <p:cNvPr id="272" name="Shape 272"/>
          <p:cNvSpPr/>
          <p:nvPr/>
        </p:nvSpPr>
        <p:spPr>
          <a:xfrm>
            <a:off x="899591" y="2996951"/>
            <a:ext cx="7028828" cy="1323439"/>
          </a:xfrm>
          <a:prstGeom prst="rect">
            <a:avLst/>
          </a:prstGeom>
          <a:noFill/>
          <a:ln>
            <a:noFill/>
          </a:ln>
        </p:spPr>
        <p:txBody>
          <a:bodyPr anchorCtr="0" anchor="t" bIns="45700" lIns="91425" rIns="91425" tIns="45700">
            <a:noAutofit/>
          </a:bodyPr>
          <a:lstStyle/>
          <a:p>
            <a:pPr indent="0" lvl="0" marL="0" marR="0" rtl="1" algn="r">
              <a:spcBef>
                <a:spcPts val="0"/>
              </a:spcBef>
              <a:buClr>
                <a:schemeClr val="dk1"/>
              </a:buClr>
              <a:buSzPct val="100000"/>
              <a:buFont typeface="Arial"/>
              <a:buChar char="•"/>
            </a:pPr>
            <a:r>
              <a:rPr b="1" i="0" lang="ar-EG" sz="4000" u="none" cap="none" strike="noStrike">
                <a:solidFill>
                  <a:schemeClr val="dk1"/>
                </a:solidFill>
                <a:latin typeface="Calibri"/>
                <a:ea typeface="Calibri"/>
                <a:cs typeface="Calibri"/>
                <a:sym typeface="Calibri"/>
              </a:rPr>
              <a:t> البعد عن لمس الأشياء العادية لأنها قد تحتوي جراثيم.</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69"/>
                                        </p:tgtEl>
                                        <p:attrNameLst>
                                          <p:attrName>style.visibility</p:attrName>
                                        </p:attrNameLst>
                                      </p:cBhvr>
                                      <p:to>
                                        <p:strVal val="visible"/>
                                      </p:to>
                                    </p:set>
                                    <p:animEffect filter="fade" transition="in">
                                      <p:cBhvr>
                                        <p:cTn dur="500"/>
                                        <p:tgtEl>
                                          <p:spTgt spid="269"/>
                                        </p:tgtEl>
                                      </p:cBhvr>
                                    </p:animEffect>
                                  </p:childTnLst>
                                </p:cTn>
                              </p:par>
                              <p:par>
                                <p:cTn fill="hold" nodeType="withEffect" presetClass="entr" presetID="10" presetSubtype="0">
                                  <p:stCondLst>
                                    <p:cond delay="0"/>
                                  </p:stCondLst>
                                  <p:childTnLst>
                                    <p:set>
                                      <p:cBhvr>
                                        <p:cTn dur="1" fill="hold">
                                          <p:stCondLst>
                                            <p:cond delay="0"/>
                                          </p:stCondLst>
                                        </p:cTn>
                                        <p:tgtEl>
                                          <p:spTgt spid="272">
                                            <p:txEl>
                                              <p:pRg end="0" st="0"/>
                                            </p:txEl>
                                          </p:spTgt>
                                        </p:tgtEl>
                                        <p:attrNameLst>
                                          <p:attrName>style.visibility</p:attrName>
                                        </p:attrNameLst>
                                      </p:cBhvr>
                                      <p:to>
                                        <p:strVal val="visible"/>
                                      </p:to>
                                    </p:set>
                                    <p:animEffect filter="fade" transition="in">
                                      <p:cBhvr>
                                        <p:cTn dur="500"/>
                                        <p:tgtEl>
                                          <p:spTgt spid="272">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6" name="Shape 276"/>
        <p:cNvGrpSpPr/>
        <p:nvPr/>
      </p:nvGrpSpPr>
      <p:grpSpPr>
        <a:xfrm>
          <a:off x="0" y="0"/>
          <a:ext cx="0" cy="0"/>
          <a:chOff x="0" y="0"/>
          <a:chExt cx="0" cy="0"/>
        </a:xfrm>
      </p:grpSpPr>
      <p:pic>
        <p:nvPicPr>
          <p:cNvPr descr="img_1355588190_703.png" id="277" name="Shape 277"/>
          <p:cNvPicPr preferRelativeResize="0"/>
          <p:nvPr/>
        </p:nvPicPr>
        <p:blipFill rotWithShape="1">
          <a:blip r:embed="rId3">
            <a:alphaModFix/>
          </a:blip>
          <a:srcRect b="0" l="0" r="0" t="0"/>
          <a:stretch/>
        </p:blipFill>
        <p:spPr>
          <a:xfrm>
            <a:off x="323528" y="692695"/>
            <a:ext cx="8280919" cy="4968551"/>
          </a:xfrm>
          <a:prstGeom prst="rect">
            <a:avLst/>
          </a:prstGeom>
          <a:noFill/>
          <a:ln>
            <a:noFill/>
          </a:ln>
        </p:spPr>
      </p:pic>
      <p:sp>
        <p:nvSpPr>
          <p:cNvPr id="278" name="Shape 278"/>
          <p:cNvSpPr/>
          <p:nvPr/>
        </p:nvSpPr>
        <p:spPr>
          <a:xfrm>
            <a:off x="1619671" y="1988840"/>
            <a:ext cx="6408712" cy="2585322"/>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5400" u="none" cap="none" strike="noStrike">
                <a:solidFill>
                  <a:srgbClr val="66FFFF"/>
                </a:solidFill>
                <a:latin typeface="Calibri"/>
                <a:ea typeface="Calibri"/>
                <a:cs typeface="Calibri"/>
                <a:sym typeface="Calibri"/>
              </a:rPr>
              <a:t>الفرق بين الوسواس القهري والتكرار في الأحوال العادية؟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7"/>
                                        </p:tgtEl>
                                        <p:attrNameLst>
                                          <p:attrName>style.visibility</p:attrName>
                                        </p:attrNameLst>
                                      </p:cBhvr>
                                      <p:to>
                                        <p:strVal val="visible"/>
                                      </p:to>
                                    </p:set>
                                    <p:animEffect filter="fade" transition="in">
                                      <p:cBhvr>
                                        <p:cTn dur="308"/>
                                        <p:tgtEl>
                                          <p:spTgt spid="277"/>
                                        </p:tgtEl>
                                      </p:cBhvr>
                                    </p:animEffect>
                                  </p:childTnLst>
                                </p:cTn>
                              </p:par>
                              <p:par>
                                <p:cTn fill="hold" nodeType="withEffect" presetClass="entr" presetID="10" presetSubtype="0">
                                  <p:stCondLst>
                                    <p:cond delay="0"/>
                                  </p:stCondLst>
                                  <p:childTnLst>
                                    <p:set>
                                      <p:cBhvr>
                                        <p:cTn dur="1" fill="hold">
                                          <p:stCondLst>
                                            <p:cond delay="0"/>
                                          </p:stCondLst>
                                        </p:cTn>
                                        <p:tgtEl>
                                          <p:spTgt spid="278"/>
                                        </p:tgtEl>
                                        <p:attrNameLst>
                                          <p:attrName>style.visibility</p:attrName>
                                        </p:attrNameLst>
                                      </p:cBhvr>
                                      <p:to>
                                        <p:strVal val="visible"/>
                                      </p:to>
                                    </p:set>
                                    <p:animEffect filter="fade" transition="in">
                                      <p:cBhvr>
                                        <p:cTn dur="308"/>
                                        <p:tgtEl>
                                          <p:spTgt spid="2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2" name="Shape 282"/>
        <p:cNvGrpSpPr/>
        <p:nvPr/>
      </p:nvGrpSpPr>
      <p:grpSpPr>
        <a:xfrm>
          <a:off x="0" y="0"/>
          <a:ext cx="0" cy="0"/>
          <a:chOff x="0" y="0"/>
          <a:chExt cx="0" cy="0"/>
        </a:xfrm>
      </p:grpSpPr>
      <p:pic>
        <p:nvPicPr>
          <p:cNvPr descr="bgGalleryBorder.png" id="283" name="Shape 283"/>
          <p:cNvPicPr preferRelativeResize="0"/>
          <p:nvPr/>
        </p:nvPicPr>
        <p:blipFill rotWithShape="1">
          <a:blip r:embed="rId3">
            <a:alphaModFix/>
          </a:blip>
          <a:srcRect b="0" l="0" r="0" t="0"/>
          <a:stretch/>
        </p:blipFill>
        <p:spPr>
          <a:xfrm>
            <a:off x="250825" y="765050"/>
            <a:ext cx="8642349" cy="5256237"/>
          </a:xfrm>
          <a:prstGeom prst="rect">
            <a:avLst/>
          </a:prstGeom>
          <a:solidFill>
            <a:schemeClr val="lt1"/>
          </a:solidFill>
          <a:ln>
            <a:noFill/>
          </a:ln>
        </p:spPr>
      </p:pic>
      <p:sp>
        <p:nvSpPr>
          <p:cNvPr id="284" name="Shape 284"/>
          <p:cNvSpPr/>
          <p:nvPr/>
        </p:nvSpPr>
        <p:spPr>
          <a:xfrm>
            <a:off x="1043608" y="1177007"/>
            <a:ext cx="7272808" cy="4401204"/>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000" u="none" cap="none" strike="noStrike">
                <a:solidFill>
                  <a:schemeClr val="dk1"/>
                </a:solidFill>
                <a:latin typeface="Calibri"/>
                <a:ea typeface="Calibri"/>
                <a:cs typeface="Calibri"/>
                <a:sym typeface="Calibri"/>
              </a:rPr>
              <a:t>في الأحوال العادية من الطبيعي عند الشك أن أعيد صلاتي أو أتأكد من بعض الأشياء المهمة وهذا يحدث لغالبية الناس، أما مريض الوسواس القهري فإنه في كل صلاة يعيد صلاته مرات عدة أو يعيد كل وضوء عشرات المرات أو يكرر رقم معين أو فكرة معينة مئات المرات في الساعة الواحدة.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83"/>
                                        </p:tgtEl>
                                        <p:attrNameLst>
                                          <p:attrName>style.visibility</p:attrName>
                                        </p:attrNameLst>
                                      </p:cBhvr>
                                      <p:to>
                                        <p:strVal val="visible"/>
                                      </p:to>
                                    </p:set>
                                    <p:animEffect filter="fade" transition="in">
                                      <p:cBhvr>
                                        <p:cTn dur="500"/>
                                        <p:tgtEl>
                                          <p:spTgt spid="283"/>
                                        </p:tgtEl>
                                      </p:cBhvr>
                                    </p:animEffect>
                                  </p:childTnLst>
                                </p:cTn>
                              </p:par>
                              <p:par>
                                <p:cTn fill="hold" nodeType="withEffect" presetClass="entr" presetID="10" presetSubtype="0">
                                  <p:stCondLst>
                                    <p:cond delay="0"/>
                                  </p:stCondLst>
                                  <p:childTnLst>
                                    <p:set>
                                      <p:cBhvr>
                                        <p:cTn dur="1" fill="hold">
                                          <p:stCondLst>
                                            <p:cond delay="0"/>
                                          </p:stCondLst>
                                        </p:cTn>
                                        <p:tgtEl>
                                          <p:spTgt spid="284"/>
                                        </p:tgtEl>
                                        <p:attrNameLst>
                                          <p:attrName>style.visibility</p:attrName>
                                        </p:attrNameLst>
                                      </p:cBhvr>
                                      <p:to>
                                        <p:strVal val="visible"/>
                                      </p:to>
                                    </p:set>
                                    <p:animEffect filter="fade" transition="in">
                                      <p:cBhvr>
                                        <p:cTn dur="500"/>
                                        <p:tgtEl>
                                          <p:spTgt spid="2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8" name="Shape 288"/>
        <p:cNvGrpSpPr/>
        <p:nvPr/>
      </p:nvGrpSpPr>
      <p:grpSpPr>
        <a:xfrm>
          <a:off x="0" y="0"/>
          <a:ext cx="0" cy="0"/>
          <a:chOff x="0" y="0"/>
          <a:chExt cx="0" cy="0"/>
        </a:xfrm>
      </p:grpSpPr>
      <p:sp>
        <p:nvSpPr>
          <p:cNvPr id="289" name="Shape 289"/>
          <p:cNvSpPr/>
          <p:nvPr/>
        </p:nvSpPr>
        <p:spPr>
          <a:xfrm>
            <a:off x="6084167" y="116631"/>
            <a:ext cx="2736303" cy="1224135"/>
          </a:xfrm>
          <a:prstGeom prst="ellipse">
            <a:avLst/>
          </a:prstGeom>
          <a:solidFill>
            <a:srgbClr val="00B0F0"/>
          </a:solidFill>
          <a:ln cap="flat" cmpd="sng" w="76200">
            <a:solidFill>
              <a:srgbClr val="FFFFCC"/>
            </a:solidFill>
            <a:prstDash val="solid"/>
            <a:round/>
            <a:headEnd len="med" w="med" type="none"/>
            <a:tailEnd len="med" w="med" type="none"/>
          </a:ln>
          <a:effectLst>
            <a:outerShdw blurRad="50799" rotWithShape="0" algn="tl" dir="2700000" dist="38100">
              <a:srgbClr val="000000">
                <a:alpha val="40000"/>
              </a:srgbClr>
            </a:outerShdw>
          </a:effectLst>
        </p:spPr>
        <p:txBody>
          <a:bodyPr anchorCtr="0" anchor="ctr" bIns="45700" lIns="91425" rIns="91425" tIns="45700">
            <a:noAutofit/>
          </a:bodyPr>
          <a:lstStyle/>
          <a:p>
            <a:pPr indent="0" lvl="0" marL="0" marR="0" rtl="0" algn="ctr">
              <a:spcBef>
                <a:spcPts val="0"/>
              </a:spcBef>
              <a:buNone/>
            </a:pPr>
            <a:r>
              <a:t/>
            </a:r>
            <a:endParaRPr b="1" i="0" sz="2000" u="none" cap="none" strike="noStrike">
              <a:solidFill>
                <a:srgbClr val="FFFF00"/>
              </a:solidFill>
              <a:latin typeface="Calibri"/>
              <a:ea typeface="Calibri"/>
              <a:cs typeface="Calibri"/>
              <a:sym typeface="Calibri"/>
            </a:endParaRPr>
          </a:p>
        </p:txBody>
      </p:sp>
      <p:sp>
        <p:nvSpPr>
          <p:cNvPr id="290" name="Shape 290"/>
          <p:cNvSpPr/>
          <p:nvPr/>
        </p:nvSpPr>
        <p:spPr>
          <a:xfrm>
            <a:off x="6804247" y="332656"/>
            <a:ext cx="1172116" cy="83099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800" u="none" cap="none" strike="noStrike">
                <a:solidFill>
                  <a:schemeClr val="lt1"/>
                </a:solidFill>
                <a:latin typeface="Calibri"/>
                <a:ea typeface="Calibri"/>
                <a:cs typeface="Calibri"/>
                <a:sym typeface="Calibri"/>
              </a:rPr>
              <a:t>إثراء</a:t>
            </a:r>
          </a:p>
        </p:txBody>
      </p:sp>
      <p:grpSp>
        <p:nvGrpSpPr>
          <p:cNvPr id="291" name="Shape 291"/>
          <p:cNvGrpSpPr/>
          <p:nvPr/>
        </p:nvGrpSpPr>
        <p:grpSpPr>
          <a:xfrm>
            <a:off x="251519" y="1628800"/>
            <a:ext cx="8748463" cy="5112567"/>
            <a:chOff x="408525" y="-43600"/>
            <a:chExt cx="8446495" cy="6546386"/>
          </a:xfrm>
        </p:grpSpPr>
        <p:sp>
          <p:nvSpPr>
            <p:cNvPr id="292" name="Shape 292"/>
            <p:cNvSpPr/>
            <p:nvPr/>
          </p:nvSpPr>
          <p:spPr>
            <a:xfrm>
              <a:off x="895183" y="548720"/>
              <a:ext cx="7471685" cy="5425642"/>
            </a:xfrm>
            <a:prstGeom prst="rect">
              <a:avLst/>
            </a:prstGeom>
            <a:solidFill>
              <a:schemeClr val="lt1"/>
            </a:solidFill>
            <a:ln>
              <a:noFill/>
            </a:ln>
          </p:spPr>
          <p:txBody>
            <a:bodyPr anchorCtr="0" anchor="ctr" bIns="45700" lIns="91425" rIns="91425" tIns="45700">
              <a:noAutofit/>
            </a:bodyPr>
            <a:lstStyle/>
            <a:p>
              <a:pPr indent="0" lvl="0" marL="0" marR="0" rtl="0" algn="ctr">
                <a:spcBef>
                  <a:spcPts val="0"/>
                </a:spcBef>
                <a:spcAft>
                  <a:spcPts val="0"/>
                </a:spcAft>
                <a:buNone/>
              </a:pPr>
              <a:r>
                <a:t/>
              </a:r>
              <a:endParaRPr b="0" i="0" sz="2000" u="none" cap="none" strike="noStrike">
                <a:solidFill>
                  <a:schemeClr val="lt1"/>
                </a:solidFill>
                <a:latin typeface="Calibri"/>
                <a:ea typeface="Calibri"/>
                <a:cs typeface="Calibri"/>
                <a:sym typeface="Calibri"/>
              </a:endParaRPr>
            </a:p>
          </p:txBody>
        </p:sp>
        <p:pic>
          <p:nvPicPr>
            <p:cNvPr descr="011AR060-0.jpg" id="293" name="Shape 293"/>
            <p:cNvPicPr preferRelativeResize="0"/>
            <p:nvPr/>
          </p:nvPicPr>
          <p:blipFill rotWithShape="1">
            <a:blip r:embed="rId3">
              <a:alphaModFix/>
            </a:blip>
            <a:srcRect b="0" l="0" r="0" t="0"/>
            <a:stretch/>
          </p:blipFill>
          <p:spPr>
            <a:xfrm>
              <a:off x="408525" y="-43600"/>
              <a:ext cx="8446495" cy="6546386"/>
            </a:xfrm>
            <a:prstGeom prst="roundRect">
              <a:avLst>
                <a:gd fmla="val 3521" name="adj"/>
              </a:avLst>
            </a:prstGeom>
            <a:noFill/>
            <a:ln>
              <a:noFill/>
            </a:ln>
          </p:spPr>
        </p:pic>
      </p:grpSp>
      <p:sp>
        <p:nvSpPr>
          <p:cNvPr id="294" name="Shape 294"/>
          <p:cNvSpPr/>
          <p:nvPr/>
        </p:nvSpPr>
        <p:spPr>
          <a:xfrm>
            <a:off x="1043608" y="2204864"/>
            <a:ext cx="7200799" cy="4031872"/>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200" u="none" cap="none" strike="noStrike">
                <a:solidFill>
                  <a:srgbClr val="7030A0"/>
                </a:solidFill>
                <a:latin typeface="Calibri"/>
                <a:ea typeface="Calibri"/>
                <a:cs typeface="Calibri"/>
                <a:sym typeface="Calibri"/>
              </a:rPr>
              <a:t>هل الشخص المصاب بالوسواس القهري مريض عقلياً؟</a:t>
            </a:r>
          </a:p>
          <a:p>
            <a:pPr indent="0" lvl="0" marL="0" marR="0" rtl="1" algn="r">
              <a:spcBef>
                <a:spcPts val="0"/>
              </a:spcBef>
              <a:buSzPct val="25000"/>
              <a:buNone/>
            </a:pPr>
            <a:r>
              <a:rPr b="1" i="0" lang="ar-EG" sz="3200" u="none" cap="none" strike="noStrike">
                <a:solidFill>
                  <a:schemeClr val="dk1"/>
                </a:solidFill>
                <a:latin typeface="Calibri"/>
                <a:ea typeface="Calibri"/>
                <a:cs typeface="Calibri"/>
                <a:sym typeface="Calibri"/>
              </a:rPr>
              <a:t>كلا فالشخص الذي لا يدرك أن التصرفات والأفكار الخاطئة التي يشعر بها هي أشياء غير طبيعية هو شخص مصاب بمرض عقلي، ولكن يدرك معظم الأشخاص المصابون بالوسواس القهري أن تصرفاتهم غير عقلانية، ولذلك فإن الأشخاص المصابون بالوسواس القهري ليسوا مرضى عقليا.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289"/>
                                        </p:tgtEl>
                                        <p:attrNameLst>
                                          <p:attrName>style.visibility</p:attrName>
                                        </p:attrNameLst>
                                      </p:cBhvr>
                                      <p:to>
                                        <p:strVal val="visible"/>
                                      </p:to>
                                    </p:set>
                                    <p:anim calcmode="lin" valueType="num">
                                      <p:cBhvr additive="base">
                                        <p:cTn dur="500"/>
                                        <p:tgtEl>
                                          <p:spTgt spid="289"/>
                                        </p:tgtEl>
                                        <p:attrNameLst>
                                          <p:attrName>ppt_w</p:attrName>
                                        </p:attrNameLst>
                                      </p:cBhvr>
                                      <p:tavLst>
                                        <p:tav fmla="" tm="0">
                                          <p:val>
                                            <p:strVal val="0"/>
                                          </p:val>
                                        </p:tav>
                                        <p:tav fmla="" tm="100000">
                                          <p:val>
                                            <p:strVal val="#ppt_w"/>
                                          </p:val>
                                        </p:tav>
                                      </p:tavLst>
                                    </p:anim>
                                    <p:anim calcmode="lin" valueType="num">
                                      <p:cBhvr additive="base">
                                        <p:cTn dur="500"/>
                                        <p:tgtEl>
                                          <p:spTgt spid="289"/>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90">
                                            <p:txEl>
                                              <p:pRg end="0" st="0"/>
                                            </p:txEl>
                                          </p:spTgt>
                                        </p:tgtEl>
                                        <p:attrNameLst>
                                          <p:attrName>style.visibility</p:attrName>
                                        </p:attrNameLst>
                                      </p:cBhvr>
                                      <p:to>
                                        <p:strVal val="visible"/>
                                      </p:to>
                                    </p:set>
                                    <p:anim calcmode="lin" valueType="num">
                                      <p:cBhvr additive="base">
                                        <p:cTn dur="500"/>
                                        <p:tgtEl>
                                          <p:spTgt spid="290">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290">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1"/>
                                        </p:tgtEl>
                                        <p:attrNameLst>
                                          <p:attrName>style.visibility</p:attrName>
                                        </p:attrNameLst>
                                      </p:cBhvr>
                                      <p:to>
                                        <p:strVal val="visible"/>
                                      </p:to>
                                    </p:set>
                                    <p:animEffect filter="fade" transition="in">
                                      <p:cBhvr>
                                        <p:cTn dur="500"/>
                                        <p:tgtEl>
                                          <p:spTgt spid="291"/>
                                        </p:tgtEl>
                                      </p:cBhvr>
                                    </p:animEffect>
                                  </p:childTnLst>
                                </p:cTn>
                              </p:par>
                              <p:par>
                                <p:cTn fill="hold" nodeType="withEffect" presetClass="entr" presetID="10" presetSubtype="0">
                                  <p:stCondLst>
                                    <p:cond delay="0"/>
                                  </p:stCondLst>
                                  <p:childTnLst>
                                    <p:set>
                                      <p:cBhvr>
                                        <p:cTn dur="1" fill="hold">
                                          <p:stCondLst>
                                            <p:cond delay="0"/>
                                          </p:stCondLst>
                                        </p:cTn>
                                        <p:tgtEl>
                                          <p:spTgt spid="294">
                                            <p:txEl>
                                              <p:pRg end="0" st="0"/>
                                            </p:txEl>
                                          </p:spTgt>
                                        </p:tgtEl>
                                        <p:attrNameLst>
                                          <p:attrName>style.visibility</p:attrName>
                                        </p:attrNameLst>
                                      </p:cBhvr>
                                      <p:to>
                                        <p:strVal val="visible"/>
                                      </p:to>
                                    </p:set>
                                    <p:animEffect filter="fade" transition="in">
                                      <p:cBhvr>
                                        <p:cTn dur="500"/>
                                        <p:tgtEl>
                                          <p:spTgt spid="294">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294">
                                            <p:txEl>
                                              <p:pRg end="1" st="1"/>
                                            </p:txEl>
                                          </p:spTgt>
                                        </p:tgtEl>
                                        <p:attrNameLst>
                                          <p:attrName>style.visibility</p:attrName>
                                        </p:attrNameLst>
                                      </p:cBhvr>
                                      <p:to>
                                        <p:strVal val="visible"/>
                                      </p:to>
                                    </p:set>
                                    <p:animEffect filter="fade" transition="in">
                                      <p:cBhvr>
                                        <p:cTn dur="500"/>
                                        <p:tgtEl>
                                          <p:spTgt spid="294">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8" name="Shape 298"/>
        <p:cNvGrpSpPr/>
        <p:nvPr/>
      </p:nvGrpSpPr>
      <p:grpSpPr>
        <a:xfrm>
          <a:off x="0" y="0"/>
          <a:ext cx="0" cy="0"/>
          <a:chOff x="0" y="0"/>
          <a:chExt cx="0" cy="0"/>
        </a:xfrm>
      </p:grpSpPr>
      <p:pic>
        <p:nvPicPr>
          <p:cNvPr descr="1099366509.png" id="299" name="Shape 299"/>
          <p:cNvPicPr preferRelativeResize="0"/>
          <p:nvPr/>
        </p:nvPicPr>
        <p:blipFill rotWithShape="1">
          <a:blip r:embed="rId3">
            <a:alphaModFix/>
          </a:blip>
          <a:srcRect b="0" l="0" r="0" t="0"/>
          <a:stretch/>
        </p:blipFill>
        <p:spPr>
          <a:xfrm>
            <a:off x="395536" y="2348880"/>
            <a:ext cx="8381999" cy="4319885"/>
          </a:xfrm>
          <a:prstGeom prst="rect">
            <a:avLst/>
          </a:prstGeom>
          <a:noFill/>
          <a:ln>
            <a:noFill/>
          </a:ln>
        </p:spPr>
      </p:pic>
      <p:sp>
        <p:nvSpPr>
          <p:cNvPr id="300" name="Shape 300"/>
          <p:cNvSpPr/>
          <p:nvPr/>
        </p:nvSpPr>
        <p:spPr>
          <a:xfrm>
            <a:off x="971600" y="3429000"/>
            <a:ext cx="7129463" cy="132343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4000" u="none" cap="none" strike="noStrike">
                <a:solidFill>
                  <a:srgbClr val="660033"/>
                </a:solidFill>
                <a:latin typeface="Calibri"/>
                <a:ea typeface="Calibri"/>
                <a:cs typeface="Calibri"/>
                <a:sym typeface="Calibri"/>
              </a:rPr>
              <a:t>الاكتئاب: </a:t>
            </a:r>
            <a:r>
              <a:rPr b="1" i="0" lang="ar-EG" sz="4000" u="none" cap="none" strike="noStrike">
                <a:solidFill>
                  <a:schemeClr val="dk1"/>
                </a:solidFill>
                <a:latin typeface="Calibri"/>
                <a:ea typeface="Calibri"/>
                <a:cs typeface="Calibri"/>
                <a:sym typeface="Calibri"/>
              </a:rPr>
              <a:t>هو حالة من الحزن الشديد المستمر الذي ليس له سبب واضح.</a:t>
            </a:r>
          </a:p>
        </p:txBody>
      </p:sp>
      <p:pic>
        <p:nvPicPr>
          <p:cNvPr descr="88.emf" id="301" name="Shape 301"/>
          <p:cNvPicPr preferRelativeResize="0"/>
          <p:nvPr/>
        </p:nvPicPr>
        <p:blipFill rotWithShape="1">
          <a:blip r:embed="rId4">
            <a:alphaModFix/>
          </a:blip>
          <a:srcRect b="0" l="0" r="0" t="0"/>
          <a:stretch/>
        </p:blipFill>
        <p:spPr>
          <a:xfrm>
            <a:off x="3203848" y="0"/>
            <a:ext cx="5472607" cy="1714500"/>
          </a:xfrm>
          <a:prstGeom prst="rect">
            <a:avLst/>
          </a:prstGeom>
          <a:noFill/>
          <a:ln>
            <a:noFill/>
          </a:ln>
        </p:spPr>
      </p:pic>
      <p:sp>
        <p:nvSpPr>
          <p:cNvPr id="302" name="Shape 302"/>
          <p:cNvSpPr/>
          <p:nvPr/>
        </p:nvSpPr>
        <p:spPr>
          <a:xfrm>
            <a:off x="3347864" y="666854"/>
            <a:ext cx="4847455" cy="830996"/>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800" u="none" cap="none" strike="noStrike">
                <a:solidFill>
                  <a:schemeClr val="lt1"/>
                </a:solidFill>
                <a:latin typeface="Calibri"/>
                <a:ea typeface="Calibri"/>
                <a:cs typeface="Calibri"/>
                <a:sym typeface="Calibri"/>
              </a:rPr>
              <a:t>مفاهيم ومصطلحات؟</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01"/>
                                        </p:tgtEl>
                                        <p:attrNameLst>
                                          <p:attrName>style.visibility</p:attrName>
                                        </p:attrNameLst>
                                      </p:cBhvr>
                                      <p:to>
                                        <p:strVal val="visible"/>
                                      </p:to>
                                    </p:set>
                                    <p:animEffect filter="fade" transition="in">
                                      <p:cBhvr>
                                        <p:cTn dur="1000"/>
                                        <p:tgtEl>
                                          <p:spTgt spid="301"/>
                                        </p:tgtEl>
                                      </p:cBhvr>
                                    </p:animEffect>
                                  </p:childTnLst>
                                </p:cTn>
                              </p:par>
                              <p:par>
                                <p:cTn fill="hold" nodeType="withEffect" presetClass="entr" presetID="10" presetSubtype="0">
                                  <p:stCondLst>
                                    <p:cond delay="0"/>
                                  </p:stCondLst>
                                  <p:childTnLst>
                                    <p:set>
                                      <p:cBhvr>
                                        <p:cTn dur="1" fill="hold">
                                          <p:stCondLst>
                                            <p:cond delay="0"/>
                                          </p:stCondLst>
                                        </p:cTn>
                                        <p:tgtEl>
                                          <p:spTgt spid="302"/>
                                        </p:tgtEl>
                                        <p:attrNameLst>
                                          <p:attrName>style.visibility</p:attrName>
                                        </p:attrNameLst>
                                      </p:cBhvr>
                                      <p:to>
                                        <p:strVal val="visible"/>
                                      </p:to>
                                    </p:set>
                                    <p:animEffect filter="fade" transition="in">
                                      <p:cBhvr>
                                        <p:cTn dur="1000"/>
                                        <p:tgtEl>
                                          <p:spTgt spid="30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9"/>
                                        </p:tgtEl>
                                        <p:attrNameLst>
                                          <p:attrName>style.visibility</p:attrName>
                                        </p:attrNameLst>
                                      </p:cBhvr>
                                      <p:to>
                                        <p:strVal val="visible"/>
                                      </p:to>
                                    </p:set>
                                    <p:animEffect filter="fade" transition="in">
                                      <p:cBhvr>
                                        <p:cTn dur="500"/>
                                        <p:tgtEl>
                                          <p:spTgt spid="299"/>
                                        </p:tgtEl>
                                      </p:cBhvr>
                                    </p:animEffect>
                                  </p:childTnLst>
                                </p:cTn>
                              </p:par>
                              <p:par>
                                <p:cTn fill="hold" nodeType="withEffect" presetClass="entr" presetID="10" presetSubtype="0">
                                  <p:stCondLst>
                                    <p:cond delay="0"/>
                                  </p:stCondLst>
                                  <p:childTnLst>
                                    <p:set>
                                      <p:cBhvr>
                                        <p:cTn dur="1" fill="hold">
                                          <p:stCondLst>
                                            <p:cond delay="0"/>
                                          </p:stCondLst>
                                        </p:cTn>
                                        <p:tgtEl>
                                          <p:spTgt spid="300"/>
                                        </p:tgtEl>
                                        <p:attrNameLst>
                                          <p:attrName>style.visibility</p:attrName>
                                        </p:attrNameLst>
                                      </p:cBhvr>
                                      <p:to>
                                        <p:strVal val="visible"/>
                                      </p:to>
                                    </p:set>
                                    <p:animEffect filter="fade" transition="in">
                                      <p:cBhvr>
                                        <p:cTn dur="500"/>
                                        <p:tgtEl>
                                          <p:spTgt spid="3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6" name="Shape 306"/>
        <p:cNvGrpSpPr/>
        <p:nvPr/>
      </p:nvGrpSpPr>
      <p:grpSpPr>
        <a:xfrm>
          <a:off x="0" y="0"/>
          <a:ext cx="0" cy="0"/>
          <a:chOff x="0" y="0"/>
          <a:chExt cx="0" cy="0"/>
        </a:xfrm>
      </p:grpSpPr>
      <p:pic>
        <p:nvPicPr>
          <p:cNvPr descr="dfdf.png" id="307" name="Shape 307"/>
          <p:cNvPicPr preferRelativeResize="0"/>
          <p:nvPr/>
        </p:nvPicPr>
        <p:blipFill rotWithShape="1">
          <a:blip r:embed="rId3">
            <a:alphaModFix/>
          </a:blip>
          <a:srcRect b="0" l="0" r="0" t="0"/>
          <a:stretch/>
        </p:blipFill>
        <p:spPr>
          <a:xfrm>
            <a:off x="0" y="44623"/>
            <a:ext cx="9756576" cy="2016224"/>
          </a:xfrm>
          <a:prstGeom prst="rect">
            <a:avLst/>
          </a:prstGeom>
          <a:noFill/>
          <a:ln>
            <a:noFill/>
          </a:ln>
        </p:spPr>
      </p:pic>
      <p:sp>
        <p:nvSpPr>
          <p:cNvPr id="308" name="Shape 308"/>
          <p:cNvSpPr/>
          <p:nvPr/>
        </p:nvSpPr>
        <p:spPr>
          <a:xfrm>
            <a:off x="3657662" y="620687"/>
            <a:ext cx="2254142" cy="76944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400" u="none" cap="none" strike="noStrike">
                <a:solidFill>
                  <a:schemeClr val="lt1"/>
                </a:solidFill>
                <a:latin typeface="Calibri"/>
                <a:ea typeface="Calibri"/>
                <a:cs typeface="Calibri"/>
                <a:sym typeface="Calibri"/>
              </a:rPr>
              <a:t>2- الاكتئاب</a:t>
            </a:r>
          </a:p>
        </p:txBody>
      </p:sp>
      <p:grpSp>
        <p:nvGrpSpPr>
          <p:cNvPr id="309" name="Shape 309"/>
          <p:cNvGrpSpPr/>
          <p:nvPr/>
        </p:nvGrpSpPr>
        <p:grpSpPr>
          <a:xfrm>
            <a:off x="214312" y="2500313"/>
            <a:ext cx="8572499" cy="3857625"/>
            <a:chOff x="6072198" y="521952"/>
            <a:chExt cx="2769336" cy="3615532"/>
          </a:xfrm>
        </p:grpSpPr>
        <p:sp>
          <p:nvSpPr>
            <p:cNvPr id="310" name="Shape 310"/>
            <p:cNvSpPr/>
            <p:nvPr/>
          </p:nvSpPr>
          <p:spPr>
            <a:xfrm>
              <a:off x="6215073" y="714356"/>
              <a:ext cx="2500330" cy="3286148"/>
            </a:xfrm>
            <a:prstGeom prst="roundRect">
              <a:avLst>
                <a:gd fmla="val 9810" name="adj"/>
              </a:avLst>
            </a:prstGeom>
            <a:solidFill>
              <a:schemeClr val="lt1"/>
            </a:solidFill>
            <a:ln>
              <a:noFill/>
            </a:ln>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131.WMF" id="311" name="Shape 311"/>
            <p:cNvPicPr preferRelativeResize="0"/>
            <p:nvPr/>
          </p:nvPicPr>
          <p:blipFill rotWithShape="1">
            <a:blip r:embed="rId4">
              <a:alphaModFix/>
            </a:blip>
            <a:srcRect b="0" l="0" r="0" t="0"/>
            <a:stretch/>
          </p:blipFill>
          <p:spPr>
            <a:xfrm>
              <a:off x="6072198" y="521952"/>
              <a:ext cx="2769336" cy="3615532"/>
            </a:xfrm>
            <a:prstGeom prst="rect">
              <a:avLst/>
            </a:prstGeom>
            <a:noFill/>
            <a:ln>
              <a:noFill/>
            </a:ln>
          </p:spPr>
        </p:pic>
      </p:grpSp>
      <p:sp>
        <p:nvSpPr>
          <p:cNvPr id="312" name="Shape 312"/>
          <p:cNvSpPr/>
          <p:nvPr/>
        </p:nvSpPr>
        <p:spPr>
          <a:xfrm>
            <a:off x="971600" y="2780927"/>
            <a:ext cx="7028828" cy="3170098"/>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4000" u="none" cap="none" strike="noStrike">
                <a:solidFill>
                  <a:schemeClr val="dk1"/>
                </a:solidFill>
                <a:latin typeface="Calibri"/>
                <a:ea typeface="Calibri"/>
                <a:cs typeface="Calibri"/>
                <a:sym typeface="Calibri"/>
              </a:rPr>
              <a:t>من أعراضه الملل من الحياة وفقدان الشهية وعدم الاهتمام بالأنشطة</a:t>
            </a:r>
          </a:p>
          <a:p>
            <a:pPr indent="0" lvl="0" marL="0" marR="0" rtl="1" algn="r">
              <a:spcBef>
                <a:spcPts val="0"/>
              </a:spcBef>
              <a:buSzPct val="25000"/>
              <a:buNone/>
            </a:pPr>
            <a:r>
              <a:rPr b="1" i="0" lang="ar-EG" sz="4000" u="none" cap="none" strike="noStrike">
                <a:solidFill>
                  <a:schemeClr val="dk1"/>
                </a:solidFill>
                <a:latin typeface="Calibri"/>
                <a:ea typeface="Calibri"/>
                <a:cs typeface="Calibri"/>
                <a:sym typeface="Calibri"/>
              </a:rPr>
              <a:t>المهمة والعزلة والانطواء والأرق (عدم القدرة على النوم) والصداع وصعوبة التركيز والحزن والبكاء</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07"/>
                                        </p:tgtEl>
                                        <p:attrNameLst>
                                          <p:attrName>style.visibility</p:attrName>
                                        </p:attrNameLst>
                                      </p:cBhvr>
                                      <p:to>
                                        <p:strVal val="visible"/>
                                      </p:to>
                                    </p:set>
                                    <p:animEffect filter="fade" transition="in">
                                      <p:cBhvr>
                                        <p:cTn dur="500"/>
                                        <p:tgtEl>
                                          <p:spTgt spid="307"/>
                                        </p:tgtEl>
                                      </p:cBhvr>
                                    </p:animEffect>
                                  </p:childTnLst>
                                </p:cTn>
                              </p:par>
                              <p:par>
                                <p:cTn fill="hold" nodeType="withEffect" presetClass="entr" presetID="10" presetSubtype="0">
                                  <p:stCondLst>
                                    <p:cond delay="0"/>
                                  </p:stCondLst>
                                  <p:childTnLst>
                                    <p:set>
                                      <p:cBhvr>
                                        <p:cTn dur="1" fill="hold">
                                          <p:stCondLst>
                                            <p:cond delay="0"/>
                                          </p:stCondLst>
                                        </p:cTn>
                                        <p:tgtEl>
                                          <p:spTgt spid="308"/>
                                        </p:tgtEl>
                                        <p:attrNameLst>
                                          <p:attrName>style.visibility</p:attrName>
                                        </p:attrNameLst>
                                      </p:cBhvr>
                                      <p:to>
                                        <p:strVal val="visible"/>
                                      </p:to>
                                    </p:set>
                                    <p:animEffect filter="fade" transition="in">
                                      <p:cBhvr>
                                        <p:cTn dur="500"/>
                                        <p:tgtEl>
                                          <p:spTgt spid="30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9"/>
                                        </p:tgtEl>
                                        <p:attrNameLst>
                                          <p:attrName>style.visibility</p:attrName>
                                        </p:attrNameLst>
                                      </p:cBhvr>
                                      <p:to>
                                        <p:strVal val="visible"/>
                                      </p:to>
                                    </p:set>
                                    <p:animEffect filter="fade" transition="in">
                                      <p:cBhvr>
                                        <p:cTn dur="500"/>
                                        <p:tgtEl>
                                          <p:spTgt spid="309"/>
                                        </p:tgtEl>
                                      </p:cBhvr>
                                    </p:animEffect>
                                  </p:childTnLst>
                                </p:cTn>
                              </p:par>
                              <p:par>
                                <p:cTn fill="hold" nodeType="withEffect" presetClass="entr" presetID="10" presetSubtype="0">
                                  <p:stCondLst>
                                    <p:cond delay="0"/>
                                  </p:stCondLst>
                                  <p:childTnLst>
                                    <p:set>
                                      <p:cBhvr>
                                        <p:cTn dur="1" fill="hold">
                                          <p:stCondLst>
                                            <p:cond delay="0"/>
                                          </p:stCondLst>
                                        </p:cTn>
                                        <p:tgtEl>
                                          <p:spTgt spid="312"/>
                                        </p:tgtEl>
                                        <p:attrNameLst>
                                          <p:attrName>style.visibility</p:attrName>
                                        </p:attrNameLst>
                                      </p:cBhvr>
                                      <p:to>
                                        <p:strVal val="visible"/>
                                      </p:to>
                                    </p:set>
                                    <p:animEffect filter="fade" transition="in">
                                      <p:cBhvr>
                                        <p:cTn dur="500"/>
                                        <p:tgtEl>
                                          <p:spTgt spid="3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9" name="Shape 99"/>
        <p:cNvGrpSpPr/>
        <p:nvPr/>
      </p:nvGrpSpPr>
      <p:grpSpPr>
        <a:xfrm>
          <a:off x="0" y="0"/>
          <a:ext cx="0" cy="0"/>
          <a:chOff x="0" y="0"/>
          <a:chExt cx="0" cy="0"/>
        </a:xfrm>
      </p:grpSpPr>
      <p:pic>
        <p:nvPicPr>
          <p:cNvPr descr="11970940161863283799gswanson_Storage_cylinder.svg.med.png" id="100" name="Shape 100"/>
          <p:cNvPicPr preferRelativeResize="0"/>
          <p:nvPr/>
        </p:nvPicPr>
        <p:blipFill rotWithShape="1">
          <a:blip r:embed="rId3">
            <a:alphaModFix/>
          </a:blip>
          <a:srcRect b="0" l="0" r="0" t="0"/>
          <a:stretch/>
        </p:blipFill>
        <p:spPr>
          <a:xfrm>
            <a:off x="5508103" y="0"/>
            <a:ext cx="3055664" cy="2160240"/>
          </a:xfrm>
          <a:prstGeom prst="rect">
            <a:avLst/>
          </a:prstGeom>
          <a:noFill/>
          <a:ln>
            <a:noFill/>
          </a:ln>
        </p:spPr>
      </p:pic>
      <p:sp>
        <p:nvSpPr>
          <p:cNvPr id="101" name="Shape 101"/>
          <p:cNvSpPr/>
          <p:nvPr/>
        </p:nvSpPr>
        <p:spPr>
          <a:xfrm>
            <a:off x="6444207" y="404663"/>
            <a:ext cx="1527982" cy="120032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7200" u="none" cap="none" strike="noStrike">
                <a:solidFill>
                  <a:srgbClr val="FF0000"/>
                </a:solidFill>
                <a:latin typeface="Calibri"/>
                <a:ea typeface="Calibri"/>
                <a:cs typeface="Calibri"/>
                <a:sym typeface="Calibri"/>
              </a:rPr>
              <a:t>7-2</a:t>
            </a:r>
          </a:p>
        </p:txBody>
      </p:sp>
      <p:pic>
        <p:nvPicPr>
          <p:cNvPr id="102" name="Shape 102"/>
          <p:cNvPicPr preferRelativeResize="0"/>
          <p:nvPr/>
        </p:nvPicPr>
        <p:blipFill rotWithShape="1">
          <a:blip r:embed="rId4">
            <a:alphaModFix/>
          </a:blip>
          <a:srcRect b="0" l="0" r="0" t="0"/>
          <a:stretch/>
        </p:blipFill>
        <p:spPr>
          <a:xfrm>
            <a:off x="1187624" y="2924943"/>
            <a:ext cx="6613376" cy="3306688"/>
          </a:xfrm>
          <a:prstGeom prst="rect">
            <a:avLst/>
          </a:prstGeom>
          <a:noFill/>
          <a:ln>
            <a:noFill/>
          </a:ln>
        </p:spPr>
      </p:pic>
      <p:sp>
        <p:nvSpPr>
          <p:cNvPr id="103" name="Shape 103"/>
          <p:cNvSpPr/>
          <p:nvPr/>
        </p:nvSpPr>
        <p:spPr>
          <a:xfrm>
            <a:off x="1475655" y="4005064"/>
            <a:ext cx="5904656" cy="1107995"/>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6600" u="none" cap="none" strike="noStrike">
                <a:solidFill>
                  <a:schemeClr val="lt1"/>
                </a:solidFill>
                <a:latin typeface="Calibri"/>
                <a:ea typeface="Calibri"/>
                <a:cs typeface="Calibri"/>
                <a:sym typeface="Calibri"/>
              </a:rPr>
              <a:t>الاضطرابات النفسية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0"/>
                                        </p:tgtEl>
                                        <p:attrNameLst>
                                          <p:attrName>style.visibility</p:attrName>
                                        </p:attrNameLst>
                                      </p:cBhvr>
                                      <p:to>
                                        <p:strVal val="visible"/>
                                      </p:to>
                                    </p:set>
                                    <p:animEffect filter="fade" transition="in">
                                      <p:cBhvr>
                                        <p:cTn dur="500"/>
                                        <p:tgtEl>
                                          <p:spTgt spid="100"/>
                                        </p:tgtEl>
                                      </p:cBhvr>
                                    </p:animEffect>
                                  </p:childTnLst>
                                </p:cTn>
                              </p:par>
                              <p:par>
                                <p:cTn fill="hold" nodeType="withEffect" presetClass="entr" presetID="10" presetSubtype="0">
                                  <p:stCondLst>
                                    <p:cond delay="0"/>
                                  </p:stCondLst>
                                  <p:childTnLst>
                                    <p:set>
                                      <p:cBhvr>
                                        <p:cTn dur="1" fill="hold">
                                          <p:stCondLst>
                                            <p:cond delay="0"/>
                                          </p:stCondLst>
                                        </p:cTn>
                                        <p:tgtEl>
                                          <p:spTgt spid="101"/>
                                        </p:tgtEl>
                                        <p:attrNameLst>
                                          <p:attrName>style.visibility</p:attrName>
                                        </p:attrNameLst>
                                      </p:cBhvr>
                                      <p:to>
                                        <p:strVal val="visible"/>
                                      </p:to>
                                    </p:set>
                                    <p:animEffect filter="fade" transition="in">
                                      <p:cBhvr>
                                        <p:cTn dur="500"/>
                                        <p:tgtEl>
                                          <p:spTgt spid="1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par>
                                <p:cTn fill="hold" nodeType="withEffect" presetClass="entr" presetID="10" presetSubtype="0">
                                  <p:stCondLst>
                                    <p:cond delay="0"/>
                                  </p:stCondLst>
                                  <p:childTnLst>
                                    <p:set>
                                      <p:cBhvr>
                                        <p:cTn dur="1" fill="hold">
                                          <p:stCondLst>
                                            <p:cond delay="0"/>
                                          </p:stCondLst>
                                        </p:cTn>
                                        <p:tgtEl>
                                          <p:spTgt spid="103"/>
                                        </p:tgtEl>
                                        <p:attrNameLst>
                                          <p:attrName>style.visibility</p:attrName>
                                        </p:attrNameLst>
                                      </p:cBhvr>
                                      <p:to>
                                        <p:strVal val="visible"/>
                                      </p:to>
                                    </p:set>
                                    <p:animEffect filter="fade" transition="in">
                                      <p:cBhvr>
                                        <p:cTn dur="1000"/>
                                        <p:tgtEl>
                                          <p:spTgt spid="1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6" name="Shape 316"/>
        <p:cNvGrpSpPr/>
        <p:nvPr/>
      </p:nvGrpSpPr>
      <p:grpSpPr>
        <a:xfrm>
          <a:off x="0" y="0"/>
          <a:ext cx="0" cy="0"/>
          <a:chOff x="0" y="0"/>
          <a:chExt cx="0" cy="0"/>
        </a:xfrm>
      </p:grpSpPr>
      <p:pic>
        <p:nvPicPr>
          <p:cNvPr descr="dfdf.png" id="317" name="Shape 317"/>
          <p:cNvPicPr preferRelativeResize="0"/>
          <p:nvPr/>
        </p:nvPicPr>
        <p:blipFill rotWithShape="1">
          <a:blip r:embed="rId3">
            <a:alphaModFix/>
          </a:blip>
          <a:srcRect b="0" l="0" r="0" t="0"/>
          <a:stretch/>
        </p:blipFill>
        <p:spPr>
          <a:xfrm>
            <a:off x="0" y="44623"/>
            <a:ext cx="9756576" cy="2016224"/>
          </a:xfrm>
          <a:prstGeom prst="rect">
            <a:avLst/>
          </a:prstGeom>
          <a:noFill/>
          <a:ln>
            <a:noFill/>
          </a:ln>
        </p:spPr>
      </p:pic>
      <p:sp>
        <p:nvSpPr>
          <p:cNvPr id="318" name="Shape 318"/>
          <p:cNvSpPr/>
          <p:nvPr/>
        </p:nvSpPr>
        <p:spPr>
          <a:xfrm>
            <a:off x="3657662" y="620687"/>
            <a:ext cx="2254142" cy="76944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400" u="none" cap="none" strike="noStrike">
                <a:solidFill>
                  <a:schemeClr val="lt1"/>
                </a:solidFill>
                <a:latin typeface="Calibri"/>
                <a:ea typeface="Calibri"/>
                <a:cs typeface="Calibri"/>
                <a:sym typeface="Calibri"/>
              </a:rPr>
              <a:t>2- الاكتئاب</a:t>
            </a:r>
          </a:p>
        </p:txBody>
      </p:sp>
      <p:grpSp>
        <p:nvGrpSpPr>
          <p:cNvPr id="319" name="Shape 319"/>
          <p:cNvGrpSpPr/>
          <p:nvPr/>
        </p:nvGrpSpPr>
        <p:grpSpPr>
          <a:xfrm>
            <a:off x="214312" y="2500313"/>
            <a:ext cx="8572499" cy="3857625"/>
            <a:chOff x="6072198" y="521952"/>
            <a:chExt cx="2769336" cy="3615532"/>
          </a:xfrm>
        </p:grpSpPr>
        <p:sp>
          <p:nvSpPr>
            <p:cNvPr id="320" name="Shape 320"/>
            <p:cNvSpPr/>
            <p:nvPr/>
          </p:nvSpPr>
          <p:spPr>
            <a:xfrm>
              <a:off x="6215073" y="714356"/>
              <a:ext cx="2500330" cy="3286148"/>
            </a:xfrm>
            <a:prstGeom prst="roundRect">
              <a:avLst>
                <a:gd fmla="val 9810" name="adj"/>
              </a:avLst>
            </a:prstGeom>
            <a:solidFill>
              <a:schemeClr val="lt1"/>
            </a:solidFill>
            <a:ln>
              <a:noFill/>
            </a:ln>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131.WMF" id="321" name="Shape 321"/>
            <p:cNvPicPr preferRelativeResize="0"/>
            <p:nvPr/>
          </p:nvPicPr>
          <p:blipFill rotWithShape="1">
            <a:blip r:embed="rId4">
              <a:alphaModFix/>
            </a:blip>
            <a:srcRect b="0" l="0" r="0" t="0"/>
            <a:stretch/>
          </p:blipFill>
          <p:spPr>
            <a:xfrm>
              <a:off x="6072198" y="521952"/>
              <a:ext cx="2769336" cy="3615532"/>
            </a:xfrm>
            <a:prstGeom prst="rect">
              <a:avLst/>
            </a:prstGeom>
            <a:noFill/>
            <a:ln>
              <a:noFill/>
            </a:ln>
          </p:spPr>
        </p:pic>
      </p:grpSp>
      <p:sp>
        <p:nvSpPr>
          <p:cNvPr id="322" name="Shape 322"/>
          <p:cNvSpPr/>
          <p:nvPr/>
        </p:nvSpPr>
        <p:spPr>
          <a:xfrm>
            <a:off x="899591" y="2852935"/>
            <a:ext cx="7028828" cy="3170098"/>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4000" u="none" cap="none" strike="noStrike">
                <a:solidFill>
                  <a:schemeClr val="dk1"/>
                </a:solidFill>
                <a:latin typeface="Calibri"/>
                <a:ea typeface="Calibri"/>
                <a:cs typeface="Calibri"/>
                <a:sym typeface="Calibri"/>
              </a:rPr>
              <a:t>والإحساس بضيق في الصدر مع فقد المتعة وفقد الابتهاج بالأمور الباعثة للفرح والبهجة وقلة الاهتمام بالنظافة والهندام وربما التفكير بالانتحار أو الإقدام عليه.</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9"/>
                                        </p:tgtEl>
                                        <p:attrNameLst>
                                          <p:attrName>style.visibility</p:attrName>
                                        </p:attrNameLst>
                                      </p:cBhvr>
                                      <p:to>
                                        <p:strVal val="visible"/>
                                      </p:to>
                                    </p:set>
                                    <p:animEffect filter="fade" transition="in">
                                      <p:cBhvr>
                                        <p:cTn dur="500"/>
                                        <p:tgtEl>
                                          <p:spTgt spid="319"/>
                                        </p:tgtEl>
                                      </p:cBhvr>
                                    </p:animEffect>
                                  </p:childTnLst>
                                </p:cTn>
                              </p:par>
                              <p:par>
                                <p:cTn fill="hold" nodeType="withEffect" presetClass="entr" presetID="10" presetSubtype="0">
                                  <p:stCondLst>
                                    <p:cond delay="0"/>
                                  </p:stCondLst>
                                  <p:childTnLst>
                                    <p:set>
                                      <p:cBhvr>
                                        <p:cTn dur="1" fill="hold">
                                          <p:stCondLst>
                                            <p:cond delay="0"/>
                                          </p:stCondLst>
                                        </p:cTn>
                                        <p:tgtEl>
                                          <p:spTgt spid="322"/>
                                        </p:tgtEl>
                                        <p:attrNameLst>
                                          <p:attrName>style.visibility</p:attrName>
                                        </p:attrNameLst>
                                      </p:cBhvr>
                                      <p:to>
                                        <p:strVal val="visible"/>
                                      </p:to>
                                    </p:set>
                                    <p:animEffect filter="fade" transition="in">
                                      <p:cBhvr>
                                        <p:cTn dur="500"/>
                                        <p:tgtEl>
                                          <p:spTgt spid="3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6" name="Shape 326"/>
        <p:cNvGrpSpPr/>
        <p:nvPr/>
      </p:nvGrpSpPr>
      <p:grpSpPr>
        <a:xfrm>
          <a:off x="0" y="0"/>
          <a:ext cx="0" cy="0"/>
          <a:chOff x="0" y="0"/>
          <a:chExt cx="0" cy="0"/>
        </a:xfrm>
      </p:grpSpPr>
      <p:pic>
        <p:nvPicPr>
          <p:cNvPr descr="dfdf.png" id="327" name="Shape 327"/>
          <p:cNvPicPr preferRelativeResize="0"/>
          <p:nvPr/>
        </p:nvPicPr>
        <p:blipFill rotWithShape="1">
          <a:blip r:embed="rId3">
            <a:alphaModFix/>
          </a:blip>
          <a:srcRect b="0" l="0" r="0" t="0"/>
          <a:stretch/>
        </p:blipFill>
        <p:spPr>
          <a:xfrm>
            <a:off x="0" y="44623"/>
            <a:ext cx="9756576" cy="2016224"/>
          </a:xfrm>
          <a:prstGeom prst="rect">
            <a:avLst/>
          </a:prstGeom>
          <a:noFill/>
          <a:ln>
            <a:noFill/>
          </a:ln>
        </p:spPr>
      </p:pic>
      <p:sp>
        <p:nvSpPr>
          <p:cNvPr id="328" name="Shape 328"/>
          <p:cNvSpPr/>
          <p:nvPr/>
        </p:nvSpPr>
        <p:spPr>
          <a:xfrm>
            <a:off x="3657662" y="620687"/>
            <a:ext cx="2254142" cy="76944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400" u="none" cap="none" strike="noStrike">
                <a:solidFill>
                  <a:schemeClr val="lt1"/>
                </a:solidFill>
                <a:latin typeface="Calibri"/>
                <a:ea typeface="Calibri"/>
                <a:cs typeface="Calibri"/>
                <a:sym typeface="Calibri"/>
              </a:rPr>
              <a:t>2- الاكتئاب</a:t>
            </a:r>
          </a:p>
        </p:txBody>
      </p:sp>
      <p:grpSp>
        <p:nvGrpSpPr>
          <p:cNvPr id="329" name="Shape 329"/>
          <p:cNvGrpSpPr/>
          <p:nvPr/>
        </p:nvGrpSpPr>
        <p:grpSpPr>
          <a:xfrm>
            <a:off x="214312" y="2500313"/>
            <a:ext cx="8572499" cy="3857625"/>
            <a:chOff x="6072198" y="521952"/>
            <a:chExt cx="2769336" cy="3615532"/>
          </a:xfrm>
        </p:grpSpPr>
        <p:sp>
          <p:nvSpPr>
            <p:cNvPr id="330" name="Shape 330"/>
            <p:cNvSpPr/>
            <p:nvPr/>
          </p:nvSpPr>
          <p:spPr>
            <a:xfrm>
              <a:off x="6215073" y="714356"/>
              <a:ext cx="2500330" cy="3286148"/>
            </a:xfrm>
            <a:prstGeom prst="roundRect">
              <a:avLst>
                <a:gd fmla="val 9810" name="adj"/>
              </a:avLst>
            </a:prstGeom>
            <a:solidFill>
              <a:schemeClr val="lt1"/>
            </a:solidFill>
            <a:ln>
              <a:noFill/>
            </a:ln>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131.WMF" id="331" name="Shape 331"/>
            <p:cNvPicPr preferRelativeResize="0"/>
            <p:nvPr/>
          </p:nvPicPr>
          <p:blipFill rotWithShape="1">
            <a:blip r:embed="rId4">
              <a:alphaModFix/>
            </a:blip>
            <a:srcRect b="0" l="0" r="0" t="0"/>
            <a:stretch/>
          </p:blipFill>
          <p:spPr>
            <a:xfrm>
              <a:off x="6072198" y="521952"/>
              <a:ext cx="2769336" cy="3615532"/>
            </a:xfrm>
            <a:prstGeom prst="rect">
              <a:avLst/>
            </a:prstGeom>
            <a:noFill/>
            <a:ln>
              <a:noFill/>
            </a:ln>
          </p:spPr>
        </p:pic>
      </p:grpSp>
      <p:sp>
        <p:nvSpPr>
          <p:cNvPr id="332" name="Shape 332"/>
          <p:cNvSpPr/>
          <p:nvPr/>
        </p:nvSpPr>
        <p:spPr>
          <a:xfrm>
            <a:off x="971600" y="3068959"/>
            <a:ext cx="7028828" cy="193899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4000" u="none" cap="none" strike="noStrike">
                <a:solidFill>
                  <a:srgbClr val="0070C0"/>
                </a:solidFill>
                <a:latin typeface="Calibri"/>
                <a:ea typeface="Calibri"/>
                <a:cs typeface="Calibri"/>
                <a:sym typeface="Calibri"/>
              </a:rPr>
              <a:t>ملحوظة مهمة: </a:t>
            </a:r>
            <a:r>
              <a:rPr b="1" i="0" lang="ar-EG" sz="4000" u="none" cap="none" strike="noStrike">
                <a:solidFill>
                  <a:schemeClr val="dk1"/>
                </a:solidFill>
                <a:latin typeface="Calibri"/>
                <a:ea typeface="Calibri"/>
                <a:cs typeface="Calibri"/>
                <a:sym typeface="Calibri"/>
              </a:rPr>
              <a:t>عند تشخيص الاضطراب النفسي يجب أن يتولى هذه العملية المؤهل في المجال النفسي فقط.</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29"/>
                                        </p:tgtEl>
                                        <p:attrNameLst>
                                          <p:attrName>style.visibility</p:attrName>
                                        </p:attrNameLst>
                                      </p:cBhvr>
                                      <p:to>
                                        <p:strVal val="visible"/>
                                      </p:to>
                                    </p:set>
                                    <p:animEffect filter="fade" transition="in">
                                      <p:cBhvr>
                                        <p:cTn dur="500"/>
                                        <p:tgtEl>
                                          <p:spTgt spid="329"/>
                                        </p:tgtEl>
                                      </p:cBhvr>
                                    </p:animEffect>
                                  </p:childTnLst>
                                </p:cTn>
                              </p:par>
                              <p:par>
                                <p:cTn fill="hold" nodeType="withEffect" presetClass="entr" presetID="10" presetSubtype="0">
                                  <p:stCondLst>
                                    <p:cond delay="0"/>
                                  </p:stCondLst>
                                  <p:childTnLst>
                                    <p:set>
                                      <p:cBhvr>
                                        <p:cTn dur="1" fill="hold">
                                          <p:stCondLst>
                                            <p:cond delay="0"/>
                                          </p:stCondLst>
                                        </p:cTn>
                                        <p:tgtEl>
                                          <p:spTgt spid="332"/>
                                        </p:tgtEl>
                                        <p:attrNameLst>
                                          <p:attrName>style.visibility</p:attrName>
                                        </p:attrNameLst>
                                      </p:cBhvr>
                                      <p:to>
                                        <p:strVal val="visible"/>
                                      </p:to>
                                    </p:set>
                                    <p:animEffect filter="fade" transition="in">
                                      <p:cBhvr>
                                        <p:cTn dur="500"/>
                                        <p:tgtEl>
                                          <p:spTgt spid="3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6" name="Shape 336"/>
        <p:cNvGrpSpPr/>
        <p:nvPr/>
      </p:nvGrpSpPr>
      <p:grpSpPr>
        <a:xfrm>
          <a:off x="0" y="0"/>
          <a:ext cx="0" cy="0"/>
          <a:chOff x="0" y="0"/>
          <a:chExt cx="0" cy="0"/>
        </a:xfrm>
      </p:grpSpPr>
      <p:grpSp>
        <p:nvGrpSpPr>
          <p:cNvPr id="337" name="Shape 337"/>
          <p:cNvGrpSpPr/>
          <p:nvPr/>
        </p:nvGrpSpPr>
        <p:grpSpPr>
          <a:xfrm>
            <a:off x="1067747" y="1196751"/>
            <a:ext cx="8472804" cy="4896543"/>
            <a:chOff x="1995466" y="1297213"/>
            <a:chExt cx="5648535" cy="4412828"/>
          </a:xfrm>
        </p:grpSpPr>
        <p:sp>
          <p:nvSpPr>
            <p:cNvPr id="338" name="Shape 338"/>
            <p:cNvSpPr/>
            <p:nvPr/>
          </p:nvSpPr>
          <p:spPr>
            <a:xfrm>
              <a:off x="2483766" y="1700808"/>
              <a:ext cx="3744414" cy="3600399"/>
            </a:xfrm>
            <a:prstGeom prst="ellipse">
              <a:avLst/>
            </a:prstGeom>
            <a:solidFill>
              <a:srgbClr val="C00000"/>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323600.png" id="339" name="Shape 339"/>
            <p:cNvPicPr preferRelativeResize="0"/>
            <p:nvPr/>
          </p:nvPicPr>
          <p:blipFill rotWithShape="1">
            <a:blip r:embed="rId3">
              <a:alphaModFix/>
            </a:blip>
            <a:srcRect b="0" l="0" r="0" t="0"/>
            <a:stretch/>
          </p:blipFill>
          <p:spPr>
            <a:xfrm>
              <a:off x="1995466" y="1297213"/>
              <a:ext cx="5648535" cy="4412828"/>
            </a:xfrm>
            <a:prstGeom prst="rect">
              <a:avLst/>
            </a:prstGeom>
            <a:noFill/>
            <a:ln>
              <a:noFill/>
            </a:ln>
          </p:spPr>
        </p:pic>
      </p:grpSp>
      <p:sp>
        <p:nvSpPr>
          <p:cNvPr id="340" name="Shape 340"/>
          <p:cNvSpPr/>
          <p:nvPr/>
        </p:nvSpPr>
        <p:spPr>
          <a:xfrm>
            <a:off x="2123727" y="2564903"/>
            <a:ext cx="4933527" cy="175432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5400" u="none" cap="none" strike="noStrike">
                <a:solidFill>
                  <a:schemeClr val="lt1"/>
                </a:solidFill>
                <a:latin typeface="Calibri"/>
                <a:ea typeface="Calibri"/>
                <a:cs typeface="Calibri"/>
                <a:sym typeface="Calibri"/>
              </a:rPr>
              <a:t>ما الفرق بين الحزن العادي والاكتئاب؟</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37"/>
                                        </p:tgtEl>
                                        <p:attrNameLst>
                                          <p:attrName>style.visibility</p:attrName>
                                        </p:attrNameLst>
                                      </p:cBhvr>
                                      <p:to>
                                        <p:strVal val="visible"/>
                                      </p:to>
                                    </p:set>
                                    <p:animEffect filter="fade" transition="in">
                                      <p:cBhvr>
                                        <p:cTn dur="600"/>
                                        <p:tgtEl>
                                          <p:spTgt spid="337"/>
                                        </p:tgtEl>
                                      </p:cBhvr>
                                    </p:animEffect>
                                  </p:childTnLst>
                                </p:cTn>
                              </p:par>
                              <p:par>
                                <p:cTn fill="hold" nodeType="withEffect" presetClass="entr" presetID="10" presetSubtype="0">
                                  <p:stCondLst>
                                    <p:cond delay="0"/>
                                  </p:stCondLst>
                                  <p:childTnLst>
                                    <p:set>
                                      <p:cBhvr>
                                        <p:cTn dur="1" fill="hold">
                                          <p:stCondLst>
                                            <p:cond delay="0"/>
                                          </p:stCondLst>
                                        </p:cTn>
                                        <p:tgtEl>
                                          <p:spTgt spid="340"/>
                                        </p:tgtEl>
                                        <p:attrNameLst>
                                          <p:attrName>style.visibility</p:attrName>
                                        </p:attrNameLst>
                                      </p:cBhvr>
                                      <p:to>
                                        <p:strVal val="visible"/>
                                      </p:to>
                                    </p:set>
                                    <p:animEffect filter="fade" transition="in">
                                      <p:cBhvr>
                                        <p:cTn dur="600"/>
                                        <p:tgtEl>
                                          <p:spTgt spid="3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4" name="Shape 344"/>
        <p:cNvGrpSpPr/>
        <p:nvPr/>
      </p:nvGrpSpPr>
      <p:grpSpPr>
        <a:xfrm>
          <a:off x="0" y="0"/>
          <a:ext cx="0" cy="0"/>
          <a:chOff x="0" y="0"/>
          <a:chExt cx="0" cy="0"/>
        </a:xfrm>
      </p:grpSpPr>
      <p:pic>
        <p:nvPicPr>
          <p:cNvPr descr="00239.jpg" id="345" name="Shape 345"/>
          <p:cNvPicPr preferRelativeResize="0"/>
          <p:nvPr/>
        </p:nvPicPr>
        <p:blipFill rotWithShape="1">
          <a:blip r:embed="rId3">
            <a:alphaModFix/>
          </a:blip>
          <a:srcRect b="0" l="0" r="0" t="0"/>
          <a:stretch/>
        </p:blipFill>
        <p:spPr>
          <a:xfrm>
            <a:off x="323528" y="620687"/>
            <a:ext cx="8532440" cy="5904656"/>
          </a:xfrm>
          <a:prstGeom prst="rect">
            <a:avLst/>
          </a:prstGeom>
          <a:noFill/>
          <a:ln>
            <a:noFill/>
          </a:ln>
        </p:spPr>
      </p:pic>
      <p:sp>
        <p:nvSpPr>
          <p:cNvPr id="346" name="Shape 346"/>
          <p:cNvSpPr/>
          <p:nvPr/>
        </p:nvSpPr>
        <p:spPr>
          <a:xfrm>
            <a:off x="1115616" y="1700808"/>
            <a:ext cx="6696744" cy="3785651"/>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000" u="none" cap="none" strike="noStrike">
                <a:solidFill>
                  <a:schemeClr val="dk1"/>
                </a:solidFill>
                <a:latin typeface="Calibri"/>
                <a:ea typeface="Calibri"/>
                <a:cs typeface="Calibri"/>
                <a:sym typeface="Calibri"/>
              </a:rPr>
              <a:t>الحزن العادي يحدث لكل الناس ومن الطبيعي أن نحزن لبعض الوقت عند موت عزيز أو عند خسارة معينة أو عندما نقترف بعض الآثام أما الاكتئاب فهو حالة من الحزن الطويل تتميز بالخصائص الآتية: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45"/>
                                        </p:tgtEl>
                                        <p:attrNameLst>
                                          <p:attrName>style.visibility</p:attrName>
                                        </p:attrNameLst>
                                      </p:cBhvr>
                                      <p:to>
                                        <p:strVal val="visible"/>
                                      </p:to>
                                    </p:set>
                                    <p:animEffect filter="fade" transition="in">
                                      <p:cBhvr>
                                        <p:cTn dur="1000"/>
                                        <p:tgtEl>
                                          <p:spTgt spid="345"/>
                                        </p:tgtEl>
                                      </p:cBhvr>
                                    </p:animEffect>
                                  </p:childTnLst>
                                </p:cTn>
                              </p:par>
                              <p:par>
                                <p:cTn fill="hold" nodeType="withEffect" presetClass="entr" presetID="10" presetSubtype="0">
                                  <p:stCondLst>
                                    <p:cond delay="0"/>
                                  </p:stCondLst>
                                  <p:childTnLst>
                                    <p:set>
                                      <p:cBhvr>
                                        <p:cTn dur="1" fill="hold">
                                          <p:stCondLst>
                                            <p:cond delay="0"/>
                                          </p:stCondLst>
                                        </p:cTn>
                                        <p:tgtEl>
                                          <p:spTgt spid="346"/>
                                        </p:tgtEl>
                                        <p:attrNameLst>
                                          <p:attrName>style.visibility</p:attrName>
                                        </p:attrNameLst>
                                      </p:cBhvr>
                                      <p:to>
                                        <p:strVal val="visible"/>
                                      </p:to>
                                    </p:set>
                                    <p:animEffect filter="fade" transition="in">
                                      <p:cBhvr>
                                        <p:cTn dur="1000"/>
                                        <p:tgtEl>
                                          <p:spTgt spid="3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50" name="Shape 350"/>
        <p:cNvGrpSpPr/>
        <p:nvPr/>
      </p:nvGrpSpPr>
      <p:grpSpPr>
        <a:xfrm>
          <a:off x="0" y="0"/>
          <a:ext cx="0" cy="0"/>
          <a:chOff x="0" y="0"/>
          <a:chExt cx="0" cy="0"/>
        </a:xfrm>
      </p:grpSpPr>
      <p:grpSp>
        <p:nvGrpSpPr>
          <p:cNvPr id="351" name="Shape 351"/>
          <p:cNvGrpSpPr/>
          <p:nvPr/>
        </p:nvGrpSpPr>
        <p:grpSpPr>
          <a:xfrm>
            <a:off x="323527" y="186822"/>
            <a:ext cx="8604447" cy="6453336"/>
            <a:chOff x="478047" y="546216"/>
            <a:chExt cx="8307450" cy="5366752"/>
          </a:xfrm>
        </p:grpSpPr>
        <p:sp>
          <p:nvSpPr>
            <p:cNvPr id="352" name="Shape 352"/>
            <p:cNvSpPr/>
            <p:nvPr/>
          </p:nvSpPr>
          <p:spPr>
            <a:xfrm>
              <a:off x="686614" y="667495"/>
              <a:ext cx="7680253" cy="5149991"/>
            </a:xfrm>
            <a:prstGeom prst="rect">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2000" u="none" cap="none" strike="noStrike">
                <a:solidFill>
                  <a:schemeClr val="lt1"/>
                </a:solidFill>
                <a:latin typeface="Calibri"/>
                <a:ea typeface="Calibri"/>
                <a:cs typeface="Calibri"/>
                <a:sym typeface="Calibri"/>
              </a:endParaRPr>
            </a:p>
          </p:txBody>
        </p:sp>
        <p:pic>
          <p:nvPicPr>
            <p:cNvPr descr="011AR060-0.jpg" id="353" name="Shape 353"/>
            <p:cNvPicPr preferRelativeResize="0"/>
            <p:nvPr/>
          </p:nvPicPr>
          <p:blipFill rotWithShape="1">
            <a:blip r:embed="rId3">
              <a:alphaModFix/>
            </a:blip>
            <a:srcRect b="0" l="0" r="0" t="0"/>
            <a:stretch/>
          </p:blipFill>
          <p:spPr>
            <a:xfrm>
              <a:off x="478047" y="546216"/>
              <a:ext cx="8307450" cy="5366752"/>
            </a:xfrm>
            <a:prstGeom prst="roundRect">
              <a:avLst>
                <a:gd fmla="val 3521" name="adj"/>
              </a:avLst>
            </a:prstGeom>
            <a:noFill/>
            <a:ln>
              <a:noFill/>
            </a:ln>
          </p:spPr>
        </p:pic>
      </p:grpSp>
      <p:sp>
        <p:nvSpPr>
          <p:cNvPr id="354" name="Shape 354"/>
          <p:cNvSpPr/>
          <p:nvPr/>
        </p:nvSpPr>
        <p:spPr>
          <a:xfrm>
            <a:off x="971600" y="1052736"/>
            <a:ext cx="7200799" cy="4524315"/>
          </a:xfrm>
          <a:prstGeom prst="rect">
            <a:avLst/>
          </a:prstGeom>
          <a:noFill/>
          <a:ln>
            <a:noFill/>
          </a:ln>
        </p:spPr>
        <p:txBody>
          <a:bodyPr anchorCtr="0" anchor="ctr" bIns="45700" lIns="91425" rIns="91425" tIns="45700">
            <a:noAutofit/>
          </a:bodyPr>
          <a:lstStyle/>
          <a:p>
            <a:pPr indent="0" lvl="0" marL="0" marR="0" rtl="1" algn="r">
              <a:spcBef>
                <a:spcPts val="0"/>
              </a:spcBef>
              <a:buClr>
                <a:schemeClr val="dk1"/>
              </a:buClr>
              <a:buSzPct val="100000"/>
              <a:buFont typeface="Arial"/>
              <a:buChar char="•"/>
            </a:pPr>
            <a:r>
              <a:rPr b="1" i="0" lang="ar-EG" sz="3600" u="none" cap="none" strike="noStrike">
                <a:solidFill>
                  <a:schemeClr val="dk1"/>
                </a:solidFill>
                <a:latin typeface="Calibri"/>
                <a:ea typeface="Calibri"/>
                <a:cs typeface="Calibri"/>
                <a:sym typeface="Calibri"/>
              </a:rPr>
              <a:t> أكثر حدة (أشد من الحزن العادي)</a:t>
            </a:r>
          </a:p>
          <a:p>
            <a:pPr indent="0" lvl="0" marL="0" marR="0" rtl="1" algn="r">
              <a:spcBef>
                <a:spcPts val="0"/>
              </a:spcBef>
              <a:buClr>
                <a:schemeClr val="dk1"/>
              </a:buClr>
              <a:buSzPct val="100000"/>
              <a:buFont typeface="Arial"/>
              <a:buChar char="•"/>
            </a:pPr>
            <a:r>
              <a:rPr b="1" i="0" lang="ar-EG" sz="3600" u="none" cap="none" strike="noStrike">
                <a:solidFill>
                  <a:schemeClr val="dk1"/>
                </a:solidFill>
                <a:latin typeface="Calibri"/>
                <a:ea typeface="Calibri"/>
                <a:cs typeface="Calibri"/>
                <a:sym typeface="Calibri"/>
              </a:rPr>
              <a:t> يستمر لفترات طويلة (أكثر من أسبوعين متواصلين)</a:t>
            </a:r>
          </a:p>
          <a:p>
            <a:pPr indent="0" lvl="0" marL="0" marR="0" rtl="1" algn="r">
              <a:spcBef>
                <a:spcPts val="0"/>
              </a:spcBef>
              <a:buClr>
                <a:schemeClr val="dk1"/>
              </a:buClr>
              <a:buSzPct val="100000"/>
              <a:buFont typeface="Arial"/>
              <a:buChar char="•"/>
            </a:pPr>
            <a:r>
              <a:rPr b="1" i="0" lang="ar-EG" sz="3600" u="none" cap="none" strike="noStrike">
                <a:solidFill>
                  <a:schemeClr val="dk1"/>
                </a:solidFill>
                <a:latin typeface="Calibri"/>
                <a:ea typeface="Calibri"/>
                <a:cs typeface="Calibri"/>
                <a:sym typeface="Calibri"/>
              </a:rPr>
              <a:t> يعوق الفرد بدرجة جوهرية عن أداء نشاطاته وواجباته المعتادة (مثل: أن يتخلى الفرد عن الرياضة التي كان يحبها، يهمل نظافته بعدما كان مهتما بها، يتغيب أو يتأخر عن عمله بعدما كان مواظبا)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51"/>
                                        </p:tgtEl>
                                        <p:attrNameLst>
                                          <p:attrName>style.visibility</p:attrName>
                                        </p:attrNameLst>
                                      </p:cBhvr>
                                      <p:to>
                                        <p:strVal val="visible"/>
                                      </p:to>
                                    </p:set>
                                    <p:animEffect filter="fade" transition="in">
                                      <p:cBhvr>
                                        <p:cTn dur="500"/>
                                        <p:tgtEl>
                                          <p:spTgt spid="351"/>
                                        </p:tgtEl>
                                      </p:cBhvr>
                                    </p:animEffect>
                                  </p:childTnLst>
                                </p:cTn>
                              </p:par>
                              <p:par>
                                <p:cTn fill="hold" nodeType="withEffect" presetClass="entr" presetID="10" presetSubtype="0">
                                  <p:stCondLst>
                                    <p:cond delay="0"/>
                                  </p:stCondLst>
                                  <p:childTnLst>
                                    <p:set>
                                      <p:cBhvr>
                                        <p:cTn dur="1" fill="hold">
                                          <p:stCondLst>
                                            <p:cond delay="0"/>
                                          </p:stCondLst>
                                        </p:cTn>
                                        <p:tgtEl>
                                          <p:spTgt spid="354">
                                            <p:txEl>
                                              <p:pRg end="0" st="0"/>
                                            </p:txEl>
                                          </p:spTgt>
                                        </p:tgtEl>
                                        <p:attrNameLst>
                                          <p:attrName>style.visibility</p:attrName>
                                        </p:attrNameLst>
                                      </p:cBhvr>
                                      <p:to>
                                        <p:strVal val="visible"/>
                                      </p:to>
                                    </p:set>
                                    <p:animEffect filter="fade" transition="in">
                                      <p:cBhvr>
                                        <p:cTn dur="500"/>
                                        <p:tgtEl>
                                          <p:spTgt spid="354">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354">
                                            <p:txEl>
                                              <p:pRg end="1" st="1"/>
                                            </p:txEl>
                                          </p:spTgt>
                                        </p:tgtEl>
                                        <p:attrNameLst>
                                          <p:attrName>style.visibility</p:attrName>
                                        </p:attrNameLst>
                                      </p:cBhvr>
                                      <p:to>
                                        <p:strVal val="visible"/>
                                      </p:to>
                                    </p:set>
                                    <p:animEffect filter="fade" transition="in">
                                      <p:cBhvr>
                                        <p:cTn dur="500"/>
                                        <p:tgtEl>
                                          <p:spTgt spid="354">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354">
                                            <p:txEl>
                                              <p:pRg end="2" st="2"/>
                                            </p:txEl>
                                          </p:spTgt>
                                        </p:tgtEl>
                                        <p:attrNameLst>
                                          <p:attrName>style.visibility</p:attrName>
                                        </p:attrNameLst>
                                      </p:cBhvr>
                                      <p:to>
                                        <p:strVal val="visible"/>
                                      </p:to>
                                    </p:set>
                                    <p:animEffect filter="fade" transition="in">
                                      <p:cBhvr>
                                        <p:cTn dur="500"/>
                                        <p:tgtEl>
                                          <p:spTgt spid="354">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7" name="Shape 107"/>
        <p:cNvGrpSpPr/>
        <p:nvPr/>
      </p:nvGrpSpPr>
      <p:grpSpPr>
        <a:xfrm>
          <a:off x="0" y="0"/>
          <a:ext cx="0" cy="0"/>
          <a:chOff x="0" y="0"/>
          <a:chExt cx="0" cy="0"/>
        </a:xfrm>
      </p:grpSpPr>
      <p:grpSp>
        <p:nvGrpSpPr>
          <p:cNvPr id="108" name="Shape 108"/>
          <p:cNvGrpSpPr/>
          <p:nvPr/>
        </p:nvGrpSpPr>
        <p:grpSpPr>
          <a:xfrm>
            <a:off x="3203847" y="0"/>
            <a:ext cx="5940152" cy="1916831"/>
            <a:chOff x="6386073" y="-2861417"/>
            <a:chExt cx="4505793" cy="4373132"/>
          </a:xfrm>
        </p:grpSpPr>
        <p:sp>
          <p:nvSpPr>
            <p:cNvPr id="109" name="Shape 109"/>
            <p:cNvSpPr/>
            <p:nvPr/>
          </p:nvSpPr>
          <p:spPr>
            <a:xfrm>
              <a:off x="6405630" y="-2037216"/>
              <a:ext cx="4486237" cy="2502261"/>
            </a:xfrm>
            <a:prstGeom prst="ellipse">
              <a:avLst/>
            </a:prstGeom>
            <a:noFill/>
            <a:ln>
              <a:noFill/>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a54521de7b.png" id="110" name="Shape 110"/>
            <p:cNvPicPr preferRelativeResize="0"/>
            <p:nvPr/>
          </p:nvPicPr>
          <p:blipFill rotWithShape="1">
            <a:blip r:embed="rId3">
              <a:alphaModFix/>
            </a:blip>
            <a:srcRect b="0" l="0" r="0" t="0"/>
            <a:stretch/>
          </p:blipFill>
          <p:spPr>
            <a:xfrm>
              <a:off x="6386073" y="-2861417"/>
              <a:ext cx="4411919" cy="4373132"/>
            </a:xfrm>
            <a:prstGeom prst="rect">
              <a:avLst/>
            </a:prstGeom>
            <a:noFill/>
            <a:ln>
              <a:noFill/>
            </a:ln>
          </p:spPr>
        </p:pic>
      </p:grpSp>
      <p:sp>
        <p:nvSpPr>
          <p:cNvPr id="111" name="Shape 111"/>
          <p:cNvSpPr/>
          <p:nvPr/>
        </p:nvSpPr>
        <p:spPr>
          <a:xfrm>
            <a:off x="4139951" y="404663"/>
            <a:ext cx="3962399" cy="1107995"/>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r>
              <a:rPr b="1" i="0" lang="ar-EG" sz="6600" u="none" cap="none" strike="noStrike">
                <a:solidFill>
                  <a:schemeClr val="dk1"/>
                </a:solidFill>
                <a:latin typeface="Calibri"/>
                <a:ea typeface="Calibri"/>
                <a:cs typeface="Calibri"/>
                <a:sym typeface="Calibri"/>
              </a:rPr>
              <a:t>ماذا سنتعلم</a:t>
            </a:r>
          </a:p>
        </p:txBody>
      </p:sp>
      <p:pic>
        <p:nvPicPr>
          <p:cNvPr descr="666666.gif" id="112" name="Shape 112"/>
          <p:cNvPicPr preferRelativeResize="0"/>
          <p:nvPr/>
        </p:nvPicPr>
        <p:blipFill rotWithShape="1">
          <a:blip r:embed="rId4">
            <a:alphaModFix/>
          </a:blip>
          <a:srcRect b="0" l="0" r="0" t="0"/>
          <a:stretch/>
        </p:blipFill>
        <p:spPr>
          <a:xfrm>
            <a:off x="251519" y="2636911"/>
            <a:ext cx="8424935" cy="3916288"/>
          </a:xfrm>
          <a:prstGeom prst="roundRect">
            <a:avLst>
              <a:gd fmla="val 5479" name="adj"/>
            </a:avLst>
          </a:prstGeom>
          <a:solidFill>
            <a:schemeClr val="lt1"/>
          </a:solidFill>
          <a:ln>
            <a:noFill/>
          </a:ln>
        </p:spPr>
      </p:pic>
      <p:sp>
        <p:nvSpPr>
          <p:cNvPr id="113" name="Shape 113"/>
          <p:cNvSpPr/>
          <p:nvPr/>
        </p:nvSpPr>
        <p:spPr>
          <a:xfrm>
            <a:off x="1331640" y="3664187"/>
            <a:ext cx="6237311" cy="1754325"/>
          </a:xfrm>
          <a:prstGeom prst="rect">
            <a:avLst/>
          </a:prstGeom>
          <a:noFill/>
          <a:ln>
            <a:noFill/>
          </a:ln>
        </p:spPr>
        <p:txBody>
          <a:bodyPr anchorCtr="0" anchor="ctr" bIns="45700" lIns="91425" rIns="91425" tIns="45700">
            <a:noAutofit/>
          </a:bodyPr>
          <a:lstStyle/>
          <a:p>
            <a:pPr indent="0" lvl="0" marL="0" marR="0" rtl="1" algn="r">
              <a:spcBef>
                <a:spcPts val="0"/>
              </a:spcBef>
              <a:buClr>
                <a:schemeClr val="dk1"/>
              </a:buClr>
              <a:buSzPct val="100000"/>
              <a:buFont typeface="Arial"/>
              <a:buChar char="•"/>
            </a:pPr>
            <a:r>
              <a:rPr b="1" i="0" lang="ar-EG" sz="3600" u="none" cap="none" strike="noStrike">
                <a:solidFill>
                  <a:schemeClr val="dk1"/>
                </a:solidFill>
                <a:latin typeface="Calibri"/>
                <a:ea typeface="Calibri"/>
                <a:cs typeface="Calibri"/>
                <a:sym typeface="Calibri"/>
              </a:rPr>
              <a:t> ماهية الاضطراب النفسي.</a:t>
            </a:r>
          </a:p>
          <a:p>
            <a:pPr indent="0" lvl="0" marL="0" marR="0" rtl="1" algn="r">
              <a:spcBef>
                <a:spcPts val="0"/>
              </a:spcBef>
              <a:buClr>
                <a:schemeClr val="dk1"/>
              </a:buClr>
              <a:buSzPct val="100000"/>
              <a:buFont typeface="Arial"/>
              <a:buChar char="•"/>
            </a:pPr>
            <a:r>
              <a:rPr b="1" i="0" lang="ar-EG" sz="3600" u="none" cap="none" strike="noStrike">
                <a:solidFill>
                  <a:schemeClr val="dk1"/>
                </a:solidFill>
                <a:latin typeface="Calibri"/>
                <a:ea typeface="Calibri"/>
                <a:cs typeface="Calibri"/>
                <a:sym typeface="Calibri"/>
              </a:rPr>
              <a:t> أنواع الاضطرابات النفسية الشائعة.</a:t>
            </a:r>
          </a:p>
          <a:p>
            <a:pPr indent="0" lvl="0" marL="0" marR="0" rtl="1" algn="r">
              <a:spcBef>
                <a:spcPts val="0"/>
              </a:spcBef>
              <a:buClr>
                <a:schemeClr val="dk1"/>
              </a:buClr>
              <a:buSzPct val="100000"/>
              <a:buFont typeface="Arial"/>
              <a:buChar char="•"/>
            </a:pPr>
            <a:r>
              <a:rPr b="1" i="0" lang="ar-EG" sz="3600" u="none" cap="none" strike="noStrike">
                <a:solidFill>
                  <a:schemeClr val="dk1"/>
                </a:solidFill>
                <a:latin typeface="Calibri"/>
                <a:ea typeface="Calibri"/>
                <a:cs typeface="Calibri"/>
                <a:sym typeface="Calibri"/>
              </a:rPr>
              <a:t> أنواع الشخصيات المضطربة.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8"/>
                                        </p:tgtEl>
                                        <p:attrNameLst>
                                          <p:attrName>style.visibility</p:attrName>
                                        </p:attrNameLst>
                                      </p:cBhvr>
                                      <p:to>
                                        <p:strVal val="visible"/>
                                      </p:to>
                                    </p:set>
                                    <p:animEffect filter="fade" transition="in">
                                      <p:cBhvr>
                                        <p:cTn dur="500"/>
                                        <p:tgtEl>
                                          <p:spTgt spid="108"/>
                                        </p:tgtEl>
                                      </p:cBhvr>
                                    </p:animEffect>
                                  </p:childTnLst>
                                </p:cTn>
                              </p:par>
                              <p:par>
                                <p:cTn fill="hold" nodeType="withEffect" presetClass="entr" presetID="10" presetSubtype="0">
                                  <p:stCondLst>
                                    <p:cond delay="0"/>
                                  </p:stCondLst>
                                  <p:childTnLst>
                                    <p:set>
                                      <p:cBhvr>
                                        <p:cTn dur="1" fill="hold">
                                          <p:stCondLst>
                                            <p:cond delay="0"/>
                                          </p:stCondLst>
                                        </p:cTn>
                                        <p:tgtEl>
                                          <p:spTgt spid="111"/>
                                        </p:tgtEl>
                                        <p:attrNameLst>
                                          <p:attrName>style.visibility</p:attrName>
                                        </p:attrNameLst>
                                      </p:cBhvr>
                                      <p:to>
                                        <p:strVal val="visible"/>
                                      </p:to>
                                    </p:set>
                                    <p:animEffect filter="fade" transition="in">
                                      <p:cBhvr>
                                        <p:cTn dur="500"/>
                                        <p:tgtEl>
                                          <p:spTgt spid="11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2"/>
                                        </p:tgtEl>
                                        <p:attrNameLst>
                                          <p:attrName>style.visibility</p:attrName>
                                        </p:attrNameLst>
                                      </p:cBhvr>
                                      <p:to>
                                        <p:strVal val="visible"/>
                                      </p:to>
                                    </p:set>
                                    <p:animEffect filter="fade" transition="in">
                                      <p:cBhvr>
                                        <p:cTn dur="500"/>
                                        <p:tgtEl>
                                          <p:spTgt spid="112"/>
                                        </p:tgtEl>
                                      </p:cBhvr>
                                    </p:animEffect>
                                  </p:childTnLst>
                                </p:cTn>
                              </p:par>
                              <p:par>
                                <p:cTn fill="hold" nodeType="withEffect" presetClass="entr" presetID="10" presetSubtype="0">
                                  <p:stCondLst>
                                    <p:cond delay="0"/>
                                  </p:stCondLst>
                                  <p:childTnLst>
                                    <p:set>
                                      <p:cBhvr>
                                        <p:cTn dur="1" fill="hold">
                                          <p:stCondLst>
                                            <p:cond delay="0"/>
                                          </p:stCondLst>
                                        </p:cTn>
                                        <p:tgtEl>
                                          <p:spTgt spid="113">
                                            <p:txEl>
                                              <p:pRg end="0" st="0"/>
                                            </p:txEl>
                                          </p:spTgt>
                                        </p:tgtEl>
                                        <p:attrNameLst>
                                          <p:attrName>style.visibility</p:attrName>
                                        </p:attrNameLst>
                                      </p:cBhvr>
                                      <p:to>
                                        <p:strVal val="visible"/>
                                      </p:to>
                                    </p:set>
                                    <p:animEffect filter="fade" transition="in">
                                      <p:cBhvr>
                                        <p:cTn dur="500"/>
                                        <p:tgtEl>
                                          <p:spTgt spid="113">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113">
                                            <p:txEl>
                                              <p:pRg end="1" st="1"/>
                                            </p:txEl>
                                          </p:spTgt>
                                        </p:tgtEl>
                                        <p:attrNameLst>
                                          <p:attrName>style.visibility</p:attrName>
                                        </p:attrNameLst>
                                      </p:cBhvr>
                                      <p:to>
                                        <p:strVal val="visible"/>
                                      </p:to>
                                    </p:set>
                                    <p:animEffect filter="fade" transition="in">
                                      <p:cBhvr>
                                        <p:cTn dur="500"/>
                                        <p:tgtEl>
                                          <p:spTgt spid="113">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113">
                                            <p:txEl>
                                              <p:pRg end="2" st="2"/>
                                            </p:txEl>
                                          </p:spTgt>
                                        </p:tgtEl>
                                        <p:attrNameLst>
                                          <p:attrName>style.visibility</p:attrName>
                                        </p:attrNameLst>
                                      </p:cBhvr>
                                      <p:to>
                                        <p:strVal val="visible"/>
                                      </p:to>
                                    </p:set>
                                    <p:animEffect filter="fade" transition="in">
                                      <p:cBhvr>
                                        <p:cTn dur="500"/>
                                        <p:tgtEl>
                                          <p:spTgt spid="113">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7" name="Shape 117"/>
        <p:cNvGrpSpPr/>
        <p:nvPr/>
      </p:nvGrpSpPr>
      <p:grpSpPr>
        <a:xfrm>
          <a:off x="0" y="0"/>
          <a:ext cx="0" cy="0"/>
          <a:chOff x="0" y="0"/>
          <a:chExt cx="0" cy="0"/>
        </a:xfrm>
      </p:grpSpPr>
      <p:grpSp>
        <p:nvGrpSpPr>
          <p:cNvPr id="118" name="Shape 118"/>
          <p:cNvGrpSpPr/>
          <p:nvPr/>
        </p:nvGrpSpPr>
        <p:grpSpPr>
          <a:xfrm>
            <a:off x="3203847" y="0"/>
            <a:ext cx="5940152" cy="1916831"/>
            <a:chOff x="6386073" y="-2861417"/>
            <a:chExt cx="4505793" cy="4373132"/>
          </a:xfrm>
        </p:grpSpPr>
        <p:sp>
          <p:nvSpPr>
            <p:cNvPr id="119" name="Shape 119"/>
            <p:cNvSpPr/>
            <p:nvPr/>
          </p:nvSpPr>
          <p:spPr>
            <a:xfrm>
              <a:off x="6405630" y="-2037216"/>
              <a:ext cx="4486237" cy="2502261"/>
            </a:xfrm>
            <a:prstGeom prst="ellipse">
              <a:avLst/>
            </a:prstGeom>
            <a:noFill/>
            <a:ln>
              <a:noFill/>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a54521de7b.png" id="120" name="Shape 120"/>
            <p:cNvPicPr preferRelativeResize="0"/>
            <p:nvPr/>
          </p:nvPicPr>
          <p:blipFill rotWithShape="1">
            <a:blip r:embed="rId3">
              <a:alphaModFix/>
            </a:blip>
            <a:srcRect b="0" l="0" r="0" t="0"/>
            <a:stretch/>
          </p:blipFill>
          <p:spPr>
            <a:xfrm>
              <a:off x="6386073" y="-2861417"/>
              <a:ext cx="4411919" cy="4373132"/>
            </a:xfrm>
            <a:prstGeom prst="rect">
              <a:avLst/>
            </a:prstGeom>
            <a:noFill/>
            <a:ln>
              <a:noFill/>
            </a:ln>
          </p:spPr>
        </p:pic>
      </p:grpSp>
      <p:sp>
        <p:nvSpPr>
          <p:cNvPr id="121" name="Shape 121"/>
          <p:cNvSpPr/>
          <p:nvPr/>
        </p:nvSpPr>
        <p:spPr>
          <a:xfrm>
            <a:off x="4139951" y="404663"/>
            <a:ext cx="3962399" cy="1107995"/>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r>
              <a:rPr b="1" i="0" lang="ar-EG" sz="6600" u="none" cap="none" strike="noStrike">
                <a:solidFill>
                  <a:schemeClr val="dk1"/>
                </a:solidFill>
                <a:latin typeface="Calibri"/>
                <a:ea typeface="Calibri"/>
                <a:cs typeface="Calibri"/>
                <a:sym typeface="Calibri"/>
              </a:rPr>
              <a:t>ماذا سنتعلم</a:t>
            </a:r>
          </a:p>
        </p:txBody>
      </p:sp>
      <p:pic>
        <p:nvPicPr>
          <p:cNvPr descr="666666.gif" id="122" name="Shape 122"/>
          <p:cNvPicPr preferRelativeResize="0"/>
          <p:nvPr/>
        </p:nvPicPr>
        <p:blipFill rotWithShape="1">
          <a:blip r:embed="rId4">
            <a:alphaModFix/>
          </a:blip>
          <a:srcRect b="0" l="0" r="0" t="0"/>
          <a:stretch/>
        </p:blipFill>
        <p:spPr>
          <a:xfrm>
            <a:off x="251519" y="2636911"/>
            <a:ext cx="8424935" cy="3916288"/>
          </a:xfrm>
          <a:prstGeom prst="roundRect">
            <a:avLst>
              <a:gd fmla="val 5479" name="adj"/>
            </a:avLst>
          </a:prstGeom>
          <a:solidFill>
            <a:schemeClr val="lt1"/>
          </a:solidFill>
          <a:ln>
            <a:noFill/>
          </a:ln>
        </p:spPr>
      </p:pic>
      <p:sp>
        <p:nvSpPr>
          <p:cNvPr id="123" name="Shape 123"/>
          <p:cNvSpPr/>
          <p:nvPr/>
        </p:nvSpPr>
        <p:spPr>
          <a:xfrm>
            <a:off x="827583" y="2852935"/>
            <a:ext cx="6984776" cy="3416319"/>
          </a:xfrm>
          <a:prstGeom prst="rect">
            <a:avLst/>
          </a:prstGeom>
          <a:noFill/>
          <a:ln>
            <a:noFill/>
          </a:ln>
        </p:spPr>
        <p:txBody>
          <a:bodyPr anchorCtr="0" anchor="ctr" bIns="45700" lIns="91425" rIns="91425" tIns="45700">
            <a:noAutofit/>
          </a:bodyPr>
          <a:lstStyle/>
          <a:p>
            <a:pPr indent="0" lvl="0" marL="0" marR="0" rtl="1" algn="r">
              <a:spcBef>
                <a:spcPts val="0"/>
              </a:spcBef>
              <a:buClr>
                <a:schemeClr val="dk1"/>
              </a:buClr>
              <a:buSzPct val="100000"/>
              <a:buFont typeface="Arial"/>
              <a:buChar char="•"/>
            </a:pPr>
            <a:r>
              <a:rPr b="1" i="0" lang="ar-EG" sz="3600" u="none" cap="none" strike="noStrike">
                <a:solidFill>
                  <a:schemeClr val="dk1"/>
                </a:solidFill>
                <a:latin typeface="Calibri"/>
                <a:ea typeface="Calibri"/>
                <a:cs typeface="Calibri"/>
                <a:sym typeface="Calibri"/>
              </a:rPr>
              <a:t> خطوات التعامل مع المشكلات النفسية والسلوكية.</a:t>
            </a:r>
          </a:p>
          <a:p>
            <a:pPr indent="0" lvl="0" marL="0" marR="0" rtl="1" algn="r">
              <a:spcBef>
                <a:spcPts val="0"/>
              </a:spcBef>
              <a:buClr>
                <a:schemeClr val="dk1"/>
              </a:buClr>
              <a:buSzPct val="100000"/>
              <a:buFont typeface="Arial"/>
              <a:buChar char="•"/>
            </a:pPr>
            <a:r>
              <a:rPr b="1" i="0" lang="ar-EG" sz="3600" u="none" cap="none" strike="noStrike">
                <a:solidFill>
                  <a:schemeClr val="dk1"/>
                </a:solidFill>
                <a:latin typeface="Calibri"/>
                <a:ea typeface="Calibri"/>
                <a:cs typeface="Calibri"/>
                <a:sym typeface="Calibri"/>
              </a:rPr>
              <a:t> الطرق العملية الوقائية والعلاجية لمواجهة الضغوط الحياتية.</a:t>
            </a:r>
          </a:p>
          <a:p>
            <a:pPr indent="0" lvl="0" marL="0" marR="0" rtl="1" algn="r">
              <a:spcBef>
                <a:spcPts val="0"/>
              </a:spcBef>
              <a:buClr>
                <a:schemeClr val="dk1"/>
              </a:buClr>
              <a:buSzPct val="100000"/>
              <a:buFont typeface="Arial"/>
              <a:buChar char="•"/>
            </a:pPr>
            <a:r>
              <a:rPr b="1" i="0" lang="ar-EG" sz="3600" u="none" cap="none" strike="noStrike">
                <a:solidFill>
                  <a:schemeClr val="dk1"/>
                </a:solidFill>
                <a:latin typeface="Calibri"/>
                <a:ea typeface="Calibri"/>
                <a:cs typeface="Calibri"/>
                <a:sym typeface="Calibri"/>
              </a:rPr>
              <a:t> أساليب التكيف مع الأزمات والأمراض المزمنة.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2"/>
                                        </p:tgtEl>
                                        <p:attrNameLst>
                                          <p:attrName>style.visibility</p:attrName>
                                        </p:attrNameLst>
                                      </p:cBhvr>
                                      <p:to>
                                        <p:strVal val="visible"/>
                                      </p:to>
                                    </p:set>
                                    <p:animEffect filter="fade" transition="in">
                                      <p:cBhvr>
                                        <p:cTn dur="500"/>
                                        <p:tgtEl>
                                          <p:spTgt spid="122"/>
                                        </p:tgtEl>
                                      </p:cBhvr>
                                    </p:animEffect>
                                  </p:childTnLst>
                                </p:cTn>
                              </p:par>
                              <p:par>
                                <p:cTn fill="hold" nodeType="withEffect" presetClass="entr" presetID="10" presetSubtype="0">
                                  <p:stCondLst>
                                    <p:cond delay="0"/>
                                  </p:stCondLst>
                                  <p:childTnLst>
                                    <p:set>
                                      <p:cBhvr>
                                        <p:cTn dur="1" fill="hold">
                                          <p:stCondLst>
                                            <p:cond delay="0"/>
                                          </p:stCondLst>
                                        </p:cTn>
                                        <p:tgtEl>
                                          <p:spTgt spid="123">
                                            <p:txEl>
                                              <p:pRg end="0" st="0"/>
                                            </p:txEl>
                                          </p:spTgt>
                                        </p:tgtEl>
                                        <p:attrNameLst>
                                          <p:attrName>style.visibility</p:attrName>
                                        </p:attrNameLst>
                                      </p:cBhvr>
                                      <p:to>
                                        <p:strVal val="visible"/>
                                      </p:to>
                                    </p:set>
                                    <p:animEffect filter="fade" transition="in">
                                      <p:cBhvr>
                                        <p:cTn dur="500"/>
                                        <p:tgtEl>
                                          <p:spTgt spid="123">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123">
                                            <p:txEl>
                                              <p:pRg end="1" st="1"/>
                                            </p:txEl>
                                          </p:spTgt>
                                        </p:tgtEl>
                                        <p:attrNameLst>
                                          <p:attrName>style.visibility</p:attrName>
                                        </p:attrNameLst>
                                      </p:cBhvr>
                                      <p:to>
                                        <p:strVal val="visible"/>
                                      </p:to>
                                    </p:set>
                                    <p:animEffect filter="fade" transition="in">
                                      <p:cBhvr>
                                        <p:cTn dur="500"/>
                                        <p:tgtEl>
                                          <p:spTgt spid="123">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123">
                                            <p:txEl>
                                              <p:pRg end="2" st="2"/>
                                            </p:txEl>
                                          </p:spTgt>
                                        </p:tgtEl>
                                        <p:attrNameLst>
                                          <p:attrName>style.visibility</p:attrName>
                                        </p:attrNameLst>
                                      </p:cBhvr>
                                      <p:to>
                                        <p:strVal val="visible"/>
                                      </p:to>
                                    </p:set>
                                    <p:animEffect filter="fade" transition="in">
                                      <p:cBhvr>
                                        <p:cTn dur="500"/>
                                        <p:tgtEl>
                                          <p:spTgt spid="123">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7" name="Shape 127"/>
        <p:cNvGrpSpPr/>
        <p:nvPr/>
      </p:nvGrpSpPr>
      <p:grpSpPr>
        <a:xfrm>
          <a:off x="0" y="0"/>
          <a:ext cx="0" cy="0"/>
          <a:chOff x="0" y="0"/>
          <a:chExt cx="0" cy="0"/>
        </a:xfrm>
      </p:grpSpPr>
      <p:pic>
        <p:nvPicPr>
          <p:cNvPr descr="g.gif" id="128" name="Shape 128"/>
          <p:cNvPicPr preferRelativeResize="0"/>
          <p:nvPr/>
        </p:nvPicPr>
        <p:blipFill rotWithShape="1">
          <a:blip r:embed="rId3">
            <a:alphaModFix/>
          </a:blip>
          <a:srcRect b="0" l="0" r="0" t="0"/>
          <a:stretch/>
        </p:blipFill>
        <p:spPr>
          <a:xfrm>
            <a:off x="1331640" y="1844824"/>
            <a:ext cx="7128792" cy="3268430"/>
          </a:xfrm>
          <a:prstGeom prst="rect">
            <a:avLst/>
          </a:prstGeom>
          <a:noFill/>
          <a:ln>
            <a:noFill/>
          </a:ln>
        </p:spPr>
      </p:pic>
      <p:sp>
        <p:nvSpPr>
          <p:cNvPr id="129" name="Shape 129"/>
          <p:cNvSpPr/>
          <p:nvPr/>
        </p:nvSpPr>
        <p:spPr>
          <a:xfrm>
            <a:off x="2483767" y="2575357"/>
            <a:ext cx="4752527" cy="1446550"/>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8800" u="none" cap="none" strike="noStrike">
                <a:solidFill>
                  <a:srgbClr val="FF0000"/>
                </a:solidFill>
                <a:latin typeface="Calibri"/>
                <a:ea typeface="Calibri"/>
                <a:cs typeface="Calibri"/>
                <a:sym typeface="Calibri"/>
              </a:rPr>
              <a:t>نشاط 7-3</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8"/>
                                        </p:tgtEl>
                                        <p:attrNameLst>
                                          <p:attrName>style.visibility</p:attrName>
                                        </p:attrNameLst>
                                      </p:cBhvr>
                                      <p:to>
                                        <p:strVal val="visible"/>
                                      </p:to>
                                    </p:set>
                                    <p:animEffect filter="fade" transition="in">
                                      <p:cBhvr>
                                        <p:cTn dur="500"/>
                                        <p:tgtEl>
                                          <p:spTgt spid="128"/>
                                        </p:tgtEl>
                                      </p:cBhvr>
                                    </p:animEffect>
                                  </p:childTnLst>
                                </p:cTn>
                              </p:par>
                              <p:par>
                                <p:cTn fill="hold" nodeType="withEffect" presetClass="entr" presetID="10" presetSubtype="0">
                                  <p:stCondLst>
                                    <p:cond delay="0"/>
                                  </p:stCondLst>
                                  <p:childTnLst>
                                    <p:set>
                                      <p:cBhvr>
                                        <p:cTn dur="1" fill="hold">
                                          <p:stCondLst>
                                            <p:cond delay="0"/>
                                          </p:stCondLst>
                                        </p:cTn>
                                        <p:tgtEl>
                                          <p:spTgt spid="129"/>
                                        </p:tgtEl>
                                        <p:attrNameLst>
                                          <p:attrName>style.visibility</p:attrName>
                                        </p:attrNameLst>
                                      </p:cBhvr>
                                      <p:to>
                                        <p:strVal val="visible"/>
                                      </p:to>
                                    </p:set>
                                    <p:animEffect filter="fade" transition="in">
                                      <p:cBhvr>
                                        <p:cTn dur="500"/>
                                        <p:tgtEl>
                                          <p:spTgt spid="1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3" name="Shape 133"/>
        <p:cNvGrpSpPr/>
        <p:nvPr/>
      </p:nvGrpSpPr>
      <p:grpSpPr>
        <a:xfrm>
          <a:off x="0" y="0"/>
          <a:ext cx="0" cy="0"/>
          <a:chOff x="0" y="0"/>
          <a:chExt cx="0" cy="0"/>
        </a:xfrm>
      </p:grpSpPr>
      <p:pic>
        <p:nvPicPr>
          <p:cNvPr descr="ScallopedRectangle3.gif" id="134" name="Shape 134"/>
          <p:cNvPicPr preferRelativeResize="0"/>
          <p:nvPr/>
        </p:nvPicPr>
        <p:blipFill rotWithShape="1">
          <a:blip r:embed="rId3">
            <a:alphaModFix/>
          </a:blip>
          <a:srcRect b="0" l="0" r="0" t="0"/>
          <a:stretch/>
        </p:blipFill>
        <p:spPr>
          <a:xfrm>
            <a:off x="121095" y="476672"/>
            <a:ext cx="8915400" cy="6048671"/>
          </a:xfrm>
          <a:prstGeom prst="rect">
            <a:avLst/>
          </a:prstGeom>
          <a:noFill/>
          <a:ln>
            <a:noFill/>
          </a:ln>
        </p:spPr>
      </p:pic>
      <p:sp>
        <p:nvSpPr>
          <p:cNvPr id="135" name="Shape 135"/>
          <p:cNvSpPr/>
          <p:nvPr/>
        </p:nvSpPr>
        <p:spPr>
          <a:xfrm>
            <a:off x="755575" y="980728"/>
            <a:ext cx="7704855"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تأمل الحديث النبوي التالي:</a:t>
            </a:r>
          </a:p>
        </p:txBody>
      </p:sp>
      <p:sp>
        <p:nvSpPr>
          <p:cNvPr id="136" name="Shape 136"/>
          <p:cNvSpPr/>
          <p:nvPr/>
        </p:nvSpPr>
        <p:spPr>
          <a:xfrm>
            <a:off x="827583" y="1700808"/>
            <a:ext cx="7704855" cy="2308323"/>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عن أنس بن مالك قال: كان النبي صلى الله عليه وسلم يقول: (</a:t>
            </a:r>
            <a:r>
              <a:rPr b="1" i="0" lang="ar-EG" sz="3600" u="none" cap="none" strike="noStrike">
                <a:solidFill>
                  <a:srgbClr val="0070C0"/>
                </a:solidFill>
                <a:latin typeface="Calibri"/>
                <a:ea typeface="Calibri"/>
                <a:cs typeface="Calibri"/>
                <a:sym typeface="Calibri"/>
              </a:rPr>
              <a:t>اللَّهُمَّ إِنِّي أَعُوذُ بِكَ مِنَ الْهَمِّ وَالْحَزَنِ، وَالْعَجْزِ وَالْكَسَلِ، وَالْبُخْلِ وَالْجُبْنِ، وَضَلَعِ الدَّيْنِ، وَغَلَبَةِ الرِّجَالِ</a:t>
            </a:r>
            <a:r>
              <a:rPr b="1" i="0" lang="ar-EG" sz="3600" u="none" cap="none" strike="noStrike">
                <a:solidFill>
                  <a:schemeClr val="dk1"/>
                </a:solidFill>
                <a:latin typeface="Calibri"/>
                <a:ea typeface="Calibri"/>
                <a:cs typeface="Calibri"/>
                <a:sym typeface="Calibri"/>
              </a:rPr>
              <a:t>) رواه البخاري</a:t>
            </a:r>
          </a:p>
        </p:txBody>
      </p:sp>
      <p:sp>
        <p:nvSpPr>
          <p:cNvPr id="137" name="Shape 137"/>
          <p:cNvSpPr/>
          <p:nvPr/>
        </p:nvSpPr>
        <p:spPr>
          <a:xfrm>
            <a:off x="827583" y="3956862"/>
            <a:ext cx="7704855" cy="120032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لماذا استعاذ المصطفى صلى الله عليه وسلم من هذه الصفات؟ </a:t>
            </a:r>
          </a:p>
        </p:txBody>
      </p:sp>
      <p:sp>
        <p:nvSpPr>
          <p:cNvPr id="138" name="Shape 138"/>
          <p:cNvSpPr/>
          <p:nvPr/>
        </p:nvSpPr>
        <p:spPr>
          <a:xfrm>
            <a:off x="755575" y="5085183"/>
            <a:ext cx="7704855"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واستنتج ما هو متعلق بالاضطرابات النفسية.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500"/>
                                        <p:tgtEl>
                                          <p:spTgt spid="134"/>
                                        </p:tgtEl>
                                      </p:cBhvr>
                                    </p:animEffect>
                                  </p:childTnLst>
                                </p:cTn>
                              </p:par>
                              <p:par>
                                <p:cTn fill="hold" nodeType="withEffect" presetClass="entr" presetID="10" presetSubtype="0">
                                  <p:stCondLst>
                                    <p:cond delay="0"/>
                                  </p:stCondLst>
                                  <p:childTnLst>
                                    <p:set>
                                      <p:cBhvr>
                                        <p:cTn dur="1" fill="hold">
                                          <p:stCondLst>
                                            <p:cond delay="0"/>
                                          </p:stCondLst>
                                        </p:cTn>
                                        <p:tgtEl>
                                          <p:spTgt spid="135"/>
                                        </p:tgtEl>
                                        <p:attrNameLst>
                                          <p:attrName>style.visibility</p:attrName>
                                        </p:attrNameLst>
                                      </p:cBhvr>
                                      <p:to>
                                        <p:strVal val="visible"/>
                                      </p:to>
                                    </p:set>
                                    <p:animEffect filter="fade" transition="in">
                                      <p:cBhvr>
                                        <p:cTn dur="500"/>
                                        <p:tgtEl>
                                          <p:spTgt spid="13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6"/>
                                        </p:tgtEl>
                                        <p:attrNameLst>
                                          <p:attrName>style.visibility</p:attrName>
                                        </p:attrNameLst>
                                      </p:cBhvr>
                                      <p:to>
                                        <p:strVal val="visible"/>
                                      </p:to>
                                    </p:set>
                                    <p:animEffect filter="fade" transition="in">
                                      <p:cBhvr>
                                        <p:cTn dur="500"/>
                                        <p:tgtEl>
                                          <p:spTgt spid="13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
                                        </p:tgtEl>
                                        <p:attrNameLst>
                                          <p:attrName>style.visibility</p:attrName>
                                        </p:attrNameLst>
                                      </p:cBhvr>
                                      <p:to>
                                        <p:strVal val="visible"/>
                                      </p:to>
                                    </p:set>
                                    <p:animEffect filter="fade" transition="in">
                                      <p:cBhvr>
                                        <p:cTn dur="500"/>
                                        <p:tgtEl>
                                          <p:spTgt spid="13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
                                        </p:tgtEl>
                                        <p:attrNameLst>
                                          <p:attrName>style.visibility</p:attrName>
                                        </p:attrNameLst>
                                      </p:cBhvr>
                                      <p:to>
                                        <p:strVal val="visible"/>
                                      </p:to>
                                    </p:set>
                                    <p:animEffect filter="fade" transition="in">
                                      <p:cBhvr>
                                        <p:cTn dur="500"/>
                                        <p:tgtEl>
                                          <p:spTgt spid="1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2" name="Shape 142"/>
        <p:cNvGrpSpPr/>
        <p:nvPr/>
      </p:nvGrpSpPr>
      <p:grpSpPr>
        <a:xfrm>
          <a:off x="0" y="0"/>
          <a:ext cx="0" cy="0"/>
          <a:chOff x="0" y="0"/>
          <a:chExt cx="0" cy="0"/>
        </a:xfrm>
      </p:grpSpPr>
      <p:pic>
        <p:nvPicPr>
          <p:cNvPr descr="ScallopedRectangle3.gif" id="143" name="Shape 143"/>
          <p:cNvPicPr preferRelativeResize="0"/>
          <p:nvPr/>
        </p:nvPicPr>
        <p:blipFill rotWithShape="1">
          <a:blip r:embed="rId3">
            <a:alphaModFix/>
          </a:blip>
          <a:srcRect b="0" l="0" r="0" t="0"/>
          <a:stretch/>
        </p:blipFill>
        <p:spPr>
          <a:xfrm>
            <a:off x="121095" y="476672"/>
            <a:ext cx="8915400" cy="6048671"/>
          </a:xfrm>
          <a:prstGeom prst="rect">
            <a:avLst/>
          </a:prstGeom>
          <a:noFill/>
          <a:ln>
            <a:noFill/>
          </a:ln>
        </p:spPr>
      </p:pic>
      <p:sp>
        <p:nvSpPr>
          <p:cNvPr id="144" name="Shape 144"/>
          <p:cNvSpPr/>
          <p:nvPr/>
        </p:nvSpPr>
        <p:spPr>
          <a:xfrm>
            <a:off x="755575" y="1073061"/>
            <a:ext cx="7672536" cy="1569660"/>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200" u="none" cap="none" strike="noStrike">
                <a:solidFill>
                  <a:srgbClr val="FF0000"/>
                </a:solidFill>
                <a:latin typeface="Calibri"/>
                <a:ea typeface="Calibri"/>
                <a:cs typeface="Calibri"/>
                <a:sym typeface="Calibri"/>
              </a:rPr>
              <a:t>استعاذ النبي صلى الله عليه وسلم من هذه الأمور، لأنها منغصات للحياة، من جميع الوجوه، في النفس، والجسد، والعقل، والقلب.</a:t>
            </a:r>
          </a:p>
        </p:txBody>
      </p:sp>
      <p:sp>
        <p:nvSpPr>
          <p:cNvPr id="145" name="Shape 145"/>
          <p:cNvSpPr/>
          <p:nvPr/>
        </p:nvSpPr>
        <p:spPr>
          <a:xfrm>
            <a:off x="611560" y="2636911"/>
            <a:ext cx="7888559" cy="3539430"/>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200" u="none" cap="none" strike="noStrike">
                <a:solidFill>
                  <a:srgbClr val="FF0000"/>
                </a:solidFill>
                <a:latin typeface="Calibri"/>
                <a:ea typeface="Calibri"/>
                <a:cs typeface="Calibri"/>
                <a:sym typeface="Calibri"/>
              </a:rPr>
              <a:t>قوله: (</a:t>
            </a:r>
            <a:r>
              <a:rPr b="1" i="0" lang="ar-EG" sz="3200" u="none" cap="none" strike="noStrike">
                <a:solidFill>
                  <a:srgbClr val="660033"/>
                </a:solidFill>
                <a:latin typeface="Calibri"/>
                <a:ea typeface="Calibri"/>
                <a:cs typeface="Calibri"/>
                <a:sym typeface="Calibri"/>
              </a:rPr>
              <a:t>اللَّهم إني أعوذ بك من الهم والحزن</a:t>
            </a:r>
            <a:r>
              <a:rPr b="1" i="0" lang="ar-EG" sz="3200" u="none" cap="none" strike="noStrike">
                <a:solidFill>
                  <a:srgbClr val="FF0000"/>
                </a:solidFill>
                <a:latin typeface="Calibri"/>
                <a:ea typeface="Calibri"/>
                <a:cs typeface="Calibri"/>
                <a:sym typeface="Calibri"/>
              </a:rPr>
              <a:t>): </a:t>
            </a:r>
            <a:r>
              <a:rPr b="1" i="0" lang="ar-EG" sz="3200" u="none" cap="none" strike="noStrike">
                <a:solidFill>
                  <a:srgbClr val="0070C0"/>
                </a:solidFill>
                <a:latin typeface="Calibri"/>
                <a:ea typeface="Calibri"/>
                <a:cs typeface="Calibri"/>
                <a:sym typeface="Calibri"/>
              </a:rPr>
              <a:t>استعاذ منهما لما فيهما من شدة الضرر على البدن، وإذابة قواه، وتشويش الفكر والعقل، والانشغال بهما يفوِّتان على العبد الكثير من الخير، وانشغال الفؤاد والنفس عن الطاعات والواجبات، هذا إن كان الهمّ والحزن في أمور الدنيا، أما همّ الآخرة، فهو محمود؛ لأنه يزيد في الطاعة، ويبعث النفس على الجدّ، والعمل، والمراقبة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4"/>
                                        </p:tgtEl>
                                        <p:attrNameLst>
                                          <p:attrName>style.visibility</p:attrName>
                                        </p:attrNameLst>
                                      </p:cBhvr>
                                      <p:to>
                                        <p:strVal val="visible"/>
                                      </p:to>
                                    </p:set>
                                    <p:animEffect filter="fade" transition="in">
                                      <p:cBhvr>
                                        <p:cTn dur="500"/>
                                        <p:tgtEl>
                                          <p:spTgt spid="144"/>
                                        </p:tgtEl>
                                      </p:cBhvr>
                                    </p:animEffect>
                                  </p:childTnLst>
                                </p:cTn>
                              </p:par>
                              <p:par>
                                <p:cTn fill="hold" nodeType="withEffect" presetClass="entr" presetID="10" presetSubtype="0">
                                  <p:stCondLst>
                                    <p:cond delay="0"/>
                                  </p:stCondLst>
                                  <p:childTnLst>
                                    <p:set>
                                      <p:cBhvr>
                                        <p:cTn dur="1" fill="hold">
                                          <p:stCondLst>
                                            <p:cond delay="0"/>
                                          </p:stCondLst>
                                        </p:cTn>
                                        <p:tgtEl>
                                          <p:spTgt spid="145"/>
                                        </p:tgtEl>
                                        <p:attrNameLst>
                                          <p:attrName>style.visibility</p:attrName>
                                        </p:attrNameLst>
                                      </p:cBhvr>
                                      <p:to>
                                        <p:strVal val="visible"/>
                                      </p:to>
                                    </p:set>
                                    <p:animEffect filter="fade" transition="in">
                                      <p:cBhvr>
                                        <p:cTn dur="500"/>
                                        <p:tgtEl>
                                          <p:spTgt spid="1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9" name="Shape 149"/>
        <p:cNvGrpSpPr/>
        <p:nvPr/>
      </p:nvGrpSpPr>
      <p:grpSpPr>
        <a:xfrm>
          <a:off x="0" y="0"/>
          <a:ext cx="0" cy="0"/>
          <a:chOff x="0" y="0"/>
          <a:chExt cx="0" cy="0"/>
        </a:xfrm>
      </p:grpSpPr>
      <p:pic>
        <p:nvPicPr>
          <p:cNvPr descr="ScallopedRectangle3.gif" id="150" name="Shape 150"/>
          <p:cNvPicPr preferRelativeResize="0"/>
          <p:nvPr/>
        </p:nvPicPr>
        <p:blipFill rotWithShape="1">
          <a:blip r:embed="rId3">
            <a:alphaModFix/>
          </a:blip>
          <a:srcRect b="0" l="0" r="0" t="0"/>
          <a:stretch/>
        </p:blipFill>
        <p:spPr>
          <a:xfrm>
            <a:off x="121095" y="476672"/>
            <a:ext cx="8915400" cy="6048671"/>
          </a:xfrm>
          <a:prstGeom prst="rect">
            <a:avLst/>
          </a:prstGeom>
          <a:noFill/>
          <a:ln>
            <a:noFill/>
          </a:ln>
        </p:spPr>
      </p:pic>
      <p:sp>
        <p:nvSpPr>
          <p:cNvPr id="151" name="Shape 151"/>
          <p:cNvSpPr/>
          <p:nvPr/>
        </p:nvSpPr>
        <p:spPr>
          <a:xfrm>
            <a:off x="827583" y="1268759"/>
            <a:ext cx="7672536" cy="3539430"/>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200" u="none" cap="none" strike="noStrike">
                <a:solidFill>
                  <a:srgbClr val="FF0000"/>
                </a:solidFill>
                <a:latin typeface="Calibri"/>
                <a:ea typeface="Calibri"/>
                <a:cs typeface="Calibri"/>
                <a:sym typeface="Calibri"/>
              </a:rPr>
              <a:t>قال النبي صلى الله عليه وسلم: (</a:t>
            </a:r>
            <a:r>
              <a:rPr b="1" i="0" lang="ar-EG" sz="3200" u="none" cap="none" strike="noStrike">
                <a:solidFill>
                  <a:srgbClr val="0070C0"/>
                </a:solidFill>
                <a:latin typeface="Calibri"/>
                <a:ea typeface="Calibri"/>
                <a:cs typeface="Calibri"/>
                <a:sym typeface="Calibri"/>
              </a:rPr>
              <a:t>مَنْ جَعَلَ الْهُمُومَ هَمًّا وَاحِدًا: هَمَّ الْمَعَادِ، كَفَاهُ اللَّهُ هَمَّ دُنْيَاهُ، وَمَنْ تَشَعَّبَتْ بِهِ الْهُمُومُ في أَحْوَالِ الدُّنْيَا، لَمْ يُبَالِ اللَّهُ فِي أَيِّ أَوْدِيَتِهِ هَلَكَ</a:t>
            </a:r>
            <a:r>
              <a:rPr b="1" i="0" lang="ar-EG" sz="3200" u="none" cap="none" strike="noStrike">
                <a:solidFill>
                  <a:srgbClr val="FF0000"/>
                </a:solidFill>
                <a:latin typeface="Calibri"/>
                <a:ea typeface="Calibri"/>
                <a:cs typeface="Calibri"/>
                <a:sym typeface="Calibri"/>
              </a:rPr>
              <a:t>).</a:t>
            </a:r>
            <a:r>
              <a:rPr b="1" i="0" lang="ar-EG" sz="3200" u="none" cap="none" strike="noStrike">
                <a:solidFill>
                  <a:schemeClr val="dk1"/>
                </a:solidFill>
                <a:latin typeface="Calibri"/>
                <a:ea typeface="Calibri"/>
                <a:cs typeface="Calibri"/>
                <a:sym typeface="Calibri"/>
              </a:rPr>
              <a:t> </a:t>
            </a:r>
            <a:r>
              <a:rPr b="1" i="0" lang="ar-EG" sz="3200" u="none" cap="none" strike="noStrike">
                <a:solidFill>
                  <a:srgbClr val="FF0000"/>
                </a:solidFill>
                <a:latin typeface="Calibri"/>
                <a:ea typeface="Calibri"/>
                <a:cs typeface="Calibri"/>
                <a:sym typeface="Calibri"/>
              </a:rPr>
              <a:t>وقال النبي صلى الله عليه وسلم: (</a:t>
            </a:r>
            <a:r>
              <a:rPr b="1" i="0" lang="ar-EG" sz="3200" u="none" cap="none" strike="noStrike">
                <a:solidFill>
                  <a:srgbClr val="0070C0"/>
                </a:solidFill>
                <a:latin typeface="Calibri"/>
                <a:ea typeface="Calibri"/>
                <a:cs typeface="Calibri"/>
                <a:sym typeface="Calibri"/>
              </a:rPr>
              <a:t>مَنْ كَانَتْ الْآخِرَةُ هَمَّهُ جَعَلَ اللَّهُ غِنَاهُ فِي قَلْبِهِ وَجَمَعَ لَهُ شَمْلَهُ، وَأَتَتْهُ الدُّنْيَا وَهِيَ رَاغِمَةٌ، وَمَنْ كَانَتْ الدُّنْيَا هَمَّهُ جَعَلَ اللَّهُ فَقْرَهُ بَيْنَ عَيْنَيْهِ، وَفَرَّقَ عَلَيْهِ شَمْلَهُ، وَلَمْ يَأْتِهِ مِنْ الدُّنْيَا إِلَّا مَا قُدِّرَ لَهُ</a:t>
            </a:r>
            <a:r>
              <a:rPr b="1" i="0" lang="ar-EG" sz="3200" u="none" cap="none" strike="noStrike">
                <a:solidFill>
                  <a:srgbClr val="FF0000"/>
                </a:solidFill>
                <a:latin typeface="Calibri"/>
                <a:ea typeface="Calibri"/>
                <a:cs typeface="Calibri"/>
                <a:sym typeface="Calibri"/>
              </a:rPr>
              <a:t>).  </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1"/>
                                        </p:tgtEl>
                                        <p:attrNameLst>
                                          <p:attrName>style.visibility</p:attrName>
                                        </p:attrNameLst>
                                      </p:cBhvr>
                                      <p:to>
                                        <p:strVal val="visible"/>
                                      </p:to>
                                    </p:set>
                                    <p:animEffect filter="fade" transition="in">
                                      <p:cBhvr>
                                        <p:cTn dur="500"/>
                                        <p:tgtEl>
                                          <p:spTgt spid="1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