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4" name="Shape 1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1" name="Shape 16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7" name="Shape 1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5" name="Shape 1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1" name="Shape 1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7" name="Shape 1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5" name="Shape 1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3" name="Shape 2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3" name="Shape 2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1" name="Shape 2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0" name="Shape 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7" name="Shape 2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5" name="Shape 2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5" name="Shape 2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5" name="Shape 25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5" name="Shape 2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5" name="Shape 2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1" name="Shape 2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7" name="Shape 2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7" name="Shape 2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3" name="Shape 303"/>
        <p:cNvGrpSpPr/>
        <p:nvPr/>
      </p:nvGrpSpPr>
      <p:grpSpPr>
        <a:xfrm>
          <a:off x="0" y="0"/>
          <a:ext cx="0" cy="0"/>
          <a:chOff x="0" y="0"/>
          <a:chExt cx="0" cy="0"/>
        </a:xfrm>
      </p:grpSpPr>
      <p:sp>
        <p:nvSpPr>
          <p:cNvPr id="304" name="Shape 30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5" name="Shape 3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8" name="Shape 9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5" name="Shape 3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3" name="Shape 323"/>
        <p:cNvGrpSpPr/>
        <p:nvPr/>
      </p:nvGrpSpPr>
      <p:grpSpPr>
        <a:xfrm>
          <a:off x="0" y="0"/>
          <a:ext cx="0" cy="0"/>
          <a:chOff x="0" y="0"/>
          <a:chExt cx="0" cy="0"/>
        </a:xfrm>
      </p:grpSpPr>
      <p:sp>
        <p:nvSpPr>
          <p:cNvPr id="324" name="Shape 32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5" name="Shape 32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3" name="Shape 333"/>
        <p:cNvGrpSpPr/>
        <p:nvPr/>
      </p:nvGrpSpPr>
      <p:grpSpPr>
        <a:xfrm>
          <a:off x="0" y="0"/>
          <a:ext cx="0" cy="0"/>
          <a:chOff x="0" y="0"/>
          <a:chExt cx="0" cy="0"/>
        </a:xfrm>
      </p:grpSpPr>
      <p:sp>
        <p:nvSpPr>
          <p:cNvPr id="334" name="Shape 33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5" name="Shape 3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1" name="Shape 341"/>
        <p:cNvGrpSpPr/>
        <p:nvPr/>
      </p:nvGrpSpPr>
      <p:grpSpPr>
        <a:xfrm>
          <a:off x="0" y="0"/>
          <a:ext cx="0" cy="0"/>
          <a:chOff x="0" y="0"/>
          <a:chExt cx="0" cy="0"/>
        </a:xfrm>
      </p:grpSpPr>
      <p:sp>
        <p:nvSpPr>
          <p:cNvPr id="342" name="Shape 34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3" name="Shape 3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7" name="Shape 347"/>
        <p:cNvGrpSpPr/>
        <p:nvPr/>
      </p:nvGrpSpPr>
      <p:grpSpPr>
        <a:xfrm>
          <a:off x="0" y="0"/>
          <a:ext cx="0" cy="0"/>
          <a:chOff x="0" y="0"/>
          <a:chExt cx="0" cy="0"/>
        </a:xfrm>
      </p:grpSpPr>
      <p:sp>
        <p:nvSpPr>
          <p:cNvPr id="348" name="Shape 34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9" name="Shape 34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6" name="Shape 1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6" name="Shape 1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6" name="Shape 1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2" name="Shape 1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1" name="Shape 1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8" name="Shape 1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فارغ">
    <p:spTree>
      <p:nvGrpSpPr>
        <p:cNvPr id="11" name="Shape 11"/>
        <p:cNvGrpSpPr/>
        <p:nvPr/>
      </p:nvGrpSpPr>
      <p:grpSpPr>
        <a:xfrm>
          <a:off x="0" y="0"/>
          <a:ext cx="0" cy="0"/>
          <a:chOff x="0" y="0"/>
          <a:chExt cx="0" cy="0"/>
        </a:xfrm>
      </p:grpSpPr>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عنوان ونص عمودي">
    <p:spTree>
      <p:nvGrpSpPr>
        <p:cNvPr id="68" name="Shape 68"/>
        <p:cNvGrpSpPr/>
        <p:nvPr/>
      </p:nvGrpSpPr>
      <p:grpSpPr>
        <a:xfrm>
          <a:off x="0" y="0"/>
          <a:ext cx="0" cy="0"/>
          <a:chOff x="0" y="0"/>
          <a:chExt cx="0" cy="0"/>
        </a:xfrm>
      </p:grpSpPr>
      <p:sp>
        <p:nvSpPr>
          <p:cNvPr id="69" name="Shape 6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عنوان ونص عموديان">
    <p:spTree>
      <p:nvGrpSpPr>
        <p:cNvPr id="74" name="Shape 74"/>
        <p:cNvGrpSpPr/>
        <p:nvPr/>
      </p:nvGrpSpPr>
      <p:grpSpPr>
        <a:xfrm>
          <a:off x="0" y="0"/>
          <a:ext cx="0" cy="0"/>
          <a:chOff x="0" y="0"/>
          <a:chExt cx="0" cy="0"/>
        </a:xfrm>
      </p:grpSpPr>
      <p:sp>
        <p:nvSpPr>
          <p:cNvPr id="75" name="Shape 7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شريحة عنوان">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عنوان ومحتوى">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عنوان المقطع">
    <p:spTree>
      <p:nvGrpSpPr>
        <p:cNvPr id="27" name="Shape 27"/>
        <p:cNvGrpSpPr/>
        <p:nvPr/>
      </p:nvGrpSpPr>
      <p:grpSpPr>
        <a:xfrm>
          <a:off x="0" y="0"/>
          <a:ext cx="0" cy="0"/>
          <a:chOff x="0" y="0"/>
          <a:chExt cx="0" cy="0"/>
        </a:xfrm>
      </p:grpSpPr>
      <p:sp>
        <p:nvSpPr>
          <p:cNvPr id="28" name="Shape 28"/>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محتويين">
    <p:spTree>
      <p:nvGrpSpPr>
        <p:cNvPr id="33" name="Shape 33"/>
        <p:cNvGrpSpPr/>
        <p:nvPr/>
      </p:nvGrpSpPr>
      <p:grpSpPr>
        <a:xfrm>
          <a:off x="0" y="0"/>
          <a:ext cx="0" cy="0"/>
          <a:chOff x="0" y="0"/>
          <a:chExt cx="0" cy="0"/>
        </a:xfrm>
      </p:grpSpPr>
      <p:sp>
        <p:nvSpPr>
          <p:cNvPr id="34" name="Shape 3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مقارنة">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عنوان فقط">
    <p:spTree>
      <p:nvGrpSpPr>
        <p:cNvPr id="49" name="Shape 49"/>
        <p:cNvGrpSpPr/>
        <p:nvPr/>
      </p:nvGrpSpPr>
      <p:grpSpPr>
        <a:xfrm>
          <a:off x="0" y="0"/>
          <a:ext cx="0" cy="0"/>
          <a:chOff x="0" y="0"/>
          <a:chExt cx="0" cy="0"/>
        </a:xfrm>
      </p:grpSpPr>
      <p:sp>
        <p:nvSpPr>
          <p:cNvPr id="50" name="Shape 5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محتوى ذو تسمية توضيحية">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صورة ذو تسمية توضيحية">
    <p:spTree>
      <p:nvGrpSpPr>
        <p:cNvPr id="61" name="Shape 61"/>
        <p:cNvGrpSpPr/>
        <p:nvPr/>
      </p:nvGrpSpPr>
      <p:grpSpPr>
        <a:xfrm>
          <a:off x="0" y="0"/>
          <a:ext cx="0" cy="0"/>
          <a:chOff x="0" y="0"/>
          <a:chExt cx="0" cy="0"/>
        </a:xfrm>
      </p:grpSpPr>
      <p:sp>
        <p:nvSpPr>
          <p:cNvPr id="62" name="Shape 62"/>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png"/><Relationship Id="rId4" Type="http://schemas.openxmlformats.org/officeDocument/2006/relationships/image" Target="../media/image0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09.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09.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3.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09.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3.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5.png"/><Relationship Id="rId4" Type="http://schemas.openxmlformats.org/officeDocument/2006/relationships/image" Target="../media/image0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3.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3.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4.png"/><Relationship Id="rId4" Type="http://schemas.openxmlformats.org/officeDocument/2006/relationships/image" Target="../media/image0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4.png"/><Relationship Id="rId4" Type="http://schemas.openxmlformats.org/officeDocument/2006/relationships/image" Target="../media/image0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pic>
        <p:nvPicPr>
          <p:cNvPr descr="1095597730629615321.png" id="84" name="Shape 84"/>
          <p:cNvPicPr preferRelativeResize="0"/>
          <p:nvPr/>
        </p:nvPicPr>
        <p:blipFill rotWithShape="1">
          <a:blip r:embed="rId3">
            <a:alphaModFix/>
          </a:blip>
          <a:srcRect b="0" l="0" r="0" t="0"/>
          <a:stretch/>
        </p:blipFill>
        <p:spPr>
          <a:xfrm>
            <a:off x="3923928" y="112705"/>
            <a:ext cx="4755932" cy="1939148"/>
          </a:xfrm>
          <a:prstGeom prst="rect">
            <a:avLst/>
          </a:prstGeom>
          <a:noFill/>
          <a:ln>
            <a:noFill/>
          </a:ln>
        </p:spPr>
      </p:pic>
      <p:sp>
        <p:nvSpPr>
          <p:cNvPr id="85" name="Shape 85"/>
          <p:cNvSpPr/>
          <p:nvPr/>
        </p:nvSpPr>
        <p:spPr>
          <a:xfrm>
            <a:off x="4716016" y="476672"/>
            <a:ext cx="3095719"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800" u="none" cap="none" strike="noStrike">
                <a:solidFill>
                  <a:schemeClr val="lt1"/>
                </a:solidFill>
                <a:latin typeface="Calibri"/>
                <a:ea typeface="Calibri"/>
                <a:cs typeface="Calibri"/>
                <a:sym typeface="Calibri"/>
              </a:rPr>
              <a:t>الوحدة السابعة</a:t>
            </a:r>
          </a:p>
        </p:txBody>
      </p:sp>
      <p:pic>
        <p:nvPicPr>
          <p:cNvPr descr="00138.gif" id="86" name="Shape 86"/>
          <p:cNvPicPr preferRelativeResize="0"/>
          <p:nvPr/>
        </p:nvPicPr>
        <p:blipFill rotWithShape="1">
          <a:blip r:embed="rId4">
            <a:alphaModFix/>
          </a:blip>
          <a:srcRect b="0" l="0" r="0" t="0"/>
          <a:stretch/>
        </p:blipFill>
        <p:spPr>
          <a:xfrm>
            <a:off x="611560" y="2204864"/>
            <a:ext cx="7560839" cy="4653135"/>
          </a:xfrm>
          <a:prstGeom prst="rect">
            <a:avLst/>
          </a:prstGeom>
          <a:noFill/>
          <a:ln>
            <a:noFill/>
          </a:ln>
        </p:spPr>
      </p:pic>
      <p:sp>
        <p:nvSpPr>
          <p:cNvPr id="87" name="Shape 87"/>
          <p:cNvSpPr txBox="1"/>
          <p:nvPr/>
        </p:nvSpPr>
        <p:spPr>
          <a:xfrm>
            <a:off x="1547663" y="3861048"/>
            <a:ext cx="5443263" cy="2123657"/>
          </a:xfrm>
          <a:prstGeom prst="rect">
            <a:avLst/>
          </a:prstGeom>
          <a:noFill/>
          <a:ln>
            <a:noFill/>
          </a:ln>
        </p:spPr>
        <p:txBody>
          <a:bodyPr anchorCtr="0" anchor="t" bIns="45700" lIns="91425" rIns="91425" tIns="45700">
            <a:noAutofit/>
          </a:bodyPr>
          <a:lstStyle/>
          <a:p>
            <a:pPr indent="0" lvl="0" marL="0" marR="0" rtl="1" algn="ctr">
              <a:spcBef>
                <a:spcPts val="0"/>
              </a:spcBef>
              <a:spcAft>
                <a:spcPts val="0"/>
              </a:spcAft>
              <a:buSzPct val="25000"/>
              <a:buNone/>
            </a:pPr>
            <a:r>
              <a:rPr b="1" i="0" lang="ar-EG" sz="6600" u="none" cap="none" strike="noStrike">
                <a:solidFill>
                  <a:srgbClr val="FF0000"/>
                </a:solidFill>
                <a:latin typeface="Calibri"/>
                <a:ea typeface="Calibri"/>
                <a:cs typeface="Calibri"/>
                <a:sym typeface="Calibri"/>
              </a:rPr>
              <a:t>تعزيز الصحة النفسية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
                                        <p:tgtEl>
                                          <p:spTgt spid="86"/>
                                        </p:tgtEl>
                                      </p:cBhvr>
                                    </p:animEffect>
                                  </p:childTnLst>
                                </p:cTn>
                              </p:par>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5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pic>
        <p:nvPicPr>
          <p:cNvPr descr="ScallopedRectangle3.gif" id="156" name="Shape 156"/>
          <p:cNvPicPr preferRelativeResize="0"/>
          <p:nvPr/>
        </p:nvPicPr>
        <p:blipFill rotWithShape="1">
          <a:blip r:embed="rId3">
            <a:alphaModFix/>
          </a:blip>
          <a:srcRect b="0" l="0" r="0" t="0"/>
          <a:stretch/>
        </p:blipFill>
        <p:spPr>
          <a:xfrm>
            <a:off x="121095" y="476672"/>
            <a:ext cx="8915400" cy="6048671"/>
          </a:xfrm>
          <a:prstGeom prst="rect">
            <a:avLst/>
          </a:prstGeom>
          <a:noFill/>
          <a:ln>
            <a:noFill/>
          </a:ln>
        </p:spPr>
      </p:pic>
      <p:sp>
        <p:nvSpPr>
          <p:cNvPr id="157" name="Shape 157"/>
          <p:cNvSpPr/>
          <p:nvPr/>
        </p:nvSpPr>
        <p:spPr>
          <a:xfrm>
            <a:off x="755575" y="1052736"/>
            <a:ext cx="7672536" cy="2554544"/>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rgbClr val="FF0000"/>
                </a:solidFill>
                <a:latin typeface="Calibri"/>
                <a:ea typeface="Calibri"/>
                <a:cs typeface="Calibri"/>
                <a:sym typeface="Calibri"/>
              </a:rPr>
              <a:t>قوله: (</a:t>
            </a:r>
            <a:r>
              <a:rPr b="1" i="0" lang="ar-EG" sz="3200" u="none" cap="none" strike="noStrike">
                <a:solidFill>
                  <a:srgbClr val="00B050"/>
                </a:solidFill>
                <a:latin typeface="Calibri"/>
                <a:ea typeface="Calibri"/>
                <a:cs typeface="Calibri"/>
                <a:sym typeface="Calibri"/>
              </a:rPr>
              <a:t>وضلَعَ الدين</a:t>
            </a:r>
            <a:r>
              <a:rPr b="1" i="0" lang="ar-EG" sz="3200" u="none" cap="none" strike="noStrike">
                <a:solidFill>
                  <a:srgbClr val="FF0000"/>
                </a:solidFill>
                <a:latin typeface="Calibri"/>
                <a:ea typeface="Calibri"/>
                <a:cs typeface="Calibri"/>
                <a:sym typeface="Calibri"/>
              </a:rPr>
              <a:t>): أي شدّته وثقله، حتى يميل صاحبه عن الاستواء والاعتدال، فلهذا استعاذ منه  صلى الله عليه وسلم  لما فيه كذلك من شغل العبد عن القيام بالعبادة على الوجه الأكمل، والوقوع في المحذورات الشرعية كما سبق، مثل: الإخلاف في الوعد، والوقوع في الكذب.</a:t>
            </a:r>
          </a:p>
        </p:txBody>
      </p:sp>
      <p:sp>
        <p:nvSpPr>
          <p:cNvPr id="158" name="Shape 158"/>
          <p:cNvSpPr/>
          <p:nvPr/>
        </p:nvSpPr>
        <p:spPr>
          <a:xfrm>
            <a:off x="755575" y="3501007"/>
            <a:ext cx="7672536" cy="2554544"/>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rgbClr val="FF0000"/>
                </a:solidFill>
                <a:latin typeface="Calibri"/>
                <a:ea typeface="Calibri"/>
                <a:cs typeface="Calibri"/>
                <a:sym typeface="Calibri"/>
              </a:rPr>
              <a:t>واستعاذ النبي صلى الله عليه وسلم: (</a:t>
            </a:r>
            <a:r>
              <a:rPr b="1" i="0" lang="ar-EG" sz="3200" u="none" cap="none" strike="noStrike">
                <a:solidFill>
                  <a:srgbClr val="00B050"/>
                </a:solidFill>
                <a:latin typeface="Calibri"/>
                <a:ea typeface="Calibri"/>
                <a:cs typeface="Calibri"/>
                <a:sym typeface="Calibri"/>
              </a:rPr>
              <a:t>من غلبة الرجال</a:t>
            </a:r>
            <a:r>
              <a:rPr b="1" i="0" lang="ar-EG" sz="3200" u="none" cap="none" strike="noStrike">
                <a:solidFill>
                  <a:srgbClr val="FF0000"/>
                </a:solidFill>
                <a:latin typeface="Calibri"/>
                <a:ea typeface="Calibri"/>
                <a:cs typeface="Calibri"/>
                <a:sym typeface="Calibri"/>
              </a:rPr>
              <a:t>): وهو تسلّطهم، وظلمهم، وغلبتهم بغير الحق، يؤدي إلى وهن النفس، وضعفها، وإلى الذلة والهوان، فيفتر عن الطاعة والعبادة لما يوقع في النفس من الخور والأحزان، والأوهام، الذي قد يؤدّي إلى الحقد، والانتقام.</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pic>
        <p:nvPicPr>
          <p:cNvPr descr="ScallopedRectangle3.gif" id="163" name="Shape 163"/>
          <p:cNvPicPr preferRelativeResize="0"/>
          <p:nvPr/>
        </p:nvPicPr>
        <p:blipFill rotWithShape="1">
          <a:blip r:embed="rId3">
            <a:alphaModFix/>
          </a:blip>
          <a:srcRect b="0" l="0" r="0" t="0"/>
          <a:stretch/>
        </p:blipFill>
        <p:spPr>
          <a:xfrm>
            <a:off x="121095" y="476672"/>
            <a:ext cx="8915400" cy="6048671"/>
          </a:xfrm>
          <a:prstGeom prst="rect">
            <a:avLst/>
          </a:prstGeom>
          <a:noFill/>
          <a:ln>
            <a:noFill/>
          </a:ln>
        </p:spPr>
      </p:pic>
      <p:sp>
        <p:nvSpPr>
          <p:cNvPr id="164" name="Shape 164"/>
          <p:cNvSpPr/>
          <p:nvPr/>
        </p:nvSpPr>
        <p:spPr>
          <a:xfrm>
            <a:off x="755575" y="1340767"/>
            <a:ext cx="7672536" cy="2062103"/>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rgbClr val="FF0000"/>
                </a:solidFill>
                <a:latin typeface="Calibri"/>
                <a:ea typeface="Calibri"/>
                <a:cs typeface="Calibri"/>
                <a:sym typeface="Calibri"/>
              </a:rPr>
              <a:t>فينبغي لكل مؤمن أن يُعنى بهذا الدعاء الجليل، فنحن في أشدّ الحاجة إليه في زمننا هذا، وقد تكالبت علينا الهموم، والغموم والأعداء من كل مكان، فنسأل اللَّه السلامة في ديننا ودنيانا.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pic>
        <p:nvPicPr>
          <p:cNvPr descr="1099366509.png" id="169" name="Shape 169"/>
          <p:cNvPicPr preferRelativeResize="0"/>
          <p:nvPr/>
        </p:nvPicPr>
        <p:blipFill rotWithShape="1">
          <a:blip r:embed="rId3">
            <a:alphaModFix/>
          </a:blip>
          <a:srcRect b="0" l="0" r="0" t="0"/>
          <a:stretch/>
        </p:blipFill>
        <p:spPr>
          <a:xfrm>
            <a:off x="395536" y="2348880"/>
            <a:ext cx="8381999" cy="4319885"/>
          </a:xfrm>
          <a:prstGeom prst="rect">
            <a:avLst/>
          </a:prstGeom>
          <a:noFill/>
          <a:ln>
            <a:noFill/>
          </a:ln>
        </p:spPr>
      </p:pic>
      <p:sp>
        <p:nvSpPr>
          <p:cNvPr id="170" name="Shape 170"/>
          <p:cNvSpPr/>
          <p:nvPr/>
        </p:nvSpPr>
        <p:spPr>
          <a:xfrm>
            <a:off x="755575" y="2627033"/>
            <a:ext cx="7560839" cy="3970318"/>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rgbClr val="660033"/>
                </a:solidFill>
                <a:latin typeface="Calibri"/>
                <a:ea typeface="Calibri"/>
                <a:cs typeface="Calibri"/>
                <a:sym typeface="Calibri"/>
              </a:rPr>
              <a:t>الاضطراب النفسي: </a:t>
            </a:r>
            <a:r>
              <a:rPr b="1" i="0" lang="ar-EG" sz="3600" u="none" cap="none" strike="noStrike">
                <a:solidFill>
                  <a:schemeClr val="dk1"/>
                </a:solidFill>
                <a:latin typeface="Calibri"/>
                <a:ea typeface="Calibri"/>
                <a:cs typeface="Calibri"/>
                <a:sym typeface="Calibri"/>
              </a:rPr>
              <a:t>هو مجموعة أعراض تتصف باضطرابات هامة في إدراك الفرد أو التنظيم أو الضبط الانفعالي أو في الجانب السلوكي وهذه الأعراض تعكس خللاً في العمليات النفسية أو البيولوجية أو النمائية. وتتصف الاضطرابات النفسية بالكرب والمعاناة في الجوانب الاجتماعية أو المهنية أو الأكاديمية أو الأنشطة الهامة.</a:t>
            </a:r>
          </a:p>
        </p:txBody>
      </p:sp>
      <p:pic>
        <p:nvPicPr>
          <p:cNvPr descr="88.emf" id="171" name="Shape 171"/>
          <p:cNvPicPr preferRelativeResize="0"/>
          <p:nvPr/>
        </p:nvPicPr>
        <p:blipFill rotWithShape="1">
          <a:blip r:embed="rId4">
            <a:alphaModFix/>
          </a:blip>
          <a:srcRect b="0" l="0" r="0" t="0"/>
          <a:stretch/>
        </p:blipFill>
        <p:spPr>
          <a:xfrm>
            <a:off x="3203848" y="0"/>
            <a:ext cx="5472607" cy="1714500"/>
          </a:xfrm>
          <a:prstGeom prst="rect">
            <a:avLst/>
          </a:prstGeom>
          <a:noFill/>
          <a:ln>
            <a:noFill/>
          </a:ln>
        </p:spPr>
      </p:pic>
      <p:sp>
        <p:nvSpPr>
          <p:cNvPr id="172" name="Shape 172"/>
          <p:cNvSpPr/>
          <p:nvPr/>
        </p:nvSpPr>
        <p:spPr>
          <a:xfrm>
            <a:off x="3347864" y="666854"/>
            <a:ext cx="4847455" cy="830996"/>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800" u="none" cap="none" strike="noStrike">
                <a:solidFill>
                  <a:schemeClr val="lt1"/>
                </a:solidFill>
                <a:latin typeface="Calibri"/>
                <a:ea typeface="Calibri"/>
                <a:cs typeface="Calibri"/>
                <a:sym typeface="Calibri"/>
              </a:rPr>
              <a:t>مفاهيم ومصطلحات؟</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pic>
        <p:nvPicPr>
          <p:cNvPr descr="button-23968_640.png" id="177" name="Shape 177"/>
          <p:cNvPicPr preferRelativeResize="0"/>
          <p:nvPr/>
        </p:nvPicPr>
        <p:blipFill rotWithShape="1">
          <a:blip r:embed="rId3">
            <a:alphaModFix/>
          </a:blip>
          <a:srcRect b="0" l="0" r="0" t="0"/>
          <a:stretch/>
        </p:blipFill>
        <p:spPr>
          <a:xfrm>
            <a:off x="756418" y="1988840"/>
            <a:ext cx="7920036" cy="3168351"/>
          </a:xfrm>
          <a:prstGeom prst="rect">
            <a:avLst/>
          </a:prstGeom>
          <a:solidFill>
            <a:srgbClr val="FF0000"/>
          </a:solidFill>
          <a:ln>
            <a:noFill/>
          </a:ln>
        </p:spPr>
      </p:pic>
      <p:sp>
        <p:nvSpPr>
          <p:cNvPr id="178" name="Shape 178"/>
          <p:cNvSpPr/>
          <p:nvPr/>
        </p:nvSpPr>
        <p:spPr>
          <a:xfrm>
            <a:off x="1116458" y="2513221"/>
            <a:ext cx="7129461" cy="2123657"/>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6600" u="none" cap="none" strike="noStrike">
                <a:solidFill>
                  <a:schemeClr val="dk1"/>
                </a:solidFill>
                <a:latin typeface="Calibri"/>
                <a:ea typeface="Calibri"/>
                <a:cs typeface="Calibri"/>
                <a:sym typeface="Calibri"/>
              </a:rPr>
              <a:t>أولاً: ماهية الاضطراب النفسي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78">
                                            <p:txEl>
                                              <p:pRg end="0" st="0"/>
                                            </p:txEl>
                                          </p:spTgt>
                                        </p:tgtEl>
                                        <p:attrNameLst>
                                          <p:attrName>style.visibility</p:attrName>
                                        </p:attrNameLst>
                                      </p:cBhvr>
                                      <p:to>
                                        <p:strVal val="visible"/>
                                      </p:to>
                                    </p:set>
                                    <p:animEffect filter="fade" transition="in">
                                      <p:cBhvr>
                                        <p:cTn dur="500"/>
                                        <p:tgtEl>
                                          <p:spTgt spid="17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pic>
        <p:nvPicPr>
          <p:cNvPr descr="Islamic_frame_40.jpg" id="183" name="Shape 183"/>
          <p:cNvPicPr preferRelativeResize="0"/>
          <p:nvPr/>
        </p:nvPicPr>
        <p:blipFill rotWithShape="1">
          <a:blip r:embed="rId3">
            <a:alphaModFix/>
          </a:blip>
          <a:srcRect b="0" l="0" r="0" t="0"/>
          <a:stretch/>
        </p:blipFill>
        <p:spPr>
          <a:xfrm>
            <a:off x="180528" y="908720"/>
            <a:ext cx="9144000" cy="5760640"/>
          </a:xfrm>
          <a:prstGeom prst="rect">
            <a:avLst/>
          </a:prstGeom>
          <a:noFill/>
          <a:ln>
            <a:noFill/>
          </a:ln>
        </p:spPr>
      </p:pic>
      <p:sp>
        <p:nvSpPr>
          <p:cNvPr id="184" name="Shape 184"/>
          <p:cNvSpPr/>
          <p:nvPr/>
        </p:nvSpPr>
        <p:spPr>
          <a:xfrm>
            <a:off x="1115616" y="1628800"/>
            <a:ext cx="6696744" cy="3785651"/>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000" u="none" cap="none" strike="noStrike">
                <a:solidFill>
                  <a:schemeClr val="dk1"/>
                </a:solidFill>
                <a:latin typeface="Calibri"/>
                <a:ea typeface="Calibri"/>
                <a:cs typeface="Calibri"/>
                <a:sym typeface="Calibri"/>
              </a:rPr>
              <a:t>ويكون الإنسان مضطربا نفسيا إذا كانت الحالة التي يمر بها تؤثر على حياته سلبا وتشعره بالضيق والنكد وتتأثر علاقاته الاجتماعية والوظيفية بسبب ذلك عندها يحتاج الأمر التدخل العلاجي النفسي.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grpSp>
        <p:nvGrpSpPr>
          <p:cNvPr id="189" name="Shape 189"/>
          <p:cNvGrpSpPr/>
          <p:nvPr/>
        </p:nvGrpSpPr>
        <p:grpSpPr>
          <a:xfrm>
            <a:off x="827580" y="1451991"/>
            <a:ext cx="7344815" cy="3777207"/>
            <a:chOff x="4769635" y="3037411"/>
            <a:chExt cx="712288" cy="2712779"/>
          </a:xfrm>
        </p:grpSpPr>
        <p:sp>
          <p:nvSpPr>
            <p:cNvPr id="190" name="Shape 190"/>
            <p:cNvSpPr/>
            <p:nvPr/>
          </p:nvSpPr>
          <p:spPr>
            <a:xfrm>
              <a:off x="5110978" y="3526405"/>
              <a:ext cx="104262" cy="549091"/>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26d59c7e.png" id="191" name="Shape 191"/>
            <p:cNvPicPr preferRelativeResize="0"/>
            <p:nvPr/>
          </p:nvPicPr>
          <p:blipFill rotWithShape="1">
            <a:blip r:embed="rId3">
              <a:alphaModFix/>
            </a:blip>
            <a:srcRect b="0" l="0" r="0" t="0"/>
            <a:stretch/>
          </p:blipFill>
          <p:spPr>
            <a:xfrm>
              <a:off x="4769635" y="3037411"/>
              <a:ext cx="712288" cy="2712779"/>
            </a:xfrm>
            <a:prstGeom prst="rect">
              <a:avLst/>
            </a:prstGeom>
            <a:noFill/>
            <a:ln>
              <a:noFill/>
            </a:ln>
          </p:spPr>
        </p:pic>
      </p:grpSp>
      <p:sp>
        <p:nvSpPr>
          <p:cNvPr id="192" name="Shape 192"/>
          <p:cNvSpPr/>
          <p:nvPr/>
        </p:nvSpPr>
        <p:spPr>
          <a:xfrm rot="-232791">
            <a:off x="1547664" y="1835531"/>
            <a:ext cx="5904656" cy="2862321"/>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6000" u="none" cap="none" strike="noStrike">
                <a:solidFill>
                  <a:srgbClr val="A04400"/>
                </a:solidFill>
                <a:latin typeface="Calibri"/>
                <a:ea typeface="Calibri"/>
                <a:cs typeface="Calibri"/>
                <a:sym typeface="Calibri"/>
              </a:rPr>
              <a:t>من يقوم بعملية تشخيص الاضطرابات النفسية؟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grpSp>
        <p:nvGrpSpPr>
          <p:cNvPr id="197" name="Shape 197"/>
          <p:cNvGrpSpPr/>
          <p:nvPr/>
        </p:nvGrpSpPr>
        <p:grpSpPr>
          <a:xfrm>
            <a:off x="107950" y="260647"/>
            <a:ext cx="8820149" cy="6408711"/>
            <a:chOff x="1187624" y="586925"/>
            <a:chExt cx="6993694" cy="5985325"/>
          </a:xfrm>
        </p:grpSpPr>
        <p:sp>
          <p:nvSpPr>
            <p:cNvPr id="198" name="Shape 198"/>
            <p:cNvSpPr/>
            <p:nvPr/>
          </p:nvSpPr>
          <p:spPr>
            <a:xfrm rot="-158768">
              <a:off x="1390285" y="883534"/>
              <a:ext cx="6491446" cy="5330126"/>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E:\شغل نجلاء\خلفيات وبراويز وصور\New folder\البراويز\البراويز\0151.bmp" id="199" name="Shape 199"/>
            <p:cNvPicPr preferRelativeResize="0"/>
            <p:nvPr/>
          </p:nvPicPr>
          <p:blipFill rotWithShape="1">
            <a:blip r:embed="rId3">
              <a:alphaModFix/>
            </a:blip>
            <a:srcRect b="0" l="0" r="0" t="0"/>
            <a:stretch/>
          </p:blipFill>
          <p:spPr>
            <a:xfrm>
              <a:off x="1187624" y="586925"/>
              <a:ext cx="6993694" cy="5985325"/>
            </a:xfrm>
            <a:prstGeom prst="rect">
              <a:avLst/>
            </a:prstGeom>
            <a:noFill/>
            <a:ln>
              <a:noFill/>
            </a:ln>
          </p:spPr>
        </p:pic>
      </p:grpSp>
      <p:sp>
        <p:nvSpPr>
          <p:cNvPr id="200" name="Shape 200"/>
          <p:cNvSpPr/>
          <p:nvPr/>
        </p:nvSpPr>
        <p:spPr>
          <a:xfrm rot="-216309">
            <a:off x="711498" y="1226338"/>
            <a:ext cx="7550150" cy="440120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chemeClr val="dk1"/>
                </a:solidFill>
                <a:latin typeface="Calibri"/>
                <a:ea typeface="Calibri"/>
                <a:cs typeface="Calibri"/>
                <a:sym typeface="Calibri"/>
              </a:rPr>
              <a:t>يقوم بتشخيص الاضطرابات النفسية المؤهلون من أهل الاختصاص من الأطباء النفسيين والأخصائيين النفسيين، ولا يمكن لغيرهم القيام بذلك.</a:t>
            </a:r>
          </a:p>
          <a:p>
            <a:pPr indent="0" lvl="0" marL="0" marR="0" rtl="1" algn="r">
              <a:spcBef>
                <a:spcPts val="0"/>
              </a:spcBef>
              <a:buSzPct val="25000"/>
              <a:buNone/>
            </a:pPr>
            <a:r>
              <a:rPr b="1" i="0" lang="ar-EG" sz="4000" u="none" cap="none" strike="noStrike">
                <a:solidFill>
                  <a:schemeClr val="dk1"/>
                </a:solidFill>
                <a:latin typeface="Calibri"/>
                <a:ea typeface="Calibri"/>
                <a:cs typeface="Calibri"/>
                <a:sym typeface="Calibri"/>
              </a:rPr>
              <a:t>وسنورد بعض الاضطرابات النفسية نظراً لأهمية معرفتها في الوقت الحاضر لتكوين ثقافة نفسية جيدة.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pic>
        <p:nvPicPr>
          <p:cNvPr descr="22222.gif" id="205" name="Shape 205"/>
          <p:cNvPicPr preferRelativeResize="0"/>
          <p:nvPr/>
        </p:nvPicPr>
        <p:blipFill rotWithShape="1">
          <a:blip r:embed="rId3">
            <a:alphaModFix/>
          </a:blip>
          <a:srcRect b="0" l="0" r="0" t="0"/>
          <a:stretch/>
        </p:blipFill>
        <p:spPr>
          <a:xfrm flipH="1">
            <a:off x="5580111" y="-99391"/>
            <a:ext cx="3240359" cy="1944216"/>
          </a:xfrm>
          <a:prstGeom prst="rect">
            <a:avLst/>
          </a:prstGeom>
          <a:noFill/>
          <a:ln>
            <a:noFill/>
          </a:ln>
        </p:spPr>
      </p:pic>
      <p:sp>
        <p:nvSpPr>
          <p:cNvPr id="206" name="Shape 206"/>
          <p:cNvSpPr/>
          <p:nvPr/>
        </p:nvSpPr>
        <p:spPr>
          <a:xfrm>
            <a:off x="6300192" y="260647"/>
            <a:ext cx="2160240" cy="120032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ar-EG" sz="7200" u="none" cap="none" strike="noStrike">
                <a:solidFill>
                  <a:schemeClr val="lt1"/>
                </a:solidFill>
                <a:latin typeface="Calibri"/>
                <a:ea typeface="Calibri"/>
                <a:cs typeface="Calibri"/>
                <a:sym typeface="Calibri"/>
              </a:rPr>
              <a:t>لاحظ</a:t>
            </a:r>
          </a:p>
        </p:txBody>
      </p:sp>
      <p:grpSp>
        <p:nvGrpSpPr>
          <p:cNvPr id="207" name="Shape 207"/>
          <p:cNvGrpSpPr/>
          <p:nvPr/>
        </p:nvGrpSpPr>
        <p:grpSpPr>
          <a:xfrm>
            <a:off x="107504" y="2420888"/>
            <a:ext cx="8964487" cy="3960439"/>
            <a:chOff x="1863760" y="1772816"/>
            <a:chExt cx="5823557" cy="3047491"/>
          </a:xfrm>
        </p:grpSpPr>
        <p:sp>
          <p:nvSpPr>
            <p:cNvPr id="208" name="Shape 208"/>
            <p:cNvSpPr/>
            <p:nvPr/>
          </p:nvSpPr>
          <p:spPr>
            <a:xfrm>
              <a:off x="2267743" y="2132856"/>
              <a:ext cx="5040559" cy="2232248"/>
            </a:xfrm>
            <a:prstGeom prst="rect">
              <a:avLst/>
            </a:prstGeom>
            <a:solidFill>
              <a:schemeClr val="lt1"/>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23af5376.png" id="209" name="Shape 209"/>
            <p:cNvPicPr preferRelativeResize="0"/>
            <p:nvPr/>
          </p:nvPicPr>
          <p:blipFill rotWithShape="1">
            <a:blip r:embed="rId4">
              <a:alphaModFix/>
            </a:blip>
            <a:srcRect b="0" l="0" r="0" t="0"/>
            <a:stretch/>
          </p:blipFill>
          <p:spPr>
            <a:xfrm>
              <a:off x="1863760" y="1772816"/>
              <a:ext cx="5823557" cy="3047491"/>
            </a:xfrm>
            <a:prstGeom prst="rect">
              <a:avLst/>
            </a:prstGeom>
            <a:noFill/>
            <a:ln>
              <a:noFill/>
            </a:ln>
          </p:spPr>
        </p:pic>
      </p:grpSp>
      <p:sp>
        <p:nvSpPr>
          <p:cNvPr id="210" name="Shape 210"/>
          <p:cNvSpPr/>
          <p:nvPr/>
        </p:nvSpPr>
        <p:spPr>
          <a:xfrm>
            <a:off x="1403648" y="3356992"/>
            <a:ext cx="6480719" cy="175432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3600" u="none" cap="none" strike="noStrike">
                <a:solidFill>
                  <a:schemeClr val="dk1"/>
                </a:solidFill>
                <a:latin typeface="Calibri"/>
                <a:ea typeface="Calibri"/>
                <a:cs typeface="Calibri"/>
                <a:sym typeface="Calibri"/>
              </a:rPr>
              <a:t>إن ظهور بعض أعراض الاضطرابات النفسية بشكل مؤقت على الفرد لا يعني بالضرورة إصابته بالاضطراب النفسي.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grpSp>
        <p:nvGrpSpPr>
          <p:cNvPr id="215" name="Shape 215"/>
          <p:cNvGrpSpPr/>
          <p:nvPr/>
        </p:nvGrpSpPr>
        <p:grpSpPr>
          <a:xfrm>
            <a:off x="899591" y="1124743"/>
            <a:ext cx="7776864" cy="4392488"/>
            <a:chOff x="2162576" y="-92607"/>
            <a:chExt cx="5423960" cy="5194829"/>
          </a:xfrm>
        </p:grpSpPr>
        <p:sp>
          <p:nvSpPr>
            <p:cNvPr id="216" name="Shape 216"/>
            <p:cNvSpPr/>
            <p:nvPr/>
          </p:nvSpPr>
          <p:spPr>
            <a:xfrm>
              <a:off x="2699013" y="555531"/>
              <a:ext cx="4410693" cy="3816813"/>
            </a:xfrm>
            <a:prstGeom prst="roundRect">
              <a:avLst>
                <a:gd fmla="val 16667" name="adj"/>
              </a:avLst>
            </a:prstGeom>
            <a:solidFill>
              <a:schemeClr val="lt1"/>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38.WMF" id="217" name="Shape 217"/>
            <p:cNvPicPr preferRelativeResize="0"/>
            <p:nvPr/>
          </p:nvPicPr>
          <p:blipFill rotWithShape="1">
            <a:blip r:embed="rId3">
              <a:alphaModFix/>
            </a:blip>
            <a:srcRect b="0" l="0" r="0" t="0"/>
            <a:stretch/>
          </p:blipFill>
          <p:spPr>
            <a:xfrm>
              <a:off x="2162576" y="-92607"/>
              <a:ext cx="5423960" cy="5194829"/>
            </a:xfrm>
            <a:prstGeom prst="rect">
              <a:avLst/>
            </a:prstGeom>
            <a:noFill/>
            <a:ln>
              <a:noFill/>
            </a:ln>
          </p:spPr>
        </p:pic>
      </p:grpSp>
      <p:sp>
        <p:nvSpPr>
          <p:cNvPr id="218" name="Shape 218"/>
          <p:cNvSpPr/>
          <p:nvPr/>
        </p:nvSpPr>
        <p:spPr>
          <a:xfrm>
            <a:off x="2267743" y="2348880"/>
            <a:ext cx="5112567" cy="2123657"/>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1" i="0" lang="ar-EG" sz="6600" u="none" cap="none" strike="noStrike">
                <a:solidFill>
                  <a:srgbClr val="660033"/>
                </a:solidFill>
                <a:latin typeface="Calibri"/>
                <a:ea typeface="Calibri"/>
                <a:cs typeface="Calibri"/>
                <a:sym typeface="Calibri"/>
              </a:rPr>
              <a:t>أنواع الاضطرابات النفسية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pic>
        <p:nvPicPr>
          <p:cNvPr descr="Islamic_frame_40.jpg" id="223" name="Shape 223"/>
          <p:cNvPicPr preferRelativeResize="0"/>
          <p:nvPr/>
        </p:nvPicPr>
        <p:blipFill rotWithShape="1">
          <a:blip r:embed="rId3">
            <a:alphaModFix/>
          </a:blip>
          <a:srcRect b="0" l="0" r="0" t="0"/>
          <a:stretch/>
        </p:blipFill>
        <p:spPr>
          <a:xfrm>
            <a:off x="251519" y="1412775"/>
            <a:ext cx="8640960" cy="4248472"/>
          </a:xfrm>
          <a:prstGeom prst="rect">
            <a:avLst/>
          </a:prstGeom>
          <a:noFill/>
          <a:ln>
            <a:noFill/>
          </a:ln>
        </p:spPr>
      </p:pic>
      <p:sp>
        <p:nvSpPr>
          <p:cNvPr id="224" name="Shape 224"/>
          <p:cNvSpPr/>
          <p:nvPr/>
        </p:nvSpPr>
        <p:spPr>
          <a:xfrm>
            <a:off x="1115616" y="1916832"/>
            <a:ext cx="6912767" cy="3139321"/>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6600" u="none" cap="none" strike="noStrike">
                <a:solidFill>
                  <a:schemeClr val="lt1"/>
                </a:solidFill>
                <a:latin typeface="Calibri"/>
                <a:ea typeface="Calibri"/>
                <a:cs typeface="Calibri"/>
                <a:sym typeface="Calibri"/>
              </a:rPr>
              <a:t>تتعدد الاضطرابات النفسية وسنناقش أبرزها على النحو التالي: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grpSp>
        <p:nvGrpSpPr>
          <p:cNvPr id="92" name="Shape 92"/>
          <p:cNvGrpSpPr/>
          <p:nvPr/>
        </p:nvGrpSpPr>
        <p:grpSpPr>
          <a:xfrm flipH="1" rot="1918785">
            <a:off x="-97327" y="1284036"/>
            <a:ext cx="9702567" cy="4526376"/>
            <a:chOff x="4101419" y="-889924"/>
            <a:chExt cx="2687977" cy="2812164"/>
          </a:xfrm>
        </p:grpSpPr>
        <p:sp>
          <p:nvSpPr>
            <p:cNvPr id="93" name="Shape 93"/>
            <p:cNvSpPr/>
            <p:nvPr/>
          </p:nvSpPr>
          <p:spPr>
            <a:xfrm rot="1793373">
              <a:off x="4671387" y="-333991"/>
              <a:ext cx="1595915" cy="1834233"/>
            </a:xfrm>
            <a:prstGeom prst="roundRect">
              <a:avLst>
                <a:gd fmla="val 16667" name="adj"/>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88.gif" id="94" name="Shape 94"/>
            <p:cNvPicPr preferRelativeResize="0"/>
            <p:nvPr/>
          </p:nvPicPr>
          <p:blipFill rotWithShape="1">
            <a:blip r:embed="rId3">
              <a:alphaModFix/>
            </a:blip>
            <a:srcRect b="0" l="0" r="0" t="0"/>
            <a:stretch/>
          </p:blipFill>
          <p:spPr>
            <a:xfrm rot="1729305">
              <a:off x="4511810" y="-575020"/>
              <a:ext cx="1867194" cy="2182358"/>
            </a:xfrm>
            <a:prstGeom prst="rect">
              <a:avLst/>
            </a:prstGeom>
            <a:noFill/>
            <a:ln>
              <a:noFill/>
            </a:ln>
          </p:spPr>
        </p:pic>
      </p:grpSp>
      <p:sp>
        <p:nvSpPr>
          <p:cNvPr id="95" name="Shape 95"/>
          <p:cNvSpPr txBox="1"/>
          <p:nvPr/>
        </p:nvSpPr>
        <p:spPr>
          <a:xfrm>
            <a:off x="2195735" y="2780927"/>
            <a:ext cx="5040559"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8800" u="none" cap="none" strike="noStrike">
                <a:solidFill>
                  <a:schemeClr val="dk1"/>
                </a:solidFill>
                <a:latin typeface="Calibri"/>
                <a:ea typeface="Calibri"/>
                <a:cs typeface="Calibri"/>
                <a:sym typeface="Calibri"/>
              </a:rPr>
              <a:t>الدرس الثاني</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500"/>
                                        <p:tgtEl>
                                          <p:spTgt spid="92"/>
                                        </p:tgtEl>
                                        <p:attrNameLst>
                                          <p:attrName>ppt_w</p:attrName>
                                        </p:attrNameLst>
                                      </p:cBhvr>
                                      <p:tavLst>
                                        <p:tav fmla="" tm="0">
                                          <p:val>
                                            <p:strVal val="0"/>
                                          </p:val>
                                        </p:tav>
                                        <p:tav fmla="" tm="100000">
                                          <p:val>
                                            <p:strVal val="#ppt_w"/>
                                          </p:val>
                                        </p:tav>
                                      </p:tavLst>
                                    </p:anim>
                                    <p:anim calcmode="lin" valueType="num">
                                      <p:cBhvr additive="base">
                                        <p:cTn dur="500"/>
                                        <p:tgtEl>
                                          <p:spTgt spid="9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500"/>
                                        <p:tgtEl>
                                          <p:spTgt spid="95"/>
                                        </p:tgtEl>
                                        <p:attrNameLst>
                                          <p:attrName>ppt_w</p:attrName>
                                        </p:attrNameLst>
                                      </p:cBhvr>
                                      <p:tavLst>
                                        <p:tav fmla="" tm="0">
                                          <p:val>
                                            <p:strVal val="0"/>
                                          </p:val>
                                        </p:tav>
                                        <p:tav fmla="" tm="100000">
                                          <p:val>
                                            <p:strVal val="#ppt_w"/>
                                          </p:val>
                                        </p:tav>
                                      </p:tavLst>
                                    </p:anim>
                                    <p:anim calcmode="lin" valueType="num">
                                      <p:cBhvr additive="base">
                                        <p:cTn dur="500"/>
                                        <p:tgtEl>
                                          <p:spTgt spid="9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pic>
        <p:nvPicPr>
          <p:cNvPr descr="1099366509.png" id="229" name="Shape 229"/>
          <p:cNvPicPr preferRelativeResize="0"/>
          <p:nvPr/>
        </p:nvPicPr>
        <p:blipFill rotWithShape="1">
          <a:blip r:embed="rId3">
            <a:alphaModFix/>
          </a:blip>
          <a:srcRect b="0" l="0" r="0" t="0"/>
          <a:stretch/>
        </p:blipFill>
        <p:spPr>
          <a:xfrm>
            <a:off x="395536" y="2348880"/>
            <a:ext cx="8381999" cy="4319885"/>
          </a:xfrm>
          <a:prstGeom prst="rect">
            <a:avLst/>
          </a:prstGeom>
          <a:noFill/>
          <a:ln>
            <a:noFill/>
          </a:ln>
        </p:spPr>
      </p:pic>
      <p:sp>
        <p:nvSpPr>
          <p:cNvPr id="230" name="Shape 230"/>
          <p:cNvSpPr/>
          <p:nvPr/>
        </p:nvSpPr>
        <p:spPr>
          <a:xfrm>
            <a:off x="899591" y="3573016"/>
            <a:ext cx="7129463" cy="2308323"/>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rgbClr val="660033"/>
                </a:solidFill>
                <a:latin typeface="Calibri"/>
                <a:ea typeface="Calibri"/>
                <a:cs typeface="Calibri"/>
                <a:sym typeface="Calibri"/>
              </a:rPr>
              <a:t>الوسواس القهري: </a:t>
            </a:r>
            <a:r>
              <a:rPr b="1" i="0" lang="ar-EG" sz="3600" u="none" cap="none" strike="noStrike">
                <a:solidFill>
                  <a:schemeClr val="dk1"/>
                </a:solidFill>
                <a:latin typeface="Calibri"/>
                <a:ea typeface="Calibri"/>
                <a:cs typeface="Calibri"/>
                <a:sym typeface="Calibri"/>
              </a:rPr>
              <a:t>هو تكرار سلوك معين أو تسلط أفكار محددة (طوال اليوم وكل يوم) بشكل مزعج ولا يستطيع التخلص منه بالرغم من محاولاته العديدة.</a:t>
            </a:r>
          </a:p>
        </p:txBody>
      </p:sp>
      <p:pic>
        <p:nvPicPr>
          <p:cNvPr descr="88.emf" id="231" name="Shape 231"/>
          <p:cNvPicPr preferRelativeResize="0"/>
          <p:nvPr/>
        </p:nvPicPr>
        <p:blipFill rotWithShape="1">
          <a:blip r:embed="rId4">
            <a:alphaModFix/>
          </a:blip>
          <a:srcRect b="0" l="0" r="0" t="0"/>
          <a:stretch/>
        </p:blipFill>
        <p:spPr>
          <a:xfrm>
            <a:off x="3203848" y="0"/>
            <a:ext cx="5472607" cy="1714500"/>
          </a:xfrm>
          <a:prstGeom prst="rect">
            <a:avLst/>
          </a:prstGeom>
          <a:noFill/>
          <a:ln>
            <a:noFill/>
          </a:ln>
        </p:spPr>
      </p:pic>
      <p:sp>
        <p:nvSpPr>
          <p:cNvPr id="232" name="Shape 232"/>
          <p:cNvSpPr/>
          <p:nvPr/>
        </p:nvSpPr>
        <p:spPr>
          <a:xfrm>
            <a:off x="3347864" y="666854"/>
            <a:ext cx="4847455" cy="830996"/>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800" u="none" cap="none" strike="noStrike">
                <a:solidFill>
                  <a:schemeClr val="lt1"/>
                </a:solidFill>
                <a:latin typeface="Calibri"/>
                <a:ea typeface="Calibri"/>
                <a:cs typeface="Calibri"/>
                <a:sym typeface="Calibri"/>
              </a:rPr>
              <a:t>مفاهيم ومصطلحات؟</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x="0" y="0"/>
          <a:ext cx="0" cy="0"/>
          <a:chOff x="0" y="0"/>
          <a:chExt cx="0" cy="0"/>
        </a:xfrm>
      </p:grpSpPr>
      <p:pic>
        <p:nvPicPr>
          <p:cNvPr descr="dfdf.png" id="237" name="Shape 237"/>
          <p:cNvPicPr preferRelativeResize="0"/>
          <p:nvPr/>
        </p:nvPicPr>
        <p:blipFill rotWithShape="1">
          <a:blip r:embed="rId3">
            <a:alphaModFix/>
          </a:blip>
          <a:srcRect b="0" l="0" r="0" t="0"/>
          <a:stretch/>
        </p:blipFill>
        <p:spPr>
          <a:xfrm>
            <a:off x="0" y="44623"/>
            <a:ext cx="9756576" cy="2016224"/>
          </a:xfrm>
          <a:prstGeom prst="rect">
            <a:avLst/>
          </a:prstGeom>
          <a:noFill/>
          <a:ln>
            <a:noFill/>
          </a:ln>
        </p:spPr>
      </p:pic>
      <p:sp>
        <p:nvSpPr>
          <p:cNvPr id="238" name="Shape 238"/>
          <p:cNvSpPr/>
          <p:nvPr/>
        </p:nvSpPr>
        <p:spPr>
          <a:xfrm>
            <a:off x="2658494" y="476672"/>
            <a:ext cx="4041491" cy="76944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400" u="none" cap="none" strike="noStrike">
                <a:solidFill>
                  <a:schemeClr val="lt1"/>
                </a:solidFill>
                <a:latin typeface="Calibri"/>
                <a:ea typeface="Calibri"/>
                <a:cs typeface="Calibri"/>
                <a:sym typeface="Calibri"/>
              </a:rPr>
              <a:t>1- الوسواس القهري</a:t>
            </a:r>
          </a:p>
        </p:txBody>
      </p:sp>
      <p:grpSp>
        <p:nvGrpSpPr>
          <p:cNvPr id="239" name="Shape 239"/>
          <p:cNvGrpSpPr/>
          <p:nvPr/>
        </p:nvGrpSpPr>
        <p:grpSpPr>
          <a:xfrm>
            <a:off x="214312" y="2500313"/>
            <a:ext cx="8572499" cy="3857625"/>
            <a:chOff x="6072198" y="521952"/>
            <a:chExt cx="2769336" cy="3615532"/>
          </a:xfrm>
        </p:grpSpPr>
        <p:sp>
          <p:nvSpPr>
            <p:cNvPr id="240" name="Shape 240"/>
            <p:cNvSpPr/>
            <p:nvPr/>
          </p:nvSpPr>
          <p:spPr>
            <a:xfrm>
              <a:off x="6215073" y="714356"/>
              <a:ext cx="2500330" cy="3286148"/>
            </a:xfrm>
            <a:prstGeom prst="roundRect">
              <a:avLst>
                <a:gd fmla="val 9810" name="adj"/>
              </a:avLst>
            </a:prstGeom>
            <a:solidFill>
              <a:schemeClr val="lt1"/>
            </a:solidFill>
            <a:ln>
              <a:noFill/>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131.WMF" id="241" name="Shape 241"/>
            <p:cNvPicPr preferRelativeResize="0"/>
            <p:nvPr/>
          </p:nvPicPr>
          <p:blipFill rotWithShape="1">
            <a:blip r:embed="rId4">
              <a:alphaModFix/>
            </a:blip>
            <a:srcRect b="0" l="0" r="0" t="0"/>
            <a:stretch/>
          </p:blipFill>
          <p:spPr>
            <a:xfrm>
              <a:off x="6072198" y="521952"/>
              <a:ext cx="2769336" cy="3615532"/>
            </a:xfrm>
            <a:prstGeom prst="rect">
              <a:avLst/>
            </a:prstGeom>
            <a:noFill/>
            <a:ln>
              <a:noFill/>
            </a:ln>
          </p:spPr>
        </p:pic>
      </p:grpSp>
      <p:sp>
        <p:nvSpPr>
          <p:cNvPr id="242" name="Shape 242"/>
          <p:cNvSpPr/>
          <p:nvPr/>
        </p:nvSpPr>
        <p:spPr>
          <a:xfrm>
            <a:off x="899591" y="2996951"/>
            <a:ext cx="7028828" cy="132343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chemeClr val="dk1"/>
                </a:solidFill>
                <a:latin typeface="Calibri"/>
                <a:ea typeface="Calibri"/>
                <a:cs typeface="Calibri"/>
                <a:sym typeface="Calibri"/>
              </a:rPr>
              <a:t>للوسواس القهري أشكال متعددة، وهذه بعض الأعراض والتصرفات الوسواسية: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x="0" y="0"/>
          <a:ext cx="0" cy="0"/>
          <a:chOff x="0" y="0"/>
          <a:chExt cx="0" cy="0"/>
        </a:xfrm>
      </p:grpSpPr>
      <p:pic>
        <p:nvPicPr>
          <p:cNvPr descr="dfdf.png" id="247" name="Shape 247"/>
          <p:cNvPicPr preferRelativeResize="0"/>
          <p:nvPr/>
        </p:nvPicPr>
        <p:blipFill rotWithShape="1">
          <a:blip r:embed="rId3">
            <a:alphaModFix/>
          </a:blip>
          <a:srcRect b="0" l="0" r="0" t="0"/>
          <a:stretch/>
        </p:blipFill>
        <p:spPr>
          <a:xfrm>
            <a:off x="0" y="44623"/>
            <a:ext cx="9756576" cy="2016224"/>
          </a:xfrm>
          <a:prstGeom prst="rect">
            <a:avLst/>
          </a:prstGeom>
          <a:noFill/>
          <a:ln>
            <a:noFill/>
          </a:ln>
        </p:spPr>
      </p:pic>
      <p:sp>
        <p:nvSpPr>
          <p:cNvPr id="248" name="Shape 248"/>
          <p:cNvSpPr/>
          <p:nvPr/>
        </p:nvSpPr>
        <p:spPr>
          <a:xfrm>
            <a:off x="2658494" y="476672"/>
            <a:ext cx="4041491" cy="76944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400" u="none" cap="none" strike="noStrike">
                <a:solidFill>
                  <a:schemeClr val="lt1"/>
                </a:solidFill>
                <a:latin typeface="Calibri"/>
                <a:ea typeface="Calibri"/>
                <a:cs typeface="Calibri"/>
                <a:sym typeface="Calibri"/>
              </a:rPr>
              <a:t>1- الوسواس القهري</a:t>
            </a:r>
          </a:p>
        </p:txBody>
      </p:sp>
      <p:grpSp>
        <p:nvGrpSpPr>
          <p:cNvPr id="249" name="Shape 249"/>
          <p:cNvGrpSpPr/>
          <p:nvPr/>
        </p:nvGrpSpPr>
        <p:grpSpPr>
          <a:xfrm>
            <a:off x="214312" y="2500313"/>
            <a:ext cx="8572499" cy="3857625"/>
            <a:chOff x="6072198" y="521952"/>
            <a:chExt cx="2769336" cy="3615532"/>
          </a:xfrm>
        </p:grpSpPr>
        <p:sp>
          <p:nvSpPr>
            <p:cNvPr id="250" name="Shape 250"/>
            <p:cNvSpPr/>
            <p:nvPr/>
          </p:nvSpPr>
          <p:spPr>
            <a:xfrm>
              <a:off x="6215073" y="714356"/>
              <a:ext cx="2500330" cy="3286148"/>
            </a:xfrm>
            <a:prstGeom prst="roundRect">
              <a:avLst>
                <a:gd fmla="val 9810" name="adj"/>
              </a:avLst>
            </a:prstGeom>
            <a:solidFill>
              <a:schemeClr val="lt1"/>
            </a:solidFill>
            <a:ln>
              <a:noFill/>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131.WMF" id="251" name="Shape 251"/>
            <p:cNvPicPr preferRelativeResize="0"/>
            <p:nvPr/>
          </p:nvPicPr>
          <p:blipFill rotWithShape="1">
            <a:blip r:embed="rId4">
              <a:alphaModFix/>
            </a:blip>
            <a:srcRect b="0" l="0" r="0" t="0"/>
            <a:stretch/>
          </p:blipFill>
          <p:spPr>
            <a:xfrm>
              <a:off x="6072198" y="521952"/>
              <a:ext cx="2769336" cy="3615532"/>
            </a:xfrm>
            <a:prstGeom prst="rect">
              <a:avLst/>
            </a:prstGeom>
            <a:noFill/>
            <a:ln>
              <a:noFill/>
            </a:ln>
          </p:spPr>
        </p:pic>
      </p:grpSp>
      <p:sp>
        <p:nvSpPr>
          <p:cNvPr id="252" name="Shape 252"/>
          <p:cNvSpPr/>
          <p:nvPr/>
        </p:nvSpPr>
        <p:spPr>
          <a:xfrm>
            <a:off x="899591" y="2996951"/>
            <a:ext cx="7028828" cy="3170098"/>
          </a:xfrm>
          <a:prstGeom prst="rect">
            <a:avLst/>
          </a:prstGeom>
          <a:noFill/>
          <a:ln>
            <a:noFill/>
          </a:ln>
        </p:spPr>
        <p:txBody>
          <a:bodyPr anchorCtr="0" anchor="t" bIns="45700" lIns="91425" rIns="91425" tIns="45700">
            <a:noAutofit/>
          </a:bodyPr>
          <a:lstStyle/>
          <a:p>
            <a:pPr indent="0" lvl="0" marL="0" marR="0" rtl="1" algn="r">
              <a:spcBef>
                <a:spcPts val="0"/>
              </a:spcBef>
              <a:buClr>
                <a:schemeClr val="dk1"/>
              </a:buClr>
              <a:buSzPct val="100000"/>
              <a:buFont typeface="Arial"/>
              <a:buChar char="•"/>
            </a:pPr>
            <a:r>
              <a:rPr b="1" i="0" lang="ar-EG" sz="4000" u="none" cap="none" strike="noStrike">
                <a:solidFill>
                  <a:schemeClr val="dk1"/>
                </a:solidFill>
                <a:latin typeface="Calibri"/>
                <a:ea typeface="Calibri"/>
                <a:cs typeface="Calibri"/>
                <a:sym typeface="Calibri"/>
              </a:rPr>
              <a:t> التأكد من الأشياء مرات ومرات مثل (التأكد من الوضوء والصلاة).</a:t>
            </a:r>
          </a:p>
          <a:p>
            <a:pPr indent="0" lvl="0" marL="0" marR="0" rtl="1" algn="r">
              <a:spcBef>
                <a:spcPts val="0"/>
              </a:spcBef>
              <a:buClr>
                <a:schemeClr val="dk1"/>
              </a:buClr>
              <a:buSzPct val="100000"/>
              <a:buFont typeface="Arial"/>
              <a:buChar char="•"/>
            </a:pPr>
            <a:r>
              <a:rPr b="1" i="0" lang="ar-EG" sz="4000" u="none" cap="none" strike="noStrike">
                <a:solidFill>
                  <a:schemeClr val="dk1"/>
                </a:solidFill>
                <a:latin typeface="Calibri"/>
                <a:ea typeface="Calibri"/>
                <a:cs typeface="Calibri"/>
                <a:sym typeface="Calibri"/>
              </a:rPr>
              <a:t> القيام بعمليات الحساب بشكل مستمر (في السر) أو بشكل علني أثناء القيام بالأعمال الروتينية.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52">
                                            <p:txEl>
                                              <p:pRg end="0" st="0"/>
                                            </p:txEl>
                                          </p:spTgt>
                                        </p:tgtEl>
                                        <p:attrNameLst>
                                          <p:attrName>style.visibility</p:attrName>
                                        </p:attrNameLst>
                                      </p:cBhvr>
                                      <p:to>
                                        <p:strVal val="visible"/>
                                      </p:to>
                                    </p:set>
                                    <p:animEffect filter="fade" transition="in">
                                      <p:cBhvr>
                                        <p:cTn dur="500"/>
                                        <p:tgtEl>
                                          <p:spTgt spid="25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52">
                                            <p:txEl>
                                              <p:pRg end="1" st="1"/>
                                            </p:txEl>
                                          </p:spTgt>
                                        </p:tgtEl>
                                        <p:attrNameLst>
                                          <p:attrName>style.visibility</p:attrName>
                                        </p:attrNameLst>
                                      </p:cBhvr>
                                      <p:to>
                                        <p:strVal val="visible"/>
                                      </p:to>
                                    </p:set>
                                    <p:animEffect filter="fade" transition="in">
                                      <p:cBhvr>
                                        <p:cTn dur="500"/>
                                        <p:tgtEl>
                                          <p:spTgt spid="25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pic>
        <p:nvPicPr>
          <p:cNvPr descr="dfdf.png" id="257" name="Shape 257"/>
          <p:cNvPicPr preferRelativeResize="0"/>
          <p:nvPr/>
        </p:nvPicPr>
        <p:blipFill rotWithShape="1">
          <a:blip r:embed="rId3">
            <a:alphaModFix/>
          </a:blip>
          <a:srcRect b="0" l="0" r="0" t="0"/>
          <a:stretch/>
        </p:blipFill>
        <p:spPr>
          <a:xfrm>
            <a:off x="0" y="44623"/>
            <a:ext cx="9756576" cy="2016224"/>
          </a:xfrm>
          <a:prstGeom prst="rect">
            <a:avLst/>
          </a:prstGeom>
          <a:noFill/>
          <a:ln>
            <a:noFill/>
          </a:ln>
        </p:spPr>
      </p:pic>
      <p:sp>
        <p:nvSpPr>
          <p:cNvPr id="258" name="Shape 258"/>
          <p:cNvSpPr/>
          <p:nvPr/>
        </p:nvSpPr>
        <p:spPr>
          <a:xfrm>
            <a:off x="2658494" y="476672"/>
            <a:ext cx="4041491" cy="76944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400" u="none" cap="none" strike="noStrike">
                <a:solidFill>
                  <a:schemeClr val="lt1"/>
                </a:solidFill>
                <a:latin typeface="Calibri"/>
                <a:ea typeface="Calibri"/>
                <a:cs typeface="Calibri"/>
                <a:sym typeface="Calibri"/>
              </a:rPr>
              <a:t>1- الوسواس القهري</a:t>
            </a:r>
          </a:p>
        </p:txBody>
      </p:sp>
      <p:grpSp>
        <p:nvGrpSpPr>
          <p:cNvPr id="259" name="Shape 259"/>
          <p:cNvGrpSpPr/>
          <p:nvPr/>
        </p:nvGrpSpPr>
        <p:grpSpPr>
          <a:xfrm>
            <a:off x="214312" y="2500313"/>
            <a:ext cx="8572499" cy="3857625"/>
            <a:chOff x="6072198" y="521952"/>
            <a:chExt cx="2769336" cy="3615532"/>
          </a:xfrm>
        </p:grpSpPr>
        <p:sp>
          <p:nvSpPr>
            <p:cNvPr id="260" name="Shape 260"/>
            <p:cNvSpPr/>
            <p:nvPr/>
          </p:nvSpPr>
          <p:spPr>
            <a:xfrm>
              <a:off x="6215073" y="714356"/>
              <a:ext cx="2500330" cy="3286148"/>
            </a:xfrm>
            <a:prstGeom prst="roundRect">
              <a:avLst>
                <a:gd fmla="val 9810" name="adj"/>
              </a:avLst>
            </a:prstGeom>
            <a:solidFill>
              <a:schemeClr val="lt1"/>
            </a:solidFill>
            <a:ln>
              <a:noFill/>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131.WMF" id="261" name="Shape 261"/>
            <p:cNvPicPr preferRelativeResize="0"/>
            <p:nvPr/>
          </p:nvPicPr>
          <p:blipFill rotWithShape="1">
            <a:blip r:embed="rId4">
              <a:alphaModFix/>
            </a:blip>
            <a:srcRect b="0" l="0" r="0" t="0"/>
            <a:stretch/>
          </p:blipFill>
          <p:spPr>
            <a:xfrm>
              <a:off x="6072198" y="521952"/>
              <a:ext cx="2769336" cy="3615532"/>
            </a:xfrm>
            <a:prstGeom prst="rect">
              <a:avLst/>
            </a:prstGeom>
            <a:noFill/>
            <a:ln>
              <a:noFill/>
            </a:ln>
          </p:spPr>
        </p:pic>
      </p:grpSp>
      <p:sp>
        <p:nvSpPr>
          <p:cNvPr id="262" name="Shape 262"/>
          <p:cNvSpPr/>
          <p:nvPr/>
        </p:nvSpPr>
        <p:spPr>
          <a:xfrm>
            <a:off x="971600" y="2924943"/>
            <a:ext cx="7028828" cy="3170098"/>
          </a:xfrm>
          <a:prstGeom prst="rect">
            <a:avLst/>
          </a:prstGeom>
          <a:noFill/>
          <a:ln>
            <a:noFill/>
          </a:ln>
        </p:spPr>
        <p:txBody>
          <a:bodyPr anchorCtr="0" anchor="t" bIns="45700" lIns="91425" rIns="91425" tIns="45700">
            <a:noAutofit/>
          </a:bodyPr>
          <a:lstStyle/>
          <a:p>
            <a:pPr indent="0" lvl="0" marL="0" marR="0" rtl="1" algn="r">
              <a:spcBef>
                <a:spcPts val="0"/>
              </a:spcBef>
              <a:buClr>
                <a:schemeClr val="dk1"/>
              </a:buClr>
              <a:buSzPct val="100000"/>
              <a:buFont typeface="Arial"/>
              <a:buChar char="•"/>
            </a:pPr>
            <a:r>
              <a:rPr b="1" i="0" lang="ar-EG" sz="4000" u="none" cap="none" strike="noStrike">
                <a:solidFill>
                  <a:schemeClr val="dk1"/>
                </a:solidFill>
                <a:latin typeface="Calibri"/>
                <a:ea typeface="Calibri"/>
                <a:cs typeface="Calibri"/>
                <a:sym typeface="Calibri"/>
              </a:rPr>
              <a:t> تكرار القيام بشيء ما عدداً معيناً من المرات، وأحد الأمثلة على ذلك قد يكون تكرار عدد مرات الاستحمام.</a:t>
            </a:r>
          </a:p>
          <a:p>
            <a:pPr indent="0" lvl="0" marL="0" marR="0" rtl="1" algn="r">
              <a:spcBef>
                <a:spcPts val="0"/>
              </a:spcBef>
              <a:buClr>
                <a:schemeClr val="dk1"/>
              </a:buClr>
              <a:buSzPct val="100000"/>
              <a:buFont typeface="Arial"/>
              <a:buChar char="•"/>
            </a:pPr>
            <a:r>
              <a:rPr b="1" i="0" lang="ar-EG" sz="4000" u="none" cap="none" strike="noStrike">
                <a:solidFill>
                  <a:schemeClr val="dk1"/>
                </a:solidFill>
                <a:latin typeface="Calibri"/>
                <a:ea typeface="Calibri"/>
                <a:cs typeface="Calibri"/>
                <a:sym typeface="Calibri"/>
              </a:rPr>
              <a:t> ترتيب الأشياء بشكل غاية في التنظيم والدقة وبشكل مبالغ فيه.</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animEffect filter="fade" transition="in">
                                      <p:cBhvr>
                                        <p:cTn dur="500"/>
                                        <p:tgtEl>
                                          <p:spTgt spid="26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62">
                                            <p:txEl>
                                              <p:pRg end="1" st="1"/>
                                            </p:txEl>
                                          </p:spTgt>
                                        </p:tgtEl>
                                        <p:attrNameLst>
                                          <p:attrName>style.visibility</p:attrName>
                                        </p:attrNameLst>
                                      </p:cBhvr>
                                      <p:to>
                                        <p:strVal val="visible"/>
                                      </p:to>
                                    </p:set>
                                    <p:animEffect filter="fade" transition="in">
                                      <p:cBhvr>
                                        <p:cTn dur="500"/>
                                        <p:tgtEl>
                                          <p:spTgt spid="26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pic>
        <p:nvPicPr>
          <p:cNvPr descr="dfdf.png" id="267" name="Shape 267"/>
          <p:cNvPicPr preferRelativeResize="0"/>
          <p:nvPr/>
        </p:nvPicPr>
        <p:blipFill rotWithShape="1">
          <a:blip r:embed="rId3">
            <a:alphaModFix/>
          </a:blip>
          <a:srcRect b="0" l="0" r="0" t="0"/>
          <a:stretch/>
        </p:blipFill>
        <p:spPr>
          <a:xfrm>
            <a:off x="0" y="44623"/>
            <a:ext cx="9756576" cy="2016224"/>
          </a:xfrm>
          <a:prstGeom prst="rect">
            <a:avLst/>
          </a:prstGeom>
          <a:noFill/>
          <a:ln>
            <a:noFill/>
          </a:ln>
        </p:spPr>
      </p:pic>
      <p:sp>
        <p:nvSpPr>
          <p:cNvPr id="268" name="Shape 268"/>
          <p:cNvSpPr/>
          <p:nvPr/>
        </p:nvSpPr>
        <p:spPr>
          <a:xfrm>
            <a:off x="2658494" y="476672"/>
            <a:ext cx="4041491" cy="76944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400" u="none" cap="none" strike="noStrike">
                <a:solidFill>
                  <a:schemeClr val="lt1"/>
                </a:solidFill>
                <a:latin typeface="Calibri"/>
                <a:ea typeface="Calibri"/>
                <a:cs typeface="Calibri"/>
                <a:sym typeface="Calibri"/>
              </a:rPr>
              <a:t>1- الوسواس القهري</a:t>
            </a:r>
          </a:p>
        </p:txBody>
      </p:sp>
      <p:grpSp>
        <p:nvGrpSpPr>
          <p:cNvPr id="269" name="Shape 269"/>
          <p:cNvGrpSpPr/>
          <p:nvPr/>
        </p:nvGrpSpPr>
        <p:grpSpPr>
          <a:xfrm>
            <a:off x="214312" y="2500313"/>
            <a:ext cx="8572499" cy="3857625"/>
            <a:chOff x="6072198" y="521952"/>
            <a:chExt cx="2769336" cy="3615532"/>
          </a:xfrm>
        </p:grpSpPr>
        <p:sp>
          <p:nvSpPr>
            <p:cNvPr id="270" name="Shape 270"/>
            <p:cNvSpPr/>
            <p:nvPr/>
          </p:nvSpPr>
          <p:spPr>
            <a:xfrm>
              <a:off x="6215073" y="714356"/>
              <a:ext cx="2500330" cy="3286148"/>
            </a:xfrm>
            <a:prstGeom prst="roundRect">
              <a:avLst>
                <a:gd fmla="val 9810" name="adj"/>
              </a:avLst>
            </a:prstGeom>
            <a:solidFill>
              <a:schemeClr val="lt1"/>
            </a:solidFill>
            <a:ln>
              <a:noFill/>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131.WMF" id="271" name="Shape 271"/>
            <p:cNvPicPr preferRelativeResize="0"/>
            <p:nvPr/>
          </p:nvPicPr>
          <p:blipFill rotWithShape="1">
            <a:blip r:embed="rId4">
              <a:alphaModFix/>
            </a:blip>
            <a:srcRect b="0" l="0" r="0" t="0"/>
            <a:stretch/>
          </p:blipFill>
          <p:spPr>
            <a:xfrm>
              <a:off x="6072198" y="521952"/>
              <a:ext cx="2769336" cy="3615532"/>
            </a:xfrm>
            <a:prstGeom prst="rect">
              <a:avLst/>
            </a:prstGeom>
            <a:noFill/>
            <a:ln>
              <a:noFill/>
            </a:ln>
          </p:spPr>
        </p:pic>
      </p:grpSp>
      <p:sp>
        <p:nvSpPr>
          <p:cNvPr id="272" name="Shape 272"/>
          <p:cNvSpPr/>
          <p:nvPr/>
        </p:nvSpPr>
        <p:spPr>
          <a:xfrm>
            <a:off x="899591" y="2996951"/>
            <a:ext cx="7028828" cy="1323439"/>
          </a:xfrm>
          <a:prstGeom prst="rect">
            <a:avLst/>
          </a:prstGeom>
          <a:noFill/>
          <a:ln>
            <a:noFill/>
          </a:ln>
        </p:spPr>
        <p:txBody>
          <a:bodyPr anchorCtr="0" anchor="t" bIns="45700" lIns="91425" rIns="91425" tIns="45700">
            <a:noAutofit/>
          </a:bodyPr>
          <a:lstStyle/>
          <a:p>
            <a:pPr indent="0" lvl="0" marL="0" marR="0" rtl="1" algn="r">
              <a:spcBef>
                <a:spcPts val="0"/>
              </a:spcBef>
              <a:buClr>
                <a:schemeClr val="dk1"/>
              </a:buClr>
              <a:buSzPct val="100000"/>
              <a:buFont typeface="Arial"/>
              <a:buChar char="•"/>
            </a:pPr>
            <a:r>
              <a:rPr b="1" i="0" lang="ar-EG" sz="4000" u="none" cap="none" strike="noStrike">
                <a:solidFill>
                  <a:schemeClr val="dk1"/>
                </a:solidFill>
                <a:latin typeface="Calibri"/>
                <a:ea typeface="Calibri"/>
                <a:cs typeface="Calibri"/>
                <a:sym typeface="Calibri"/>
              </a:rPr>
              <a:t> البعد عن لمس الأشياء العادية لأنها قد تحتوي جراثيم.</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par>
                                <p:cTn fill="hold" nodeType="withEffect" presetClass="entr" presetID="10" presetSubtype="0">
                                  <p:stCondLst>
                                    <p:cond delay="0"/>
                                  </p:stCondLst>
                                  <p:childTnLst>
                                    <p:set>
                                      <p:cBhvr>
                                        <p:cTn dur="1" fill="hold">
                                          <p:stCondLst>
                                            <p:cond delay="0"/>
                                          </p:stCondLst>
                                        </p:cTn>
                                        <p:tgtEl>
                                          <p:spTgt spid="272">
                                            <p:txEl>
                                              <p:pRg end="0" st="0"/>
                                            </p:txEl>
                                          </p:spTgt>
                                        </p:tgtEl>
                                        <p:attrNameLst>
                                          <p:attrName>style.visibility</p:attrName>
                                        </p:attrNameLst>
                                      </p:cBhvr>
                                      <p:to>
                                        <p:strVal val="visible"/>
                                      </p:to>
                                    </p:set>
                                    <p:animEffect filter="fade" transition="in">
                                      <p:cBhvr>
                                        <p:cTn dur="500"/>
                                        <p:tgtEl>
                                          <p:spTgt spid="27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x="0" y="0"/>
          <a:ext cx="0" cy="0"/>
          <a:chOff x="0" y="0"/>
          <a:chExt cx="0" cy="0"/>
        </a:xfrm>
      </p:grpSpPr>
      <p:pic>
        <p:nvPicPr>
          <p:cNvPr descr="img_1355588190_703.png" id="277" name="Shape 277"/>
          <p:cNvPicPr preferRelativeResize="0"/>
          <p:nvPr/>
        </p:nvPicPr>
        <p:blipFill rotWithShape="1">
          <a:blip r:embed="rId3">
            <a:alphaModFix/>
          </a:blip>
          <a:srcRect b="0" l="0" r="0" t="0"/>
          <a:stretch/>
        </p:blipFill>
        <p:spPr>
          <a:xfrm>
            <a:off x="323528" y="692695"/>
            <a:ext cx="8280919" cy="4968551"/>
          </a:xfrm>
          <a:prstGeom prst="rect">
            <a:avLst/>
          </a:prstGeom>
          <a:noFill/>
          <a:ln>
            <a:noFill/>
          </a:ln>
        </p:spPr>
      </p:pic>
      <p:sp>
        <p:nvSpPr>
          <p:cNvPr id="278" name="Shape 278"/>
          <p:cNvSpPr/>
          <p:nvPr/>
        </p:nvSpPr>
        <p:spPr>
          <a:xfrm>
            <a:off x="1619671" y="1988840"/>
            <a:ext cx="6408712" cy="2585322"/>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5400" u="none" cap="none" strike="noStrike">
                <a:solidFill>
                  <a:srgbClr val="66FFFF"/>
                </a:solidFill>
                <a:latin typeface="Calibri"/>
                <a:ea typeface="Calibri"/>
                <a:cs typeface="Calibri"/>
                <a:sym typeface="Calibri"/>
              </a:rPr>
              <a:t>الفرق بين الوسواس القهري والتكرار في الأحوال العادية؟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308"/>
                                        <p:tgtEl>
                                          <p:spTgt spid="277"/>
                                        </p:tgtEl>
                                      </p:cBhvr>
                                    </p:animEffect>
                                  </p:childTnLst>
                                </p:cTn>
                              </p:par>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308"/>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pic>
        <p:nvPicPr>
          <p:cNvPr descr="bgGalleryBorder.png" id="283" name="Shape 283"/>
          <p:cNvPicPr preferRelativeResize="0"/>
          <p:nvPr/>
        </p:nvPicPr>
        <p:blipFill rotWithShape="1">
          <a:blip r:embed="rId3">
            <a:alphaModFix/>
          </a:blip>
          <a:srcRect b="0" l="0" r="0" t="0"/>
          <a:stretch/>
        </p:blipFill>
        <p:spPr>
          <a:xfrm>
            <a:off x="250825" y="765050"/>
            <a:ext cx="8642349" cy="5256237"/>
          </a:xfrm>
          <a:prstGeom prst="rect">
            <a:avLst/>
          </a:prstGeom>
          <a:solidFill>
            <a:schemeClr val="lt1"/>
          </a:solidFill>
          <a:ln>
            <a:noFill/>
          </a:ln>
        </p:spPr>
      </p:pic>
      <p:sp>
        <p:nvSpPr>
          <p:cNvPr id="284" name="Shape 284"/>
          <p:cNvSpPr/>
          <p:nvPr/>
        </p:nvSpPr>
        <p:spPr>
          <a:xfrm>
            <a:off x="1043608" y="1177007"/>
            <a:ext cx="7272808" cy="4401204"/>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000" u="none" cap="none" strike="noStrike">
                <a:solidFill>
                  <a:schemeClr val="dk1"/>
                </a:solidFill>
                <a:latin typeface="Calibri"/>
                <a:ea typeface="Calibri"/>
                <a:cs typeface="Calibri"/>
                <a:sym typeface="Calibri"/>
              </a:rPr>
              <a:t>في الأحوال العادية من الطبيعي عند الشك أن أعيد صلاتي أو أتأكد من بعض الأشياء المهمة وهذا يحدث لغالبية الناس، أما مريض الوسواس القهري فإنه في كل صلاة يعيد صلاته مرات عدة أو يعيد كل وضوء عشرات المرات أو يكرر رقم معين أو فكرة معينة مئات المرات في الساعة الواحدة.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x="0" y="0"/>
          <a:ext cx="0" cy="0"/>
          <a:chOff x="0" y="0"/>
          <a:chExt cx="0" cy="0"/>
        </a:xfrm>
      </p:grpSpPr>
      <p:sp>
        <p:nvSpPr>
          <p:cNvPr id="289" name="Shape 289"/>
          <p:cNvSpPr/>
          <p:nvPr/>
        </p:nvSpPr>
        <p:spPr>
          <a:xfrm>
            <a:off x="6084167" y="116631"/>
            <a:ext cx="2736303" cy="1224135"/>
          </a:xfrm>
          <a:prstGeom prst="ellipse">
            <a:avLst/>
          </a:prstGeom>
          <a:solidFill>
            <a:srgbClr val="00B0F0"/>
          </a:solidFill>
          <a:ln cap="flat" cmpd="sng" w="76200">
            <a:solidFill>
              <a:srgbClr val="FFFFCC"/>
            </a:solidFill>
            <a:prstDash val="solid"/>
            <a:round/>
            <a:headEnd len="med" w="med" type="none"/>
            <a:tailEnd len="med" w="med" type="none"/>
          </a:ln>
          <a:effectLst>
            <a:outerShdw blurRad="50799" rotWithShape="0" algn="tl" dir="2700000" dist="38100">
              <a:srgbClr val="000000">
                <a:alpha val="40000"/>
              </a:srgbClr>
            </a:outerShdw>
          </a:effectLst>
        </p:spPr>
        <p:txBody>
          <a:bodyPr anchorCtr="0" anchor="ctr" bIns="45700" lIns="91425" rIns="91425" tIns="45700">
            <a:noAutofit/>
          </a:bodyPr>
          <a:lstStyle/>
          <a:p>
            <a:pPr indent="0" lvl="0" marL="0" marR="0" rtl="0" algn="ctr">
              <a:spcBef>
                <a:spcPts val="0"/>
              </a:spcBef>
              <a:buNone/>
            </a:pPr>
            <a:r>
              <a:t/>
            </a:r>
            <a:endParaRPr b="1" i="0" sz="2000" u="none" cap="none" strike="noStrike">
              <a:solidFill>
                <a:srgbClr val="FFFF00"/>
              </a:solidFill>
              <a:latin typeface="Calibri"/>
              <a:ea typeface="Calibri"/>
              <a:cs typeface="Calibri"/>
              <a:sym typeface="Calibri"/>
            </a:endParaRPr>
          </a:p>
        </p:txBody>
      </p:sp>
      <p:sp>
        <p:nvSpPr>
          <p:cNvPr id="290" name="Shape 290"/>
          <p:cNvSpPr/>
          <p:nvPr/>
        </p:nvSpPr>
        <p:spPr>
          <a:xfrm>
            <a:off x="6804247" y="332656"/>
            <a:ext cx="1172116"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800" u="none" cap="none" strike="noStrike">
                <a:solidFill>
                  <a:schemeClr val="lt1"/>
                </a:solidFill>
                <a:latin typeface="Calibri"/>
                <a:ea typeface="Calibri"/>
                <a:cs typeface="Calibri"/>
                <a:sym typeface="Calibri"/>
              </a:rPr>
              <a:t>إثراء</a:t>
            </a:r>
          </a:p>
        </p:txBody>
      </p:sp>
      <p:grpSp>
        <p:nvGrpSpPr>
          <p:cNvPr id="291" name="Shape 291"/>
          <p:cNvGrpSpPr/>
          <p:nvPr/>
        </p:nvGrpSpPr>
        <p:grpSpPr>
          <a:xfrm>
            <a:off x="251519" y="1628800"/>
            <a:ext cx="8748463" cy="5112567"/>
            <a:chOff x="408525" y="-43600"/>
            <a:chExt cx="8446495" cy="6546386"/>
          </a:xfrm>
        </p:grpSpPr>
        <p:sp>
          <p:nvSpPr>
            <p:cNvPr id="292" name="Shape 292"/>
            <p:cNvSpPr/>
            <p:nvPr/>
          </p:nvSpPr>
          <p:spPr>
            <a:xfrm>
              <a:off x="895183" y="548720"/>
              <a:ext cx="7471685" cy="5425642"/>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2000" u="none" cap="none" strike="noStrike">
                <a:solidFill>
                  <a:schemeClr val="lt1"/>
                </a:solidFill>
                <a:latin typeface="Calibri"/>
                <a:ea typeface="Calibri"/>
                <a:cs typeface="Calibri"/>
                <a:sym typeface="Calibri"/>
              </a:endParaRPr>
            </a:p>
          </p:txBody>
        </p:sp>
        <p:pic>
          <p:nvPicPr>
            <p:cNvPr descr="011AR060-0.jpg" id="293" name="Shape 293"/>
            <p:cNvPicPr preferRelativeResize="0"/>
            <p:nvPr/>
          </p:nvPicPr>
          <p:blipFill rotWithShape="1">
            <a:blip r:embed="rId3">
              <a:alphaModFix/>
            </a:blip>
            <a:srcRect b="0" l="0" r="0" t="0"/>
            <a:stretch/>
          </p:blipFill>
          <p:spPr>
            <a:xfrm>
              <a:off x="408525" y="-43600"/>
              <a:ext cx="8446495" cy="6546386"/>
            </a:xfrm>
            <a:prstGeom prst="roundRect">
              <a:avLst>
                <a:gd fmla="val 3521" name="adj"/>
              </a:avLst>
            </a:prstGeom>
            <a:noFill/>
            <a:ln>
              <a:noFill/>
            </a:ln>
          </p:spPr>
        </p:pic>
      </p:grpSp>
      <p:sp>
        <p:nvSpPr>
          <p:cNvPr id="294" name="Shape 294"/>
          <p:cNvSpPr/>
          <p:nvPr/>
        </p:nvSpPr>
        <p:spPr>
          <a:xfrm>
            <a:off x="1043608" y="2204864"/>
            <a:ext cx="7200799" cy="4031872"/>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rgbClr val="7030A0"/>
                </a:solidFill>
                <a:latin typeface="Calibri"/>
                <a:ea typeface="Calibri"/>
                <a:cs typeface="Calibri"/>
                <a:sym typeface="Calibri"/>
              </a:rPr>
              <a:t>هل الشخص المصاب بالوسواس القهري مريض عقلياً؟</a:t>
            </a:r>
          </a:p>
          <a:p>
            <a:pPr indent="0" lvl="0" marL="0" marR="0" rtl="1" algn="r">
              <a:spcBef>
                <a:spcPts val="0"/>
              </a:spcBef>
              <a:buSzPct val="25000"/>
              <a:buNone/>
            </a:pPr>
            <a:r>
              <a:rPr b="1" i="0" lang="ar-EG" sz="3200" u="none" cap="none" strike="noStrike">
                <a:solidFill>
                  <a:schemeClr val="dk1"/>
                </a:solidFill>
                <a:latin typeface="Calibri"/>
                <a:ea typeface="Calibri"/>
                <a:cs typeface="Calibri"/>
                <a:sym typeface="Calibri"/>
              </a:rPr>
              <a:t>كلا فالشخص الذي لا يدرك أن التصرفات والأفكار الخاطئة التي يشعر بها هي أشياء غير طبيعية هو شخص مصاب بمرض عقلي، ولكن يدرك معظم الأشخاص المصابون بالوسواس القهري أن تصرفاتهم غير عقلانية، ولذلك فإن الأشخاص المصابون بالوسواس القهري ليسوا مرضى عقليا.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ppt_w</p:attrName>
                                        </p:attrNameLst>
                                      </p:cBhvr>
                                      <p:tavLst>
                                        <p:tav fmla="" tm="0">
                                          <p:val>
                                            <p:strVal val="0"/>
                                          </p:val>
                                        </p:tav>
                                        <p:tav fmla="" tm="100000">
                                          <p:val>
                                            <p:strVal val="#ppt_w"/>
                                          </p:val>
                                        </p:tav>
                                      </p:tavLst>
                                    </p:anim>
                                    <p:anim calcmode="lin" valueType="num">
                                      <p:cBhvr additive="base">
                                        <p:cTn dur="500"/>
                                        <p:tgtEl>
                                          <p:spTgt spid="28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90">
                                            <p:txEl>
                                              <p:pRg end="0" st="0"/>
                                            </p:txEl>
                                          </p:spTgt>
                                        </p:tgtEl>
                                        <p:attrNameLst>
                                          <p:attrName>style.visibility</p:attrName>
                                        </p:attrNameLst>
                                      </p:cBhvr>
                                      <p:to>
                                        <p:strVal val="visible"/>
                                      </p:to>
                                    </p:set>
                                    <p:anim calcmode="lin" valueType="num">
                                      <p:cBhvr additive="base">
                                        <p:cTn dur="500"/>
                                        <p:tgtEl>
                                          <p:spTgt spid="290">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90">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par>
                                <p:cTn fill="hold" nodeType="withEffect" presetClass="entr" presetID="10" presetSubtype="0">
                                  <p:stCondLst>
                                    <p:cond delay="0"/>
                                  </p:stCondLst>
                                  <p:childTnLst>
                                    <p:set>
                                      <p:cBhvr>
                                        <p:cTn dur="1" fill="hold">
                                          <p:stCondLst>
                                            <p:cond delay="0"/>
                                          </p:stCondLst>
                                        </p:cTn>
                                        <p:tgtEl>
                                          <p:spTgt spid="294">
                                            <p:txEl>
                                              <p:pRg end="0" st="0"/>
                                            </p:txEl>
                                          </p:spTgt>
                                        </p:tgtEl>
                                        <p:attrNameLst>
                                          <p:attrName>style.visibility</p:attrName>
                                        </p:attrNameLst>
                                      </p:cBhvr>
                                      <p:to>
                                        <p:strVal val="visible"/>
                                      </p:to>
                                    </p:set>
                                    <p:animEffect filter="fade" transition="in">
                                      <p:cBhvr>
                                        <p:cTn dur="500"/>
                                        <p:tgtEl>
                                          <p:spTgt spid="294">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94">
                                            <p:txEl>
                                              <p:pRg end="1" st="1"/>
                                            </p:txEl>
                                          </p:spTgt>
                                        </p:tgtEl>
                                        <p:attrNameLst>
                                          <p:attrName>style.visibility</p:attrName>
                                        </p:attrNameLst>
                                      </p:cBhvr>
                                      <p:to>
                                        <p:strVal val="visible"/>
                                      </p:to>
                                    </p:set>
                                    <p:animEffect filter="fade" transition="in">
                                      <p:cBhvr>
                                        <p:cTn dur="500"/>
                                        <p:tgtEl>
                                          <p:spTgt spid="29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x="0" y="0"/>
          <a:ext cx="0" cy="0"/>
          <a:chOff x="0" y="0"/>
          <a:chExt cx="0" cy="0"/>
        </a:xfrm>
      </p:grpSpPr>
      <p:pic>
        <p:nvPicPr>
          <p:cNvPr descr="1099366509.png" id="299" name="Shape 299"/>
          <p:cNvPicPr preferRelativeResize="0"/>
          <p:nvPr/>
        </p:nvPicPr>
        <p:blipFill rotWithShape="1">
          <a:blip r:embed="rId3">
            <a:alphaModFix/>
          </a:blip>
          <a:srcRect b="0" l="0" r="0" t="0"/>
          <a:stretch/>
        </p:blipFill>
        <p:spPr>
          <a:xfrm>
            <a:off x="395536" y="2348880"/>
            <a:ext cx="8381999" cy="4319885"/>
          </a:xfrm>
          <a:prstGeom prst="rect">
            <a:avLst/>
          </a:prstGeom>
          <a:noFill/>
          <a:ln>
            <a:noFill/>
          </a:ln>
        </p:spPr>
      </p:pic>
      <p:sp>
        <p:nvSpPr>
          <p:cNvPr id="300" name="Shape 300"/>
          <p:cNvSpPr/>
          <p:nvPr/>
        </p:nvSpPr>
        <p:spPr>
          <a:xfrm>
            <a:off x="971600" y="3429000"/>
            <a:ext cx="7129463" cy="132343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rgbClr val="660033"/>
                </a:solidFill>
                <a:latin typeface="Calibri"/>
                <a:ea typeface="Calibri"/>
                <a:cs typeface="Calibri"/>
                <a:sym typeface="Calibri"/>
              </a:rPr>
              <a:t>الاكتئاب: </a:t>
            </a:r>
            <a:r>
              <a:rPr b="1" i="0" lang="ar-EG" sz="4000" u="none" cap="none" strike="noStrike">
                <a:solidFill>
                  <a:schemeClr val="dk1"/>
                </a:solidFill>
                <a:latin typeface="Calibri"/>
                <a:ea typeface="Calibri"/>
                <a:cs typeface="Calibri"/>
                <a:sym typeface="Calibri"/>
              </a:rPr>
              <a:t>هو حالة من الحزن الشديد المستمر الذي ليس له سبب واضح.</a:t>
            </a:r>
          </a:p>
        </p:txBody>
      </p:sp>
      <p:pic>
        <p:nvPicPr>
          <p:cNvPr descr="88.emf" id="301" name="Shape 301"/>
          <p:cNvPicPr preferRelativeResize="0"/>
          <p:nvPr/>
        </p:nvPicPr>
        <p:blipFill rotWithShape="1">
          <a:blip r:embed="rId4">
            <a:alphaModFix/>
          </a:blip>
          <a:srcRect b="0" l="0" r="0" t="0"/>
          <a:stretch/>
        </p:blipFill>
        <p:spPr>
          <a:xfrm>
            <a:off x="3203848" y="0"/>
            <a:ext cx="5472607" cy="1714500"/>
          </a:xfrm>
          <a:prstGeom prst="rect">
            <a:avLst/>
          </a:prstGeom>
          <a:noFill/>
          <a:ln>
            <a:noFill/>
          </a:ln>
        </p:spPr>
      </p:pic>
      <p:sp>
        <p:nvSpPr>
          <p:cNvPr id="302" name="Shape 302"/>
          <p:cNvSpPr/>
          <p:nvPr/>
        </p:nvSpPr>
        <p:spPr>
          <a:xfrm>
            <a:off x="3347864" y="666854"/>
            <a:ext cx="4847455" cy="830996"/>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800" u="none" cap="none" strike="noStrike">
                <a:solidFill>
                  <a:schemeClr val="lt1"/>
                </a:solidFill>
                <a:latin typeface="Calibri"/>
                <a:ea typeface="Calibri"/>
                <a:cs typeface="Calibri"/>
                <a:sym typeface="Calibri"/>
              </a:rPr>
              <a:t>مفاهيم ومصطلحات؟</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6" name="Shape 306"/>
        <p:cNvGrpSpPr/>
        <p:nvPr/>
      </p:nvGrpSpPr>
      <p:grpSpPr>
        <a:xfrm>
          <a:off x="0" y="0"/>
          <a:ext cx="0" cy="0"/>
          <a:chOff x="0" y="0"/>
          <a:chExt cx="0" cy="0"/>
        </a:xfrm>
      </p:grpSpPr>
      <p:pic>
        <p:nvPicPr>
          <p:cNvPr descr="dfdf.png" id="307" name="Shape 307"/>
          <p:cNvPicPr preferRelativeResize="0"/>
          <p:nvPr/>
        </p:nvPicPr>
        <p:blipFill rotWithShape="1">
          <a:blip r:embed="rId3">
            <a:alphaModFix/>
          </a:blip>
          <a:srcRect b="0" l="0" r="0" t="0"/>
          <a:stretch/>
        </p:blipFill>
        <p:spPr>
          <a:xfrm>
            <a:off x="0" y="44623"/>
            <a:ext cx="9756576" cy="2016224"/>
          </a:xfrm>
          <a:prstGeom prst="rect">
            <a:avLst/>
          </a:prstGeom>
          <a:noFill/>
          <a:ln>
            <a:noFill/>
          </a:ln>
        </p:spPr>
      </p:pic>
      <p:sp>
        <p:nvSpPr>
          <p:cNvPr id="308" name="Shape 308"/>
          <p:cNvSpPr/>
          <p:nvPr/>
        </p:nvSpPr>
        <p:spPr>
          <a:xfrm>
            <a:off x="3657662" y="620687"/>
            <a:ext cx="2254142" cy="76944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400" u="none" cap="none" strike="noStrike">
                <a:solidFill>
                  <a:schemeClr val="lt1"/>
                </a:solidFill>
                <a:latin typeface="Calibri"/>
                <a:ea typeface="Calibri"/>
                <a:cs typeface="Calibri"/>
                <a:sym typeface="Calibri"/>
              </a:rPr>
              <a:t>2- الاكتئاب</a:t>
            </a:r>
          </a:p>
        </p:txBody>
      </p:sp>
      <p:grpSp>
        <p:nvGrpSpPr>
          <p:cNvPr id="309" name="Shape 309"/>
          <p:cNvGrpSpPr/>
          <p:nvPr/>
        </p:nvGrpSpPr>
        <p:grpSpPr>
          <a:xfrm>
            <a:off x="214312" y="2500313"/>
            <a:ext cx="8572499" cy="3857625"/>
            <a:chOff x="6072198" y="521952"/>
            <a:chExt cx="2769336" cy="3615532"/>
          </a:xfrm>
        </p:grpSpPr>
        <p:sp>
          <p:nvSpPr>
            <p:cNvPr id="310" name="Shape 310"/>
            <p:cNvSpPr/>
            <p:nvPr/>
          </p:nvSpPr>
          <p:spPr>
            <a:xfrm>
              <a:off x="6215073" y="714356"/>
              <a:ext cx="2500330" cy="3286148"/>
            </a:xfrm>
            <a:prstGeom prst="roundRect">
              <a:avLst>
                <a:gd fmla="val 9810" name="adj"/>
              </a:avLst>
            </a:prstGeom>
            <a:solidFill>
              <a:schemeClr val="lt1"/>
            </a:solidFill>
            <a:ln>
              <a:noFill/>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131.WMF" id="311" name="Shape 311"/>
            <p:cNvPicPr preferRelativeResize="0"/>
            <p:nvPr/>
          </p:nvPicPr>
          <p:blipFill rotWithShape="1">
            <a:blip r:embed="rId4">
              <a:alphaModFix/>
            </a:blip>
            <a:srcRect b="0" l="0" r="0" t="0"/>
            <a:stretch/>
          </p:blipFill>
          <p:spPr>
            <a:xfrm>
              <a:off x="6072198" y="521952"/>
              <a:ext cx="2769336" cy="3615532"/>
            </a:xfrm>
            <a:prstGeom prst="rect">
              <a:avLst/>
            </a:prstGeom>
            <a:noFill/>
            <a:ln>
              <a:noFill/>
            </a:ln>
          </p:spPr>
        </p:pic>
      </p:grpSp>
      <p:sp>
        <p:nvSpPr>
          <p:cNvPr id="312" name="Shape 312"/>
          <p:cNvSpPr/>
          <p:nvPr/>
        </p:nvSpPr>
        <p:spPr>
          <a:xfrm>
            <a:off x="971600" y="2780927"/>
            <a:ext cx="7028828" cy="3170098"/>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chemeClr val="dk1"/>
                </a:solidFill>
                <a:latin typeface="Calibri"/>
                <a:ea typeface="Calibri"/>
                <a:cs typeface="Calibri"/>
                <a:sym typeface="Calibri"/>
              </a:rPr>
              <a:t>من أعراضه الملل من الحياة وفقدان الشهية وعدم الاهتمام بالأنشطة</a:t>
            </a:r>
          </a:p>
          <a:p>
            <a:pPr indent="0" lvl="0" marL="0" marR="0" rtl="1" algn="r">
              <a:spcBef>
                <a:spcPts val="0"/>
              </a:spcBef>
              <a:buSzPct val="25000"/>
              <a:buNone/>
            </a:pPr>
            <a:r>
              <a:rPr b="1" i="0" lang="ar-EG" sz="4000" u="none" cap="none" strike="noStrike">
                <a:solidFill>
                  <a:schemeClr val="dk1"/>
                </a:solidFill>
                <a:latin typeface="Calibri"/>
                <a:ea typeface="Calibri"/>
                <a:cs typeface="Calibri"/>
                <a:sym typeface="Calibri"/>
              </a:rPr>
              <a:t>المهمة والعزلة والانطواء والأرق (عدم القدرة على النوم) والصداع وصعوبة التركيز والحزن والبكاء</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pic>
        <p:nvPicPr>
          <p:cNvPr descr="11970940161863283799gswanson_Storage_cylinder.svg.med.png" id="100" name="Shape 100"/>
          <p:cNvPicPr preferRelativeResize="0"/>
          <p:nvPr/>
        </p:nvPicPr>
        <p:blipFill rotWithShape="1">
          <a:blip r:embed="rId3">
            <a:alphaModFix/>
          </a:blip>
          <a:srcRect b="0" l="0" r="0" t="0"/>
          <a:stretch/>
        </p:blipFill>
        <p:spPr>
          <a:xfrm>
            <a:off x="5508103" y="0"/>
            <a:ext cx="3055664" cy="2160240"/>
          </a:xfrm>
          <a:prstGeom prst="rect">
            <a:avLst/>
          </a:prstGeom>
          <a:noFill/>
          <a:ln>
            <a:noFill/>
          </a:ln>
        </p:spPr>
      </p:pic>
      <p:sp>
        <p:nvSpPr>
          <p:cNvPr id="101" name="Shape 101"/>
          <p:cNvSpPr/>
          <p:nvPr/>
        </p:nvSpPr>
        <p:spPr>
          <a:xfrm>
            <a:off x="6444207" y="404663"/>
            <a:ext cx="1527982" cy="1200329"/>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7200" u="none" cap="none" strike="noStrike">
                <a:solidFill>
                  <a:srgbClr val="FF0000"/>
                </a:solidFill>
                <a:latin typeface="Calibri"/>
                <a:ea typeface="Calibri"/>
                <a:cs typeface="Calibri"/>
                <a:sym typeface="Calibri"/>
              </a:rPr>
              <a:t>7-2</a:t>
            </a:r>
          </a:p>
        </p:txBody>
      </p:sp>
      <p:pic>
        <p:nvPicPr>
          <p:cNvPr id="102" name="Shape 102"/>
          <p:cNvPicPr preferRelativeResize="0"/>
          <p:nvPr/>
        </p:nvPicPr>
        <p:blipFill rotWithShape="1">
          <a:blip r:embed="rId4">
            <a:alphaModFix/>
          </a:blip>
          <a:srcRect b="0" l="0" r="0" t="0"/>
          <a:stretch/>
        </p:blipFill>
        <p:spPr>
          <a:xfrm>
            <a:off x="1187624" y="2924943"/>
            <a:ext cx="6613376" cy="3306688"/>
          </a:xfrm>
          <a:prstGeom prst="rect">
            <a:avLst/>
          </a:prstGeom>
          <a:noFill/>
          <a:ln>
            <a:noFill/>
          </a:ln>
        </p:spPr>
      </p:pic>
      <p:sp>
        <p:nvSpPr>
          <p:cNvPr id="103" name="Shape 103"/>
          <p:cNvSpPr/>
          <p:nvPr/>
        </p:nvSpPr>
        <p:spPr>
          <a:xfrm>
            <a:off x="1475655" y="4005064"/>
            <a:ext cx="5904656" cy="1107995"/>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6600" u="none" cap="none" strike="noStrike">
                <a:solidFill>
                  <a:schemeClr val="lt1"/>
                </a:solidFill>
                <a:latin typeface="Calibri"/>
                <a:ea typeface="Calibri"/>
                <a:cs typeface="Calibri"/>
                <a:sym typeface="Calibri"/>
              </a:rPr>
              <a:t>الاضطرابات النفسية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6" name="Shape 316"/>
        <p:cNvGrpSpPr/>
        <p:nvPr/>
      </p:nvGrpSpPr>
      <p:grpSpPr>
        <a:xfrm>
          <a:off x="0" y="0"/>
          <a:ext cx="0" cy="0"/>
          <a:chOff x="0" y="0"/>
          <a:chExt cx="0" cy="0"/>
        </a:xfrm>
      </p:grpSpPr>
      <p:pic>
        <p:nvPicPr>
          <p:cNvPr descr="dfdf.png" id="317" name="Shape 317"/>
          <p:cNvPicPr preferRelativeResize="0"/>
          <p:nvPr/>
        </p:nvPicPr>
        <p:blipFill rotWithShape="1">
          <a:blip r:embed="rId3">
            <a:alphaModFix/>
          </a:blip>
          <a:srcRect b="0" l="0" r="0" t="0"/>
          <a:stretch/>
        </p:blipFill>
        <p:spPr>
          <a:xfrm>
            <a:off x="0" y="44623"/>
            <a:ext cx="9756576" cy="2016224"/>
          </a:xfrm>
          <a:prstGeom prst="rect">
            <a:avLst/>
          </a:prstGeom>
          <a:noFill/>
          <a:ln>
            <a:noFill/>
          </a:ln>
        </p:spPr>
      </p:pic>
      <p:sp>
        <p:nvSpPr>
          <p:cNvPr id="318" name="Shape 318"/>
          <p:cNvSpPr/>
          <p:nvPr/>
        </p:nvSpPr>
        <p:spPr>
          <a:xfrm>
            <a:off x="3657662" y="620687"/>
            <a:ext cx="2254142" cy="76944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400" u="none" cap="none" strike="noStrike">
                <a:solidFill>
                  <a:schemeClr val="lt1"/>
                </a:solidFill>
                <a:latin typeface="Calibri"/>
                <a:ea typeface="Calibri"/>
                <a:cs typeface="Calibri"/>
                <a:sym typeface="Calibri"/>
              </a:rPr>
              <a:t>2- الاكتئاب</a:t>
            </a:r>
          </a:p>
        </p:txBody>
      </p:sp>
      <p:grpSp>
        <p:nvGrpSpPr>
          <p:cNvPr id="319" name="Shape 319"/>
          <p:cNvGrpSpPr/>
          <p:nvPr/>
        </p:nvGrpSpPr>
        <p:grpSpPr>
          <a:xfrm>
            <a:off x="214312" y="2500313"/>
            <a:ext cx="8572499" cy="3857625"/>
            <a:chOff x="6072198" y="521952"/>
            <a:chExt cx="2769336" cy="3615532"/>
          </a:xfrm>
        </p:grpSpPr>
        <p:sp>
          <p:nvSpPr>
            <p:cNvPr id="320" name="Shape 320"/>
            <p:cNvSpPr/>
            <p:nvPr/>
          </p:nvSpPr>
          <p:spPr>
            <a:xfrm>
              <a:off x="6215073" y="714356"/>
              <a:ext cx="2500330" cy="3286148"/>
            </a:xfrm>
            <a:prstGeom prst="roundRect">
              <a:avLst>
                <a:gd fmla="val 9810" name="adj"/>
              </a:avLst>
            </a:prstGeom>
            <a:solidFill>
              <a:schemeClr val="lt1"/>
            </a:solidFill>
            <a:ln>
              <a:noFill/>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131.WMF" id="321" name="Shape 321"/>
            <p:cNvPicPr preferRelativeResize="0"/>
            <p:nvPr/>
          </p:nvPicPr>
          <p:blipFill rotWithShape="1">
            <a:blip r:embed="rId4">
              <a:alphaModFix/>
            </a:blip>
            <a:srcRect b="0" l="0" r="0" t="0"/>
            <a:stretch/>
          </p:blipFill>
          <p:spPr>
            <a:xfrm>
              <a:off x="6072198" y="521952"/>
              <a:ext cx="2769336" cy="3615532"/>
            </a:xfrm>
            <a:prstGeom prst="rect">
              <a:avLst/>
            </a:prstGeom>
            <a:noFill/>
            <a:ln>
              <a:noFill/>
            </a:ln>
          </p:spPr>
        </p:pic>
      </p:grpSp>
      <p:sp>
        <p:nvSpPr>
          <p:cNvPr id="322" name="Shape 322"/>
          <p:cNvSpPr/>
          <p:nvPr/>
        </p:nvSpPr>
        <p:spPr>
          <a:xfrm>
            <a:off x="899591" y="2852935"/>
            <a:ext cx="7028828" cy="3170098"/>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chemeClr val="dk1"/>
                </a:solidFill>
                <a:latin typeface="Calibri"/>
                <a:ea typeface="Calibri"/>
                <a:cs typeface="Calibri"/>
                <a:sym typeface="Calibri"/>
              </a:rPr>
              <a:t>والإحساس بضيق في الصدر مع فقد المتعة وفقد الابتهاج بالأمور الباعثة للفرح والبهجة وقلة الاهتمام بالنظافة والهندام وربما التفكير بالانتحار أو الإقدام عليه.</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par>
                                <p:cTn fill="hold" nodeType="with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6" name="Shape 326"/>
        <p:cNvGrpSpPr/>
        <p:nvPr/>
      </p:nvGrpSpPr>
      <p:grpSpPr>
        <a:xfrm>
          <a:off x="0" y="0"/>
          <a:ext cx="0" cy="0"/>
          <a:chOff x="0" y="0"/>
          <a:chExt cx="0" cy="0"/>
        </a:xfrm>
      </p:grpSpPr>
      <p:pic>
        <p:nvPicPr>
          <p:cNvPr descr="dfdf.png" id="327" name="Shape 327"/>
          <p:cNvPicPr preferRelativeResize="0"/>
          <p:nvPr/>
        </p:nvPicPr>
        <p:blipFill rotWithShape="1">
          <a:blip r:embed="rId3">
            <a:alphaModFix/>
          </a:blip>
          <a:srcRect b="0" l="0" r="0" t="0"/>
          <a:stretch/>
        </p:blipFill>
        <p:spPr>
          <a:xfrm>
            <a:off x="0" y="44623"/>
            <a:ext cx="9756576" cy="2016224"/>
          </a:xfrm>
          <a:prstGeom prst="rect">
            <a:avLst/>
          </a:prstGeom>
          <a:noFill/>
          <a:ln>
            <a:noFill/>
          </a:ln>
        </p:spPr>
      </p:pic>
      <p:sp>
        <p:nvSpPr>
          <p:cNvPr id="328" name="Shape 328"/>
          <p:cNvSpPr/>
          <p:nvPr/>
        </p:nvSpPr>
        <p:spPr>
          <a:xfrm>
            <a:off x="3657662" y="620687"/>
            <a:ext cx="2254142" cy="76944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4400" u="none" cap="none" strike="noStrike">
                <a:solidFill>
                  <a:schemeClr val="lt1"/>
                </a:solidFill>
                <a:latin typeface="Calibri"/>
                <a:ea typeface="Calibri"/>
                <a:cs typeface="Calibri"/>
                <a:sym typeface="Calibri"/>
              </a:rPr>
              <a:t>2- الاكتئاب</a:t>
            </a:r>
          </a:p>
        </p:txBody>
      </p:sp>
      <p:grpSp>
        <p:nvGrpSpPr>
          <p:cNvPr id="329" name="Shape 329"/>
          <p:cNvGrpSpPr/>
          <p:nvPr/>
        </p:nvGrpSpPr>
        <p:grpSpPr>
          <a:xfrm>
            <a:off x="214312" y="2500313"/>
            <a:ext cx="8572499" cy="3857625"/>
            <a:chOff x="6072198" y="521952"/>
            <a:chExt cx="2769336" cy="3615532"/>
          </a:xfrm>
        </p:grpSpPr>
        <p:sp>
          <p:nvSpPr>
            <p:cNvPr id="330" name="Shape 330"/>
            <p:cNvSpPr/>
            <p:nvPr/>
          </p:nvSpPr>
          <p:spPr>
            <a:xfrm>
              <a:off x="6215073" y="714356"/>
              <a:ext cx="2500330" cy="3286148"/>
            </a:xfrm>
            <a:prstGeom prst="roundRect">
              <a:avLst>
                <a:gd fmla="val 9810" name="adj"/>
              </a:avLst>
            </a:prstGeom>
            <a:solidFill>
              <a:schemeClr val="lt1"/>
            </a:solidFill>
            <a:ln>
              <a:noFill/>
            </a:ln>
          </p:spPr>
          <p:txBody>
            <a:bodyPr anchorCtr="0" anchor="ctr" bIns="45700" lIns="91425" rIns="91425"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00131.WMF" id="331" name="Shape 331"/>
            <p:cNvPicPr preferRelativeResize="0"/>
            <p:nvPr/>
          </p:nvPicPr>
          <p:blipFill rotWithShape="1">
            <a:blip r:embed="rId4">
              <a:alphaModFix/>
            </a:blip>
            <a:srcRect b="0" l="0" r="0" t="0"/>
            <a:stretch/>
          </p:blipFill>
          <p:spPr>
            <a:xfrm>
              <a:off x="6072198" y="521952"/>
              <a:ext cx="2769336" cy="3615532"/>
            </a:xfrm>
            <a:prstGeom prst="rect">
              <a:avLst/>
            </a:prstGeom>
            <a:noFill/>
            <a:ln>
              <a:noFill/>
            </a:ln>
          </p:spPr>
        </p:pic>
      </p:grpSp>
      <p:sp>
        <p:nvSpPr>
          <p:cNvPr id="332" name="Shape 332"/>
          <p:cNvSpPr/>
          <p:nvPr/>
        </p:nvSpPr>
        <p:spPr>
          <a:xfrm>
            <a:off x="971600" y="3068959"/>
            <a:ext cx="7028828" cy="193899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4000" u="none" cap="none" strike="noStrike">
                <a:solidFill>
                  <a:srgbClr val="0070C0"/>
                </a:solidFill>
                <a:latin typeface="Calibri"/>
                <a:ea typeface="Calibri"/>
                <a:cs typeface="Calibri"/>
                <a:sym typeface="Calibri"/>
              </a:rPr>
              <a:t>ملحوظة مهمة: </a:t>
            </a:r>
            <a:r>
              <a:rPr b="1" i="0" lang="ar-EG" sz="4000" u="none" cap="none" strike="noStrike">
                <a:solidFill>
                  <a:schemeClr val="dk1"/>
                </a:solidFill>
                <a:latin typeface="Calibri"/>
                <a:ea typeface="Calibri"/>
                <a:cs typeface="Calibri"/>
                <a:sym typeface="Calibri"/>
              </a:rPr>
              <a:t>عند تشخيص الاضطراب النفسي يجب أن يتولى هذه العملية المؤهل في المجال النفسي فقط.</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6" name="Shape 336"/>
        <p:cNvGrpSpPr/>
        <p:nvPr/>
      </p:nvGrpSpPr>
      <p:grpSpPr>
        <a:xfrm>
          <a:off x="0" y="0"/>
          <a:ext cx="0" cy="0"/>
          <a:chOff x="0" y="0"/>
          <a:chExt cx="0" cy="0"/>
        </a:xfrm>
      </p:grpSpPr>
      <p:grpSp>
        <p:nvGrpSpPr>
          <p:cNvPr id="337" name="Shape 337"/>
          <p:cNvGrpSpPr/>
          <p:nvPr/>
        </p:nvGrpSpPr>
        <p:grpSpPr>
          <a:xfrm>
            <a:off x="1067747" y="1196751"/>
            <a:ext cx="8472804" cy="4896543"/>
            <a:chOff x="1995466" y="1297213"/>
            <a:chExt cx="5648535" cy="4412828"/>
          </a:xfrm>
        </p:grpSpPr>
        <p:sp>
          <p:nvSpPr>
            <p:cNvPr id="338" name="Shape 338"/>
            <p:cNvSpPr/>
            <p:nvPr/>
          </p:nvSpPr>
          <p:spPr>
            <a:xfrm>
              <a:off x="2483766" y="1700808"/>
              <a:ext cx="3744414" cy="3600399"/>
            </a:xfrm>
            <a:prstGeom prst="ellipse">
              <a:avLst/>
            </a:prstGeom>
            <a:solidFill>
              <a:srgbClr val="C00000"/>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descr="323600.png" id="339" name="Shape 339"/>
            <p:cNvPicPr preferRelativeResize="0"/>
            <p:nvPr/>
          </p:nvPicPr>
          <p:blipFill rotWithShape="1">
            <a:blip r:embed="rId3">
              <a:alphaModFix/>
            </a:blip>
            <a:srcRect b="0" l="0" r="0" t="0"/>
            <a:stretch/>
          </p:blipFill>
          <p:spPr>
            <a:xfrm>
              <a:off x="1995466" y="1297213"/>
              <a:ext cx="5648535" cy="4412828"/>
            </a:xfrm>
            <a:prstGeom prst="rect">
              <a:avLst/>
            </a:prstGeom>
            <a:noFill/>
            <a:ln>
              <a:noFill/>
            </a:ln>
          </p:spPr>
        </p:pic>
      </p:grpSp>
      <p:sp>
        <p:nvSpPr>
          <p:cNvPr id="340" name="Shape 340"/>
          <p:cNvSpPr/>
          <p:nvPr/>
        </p:nvSpPr>
        <p:spPr>
          <a:xfrm>
            <a:off x="2123727" y="2564903"/>
            <a:ext cx="4933527" cy="175432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5400" u="none" cap="none" strike="noStrike">
                <a:solidFill>
                  <a:schemeClr val="lt1"/>
                </a:solidFill>
                <a:latin typeface="Calibri"/>
                <a:ea typeface="Calibri"/>
                <a:cs typeface="Calibri"/>
                <a:sym typeface="Calibri"/>
              </a:rPr>
              <a:t>ما الفرق بين الحزن العادي والاكتئاب؟</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600"/>
                                        <p:tgtEl>
                                          <p:spTgt spid="337"/>
                                        </p:tgtEl>
                                      </p:cBhvr>
                                    </p:animEffect>
                                  </p:childTnLst>
                                </p:cTn>
                              </p:par>
                              <p:par>
                                <p:cTn fill="hold" nodeType="with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6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4" name="Shape 344"/>
        <p:cNvGrpSpPr/>
        <p:nvPr/>
      </p:nvGrpSpPr>
      <p:grpSpPr>
        <a:xfrm>
          <a:off x="0" y="0"/>
          <a:ext cx="0" cy="0"/>
          <a:chOff x="0" y="0"/>
          <a:chExt cx="0" cy="0"/>
        </a:xfrm>
      </p:grpSpPr>
      <p:pic>
        <p:nvPicPr>
          <p:cNvPr descr="00239.jpg" id="345" name="Shape 345"/>
          <p:cNvPicPr preferRelativeResize="0"/>
          <p:nvPr/>
        </p:nvPicPr>
        <p:blipFill rotWithShape="1">
          <a:blip r:embed="rId3">
            <a:alphaModFix/>
          </a:blip>
          <a:srcRect b="0" l="0" r="0" t="0"/>
          <a:stretch/>
        </p:blipFill>
        <p:spPr>
          <a:xfrm>
            <a:off x="323528" y="620687"/>
            <a:ext cx="8532440" cy="5904656"/>
          </a:xfrm>
          <a:prstGeom prst="rect">
            <a:avLst/>
          </a:prstGeom>
          <a:noFill/>
          <a:ln>
            <a:noFill/>
          </a:ln>
        </p:spPr>
      </p:pic>
      <p:sp>
        <p:nvSpPr>
          <p:cNvPr id="346" name="Shape 346"/>
          <p:cNvSpPr/>
          <p:nvPr/>
        </p:nvSpPr>
        <p:spPr>
          <a:xfrm>
            <a:off x="1115616" y="1700808"/>
            <a:ext cx="6696744" cy="3785651"/>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4000" u="none" cap="none" strike="noStrike">
                <a:solidFill>
                  <a:schemeClr val="dk1"/>
                </a:solidFill>
                <a:latin typeface="Calibri"/>
                <a:ea typeface="Calibri"/>
                <a:cs typeface="Calibri"/>
                <a:sym typeface="Calibri"/>
              </a:rPr>
              <a:t>الحزن العادي يحدث لكل الناس ومن الطبيعي أن نحزن لبعض الوقت عند موت عزيز أو عند خسارة معينة أو عندما نقترف بعض الآثام أما الاكتئاب فهو حالة من الحزن الطويل تتميز بالخصائص الآتية: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par>
                                <p:cTn fill="hold" nodeType="with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0" name="Shape 350"/>
        <p:cNvGrpSpPr/>
        <p:nvPr/>
      </p:nvGrpSpPr>
      <p:grpSpPr>
        <a:xfrm>
          <a:off x="0" y="0"/>
          <a:ext cx="0" cy="0"/>
          <a:chOff x="0" y="0"/>
          <a:chExt cx="0" cy="0"/>
        </a:xfrm>
      </p:grpSpPr>
      <p:grpSp>
        <p:nvGrpSpPr>
          <p:cNvPr id="351" name="Shape 351"/>
          <p:cNvGrpSpPr/>
          <p:nvPr/>
        </p:nvGrpSpPr>
        <p:grpSpPr>
          <a:xfrm>
            <a:off x="323527" y="186822"/>
            <a:ext cx="8604447" cy="6453336"/>
            <a:chOff x="478047" y="546216"/>
            <a:chExt cx="8307450" cy="5366752"/>
          </a:xfrm>
        </p:grpSpPr>
        <p:sp>
          <p:nvSpPr>
            <p:cNvPr id="352" name="Shape 352"/>
            <p:cNvSpPr/>
            <p:nvPr/>
          </p:nvSpPr>
          <p:spPr>
            <a:xfrm>
              <a:off x="686614" y="667495"/>
              <a:ext cx="7680253" cy="5149991"/>
            </a:xfrm>
            <a:prstGeom prst="rect">
              <a:avLst/>
            </a:prstGeom>
            <a:solidFill>
              <a:schemeClr val="lt1"/>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0" i="0" sz="2000" u="none" cap="none" strike="noStrike">
                <a:solidFill>
                  <a:schemeClr val="lt1"/>
                </a:solidFill>
                <a:latin typeface="Calibri"/>
                <a:ea typeface="Calibri"/>
                <a:cs typeface="Calibri"/>
                <a:sym typeface="Calibri"/>
              </a:endParaRPr>
            </a:p>
          </p:txBody>
        </p:sp>
        <p:pic>
          <p:nvPicPr>
            <p:cNvPr descr="011AR060-0.jpg" id="353" name="Shape 353"/>
            <p:cNvPicPr preferRelativeResize="0"/>
            <p:nvPr/>
          </p:nvPicPr>
          <p:blipFill rotWithShape="1">
            <a:blip r:embed="rId3">
              <a:alphaModFix/>
            </a:blip>
            <a:srcRect b="0" l="0" r="0" t="0"/>
            <a:stretch/>
          </p:blipFill>
          <p:spPr>
            <a:xfrm>
              <a:off x="478047" y="546216"/>
              <a:ext cx="8307450" cy="5366752"/>
            </a:xfrm>
            <a:prstGeom prst="roundRect">
              <a:avLst>
                <a:gd fmla="val 3521" name="adj"/>
              </a:avLst>
            </a:prstGeom>
            <a:noFill/>
            <a:ln>
              <a:noFill/>
            </a:ln>
          </p:spPr>
        </p:pic>
      </p:grpSp>
      <p:sp>
        <p:nvSpPr>
          <p:cNvPr id="354" name="Shape 354"/>
          <p:cNvSpPr/>
          <p:nvPr/>
        </p:nvSpPr>
        <p:spPr>
          <a:xfrm>
            <a:off x="971600" y="1052736"/>
            <a:ext cx="7200799" cy="4524315"/>
          </a:xfrm>
          <a:prstGeom prst="rect">
            <a:avLst/>
          </a:prstGeom>
          <a:noFill/>
          <a:ln>
            <a:noFill/>
          </a:ln>
        </p:spPr>
        <p:txBody>
          <a:bodyPr anchorCtr="0" anchor="ctr" bIns="45700" lIns="91425" rIns="91425" tIns="45700">
            <a:noAutofit/>
          </a:bodyPr>
          <a:lstStyle/>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أكثر حدة (أشد من الحزن العادي)</a:t>
            </a:r>
          </a:p>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يستمر لفترات طويلة (أكثر من أسبوعين متواصلين)</a:t>
            </a:r>
          </a:p>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يعوق الفرد بدرجة جوهرية عن أداء نشاطاته وواجباته المعتادة (مثل: أن يتخلى الفرد عن الرياضة التي كان يحبها، يهمل نظافته بعدما كان مهتما بها، يتغيب أو يتأخر عن عمله بعدما كان مواظبا)</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par>
                                <p:cTn fill="hold" nodeType="withEffect" presetClass="entr" presetID="10" presetSubtype="0">
                                  <p:stCondLst>
                                    <p:cond delay="0"/>
                                  </p:stCondLst>
                                  <p:childTnLst>
                                    <p:set>
                                      <p:cBhvr>
                                        <p:cTn dur="1" fill="hold">
                                          <p:stCondLst>
                                            <p:cond delay="0"/>
                                          </p:stCondLst>
                                        </p:cTn>
                                        <p:tgtEl>
                                          <p:spTgt spid="354">
                                            <p:txEl>
                                              <p:pRg end="0" st="0"/>
                                            </p:txEl>
                                          </p:spTgt>
                                        </p:tgtEl>
                                        <p:attrNameLst>
                                          <p:attrName>style.visibility</p:attrName>
                                        </p:attrNameLst>
                                      </p:cBhvr>
                                      <p:to>
                                        <p:strVal val="visible"/>
                                      </p:to>
                                    </p:set>
                                    <p:animEffect filter="fade" transition="in">
                                      <p:cBhvr>
                                        <p:cTn dur="500"/>
                                        <p:tgtEl>
                                          <p:spTgt spid="354">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54">
                                            <p:txEl>
                                              <p:pRg end="1" st="1"/>
                                            </p:txEl>
                                          </p:spTgt>
                                        </p:tgtEl>
                                        <p:attrNameLst>
                                          <p:attrName>style.visibility</p:attrName>
                                        </p:attrNameLst>
                                      </p:cBhvr>
                                      <p:to>
                                        <p:strVal val="visible"/>
                                      </p:to>
                                    </p:set>
                                    <p:animEffect filter="fade" transition="in">
                                      <p:cBhvr>
                                        <p:cTn dur="500"/>
                                        <p:tgtEl>
                                          <p:spTgt spid="354">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54">
                                            <p:txEl>
                                              <p:pRg end="2" st="2"/>
                                            </p:txEl>
                                          </p:spTgt>
                                        </p:tgtEl>
                                        <p:attrNameLst>
                                          <p:attrName>style.visibility</p:attrName>
                                        </p:attrNameLst>
                                      </p:cBhvr>
                                      <p:to>
                                        <p:strVal val="visible"/>
                                      </p:to>
                                    </p:set>
                                    <p:animEffect filter="fade" transition="in">
                                      <p:cBhvr>
                                        <p:cTn dur="500"/>
                                        <p:tgtEl>
                                          <p:spTgt spid="35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grpSp>
        <p:nvGrpSpPr>
          <p:cNvPr id="108" name="Shape 108"/>
          <p:cNvGrpSpPr/>
          <p:nvPr/>
        </p:nvGrpSpPr>
        <p:grpSpPr>
          <a:xfrm>
            <a:off x="3203847" y="0"/>
            <a:ext cx="5940152" cy="1916831"/>
            <a:chOff x="6386073" y="-2861417"/>
            <a:chExt cx="4505793" cy="4373132"/>
          </a:xfrm>
        </p:grpSpPr>
        <p:sp>
          <p:nvSpPr>
            <p:cNvPr id="109" name="Shape 109"/>
            <p:cNvSpPr/>
            <p:nvPr/>
          </p:nvSpPr>
          <p:spPr>
            <a:xfrm>
              <a:off x="6405630" y="-2037216"/>
              <a:ext cx="4486237" cy="2502261"/>
            </a:xfrm>
            <a:prstGeom prst="ellipse">
              <a:avLst/>
            </a:prstGeom>
            <a:no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54521de7b.png" id="110" name="Shape 110"/>
            <p:cNvPicPr preferRelativeResize="0"/>
            <p:nvPr/>
          </p:nvPicPr>
          <p:blipFill rotWithShape="1">
            <a:blip r:embed="rId3">
              <a:alphaModFix/>
            </a:blip>
            <a:srcRect b="0" l="0" r="0" t="0"/>
            <a:stretch/>
          </p:blipFill>
          <p:spPr>
            <a:xfrm>
              <a:off x="6386073" y="-2861417"/>
              <a:ext cx="4411919" cy="4373132"/>
            </a:xfrm>
            <a:prstGeom prst="rect">
              <a:avLst/>
            </a:prstGeom>
            <a:noFill/>
            <a:ln>
              <a:noFill/>
            </a:ln>
          </p:spPr>
        </p:pic>
      </p:grpSp>
      <p:sp>
        <p:nvSpPr>
          <p:cNvPr id="111" name="Shape 111"/>
          <p:cNvSpPr/>
          <p:nvPr/>
        </p:nvSpPr>
        <p:spPr>
          <a:xfrm>
            <a:off x="4139951" y="404663"/>
            <a:ext cx="3962399" cy="1107995"/>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ar-EG" sz="6600" u="none" cap="none" strike="noStrike">
                <a:solidFill>
                  <a:schemeClr val="dk1"/>
                </a:solidFill>
                <a:latin typeface="Calibri"/>
                <a:ea typeface="Calibri"/>
                <a:cs typeface="Calibri"/>
                <a:sym typeface="Calibri"/>
              </a:rPr>
              <a:t>ماذا سنتعلم</a:t>
            </a:r>
          </a:p>
        </p:txBody>
      </p:sp>
      <p:pic>
        <p:nvPicPr>
          <p:cNvPr descr="666666.gif" id="112" name="Shape 112"/>
          <p:cNvPicPr preferRelativeResize="0"/>
          <p:nvPr/>
        </p:nvPicPr>
        <p:blipFill rotWithShape="1">
          <a:blip r:embed="rId4">
            <a:alphaModFix/>
          </a:blip>
          <a:srcRect b="0" l="0" r="0" t="0"/>
          <a:stretch/>
        </p:blipFill>
        <p:spPr>
          <a:xfrm>
            <a:off x="251519" y="2636911"/>
            <a:ext cx="8424935" cy="3916288"/>
          </a:xfrm>
          <a:prstGeom prst="roundRect">
            <a:avLst>
              <a:gd fmla="val 5479" name="adj"/>
            </a:avLst>
          </a:prstGeom>
          <a:solidFill>
            <a:schemeClr val="lt1"/>
          </a:solidFill>
          <a:ln>
            <a:noFill/>
          </a:ln>
        </p:spPr>
      </p:pic>
      <p:sp>
        <p:nvSpPr>
          <p:cNvPr id="113" name="Shape 113"/>
          <p:cNvSpPr/>
          <p:nvPr/>
        </p:nvSpPr>
        <p:spPr>
          <a:xfrm>
            <a:off x="1331640" y="3664187"/>
            <a:ext cx="6237311" cy="1754325"/>
          </a:xfrm>
          <a:prstGeom prst="rect">
            <a:avLst/>
          </a:prstGeom>
          <a:noFill/>
          <a:ln>
            <a:noFill/>
          </a:ln>
        </p:spPr>
        <p:txBody>
          <a:bodyPr anchorCtr="0" anchor="ctr" bIns="45700" lIns="91425" rIns="91425" tIns="45700">
            <a:noAutofit/>
          </a:bodyPr>
          <a:lstStyle/>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ماهية الاضطراب النفسي.</a:t>
            </a:r>
          </a:p>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أنواع الاضطرابات النفسية الشائعة.</a:t>
            </a:r>
          </a:p>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أنواع الشخصيات المضطربة.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13">
                                            <p:txEl>
                                              <p:pRg end="0" st="0"/>
                                            </p:txEl>
                                          </p:spTgt>
                                        </p:tgtEl>
                                        <p:attrNameLst>
                                          <p:attrName>style.visibility</p:attrName>
                                        </p:attrNameLst>
                                      </p:cBhvr>
                                      <p:to>
                                        <p:strVal val="visible"/>
                                      </p:to>
                                    </p:set>
                                    <p:animEffect filter="fade" transition="in">
                                      <p:cBhvr>
                                        <p:cTn dur="500"/>
                                        <p:tgtEl>
                                          <p:spTgt spid="113">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
                                            <p:txEl>
                                              <p:pRg end="1" st="1"/>
                                            </p:txEl>
                                          </p:spTgt>
                                        </p:tgtEl>
                                        <p:attrNameLst>
                                          <p:attrName>style.visibility</p:attrName>
                                        </p:attrNameLst>
                                      </p:cBhvr>
                                      <p:to>
                                        <p:strVal val="visible"/>
                                      </p:to>
                                    </p:set>
                                    <p:animEffect filter="fade" transition="in">
                                      <p:cBhvr>
                                        <p:cTn dur="500"/>
                                        <p:tgtEl>
                                          <p:spTgt spid="113">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3">
                                            <p:txEl>
                                              <p:pRg end="2" st="2"/>
                                            </p:txEl>
                                          </p:spTgt>
                                        </p:tgtEl>
                                        <p:attrNameLst>
                                          <p:attrName>style.visibility</p:attrName>
                                        </p:attrNameLst>
                                      </p:cBhvr>
                                      <p:to>
                                        <p:strVal val="visible"/>
                                      </p:to>
                                    </p:set>
                                    <p:animEffect filter="fade" transition="in">
                                      <p:cBhvr>
                                        <p:cTn dur="500"/>
                                        <p:tgtEl>
                                          <p:spTgt spid="11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grpSp>
        <p:nvGrpSpPr>
          <p:cNvPr id="118" name="Shape 118"/>
          <p:cNvGrpSpPr/>
          <p:nvPr/>
        </p:nvGrpSpPr>
        <p:grpSpPr>
          <a:xfrm>
            <a:off x="3203847" y="0"/>
            <a:ext cx="5940152" cy="1916831"/>
            <a:chOff x="6386073" y="-2861417"/>
            <a:chExt cx="4505793" cy="4373132"/>
          </a:xfrm>
        </p:grpSpPr>
        <p:sp>
          <p:nvSpPr>
            <p:cNvPr id="119" name="Shape 119"/>
            <p:cNvSpPr/>
            <p:nvPr/>
          </p:nvSpPr>
          <p:spPr>
            <a:xfrm>
              <a:off x="6405630" y="-2037216"/>
              <a:ext cx="4486237" cy="2502261"/>
            </a:xfrm>
            <a:prstGeom prst="ellipse">
              <a:avLst/>
            </a:prstGeom>
            <a:no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54521de7b.png" id="120" name="Shape 120"/>
            <p:cNvPicPr preferRelativeResize="0"/>
            <p:nvPr/>
          </p:nvPicPr>
          <p:blipFill rotWithShape="1">
            <a:blip r:embed="rId3">
              <a:alphaModFix/>
            </a:blip>
            <a:srcRect b="0" l="0" r="0" t="0"/>
            <a:stretch/>
          </p:blipFill>
          <p:spPr>
            <a:xfrm>
              <a:off x="6386073" y="-2861417"/>
              <a:ext cx="4411919" cy="4373132"/>
            </a:xfrm>
            <a:prstGeom prst="rect">
              <a:avLst/>
            </a:prstGeom>
            <a:noFill/>
            <a:ln>
              <a:noFill/>
            </a:ln>
          </p:spPr>
        </p:pic>
      </p:grpSp>
      <p:sp>
        <p:nvSpPr>
          <p:cNvPr id="121" name="Shape 121"/>
          <p:cNvSpPr/>
          <p:nvPr/>
        </p:nvSpPr>
        <p:spPr>
          <a:xfrm>
            <a:off x="4139951" y="404663"/>
            <a:ext cx="3962399" cy="1107995"/>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ar-EG" sz="6600" u="none" cap="none" strike="noStrike">
                <a:solidFill>
                  <a:schemeClr val="dk1"/>
                </a:solidFill>
                <a:latin typeface="Calibri"/>
                <a:ea typeface="Calibri"/>
                <a:cs typeface="Calibri"/>
                <a:sym typeface="Calibri"/>
              </a:rPr>
              <a:t>ماذا سنتعلم</a:t>
            </a:r>
          </a:p>
        </p:txBody>
      </p:sp>
      <p:pic>
        <p:nvPicPr>
          <p:cNvPr descr="666666.gif" id="122" name="Shape 122"/>
          <p:cNvPicPr preferRelativeResize="0"/>
          <p:nvPr/>
        </p:nvPicPr>
        <p:blipFill rotWithShape="1">
          <a:blip r:embed="rId4">
            <a:alphaModFix/>
          </a:blip>
          <a:srcRect b="0" l="0" r="0" t="0"/>
          <a:stretch/>
        </p:blipFill>
        <p:spPr>
          <a:xfrm>
            <a:off x="251519" y="2636911"/>
            <a:ext cx="8424935" cy="3916288"/>
          </a:xfrm>
          <a:prstGeom prst="roundRect">
            <a:avLst>
              <a:gd fmla="val 5479" name="adj"/>
            </a:avLst>
          </a:prstGeom>
          <a:solidFill>
            <a:schemeClr val="lt1"/>
          </a:solidFill>
          <a:ln>
            <a:noFill/>
          </a:ln>
        </p:spPr>
      </p:pic>
      <p:sp>
        <p:nvSpPr>
          <p:cNvPr id="123" name="Shape 123"/>
          <p:cNvSpPr/>
          <p:nvPr/>
        </p:nvSpPr>
        <p:spPr>
          <a:xfrm>
            <a:off x="827583" y="2852935"/>
            <a:ext cx="6984776" cy="3416319"/>
          </a:xfrm>
          <a:prstGeom prst="rect">
            <a:avLst/>
          </a:prstGeom>
          <a:noFill/>
          <a:ln>
            <a:noFill/>
          </a:ln>
        </p:spPr>
        <p:txBody>
          <a:bodyPr anchorCtr="0" anchor="ctr" bIns="45700" lIns="91425" rIns="91425" tIns="45700">
            <a:noAutofit/>
          </a:bodyPr>
          <a:lstStyle/>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خطوات التعامل مع المشكلات النفسية والسلوكية.</a:t>
            </a:r>
          </a:p>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الطرق العملية الوقائية والعلاجية لمواجهة الضغوط الحياتية.</a:t>
            </a:r>
          </a:p>
          <a:p>
            <a:pPr indent="0" lvl="0" marL="0" marR="0" rtl="1" algn="r">
              <a:spcBef>
                <a:spcPts val="0"/>
              </a:spcBef>
              <a:buClr>
                <a:schemeClr val="dk1"/>
              </a:buClr>
              <a:buSzPct val="100000"/>
              <a:buFont typeface="Arial"/>
              <a:buChar char="•"/>
            </a:pPr>
            <a:r>
              <a:rPr b="1" i="0" lang="ar-EG" sz="3600" u="none" cap="none" strike="noStrike">
                <a:solidFill>
                  <a:schemeClr val="dk1"/>
                </a:solidFill>
                <a:latin typeface="Calibri"/>
                <a:ea typeface="Calibri"/>
                <a:cs typeface="Calibri"/>
                <a:sym typeface="Calibri"/>
              </a:rPr>
              <a:t> أساليب التكيف مع الأزمات والأمراض المزمنة.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animEffect filter="fade" transition="in">
                                      <p:cBhvr>
                                        <p:cTn dur="500"/>
                                        <p:tgtEl>
                                          <p:spTgt spid="123">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animEffect filter="fade" transition="in">
                                      <p:cBhvr>
                                        <p:cTn dur="500"/>
                                        <p:tgtEl>
                                          <p:spTgt spid="123">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23">
                                            <p:txEl>
                                              <p:pRg end="2" st="2"/>
                                            </p:txEl>
                                          </p:spTgt>
                                        </p:tgtEl>
                                        <p:attrNameLst>
                                          <p:attrName>style.visibility</p:attrName>
                                        </p:attrNameLst>
                                      </p:cBhvr>
                                      <p:to>
                                        <p:strVal val="visible"/>
                                      </p:to>
                                    </p:set>
                                    <p:animEffect filter="fade" transition="in">
                                      <p:cBhvr>
                                        <p:cTn dur="500"/>
                                        <p:tgtEl>
                                          <p:spTgt spid="12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pic>
        <p:nvPicPr>
          <p:cNvPr descr="g.gif" id="128" name="Shape 128"/>
          <p:cNvPicPr preferRelativeResize="0"/>
          <p:nvPr/>
        </p:nvPicPr>
        <p:blipFill rotWithShape="1">
          <a:blip r:embed="rId3">
            <a:alphaModFix/>
          </a:blip>
          <a:srcRect b="0" l="0" r="0" t="0"/>
          <a:stretch/>
        </p:blipFill>
        <p:spPr>
          <a:xfrm>
            <a:off x="1331640" y="1844824"/>
            <a:ext cx="7128792" cy="3268430"/>
          </a:xfrm>
          <a:prstGeom prst="rect">
            <a:avLst/>
          </a:prstGeom>
          <a:noFill/>
          <a:ln>
            <a:noFill/>
          </a:ln>
        </p:spPr>
      </p:pic>
      <p:sp>
        <p:nvSpPr>
          <p:cNvPr id="129" name="Shape 129"/>
          <p:cNvSpPr/>
          <p:nvPr/>
        </p:nvSpPr>
        <p:spPr>
          <a:xfrm>
            <a:off x="2483767" y="2575357"/>
            <a:ext cx="4752527" cy="1446550"/>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i="0" lang="ar-EG" sz="8800" u="none" cap="none" strike="noStrike">
                <a:solidFill>
                  <a:srgbClr val="FF0000"/>
                </a:solidFill>
                <a:latin typeface="Calibri"/>
                <a:ea typeface="Calibri"/>
                <a:cs typeface="Calibri"/>
                <a:sym typeface="Calibri"/>
              </a:rPr>
              <a:t>نشاط 7-3</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pic>
        <p:nvPicPr>
          <p:cNvPr descr="ScallopedRectangle3.gif" id="134" name="Shape 134"/>
          <p:cNvPicPr preferRelativeResize="0"/>
          <p:nvPr/>
        </p:nvPicPr>
        <p:blipFill rotWithShape="1">
          <a:blip r:embed="rId3">
            <a:alphaModFix/>
          </a:blip>
          <a:srcRect b="0" l="0" r="0" t="0"/>
          <a:stretch/>
        </p:blipFill>
        <p:spPr>
          <a:xfrm>
            <a:off x="121095" y="476672"/>
            <a:ext cx="8915400" cy="6048671"/>
          </a:xfrm>
          <a:prstGeom prst="rect">
            <a:avLst/>
          </a:prstGeom>
          <a:noFill/>
          <a:ln>
            <a:noFill/>
          </a:ln>
        </p:spPr>
      </p:pic>
      <p:sp>
        <p:nvSpPr>
          <p:cNvPr id="135" name="Shape 135"/>
          <p:cNvSpPr/>
          <p:nvPr/>
        </p:nvSpPr>
        <p:spPr>
          <a:xfrm>
            <a:off x="755575" y="980728"/>
            <a:ext cx="7704855"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تأمل الحديث النبوي التالي:</a:t>
            </a:r>
          </a:p>
        </p:txBody>
      </p:sp>
      <p:sp>
        <p:nvSpPr>
          <p:cNvPr id="136" name="Shape 136"/>
          <p:cNvSpPr/>
          <p:nvPr/>
        </p:nvSpPr>
        <p:spPr>
          <a:xfrm>
            <a:off x="827583" y="1700808"/>
            <a:ext cx="7704855" cy="2308323"/>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عن أنس بن مالك قال: كان النبي صلى الله عليه وسلم يقول: (</a:t>
            </a:r>
            <a:r>
              <a:rPr b="1" i="0" lang="ar-EG" sz="3600" u="none" cap="none" strike="noStrike">
                <a:solidFill>
                  <a:srgbClr val="0070C0"/>
                </a:solidFill>
                <a:latin typeface="Calibri"/>
                <a:ea typeface="Calibri"/>
                <a:cs typeface="Calibri"/>
                <a:sym typeface="Calibri"/>
              </a:rPr>
              <a:t>اللَّهُمَّ إِنِّي أَعُوذُ بِكَ مِنَ الْهَمِّ وَالْحَزَنِ، وَالْعَجْزِ وَالْكَسَلِ، وَالْبُخْلِ وَالْجُبْنِ، وَضَلَعِ الدَّيْنِ، وَغَلَبَةِ الرِّجَالِ</a:t>
            </a:r>
            <a:r>
              <a:rPr b="1" i="0" lang="ar-EG" sz="3600" u="none" cap="none" strike="noStrike">
                <a:solidFill>
                  <a:schemeClr val="dk1"/>
                </a:solidFill>
                <a:latin typeface="Calibri"/>
                <a:ea typeface="Calibri"/>
                <a:cs typeface="Calibri"/>
                <a:sym typeface="Calibri"/>
              </a:rPr>
              <a:t>) رواه البخاري</a:t>
            </a:r>
          </a:p>
        </p:txBody>
      </p:sp>
      <p:sp>
        <p:nvSpPr>
          <p:cNvPr id="137" name="Shape 137"/>
          <p:cNvSpPr/>
          <p:nvPr/>
        </p:nvSpPr>
        <p:spPr>
          <a:xfrm>
            <a:off x="827583" y="3956862"/>
            <a:ext cx="7704855" cy="120032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لماذا استعاذ المصطفى صلى الله عليه وسلم من هذه الصفات؟ </a:t>
            </a:r>
          </a:p>
        </p:txBody>
      </p:sp>
      <p:sp>
        <p:nvSpPr>
          <p:cNvPr id="138" name="Shape 138"/>
          <p:cNvSpPr/>
          <p:nvPr/>
        </p:nvSpPr>
        <p:spPr>
          <a:xfrm>
            <a:off x="755575" y="5085183"/>
            <a:ext cx="7704855" cy="64633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i="0" lang="ar-EG" sz="3600" u="none" cap="none" strike="noStrike">
                <a:solidFill>
                  <a:schemeClr val="dk1"/>
                </a:solidFill>
                <a:latin typeface="Calibri"/>
                <a:ea typeface="Calibri"/>
                <a:cs typeface="Calibri"/>
                <a:sym typeface="Calibri"/>
              </a:rPr>
              <a:t>واستنتج ما هو متعلق بالاضطرابات النفسية.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pic>
        <p:nvPicPr>
          <p:cNvPr descr="ScallopedRectangle3.gif" id="143" name="Shape 143"/>
          <p:cNvPicPr preferRelativeResize="0"/>
          <p:nvPr/>
        </p:nvPicPr>
        <p:blipFill rotWithShape="1">
          <a:blip r:embed="rId3">
            <a:alphaModFix/>
          </a:blip>
          <a:srcRect b="0" l="0" r="0" t="0"/>
          <a:stretch/>
        </p:blipFill>
        <p:spPr>
          <a:xfrm>
            <a:off x="121095" y="476672"/>
            <a:ext cx="8915400" cy="6048671"/>
          </a:xfrm>
          <a:prstGeom prst="rect">
            <a:avLst/>
          </a:prstGeom>
          <a:noFill/>
          <a:ln>
            <a:noFill/>
          </a:ln>
        </p:spPr>
      </p:pic>
      <p:sp>
        <p:nvSpPr>
          <p:cNvPr id="144" name="Shape 144"/>
          <p:cNvSpPr/>
          <p:nvPr/>
        </p:nvSpPr>
        <p:spPr>
          <a:xfrm>
            <a:off x="755575" y="1073061"/>
            <a:ext cx="7672536" cy="1569660"/>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rgbClr val="FF0000"/>
                </a:solidFill>
                <a:latin typeface="Calibri"/>
                <a:ea typeface="Calibri"/>
                <a:cs typeface="Calibri"/>
                <a:sym typeface="Calibri"/>
              </a:rPr>
              <a:t>استعاذ النبي صلى الله عليه وسلم من هذه الأمور، لأنها منغصات للحياة، من جميع الوجوه، في النفس، والجسد، والعقل، والقلب.</a:t>
            </a:r>
          </a:p>
        </p:txBody>
      </p:sp>
      <p:sp>
        <p:nvSpPr>
          <p:cNvPr id="145" name="Shape 145"/>
          <p:cNvSpPr/>
          <p:nvPr/>
        </p:nvSpPr>
        <p:spPr>
          <a:xfrm>
            <a:off x="611560" y="2636911"/>
            <a:ext cx="7888559" cy="3539430"/>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rgbClr val="FF0000"/>
                </a:solidFill>
                <a:latin typeface="Calibri"/>
                <a:ea typeface="Calibri"/>
                <a:cs typeface="Calibri"/>
                <a:sym typeface="Calibri"/>
              </a:rPr>
              <a:t>قوله: (</a:t>
            </a:r>
            <a:r>
              <a:rPr b="1" i="0" lang="ar-EG" sz="3200" u="none" cap="none" strike="noStrike">
                <a:solidFill>
                  <a:srgbClr val="660033"/>
                </a:solidFill>
                <a:latin typeface="Calibri"/>
                <a:ea typeface="Calibri"/>
                <a:cs typeface="Calibri"/>
                <a:sym typeface="Calibri"/>
              </a:rPr>
              <a:t>اللَّهم إني أعوذ بك من الهم والحزن</a:t>
            </a:r>
            <a:r>
              <a:rPr b="1" i="0" lang="ar-EG" sz="3200" u="none" cap="none" strike="noStrike">
                <a:solidFill>
                  <a:srgbClr val="FF0000"/>
                </a:solidFill>
                <a:latin typeface="Calibri"/>
                <a:ea typeface="Calibri"/>
                <a:cs typeface="Calibri"/>
                <a:sym typeface="Calibri"/>
              </a:rPr>
              <a:t>): </a:t>
            </a:r>
            <a:r>
              <a:rPr b="1" i="0" lang="ar-EG" sz="3200" u="none" cap="none" strike="noStrike">
                <a:solidFill>
                  <a:srgbClr val="0070C0"/>
                </a:solidFill>
                <a:latin typeface="Calibri"/>
                <a:ea typeface="Calibri"/>
                <a:cs typeface="Calibri"/>
                <a:sym typeface="Calibri"/>
              </a:rPr>
              <a:t>استعاذ منهما لما فيهما من شدة الضرر على البدن، وإذابة قواه، وتشويش الفكر والعقل، والانشغال بهما يفوِّتان على العبد الكثير من الخير، وانشغال الفؤاد والنفس عن الطاعات والواجبات، هذا إن كان الهمّ والحزن في أمور الدنيا، أما همّ الآخرة، فهو محمود؛ لأنه يزيد في الطاعة، ويبعث النفس على الجدّ، والعمل، والمراقبة</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pic>
        <p:nvPicPr>
          <p:cNvPr descr="ScallopedRectangle3.gif" id="150" name="Shape 150"/>
          <p:cNvPicPr preferRelativeResize="0"/>
          <p:nvPr/>
        </p:nvPicPr>
        <p:blipFill rotWithShape="1">
          <a:blip r:embed="rId3">
            <a:alphaModFix/>
          </a:blip>
          <a:srcRect b="0" l="0" r="0" t="0"/>
          <a:stretch/>
        </p:blipFill>
        <p:spPr>
          <a:xfrm>
            <a:off x="121095" y="476672"/>
            <a:ext cx="8915400" cy="6048671"/>
          </a:xfrm>
          <a:prstGeom prst="rect">
            <a:avLst/>
          </a:prstGeom>
          <a:noFill/>
          <a:ln>
            <a:noFill/>
          </a:ln>
        </p:spPr>
      </p:pic>
      <p:sp>
        <p:nvSpPr>
          <p:cNvPr id="151" name="Shape 151"/>
          <p:cNvSpPr/>
          <p:nvPr/>
        </p:nvSpPr>
        <p:spPr>
          <a:xfrm>
            <a:off x="827583" y="1268759"/>
            <a:ext cx="7672536" cy="3539430"/>
          </a:xfrm>
          <a:prstGeom prst="rect">
            <a:avLst/>
          </a:prstGeom>
          <a:noFill/>
          <a:ln>
            <a:noFill/>
          </a:ln>
        </p:spPr>
        <p:txBody>
          <a:bodyPr anchorCtr="0" anchor="ctr" bIns="45700" lIns="91425" rIns="91425" tIns="45700">
            <a:noAutofit/>
          </a:bodyPr>
          <a:lstStyle/>
          <a:p>
            <a:pPr indent="0" lvl="0" marL="0" marR="0" rtl="1" algn="r">
              <a:spcBef>
                <a:spcPts val="0"/>
              </a:spcBef>
              <a:buSzPct val="25000"/>
              <a:buNone/>
            </a:pPr>
            <a:r>
              <a:rPr b="1" i="0" lang="ar-EG" sz="3200" u="none" cap="none" strike="noStrike">
                <a:solidFill>
                  <a:srgbClr val="FF0000"/>
                </a:solidFill>
                <a:latin typeface="Calibri"/>
                <a:ea typeface="Calibri"/>
                <a:cs typeface="Calibri"/>
                <a:sym typeface="Calibri"/>
              </a:rPr>
              <a:t>قال النبي صلى الله عليه وسلم: (</a:t>
            </a:r>
            <a:r>
              <a:rPr b="1" i="0" lang="ar-EG" sz="3200" u="none" cap="none" strike="noStrike">
                <a:solidFill>
                  <a:srgbClr val="0070C0"/>
                </a:solidFill>
                <a:latin typeface="Calibri"/>
                <a:ea typeface="Calibri"/>
                <a:cs typeface="Calibri"/>
                <a:sym typeface="Calibri"/>
              </a:rPr>
              <a:t>مَنْ جَعَلَ الْهُمُومَ هَمًّا وَاحِدًا: هَمَّ الْمَعَادِ، كَفَاهُ اللَّهُ هَمَّ دُنْيَاهُ، وَمَنْ تَشَعَّبَتْ بِهِ الْهُمُومُ في أَحْوَالِ الدُّنْيَا، لَمْ يُبَالِ اللَّهُ فِي أَيِّ أَوْدِيَتِهِ هَلَكَ</a:t>
            </a:r>
            <a:r>
              <a:rPr b="1" i="0" lang="ar-EG" sz="3200" u="none" cap="none" strike="noStrike">
                <a:solidFill>
                  <a:srgbClr val="FF0000"/>
                </a:solidFill>
                <a:latin typeface="Calibri"/>
                <a:ea typeface="Calibri"/>
                <a:cs typeface="Calibri"/>
                <a:sym typeface="Calibri"/>
              </a:rPr>
              <a:t>).</a:t>
            </a:r>
            <a:r>
              <a:rPr b="1" i="0" lang="ar-EG" sz="3200" u="none" cap="none" strike="noStrike">
                <a:solidFill>
                  <a:schemeClr val="dk1"/>
                </a:solidFill>
                <a:latin typeface="Calibri"/>
                <a:ea typeface="Calibri"/>
                <a:cs typeface="Calibri"/>
                <a:sym typeface="Calibri"/>
              </a:rPr>
              <a:t> </a:t>
            </a:r>
            <a:r>
              <a:rPr b="1" i="0" lang="ar-EG" sz="3200" u="none" cap="none" strike="noStrike">
                <a:solidFill>
                  <a:srgbClr val="FF0000"/>
                </a:solidFill>
                <a:latin typeface="Calibri"/>
                <a:ea typeface="Calibri"/>
                <a:cs typeface="Calibri"/>
                <a:sym typeface="Calibri"/>
              </a:rPr>
              <a:t>وقال النبي صلى الله عليه وسلم: (</a:t>
            </a:r>
            <a:r>
              <a:rPr b="1" i="0" lang="ar-EG" sz="3200" u="none" cap="none" strike="noStrike">
                <a:solidFill>
                  <a:srgbClr val="0070C0"/>
                </a:solidFill>
                <a:latin typeface="Calibri"/>
                <a:ea typeface="Calibri"/>
                <a:cs typeface="Calibri"/>
                <a:sym typeface="Calibri"/>
              </a:rPr>
              <a:t>مَنْ كَانَتْ الْآخِرَةُ هَمَّهُ جَعَلَ اللَّهُ غِنَاهُ فِي قَلْبِهِ وَجَمَعَ لَهُ شَمْلَهُ، وَأَتَتْهُ الدُّنْيَا وَهِيَ رَاغِمَةٌ، وَمَنْ كَانَتْ الدُّنْيَا هَمَّهُ جَعَلَ اللَّهُ فَقْرَهُ بَيْنَ عَيْنَيْهِ، وَفَرَّقَ عَلَيْهِ شَمْلَهُ، وَلَمْ يَأْتِهِ مِنْ الدُّنْيَا إِلَّا مَا قُدِّرَ لَهُ</a:t>
            </a:r>
            <a:r>
              <a:rPr b="1" i="0" lang="ar-EG" sz="3200" u="none" cap="none" strike="noStrike">
                <a:solidFill>
                  <a:srgbClr val="FF0000"/>
                </a:solidFill>
                <a:latin typeface="Calibri"/>
                <a:ea typeface="Calibri"/>
                <a:cs typeface="Calibri"/>
                <a:sym typeface="Calibri"/>
              </a:rPr>
              <a:t>).  </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