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 id="2147483670" r:id="rId2"/>
  </p:sldMasterIdLst>
  <p:notesMasterIdLst>
    <p:notesMasterId r:id="rId43"/>
  </p:notesMasterIdLst>
  <p:handoutMasterIdLst>
    <p:handoutMasterId r:id="rId44"/>
  </p:handoutMasterIdLst>
  <p:sldIdLst>
    <p:sldId id="257" r:id="rId3"/>
    <p:sldId id="344" r:id="rId4"/>
    <p:sldId id="343" r:id="rId5"/>
    <p:sldId id="345" r:id="rId6"/>
    <p:sldId id="346" r:id="rId7"/>
    <p:sldId id="349" r:id="rId8"/>
    <p:sldId id="350" r:id="rId9"/>
    <p:sldId id="347" r:id="rId10"/>
    <p:sldId id="354" r:id="rId11"/>
    <p:sldId id="348" r:id="rId12"/>
    <p:sldId id="355" r:id="rId13"/>
    <p:sldId id="357" r:id="rId14"/>
    <p:sldId id="393" r:id="rId15"/>
    <p:sldId id="358" r:id="rId16"/>
    <p:sldId id="360" r:id="rId17"/>
    <p:sldId id="359" r:id="rId18"/>
    <p:sldId id="361" r:id="rId19"/>
    <p:sldId id="364" r:id="rId20"/>
    <p:sldId id="365" r:id="rId21"/>
    <p:sldId id="363" r:id="rId22"/>
    <p:sldId id="366" r:id="rId23"/>
    <p:sldId id="369" r:id="rId24"/>
    <p:sldId id="367" r:id="rId25"/>
    <p:sldId id="368" r:id="rId26"/>
    <p:sldId id="370" r:id="rId27"/>
    <p:sldId id="371" r:id="rId28"/>
    <p:sldId id="373" r:id="rId29"/>
    <p:sldId id="375" r:id="rId30"/>
    <p:sldId id="376" r:id="rId31"/>
    <p:sldId id="378" r:id="rId32"/>
    <p:sldId id="379" r:id="rId33"/>
    <p:sldId id="377" r:id="rId34"/>
    <p:sldId id="381" r:id="rId35"/>
    <p:sldId id="382" r:id="rId36"/>
    <p:sldId id="384" r:id="rId37"/>
    <p:sldId id="385" r:id="rId38"/>
    <p:sldId id="387" r:id="rId39"/>
    <p:sldId id="389" r:id="rId40"/>
    <p:sldId id="388" r:id="rId41"/>
    <p:sldId id="391"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tty wilson" initials="kw"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3" autoAdjust="0"/>
    <p:restoredTop sz="86499" autoAdjust="0"/>
  </p:normalViewPr>
  <p:slideViewPr>
    <p:cSldViewPr>
      <p:cViewPr>
        <p:scale>
          <a:sx n="86" d="100"/>
          <a:sy n="86" d="100"/>
        </p:scale>
        <p:origin x="-1374" y="-162"/>
      </p:cViewPr>
      <p:guideLst>
        <p:guide orient="horz" pos="2160"/>
        <p:guide pos="2880"/>
      </p:guideLst>
    </p:cSldViewPr>
  </p:slideViewPr>
  <p:outlineViewPr>
    <p:cViewPr>
      <p:scale>
        <a:sx n="33" d="100"/>
        <a:sy n="33" d="100"/>
      </p:scale>
      <p:origin x="0" y="1493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2" d="100"/>
          <a:sy n="42" d="100"/>
        </p:scale>
        <p:origin x="-725"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20697D-9FAB-4B3A-A70A-1D62C906C4DB}" type="datetimeFigureOut">
              <a:rPr lang="en-US" smtClean="0"/>
              <a:pPr/>
              <a:t>8/31/2019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CC7948-574B-4A85-88D7-DE2530B525D2}" type="slidenum">
              <a:rPr lang="en-US" smtClean="0"/>
              <a:pPr/>
              <a:t>‹#›</a:t>
            </a:fld>
            <a:endParaRPr lang="en-US" dirty="0"/>
          </a:p>
        </p:txBody>
      </p:sp>
    </p:spTree>
    <p:extLst>
      <p:ext uri="{BB962C8B-B14F-4D97-AF65-F5344CB8AC3E}">
        <p14:creationId xmlns:p14="http://schemas.microsoft.com/office/powerpoint/2010/main" val="2065360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22C16C-0260-4B39-96A8-73E8B504E071}" type="datetimeFigureOut">
              <a:rPr lang="en-US" smtClean="0"/>
              <a:pPr/>
              <a:t>8/31/2019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004E23-57C8-46BF-A38E-3B9709954C77}" type="slidenum">
              <a:rPr lang="en-US" smtClean="0"/>
              <a:pPr/>
              <a:t>‹#›</a:t>
            </a:fld>
            <a:endParaRPr lang="en-US" dirty="0"/>
          </a:p>
        </p:txBody>
      </p:sp>
    </p:spTree>
    <p:extLst>
      <p:ext uri="{BB962C8B-B14F-4D97-AF65-F5344CB8AC3E}">
        <p14:creationId xmlns:p14="http://schemas.microsoft.com/office/powerpoint/2010/main" val="3490503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970410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10</a:t>
            </a:fld>
            <a:endParaRPr lang="en-US" dirty="0"/>
          </a:p>
        </p:txBody>
      </p:sp>
    </p:spTree>
    <p:extLst>
      <p:ext uri="{BB962C8B-B14F-4D97-AF65-F5344CB8AC3E}">
        <p14:creationId xmlns:p14="http://schemas.microsoft.com/office/powerpoint/2010/main" val="2124392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11</a:t>
            </a:fld>
            <a:endParaRPr lang="en-US" dirty="0"/>
          </a:p>
        </p:txBody>
      </p:sp>
    </p:spTree>
    <p:extLst>
      <p:ext uri="{BB962C8B-B14F-4D97-AF65-F5344CB8AC3E}">
        <p14:creationId xmlns:p14="http://schemas.microsoft.com/office/powerpoint/2010/main" val="3613624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12</a:t>
            </a:fld>
            <a:endParaRPr lang="en-US" dirty="0"/>
          </a:p>
        </p:txBody>
      </p:sp>
    </p:spTree>
    <p:extLst>
      <p:ext uri="{BB962C8B-B14F-4D97-AF65-F5344CB8AC3E}">
        <p14:creationId xmlns:p14="http://schemas.microsoft.com/office/powerpoint/2010/main" val="30105103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13</a:t>
            </a:fld>
            <a:endParaRPr lang="en-US" dirty="0"/>
          </a:p>
        </p:txBody>
      </p:sp>
    </p:spTree>
    <p:extLst>
      <p:ext uri="{BB962C8B-B14F-4D97-AF65-F5344CB8AC3E}">
        <p14:creationId xmlns:p14="http://schemas.microsoft.com/office/powerpoint/2010/main" val="1779238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14</a:t>
            </a:fld>
            <a:endParaRPr lang="en-US" dirty="0"/>
          </a:p>
        </p:txBody>
      </p:sp>
    </p:spTree>
    <p:extLst>
      <p:ext uri="{BB962C8B-B14F-4D97-AF65-F5344CB8AC3E}">
        <p14:creationId xmlns:p14="http://schemas.microsoft.com/office/powerpoint/2010/main" val="7474680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15</a:t>
            </a:fld>
            <a:endParaRPr lang="en-US" dirty="0"/>
          </a:p>
        </p:txBody>
      </p:sp>
    </p:spTree>
    <p:extLst>
      <p:ext uri="{BB962C8B-B14F-4D97-AF65-F5344CB8AC3E}">
        <p14:creationId xmlns:p14="http://schemas.microsoft.com/office/powerpoint/2010/main" val="91972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16</a:t>
            </a:fld>
            <a:endParaRPr lang="en-US" dirty="0"/>
          </a:p>
        </p:txBody>
      </p:sp>
    </p:spTree>
    <p:extLst>
      <p:ext uri="{BB962C8B-B14F-4D97-AF65-F5344CB8AC3E}">
        <p14:creationId xmlns:p14="http://schemas.microsoft.com/office/powerpoint/2010/main" val="2619452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17</a:t>
            </a:fld>
            <a:endParaRPr lang="en-US" dirty="0"/>
          </a:p>
        </p:txBody>
      </p:sp>
    </p:spTree>
    <p:extLst>
      <p:ext uri="{BB962C8B-B14F-4D97-AF65-F5344CB8AC3E}">
        <p14:creationId xmlns:p14="http://schemas.microsoft.com/office/powerpoint/2010/main" val="38089290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18</a:t>
            </a:fld>
            <a:endParaRPr lang="en-US" dirty="0"/>
          </a:p>
        </p:txBody>
      </p:sp>
    </p:spTree>
    <p:extLst>
      <p:ext uri="{BB962C8B-B14F-4D97-AF65-F5344CB8AC3E}">
        <p14:creationId xmlns:p14="http://schemas.microsoft.com/office/powerpoint/2010/main" val="1116911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004E23-57C8-46BF-A38E-3B9709954C77}" type="slidenum">
              <a:rPr lang="en-US" smtClean="0"/>
              <a:pPr/>
              <a:t>19</a:t>
            </a:fld>
            <a:endParaRPr lang="en-US" dirty="0"/>
          </a:p>
        </p:txBody>
      </p:sp>
    </p:spTree>
    <p:extLst>
      <p:ext uri="{BB962C8B-B14F-4D97-AF65-F5344CB8AC3E}">
        <p14:creationId xmlns:p14="http://schemas.microsoft.com/office/powerpoint/2010/main" val="2503429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a:t>
            </a:fld>
            <a:endParaRPr lang="en-US" dirty="0"/>
          </a:p>
        </p:txBody>
      </p:sp>
    </p:spTree>
    <p:extLst>
      <p:ext uri="{BB962C8B-B14F-4D97-AF65-F5344CB8AC3E}">
        <p14:creationId xmlns:p14="http://schemas.microsoft.com/office/powerpoint/2010/main" val="18373333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20</a:t>
            </a:fld>
            <a:endParaRPr lang="en-US" dirty="0"/>
          </a:p>
        </p:txBody>
      </p:sp>
    </p:spTree>
    <p:extLst>
      <p:ext uri="{BB962C8B-B14F-4D97-AF65-F5344CB8AC3E}">
        <p14:creationId xmlns:p14="http://schemas.microsoft.com/office/powerpoint/2010/main" val="16631337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21</a:t>
            </a:fld>
            <a:endParaRPr lang="en-US" dirty="0"/>
          </a:p>
        </p:txBody>
      </p:sp>
    </p:spTree>
    <p:extLst>
      <p:ext uri="{BB962C8B-B14F-4D97-AF65-F5344CB8AC3E}">
        <p14:creationId xmlns:p14="http://schemas.microsoft.com/office/powerpoint/2010/main" val="10658405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22</a:t>
            </a:fld>
            <a:endParaRPr lang="en-US" dirty="0"/>
          </a:p>
        </p:txBody>
      </p:sp>
    </p:spTree>
    <p:extLst>
      <p:ext uri="{BB962C8B-B14F-4D97-AF65-F5344CB8AC3E}">
        <p14:creationId xmlns:p14="http://schemas.microsoft.com/office/powerpoint/2010/main" val="10107220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23</a:t>
            </a:fld>
            <a:endParaRPr lang="en-US" dirty="0"/>
          </a:p>
        </p:txBody>
      </p:sp>
    </p:spTree>
    <p:extLst>
      <p:ext uri="{BB962C8B-B14F-4D97-AF65-F5344CB8AC3E}">
        <p14:creationId xmlns:p14="http://schemas.microsoft.com/office/powerpoint/2010/main" val="32340982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24</a:t>
            </a:fld>
            <a:endParaRPr lang="en-US" dirty="0"/>
          </a:p>
        </p:txBody>
      </p:sp>
    </p:spTree>
    <p:extLst>
      <p:ext uri="{BB962C8B-B14F-4D97-AF65-F5344CB8AC3E}">
        <p14:creationId xmlns:p14="http://schemas.microsoft.com/office/powerpoint/2010/main" val="27015419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25</a:t>
            </a:fld>
            <a:endParaRPr lang="en-US" dirty="0"/>
          </a:p>
        </p:txBody>
      </p:sp>
    </p:spTree>
    <p:extLst>
      <p:ext uri="{BB962C8B-B14F-4D97-AF65-F5344CB8AC3E}">
        <p14:creationId xmlns:p14="http://schemas.microsoft.com/office/powerpoint/2010/main" val="39207375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26</a:t>
            </a:fld>
            <a:endParaRPr lang="en-US" dirty="0"/>
          </a:p>
        </p:txBody>
      </p:sp>
    </p:spTree>
    <p:extLst>
      <p:ext uri="{BB962C8B-B14F-4D97-AF65-F5344CB8AC3E}">
        <p14:creationId xmlns:p14="http://schemas.microsoft.com/office/powerpoint/2010/main" val="4252573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27</a:t>
            </a:fld>
            <a:endParaRPr lang="en-US" dirty="0"/>
          </a:p>
        </p:txBody>
      </p:sp>
    </p:spTree>
    <p:extLst>
      <p:ext uri="{BB962C8B-B14F-4D97-AF65-F5344CB8AC3E}">
        <p14:creationId xmlns:p14="http://schemas.microsoft.com/office/powerpoint/2010/main" val="12591602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28</a:t>
            </a:fld>
            <a:endParaRPr lang="en-US" dirty="0"/>
          </a:p>
        </p:txBody>
      </p:sp>
    </p:spTree>
    <p:extLst>
      <p:ext uri="{BB962C8B-B14F-4D97-AF65-F5344CB8AC3E}">
        <p14:creationId xmlns:p14="http://schemas.microsoft.com/office/powerpoint/2010/main" val="33375791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29</a:t>
            </a:fld>
            <a:endParaRPr lang="en-US" dirty="0"/>
          </a:p>
        </p:txBody>
      </p:sp>
    </p:spTree>
    <p:extLst>
      <p:ext uri="{BB962C8B-B14F-4D97-AF65-F5344CB8AC3E}">
        <p14:creationId xmlns:p14="http://schemas.microsoft.com/office/powerpoint/2010/main" val="2940735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a:t>
            </a:fld>
            <a:endParaRPr lang="en-US" dirty="0"/>
          </a:p>
        </p:txBody>
      </p:sp>
    </p:spTree>
    <p:extLst>
      <p:ext uri="{BB962C8B-B14F-4D97-AF65-F5344CB8AC3E}">
        <p14:creationId xmlns:p14="http://schemas.microsoft.com/office/powerpoint/2010/main" val="19338608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30</a:t>
            </a:fld>
            <a:endParaRPr lang="en-US" dirty="0"/>
          </a:p>
        </p:txBody>
      </p:sp>
    </p:spTree>
    <p:extLst>
      <p:ext uri="{BB962C8B-B14F-4D97-AF65-F5344CB8AC3E}">
        <p14:creationId xmlns:p14="http://schemas.microsoft.com/office/powerpoint/2010/main" val="19400323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31</a:t>
            </a:fld>
            <a:endParaRPr lang="en-US" dirty="0"/>
          </a:p>
        </p:txBody>
      </p:sp>
    </p:spTree>
    <p:extLst>
      <p:ext uri="{BB962C8B-B14F-4D97-AF65-F5344CB8AC3E}">
        <p14:creationId xmlns:p14="http://schemas.microsoft.com/office/powerpoint/2010/main" val="3221939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32</a:t>
            </a:fld>
            <a:endParaRPr lang="en-US" dirty="0"/>
          </a:p>
        </p:txBody>
      </p:sp>
    </p:spTree>
    <p:extLst>
      <p:ext uri="{BB962C8B-B14F-4D97-AF65-F5344CB8AC3E}">
        <p14:creationId xmlns:p14="http://schemas.microsoft.com/office/powerpoint/2010/main" val="27862575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33</a:t>
            </a:fld>
            <a:endParaRPr lang="en-US" dirty="0"/>
          </a:p>
        </p:txBody>
      </p:sp>
    </p:spTree>
    <p:extLst>
      <p:ext uri="{BB962C8B-B14F-4D97-AF65-F5344CB8AC3E}">
        <p14:creationId xmlns:p14="http://schemas.microsoft.com/office/powerpoint/2010/main" val="2440108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34</a:t>
            </a:fld>
            <a:endParaRPr lang="en-US" dirty="0"/>
          </a:p>
        </p:txBody>
      </p:sp>
    </p:spTree>
    <p:extLst>
      <p:ext uri="{BB962C8B-B14F-4D97-AF65-F5344CB8AC3E}">
        <p14:creationId xmlns:p14="http://schemas.microsoft.com/office/powerpoint/2010/main" val="25587202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35</a:t>
            </a:fld>
            <a:endParaRPr lang="en-US" dirty="0"/>
          </a:p>
        </p:txBody>
      </p:sp>
    </p:spTree>
    <p:extLst>
      <p:ext uri="{BB962C8B-B14F-4D97-AF65-F5344CB8AC3E}">
        <p14:creationId xmlns:p14="http://schemas.microsoft.com/office/powerpoint/2010/main" val="5946320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36</a:t>
            </a:fld>
            <a:endParaRPr lang="en-US" dirty="0"/>
          </a:p>
        </p:txBody>
      </p:sp>
    </p:spTree>
    <p:extLst>
      <p:ext uri="{BB962C8B-B14F-4D97-AF65-F5344CB8AC3E}">
        <p14:creationId xmlns:p14="http://schemas.microsoft.com/office/powerpoint/2010/main" val="24128830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37</a:t>
            </a:fld>
            <a:endParaRPr lang="en-US" dirty="0"/>
          </a:p>
        </p:txBody>
      </p:sp>
    </p:spTree>
    <p:extLst>
      <p:ext uri="{BB962C8B-B14F-4D97-AF65-F5344CB8AC3E}">
        <p14:creationId xmlns:p14="http://schemas.microsoft.com/office/powerpoint/2010/main" val="238265069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38</a:t>
            </a:fld>
            <a:endParaRPr lang="en-US" dirty="0"/>
          </a:p>
        </p:txBody>
      </p:sp>
    </p:spTree>
    <p:extLst>
      <p:ext uri="{BB962C8B-B14F-4D97-AF65-F5344CB8AC3E}">
        <p14:creationId xmlns:p14="http://schemas.microsoft.com/office/powerpoint/2010/main" val="26248401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39</a:t>
            </a:fld>
            <a:endParaRPr lang="en-US" dirty="0"/>
          </a:p>
        </p:txBody>
      </p:sp>
    </p:spTree>
    <p:extLst>
      <p:ext uri="{BB962C8B-B14F-4D97-AF65-F5344CB8AC3E}">
        <p14:creationId xmlns:p14="http://schemas.microsoft.com/office/powerpoint/2010/main" val="2065000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4</a:t>
            </a:fld>
            <a:endParaRPr lang="en-US" dirty="0"/>
          </a:p>
        </p:txBody>
      </p:sp>
    </p:spTree>
    <p:extLst>
      <p:ext uri="{BB962C8B-B14F-4D97-AF65-F5344CB8AC3E}">
        <p14:creationId xmlns:p14="http://schemas.microsoft.com/office/powerpoint/2010/main" val="21180333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004E23-57C8-46BF-A38E-3B9709954C77}" type="slidenum">
              <a:rPr lang="en-US" smtClean="0"/>
              <a:pPr/>
              <a:t>40</a:t>
            </a:fld>
            <a:endParaRPr lang="en-US" dirty="0"/>
          </a:p>
        </p:txBody>
      </p:sp>
    </p:spTree>
    <p:extLst>
      <p:ext uri="{BB962C8B-B14F-4D97-AF65-F5344CB8AC3E}">
        <p14:creationId xmlns:p14="http://schemas.microsoft.com/office/powerpoint/2010/main" val="1989172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5</a:t>
            </a:fld>
            <a:endParaRPr lang="en-US" dirty="0"/>
          </a:p>
        </p:txBody>
      </p:sp>
    </p:spTree>
    <p:extLst>
      <p:ext uri="{BB962C8B-B14F-4D97-AF65-F5344CB8AC3E}">
        <p14:creationId xmlns:p14="http://schemas.microsoft.com/office/powerpoint/2010/main" val="1829304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6</a:t>
            </a:fld>
            <a:endParaRPr lang="en-US" dirty="0"/>
          </a:p>
        </p:txBody>
      </p:sp>
    </p:spTree>
    <p:extLst>
      <p:ext uri="{BB962C8B-B14F-4D97-AF65-F5344CB8AC3E}">
        <p14:creationId xmlns:p14="http://schemas.microsoft.com/office/powerpoint/2010/main" val="3328168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7</a:t>
            </a:fld>
            <a:endParaRPr lang="en-US" dirty="0"/>
          </a:p>
        </p:txBody>
      </p:sp>
    </p:spTree>
    <p:extLst>
      <p:ext uri="{BB962C8B-B14F-4D97-AF65-F5344CB8AC3E}">
        <p14:creationId xmlns:p14="http://schemas.microsoft.com/office/powerpoint/2010/main" val="1263823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8</a:t>
            </a:fld>
            <a:endParaRPr lang="en-US" dirty="0"/>
          </a:p>
        </p:txBody>
      </p:sp>
    </p:spTree>
    <p:extLst>
      <p:ext uri="{BB962C8B-B14F-4D97-AF65-F5344CB8AC3E}">
        <p14:creationId xmlns:p14="http://schemas.microsoft.com/office/powerpoint/2010/main" val="506571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004E23-57C8-46BF-A38E-3B9709954C77}" type="slidenum">
              <a:rPr lang="en-US" smtClean="0"/>
              <a:pPr/>
              <a:t>9</a:t>
            </a:fld>
            <a:endParaRPr lang="en-US" dirty="0"/>
          </a:p>
        </p:txBody>
      </p:sp>
    </p:spTree>
    <p:extLst>
      <p:ext uri="{BB962C8B-B14F-4D97-AF65-F5344CB8AC3E}">
        <p14:creationId xmlns:p14="http://schemas.microsoft.com/office/powerpoint/2010/main" val="329818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Footer Placeholder 2"/>
          <p:cNvSpPr>
            <a:spLocks noGrp="1"/>
          </p:cNvSpPr>
          <p:nvPr>
            <p:ph type="ftr" sz="quarter" idx="10"/>
          </p:nvPr>
        </p:nvSpPr>
        <p:spPr>
          <a:xfrm>
            <a:off x="274605" y="6508775"/>
            <a:ext cx="8401308" cy="235463"/>
          </a:xfrm>
          <a:prstGeom prst="rect">
            <a:avLst/>
          </a:prstGeom>
        </p:spPr>
        <p:txBody>
          <a:bodyPr/>
          <a:lstStyle/>
          <a:p>
            <a:endParaRPr lang="en-US" dirty="0"/>
          </a:p>
        </p:txBody>
      </p:sp>
      <p:sp>
        <p:nvSpPr>
          <p:cNvPr id="5" name="Slide Number Placeholder 4"/>
          <p:cNvSpPr>
            <a:spLocks noGrp="1"/>
          </p:cNvSpPr>
          <p:nvPr>
            <p:ph type="sldNum" sz="quarter" idx="12"/>
          </p:nvPr>
        </p:nvSpPr>
        <p:spPr>
          <a:xfrm>
            <a:off x="8382000" y="6553200"/>
            <a:ext cx="551783" cy="182880"/>
          </a:xfrm>
          <a:prstGeom prst="rect">
            <a:avLst/>
          </a:prstGeom>
        </p:spPr>
        <p:txBody>
          <a:bodyPr/>
          <a:lstStyle/>
          <a:p>
            <a:fld id="{200B2350-5261-4F5C-9DF5-EF0D264FC8D2}" type="slidenum">
              <a:rPr lang="en-US" smtClean="0"/>
              <a:pPr/>
              <a:t>‹#›</a:t>
            </a:fld>
            <a:endParaRPr lang="en-US" dirty="0"/>
          </a:p>
        </p:txBody>
      </p:sp>
      <p:sp>
        <p:nvSpPr>
          <p:cNvPr id="12" name="Rectangle 11"/>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pyright" descr="Copyright 2015, 2012, 2009"/>
          <p:cNvSpPr txBox="1">
            <a:spLocks noChangeArrowheads="1"/>
          </p:cNvSpPr>
          <p:nvPr/>
        </p:nvSpPr>
        <p:spPr bwMode="auto">
          <a:xfrm>
            <a:off x="1456104" y="6442685"/>
            <a:ext cx="6036469" cy="423862"/>
          </a:xfrm>
          <a:prstGeom prst="rect">
            <a:avLst/>
          </a:prstGeom>
          <a:solidFill>
            <a:srgbClr val="0070C0"/>
          </a:solid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sp>
        <p:nvSpPr>
          <p:cNvPr id="13" name="TextBox 12"/>
          <p:cNvSpPr txBox="1"/>
          <p:nvPr userDrawn="1"/>
        </p:nvSpPr>
        <p:spPr>
          <a:xfrm>
            <a:off x="8341450" y="6515263"/>
            <a:ext cx="690700" cy="261610"/>
          </a:xfrm>
          <a:prstGeom prst="rect">
            <a:avLst/>
          </a:prstGeom>
          <a:noFill/>
        </p:spPr>
        <p:txBody>
          <a:bodyPr wrap="square" rtlCol="0">
            <a:spAutoFit/>
          </a:bodyPr>
          <a:lstStyle/>
          <a:p>
            <a:r>
              <a:rPr lang="en-US" sz="1100" dirty="0">
                <a:solidFill>
                  <a:schemeClr val="bg1"/>
                </a:solidFill>
              </a:rPr>
              <a:t>8-</a:t>
            </a:r>
            <a:fld id="{CCCDB388-9340-4FD2-A520-1C193286466A}" type="slidenum">
              <a:rPr lang="en-US" sz="1100" smtClean="0">
                <a:solidFill>
                  <a:schemeClr val="bg1"/>
                </a:solidFill>
              </a:rPr>
              <a:pPr/>
              <a:t>‹#›</a:t>
            </a:fld>
            <a:endParaRPr lang="en-US" sz="1100" dirty="0">
              <a:solidFill>
                <a:schemeClr val="bg1"/>
              </a:solidFill>
            </a:endParaRPr>
          </a:p>
        </p:txBody>
      </p:sp>
      <p:grpSp>
        <p:nvGrpSpPr>
          <p:cNvPr id="17" name="Group 16"/>
          <p:cNvGrpSpPr/>
          <p:nvPr userDrawn="1"/>
        </p:nvGrpSpPr>
        <p:grpSpPr>
          <a:xfrm>
            <a:off x="0" y="6443895"/>
            <a:ext cx="7740772" cy="422044"/>
            <a:chOff x="-7938" y="6434137"/>
            <a:chExt cx="7740772" cy="431801"/>
          </a:xfrm>
          <a:solidFill>
            <a:srgbClr val="0070C0"/>
          </a:solidFill>
        </p:grpSpPr>
        <p:sp>
          <p:nvSpPr>
            <p:cNvPr id="18"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pic>
          <p:nvPicPr>
            <p:cNvPr id="19" name="Pearson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7938"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943536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298760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5" name="Rectangle 4"/>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sym typeface="Wingdings 3" panose="05040102010807070707" pitchFamily="18" charset="2"/>
            </a:endParaRPr>
          </a:p>
        </p:txBody>
      </p:sp>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TextBox 10"/>
          <p:cNvSpPr txBox="1"/>
          <p:nvPr userDrawn="1"/>
        </p:nvSpPr>
        <p:spPr>
          <a:xfrm>
            <a:off x="8341450" y="6515263"/>
            <a:ext cx="690700" cy="261610"/>
          </a:xfrm>
          <a:prstGeom prst="rect">
            <a:avLst/>
          </a:prstGeom>
          <a:noFill/>
        </p:spPr>
        <p:txBody>
          <a:bodyPr wrap="square" rtlCol="0">
            <a:spAutoFit/>
          </a:bodyPr>
          <a:lstStyle/>
          <a:p>
            <a:r>
              <a:rPr lang="en-US" sz="1100" dirty="0">
                <a:solidFill>
                  <a:prstClr val="white"/>
                </a:solidFill>
                <a:sym typeface="Wingdings 3" panose="05040102010807070707" pitchFamily="18" charset="2"/>
              </a:rPr>
              <a:t>8-</a:t>
            </a:r>
            <a:fld id="{CCCDB388-9340-4FD2-A520-1C193286466A}" type="slidenum">
              <a:rPr lang="en-US" sz="1100">
                <a:solidFill>
                  <a:prstClr val="white"/>
                </a:solidFill>
                <a:sym typeface="Wingdings 3" panose="05040102010807070707" pitchFamily="18" charset="2"/>
              </a:rPr>
              <a:pPr/>
              <a:t>‹#›</a:t>
            </a:fld>
            <a:endParaRPr lang="en-US" sz="1100" dirty="0">
              <a:solidFill>
                <a:prstClr val="white"/>
              </a:solidFill>
              <a:sym typeface="Wingdings 3" panose="05040102010807070707" pitchFamily="18" charset="2"/>
            </a:endParaRPr>
          </a:p>
        </p:txBody>
      </p:sp>
      <p:grpSp>
        <p:nvGrpSpPr>
          <p:cNvPr id="12" name="Group 11"/>
          <p:cNvGrpSpPr/>
          <p:nvPr userDrawn="1"/>
        </p:nvGrpSpPr>
        <p:grpSpPr>
          <a:xfrm>
            <a:off x="0" y="6443895"/>
            <a:ext cx="7740772" cy="422044"/>
            <a:chOff x="-7938" y="6434137"/>
            <a:chExt cx="7740772" cy="431801"/>
          </a:xfrm>
          <a:solidFill>
            <a:srgbClr val="0070C0"/>
          </a:solidFill>
        </p:grpSpPr>
        <p:sp>
          <p:nvSpPr>
            <p:cNvPr id="13"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dirty="0">
                  <a:solidFill>
                    <a:prstClr val="white"/>
                  </a:solidFill>
                  <a:latin typeface="Verdana" panose="020B0604030504040204" pitchFamily="34" charset="0"/>
                  <a:ea typeface="Verdana" panose="020B0604030504040204" pitchFamily="34" charset="0"/>
                  <a:cs typeface="Verdana" panose="020B0604030504040204" pitchFamily="34" charset="0"/>
                  <a:sym typeface="Wingdings 3" panose="05040102010807070707" pitchFamily="18" charset="2"/>
                </a:rPr>
                <a:t>Copyright © 2017 Pearson Education, Ltd. </a:t>
              </a:r>
            </a:p>
          </p:txBody>
        </p:sp>
        <p:pic>
          <p:nvPicPr>
            <p:cNvPr id="14" name="Pearson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7938"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9748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2004957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3762706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131754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5" name="Rectangle 4"/>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TextBox 10"/>
          <p:cNvSpPr txBox="1"/>
          <p:nvPr userDrawn="1"/>
        </p:nvSpPr>
        <p:spPr>
          <a:xfrm>
            <a:off x="8341450" y="6515263"/>
            <a:ext cx="690700" cy="261610"/>
          </a:xfrm>
          <a:prstGeom prst="rect">
            <a:avLst/>
          </a:prstGeom>
          <a:noFill/>
        </p:spPr>
        <p:txBody>
          <a:bodyPr wrap="square" rtlCol="0">
            <a:spAutoFit/>
          </a:bodyPr>
          <a:lstStyle/>
          <a:p>
            <a:r>
              <a:rPr lang="en-US" sz="1100" dirty="0">
                <a:solidFill>
                  <a:schemeClr val="bg1"/>
                </a:solidFill>
              </a:rPr>
              <a:t>8-</a:t>
            </a:r>
            <a:fld id="{CCCDB388-9340-4FD2-A520-1C193286466A}" type="slidenum">
              <a:rPr lang="en-US" sz="1100" smtClean="0">
                <a:solidFill>
                  <a:schemeClr val="bg1"/>
                </a:solidFill>
              </a:rPr>
              <a:pPr/>
              <a:t>‹#›</a:t>
            </a:fld>
            <a:endParaRPr lang="en-US" sz="1100" dirty="0">
              <a:solidFill>
                <a:schemeClr val="bg1"/>
              </a:solidFill>
            </a:endParaRPr>
          </a:p>
        </p:txBody>
      </p:sp>
      <p:grpSp>
        <p:nvGrpSpPr>
          <p:cNvPr id="12" name="Group 11"/>
          <p:cNvGrpSpPr/>
          <p:nvPr userDrawn="1"/>
        </p:nvGrpSpPr>
        <p:grpSpPr>
          <a:xfrm>
            <a:off x="0" y="6443895"/>
            <a:ext cx="7740772" cy="422044"/>
            <a:chOff x="-7938" y="6434137"/>
            <a:chExt cx="7740772" cy="431801"/>
          </a:xfrm>
          <a:solidFill>
            <a:srgbClr val="0070C0"/>
          </a:solidFill>
        </p:grpSpPr>
        <p:sp>
          <p:nvSpPr>
            <p:cNvPr id="13"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pic>
          <p:nvPicPr>
            <p:cNvPr id="14" name="Pearson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7938"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60343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605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sym typeface="Wingdings 3" panose="05040102010807070707" pitchFamily="18" charset="2"/>
            </a:endParaRPr>
          </a:p>
        </p:txBody>
      </p:sp>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Footer Placeholder 2"/>
          <p:cNvSpPr>
            <a:spLocks noGrp="1"/>
          </p:cNvSpPr>
          <p:nvPr>
            <p:ph type="ftr" sz="quarter" idx="10"/>
          </p:nvPr>
        </p:nvSpPr>
        <p:spPr>
          <a:xfrm>
            <a:off x="274605" y="6508775"/>
            <a:ext cx="8401308" cy="235463"/>
          </a:xfrm>
          <a:prstGeom prst="rect">
            <a:avLst/>
          </a:prstGeom>
        </p:spPr>
        <p:txBody>
          <a:bodyPr/>
          <a:lstStyle/>
          <a:p>
            <a:endParaRPr lang="en-US" dirty="0">
              <a:solidFill>
                <a:prstClr val="black"/>
              </a:solidFill>
              <a:sym typeface="Wingdings 3" panose="05040102010807070707" pitchFamily="18" charset="2"/>
            </a:endParaRPr>
          </a:p>
        </p:txBody>
      </p:sp>
      <p:sp>
        <p:nvSpPr>
          <p:cNvPr id="5" name="Slide Number Placeholder 4"/>
          <p:cNvSpPr>
            <a:spLocks noGrp="1"/>
          </p:cNvSpPr>
          <p:nvPr>
            <p:ph type="sldNum" sz="quarter" idx="12"/>
          </p:nvPr>
        </p:nvSpPr>
        <p:spPr>
          <a:xfrm>
            <a:off x="8382000" y="6553200"/>
            <a:ext cx="551783" cy="182880"/>
          </a:xfrm>
          <a:prstGeom prst="rect">
            <a:avLst/>
          </a:prstGeom>
        </p:spPr>
        <p:txBody>
          <a:bodyPr/>
          <a:lstStyle/>
          <a:p>
            <a:fld id="{200B2350-5261-4F5C-9DF5-EF0D264FC8D2}" type="slidenum">
              <a:rPr lang="en-US">
                <a:solidFill>
                  <a:prstClr val="black"/>
                </a:solidFill>
                <a:sym typeface="Wingdings 3" panose="05040102010807070707" pitchFamily="18" charset="2"/>
              </a:rPr>
              <a:pPr/>
              <a:t>‹#›</a:t>
            </a:fld>
            <a:endParaRPr lang="en-US" dirty="0">
              <a:solidFill>
                <a:prstClr val="black"/>
              </a:solidFill>
              <a:sym typeface="Wingdings 3" panose="05040102010807070707" pitchFamily="18" charset="2"/>
            </a:endParaRPr>
          </a:p>
        </p:txBody>
      </p:sp>
      <p:sp>
        <p:nvSpPr>
          <p:cNvPr id="12" name="Rectangle 11"/>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sym typeface="Wingdings 3" panose="05040102010807070707" pitchFamily="18" charset="2"/>
            </a:endParaRPr>
          </a:p>
        </p:txBody>
      </p:sp>
      <p:grpSp>
        <p:nvGrpSpPr>
          <p:cNvPr id="2" name="Group 1"/>
          <p:cNvGrpSpPr/>
          <p:nvPr userDrawn="1"/>
        </p:nvGrpSpPr>
        <p:grpSpPr>
          <a:xfrm>
            <a:off x="0" y="6435724"/>
            <a:ext cx="7492573" cy="430823"/>
            <a:chOff x="0" y="6339009"/>
            <a:chExt cx="7492573" cy="430823"/>
          </a:xfrm>
          <a:solidFill>
            <a:srgbClr val="0070C0"/>
          </a:solidFill>
        </p:grpSpPr>
        <p:pic>
          <p:nvPicPr>
            <p:cNvPr id="14" name="Pearson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0" y="6339009"/>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sp>
          <p:nvSpPr>
            <p:cNvPr id="15" name="Copyright" descr="Copyright 2015, 2012, 2009"/>
            <p:cNvSpPr txBox="1">
              <a:spLocks noChangeArrowheads="1"/>
            </p:cNvSpPr>
            <p:nvPr/>
          </p:nvSpPr>
          <p:spPr bwMode="auto">
            <a:xfrm>
              <a:off x="1456104" y="6345970"/>
              <a:ext cx="6036469" cy="423862"/>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dirty="0">
                  <a:solidFill>
                    <a:prstClr val="white"/>
                  </a:solidFill>
                  <a:latin typeface="Verdana" panose="020B0604030504040204" pitchFamily="34" charset="0"/>
                  <a:ea typeface="Verdana" panose="020B0604030504040204" pitchFamily="34" charset="0"/>
                  <a:cs typeface="Verdana" panose="020B0604030504040204" pitchFamily="34" charset="0"/>
                  <a:sym typeface="Wingdings 3" panose="05040102010807070707" pitchFamily="18" charset="2"/>
                </a:rPr>
                <a:t>Copyright © 2017 Pearson Education, Ltd. </a:t>
              </a:r>
            </a:p>
          </p:txBody>
        </p:sp>
      </p:grpSp>
      <p:sp>
        <p:nvSpPr>
          <p:cNvPr id="13" name="TextBox 12"/>
          <p:cNvSpPr txBox="1"/>
          <p:nvPr userDrawn="1"/>
        </p:nvSpPr>
        <p:spPr>
          <a:xfrm>
            <a:off x="8341450" y="6515263"/>
            <a:ext cx="690700" cy="261610"/>
          </a:xfrm>
          <a:prstGeom prst="rect">
            <a:avLst/>
          </a:prstGeom>
          <a:noFill/>
        </p:spPr>
        <p:txBody>
          <a:bodyPr wrap="square" rtlCol="0">
            <a:spAutoFit/>
          </a:bodyPr>
          <a:lstStyle/>
          <a:p>
            <a:r>
              <a:rPr lang="en-US" sz="1100" dirty="0">
                <a:solidFill>
                  <a:prstClr val="white"/>
                </a:solidFill>
                <a:sym typeface="Wingdings 3" panose="05040102010807070707" pitchFamily="18" charset="2"/>
              </a:rPr>
              <a:t>8-</a:t>
            </a:r>
            <a:fld id="{CCCDB388-9340-4FD2-A520-1C193286466A}" type="slidenum">
              <a:rPr lang="en-US" sz="1100">
                <a:solidFill>
                  <a:prstClr val="white"/>
                </a:solidFill>
                <a:sym typeface="Wingdings 3" panose="05040102010807070707" pitchFamily="18" charset="2"/>
              </a:rPr>
              <a:pPr/>
              <a:t>‹#›</a:t>
            </a:fld>
            <a:endParaRPr lang="en-US" sz="1100" dirty="0">
              <a:solidFill>
                <a:prstClr val="white"/>
              </a:solidFill>
              <a:sym typeface="Wingdings 3" panose="05040102010807070707" pitchFamily="18" charset="2"/>
            </a:endParaRPr>
          </a:p>
        </p:txBody>
      </p:sp>
    </p:spTree>
    <p:extLst>
      <p:ext uri="{BB962C8B-B14F-4D97-AF65-F5344CB8AC3E}">
        <p14:creationId xmlns:p14="http://schemas.microsoft.com/office/powerpoint/2010/main" val="171486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424757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2573528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1.em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lumMod val="75000"/>
                </a:schemeClr>
              </a:solidFill>
            </a:endParaRPr>
          </a:p>
        </p:txBody>
      </p:sp>
      <p:sp>
        <p:nvSpPr>
          <p:cNvPr id="8" name="Rectangle 7"/>
          <p:cNvSpPr/>
          <p:nvPr/>
        </p:nvSpPr>
        <p:spPr bwMode="white">
          <a:xfrm>
            <a:off x="0" y="0"/>
            <a:ext cx="9144000" cy="1371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grpSp>
        <p:nvGrpSpPr>
          <p:cNvPr id="7" name="Group 6"/>
          <p:cNvGrpSpPr/>
          <p:nvPr userDrawn="1"/>
        </p:nvGrpSpPr>
        <p:grpSpPr>
          <a:xfrm>
            <a:off x="82550" y="6443895"/>
            <a:ext cx="7658222" cy="422044"/>
            <a:chOff x="74612" y="6434137"/>
            <a:chExt cx="7658222" cy="431801"/>
          </a:xfrm>
          <a:solidFill>
            <a:srgbClr val="0070C0"/>
          </a:solidFill>
        </p:grpSpPr>
        <p:sp>
          <p:nvSpPr>
            <p:cNvPr id="13"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Ltd. </a:t>
              </a:r>
            </a:p>
          </p:txBody>
        </p:sp>
        <p:pic>
          <p:nvPicPr>
            <p:cNvPr id="14" name="Pearson 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black">
            <a:xfrm>
              <a:off x="74612"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4" name="TextBox 3"/>
          <p:cNvSpPr txBox="1"/>
          <p:nvPr userDrawn="1"/>
        </p:nvSpPr>
        <p:spPr>
          <a:xfrm>
            <a:off x="8341450" y="6515263"/>
            <a:ext cx="690700" cy="261610"/>
          </a:xfrm>
          <a:prstGeom prst="rect">
            <a:avLst/>
          </a:prstGeom>
          <a:noFill/>
        </p:spPr>
        <p:txBody>
          <a:bodyPr wrap="square" rtlCol="0">
            <a:spAutoFit/>
          </a:bodyPr>
          <a:lstStyle/>
          <a:p>
            <a:r>
              <a:rPr lang="en-US" sz="1100" dirty="0">
                <a:solidFill>
                  <a:schemeClr val="bg1"/>
                </a:solidFill>
              </a:rPr>
              <a:t>8-</a:t>
            </a:r>
            <a:fld id="{CCCDB388-9340-4FD2-A520-1C193286466A}" type="slidenum">
              <a:rPr lang="en-US" sz="1100" smtClean="0">
                <a:solidFill>
                  <a:schemeClr val="bg1"/>
                </a:solidFill>
              </a:rPr>
              <a:pPr/>
              <a:t>‹#›</a:t>
            </a:fld>
            <a:endParaRPr lang="en-US" sz="1100" dirty="0">
              <a:solidFill>
                <a:schemeClr val="bg1"/>
              </a:solidFill>
            </a:endParaRPr>
          </a:p>
        </p:txBody>
      </p:sp>
    </p:spTree>
    <p:extLst>
      <p:ext uri="{BB962C8B-B14F-4D97-AF65-F5344CB8AC3E}">
        <p14:creationId xmlns:p14="http://schemas.microsoft.com/office/powerpoint/2010/main" val="83788916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p:hf sldNum="0" hdr="0" ftr="0" dt="0"/>
  <p:txStyles>
    <p:titleStyle>
      <a:lvl1pPr algn="l" defTabSz="914400" rtl="0" eaLnBrk="1" latinLnBrk="0" hangingPunct="1">
        <a:lnSpc>
          <a:spcPct val="100000"/>
        </a:lnSpc>
        <a:spcBef>
          <a:spcPct val="0"/>
        </a:spcBef>
        <a:buNone/>
        <a:defRPr sz="3600" kern="1200">
          <a:solidFill>
            <a:schemeClr val="bg1"/>
          </a:solidFill>
          <a:latin typeface="+mj-lt"/>
          <a:ea typeface="+mj-ea"/>
          <a:cs typeface="+mj-cs"/>
        </a:defRPr>
      </a:lvl1pPr>
    </p:titleStyle>
    <p:bodyStyle>
      <a:lvl1pPr marL="256032" indent="-256032" algn="l" defTabSz="914400" rtl="0" eaLnBrk="1" latinLnBrk="0" hangingPunct="1">
        <a:spcBef>
          <a:spcPts val="1500"/>
        </a:spcBef>
        <a:buClr>
          <a:srgbClr val="0070C0"/>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rgbClr val="0070C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white">
          <a:xfrm>
            <a:off x="-7938" y="6435725"/>
            <a:ext cx="9161464" cy="4302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B9332">
                  <a:lumMod val="75000"/>
                </a:srgbClr>
              </a:solidFill>
              <a:sym typeface="Wingdings 3" panose="05040102010807070707" pitchFamily="18" charset="2"/>
            </a:endParaRPr>
          </a:p>
        </p:txBody>
      </p:sp>
      <p:sp>
        <p:nvSpPr>
          <p:cNvPr id="8" name="Rectangle 7"/>
          <p:cNvSpPr/>
          <p:nvPr/>
        </p:nvSpPr>
        <p:spPr bwMode="white">
          <a:xfrm>
            <a:off x="0" y="0"/>
            <a:ext cx="9144000" cy="1371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sym typeface="Wingdings 3" panose="05040102010807070707" pitchFamily="18" charset="2"/>
            </a:endParaRPr>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grpSp>
        <p:nvGrpSpPr>
          <p:cNvPr id="7" name="Group 6"/>
          <p:cNvGrpSpPr/>
          <p:nvPr userDrawn="1"/>
        </p:nvGrpSpPr>
        <p:grpSpPr>
          <a:xfrm>
            <a:off x="0" y="6443895"/>
            <a:ext cx="7740772" cy="422044"/>
            <a:chOff x="-7938" y="6434137"/>
            <a:chExt cx="7740772" cy="431801"/>
          </a:xfrm>
          <a:solidFill>
            <a:srgbClr val="0070C0"/>
          </a:solidFill>
        </p:grpSpPr>
        <p:sp>
          <p:nvSpPr>
            <p:cNvPr id="13" name="Copyright" descr="Pearson: Copyright 2015, 2012, 2009"/>
            <p:cNvSpPr txBox="1">
              <a:spLocks noChangeArrowheads="1"/>
            </p:cNvSpPr>
            <p:nvPr/>
          </p:nvSpPr>
          <p:spPr bwMode="auto">
            <a:xfrm>
              <a:off x="1411165" y="6434137"/>
              <a:ext cx="6321669" cy="423863"/>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dirty="0">
                  <a:solidFill>
                    <a:prstClr val="white"/>
                  </a:solidFill>
                  <a:latin typeface="Verdana" panose="020B0604030504040204" pitchFamily="34" charset="0"/>
                  <a:ea typeface="Verdana" panose="020B0604030504040204" pitchFamily="34" charset="0"/>
                  <a:cs typeface="Verdana" panose="020B0604030504040204" pitchFamily="34" charset="0"/>
                  <a:sym typeface="Wingdings 3" panose="05040102010807070707" pitchFamily="18" charset="2"/>
                </a:rPr>
                <a:t>Copyright © 2017 Pearson Education, Ltd. </a:t>
              </a:r>
            </a:p>
          </p:txBody>
        </p:sp>
        <p:pic>
          <p:nvPicPr>
            <p:cNvPr id="14" name="Pearson Log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black">
            <a:xfrm>
              <a:off x="-7938" y="6435725"/>
              <a:ext cx="1441450" cy="430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4" name="TextBox 3"/>
          <p:cNvSpPr txBox="1"/>
          <p:nvPr userDrawn="1"/>
        </p:nvSpPr>
        <p:spPr>
          <a:xfrm>
            <a:off x="8341450" y="6515263"/>
            <a:ext cx="690700" cy="261610"/>
          </a:xfrm>
          <a:prstGeom prst="rect">
            <a:avLst/>
          </a:prstGeom>
          <a:noFill/>
        </p:spPr>
        <p:txBody>
          <a:bodyPr wrap="square" rtlCol="0">
            <a:spAutoFit/>
          </a:bodyPr>
          <a:lstStyle/>
          <a:p>
            <a:r>
              <a:rPr lang="en-US" sz="1100" dirty="0">
                <a:solidFill>
                  <a:prstClr val="white"/>
                </a:solidFill>
                <a:sym typeface="Wingdings 3" panose="05040102010807070707" pitchFamily="18" charset="2"/>
              </a:rPr>
              <a:t>8-</a:t>
            </a:r>
            <a:fld id="{CCCDB388-9340-4FD2-A520-1C193286466A}" type="slidenum">
              <a:rPr lang="en-US" sz="1100">
                <a:solidFill>
                  <a:prstClr val="white"/>
                </a:solidFill>
                <a:sym typeface="Wingdings 3" panose="05040102010807070707" pitchFamily="18" charset="2"/>
              </a:rPr>
              <a:pPr/>
              <a:t>‹#›</a:t>
            </a:fld>
            <a:endParaRPr lang="en-US" sz="1100" dirty="0">
              <a:solidFill>
                <a:prstClr val="white"/>
              </a:solidFill>
              <a:sym typeface="Wingdings 3" panose="05040102010807070707" pitchFamily="18" charset="2"/>
            </a:endParaRPr>
          </a:p>
        </p:txBody>
      </p:sp>
    </p:spTree>
    <p:extLst>
      <p:ext uri="{BB962C8B-B14F-4D97-AF65-F5344CB8AC3E}">
        <p14:creationId xmlns:p14="http://schemas.microsoft.com/office/powerpoint/2010/main" val="96621395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Lst>
  <p:hf sldNum="0" hdr="0" ftr="0" dt="0"/>
  <p:txStyles>
    <p:titleStyle>
      <a:lvl1pPr algn="l" defTabSz="914400" rtl="0" eaLnBrk="1" latinLnBrk="0" hangingPunct="1">
        <a:lnSpc>
          <a:spcPct val="100000"/>
        </a:lnSpc>
        <a:spcBef>
          <a:spcPct val="0"/>
        </a:spcBef>
        <a:buNone/>
        <a:defRPr sz="3600" kern="1200">
          <a:solidFill>
            <a:schemeClr val="bg1"/>
          </a:solidFill>
          <a:latin typeface="+mj-lt"/>
          <a:ea typeface="+mj-ea"/>
          <a:cs typeface="+mj-cs"/>
        </a:defRPr>
      </a:lvl1pPr>
    </p:titleStyle>
    <p:bodyStyle>
      <a:lvl1pPr marL="256032" indent="-256032" algn="l" defTabSz="914400" rtl="0" eaLnBrk="1" latinLnBrk="0" hangingPunct="1">
        <a:spcBef>
          <a:spcPts val="1500"/>
        </a:spcBef>
        <a:buClr>
          <a:srgbClr val="0070C0"/>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rgbClr val="0070C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0.xml"/><Relationship Id="rId1" Type="http://schemas.openxmlformats.org/officeDocument/2006/relationships/slideLayout" Target="../slideLayouts/slideLayout9.xml"/><Relationship Id="rId4" Type="http://schemas.openxmlformats.org/officeDocument/2006/relationships/image" Target="../media/image18.png"/></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4.xml"/><Relationship Id="rId1" Type="http://schemas.openxmlformats.org/officeDocument/2006/relationships/slideLayout" Target="../slideLayouts/slideLayout9.xml"/><Relationship Id="rId4" Type="http://schemas.openxmlformats.org/officeDocument/2006/relationships/image" Target="../media/image23.png"/></Relationships>
</file>

<file path=ppt/slides/_rels/slide3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Principles of Microeconomics</a:t>
            </a:r>
          </a:p>
        </p:txBody>
      </p:sp>
      <p:sp>
        <p:nvSpPr>
          <p:cNvPr id="3" name="Text Placeholder 2"/>
          <p:cNvSpPr>
            <a:spLocks noGrp="1"/>
          </p:cNvSpPr>
          <p:nvPr>
            <p:ph type="body" sz="quarter" idx="13"/>
          </p:nvPr>
        </p:nvSpPr>
        <p:spPr/>
        <p:txBody>
          <a:bodyPr/>
          <a:lstStyle/>
          <a:p>
            <a:r>
              <a:rPr lang="en-US" dirty="0"/>
              <a:t>Twelfth Edition, Global Edition</a:t>
            </a:r>
          </a:p>
        </p:txBody>
      </p:sp>
      <p:sp>
        <p:nvSpPr>
          <p:cNvPr id="4" name="Text Placeholder 3"/>
          <p:cNvSpPr>
            <a:spLocks noGrp="1"/>
          </p:cNvSpPr>
          <p:nvPr>
            <p:ph type="body" sz="quarter" idx="14"/>
          </p:nvPr>
        </p:nvSpPr>
        <p:spPr/>
        <p:txBody>
          <a:bodyPr/>
          <a:lstStyle/>
          <a:p>
            <a:r>
              <a:rPr lang="en-US" dirty="0"/>
              <a:t>Chapter 8</a:t>
            </a:r>
          </a:p>
        </p:txBody>
      </p:sp>
      <p:sp>
        <p:nvSpPr>
          <p:cNvPr id="5" name="Text Placeholder 4"/>
          <p:cNvSpPr>
            <a:spLocks noGrp="1"/>
          </p:cNvSpPr>
          <p:nvPr>
            <p:ph type="body" sz="quarter" idx="15"/>
          </p:nvPr>
        </p:nvSpPr>
        <p:spPr/>
        <p:txBody>
          <a:bodyPr/>
          <a:lstStyle/>
          <a:p>
            <a:r>
              <a:rPr lang="en-IN" sz="2600" dirty="0"/>
              <a:t>Short-Run Costs and Output Decisions</a:t>
            </a:r>
          </a:p>
        </p:txBody>
      </p:sp>
      <p:pic>
        <p:nvPicPr>
          <p:cNvPr id="8" name="Picture 7"/>
          <p:cNvPicPr>
            <a:picLocks noChangeAspect="1"/>
          </p:cNvPicPr>
          <p:nvPr/>
        </p:nvPicPr>
        <p:blipFill>
          <a:blip r:embed="rId3" cstate="print"/>
          <a:stretch>
            <a:fillRect/>
          </a:stretch>
        </p:blipFill>
        <p:spPr>
          <a:xfrm>
            <a:off x="381000" y="1524000"/>
            <a:ext cx="3763296" cy="4744390"/>
          </a:xfrm>
          <a:prstGeom prst="rect">
            <a:avLst/>
          </a:prstGeom>
        </p:spPr>
      </p:pic>
    </p:spTree>
    <p:extLst>
      <p:ext uri="{BB962C8B-B14F-4D97-AF65-F5344CB8AC3E}">
        <p14:creationId xmlns:p14="http://schemas.microsoft.com/office/powerpoint/2010/main" val="1082216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itle 34"/>
          <p:cNvSpPr>
            <a:spLocks noGrp="1"/>
          </p:cNvSpPr>
          <p:nvPr>
            <p:ph type="title"/>
          </p:nvPr>
        </p:nvSpPr>
        <p:spPr>
          <a:xfrm>
            <a:off x="685800" y="533400"/>
            <a:ext cx="8229600" cy="1066800"/>
          </a:xfrm>
        </p:spPr>
        <p:txBody>
          <a:bodyPr/>
          <a:lstStyle/>
          <a:p>
            <a:pPr rtl="0" eaLnBrk="1" latinLnBrk="0" hangingPunct="1"/>
            <a:r>
              <a:rPr lang="en-US" sz="2000" b="1" kern="1200" dirty="0">
                <a:solidFill>
                  <a:srgbClr val="000000"/>
                </a:solidFill>
                <a:effectLst/>
                <a:latin typeface="Arial"/>
              </a:rPr>
              <a:t>TABLE 8.2  Derivation of Total Variable Cost Schedule from Technology and Factor Prices</a:t>
            </a:r>
            <a:endParaRPr lang="en-US" dirty="0"/>
          </a:p>
        </p:txBody>
      </p:sp>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1562823627"/>
                  </p:ext>
                </p:extLst>
              </p:nvPr>
            </p:nvGraphicFramePr>
            <p:xfrm>
              <a:off x="228600" y="1461968"/>
              <a:ext cx="8686800" cy="3719633"/>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xmlns="" val="20000"/>
                        </a:ext>
                      </a:extLst>
                    </a:gridCol>
                    <a:gridCol w="1213606">
                      <a:extLst>
                        <a:ext uri="{9D8B030D-6E8A-4147-A177-3AD203B41FA5}">
                          <a16:colId xmlns:a16="http://schemas.microsoft.com/office/drawing/2014/main" xmlns="" val="20001"/>
                        </a:ext>
                      </a:extLst>
                    </a:gridCol>
                    <a:gridCol w="1556378">
                      <a:extLst>
                        <a:ext uri="{9D8B030D-6E8A-4147-A177-3AD203B41FA5}">
                          <a16:colId xmlns:a16="http://schemas.microsoft.com/office/drawing/2014/main" xmlns="" val="20002"/>
                        </a:ext>
                      </a:extLst>
                    </a:gridCol>
                    <a:gridCol w="1229570">
                      <a:extLst>
                        <a:ext uri="{9D8B030D-6E8A-4147-A177-3AD203B41FA5}">
                          <a16:colId xmlns:a16="http://schemas.microsoft.com/office/drawing/2014/main" xmlns="" val="20003"/>
                        </a:ext>
                      </a:extLst>
                    </a:gridCol>
                    <a:gridCol w="2949886">
                      <a:extLst>
                        <a:ext uri="{9D8B030D-6E8A-4147-A177-3AD203B41FA5}">
                          <a16:colId xmlns:a16="http://schemas.microsoft.com/office/drawing/2014/main" xmlns="" val="20004"/>
                        </a:ext>
                      </a:extLst>
                    </a:gridCol>
                  </a:tblGrid>
                  <a:tr h="572314">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latin typeface="Arial" panose="020B0604020202020204" pitchFamily="34" charset="0"/>
                              <a:ea typeface="+mn-ea"/>
                              <a:cs typeface="Arial" panose="020B0604020202020204" pitchFamily="34" charset="0"/>
                            </a:rPr>
                            <a:t>Produce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latin typeface="Arial" panose="020B0604020202020204" pitchFamily="34" charset="0"/>
                              <a:ea typeface="+mn-ea"/>
                              <a:cs typeface="Arial" panose="020B0604020202020204" pitchFamily="34" charset="0"/>
                            </a:rPr>
                            <a:t>Using</a:t>
                          </a:r>
                          <a:br>
                            <a:rPr lang="en-US" sz="1400" b="1" kern="1200" dirty="0">
                              <a:solidFill>
                                <a:schemeClr val="tx1"/>
                              </a:solidFill>
                              <a:latin typeface="Arial" panose="020B0604020202020204" pitchFamily="34" charset="0"/>
                              <a:ea typeface="+mn-ea"/>
                              <a:cs typeface="Arial" panose="020B0604020202020204" pitchFamily="34" charset="0"/>
                            </a:rPr>
                          </a:br>
                          <a:r>
                            <a:rPr lang="en-US" sz="1400" b="1" kern="1200" dirty="0">
                              <a:solidFill>
                                <a:schemeClr val="tx1"/>
                              </a:solidFill>
                              <a:latin typeface="Arial" panose="020B0604020202020204" pitchFamily="34" charset="0"/>
                              <a:ea typeface="+mn-ea"/>
                              <a:cs typeface="Arial" panose="020B0604020202020204" pitchFamily="34" charset="0"/>
                            </a:rPr>
                            <a:t>Technique</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Units of Input Required</a:t>
                          </a:r>
                          <a:br>
                            <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br>
                          <a:r>
                            <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(Production Function</a:t>
                          </a:r>
                        </a:p>
                      </a:txBody>
                      <a:tcPr>
                        <a:lnT w="12700" cap="flat" cmpd="sng" algn="ctr">
                          <a:solidFill>
                            <a:schemeClr val="tx1"/>
                          </a:solidFill>
                          <a:prstDash val="solid"/>
                          <a:round/>
                          <a:headEnd type="none" w="med" len="med"/>
                          <a:tailEnd type="none" w="med" len="med"/>
                        </a:lnT>
                        <a:noFill/>
                      </a:tcPr>
                    </a:tc>
                    <a:tc hMerge="1">
                      <a:txBody>
                        <a:bodyPr/>
                        <a:lstStyle/>
                        <a:p>
                          <a:endParaRPr lang="en-US" dirty="0"/>
                        </a:p>
                      </a:txBody>
                      <a:tcPr/>
                    </a:tc>
                    <a:tc rowSpan="2">
                      <a:txBody>
                        <a:bodyPr/>
                        <a:lstStyle/>
                        <a:p>
                          <a:pPr marL="0" marR="0" indent="0" algn="ctr" defTabSz="914400" rtl="0" eaLnBrk="1" fontAlgn="auto" latinLnBrk="0" hangingPunct="1">
                            <a:lnSpc>
                              <a:spcPct val="100000"/>
                            </a:lnSpc>
                            <a:spcBef>
                              <a:spcPct val="10000"/>
                            </a:spcBef>
                            <a:spcAft>
                              <a:spcPct val="10000"/>
                            </a:spcAft>
                            <a:buClrTx/>
                            <a:buSzTx/>
                            <a:buFontTx/>
                            <a:buNone/>
                            <a:tabLst/>
                            <a:defRPr/>
                          </a:pPr>
                          <a:r>
                            <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Total Variable Cost Assuming PK = $2, PL = $1</a:t>
                          </a:r>
                          <a:br>
                            <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br>
                          <a:r>
                            <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TVC = (K × PK) + (L × PL)</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403986">
                    <a:tc vMerge="1">
                      <a:txBody>
                        <a:bodyPr/>
                        <a:lstStyle/>
                        <a:p>
                          <a:endParaRPr lang="en-US" dirty="0"/>
                        </a:p>
                      </a:txBody>
                      <a:tcPr/>
                    </a:tc>
                    <a:tc vMerge="1">
                      <a:txBody>
                        <a:bodyPr/>
                        <a:lstStyle/>
                        <a:p>
                          <a:endParaRPr lang="en-US" dirty="0"/>
                        </a:p>
                      </a:txBody>
                      <a:tcPr/>
                    </a:tc>
                    <a:tc>
                      <a:txBody>
                        <a:bodyPr/>
                        <a:lstStyle/>
                        <a:p>
                          <a:pPr algn="ctr"/>
                          <a:r>
                            <a:rPr lang="en-US" i="1" dirty="0"/>
                            <a:t>K</a:t>
                          </a:r>
                        </a:p>
                      </a:txBody>
                      <a:tcPr>
                        <a:lnB w="12700" cap="flat" cmpd="sng" algn="ctr">
                          <a:solidFill>
                            <a:schemeClr val="tx1"/>
                          </a:solidFill>
                          <a:prstDash val="solid"/>
                          <a:round/>
                          <a:headEnd type="none" w="med" len="med"/>
                          <a:tailEnd type="none" w="med" len="med"/>
                        </a:lnB>
                        <a:noFill/>
                      </a:tcPr>
                    </a:tc>
                    <a:tc>
                      <a:txBody>
                        <a:bodyPr/>
                        <a:lstStyle/>
                        <a:p>
                          <a:pPr algn="ctr"/>
                          <a:r>
                            <a:rPr lang="en-US" i="1" dirty="0"/>
                            <a:t>L</a:t>
                          </a:r>
                        </a:p>
                      </a:txBody>
                      <a:tcPr>
                        <a:lnB w="12700" cap="flat" cmpd="sng" algn="ctr">
                          <a:solidFill>
                            <a:schemeClr val="tx1"/>
                          </a:solidFill>
                          <a:prstDash val="solid"/>
                          <a:round/>
                          <a:headEnd type="none" w="med" len="med"/>
                          <a:tailEnd type="none" w="med" len="med"/>
                        </a:lnB>
                        <a:noFill/>
                      </a:tcPr>
                    </a:tc>
                    <a:tc vMerge="1">
                      <a:txBody>
                        <a:bodyPr/>
                        <a:lstStyle/>
                        <a:p>
                          <a:endParaRPr lang="en-US" dirty="0"/>
                        </a:p>
                      </a:txBody>
                      <a:tcPr/>
                    </a:tc>
                    <a:extLst>
                      <a:ext uri="{0D108BD9-81ED-4DB2-BD59-A6C34878D82A}">
                        <a16:rowId xmlns:a16="http://schemas.microsoft.com/office/drawing/2014/main" xmlns="" val="10001"/>
                      </a:ext>
                    </a:extLst>
                  </a:tr>
                  <a:tr h="349426">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1 unit of output</a:t>
                          </a:r>
                          <a:endParaRPr lang="en-US" dirty="0"/>
                        </a:p>
                      </a:txBody>
                      <a:tcPr>
                        <a:lnT w="12700" cap="flat" cmpd="sng" algn="ctr">
                          <a:solidFill>
                            <a:schemeClr val="tx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a:solidFill>
                                <a:schemeClr val="tx1"/>
                              </a:solidFill>
                              <a:latin typeface="Arial" panose="020B0604020202020204" pitchFamily="34" charset="0"/>
                              <a:ea typeface="+mn-ea"/>
                              <a:cs typeface="Arial" panose="020B0604020202020204" pitchFamily="34" charset="0"/>
                            </a:rPr>
                            <a:t>A</a:t>
                          </a:r>
                        </a:p>
                      </a:txBody>
                      <a:tcPr>
                        <a:lnT w="12700" cap="flat" cmpd="sng" algn="ctr">
                          <a:solidFill>
                            <a:schemeClr val="tx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10</a:t>
                          </a:r>
                        </a:p>
                      </a:txBody>
                      <a:tcPr>
                        <a:lnT w="12700" cap="flat" cmpd="sng" algn="ctr">
                          <a:solidFill>
                            <a:schemeClr val="tx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7</a:t>
                          </a:r>
                        </a:p>
                      </a:txBody>
                      <a:tcPr>
                        <a:lnT w="12700" cap="flat" cmpd="sng" algn="ctr">
                          <a:solidFill>
                            <a:schemeClr val="tx1"/>
                          </a:solidFill>
                          <a:prstDash val="solid"/>
                          <a:round/>
                          <a:headEnd type="none" w="med" len="med"/>
                          <a:tailEnd type="none" w="med" len="med"/>
                        </a:lnT>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a:solidFill>
                                <a:schemeClr val="tx1"/>
                              </a:solidFill>
                              <a:latin typeface="Arial" panose="020B0604020202020204" pitchFamily="34" charset="0"/>
                              <a:ea typeface="+mn-ea"/>
                              <a:cs typeface="Arial" panose="020B0604020202020204" pitchFamily="34" charset="0"/>
                            </a:rPr>
                            <a:t>10 </a:t>
                          </a:r>
                          <a14:m>
                            <m:oMath xmlns:m="http://schemas.openxmlformats.org/officeDocument/2006/math">
                              <m:r>
                                <a:rPr lang="pt-BR" sz="1400" b="0" kern="1200" dirty="0" smtClean="0">
                                  <a:solidFill>
                                    <a:schemeClr val="tx1"/>
                                  </a:solidFill>
                                  <a:latin typeface="Cambria Math"/>
                                  <a:ea typeface="+mn-ea"/>
                                  <a:cs typeface="Arial" panose="020B0604020202020204" pitchFamily="34" charset="0"/>
                                </a:rPr>
                                <m:t>×</m:t>
                              </m:r>
                            </m:oMath>
                          </a14:m>
                          <a:r>
                            <a:rPr lang="pt-BR" sz="1400" b="0" kern="1200" dirty="0">
                              <a:solidFill>
                                <a:schemeClr val="tx1"/>
                              </a:solidFill>
                              <a:latin typeface="Arial" panose="020B0604020202020204" pitchFamily="34" charset="0"/>
                              <a:ea typeface="+mn-ea"/>
                              <a:cs typeface="Arial" panose="020B0604020202020204" pitchFamily="34" charset="0"/>
                            </a:rPr>
                            <a:t> $2) + (7 × $1)     = $27</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xmlns="" val="10002"/>
                      </a:ext>
                    </a:extLst>
                  </a:tr>
                  <a:tr h="403986">
                    <a:tc>
                      <a:txBody>
                        <a:bodyPr/>
                        <a:lstStyle/>
                        <a:p>
                          <a:endParaRPr lang="en-US" dirty="0"/>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a:solidFill>
                                <a:schemeClr val="tx1"/>
                              </a:solidFill>
                              <a:latin typeface="Arial" panose="020B0604020202020204" pitchFamily="34" charset="0"/>
                              <a:ea typeface="+mn-ea"/>
                              <a:cs typeface="Arial" panose="020B0604020202020204" pitchFamily="34" charset="0"/>
                            </a:rPr>
                            <a:t>B</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6</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8</a:t>
                          </a: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a:solidFill>
                                <a:schemeClr val="tx1"/>
                              </a:solidFill>
                              <a:latin typeface="Arial" panose="020B0604020202020204" pitchFamily="34" charset="0"/>
                              <a:ea typeface="+mn-ea"/>
                              <a:cs typeface="Arial" panose="020B0604020202020204" pitchFamily="34" charset="0"/>
                            </a:rPr>
                            <a:t>(6 × $2) + (8 × $1)       = $20</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extLst>
                      <a:ext uri="{0D108BD9-81ED-4DB2-BD59-A6C34878D82A}">
                        <a16:rowId xmlns:a16="http://schemas.microsoft.com/office/drawing/2014/main" xmlns="" val="10003"/>
                      </a:ext>
                    </a:extLst>
                  </a:tr>
                  <a:tr h="451253">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2 units of output</a:t>
                          </a:r>
                          <a:endParaRPr lang="en-US" dirty="0"/>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a:solidFill>
                                <a:schemeClr val="tx1"/>
                              </a:solidFill>
                              <a:latin typeface="Arial" panose="020B0604020202020204" pitchFamily="34" charset="0"/>
                              <a:ea typeface="+mn-ea"/>
                              <a:cs typeface="Arial" panose="020B0604020202020204" pitchFamily="34" charset="0"/>
                            </a:rPr>
                            <a:t>A</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16</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8</a:t>
                          </a: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a:solidFill>
                                <a:schemeClr val="tx1"/>
                              </a:solidFill>
                              <a:latin typeface="Arial" panose="020B0604020202020204" pitchFamily="34" charset="0"/>
                              <a:ea typeface="+mn-ea"/>
                              <a:cs typeface="Arial" panose="020B0604020202020204" pitchFamily="34" charset="0"/>
                            </a:rPr>
                            <a:t>(16 × $2) + (8 × $1)     = $40</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extLst>
                      <a:ext uri="{0D108BD9-81ED-4DB2-BD59-A6C34878D82A}">
                        <a16:rowId xmlns:a16="http://schemas.microsoft.com/office/drawing/2014/main" xmlns="" val="10004"/>
                      </a:ext>
                    </a:extLst>
                  </a:tr>
                  <a:tr h="360291">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a:solidFill>
                                <a:schemeClr val="tx1"/>
                              </a:solidFill>
                              <a:latin typeface="Arial" panose="020B0604020202020204" pitchFamily="34" charset="0"/>
                              <a:ea typeface="+mn-ea"/>
                              <a:cs typeface="Arial" panose="020B0604020202020204" pitchFamily="34" charset="0"/>
                            </a:rPr>
                            <a:t>B</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11</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16</a:t>
                          </a: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a:solidFill>
                                <a:schemeClr val="tx1"/>
                              </a:solidFill>
                              <a:latin typeface="Arial" panose="020B0604020202020204" pitchFamily="34" charset="0"/>
                              <a:ea typeface="+mn-ea"/>
                              <a:cs typeface="Arial" panose="020B0604020202020204" pitchFamily="34" charset="0"/>
                            </a:rPr>
                            <a:t>(11 × $2) + (16 × $1)   = $38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extLst>
                      <a:ext uri="{0D108BD9-81ED-4DB2-BD59-A6C34878D82A}">
                        <a16:rowId xmlns:a16="http://schemas.microsoft.com/office/drawing/2014/main" xmlns="" val="10005"/>
                      </a:ext>
                    </a:extLst>
                  </a:tr>
                  <a:tr h="480387">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3 units of output</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a:solidFill>
                                <a:schemeClr val="tx1"/>
                              </a:solidFill>
                              <a:latin typeface="Arial" panose="020B0604020202020204" pitchFamily="34" charset="0"/>
                              <a:ea typeface="+mn-ea"/>
                              <a:cs typeface="Arial" panose="020B0604020202020204" pitchFamily="34" charset="0"/>
                            </a:rPr>
                            <a:t>A</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19</a:t>
                          </a: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15</a:t>
                          </a: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a:solidFill>
                                <a:schemeClr val="tx1"/>
                              </a:solidFill>
                              <a:latin typeface="Arial" panose="020B0604020202020204" pitchFamily="34" charset="0"/>
                              <a:ea typeface="+mn-ea"/>
                              <a:cs typeface="Arial" panose="020B0604020202020204" pitchFamily="34" charset="0"/>
                            </a:rPr>
                            <a:t>(19 × $2) + (15 × $1)   = $38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extLst>
                      <a:ext uri="{0D108BD9-81ED-4DB2-BD59-A6C34878D82A}">
                        <a16:rowId xmlns:a16="http://schemas.microsoft.com/office/drawing/2014/main" xmlns="" val="10006"/>
                      </a:ext>
                    </a:extLst>
                  </a:tr>
                  <a:tr h="697990">
                    <a:tc>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a:solidFill>
                                <a:schemeClr val="tx1"/>
                              </a:solidFill>
                              <a:latin typeface="Arial" panose="020B0604020202020204" pitchFamily="34" charset="0"/>
                              <a:ea typeface="+mn-ea"/>
                              <a:cs typeface="Arial" panose="020B0604020202020204" pitchFamily="34" charset="0"/>
                            </a:rPr>
                            <a:t>B</a:t>
                          </a:r>
                        </a:p>
                      </a:txBody>
                      <a:tcPr>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18</a:t>
                          </a:r>
                        </a:p>
                      </a:txBody>
                      <a:tcPr>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a:solidFill>
                                <a:schemeClr val="tx1"/>
                              </a:solidFill>
                              <a:latin typeface="Arial" panose="020B0604020202020204" pitchFamily="34" charset="0"/>
                              <a:ea typeface="+mn-ea"/>
                              <a:cs typeface="Arial" panose="020B0604020202020204" pitchFamily="34" charset="0"/>
                            </a:rPr>
                            <a:t>22</a:t>
                          </a:r>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a:solidFill>
                                <a:schemeClr val="tx1"/>
                              </a:solidFill>
                              <a:latin typeface="Arial" panose="020B0604020202020204" pitchFamily="34" charset="0"/>
                              <a:ea typeface="+mn-ea"/>
                              <a:cs typeface="Arial" panose="020B0604020202020204" pitchFamily="34" charset="0"/>
                            </a:rPr>
                            <a:t>(18 × $2) + (22 × $1)   = $58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7"/>
                      </a:ext>
                    </a:extLst>
                  </a:tr>
                </a:tbl>
              </a:graphicData>
            </a:graphic>
          </p:graphicFrame>
        </mc:Choice>
        <mc:Fallback xmlns="">
          <p:graphicFrame>
            <p:nvGraphicFramePr>
              <p:cNvPr id="4" name="Table 3"/>
              <p:cNvGraphicFramePr>
                <a:graphicFrameLocks noGrp="1"/>
              </p:cNvGraphicFramePr>
              <p:nvPr>
                <p:extLst>
                  <p:ext uri="{D42A27DB-BD31-4B8C-83A1-F6EECF244321}">
                    <p14:modId xmlns:a14="http://schemas.microsoft.com/office/drawing/2010/main" xmlns="" xmlns:p14="http://schemas.microsoft.com/office/powerpoint/2010/main" val="1562823627"/>
                  </p:ext>
                </p:extLst>
              </p:nvPr>
            </p:nvGraphicFramePr>
            <p:xfrm>
              <a:off x="228600" y="1461968"/>
              <a:ext cx="8686800" cy="3719633"/>
            </p:xfrm>
            <a:graphic>
              <a:graphicData uri="http://schemas.openxmlformats.org/drawingml/2006/table">
                <a:tbl>
                  <a:tblPr firstRow="1" bandRow="1">
                    <a:tableStyleId>{5C22544A-7EE6-4342-B048-85BDC9FD1C3A}</a:tableStyleId>
                  </a:tblPr>
                  <a:tblGrid>
                    <a:gridCol w="1737360"/>
                    <a:gridCol w="1213606"/>
                    <a:gridCol w="1556378"/>
                    <a:gridCol w="1229570"/>
                    <a:gridCol w="2949886"/>
                  </a:tblGrid>
                  <a:tr h="572314">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latin typeface="Arial" panose="020B0604020202020204" pitchFamily="34" charset="0"/>
                              <a:ea typeface="+mn-ea"/>
                              <a:cs typeface="Arial" panose="020B0604020202020204" pitchFamily="34" charset="0"/>
                            </a:rPr>
                            <a:t>Produce</a:t>
                          </a:r>
                          <a:endParaRPr lang="en-US" sz="1400" b="1" kern="1200" dirty="0">
                            <a:solidFill>
                              <a:schemeClr val="tx1"/>
                            </a:solidFill>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latin typeface="Arial" panose="020B0604020202020204" pitchFamily="34" charset="0"/>
                              <a:ea typeface="+mn-ea"/>
                              <a:cs typeface="Arial" panose="020B0604020202020204" pitchFamily="34" charset="0"/>
                            </a:rPr>
                            <a:t>Using</a:t>
                          </a:r>
                          <a:br>
                            <a:rPr lang="en-US" sz="1400" b="1" kern="1200" dirty="0" smtClean="0">
                              <a:solidFill>
                                <a:schemeClr val="tx1"/>
                              </a:solidFill>
                              <a:latin typeface="Arial" panose="020B0604020202020204" pitchFamily="34" charset="0"/>
                              <a:ea typeface="+mn-ea"/>
                              <a:cs typeface="Arial" panose="020B0604020202020204" pitchFamily="34" charset="0"/>
                            </a:rPr>
                          </a:br>
                          <a:r>
                            <a:rPr lang="en-US" sz="1400" b="1" kern="1200" dirty="0" smtClean="0">
                              <a:solidFill>
                                <a:schemeClr val="tx1"/>
                              </a:solidFill>
                              <a:latin typeface="Arial" panose="020B0604020202020204" pitchFamily="34" charset="0"/>
                              <a:ea typeface="+mn-ea"/>
                              <a:cs typeface="Arial" panose="020B0604020202020204" pitchFamily="34" charset="0"/>
                            </a:rPr>
                            <a:t>Technique</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1400" b="1"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Units of Input Required</a:t>
                          </a:r>
                          <a:br>
                            <a:rPr lang="en-US" sz="1400" b="1"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br>
                          <a:r>
                            <a:rPr lang="en-US" sz="1400" b="1"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(Production Function</a:t>
                          </a:r>
                          <a:endParaRPr lang="en-US" sz="1400" b="1" kern="1200" dirty="0">
                            <a:solidFill>
                              <a:schemeClr val="tx1"/>
                            </a:solidFill>
                            <a:latin typeface="Arial" panose="020B0604020202020204" pitchFamily="34" charset="0"/>
                            <a:ea typeface="+mn-ea"/>
                            <a:cs typeface="Arial" panose="020B0604020202020204" pitchFamily="34" charset="0"/>
                            <a:sym typeface="Wingdings 3" panose="05040102010807070707" pitchFamily="18" charset="2"/>
                          </a:endParaRPr>
                        </a:p>
                      </a:txBody>
                      <a:tcPr>
                        <a:lnT w="12700" cap="flat" cmpd="sng" algn="ctr">
                          <a:solidFill>
                            <a:schemeClr val="tx1"/>
                          </a:solidFill>
                          <a:prstDash val="solid"/>
                          <a:round/>
                          <a:headEnd type="none" w="med" len="med"/>
                          <a:tailEnd type="none" w="med" len="med"/>
                        </a:lnT>
                        <a:noFill/>
                      </a:tcPr>
                    </a:tc>
                    <a:tc hMerge="1">
                      <a:txBody>
                        <a:bodyPr/>
                        <a:lstStyle/>
                        <a:p>
                          <a:endParaRPr lang="en-US" dirty="0"/>
                        </a:p>
                      </a:txBody>
                      <a:tcPr/>
                    </a:tc>
                    <a:tc rowSpan="2">
                      <a:txBody>
                        <a:bodyPr/>
                        <a:lstStyle/>
                        <a:p>
                          <a:pPr marL="0" marR="0" indent="0" algn="ctr" defTabSz="914400" rtl="0" eaLnBrk="1" fontAlgn="auto" latinLnBrk="0" hangingPunct="1">
                            <a:lnSpc>
                              <a:spcPct val="100000"/>
                            </a:lnSpc>
                            <a:spcBef>
                              <a:spcPct val="10000"/>
                            </a:spcBef>
                            <a:spcAft>
                              <a:spcPct val="10000"/>
                            </a:spcAft>
                            <a:buClrTx/>
                            <a:buSzTx/>
                            <a:buFontTx/>
                            <a:buNone/>
                            <a:tabLst/>
                            <a:defRPr/>
                          </a:pPr>
                          <a:r>
                            <a:rPr lang="en-US" sz="1400" b="1"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Total Variable Cost Assuming PK = $2, PL = $1</a:t>
                          </a:r>
                          <a:br>
                            <a:rPr lang="en-US" sz="1400" b="1"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br>
                          <a:r>
                            <a:rPr lang="en-US" sz="1400" b="1"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TVC = (K × PK) + (L × PL)</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3986">
                    <a:tc vMerge="1">
                      <a:txBody>
                        <a:bodyPr/>
                        <a:lstStyle/>
                        <a:p>
                          <a:endParaRPr lang="en-US" dirty="0"/>
                        </a:p>
                      </a:txBody>
                      <a:tcPr/>
                    </a:tc>
                    <a:tc vMerge="1">
                      <a:txBody>
                        <a:bodyPr/>
                        <a:lstStyle/>
                        <a:p>
                          <a:endParaRPr lang="en-US" dirty="0"/>
                        </a:p>
                      </a:txBody>
                      <a:tcPr/>
                    </a:tc>
                    <a:tc>
                      <a:txBody>
                        <a:bodyPr/>
                        <a:lstStyle/>
                        <a:p>
                          <a:pPr algn="ctr"/>
                          <a:r>
                            <a:rPr lang="en-US" i="1" dirty="0" smtClean="0"/>
                            <a:t>K</a:t>
                          </a:r>
                          <a:endParaRPr lang="en-US" i="1" dirty="0"/>
                        </a:p>
                      </a:txBody>
                      <a:tcPr>
                        <a:lnB w="12700" cap="flat" cmpd="sng" algn="ctr">
                          <a:solidFill>
                            <a:schemeClr val="tx1"/>
                          </a:solidFill>
                          <a:prstDash val="solid"/>
                          <a:round/>
                          <a:headEnd type="none" w="med" len="med"/>
                          <a:tailEnd type="none" w="med" len="med"/>
                        </a:lnB>
                        <a:noFill/>
                      </a:tcPr>
                    </a:tc>
                    <a:tc>
                      <a:txBody>
                        <a:bodyPr/>
                        <a:lstStyle/>
                        <a:p>
                          <a:pPr algn="ctr"/>
                          <a:r>
                            <a:rPr lang="en-US" i="1" dirty="0" smtClean="0"/>
                            <a:t>L</a:t>
                          </a:r>
                          <a:endParaRPr lang="en-US" i="1" dirty="0"/>
                        </a:p>
                      </a:txBody>
                      <a:tcPr>
                        <a:lnB w="12700" cap="flat" cmpd="sng" algn="ctr">
                          <a:solidFill>
                            <a:schemeClr val="tx1"/>
                          </a:solidFill>
                          <a:prstDash val="solid"/>
                          <a:round/>
                          <a:headEnd type="none" w="med" len="med"/>
                          <a:tailEnd type="none" w="med" len="med"/>
                        </a:lnB>
                        <a:noFill/>
                      </a:tcPr>
                    </a:tc>
                    <a:tc vMerge="1">
                      <a:txBody>
                        <a:bodyPr/>
                        <a:lstStyle/>
                        <a:p>
                          <a:endParaRPr lang="en-US" dirty="0"/>
                        </a:p>
                      </a:txBody>
                      <a:tcPr/>
                    </a:tc>
                  </a:tr>
                  <a:tr h="349426">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sym typeface="Wingdings 3" panose="05040102010807070707" pitchFamily="18" charset="2"/>
                            </a:rPr>
                            <a:t>1 unit of output</a:t>
                          </a:r>
                          <a:endParaRPr lang="en-US" dirty="0"/>
                        </a:p>
                      </a:txBody>
                      <a:tcPr>
                        <a:lnT w="12700" cap="flat" cmpd="sng" algn="ctr">
                          <a:solidFill>
                            <a:schemeClr val="tx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smtClean="0">
                              <a:solidFill>
                                <a:schemeClr val="tx1"/>
                              </a:solidFill>
                              <a:latin typeface="Arial" panose="020B0604020202020204" pitchFamily="34" charset="0"/>
                              <a:ea typeface="+mn-ea"/>
                              <a:cs typeface="Arial" panose="020B0604020202020204" pitchFamily="34" charset="0"/>
                            </a:rPr>
                            <a:t>A</a:t>
                          </a:r>
                          <a:endParaRPr lang="en-US" sz="1400" b="0" i="1" kern="1200" dirty="0">
                            <a:solidFill>
                              <a:schemeClr val="tx1"/>
                            </a:solidFill>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10</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7</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T w="12700" cap="flat" cmpd="sng" algn="ctr">
                          <a:solidFill>
                            <a:schemeClr val="tx1"/>
                          </a:solidFill>
                          <a:prstDash val="solid"/>
                          <a:round/>
                          <a:headEnd type="none" w="med" len="med"/>
                          <a:tailEnd type="none" w="med" len="med"/>
                        </a:lnT>
                        <a:noFill/>
                      </a:tcPr>
                    </a:tc>
                    <a:tc>
                      <a:txBody>
                        <a:bodyPr/>
                        <a:lstStyle/>
                        <a:p>
                          <a:endParaRPr lang="en-US"/>
                        </a:p>
                      </a:txBody>
                      <a:tcPr>
                        <a:lnT w="12700" cap="flat" cmpd="sng" algn="ctr">
                          <a:solidFill>
                            <a:schemeClr val="tx1"/>
                          </a:solidFill>
                          <a:prstDash val="solid"/>
                          <a:round/>
                          <a:headEnd type="none" w="med" len="med"/>
                          <a:tailEnd type="none" w="med" len="med"/>
                        </a:lnT>
                        <a:blipFill rotWithShape="1">
                          <a:blip r:embed="rId3"/>
                          <a:stretch>
                            <a:fillRect l="-194628" t="-282456" b="-689474"/>
                          </a:stretch>
                        </a:blipFill>
                      </a:tcPr>
                    </a:tc>
                  </a:tr>
                  <a:tr h="403986">
                    <a:tc>
                      <a:txBody>
                        <a:bodyPr/>
                        <a:lstStyle/>
                        <a:p>
                          <a:endParaRPr lang="en-US" dirty="0"/>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smtClean="0">
                              <a:solidFill>
                                <a:schemeClr val="tx1"/>
                              </a:solidFill>
                              <a:latin typeface="Arial" panose="020B0604020202020204" pitchFamily="34" charset="0"/>
                              <a:ea typeface="+mn-ea"/>
                              <a:cs typeface="Arial" panose="020B0604020202020204" pitchFamily="34" charset="0"/>
                            </a:rPr>
                            <a:t>B</a:t>
                          </a:r>
                          <a:endParaRPr lang="en-US" sz="1400" b="0" i="1"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6</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smtClean="0">
                              <a:solidFill>
                                <a:schemeClr val="tx1"/>
                              </a:solidFill>
                              <a:latin typeface="Arial" panose="020B0604020202020204" pitchFamily="34" charset="0"/>
                              <a:ea typeface="+mn-ea"/>
                              <a:cs typeface="Arial" panose="020B0604020202020204" pitchFamily="34" charset="0"/>
                            </a:rPr>
                            <a:t>(6 × $2) + (8 × $1)       = $20</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r>
                  <a:tr h="451253">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2 units of output</a:t>
                          </a:r>
                          <a:endParaRPr lang="en-US" dirty="0"/>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smtClean="0">
                              <a:solidFill>
                                <a:schemeClr val="tx1"/>
                              </a:solidFill>
                              <a:latin typeface="Arial" panose="020B0604020202020204" pitchFamily="34" charset="0"/>
                              <a:ea typeface="+mn-ea"/>
                              <a:cs typeface="Arial" panose="020B0604020202020204" pitchFamily="34" charset="0"/>
                            </a:rPr>
                            <a:t>A</a:t>
                          </a:r>
                          <a:endParaRPr lang="en-US" sz="1400" b="0" i="1"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16</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smtClean="0">
                              <a:solidFill>
                                <a:schemeClr val="tx1"/>
                              </a:solidFill>
                              <a:latin typeface="Arial" panose="020B0604020202020204" pitchFamily="34" charset="0"/>
                              <a:ea typeface="+mn-ea"/>
                              <a:cs typeface="Arial" panose="020B0604020202020204" pitchFamily="34" charset="0"/>
                            </a:rPr>
                            <a:t>(16 × $2) + (8 × $1)     = $40</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r>
                  <a:tr h="360291">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smtClean="0">
                              <a:solidFill>
                                <a:schemeClr val="tx1"/>
                              </a:solidFill>
                              <a:latin typeface="Arial" panose="020B0604020202020204" pitchFamily="34" charset="0"/>
                              <a:ea typeface="+mn-ea"/>
                              <a:cs typeface="Arial" panose="020B0604020202020204" pitchFamily="34" charset="0"/>
                            </a:rPr>
                            <a:t>B</a:t>
                          </a:r>
                          <a:endParaRPr lang="en-US" sz="1400" b="0" i="1"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11</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16</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smtClean="0">
                              <a:solidFill>
                                <a:schemeClr val="tx1"/>
                              </a:solidFill>
                              <a:latin typeface="Arial" panose="020B0604020202020204" pitchFamily="34" charset="0"/>
                              <a:ea typeface="+mn-ea"/>
                              <a:cs typeface="Arial" panose="020B0604020202020204" pitchFamily="34" charset="0"/>
                            </a:rPr>
                            <a:t>(11 × $2) + (16 × $1)   = $38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r>
                  <a:tr h="480387">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3 units of output</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smtClean="0">
                              <a:solidFill>
                                <a:schemeClr val="tx1"/>
                              </a:solidFill>
                              <a:latin typeface="Arial" panose="020B0604020202020204" pitchFamily="34" charset="0"/>
                              <a:ea typeface="+mn-ea"/>
                              <a:cs typeface="Arial" panose="020B0604020202020204" pitchFamily="34" charset="0"/>
                            </a:rPr>
                            <a:t>A</a:t>
                          </a:r>
                          <a:endParaRPr lang="en-US" sz="1400" b="0" i="1"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19</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15</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smtClean="0">
                              <a:solidFill>
                                <a:schemeClr val="tx1"/>
                              </a:solidFill>
                              <a:latin typeface="Arial" panose="020B0604020202020204" pitchFamily="34" charset="0"/>
                              <a:ea typeface="+mn-ea"/>
                              <a:cs typeface="Arial" panose="020B0604020202020204" pitchFamily="34" charset="0"/>
                            </a:rPr>
                            <a:t>(19 × $2) + (15 × $1)   = $38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noFill/>
                      </a:tcPr>
                    </a:tc>
                  </a:tr>
                  <a:tr h="697990">
                    <a:tc>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i="1" kern="1200" dirty="0" smtClean="0">
                              <a:solidFill>
                                <a:schemeClr val="tx1"/>
                              </a:solidFill>
                              <a:latin typeface="Arial" panose="020B0604020202020204" pitchFamily="34" charset="0"/>
                              <a:ea typeface="+mn-ea"/>
                              <a:cs typeface="Arial" panose="020B0604020202020204" pitchFamily="34" charset="0"/>
                            </a:rPr>
                            <a:t>B</a:t>
                          </a:r>
                          <a:endParaRPr lang="en-US" sz="1400" b="0" i="1" kern="1200" dirty="0">
                            <a:solidFill>
                              <a:schemeClr val="tx1"/>
                            </a:solidFill>
                            <a:latin typeface="Arial" panose="020B0604020202020204" pitchFamily="34" charset="0"/>
                            <a:ea typeface="+mn-ea"/>
                            <a:cs typeface="Arial" panose="020B0604020202020204" pitchFamily="34" charset="0"/>
                          </a:endParaRPr>
                        </a:p>
                      </a:txBody>
                      <a:tcPr>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18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ct val="10000"/>
                            </a:spcBef>
                            <a:spcAft>
                              <a:spcPct val="10000"/>
                            </a:spcAft>
                            <a:buClrTx/>
                            <a:buSzTx/>
                            <a:buFontTx/>
                            <a:buNone/>
                            <a:tabLst>
                              <a:tab pos="168275" algn="l"/>
                            </a:tabLst>
                            <a:defRPr/>
                          </a:pPr>
                          <a:r>
                            <a:rPr lang="en-US" sz="1400" b="0" kern="1200" dirty="0" smtClean="0">
                              <a:solidFill>
                                <a:schemeClr val="tx1"/>
                              </a:solidFill>
                              <a:latin typeface="Arial" panose="020B0604020202020204" pitchFamily="34" charset="0"/>
                              <a:ea typeface="+mn-ea"/>
                              <a:cs typeface="Arial" panose="020B0604020202020204" pitchFamily="34" charset="0"/>
                            </a:rPr>
                            <a:t>22</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ct val="10000"/>
                            </a:spcBef>
                            <a:spcAft>
                              <a:spcPct val="10000"/>
                            </a:spcAft>
                            <a:buClrTx/>
                            <a:buSzTx/>
                            <a:buFontTx/>
                            <a:buNone/>
                            <a:tabLst>
                              <a:tab pos="168275" algn="l"/>
                            </a:tabLst>
                            <a:defRPr/>
                          </a:pPr>
                          <a:r>
                            <a:rPr lang="pt-BR" sz="1400" b="0" kern="1200" dirty="0" smtClean="0">
                              <a:solidFill>
                                <a:schemeClr val="tx1"/>
                              </a:solidFill>
                              <a:latin typeface="Arial" panose="020B0604020202020204" pitchFamily="34" charset="0"/>
                              <a:ea typeface="+mn-ea"/>
                              <a:cs typeface="Arial" panose="020B0604020202020204" pitchFamily="34" charset="0"/>
                            </a:rPr>
                            <a:t>(18 × $2) + (22 × $1)   = $58</a:t>
                          </a:r>
                          <a:endParaRPr lang="en-US" sz="1400" b="0" kern="1200" dirty="0">
                            <a:solidFill>
                              <a:schemeClr val="tx1"/>
                            </a:solidFill>
                            <a:latin typeface="Arial" panose="020B0604020202020204" pitchFamily="34" charset="0"/>
                            <a:ea typeface="+mn-ea"/>
                            <a:cs typeface="Arial" panose="020B0604020202020204" pitchFamily="34" charset="0"/>
                          </a:endParaRPr>
                        </a:p>
                      </a:txBody>
                      <a:tcPr>
                        <a:lnB w="12700" cap="flat" cmpd="sng" algn="ctr">
                          <a:solidFill>
                            <a:schemeClr val="tx1"/>
                          </a:solidFill>
                          <a:prstDash val="solid"/>
                          <a:round/>
                          <a:headEnd type="none" w="med" len="med"/>
                          <a:tailEnd type="none" w="med" len="med"/>
                        </a:lnB>
                        <a:noFill/>
                      </a:tcPr>
                    </a:tc>
                  </a:tr>
                </a:tbl>
              </a:graphicData>
            </a:graphic>
          </p:graphicFrame>
        </mc:Fallback>
      </mc:AlternateContent>
      <p:sp>
        <p:nvSpPr>
          <p:cNvPr id="29" name="Text Placeholder 28"/>
          <p:cNvSpPr>
            <a:spLocks noGrp="1"/>
          </p:cNvSpPr>
          <p:nvPr>
            <p:ph type="body" sz="quarter" idx="13"/>
          </p:nvPr>
        </p:nvSpPr>
        <p:spPr>
          <a:xfrm>
            <a:off x="685800" y="5255344"/>
            <a:ext cx="7123524" cy="916856"/>
          </a:xfrm>
        </p:spPr>
        <p:txBody>
          <a:bodyPr/>
          <a:lstStyle/>
          <a:p>
            <a:r>
              <a:rPr lang="en-US" sz="2000" dirty="0"/>
              <a:t>In this table, total variable cost is derived from production requirements and input prices.</a:t>
            </a:r>
          </a:p>
        </p:txBody>
      </p:sp>
    </p:spTree>
    <p:extLst>
      <p:ext uri="{BB962C8B-B14F-4D97-AF65-F5344CB8AC3E}">
        <p14:creationId xmlns:p14="http://schemas.microsoft.com/office/powerpoint/2010/main" val="504030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5"/>
          <p:cNvSpPr>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lstStyle>
            <a:lvl1pPr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1pPr>
            <a:lvl2pPr marL="742950" indent="-28575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2pPr>
            <a:lvl3pPr marL="1143000" indent="-22860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3pPr>
            <a:lvl4pPr marL="1600200" indent="-22860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4pPr>
            <a:lvl5pPr marL="2057400" indent="-22860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5pPr>
            <a:lvl6pPr marL="25146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6pPr>
            <a:lvl7pPr marL="29718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7pPr>
            <a:lvl8pPr marL="34290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8pPr>
            <a:lvl9pPr marL="38862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9pPr>
          </a:lstStyle>
          <a:p>
            <a:pPr eaLnBrk="1" hangingPunct="1">
              <a:spcAft>
                <a:spcPct val="10000"/>
              </a:spcAft>
            </a:pPr>
            <a:r>
              <a:rPr lang="en-US" sz="2000" dirty="0">
                <a:solidFill>
                  <a:schemeClr val="tx1"/>
                </a:solidFill>
              </a:rPr>
              <a:t>FIGURE 8.3  Total Variable Cost Curve</a:t>
            </a:r>
          </a:p>
        </p:txBody>
      </p:sp>
      <p:pic>
        <p:nvPicPr>
          <p:cNvPr id="5" name="Picture 4" descr="An x-y graph presents a total variable cost curve&#10;"/>
          <p:cNvPicPr>
            <a:picLocks noChangeAspect="1"/>
          </p:cNvPicPr>
          <p:nvPr/>
        </p:nvPicPr>
        <p:blipFill>
          <a:blip r:embed="rId3" cstate="print"/>
          <a:stretch>
            <a:fillRect/>
          </a:stretch>
        </p:blipFill>
        <p:spPr>
          <a:xfrm>
            <a:off x="1600200" y="796636"/>
            <a:ext cx="4572000" cy="4512815"/>
          </a:xfrm>
          <a:prstGeom prst="rect">
            <a:avLst/>
          </a:prstGeom>
        </p:spPr>
      </p:pic>
    </p:spTree>
    <p:extLst>
      <p:ext uri="{BB962C8B-B14F-4D97-AF65-F5344CB8AC3E}">
        <p14:creationId xmlns:p14="http://schemas.microsoft.com/office/powerpoint/2010/main" val="1288223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Costs </a:t>
            </a:r>
            <a:r>
              <a:rPr lang="en-US" sz="2000" i="1" dirty="0">
                <a:solidFill>
                  <a:prstClr val="white"/>
                </a:solidFill>
              </a:rPr>
              <a:t>(2 of 6)</a:t>
            </a:r>
            <a:endParaRPr lang="en-US" dirty="0"/>
          </a:p>
        </p:txBody>
      </p:sp>
      <p:sp>
        <p:nvSpPr>
          <p:cNvPr id="3" name="Content Placeholder 2"/>
          <p:cNvSpPr>
            <a:spLocks noGrp="1"/>
          </p:cNvSpPr>
          <p:nvPr>
            <p:ph idx="1"/>
          </p:nvPr>
        </p:nvSpPr>
        <p:spPr>
          <a:xfrm>
            <a:off x="381000" y="1524001"/>
            <a:ext cx="8229600" cy="1600200"/>
          </a:xfrm>
        </p:spPr>
        <p:txBody>
          <a:bodyPr/>
          <a:lstStyle/>
          <a:p>
            <a:pPr marL="0" indent="0">
              <a:buNone/>
            </a:pPr>
            <a:r>
              <a:rPr lang="en-US" sz="2400" b="1" dirty="0"/>
              <a:t>Marginal Cost (</a:t>
            </a:r>
            <a:r>
              <a:rPr lang="en-US" sz="2400" b="1" i="1" dirty="0"/>
              <a:t>MC</a:t>
            </a:r>
            <a:r>
              <a:rPr lang="en-US" sz="2400" b="1" dirty="0"/>
              <a:t>)</a:t>
            </a:r>
            <a:r>
              <a:rPr lang="en-US" sz="2400" b="1" dirty="0">
                <a:solidFill>
                  <a:srgbClr val="006668"/>
                </a:solidFill>
              </a:rPr>
              <a:t>  </a:t>
            </a:r>
          </a:p>
          <a:p>
            <a:r>
              <a:rPr lang="en-US" sz="2400" b="1" dirty="0"/>
              <a:t>marginal cost (</a:t>
            </a:r>
            <a:r>
              <a:rPr lang="en-US" sz="2400" b="1" i="1" dirty="0"/>
              <a:t>MC</a:t>
            </a:r>
            <a:r>
              <a:rPr lang="en-US" sz="2400" b="1" dirty="0"/>
              <a:t>)</a:t>
            </a:r>
            <a:r>
              <a:rPr lang="en-US" sz="2400" b="1" dirty="0">
                <a:solidFill>
                  <a:srgbClr val="006668"/>
                </a:solidFill>
              </a:rPr>
              <a:t> </a:t>
            </a:r>
            <a:r>
              <a:rPr lang="en-US" sz="2400" dirty="0"/>
              <a:t>The increase in total cost that results from producing 1 more unit of output. Marginal costs reflect changes in variable costs.</a:t>
            </a:r>
            <a:endParaRPr lang="en-US" dirty="0"/>
          </a:p>
        </p:txBody>
      </p:sp>
    </p:spTree>
    <p:extLst>
      <p:ext uri="{BB962C8B-B14F-4D97-AF65-F5344CB8AC3E}">
        <p14:creationId xmlns:p14="http://schemas.microsoft.com/office/powerpoint/2010/main" val="2885182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2000" b="1" dirty="0">
                <a:latin typeface="Arial" charset="0"/>
                <a:cs typeface="Arial" charset="0"/>
              </a:rPr>
              <a:t>TABLE 8.3  </a:t>
            </a:r>
            <a:r>
              <a:rPr lang="en-US" sz="2000" b="1" dirty="0">
                <a:latin typeface="Arial" charset="0"/>
              </a:rPr>
              <a:t>Derivation of Marginal Cost from Total Variable Cost</a:t>
            </a: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465378398"/>
              </p:ext>
            </p:extLst>
          </p:nvPr>
        </p:nvGraphicFramePr>
        <p:xfrm>
          <a:off x="838200" y="2600968"/>
          <a:ext cx="7239000" cy="2123432"/>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xmlns="" val="20000"/>
                    </a:ext>
                  </a:extLst>
                </a:gridCol>
                <a:gridCol w="2356778">
                  <a:extLst>
                    <a:ext uri="{9D8B030D-6E8A-4147-A177-3AD203B41FA5}">
                      <a16:colId xmlns:a16="http://schemas.microsoft.com/office/drawing/2014/main" xmlns="" val="20001"/>
                    </a:ext>
                  </a:extLst>
                </a:gridCol>
                <a:gridCol w="2901022">
                  <a:extLst>
                    <a:ext uri="{9D8B030D-6E8A-4147-A177-3AD203B41FA5}">
                      <a16:colId xmlns:a16="http://schemas.microsoft.com/office/drawing/2014/main" xmlns="" val="20002"/>
                    </a:ext>
                  </a:extLst>
                </a:gridCol>
              </a:tblGrid>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800" b="1" i="0" u="none" strike="noStrike" cap="none" normalizeH="0" baseline="0" dirty="0">
                          <a:ln>
                            <a:noFill/>
                          </a:ln>
                          <a:solidFill>
                            <a:schemeClr val="tx1"/>
                          </a:solidFill>
                          <a:effectLst/>
                          <a:latin typeface="Arial" charset="0"/>
                        </a:rPr>
                        <a:t>Units of Output</a:t>
                      </a:r>
                    </a:p>
                  </a:txBody>
                  <a:tcPr marR="0" marT="45716" marB="45716" horzOverflow="overflow">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800" b="1" i="0" u="none" strike="noStrike" cap="none" normalizeH="0" baseline="0" dirty="0">
                          <a:ln>
                            <a:noFill/>
                          </a:ln>
                          <a:solidFill>
                            <a:schemeClr val="tx1"/>
                          </a:solidFill>
                          <a:effectLst/>
                          <a:latin typeface="Arial" charset="0"/>
                        </a:rPr>
                        <a:t>Total Variable Costs ($)</a:t>
                      </a:r>
                    </a:p>
                  </a:txBody>
                  <a:tcPr marR="0" marT="45716" marB="45716" horzOverflow="overflow">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800" b="1" i="0" u="none" strike="noStrike" cap="none" normalizeH="0" baseline="0" dirty="0">
                          <a:ln>
                            <a:noFill/>
                          </a:ln>
                          <a:solidFill>
                            <a:schemeClr val="tx1"/>
                          </a:solidFill>
                          <a:effectLst/>
                          <a:latin typeface="Arial" charset="0"/>
                        </a:rPr>
                        <a:t>Marginal Costs ($)</a:t>
                      </a:r>
                    </a:p>
                  </a:txBody>
                  <a:tcPr marR="0" marT="45716" marB="45716" horzOverflow="overflow">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r h="370840">
                <a:tc>
                  <a:txBody>
                    <a:bodyPr/>
                    <a:lstStyle/>
                    <a:p>
                      <a:pPr algn="ctr"/>
                      <a:r>
                        <a:rPr lang="en-US" dirty="0"/>
                        <a:t>0</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dirty="0"/>
                        <a:t>0</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endParaRPr lang="en-US"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370840">
                <a:tc>
                  <a:txBody>
                    <a:bodyPr/>
                    <a:lstStyle/>
                    <a:p>
                      <a:pPr algn="ctr"/>
                      <a:r>
                        <a:rPr lang="en-US" dirty="0"/>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dirty="0"/>
                        <a:t>20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dirty="0"/>
                        <a:t>20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370840">
                <a:tc>
                  <a:txBody>
                    <a:bodyPr/>
                    <a:lstStyle/>
                    <a:p>
                      <a:pPr algn="ctr"/>
                      <a:r>
                        <a:rPr lang="en-US" dirty="0"/>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dirty="0"/>
                        <a:t>38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dirty="0"/>
                        <a:t>18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370840">
                <a:tc>
                  <a:txBody>
                    <a:bodyPr/>
                    <a:lstStyle/>
                    <a:p>
                      <a:pPr algn="ctr"/>
                      <a:r>
                        <a:rPr lang="en-US" dirty="0"/>
                        <a:t>3</a:t>
                      </a:r>
                    </a:p>
                  </a:txBody>
                  <a:tcPr>
                    <a:lnT w="12700" cmpd="sng">
                      <a:noFill/>
                    </a:lnT>
                    <a:lnB w="12700" cap="flat" cmpd="sng" algn="ctr">
                      <a:solidFill>
                        <a:schemeClr val="tx1"/>
                      </a:solidFill>
                      <a:prstDash val="solid"/>
                      <a:round/>
                      <a:headEnd type="none" w="med" len="med"/>
                      <a:tailEnd type="none" w="med" len="med"/>
                    </a:lnB>
                    <a:noFill/>
                  </a:tcPr>
                </a:tc>
                <a:tc>
                  <a:txBody>
                    <a:bodyPr/>
                    <a:lstStyle/>
                    <a:p>
                      <a:pPr algn="ctr"/>
                      <a:r>
                        <a:rPr lang="en-US" dirty="0"/>
                        <a:t>53</a:t>
                      </a:r>
                    </a:p>
                  </a:txBody>
                  <a:tcPr>
                    <a:lnT w="12700" cmpd="sng">
                      <a:noFill/>
                    </a:lnT>
                    <a:lnB w="12700" cap="flat" cmpd="sng" algn="ctr">
                      <a:solidFill>
                        <a:schemeClr val="tx1"/>
                      </a:solidFill>
                      <a:prstDash val="solid"/>
                      <a:round/>
                      <a:headEnd type="none" w="med" len="med"/>
                      <a:tailEnd type="none" w="med" len="med"/>
                    </a:lnB>
                    <a:noFill/>
                  </a:tcPr>
                </a:tc>
                <a:tc>
                  <a:txBody>
                    <a:bodyPr/>
                    <a:lstStyle/>
                    <a:p>
                      <a:pPr algn="ctr"/>
                      <a:r>
                        <a:rPr lang="en-US" dirty="0"/>
                        <a:t>15</a:t>
                      </a:r>
                    </a:p>
                  </a:txBody>
                  <a:tcPr>
                    <a:lnT w="12700" cmpd="sng">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bl>
          </a:graphicData>
        </a:graphic>
      </p:graphicFrame>
      <p:grpSp>
        <p:nvGrpSpPr>
          <p:cNvPr id="3" name="Group 2"/>
          <p:cNvGrpSpPr/>
          <p:nvPr/>
        </p:nvGrpSpPr>
        <p:grpSpPr>
          <a:xfrm>
            <a:off x="4191000" y="3517232"/>
            <a:ext cx="2209800" cy="978568"/>
            <a:chOff x="4343400" y="2418348"/>
            <a:chExt cx="2209800" cy="978568"/>
          </a:xfrm>
        </p:grpSpPr>
        <p:cxnSp>
          <p:nvCxnSpPr>
            <p:cNvPr id="6" name="Straight Connector 5"/>
            <p:cNvCxnSpPr/>
            <p:nvPr/>
          </p:nvCxnSpPr>
          <p:spPr>
            <a:xfrm>
              <a:off x="4343400" y="2418348"/>
              <a:ext cx="2209800" cy="3248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343400" y="2773279"/>
              <a:ext cx="220980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343400" y="3082090"/>
              <a:ext cx="220980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343400" y="3386890"/>
              <a:ext cx="2209800" cy="100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343400" y="3082090"/>
              <a:ext cx="2209800" cy="100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4343400" y="2763253"/>
              <a:ext cx="2209800" cy="100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71966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Costs </a:t>
            </a:r>
            <a:r>
              <a:rPr lang="en-US" sz="2000" i="1" dirty="0">
                <a:solidFill>
                  <a:prstClr val="white"/>
                </a:solidFill>
              </a:rPr>
              <a:t>(3 of 6)</a:t>
            </a:r>
            <a:endParaRPr lang="en-US" dirty="0"/>
          </a:p>
        </p:txBody>
      </p:sp>
      <p:sp>
        <p:nvSpPr>
          <p:cNvPr id="3" name="Content Placeholder 2"/>
          <p:cNvSpPr>
            <a:spLocks noGrp="1"/>
          </p:cNvSpPr>
          <p:nvPr>
            <p:ph idx="1"/>
          </p:nvPr>
        </p:nvSpPr>
        <p:spPr/>
        <p:txBody>
          <a:bodyPr/>
          <a:lstStyle/>
          <a:p>
            <a:pPr marL="0" indent="0">
              <a:buNone/>
            </a:pPr>
            <a:r>
              <a:rPr lang="en-US" sz="2400" b="1" dirty="0"/>
              <a:t>The Shape of the Marginal Cost Curve in the </a:t>
            </a:r>
            <a:br>
              <a:rPr lang="en-US" sz="2400" b="1" dirty="0"/>
            </a:br>
            <a:r>
              <a:rPr lang="en-US" sz="2400" b="1" dirty="0"/>
              <a:t>Short Run</a:t>
            </a:r>
          </a:p>
          <a:p>
            <a:r>
              <a:rPr lang="en-US" sz="2400" dirty="0"/>
              <a:t>In the short run, every firm is constrained by some fixed input that (1) leads to diminishing returns to variable inputs and (2) limits its capacity to produce.</a:t>
            </a:r>
          </a:p>
          <a:p>
            <a:r>
              <a:rPr lang="en-US" sz="2400" dirty="0"/>
              <a:t>As a firm approaches that capacity, it becomes increasingly costly to produce successively higher levels of output. </a:t>
            </a:r>
          </a:p>
          <a:p>
            <a:r>
              <a:rPr lang="en-US" sz="2400" dirty="0"/>
              <a:t>Marginal costs ultimately increase with output in the short run.</a:t>
            </a:r>
            <a:endParaRPr lang="en-US" dirty="0"/>
          </a:p>
        </p:txBody>
      </p:sp>
    </p:spTree>
    <p:extLst>
      <p:ext uri="{BB962C8B-B14F-4D97-AF65-F5344CB8AC3E}">
        <p14:creationId xmlns:p14="http://schemas.microsoft.com/office/powerpoint/2010/main" val="182725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364" y="533400"/>
            <a:ext cx="8229600" cy="1066800"/>
          </a:xfrm>
        </p:spPr>
        <p:txBody>
          <a:bodyPr/>
          <a:lstStyle/>
          <a:p>
            <a:r>
              <a:rPr lang="en-US" sz="2000" b="1" dirty="0"/>
              <a:t>FIGURE 8.4  Declining Marginal Product Implies That Marginal Cost Will Eventually Rise with Output</a:t>
            </a:r>
          </a:p>
        </p:txBody>
      </p:sp>
      <p:pic>
        <p:nvPicPr>
          <p:cNvPr id="4" name="Picture 3" descr="Two x-y graphs demonstrates how declining marginal product implies that marginal cost will eventually rise with output&#10;"/>
          <p:cNvPicPr>
            <a:picLocks noChangeAspect="1"/>
          </p:cNvPicPr>
          <p:nvPr/>
        </p:nvPicPr>
        <p:blipFill>
          <a:blip r:embed="rId3" cstate="print"/>
          <a:stretch>
            <a:fillRect/>
          </a:stretch>
        </p:blipFill>
        <p:spPr>
          <a:xfrm>
            <a:off x="322364" y="1600200"/>
            <a:ext cx="7660217" cy="3581400"/>
          </a:xfrm>
          <a:prstGeom prst="rect">
            <a:avLst/>
          </a:prstGeom>
        </p:spPr>
      </p:pic>
      <p:sp>
        <p:nvSpPr>
          <p:cNvPr id="5" name="Text Placeholder 4"/>
          <p:cNvSpPr>
            <a:spLocks noGrp="1"/>
          </p:cNvSpPr>
          <p:nvPr>
            <p:ph type="body" sz="quarter" idx="13"/>
          </p:nvPr>
        </p:nvSpPr>
        <p:spPr>
          <a:xfrm>
            <a:off x="457200" y="5181600"/>
            <a:ext cx="8077200" cy="916856"/>
          </a:xfrm>
        </p:spPr>
        <p:txBody>
          <a:bodyPr/>
          <a:lstStyle/>
          <a:p>
            <a:pPr rtl="0" eaLnBrk="1" latinLnBrk="0" hangingPunct="1"/>
            <a:r>
              <a:rPr lang="en-US" sz="1600" kern="1200" dirty="0">
                <a:solidFill>
                  <a:schemeClr val="tx1"/>
                </a:solidFill>
                <a:effectLst/>
                <a:latin typeface="+mn-lt"/>
                <a:ea typeface="+mn-ea"/>
                <a:cs typeface="+mn-cs"/>
              </a:rPr>
              <a:t>In the short run, every firm is constrained by some fixed factor of production.</a:t>
            </a:r>
            <a:endParaRPr lang="en-US" dirty="0">
              <a:effectLst/>
            </a:endParaRPr>
          </a:p>
          <a:p>
            <a:pPr rtl="0" eaLnBrk="1" latinLnBrk="0" hangingPunct="1"/>
            <a:r>
              <a:rPr lang="en-US" sz="1600" kern="1200" dirty="0">
                <a:solidFill>
                  <a:schemeClr val="tx1"/>
                </a:solidFill>
                <a:effectLst/>
                <a:latin typeface="+mn-lt"/>
                <a:ea typeface="+mn-ea"/>
                <a:cs typeface="+mn-cs"/>
              </a:rPr>
              <a:t>A fixed factor implies diminishing returns (declining marginal product) and a limited capacity to produce. As that limit is approached, marginal costs rise.</a:t>
            </a:r>
            <a:endParaRPr lang="en-US" dirty="0"/>
          </a:p>
        </p:txBody>
      </p:sp>
    </p:spTree>
    <p:extLst>
      <p:ext uri="{BB962C8B-B14F-4D97-AF65-F5344CB8AC3E}">
        <p14:creationId xmlns:p14="http://schemas.microsoft.com/office/powerpoint/2010/main" val="3328879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097280"/>
          </a:xfrm>
        </p:spPr>
        <p:txBody>
          <a:bodyPr/>
          <a:lstStyle/>
          <a:p>
            <a:r>
              <a:rPr lang="en-US" dirty="0"/>
              <a:t>Variable Costs </a:t>
            </a:r>
            <a:r>
              <a:rPr lang="en-US" sz="2000" i="1" dirty="0">
                <a:solidFill>
                  <a:prstClr val="white"/>
                </a:solidFill>
              </a:rPr>
              <a:t>(4 of 6)</a:t>
            </a:r>
            <a:endParaRPr lang="en-US" dirty="0"/>
          </a:p>
        </p:txBody>
      </p:sp>
      <p:sp>
        <p:nvSpPr>
          <p:cNvPr id="3" name="Content Placeholder 2"/>
          <p:cNvSpPr>
            <a:spLocks noGrp="1"/>
          </p:cNvSpPr>
          <p:nvPr>
            <p:ph idx="1"/>
          </p:nvPr>
        </p:nvSpPr>
        <p:spPr>
          <a:xfrm>
            <a:off x="609600" y="1676400"/>
            <a:ext cx="8001000" cy="3886200"/>
          </a:xfrm>
        </p:spPr>
        <p:txBody>
          <a:bodyPr/>
          <a:lstStyle/>
          <a:p>
            <a:pPr marL="0" indent="0">
              <a:lnSpc>
                <a:spcPct val="105000"/>
              </a:lnSpc>
              <a:buNone/>
            </a:pPr>
            <a:r>
              <a:rPr lang="en-US" sz="2400" b="1" dirty="0"/>
              <a:t>Graphing Total Variable Costs and Marginal Costs</a:t>
            </a:r>
          </a:p>
          <a:p>
            <a:pPr>
              <a:lnSpc>
                <a:spcPct val="105000"/>
              </a:lnSpc>
            </a:pPr>
            <a:r>
              <a:rPr lang="en-US" sz="2400" dirty="0"/>
              <a:t>Total variable costs always increase with output.</a:t>
            </a:r>
          </a:p>
          <a:p>
            <a:pPr>
              <a:lnSpc>
                <a:spcPct val="105000"/>
              </a:lnSpc>
            </a:pPr>
            <a:r>
              <a:rPr lang="en-US" sz="2400" dirty="0"/>
              <a:t>Marginal cost is the cost of producing each additional unit. </a:t>
            </a:r>
          </a:p>
          <a:p>
            <a:pPr>
              <a:lnSpc>
                <a:spcPct val="105000"/>
              </a:lnSpc>
            </a:pPr>
            <a:r>
              <a:rPr lang="en-US" sz="2400" dirty="0"/>
              <a:t>Thus, the marginal cost curve shows how total variable cost changes with single-unit increases in total output.</a:t>
            </a:r>
            <a:endParaRPr lang="en-US" sz="2600" i="1" dirty="0"/>
          </a:p>
        </p:txBody>
      </p:sp>
      <p:pic>
        <p:nvPicPr>
          <p:cNvPr id="2050" name="Picture 2" descr="slope of TVC = the fraction delta TVC over delta q equals the fraction delta TVC over 1 equals delta TVC equals MC&#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4724400"/>
            <a:ext cx="5486400" cy="8903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3127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t>FIGURE 8.5  Total Variable Cost and Marginal Cost for a Typical Firm</a:t>
            </a:r>
          </a:p>
        </p:txBody>
      </p:sp>
      <p:pic>
        <p:nvPicPr>
          <p:cNvPr id="5" name="Picture 4" descr="Two x-y graphs present total variable cost and marginal cost for a typical firm&#10;"/>
          <p:cNvPicPr>
            <a:picLocks noChangeAspect="1"/>
          </p:cNvPicPr>
          <p:nvPr/>
        </p:nvPicPr>
        <p:blipFill>
          <a:blip r:embed="rId3" cstate="print"/>
          <a:stretch>
            <a:fillRect/>
          </a:stretch>
        </p:blipFill>
        <p:spPr>
          <a:xfrm>
            <a:off x="457200" y="780393"/>
            <a:ext cx="3429000" cy="5363308"/>
          </a:xfrm>
          <a:prstGeom prst="rect">
            <a:avLst/>
          </a:prstGeom>
        </p:spPr>
      </p:pic>
      <p:sp>
        <p:nvSpPr>
          <p:cNvPr id="4" name="Text Placeholder 3"/>
          <p:cNvSpPr>
            <a:spLocks noGrp="1"/>
          </p:cNvSpPr>
          <p:nvPr>
            <p:ph type="body" sz="quarter" idx="13"/>
          </p:nvPr>
        </p:nvSpPr>
        <p:spPr>
          <a:xfrm>
            <a:off x="5029200" y="1520432"/>
            <a:ext cx="2819400" cy="2975368"/>
          </a:xfrm>
        </p:spPr>
        <p:txBody>
          <a:bodyPr/>
          <a:lstStyle/>
          <a:p>
            <a:pPr rtl="0" eaLnBrk="1" latinLnBrk="0" hangingPunct="1">
              <a:spcBef>
                <a:spcPts val="1800"/>
              </a:spcBef>
            </a:pPr>
            <a:r>
              <a:rPr lang="en-US" sz="1600" kern="1200" dirty="0">
                <a:solidFill>
                  <a:schemeClr val="tx1"/>
                </a:solidFill>
                <a:effectLst/>
                <a:latin typeface="+mn-lt"/>
                <a:ea typeface="+mn-ea"/>
                <a:cs typeface="+mn-cs"/>
              </a:rPr>
              <a:t>Total variable costs always increase with output. </a:t>
            </a:r>
            <a:endParaRPr lang="en-US" dirty="0">
              <a:effectLst/>
            </a:endParaRPr>
          </a:p>
          <a:p>
            <a:pPr rtl="0" eaLnBrk="1" latinLnBrk="0" hangingPunct="1">
              <a:spcBef>
                <a:spcPts val="1800"/>
              </a:spcBef>
            </a:pPr>
            <a:r>
              <a:rPr lang="en-US" sz="1600" kern="1200" dirty="0">
                <a:solidFill>
                  <a:schemeClr val="tx1"/>
                </a:solidFill>
                <a:effectLst/>
                <a:latin typeface="+mn-lt"/>
                <a:ea typeface="+mn-ea"/>
                <a:cs typeface="+mn-cs"/>
              </a:rPr>
              <a:t>Marginal cost is the cost of producing each additional unit. </a:t>
            </a:r>
            <a:endParaRPr lang="en-US" dirty="0">
              <a:effectLst/>
            </a:endParaRPr>
          </a:p>
          <a:p>
            <a:pPr rtl="0" eaLnBrk="1" latinLnBrk="0" hangingPunct="1">
              <a:spcBef>
                <a:spcPts val="1800"/>
              </a:spcBef>
            </a:pPr>
            <a:r>
              <a:rPr lang="en-US" sz="1600" kern="1200" dirty="0">
                <a:solidFill>
                  <a:schemeClr val="tx1"/>
                </a:solidFill>
                <a:effectLst/>
                <a:latin typeface="+mn-lt"/>
                <a:ea typeface="+mn-ea"/>
                <a:cs typeface="+mn-cs"/>
              </a:rPr>
              <a:t>Thus, the marginal cost curve shows how total variable cost changes with single-unit increases in total output.</a:t>
            </a:r>
            <a:endParaRPr lang="en-US" dirty="0"/>
          </a:p>
        </p:txBody>
      </p:sp>
    </p:spTree>
    <p:extLst>
      <p:ext uri="{BB962C8B-B14F-4D97-AF65-F5344CB8AC3E}">
        <p14:creationId xmlns:p14="http://schemas.microsoft.com/office/powerpoint/2010/main" val="3015780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Costs </a:t>
            </a:r>
            <a:r>
              <a:rPr lang="en-US" sz="2000" i="1" dirty="0">
                <a:solidFill>
                  <a:prstClr val="white"/>
                </a:solidFill>
              </a:rPr>
              <a:t>(5 of 6)</a:t>
            </a:r>
            <a:endParaRPr lang="en-US" dirty="0"/>
          </a:p>
        </p:txBody>
      </p:sp>
      <p:sp>
        <p:nvSpPr>
          <p:cNvPr id="3" name="Content Placeholder 2"/>
          <p:cNvSpPr>
            <a:spLocks noGrp="1"/>
          </p:cNvSpPr>
          <p:nvPr>
            <p:ph idx="1"/>
          </p:nvPr>
        </p:nvSpPr>
        <p:spPr/>
        <p:txBody>
          <a:bodyPr/>
          <a:lstStyle/>
          <a:p>
            <a:pPr marL="0" indent="0">
              <a:buNone/>
            </a:pPr>
            <a:r>
              <a:rPr lang="en-US" sz="2400" b="1" dirty="0"/>
              <a:t>Average Variable Cost (AVC) </a:t>
            </a:r>
          </a:p>
          <a:p>
            <a:r>
              <a:rPr lang="en-US" sz="2400" b="1" dirty="0"/>
              <a:t>average variable cost (</a:t>
            </a:r>
            <a:r>
              <a:rPr lang="en-US" sz="2400" b="1" i="1" dirty="0"/>
              <a:t>AVC</a:t>
            </a:r>
            <a:r>
              <a:rPr lang="en-US" sz="2400" b="1" dirty="0"/>
              <a:t>)  </a:t>
            </a:r>
            <a:r>
              <a:rPr lang="en-US" sz="2400" dirty="0"/>
              <a:t>Total variable cost divided by the number of units of output; a per-unit measure of variable costs.</a:t>
            </a:r>
            <a:endParaRPr lang="en-US" b="1" dirty="0"/>
          </a:p>
        </p:txBody>
      </p:sp>
      <p:pic>
        <p:nvPicPr>
          <p:cNvPr id="3074" name="Picture 2" descr="Equation: AVC equals TVC over q&#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3648075"/>
            <a:ext cx="1733550" cy="847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8776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85800"/>
          </a:xfrm>
        </p:spPr>
        <p:txBody>
          <a:bodyPr/>
          <a:lstStyle/>
          <a:p>
            <a:r>
              <a:rPr lang="en-US" sz="2000" b="1" dirty="0">
                <a:latin typeface="Arial" panose="020B0604020202020204" pitchFamily="34" charset="0"/>
                <a:cs typeface="Arial" panose="020B0604020202020204" pitchFamily="34" charset="0"/>
                <a:sym typeface="Wingdings 3" panose="05040102010807070707" pitchFamily="18" charset="2"/>
              </a:rPr>
              <a:t>TABLE 8.4  Short-Run Costs of a Hypothetical Firm</a:t>
            </a:r>
            <a:endParaRPr lang="en-US" sz="2000" dirty="0"/>
          </a:p>
        </p:txBody>
      </p:sp>
      <p:graphicFrame>
        <p:nvGraphicFramePr>
          <p:cNvPr id="4" name="Table 3" descr="A table presents short-run costs of a hypothetical firm&#10;"/>
          <p:cNvGraphicFramePr>
            <a:graphicFrameLocks noGrp="1"/>
          </p:cNvGraphicFramePr>
          <p:nvPr>
            <p:extLst>
              <p:ext uri="{D42A27DB-BD31-4B8C-83A1-F6EECF244321}">
                <p14:modId xmlns:p14="http://schemas.microsoft.com/office/powerpoint/2010/main" val="3671643617"/>
              </p:ext>
            </p:extLst>
          </p:nvPr>
        </p:nvGraphicFramePr>
        <p:xfrm>
          <a:off x="304800" y="1066800"/>
          <a:ext cx="8382000" cy="467443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xmlns="" val="20000"/>
                    </a:ext>
                  </a:extLst>
                </a:gridCol>
                <a:gridCol w="990600">
                  <a:extLst>
                    <a:ext uri="{9D8B030D-6E8A-4147-A177-3AD203B41FA5}">
                      <a16:colId xmlns:a16="http://schemas.microsoft.com/office/drawing/2014/main" xmlns="" val="20001"/>
                    </a:ext>
                  </a:extLst>
                </a:gridCol>
                <a:gridCol w="990600">
                  <a:extLst>
                    <a:ext uri="{9D8B030D-6E8A-4147-A177-3AD203B41FA5}">
                      <a16:colId xmlns:a16="http://schemas.microsoft.com/office/drawing/2014/main" xmlns="" val="20002"/>
                    </a:ext>
                  </a:extLst>
                </a:gridCol>
                <a:gridCol w="1066800">
                  <a:extLst>
                    <a:ext uri="{9D8B030D-6E8A-4147-A177-3AD203B41FA5}">
                      <a16:colId xmlns:a16="http://schemas.microsoft.com/office/drawing/2014/main" xmlns="" val="20003"/>
                    </a:ext>
                  </a:extLst>
                </a:gridCol>
                <a:gridCol w="838200">
                  <a:extLst>
                    <a:ext uri="{9D8B030D-6E8A-4147-A177-3AD203B41FA5}">
                      <a16:colId xmlns:a16="http://schemas.microsoft.com/office/drawing/2014/main" xmlns="" val="20004"/>
                    </a:ext>
                  </a:extLst>
                </a:gridCol>
                <a:gridCol w="1524000">
                  <a:extLst>
                    <a:ext uri="{9D8B030D-6E8A-4147-A177-3AD203B41FA5}">
                      <a16:colId xmlns:a16="http://schemas.microsoft.com/office/drawing/2014/main" xmlns="" val="20005"/>
                    </a:ext>
                  </a:extLst>
                </a:gridCol>
                <a:gridCol w="1143000">
                  <a:extLst>
                    <a:ext uri="{9D8B030D-6E8A-4147-A177-3AD203B41FA5}">
                      <a16:colId xmlns:a16="http://schemas.microsoft.com/office/drawing/2014/main" xmlns="" val="20006"/>
                    </a:ext>
                  </a:extLst>
                </a:gridCol>
                <a:gridCol w="1219200">
                  <a:extLst>
                    <a:ext uri="{9D8B030D-6E8A-4147-A177-3AD203B41FA5}">
                      <a16:colId xmlns:a16="http://schemas.microsoft.com/office/drawing/2014/main" xmlns="" val="20007"/>
                    </a:ext>
                  </a:extLst>
                </a:gridCol>
              </a:tblGrid>
              <a:tr h="1108526">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q</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TVC</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(3)</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MC</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r>
                        <a:rPr kumimoji="0" lang="el-GR" sz="1600" b="1" i="0" u="none" strike="noStrike" cap="none" normalizeH="0" baseline="0" dirty="0">
                          <a:ln>
                            <a:noFill/>
                          </a:ln>
                          <a:solidFill>
                            <a:schemeClr val="tx1"/>
                          </a:solidFill>
                          <a:effectLst/>
                          <a:latin typeface="Calibri" panose="020F0502020204030204" pitchFamily="34" charset="0"/>
                          <a:cs typeface="Arial" panose="020B0604020202020204" pitchFamily="34" charset="0"/>
                          <a:sym typeface="Wingdings 3" panose="05040102010807070707" pitchFamily="18" charset="2"/>
                        </a:rPr>
                        <a:t>Δ</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TVC</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(4)</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AVC</a:t>
                      </a:r>
                      <a:b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TVC/q</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(5)</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TFC</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(6)</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TC</a:t>
                      </a:r>
                      <a:b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TVC</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 </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TFC</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(7)</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AFC</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TFC/q</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(8)</a:t>
                      </a:r>
                      <a:b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b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ATC </a:t>
                      </a:r>
                    </a:p>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TC/q </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or </a:t>
                      </a:r>
                      <a:r>
                        <a:rPr kumimoji="0" lang="en-US" sz="1400" b="1"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AFC + AVC</a:t>
                      </a:r>
                      <a:r>
                        <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a:t>
                      </a:r>
                    </a:p>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endParaRPr>
                    </a:p>
                  </a:txBody>
                  <a:tcPr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27169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0</a:t>
                      </a:r>
                    </a:p>
                  </a:txBody>
                  <a:tcPr marL="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$ 0.00</a:t>
                      </a:r>
                    </a:p>
                  </a:txBody>
                  <a:tcPr marL="0" marT="91440" marB="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t>
                      </a:r>
                    </a:p>
                  </a:txBody>
                  <a:tcPr marL="0" marR="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t>
                      </a:r>
                    </a:p>
                  </a:txBody>
                  <a:tcPr marL="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$ 100.00</a:t>
                      </a:r>
                    </a:p>
                  </a:txBody>
                  <a:tcPr marL="0" marR="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$ 100.00</a:t>
                      </a:r>
                    </a:p>
                  </a:txBody>
                  <a:tcPr marL="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t>
                      </a:r>
                    </a:p>
                  </a:txBody>
                  <a:tcPr marL="0" marR="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defRPr/>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a:t>
                      </a:r>
                    </a:p>
                  </a:txBody>
                  <a:tcPr marL="0" marR="0" horzOverflow="overflow">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27169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20.00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20.00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120.00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120.00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27169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38.00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18.00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19.00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138.00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50.00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69.00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27169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3</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53.00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15.00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17.66</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153.00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33.33</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51.00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27169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4</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65.00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12.00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16.25</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165.00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25.00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41.25</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314826">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5</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75.00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15.00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175.00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35.00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27983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6</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83.00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8.00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13.83</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183.50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16.67</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30.50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280503">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7</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94.50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11.50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13.50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194.50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14.28</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27.78</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280503">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8</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108.00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13.50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13.50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208.00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12.50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26.00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r h="271698">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9</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128.50</a:t>
                      </a:r>
                    </a:p>
                  </a:txBody>
                  <a:tcPr marL="0" marT="91440" marB="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20.50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14.28</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228.50</a:t>
                      </a:r>
                    </a:p>
                  </a:txBody>
                  <a:tcPr marL="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11.11</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25.39</a:t>
                      </a:r>
                    </a:p>
                  </a:txBody>
                  <a:tcPr marL="0" marR="0" horzOverflow="overflow">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10"/>
                  </a:ext>
                </a:extLst>
              </a:tr>
              <a:tr h="372820">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a:t>
                      </a:r>
                    </a:p>
                  </a:txBody>
                  <a:tcPr marL="0" marR="18288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168.50</a:t>
                      </a:r>
                    </a:p>
                  </a:txBody>
                  <a:tcPr marL="0" marT="91440" marB="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40.00</a:t>
                      </a:r>
                    </a:p>
                  </a:txBody>
                  <a:tcPr marL="0" marR="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   16.85</a:t>
                      </a:r>
                    </a:p>
                  </a:txBody>
                  <a:tcPr marL="0" marR="18288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100.00</a:t>
                      </a:r>
                    </a:p>
                  </a:txBody>
                  <a:tcPr marL="0" marR="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268.50</a:t>
                      </a:r>
                    </a:p>
                  </a:txBody>
                  <a:tcPr marL="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eaLnBrk="0" hangingPunct="0">
                        <a:spcBef>
                          <a:spcPct val="10000"/>
                        </a:spcBef>
                        <a:spcAft>
                          <a:spcPct val="10000"/>
                        </a:spcAft>
                        <a:defRPr sz="1400">
                          <a:solidFill>
                            <a:schemeClr val="tx1"/>
                          </a:solidFill>
                          <a:latin typeface="Arial" panose="020B0604020202020204" pitchFamily="34" charset="0"/>
                        </a:defRPr>
                      </a:lvl1pPr>
                      <a:lvl2pPr marL="742950" indent="-285750" eaLnBrk="0" hangingPunct="0">
                        <a:lnSpc>
                          <a:spcPct val="90000"/>
                        </a:lnSpc>
                        <a:spcBef>
                          <a:spcPct val="10000"/>
                        </a:spcBef>
                        <a:spcAft>
                          <a:spcPct val="10000"/>
                        </a:spcAft>
                        <a:buSzPct val="90000"/>
                        <a:defRPr sz="2000">
                          <a:solidFill>
                            <a:schemeClr val="tx1"/>
                          </a:solidFill>
                          <a:latin typeface="Arial" panose="020B0604020202020204" pitchFamily="34" charset="0"/>
                        </a:defRPr>
                      </a:lvl2pPr>
                      <a:lvl3pPr marL="1143000" indent="-228600" eaLnBrk="0" hangingPunct="0">
                        <a:lnSpc>
                          <a:spcPct val="90000"/>
                        </a:lnSpc>
                        <a:spcBef>
                          <a:spcPct val="10000"/>
                        </a:spcBef>
                        <a:spcAft>
                          <a:spcPct val="10000"/>
                        </a:spcAft>
                        <a:buSzPct val="90000"/>
                        <a:defRPr>
                          <a:solidFill>
                            <a:schemeClr val="tx1"/>
                          </a:solidFill>
                          <a:latin typeface="Arial" panose="020B0604020202020204" pitchFamily="34" charset="0"/>
                        </a:defRPr>
                      </a:lvl3pPr>
                      <a:lvl4pPr marL="1600200" indent="-228600" eaLnBrk="0" hangingPunct="0">
                        <a:lnSpc>
                          <a:spcPct val="90000"/>
                        </a:lnSpc>
                        <a:spcBef>
                          <a:spcPct val="10000"/>
                        </a:spcBef>
                        <a:spcAft>
                          <a:spcPct val="10000"/>
                        </a:spcAft>
                        <a:defRPr>
                          <a:solidFill>
                            <a:schemeClr val="tx1"/>
                          </a:solidFill>
                          <a:latin typeface="Arial" panose="020B0604020202020204" pitchFamily="34" charset="0"/>
                        </a:defRPr>
                      </a:lvl4pPr>
                      <a:lvl5pPr marL="2057400" indent="-228600" eaLnBrk="0" hangingPunct="0">
                        <a:lnSpc>
                          <a:spcPct val="90000"/>
                        </a:lnSpc>
                        <a:spcBef>
                          <a:spcPct val="10000"/>
                        </a:spcBef>
                        <a:spcAft>
                          <a:spcPct val="10000"/>
                        </a:spcAft>
                        <a:defRPr>
                          <a:solidFill>
                            <a:schemeClr val="tx1"/>
                          </a:solidFill>
                          <a:latin typeface="Arial" panose="020B0604020202020204" pitchFamily="34" charset="0"/>
                        </a:defRPr>
                      </a:lvl5pPr>
                      <a:lvl6pPr marL="25146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6pPr>
                      <a:lvl7pPr marL="29718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7pPr>
                      <a:lvl8pPr marL="34290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8pPr>
                      <a:lvl9pPr marL="3886200" indent="-228600" eaLnBrk="0" fontAlgn="base" hangingPunct="0">
                        <a:lnSpc>
                          <a:spcPct val="90000"/>
                        </a:lnSpc>
                        <a:spcBef>
                          <a:spcPct val="10000"/>
                        </a:spcBef>
                        <a:spcAft>
                          <a:spcPct val="1000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10.00</a:t>
                      </a:r>
                    </a:p>
                  </a:txBody>
                  <a:tcPr marL="0" marR="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base" latinLnBrk="0" hangingPunct="1">
                        <a:lnSpc>
                          <a:spcPct val="100000"/>
                        </a:lnSpc>
                        <a:spcBef>
                          <a:spcPct val="10000"/>
                        </a:spcBef>
                        <a:spcAft>
                          <a:spcPct val="10000"/>
                        </a:spcAft>
                        <a:buClrTx/>
                        <a:buSzTx/>
                        <a:buFontTx/>
                        <a:buNone/>
                        <a:tabLst/>
                      </a:pPr>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Wingdings 3" panose="05040102010807070707" pitchFamily="18" charset="2"/>
                        </a:rPr>
                        <a:t>26.85</a:t>
                      </a:r>
                    </a:p>
                  </a:txBody>
                  <a:tcPr marL="0" marR="0" horzOverflow="overflow">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2921869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97280"/>
          </a:xfrm>
        </p:spPr>
        <p:txBody>
          <a:bodyPr/>
          <a:lstStyle/>
          <a:p>
            <a:r>
              <a:rPr lang="en-US" dirty="0"/>
              <a:t>Chapter Outline and Learning Objectives</a:t>
            </a:r>
          </a:p>
        </p:txBody>
      </p:sp>
      <p:sp>
        <p:nvSpPr>
          <p:cNvPr id="3" name="Content Placeholder 2"/>
          <p:cNvSpPr>
            <a:spLocks noGrp="1"/>
          </p:cNvSpPr>
          <p:nvPr>
            <p:ph idx="1"/>
          </p:nvPr>
        </p:nvSpPr>
        <p:spPr/>
        <p:txBody>
          <a:bodyPr/>
          <a:lstStyle/>
          <a:p>
            <a:pPr marL="0" indent="0">
              <a:buNone/>
            </a:pPr>
            <a:r>
              <a:rPr lang="en-US" sz="2400" b="1" dirty="0">
                <a:solidFill>
                  <a:srgbClr val="0070C0"/>
                </a:solidFill>
              </a:rPr>
              <a:t>8.1</a:t>
            </a:r>
            <a:r>
              <a:rPr lang="en-US" sz="2400" b="1" dirty="0"/>
              <a:t>  Costs in the Short Run</a:t>
            </a:r>
          </a:p>
          <a:p>
            <a:pPr marL="342900" lvl="0" indent="-342900">
              <a:spcBef>
                <a:spcPts val="0"/>
              </a:spcBef>
              <a:buSzTx/>
            </a:pPr>
            <a:r>
              <a:rPr lang="en-US" sz="2000" dirty="0">
                <a:solidFill>
                  <a:prstClr val="black"/>
                </a:solidFill>
              </a:rPr>
              <a:t>Be able to describe and graph the major components of firm cost.</a:t>
            </a:r>
            <a:endParaRPr lang="en-IN" sz="2000" dirty="0">
              <a:solidFill>
                <a:prstClr val="black"/>
              </a:solidFill>
            </a:endParaRPr>
          </a:p>
          <a:p>
            <a:pPr marL="0" lvl="0" indent="0">
              <a:buNone/>
            </a:pPr>
            <a:r>
              <a:rPr lang="en-US" sz="2400" b="1" dirty="0">
                <a:solidFill>
                  <a:srgbClr val="0070C0"/>
                </a:solidFill>
              </a:rPr>
              <a:t>8.2 </a:t>
            </a:r>
            <a:r>
              <a:rPr lang="en-US" sz="2400" b="1" dirty="0"/>
              <a:t> Output Decisions: Revenues, Costs, and Profit           Maximization</a:t>
            </a:r>
            <a:endParaRPr lang="en-US" sz="2400" b="1" dirty="0">
              <a:solidFill>
                <a:prstClr val="black"/>
              </a:solidFill>
            </a:endParaRPr>
          </a:p>
          <a:p>
            <a:pPr marL="342900" lvl="0" indent="-342900">
              <a:spcBef>
                <a:spcPts val="0"/>
              </a:spcBef>
              <a:buSzTx/>
            </a:pPr>
            <a:r>
              <a:rPr lang="en-US" sz="2000" dirty="0">
                <a:solidFill>
                  <a:prstClr val="black"/>
                </a:solidFill>
              </a:rPr>
              <a:t>Discuss how revenues and costs affect the profit-maximizing levels of output in perfectly competitive firms.</a:t>
            </a:r>
            <a:endParaRPr lang="en-IN" sz="2000" dirty="0">
              <a:solidFill>
                <a:prstClr val="black"/>
              </a:solidFill>
            </a:endParaRPr>
          </a:p>
          <a:p>
            <a:pPr marL="0" lvl="0" indent="0">
              <a:buNone/>
            </a:pPr>
            <a:r>
              <a:rPr lang="en-US" sz="2400" b="1" dirty="0">
                <a:solidFill>
                  <a:srgbClr val="0070C0"/>
                </a:solidFill>
              </a:rPr>
              <a:t>Looking Ahead</a:t>
            </a:r>
            <a:endParaRPr lang="en-US" sz="2400" dirty="0"/>
          </a:p>
        </p:txBody>
      </p:sp>
    </p:spTree>
    <p:extLst>
      <p:ext uri="{BB962C8B-B14F-4D97-AF65-F5344CB8AC3E}">
        <p14:creationId xmlns:p14="http://schemas.microsoft.com/office/powerpoint/2010/main" val="4019625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Costs </a:t>
            </a:r>
            <a:r>
              <a:rPr lang="en-US" sz="2000" i="1" dirty="0">
                <a:solidFill>
                  <a:prstClr val="white"/>
                </a:solidFill>
              </a:rPr>
              <a:t>(6 of 6)</a:t>
            </a:r>
            <a:endParaRPr lang="en-US" dirty="0"/>
          </a:p>
        </p:txBody>
      </p:sp>
      <p:sp>
        <p:nvSpPr>
          <p:cNvPr id="3" name="Content Placeholder 2"/>
          <p:cNvSpPr>
            <a:spLocks noGrp="1"/>
          </p:cNvSpPr>
          <p:nvPr>
            <p:ph idx="1"/>
          </p:nvPr>
        </p:nvSpPr>
        <p:spPr>
          <a:xfrm>
            <a:off x="457200" y="1600201"/>
            <a:ext cx="8229600" cy="3657600"/>
          </a:xfrm>
        </p:spPr>
        <p:txBody>
          <a:bodyPr/>
          <a:lstStyle/>
          <a:p>
            <a:pPr marL="0" indent="0">
              <a:lnSpc>
                <a:spcPct val="105000"/>
              </a:lnSpc>
              <a:buNone/>
            </a:pPr>
            <a:r>
              <a:rPr lang="en-US" sz="2400" b="1" dirty="0"/>
              <a:t>Graphing Average Variable Costs and Marginal Costs</a:t>
            </a:r>
          </a:p>
          <a:p>
            <a:pPr>
              <a:lnSpc>
                <a:spcPct val="105000"/>
              </a:lnSpc>
            </a:pPr>
            <a:r>
              <a:rPr lang="en-US" sz="2400" dirty="0"/>
              <a:t>When marginal cost is</a:t>
            </a:r>
            <a:r>
              <a:rPr lang="en-US" sz="2400" i="1" dirty="0"/>
              <a:t> below </a:t>
            </a:r>
            <a:r>
              <a:rPr lang="en-US" sz="2400" dirty="0"/>
              <a:t>average cost, average cost is declining. </a:t>
            </a:r>
          </a:p>
          <a:p>
            <a:pPr>
              <a:lnSpc>
                <a:spcPct val="105000"/>
              </a:lnSpc>
            </a:pPr>
            <a:r>
              <a:rPr lang="en-US" sz="2400" dirty="0"/>
              <a:t>When marginal cost is </a:t>
            </a:r>
            <a:r>
              <a:rPr lang="en-US" sz="2400" i="1" dirty="0"/>
              <a:t>above</a:t>
            </a:r>
            <a:r>
              <a:rPr lang="en-US" sz="2400" dirty="0"/>
              <a:t> average cost, average cost is increasing.</a:t>
            </a:r>
          </a:p>
          <a:p>
            <a:pPr>
              <a:lnSpc>
                <a:spcPct val="105000"/>
              </a:lnSpc>
            </a:pPr>
            <a:r>
              <a:rPr lang="en-US" sz="2400" dirty="0"/>
              <a:t>Rising marginal cost intersects average variable cost at the minimum point of </a:t>
            </a:r>
            <a:r>
              <a:rPr lang="en-US" sz="2400" i="1" dirty="0"/>
              <a:t>AVC</a:t>
            </a:r>
            <a:r>
              <a:rPr lang="en-US" sz="2400" dirty="0"/>
              <a:t>. </a:t>
            </a:r>
          </a:p>
        </p:txBody>
      </p:sp>
    </p:spTree>
    <p:extLst>
      <p:ext uri="{BB962C8B-B14F-4D97-AF65-F5344CB8AC3E}">
        <p14:creationId xmlns:p14="http://schemas.microsoft.com/office/powerpoint/2010/main" val="1184329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lstStyle/>
          <a:p>
            <a:r>
              <a:rPr lang="en-US" sz="2000" b="1" dirty="0"/>
              <a:t> FIGURE 8.6  More Short-Run Costs</a:t>
            </a:r>
          </a:p>
        </p:txBody>
      </p:sp>
      <p:pic>
        <p:nvPicPr>
          <p:cNvPr id="4" name="Picture 3" descr="An x-y graph presents more short-run costs&#10;"/>
          <p:cNvPicPr>
            <a:picLocks noChangeAspect="1"/>
          </p:cNvPicPr>
          <p:nvPr/>
        </p:nvPicPr>
        <p:blipFill>
          <a:blip r:embed="rId3" cstate="print"/>
          <a:stretch>
            <a:fillRect/>
          </a:stretch>
        </p:blipFill>
        <p:spPr>
          <a:xfrm>
            <a:off x="609600" y="914400"/>
            <a:ext cx="6325926" cy="5001492"/>
          </a:xfrm>
          <a:prstGeom prst="rect">
            <a:avLst/>
          </a:prstGeom>
        </p:spPr>
      </p:pic>
    </p:spTree>
    <p:extLst>
      <p:ext uri="{BB962C8B-B14F-4D97-AF65-F5344CB8AC3E}">
        <p14:creationId xmlns:p14="http://schemas.microsoft.com/office/powerpoint/2010/main" val="4034280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3200" dirty="0"/>
              <a:t>ECONOMICS IN PRACTICE                 </a:t>
            </a:r>
            <a:br>
              <a:rPr lang="en-US" sz="3200" dirty="0"/>
            </a:br>
            <a:r>
              <a:rPr lang="en-US" sz="2400" dirty="0">
                <a:latin typeface="+mn-lt"/>
                <a:ea typeface="+mn-ea"/>
                <a:cs typeface="+mn-cs"/>
              </a:rPr>
              <a:t>The Cost Structure of a Rock Concert: Welcome to New York</a:t>
            </a:r>
            <a:endParaRPr lang="en-US" sz="3200" dirty="0"/>
          </a:p>
        </p:txBody>
      </p:sp>
      <p:sp>
        <p:nvSpPr>
          <p:cNvPr id="4" name="Content Placeholder 3"/>
          <p:cNvSpPr>
            <a:spLocks noGrp="1"/>
          </p:cNvSpPr>
          <p:nvPr>
            <p:ph sz="quarter" idx="14"/>
          </p:nvPr>
        </p:nvSpPr>
        <p:spPr>
          <a:xfrm>
            <a:off x="457200" y="1600200"/>
            <a:ext cx="4343400" cy="3047999"/>
          </a:xfrm>
        </p:spPr>
        <p:txBody>
          <a:bodyPr/>
          <a:lstStyle/>
          <a:p>
            <a:pPr marL="0" indent="0">
              <a:buNone/>
            </a:pPr>
            <a:r>
              <a:rPr lang="en-US" sz="1600" dirty="0"/>
              <a:t>For a rock concert, the output is the number of seats.</a:t>
            </a:r>
          </a:p>
          <a:p>
            <a:pPr marL="0" indent="0">
              <a:buNone/>
            </a:pPr>
            <a:r>
              <a:rPr lang="en-US" sz="1600" dirty="0"/>
              <a:t>The fixed costs are considerable: the cost of publicity, booking a stadium, instruments on stage, etc.</a:t>
            </a:r>
          </a:p>
          <a:p>
            <a:pPr marL="0" indent="0">
              <a:buNone/>
            </a:pPr>
            <a:r>
              <a:rPr lang="en-US" sz="1600" dirty="0"/>
              <a:t>The variable costs are not zero, but they are low relative to fixed costs: additional tickets sold, and increased security, etc.</a:t>
            </a:r>
          </a:p>
        </p:txBody>
      </p:sp>
      <p:pic>
        <p:nvPicPr>
          <p:cNvPr id="6" name="Picture 5"/>
          <p:cNvPicPr>
            <a:picLocks noChangeAspect="1"/>
          </p:cNvPicPr>
          <p:nvPr/>
        </p:nvPicPr>
        <p:blipFill>
          <a:blip r:embed="rId3" cstate="print"/>
          <a:stretch>
            <a:fillRect/>
          </a:stretch>
        </p:blipFill>
        <p:spPr>
          <a:xfrm>
            <a:off x="5257800" y="1600200"/>
            <a:ext cx="3514725" cy="2276475"/>
          </a:xfrm>
          <a:prstGeom prst="rect">
            <a:avLst/>
          </a:prstGeom>
        </p:spPr>
      </p:pic>
      <p:sp>
        <p:nvSpPr>
          <p:cNvPr id="5" name="Content Placeholder 2"/>
          <p:cNvSpPr txBox="1">
            <a:spLocks/>
          </p:cNvSpPr>
          <p:nvPr/>
        </p:nvSpPr>
        <p:spPr>
          <a:xfrm>
            <a:off x="393700" y="4419600"/>
            <a:ext cx="8229600" cy="1752600"/>
          </a:xfrm>
          <a:prstGeom prst="rect">
            <a:avLst/>
          </a:prstGeom>
        </p:spPr>
        <p:txBody>
          <a:bodyPr vert="horz" lIns="0" tIns="0" rIns="0" bIns="0" rtlCol="0">
            <a:noAutofit/>
          </a:bodyPr>
          <a:lstStyle>
            <a:lvl1pPr marL="118872" indent="-118872" algn="l" defTabSz="914400" rtl="0" eaLnBrk="1" latinLnBrk="0" hangingPunct="1">
              <a:spcBef>
                <a:spcPts val="1500"/>
              </a:spcBef>
              <a:buClr>
                <a:schemeClr val="bg1"/>
              </a:buClr>
              <a:buSzPct val="25000"/>
              <a:buFont typeface="Arial" panose="020B0604020202020204" pitchFamily="34" charset="0"/>
              <a:buChar char="•"/>
              <a:defRPr sz="2400" kern="1200">
                <a:solidFill>
                  <a:schemeClr val="tx1"/>
                </a:solidFill>
                <a:latin typeface="+mn-lt"/>
                <a:ea typeface="+mn-ea"/>
                <a:cs typeface="+mn-cs"/>
              </a:defRPr>
            </a:lvl1pPr>
            <a:lvl2pPr marL="569913" indent="-285750" algn="l" defTabSz="914400" rtl="0" eaLnBrk="1" latinLnBrk="0" hangingPunct="1">
              <a:spcBef>
                <a:spcPts val="600"/>
              </a:spcBef>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a:lstStyle>
          <a:p>
            <a:pPr marL="0" indent="0">
              <a:spcBef>
                <a:spcPct val="35000"/>
              </a:spcBef>
              <a:spcAft>
                <a:spcPct val="10000"/>
              </a:spcAft>
              <a:buFont typeface="Arial" panose="020B0604020202020204" pitchFamily="34" charset="0"/>
              <a:buNone/>
              <a:defRPr/>
            </a:pPr>
            <a:endParaRPr lang="en-US" sz="1800" kern="0" dirty="0"/>
          </a:p>
          <a:p>
            <a:pPr marL="0" indent="0">
              <a:buNone/>
            </a:pPr>
            <a:r>
              <a:rPr lang="en-IN" sz="1800" dirty="0"/>
              <a:t>THINKING PRACTICALLY</a:t>
            </a:r>
            <a:endParaRPr lang="en-US" sz="1800" dirty="0"/>
          </a:p>
          <a:p>
            <a:r>
              <a:rPr lang="en-IN" sz="1600" dirty="0">
                <a:solidFill>
                  <a:srgbClr val="0070C0"/>
                </a:solidFill>
              </a:rPr>
              <a:t>1. </a:t>
            </a:r>
            <a:r>
              <a:rPr lang="en-US" sz="1600" dirty="0"/>
              <a:t>Can you think of other products or services that have low marginal costs and high fixed costs and conversely?</a:t>
            </a:r>
          </a:p>
          <a:p>
            <a:endParaRPr lang="en-IN" dirty="0"/>
          </a:p>
        </p:txBody>
      </p:sp>
    </p:spTree>
    <p:extLst>
      <p:ext uri="{BB962C8B-B14F-4D97-AF65-F5344CB8AC3E}">
        <p14:creationId xmlns:p14="http://schemas.microsoft.com/office/powerpoint/2010/main" val="1873390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Costs </a:t>
            </a:r>
            <a:r>
              <a:rPr lang="en-US" sz="2000" i="1" dirty="0">
                <a:solidFill>
                  <a:prstClr val="white"/>
                </a:solidFill>
              </a:rPr>
              <a:t>(1 of 4)</a:t>
            </a:r>
            <a:endParaRPr lang="en-US" dirty="0"/>
          </a:p>
        </p:txBody>
      </p:sp>
      <p:sp>
        <p:nvSpPr>
          <p:cNvPr id="3" name="Content Placeholder 2"/>
          <p:cNvSpPr>
            <a:spLocks noGrp="1"/>
          </p:cNvSpPr>
          <p:nvPr>
            <p:ph idx="1"/>
          </p:nvPr>
        </p:nvSpPr>
        <p:spPr>
          <a:xfrm>
            <a:off x="381000" y="1676400"/>
            <a:ext cx="8305800" cy="1020763"/>
          </a:xfrm>
        </p:spPr>
        <p:txBody>
          <a:bodyPr/>
          <a:lstStyle/>
          <a:p>
            <a:pPr marL="0" indent="0">
              <a:buNone/>
            </a:pPr>
            <a:r>
              <a:rPr lang="en-US" sz="2000" b="1" dirty="0"/>
              <a:t>FIGURE 8.7  Total Cost = Total Fixed Cost + Total Variable Cost</a:t>
            </a:r>
            <a:endParaRPr lang="en-US" sz="2400" dirty="0"/>
          </a:p>
        </p:txBody>
      </p:sp>
      <p:pic>
        <p:nvPicPr>
          <p:cNvPr id="4" name="Picture 3" descr="An x-y graph demonstrates total cost equals total fixed cost plus total variable cost&#10;"/>
          <p:cNvPicPr>
            <a:picLocks noChangeAspect="1"/>
          </p:cNvPicPr>
          <p:nvPr/>
        </p:nvPicPr>
        <p:blipFill>
          <a:blip r:embed="rId3" cstate="print"/>
          <a:stretch>
            <a:fillRect/>
          </a:stretch>
        </p:blipFill>
        <p:spPr>
          <a:xfrm>
            <a:off x="1600200" y="2209800"/>
            <a:ext cx="5029201" cy="3758235"/>
          </a:xfrm>
          <a:prstGeom prst="rect">
            <a:avLst/>
          </a:prstGeom>
        </p:spPr>
      </p:pic>
    </p:spTree>
    <p:extLst>
      <p:ext uri="{BB962C8B-B14F-4D97-AF65-F5344CB8AC3E}">
        <p14:creationId xmlns:p14="http://schemas.microsoft.com/office/powerpoint/2010/main" val="3100220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Costs </a:t>
            </a:r>
            <a:r>
              <a:rPr lang="en-US" sz="2000" i="1" dirty="0">
                <a:solidFill>
                  <a:prstClr val="white"/>
                </a:solidFill>
              </a:rPr>
              <a:t>(2 of 4)</a:t>
            </a:r>
            <a:endParaRPr lang="en-US" dirty="0"/>
          </a:p>
        </p:txBody>
      </p:sp>
      <p:sp>
        <p:nvSpPr>
          <p:cNvPr id="3" name="Content Placeholder 2"/>
          <p:cNvSpPr>
            <a:spLocks noGrp="1"/>
          </p:cNvSpPr>
          <p:nvPr>
            <p:ph idx="1"/>
          </p:nvPr>
        </p:nvSpPr>
        <p:spPr>
          <a:xfrm>
            <a:off x="457200" y="1600201"/>
            <a:ext cx="8229600" cy="2895600"/>
          </a:xfrm>
        </p:spPr>
        <p:txBody>
          <a:bodyPr/>
          <a:lstStyle/>
          <a:p>
            <a:pPr>
              <a:lnSpc>
                <a:spcPct val="105000"/>
              </a:lnSpc>
            </a:pPr>
            <a:r>
              <a:rPr lang="en-US" sz="2400" dirty="0"/>
              <a:t>Adding </a:t>
            </a:r>
            <a:r>
              <a:rPr lang="en-US" sz="2400" i="1" dirty="0"/>
              <a:t>TFC</a:t>
            </a:r>
            <a:r>
              <a:rPr lang="en-US" sz="2400" dirty="0"/>
              <a:t> to </a:t>
            </a:r>
            <a:r>
              <a:rPr lang="en-US" sz="2400" i="1" dirty="0"/>
              <a:t>TVC</a:t>
            </a:r>
            <a:r>
              <a:rPr lang="en-US" sz="2400" dirty="0"/>
              <a:t> means adding the same amount of total fixed cost to every level of total variable cost.</a:t>
            </a:r>
          </a:p>
          <a:p>
            <a:pPr>
              <a:lnSpc>
                <a:spcPct val="105000"/>
              </a:lnSpc>
            </a:pPr>
            <a:r>
              <a:rPr lang="en-US" sz="2400" dirty="0"/>
              <a:t>Thus, the total cost curve has the same shape as the total variable cost curve; it is simply higher by an amount equal to </a:t>
            </a:r>
            <a:r>
              <a:rPr lang="en-US" sz="2400" i="1" dirty="0"/>
              <a:t>TFC</a:t>
            </a:r>
            <a:r>
              <a:rPr lang="en-US" sz="2400" dirty="0"/>
              <a:t>. </a:t>
            </a:r>
            <a:endParaRPr lang="en-US" dirty="0"/>
          </a:p>
        </p:txBody>
      </p:sp>
    </p:spTree>
    <p:extLst>
      <p:ext uri="{BB962C8B-B14F-4D97-AF65-F5344CB8AC3E}">
        <p14:creationId xmlns:p14="http://schemas.microsoft.com/office/powerpoint/2010/main" val="3431054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Costs </a:t>
            </a:r>
            <a:r>
              <a:rPr lang="en-US" sz="2000" i="1" dirty="0">
                <a:solidFill>
                  <a:prstClr val="white"/>
                </a:solidFill>
              </a:rPr>
              <a:t>(3 of 4)</a:t>
            </a:r>
            <a:endParaRPr lang="en-US" dirty="0"/>
          </a:p>
        </p:txBody>
      </p:sp>
      <p:sp>
        <p:nvSpPr>
          <p:cNvPr id="3" name="Content Placeholder 2"/>
          <p:cNvSpPr>
            <a:spLocks noGrp="1"/>
          </p:cNvSpPr>
          <p:nvPr>
            <p:ph idx="1"/>
          </p:nvPr>
        </p:nvSpPr>
        <p:spPr/>
        <p:txBody>
          <a:bodyPr/>
          <a:lstStyle/>
          <a:p>
            <a:pPr marL="0" indent="0">
              <a:buNone/>
            </a:pPr>
            <a:r>
              <a:rPr lang="en-US" sz="2400" b="1" dirty="0"/>
              <a:t>Average Total Cost (</a:t>
            </a:r>
            <a:r>
              <a:rPr lang="en-US" sz="2400" b="1" i="1" dirty="0"/>
              <a:t>ATC</a:t>
            </a:r>
            <a:r>
              <a:rPr lang="en-US" sz="2400" b="1" dirty="0"/>
              <a:t>)</a:t>
            </a:r>
            <a:r>
              <a:rPr lang="en-US" sz="2400" b="1" dirty="0">
                <a:solidFill>
                  <a:srgbClr val="006668"/>
                </a:solidFill>
              </a:rPr>
              <a:t>  </a:t>
            </a:r>
          </a:p>
          <a:p>
            <a:r>
              <a:rPr lang="en-US" sz="2400" b="1" dirty="0"/>
              <a:t>average total cost (</a:t>
            </a:r>
            <a:r>
              <a:rPr lang="en-US" sz="2400" b="1" i="1" dirty="0"/>
              <a:t>ATC</a:t>
            </a:r>
            <a:r>
              <a:rPr lang="en-US" sz="2400" b="1" dirty="0"/>
              <a:t>)</a:t>
            </a:r>
            <a:r>
              <a:rPr lang="en-US" sz="2400" b="1" dirty="0">
                <a:solidFill>
                  <a:srgbClr val="006668"/>
                </a:solidFill>
              </a:rPr>
              <a:t>  </a:t>
            </a:r>
            <a:r>
              <a:rPr lang="en-US" sz="2400" dirty="0"/>
              <a:t>Total cost divided by the number of units of output; a per-unit measure of total costs.</a:t>
            </a:r>
          </a:p>
          <a:p>
            <a:pPr marL="1371600" lvl="3" indent="0">
              <a:buNone/>
            </a:pPr>
            <a:endParaRPr lang="en-US" dirty="0"/>
          </a:p>
        </p:txBody>
      </p:sp>
      <p:pic>
        <p:nvPicPr>
          <p:cNvPr id="4" name="Picture 22" descr="Equation: ATC equals TC over q&#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3505200"/>
            <a:ext cx="1739900"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797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t>FIGURE 8.8  Average Total Cost = Average Variable Cost + Average Fixed Cost </a:t>
            </a:r>
          </a:p>
        </p:txBody>
      </p:sp>
      <p:pic>
        <p:nvPicPr>
          <p:cNvPr id="4" name="Picture 3" descr="Two x-y graphs demonstrate average total cost equals average variable cost plus average fixed cost&#10;"/>
          <p:cNvPicPr>
            <a:picLocks noChangeAspect="1"/>
          </p:cNvPicPr>
          <p:nvPr/>
        </p:nvPicPr>
        <p:blipFill>
          <a:blip r:embed="rId3" cstate="print"/>
          <a:stretch>
            <a:fillRect/>
          </a:stretch>
        </p:blipFill>
        <p:spPr>
          <a:xfrm>
            <a:off x="609600" y="990600"/>
            <a:ext cx="4495800" cy="5403024"/>
          </a:xfrm>
          <a:prstGeom prst="rect">
            <a:avLst/>
          </a:prstGeom>
        </p:spPr>
      </p:pic>
      <p:sp>
        <p:nvSpPr>
          <p:cNvPr id="5" name="Text Placeholder 4"/>
          <p:cNvSpPr>
            <a:spLocks noGrp="1"/>
          </p:cNvSpPr>
          <p:nvPr>
            <p:ph type="body" sz="quarter" idx="13"/>
          </p:nvPr>
        </p:nvSpPr>
        <p:spPr>
          <a:xfrm>
            <a:off x="5562600" y="1371600"/>
            <a:ext cx="2895600" cy="3276600"/>
          </a:xfrm>
        </p:spPr>
        <p:txBody>
          <a:bodyPr/>
          <a:lstStyle/>
          <a:p>
            <a:pPr rtl="0" eaLnBrk="1" latinLnBrk="0" hangingPunct="1">
              <a:spcBef>
                <a:spcPts val="1800"/>
              </a:spcBef>
            </a:pPr>
            <a:r>
              <a:rPr lang="en-US" sz="1600" kern="1200" dirty="0">
                <a:solidFill>
                  <a:schemeClr val="tx1"/>
                </a:solidFill>
                <a:effectLst/>
                <a:latin typeface="+mn-lt"/>
                <a:ea typeface="+mn-ea"/>
                <a:cs typeface="+mn-cs"/>
              </a:rPr>
              <a:t>To get </a:t>
            </a:r>
            <a:r>
              <a:rPr lang="en-US" sz="1600" i="1" kern="1200" dirty="0">
                <a:solidFill>
                  <a:schemeClr val="tx1"/>
                </a:solidFill>
                <a:effectLst/>
                <a:latin typeface="+mn-lt"/>
                <a:ea typeface="+mn-ea"/>
                <a:cs typeface="+mn-cs"/>
              </a:rPr>
              <a:t>ATC</a:t>
            </a:r>
            <a:r>
              <a:rPr lang="en-US" sz="1600" kern="1200" dirty="0">
                <a:solidFill>
                  <a:schemeClr val="tx1"/>
                </a:solidFill>
                <a:effectLst/>
                <a:latin typeface="+mn-lt"/>
                <a:ea typeface="+mn-ea"/>
                <a:cs typeface="+mn-cs"/>
              </a:rPr>
              <a:t>, we add average fixed and average variable costs at all levels of output.</a:t>
            </a:r>
            <a:endParaRPr lang="en-US" dirty="0">
              <a:effectLst/>
            </a:endParaRPr>
          </a:p>
          <a:p>
            <a:pPr rtl="0" eaLnBrk="1" latinLnBrk="0" hangingPunct="1">
              <a:spcBef>
                <a:spcPts val="1800"/>
              </a:spcBef>
            </a:pPr>
            <a:r>
              <a:rPr lang="en-US" sz="1600" kern="1200" dirty="0">
                <a:solidFill>
                  <a:schemeClr val="tx1"/>
                </a:solidFill>
                <a:effectLst/>
                <a:latin typeface="+mn-lt"/>
                <a:ea typeface="+mn-ea"/>
                <a:cs typeface="+mn-cs"/>
              </a:rPr>
              <a:t>Because average fixed cost falls with output, an ever-declining amount is added to </a:t>
            </a:r>
            <a:r>
              <a:rPr lang="en-US" sz="1600" i="1" kern="1200" dirty="0">
                <a:solidFill>
                  <a:schemeClr val="tx1"/>
                </a:solidFill>
                <a:effectLst/>
                <a:latin typeface="+mn-lt"/>
                <a:ea typeface="+mn-ea"/>
                <a:cs typeface="+mn-cs"/>
              </a:rPr>
              <a:t>AVC</a:t>
            </a:r>
            <a:r>
              <a:rPr lang="en-US" sz="1600" kern="1200" dirty="0">
                <a:solidFill>
                  <a:schemeClr val="tx1"/>
                </a:solidFill>
                <a:effectLst/>
                <a:latin typeface="+mn-lt"/>
                <a:ea typeface="+mn-ea"/>
                <a:cs typeface="+mn-cs"/>
              </a:rPr>
              <a:t>. </a:t>
            </a:r>
            <a:endParaRPr lang="en-US" dirty="0">
              <a:effectLst/>
            </a:endParaRPr>
          </a:p>
          <a:p>
            <a:pPr rtl="0" eaLnBrk="1" latinLnBrk="0" hangingPunct="1">
              <a:spcBef>
                <a:spcPts val="1800"/>
              </a:spcBef>
            </a:pPr>
            <a:r>
              <a:rPr lang="en-US" sz="1600" kern="1200" dirty="0">
                <a:solidFill>
                  <a:schemeClr val="tx1"/>
                </a:solidFill>
                <a:effectLst/>
                <a:latin typeface="+mn-lt"/>
                <a:ea typeface="+mn-ea"/>
                <a:cs typeface="+mn-cs"/>
              </a:rPr>
              <a:t>Thus, </a:t>
            </a:r>
            <a:r>
              <a:rPr lang="en-US" sz="1600" i="1" kern="1200" dirty="0">
                <a:solidFill>
                  <a:schemeClr val="tx1"/>
                </a:solidFill>
                <a:effectLst/>
                <a:latin typeface="+mn-lt"/>
                <a:ea typeface="+mn-ea"/>
                <a:cs typeface="+mn-cs"/>
              </a:rPr>
              <a:t>AVC</a:t>
            </a:r>
            <a:r>
              <a:rPr lang="en-US" sz="1600" kern="1200" dirty="0">
                <a:solidFill>
                  <a:schemeClr val="tx1"/>
                </a:solidFill>
                <a:effectLst/>
                <a:latin typeface="+mn-lt"/>
                <a:ea typeface="+mn-ea"/>
                <a:cs typeface="+mn-cs"/>
              </a:rPr>
              <a:t> and </a:t>
            </a:r>
            <a:r>
              <a:rPr lang="en-US" sz="1600" i="1" kern="1200" dirty="0">
                <a:solidFill>
                  <a:schemeClr val="tx1"/>
                </a:solidFill>
                <a:effectLst/>
                <a:latin typeface="+mn-lt"/>
                <a:ea typeface="+mn-ea"/>
                <a:cs typeface="+mn-cs"/>
              </a:rPr>
              <a:t>ATC</a:t>
            </a:r>
            <a:r>
              <a:rPr lang="en-US" sz="1600" kern="1200" dirty="0">
                <a:solidFill>
                  <a:schemeClr val="tx1"/>
                </a:solidFill>
                <a:effectLst/>
                <a:latin typeface="+mn-lt"/>
                <a:ea typeface="+mn-ea"/>
                <a:cs typeface="+mn-cs"/>
              </a:rPr>
              <a:t> get closer together as output increases, but the two lines never meet.</a:t>
            </a:r>
            <a:endParaRPr lang="en-US" dirty="0"/>
          </a:p>
        </p:txBody>
      </p:sp>
    </p:spTree>
    <p:extLst>
      <p:ext uri="{BB962C8B-B14F-4D97-AF65-F5344CB8AC3E}">
        <p14:creationId xmlns:p14="http://schemas.microsoft.com/office/powerpoint/2010/main" val="3954058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Costs </a:t>
            </a:r>
            <a:r>
              <a:rPr lang="en-US" sz="2000" i="1" dirty="0">
                <a:solidFill>
                  <a:prstClr val="white"/>
                </a:solidFill>
              </a:rPr>
              <a:t>(4 of 4)</a:t>
            </a:r>
            <a:endParaRPr lang="en-US" dirty="0"/>
          </a:p>
        </p:txBody>
      </p:sp>
      <p:sp>
        <p:nvSpPr>
          <p:cNvPr id="3" name="Content Placeholder 2"/>
          <p:cNvSpPr>
            <a:spLocks noGrp="1"/>
          </p:cNvSpPr>
          <p:nvPr>
            <p:ph idx="1"/>
          </p:nvPr>
        </p:nvSpPr>
        <p:spPr/>
        <p:txBody>
          <a:bodyPr/>
          <a:lstStyle/>
          <a:p>
            <a:pPr marL="0" indent="0">
              <a:buNone/>
            </a:pPr>
            <a:r>
              <a:rPr lang="en-US" sz="2400" b="1" dirty="0"/>
              <a:t>The Relationship between Average Total Cost and Marginal Cost</a:t>
            </a:r>
          </a:p>
          <a:p>
            <a:r>
              <a:rPr lang="en-US" sz="2400" dirty="0"/>
              <a:t>This relationship is the same as the relationship between </a:t>
            </a:r>
            <a:r>
              <a:rPr lang="en-US" sz="2400" i="1" dirty="0"/>
              <a:t>AVC</a:t>
            </a:r>
            <a:r>
              <a:rPr lang="en-US" sz="2400" dirty="0"/>
              <a:t> and </a:t>
            </a:r>
            <a:r>
              <a:rPr lang="en-US" sz="2400" i="1" dirty="0"/>
              <a:t>MC</a:t>
            </a:r>
            <a:r>
              <a:rPr lang="en-US" sz="2400" dirty="0"/>
              <a:t>.</a:t>
            </a:r>
          </a:p>
          <a:p>
            <a:r>
              <a:rPr lang="en-US" sz="2400" dirty="0"/>
              <a:t>If </a:t>
            </a:r>
            <a:r>
              <a:rPr lang="en-US" sz="2400" i="1" dirty="0"/>
              <a:t>MC</a:t>
            </a:r>
            <a:r>
              <a:rPr lang="en-US" sz="2400" dirty="0"/>
              <a:t> is </a:t>
            </a:r>
            <a:r>
              <a:rPr lang="en-US" sz="2400" i="1" dirty="0"/>
              <a:t>below</a:t>
            </a:r>
            <a:r>
              <a:rPr lang="en-US" sz="2400" dirty="0"/>
              <a:t> </a:t>
            </a:r>
            <a:r>
              <a:rPr lang="en-US" sz="2400" i="1" dirty="0"/>
              <a:t>ATC</a:t>
            </a:r>
            <a:r>
              <a:rPr lang="en-US" sz="2400" dirty="0"/>
              <a:t>, </a:t>
            </a:r>
            <a:r>
              <a:rPr lang="en-US" sz="2400" i="1" dirty="0"/>
              <a:t>ATC</a:t>
            </a:r>
            <a:r>
              <a:rPr lang="en-US" sz="2400" dirty="0"/>
              <a:t> will </a:t>
            </a:r>
            <a:r>
              <a:rPr lang="en-US" sz="2400" i="1" dirty="0"/>
              <a:t>decline</a:t>
            </a:r>
            <a:r>
              <a:rPr lang="en-US" sz="2400" dirty="0"/>
              <a:t> toward </a:t>
            </a:r>
            <a:r>
              <a:rPr lang="en-US" sz="2400" i="1" dirty="0"/>
              <a:t>MC</a:t>
            </a:r>
            <a:r>
              <a:rPr lang="en-US" sz="2400" dirty="0"/>
              <a:t>. </a:t>
            </a:r>
          </a:p>
          <a:p>
            <a:r>
              <a:rPr lang="en-US" sz="2400" dirty="0"/>
              <a:t>If </a:t>
            </a:r>
            <a:r>
              <a:rPr lang="en-US" sz="2400" i="1" dirty="0"/>
              <a:t>MC</a:t>
            </a:r>
            <a:r>
              <a:rPr lang="en-US" sz="2400" dirty="0"/>
              <a:t> is </a:t>
            </a:r>
            <a:r>
              <a:rPr lang="en-US" sz="2400" i="1" dirty="0"/>
              <a:t>above</a:t>
            </a:r>
            <a:r>
              <a:rPr lang="en-US" sz="2400" dirty="0"/>
              <a:t> </a:t>
            </a:r>
            <a:r>
              <a:rPr lang="en-US" sz="2400" i="1" dirty="0"/>
              <a:t>ATC</a:t>
            </a:r>
            <a:r>
              <a:rPr lang="en-US" sz="2400" dirty="0"/>
              <a:t>, </a:t>
            </a:r>
            <a:r>
              <a:rPr lang="en-US" sz="2400" i="1" dirty="0"/>
              <a:t>ATC </a:t>
            </a:r>
            <a:r>
              <a:rPr lang="en-US" sz="2400" dirty="0"/>
              <a:t>will </a:t>
            </a:r>
            <a:r>
              <a:rPr lang="en-US" sz="2400" i="1" dirty="0"/>
              <a:t>increase</a:t>
            </a:r>
            <a:r>
              <a:rPr lang="en-US" sz="2400" dirty="0"/>
              <a:t>. </a:t>
            </a:r>
          </a:p>
          <a:p>
            <a:r>
              <a:rPr lang="en-US" sz="2400" dirty="0"/>
              <a:t>As a result, </a:t>
            </a:r>
            <a:r>
              <a:rPr lang="en-US" sz="2400" i="1" dirty="0"/>
              <a:t>MC</a:t>
            </a:r>
            <a:r>
              <a:rPr lang="en-US" sz="2400" dirty="0"/>
              <a:t> intersects </a:t>
            </a:r>
            <a:r>
              <a:rPr lang="en-US" sz="2400" i="1" dirty="0"/>
              <a:t>ATC</a:t>
            </a:r>
            <a:r>
              <a:rPr lang="en-US" sz="2400" dirty="0"/>
              <a:t> at </a:t>
            </a:r>
            <a:r>
              <a:rPr lang="en-US" sz="2400" i="1" dirty="0"/>
              <a:t>ATC</a:t>
            </a:r>
            <a:r>
              <a:rPr lang="en-US" sz="2400" dirty="0"/>
              <a:t>’s minimum point for the same reason that it intersects the </a:t>
            </a:r>
            <a:r>
              <a:rPr lang="en-US" sz="2400" i="1" dirty="0"/>
              <a:t>AVC</a:t>
            </a:r>
            <a:r>
              <a:rPr lang="en-US" sz="2400" dirty="0"/>
              <a:t> curve at its minimum point.</a:t>
            </a:r>
          </a:p>
        </p:txBody>
      </p:sp>
    </p:spTree>
    <p:extLst>
      <p:ext uri="{BB962C8B-B14F-4D97-AF65-F5344CB8AC3E}">
        <p14:creationId xmlns:p14="http://schemas.microsoft.com/office/powerpoint/2010/main" val="32351775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p>
            <a:r>
              <a:rPr lang="en-US" b="1" dirty="0"/>
              <a:t>Short-Run Costs: A Review</a:t>
            </a:r>
          </a:p>
        </p:txBody>
      </p:sp>
      <p:sp>
        <p:nvSpPr>
          <p:cNvPr id="3" name="Text Placeholder 2"/>
          <p:cNvSpPr>
            <a:spLocks noGrp="1"/>
          </p:cNvSpPr>
          <p:nvPr>
            <p:ph type="body" sz="quarter" idx="13"/>
          </p:nvPr>
        </p:nvSpPr>
        <p:spPr>
          <a:xfrm>
            <a:off x="457200" y="454744"/>
            <a:ext cx="8153400" cy="612056"/>
          </a:xfrm>
        </p:spPr>
        <p:txBody>
          <a:bodyPr/>
          <a:lstStyle/>
          <a:p>
            <a:pPr fontAlgn="base">
              <a:spcBef>
                <a:spcPct val="0"/>
              </a:spcBef>
              <a:spcAft>
                <a:spcPct val="0"/>
              </a:spcAft>
              <a:buClrTx/>
              <a:defRPr/>
            </a:pPr>
            <a:r>
              <a:rPr lang="en-US" sz="2000" b="1" dirty="0">
                <a:latin typeface="Arial" charset="0"/>
                <a:cs typeface="Arial" charset="0"/>
              </a:rPr>
              <a:t>TABLE 8.5  A Summary of Cost Concepts</a:t>
            </a:r>
          </a:p>
        </p:txBody>
      </p:sp>
      <p:graphicFrame>
        <p:nvGraphicFramePr>
          <p:cNvPr id="5" name="Table 4"/>
          <p:cNvGraphicFramePr>
            <a:graphicFrameLocks noGrp="1"/>
          </p:cNvGraphicFramePr>
          <p:nvPr>
            <p:extLst>
              <p:ext uri="{D42A27DB-BD31-4B8C-83A1-F6EECF244321}">
                <p14:modId xmlns:p14="http://schemas.microsoft.com/office/powerpoint/2010/main" val="467199047"/>
              </p:ext>
            </p:extLst>
          </p:nvPr>
        </p:nvGraphicFramePr>
        <p:xfrm>
          <a:off x="381000" y="1219200"/>
          <a:ext cx="8534400" cy="5003800"/>
        </p:xfrm>
        <a:graphic>
          <a:graphicData uri="http://schemas.openxmlformats.org/drawingml/2006/table">
            <a:tbl>
              <a:tblPr firstRow="1" bandRow="1">
                <a:tableStyleId>{5C22544A-7EE6-4342-B048-85BDC9FD1C3A}</a:tableStyleId>
              </a:tblPr>
              <a:tblGrid>
                <a:gridCol w="2320758">
                  <a:extLst>
                    <a:ext uri="{9D8B030D-6E8A-4147-A177-3AD203B41FA5}">
                      <a16:colId xmlns:a16="http://schemas.microsoft.com/office/drawing/2014/main" xmlns="" val="20000"/>
                    </a:ext>
                  </a:extLst>
                </a:gridCol>
                <a:gridCol w="3546642">
                  <a:extLst>
                    <a:ext uri="{9D8B030D-6E8A-4147-A177-3AD203B41FA5}">
                      <a16:colId xmlns:a16="http://schemas.microsoft.com/office/drawing/2014/main" xmlns="" val="20001"/>
                    </a:ext>
                  </a:extLst>
                </a:gridCol>
                <a:gridCol w="2667000">
                  <a:extLst>
                    <a:ext uri="{9D8B030D-6E8A-4147-A177-3AD203B41FA5}">
                      <a16:colId xmlns:a16="http://schemas.microsoft.com/office/drawing/2014/main" xmlns="" val="20002"/>
                    </a:ext>
                  </a:extLst>
                </a:gridCol>
              </a:tblGrid>
              <a:tr h="370840">
                <a:tc>
                  <a:txBody>
                    <a:bodyPr/>
                    <a:lstStyle/>
                    <a:p>
                      <a:r>
                        <a:rPr kumimoji="0" lang="en-US" sz="1400" b="1" i="0" u="none" strike="noStrike" cap="none" normalizeH="0" baseline="0" dirty="0">
                          <a:ln>
                            <a:noFill/>
                          </a:ln>
                          <a:solidFill>
                            <a:schemeClr val="tx1"/>
                          </a:solidFill>
                          <a:effectLst/>
                          <a:latin typeface="Arial" charset="0"/>
                        </a:rPr>
                        <a:t>Term</a:t>
                      </a:r>
                      <a:endParaRPr lang="en-US" sz="14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0" lang="en-US" sz="1400" b="1" i="0" u="none" strike="noStrike" cap="none" normalizeH="0" baseline="0" dirty="0">
                          <a:ln>
                            <a:noFill/>
                          </a:ln>
                          <a:solidFill>
                            <a:schemeClr val="tx1"/>
                          </a:solidFill>
                          <a:effectLst/>
                          <a:latin typeface="Arial" charset="0"/>
                        </a:rPr>
                        <a:t>Definition</a:t>
                      </a:r>
                      <a:endParaRPr lang="en-US" sz="14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0" lang="en-US" sz="1400" b="1" i="0" u="none" strike="noStrike" cap="none" normalizeH="0" baseline="0" dirty="0">
                          <a:ln>
                            <a:noFill/>
                          </a:ln>
                          <a:solidFill>
                            <a:schemeClr val="tx1"/>
                          </a:solidFill>
                          <a:effectLst/>
                          <a:latin typeface="Arial" charset="0"/>
                        </a:rPr>
                        <a:t>Equation</a:t>
                      </a:r>
                      <a:endParaRPr lang="en-US" sz="14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Accounting costs</a:t>
                      </a:r>
                    </a:p>
                    <a:p>
                      <a:endParaRPr lang="en-US" sz="13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Out-of-pocket costs, or costs as an accountant would  define them. Sometimes referred to as </a:t>
                      </a:r>
                      <a:r>
                        <a:rPr kumimoji="0" lang="en-US" sz="1300" b="0" i="1" u="none" strike="noStrike" cap="none" normalizeH="0" baseline="0" dirty="0">
                          <a:ln>
                            <a:noFill/>
                          </a:ln>
                          <a:solidFill>
                            <a:schemeClr val="tx1"/>
                          </a:solidFill>
                          <a:effectLst/>
                          <a:latin typeface="Arial" charset="0"/>
                        </a:rPr>
                        <a:t>explicit costs</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1300" b="0" i="1" u="none" strike="noStrike" cap="none" normalizeH="0" baseline="0" dirty="0">
                        <a:ln>
                          <a:noFill/>
                        </a:ln>
                        <a:solidFill>
                          <a:schemeClr val="tx1"/>
                        </a:solidFill>
                        <a:effectLst/>
                        <a:latin typeface="Symbol" pitchFamily="18" charset="2"/>
                      </a:endParaRPr>
                    </a:p>
                    <a:p>
                      <a:endParaRPr lang="en-US" sz="13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370840">
                <a:tc>
                  <a:txBody>
                    <a:bodyPr/>
                    <a:lstStyle/>
                    <a:p>
                      <a:r>
                        <a:rPr kumimoji="0" lang="en-US" sz="1300" b="0" i="0" u="none" strike="noStrike" cap="none" normalizeH="0" baseline="0" dirty="0">
                          <a:ln>
                            <a:noFill/>
                          </a:ln>
                          <a:solidFill>
                            <a:schemeClr val="tx1"/>
                          </a:solidFill>
                          <a:effectLst/>
                          <a:latin typeface="Arial" charset="0"/>
                        </a:rPr>
                        <a:t>Economic costs</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Costs that include the full opportunity costs of all inputs. These include what are often called </a:t>
                      </a:r>
                      <a:r>
                        <a:rPr kumimoji="0" lang="en-US" sz="1300" b="0" i="1" u="none" strike="noStrike" cap="none" normalizeH="0" baseline="0" dirty="0">
                          <a:ln>
                            <a:noFill/>
                          </a:ln>
                          <a:solidFill>
                            <a:schemeClr val="tx1"/>
                          </a:solidFill>
                          <a:effectLst/>
                          <a:latin typeface="Arial" charset="0"/>
                        </a:rPr>
                        <a:t>implicit costs</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1300" b="0" i="1" u="none" strike="noStrike" cap="none" normalizeH="0" baseline="0" dirty="0">
                        <a:ln>
                          <a:noFill/>
                        </a:ln>
                        <a:solidFill>
                          <a:schemeClr val="tx1"/>
                        </a:solidFill>
                        <a:effectLst/>
                        <a:latin typeface="Symbol" pitchFamily="18" charset="2"/>
                      </a:endParaRPr>
                    </a:p>
                    <a:p>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Total fixed costs (</a:t>
                      </a:r>
                      <a:r>
                        <a:rPr kumimoji="0" lang="en-US" sz="1300" b="0" i="1" u="none" strike="noStrike" cap="none" normalizeH="0" baseline="0" dirty="0">
                          <a:ln>
                            <a:noFill/>
                          </a:ln>
                          <a:solidFill>
                            <a:schemeClr val="tx1"/>
                          </a:solidFill>
                          <a:effectLst/>
                          <a:latin typeface="Arial" charset="0"/>
                        </a:rPr>
                        <a:t>TFC</a:t>
                      </a:r>
                      <a:r>
                        <a:rPr kumimoji="0" lang="en-US" sz="1300" b="0" i="0" u="none" strike="noStrike" cap="none" normalizeH="0" baseline="0" dirty="0">
                          <a:ln>
                            <a:noFill/>
                          </a:ln>
                          <a:solidFill>
                            <a:schemeClr val="tx1"/>
                          </a:solidFill>
                          <a:effectLst/>
                          <a:latin typeface="Arial" charset="0"/>
                        </a:rPr>
                        <a:t>)</a:t>
                      </a:r>
                    </a:p>
                    <a:p>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Costs that do not depend on the quantity of output produced. These must be paid even if output is zero.</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1300" b="0" i="1" u="none" strike="noStrike" cap="none" normalizeH="0" baseline="0" dirty="0">
                        <a:ln>
                          <a:noFill/>
                        </a:ln>
                        <a:solidFill>
                          <a:schemeClr val="tx1"/>
                        </a:solidFill>
                        <a:effectLst/>
                        <a:latin typeface="Symbol" pitchFamily="18" charset="2"/>
                      </a:endParaRPr>
                    </a:p>
                    <a:p>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Total variable costs (</a:t>
                      </a:r>
                      <a:r>
                        <a:rPr kumimoji="0" lang="en-US" sz="1300" b="0" i="1" u="none" strike="noStrike" cap="none" normalizeH="0" baseline="0" dirty="0">
                          <a:ln>
                            <a:noFill/>
                          </a:ln>
                          <a:solidFill>
                            <a:schemeClr val="tx1"/>
                          </a:solidFill>
                          <a:effectLst/>
                          <a:latin typeface="Arial" charset="0"/>
                        </a:rPr>
                        <a:t>TVC</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Costs that vary with the level of output.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Total cost (</a:t>
                      </a:r>
                      <a:r>
                        <a:rPr kumimoji="0" lang="en-US" sz="1300" b="0" i="1" u="none" strike="noStrike" cap="none" normalizeH="0" baseline="0" dirty="0">
                          <a:ln>
                            <a:noFill/>
                          </a:ln>
                          <a:solidFill>
                            <a:schemeClr val="tx1"/>
                          </a:solidFill>
                          <a:effectLst/>
                          <a:latin typeface="Arial" charset="0"/>
                        </a:rPr>
                        <a:t>TC</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The total economic cost of all the inputs used by a firm in production.</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charset="0"/>
                        </a:rPr>
                        <a:t>TC</a:t>
                      </a:r>
                      <a:r>
                        <a:rPr kumimoji="0" lang="en-US" sz="1300" b="0" i="0" u="none" strike="noStrike" cap="none" normalizeH="0" baseline="0" dirty="0">
                          <a:ln>
                            <a:noFill/>
                          </a:ln>
                          <a:solidFill>
                            <a:schemeClr val="tx1"/>
                          </a:solidFill>
                          <a:effectLst/>
                          <a:latin typeface="Arial" charset="0"/>
                        </a:rPr>
                        <a:t> = </a:t>
                      </a:r>
                      <a:r>
                        <a:rPr kumimoji="0" lang="en-US" sz="1300" b="0" i="1" u="none" strike="noStrike" cap="none" normalizeH="0" baseline="0" dirty="0">
                          <a:ln>
                            <a:noFill/>
                          </a:ln>
                          <a:solidFill>
                            <a:schemeClr val="tx1"/>
                          </a:solidFill>
                          <a:effectLst/>
                          <a:latin typeface="Arial" charset="0"/>
                        </a:rPr>
                        <a:t>TFC</a:t>
                      </a:r>
                      <a:r>
                        <a:rPr kumimoji="0" lang="en-US" sz="1300" b="0" i="0" u="none" strike="noStrike" cap="none" normalizeH="0" baseline="0" dirty="0">
                          <a:ln>
                            <a:noFill/>
                          </a:ln>
                          <a:solidFill>
                            <a:schemeClr val="tx1"/>
                          </a:solidFill>
                          <a:effectLst/>
                          <a:latin typeface="Arial" charset="0"/>
                        </a:rPr>
                        <a:t> + </a:t>
                      </a:r>
                      <a:r>
                        <a:rPr kumimoji="0" lang="en-US" sz="1300" b="0" i="1" u="none" strike="noStrike" cap="none" normalizeH="0" baseline="0" dirty="0">
                          <a:ln>
                            <a:noFill/>
                          </a:ln>
                          <a:solidFill>
                            <a:schemeClr val="tx1"/>
                          </a:solidFill>
                          <a:effectLst/>
                          <a:latin typeface="Arial" charset="0"/>
                        </a:rPr>
                        <a:t>TVC</a:t>
                      </a:r>
                    </a:p>
                    <a:p>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Average fixed costs (</a:t>
                      </a:r>
                      <a:r>
                        <a:rPr kumimoji="0" lang="en-US" sz="1300" b="0" i="1" u="none" strike="noStrike" cap="none" normalizeH="0" baseline="0" dirty="0">
                          <a:ln>
                            <a:noFill/>
                          </a:ln>
                          <a:solidFill>
                            <a:schemeClr val="tx1"/>
                          </a:solidFill>
                          <a:effectLst/>
                          <a:latin typeface="Arial" charset="0"/>
                        </a:rPr>
                        <a:t>AFC</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Fixed costs per unit of output.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charset="0"/>
                        </a:rPr>
                        <a:t>AFC = TFC/q</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Average variable costs (</a:t>
                      </a:r>
                      <a:r>
                        <a:rPr kumimoji="0" lang="en-US" sz="1300" b="0" i="1" u="none" strike="noStrike" cap="none" normalizeH="0" baseline="0" dirty="0">
                          <a:ln>
                            <a:noFill/>
                          </a:ln>
                          <a:solidFill>
                            <a:schemeClr val="tx1"/>
                          </a:solidFill>
                          <a:effectLst/>
                          <a:latin typeface="Arial" charset="0"/>
                        </a:rPr>
                        <a:t>AVC</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Variable costs per unit of output.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charset="0"/>
                        </a:rPr>
                        <a:t>AVC = TVC/q</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Average total costs (</a:t>
                      </a:r>
                      <a:r>
                        <a:rPr kumimoji="0" lang="en-US" sz="1300" b="0" i="1" u="none" strike="noStrike" cap="none" normalizeH="0" baseline="0" dirty="0">
                          <a:ln>
                            <a:noFill/>
                          </a:ln>
                          <a:solidFill>
                            <a:schemeClr val="tx1"/>
                          </a:solidFill>
                          <a:effectLst/>
                          <a:latin typeface="Arial" charset="0"/>
                        </a:rPr>
                        <a:t>ATC</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Total costs per unit of output.</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charset="0"/>
                        </a:rPr>
                        <a:t>ATC = TC/q  ATC = AFC + AVC</a:t>
                      </a:r>
                      <a:endParaRPr lang="en-US" sz="13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Marginal costs (</a:t>
                      </a:r>
                      <a:r>
                        <a:rPr kumimoji="0" lang="en-US" sz="1300" b="0" i="1" u="none" strike="noStrike" cap="none" normalizeH="0" baseline="0" dirty="0">
                          <a:ln>
                            <a:noFill/>
                          </a:ln>
                          <a:solidFill>
                            <a:schemeClr val="tx1"/>
                          </a:solidFill>
                          <a:effectLst/>
                          <a:latin typeface="Arial" charset="0"/>
                        </a:rPr>
                        <a:t>MC</a:t>
                      </a:r>
                      <a:r>
                        <a:rPr kumimoji="0" lang="en-US" sz="1300" b="0" i="0" u="none" strike="noStrike" cap="none" normalizeH="0" baseline="0" dirty="0">
                          <a:ln>
                            <a:noFill/>
                          </a:ln>
                          <a:solidFill>
                            <a:schemeClr val="tx1"/>
                          </a:solidFill>
                          <a:effectLst/>
                          <a:latin typeface="Arial" charset="0"/>
                        </a:rPr>
                        <a:t>)</a:t>
                      </a:r>
                      <a:endParaRPr lang="en-US" sz="13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cap="none" normalizeH="0" baseline="0" dirty="0">
                          <a:ln>
                            <a:noFill/>
                          </a:ln>
                          <a:solidFill>
                            <a:schemeClr val="tx1"/>
                          </a:solidFill>
                          <a:effectLst/>
                          <a:latin typeface="Arial" charset="0"/>
                        </a:rPr>
                        <a:t>The increase in total cost that results from producing 1 additional unit of output.</a:t>
                      </a:r>
                      <a:endParaRPr lang="en-US" sz="13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1" u="none" strike="noStrike" cap="none" normalizeH="0" baseline="0" dirty="0">
                          <a:ln>
                            <a:noFill/>
                          </a:ln>
                          <a:solidFill>
                            <a:schemeClr val="tx1"/>
                          </a:solidFill>
                          <a:effectLst/>
                          <a:latin typeface="Arial" charset="0"/>
                        </a:rPr>
                        <a:t>MC = </a:t>
                      </a:r>
                      <a:r>
                        <a:rPr kumimoji="0" lang="en-US" sz="1300" b="0" i="1" u="none" strike="noStrike" cap="none" normalizeH="0" baseline="0" dirty="0">
                          <a:ln>
                            <a:noFill/>
                          </a:ln>
                          <a:solidFill>
                            <a:schemeClr val="tx1"/>
                          </a:solidFill>
                          <a:effectLst/>
                          <a:latin typeface="Symbol" pitchFamily="18" charset="2"/>
                        </a:rPr>
                        <a:t>D</a:t>
                      </a:r>
                      <a:r>
                        <a:rPr kumimoji="0" lang="en-US" sz="1300" b="0" i="1" u="none" strike="noStrike" cap="none" normalizeH="0" baseline="0" dirty="0">
                          <a:ln>
                            <a:noFill/>
                          </a:ln>
                          <a:solidFill>
                            <a:schemeClr val="tx1"/>
                          </a:solidFill>
                          <a:effectLst/>
                          <a:latin typeface="Arial" charset="0"/>
                        </a:rPr>
                        <a:t>TC/</a:t>
                      </a:r>
                      <a:r>
                        <a:rPr kumimoji="0" lang="en-US" sz="1300" b="0" i="1" u="none" strike="noStrike" cap="none" normalizeH="0" baseline="0" dirty="0" err="1">
                          <a:ln>
                            <a:noFill/>
                          </a:ln>
                          <a:solidFill>
                            <a:schemeClr val="tx1"/>
                          </a:solidFill>
                          <a:effectLst/>
                          <a:latin typeface="Symbol" pitchFamily="18" charset="2"/>
                        </a:rPr>
                        <a:t>D</a:t>
                      </a:r>
                      <a:r>
                        <a:rPr kumimoji="0" lang="en-US" sz="1300" b="0" i="1" u="none" strike="noStrike" cap="none" normalizeH="0" baseline="0" dirty="0" err="1">
                          <a:ln>
                            <a:noFill/>
                          </a:ln>
                          <a:solidFill>
                            <a:schemeClr val="tx1"/>
                          </a:solidFill>
                          <a:effectLst/>
                          <a:latin typeface="Arial" charset="0"/>
                        </a:rPr>
                        <a:t>q</a:t>
                      </a:r>
                      <a:endParaRPr kumimoji="0" lang="en-US" sz="1300" b="0" i="1" u="none" strike="noStrike" cap="none" normalizeH="0" baseline="0" dirty="0">
                        <a:ln>
                          <a:noFill/>
                        </a:ln>
                        <a:solidFill>
                          <a:schemeClr val="tx1"/>
                        </a:solidFill>
                        <a:effectLst/>
                        <a:latin typeface="Arial" charset="0"/>
                      </a:endParaRPr>
                    </a:p>
                    <a:p>
                      <a:endParaRPr lang="en-US" sz="13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40721688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kern="0" dirty="0"/>
              <a:t>Output Decisions: Revenues, Costs, and Profit Maximization </a:t>
            </a:r>
            <a:r>
              <a:rPr lang="en-US" sz="2000" i="1" dirty="0">
                <a:solidFill>
                  <a:prstClr val="white"/>
                </a:solidFill>
              </a:rPr>
              <a:t>(1 of 2)</a:t>
            </a:r>
            <a:endParaRPr lang="en-US" dirty="0"/>
          </a:p>
        </p:txBody>
      </p:sp>
      <p:sp>
        <p:nvSpPr>
          <p:cNvPr id="3" name="Content Placeholder 2"/>
          <p:cNvSpPr>
            <a:spLocks noGrp="1"/>
          </p:cNvSpPr>
          <p:nvPr>
            <p:ph idx="1"/>
          </p:nvPr>
        </p:nvSpPr>
        <p:spPr/>
        <p:txBody>
          <a:bodyPr/>
          <a:lstStyle/>
          <a:p>
            <a:pPr marL="0" indent="0">
              <a:buNone/>
            </a:pPr>
            <a:r>
              <a:rPr lang="en-US" sz="2400" b="1" kern="0" dirty="0"/>
              <a:t>Perfect Competition</a:t>
            </a:r>
          </a:p>
          <a:p>
            <a:r>
              <a:rPr lang="en-US" sz="2400" b="1" dirty="0"/>
              <a:t>perfect competition</a:t>
            </a:r>
            <a:r>
              <a:rPr lang="en-US" sz="2400" b="1" dirty="0">
                <a:solidFill>
                  <a:srgbClr val="006668"/>
                </a:solidFill>
              </a:rPr>
              <a:t>  </a:t>
            </a:r>
            <a:r>
              <a:rPr lang="en-US" sz="2400" dirty="0"/>
              <a:t>An industry structure in which there are many firms, each small relative to the industry, producing identical products and in which no firm is large enough to have any control over prices. In perfectly competitive industries, new competitors can freely enter the market, and old firms can exit.</a:t>
            </a:r>
          </a:p>
          <a:p>
            <a:r>
              <a:rPr lang="en-US" sz="2400" b="1" dirty="0"/>
              <a:t>homogeneous products</a:t>
            </a:r>
            <a:r>
              <a:rPr lang="en-US" sz="2400" b="1" dirty="0">
                <a:solidFill>
                  <a:srgbClr val="006668"/>
                </a:solidFill>
              </a:rPr>
              <a:t>  </a:t>
            </a:r>
            <a:r>
              <a:rPr lang="en-US" sz="2400" dirty="0"/>
              <a:t>Undifferentiated products; products that are identical to, or indistinguishable from, one another.</a:t>
            </a:r>
            <a:endParaRPr lang="en-US" dirty="0"/>
          </a:p>
        </p:txBody>
      </p:sp>
    </p:spTree>
    <p:extLst>
      <p:ext uri="{BB962C8B-B14F-4D97-AF65-F5344CB8AC3E}">
        <p14:creationId xmlns:p14="http://schemas.microsoft.com/office/powerpoint/2010/main" val="408203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  Short-Run Costs and Output Decisions </a:t>
            </a:r>
            <a:r>
              <a:rPr lang="en-US" sz="2000" i="1" dirty="0"/>
              <a:t>(1 of 2)</a:t>
            </a:r>
          </a:p>
        </p:txBody>
      </p:sp>
      <p:sp>
        <p:nvSpPr>
          <p:cNvPr id="3" name="Content Placeholder 2"/>
          <p:cNvSpPr>
            <a:spLocks noGrp="1"/>
          </p:cNvSpPr>
          <p:nvPr>
            <p:ph idx="1"/>
          </p:nvPr>
        </p:nvSpPr>
        <p:spPr>
          <a:xfrm>
            <a:off x="457200" y="1524000"/>
            <a:ext cx="8382000" cy="4800600"/>
          </a:xfrm>
        </p:spPr>
        <p:txBody>
          <a:bodyPr/>
          <a:lstStyle/>
          <a:p>
            <a:r>
              <a:rPr lang="en-US" sz="2400" dirty="0"/>
              <a:t>This chapter focuses on the costs of production.</a:t>
            </a:r>
          </a:p>
          <a:p>
            <a:r>
              <a:rPr lang="en-US" sz="2400" dirty="0"/>
              <a:t>To calculate costs, a firm must know:</a:t>
            </a:r>
          </a:p>
          <a:p>
            <a:pPr lvl="1"/>
            <a:r>
              <a:rPr lang="en-US" dirty="0"/>
              <a:t>The quantity of inputs needed</a:t>
            </a:r>
          </a:p>
          <a:p>
            <a:pPr lvl="1"/>
            <a:r>
              <a:rPr lang="en-US" dirty="0"/>
              <a:t>How much those inputs cost</a:t>
            </a:r>
          </a:p>
        </p:txBody>
      </p:sp>
    </p:spTree>
    <p:extLst>
      <p:ext uri="{BB962C8B-B14F-4D97-AF65-F5344CB8AC3E}">
        <p14:creationId xmlns:p14="http://schemas.microsoft.com/office/powerpoint/2010/main" val="11751878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7280"/>
          </a:xfrm>
        </p:spPr>
        <p:txBody>
          <a:bodyPr/>
          <a:lstStyle/>
          <a:p>
            <a:pPr rtl="0" eaLnBrk="1" latinLnBrk="0" hangingPunct="1"/>
            <a:r>
              <a:rPr lang="en-US" kern="0" dirty="0"/>
              <a:t>Output Decisions: Revenues, Costs, and Profit Maximization </a:t>
            </a:r>
            <a:r>
              <a:rPr lang="en-US" sz="2000" i="1" kern="1200" dirty="0">
                <a:solidFill>
                  <a:srgbClr val="FFFFFF"/>
                </a:solidFill>
                <a:effectLst/>
                <a:latin typeface="Arial"/>
              </a:rPr>
              <a:t>(2 of 2)</a:t>
            </a:r>
            <a:endParaRPr lang="en-US" dirty="0"/>
          </a:p>
        </p:txBody>
      </p:sp>
      <p:sp>
        <p:nvSpPr>
          <p:cNvPr id="3" name="Content Placeholder 2"/>
          <p:cNvSpPr>
            <a:spLocks noGrp="1"/>
          </p:cNvSpPr>
          <p:nvPr>
            <p:ph idx="1"/>
          </p:nvPr>
        </p:nvSpPr>
        <p:spPr/>
        <p:txBody>
          <a:bodyPr/>
          <a:lstStyle/>
          <a:p>
            <a:pPr marL="0" indent="0">
              <a:buNone/>
            </a:pPr>
            <a:r>
              <a:rPr lang="en-US" sz="2400" b="1" kern="0" dirty="0"/>
              <a:t>Total Revenue and Marginal Revenue</a:t>
            </a:r>
          </a:p>
          <a:p>
            <a:r>
              <a:rPr lang="en-US" sz="2400" b="1" dirty="0"/>
              <a:t>total revenue (</a:t>
            </a:r>
            <a:r>
              <a:rPr lang="en-US" sz="2400" b="1" i="1" dirty="0"/>
              <a:t>TR</a:t>
            </a:r>
            <a:r>
              <a:rPr lang="en-US" sz="2400" b="1" dirty="0"/>
              <a:t>)</a:t>
            </a:r>
            <a:r>
              <a:rPr lang="en-US" sz="2400" b="1" dirty="0">
                <a:solidFill>
                  <a:srgbClr val="006668"/>
                </a:solidFill>
              </a:rPr>
              <a:t>  </a:t>
            </a:r>
            <a:r>
              <a:rPr lang="en-US" sz="2400" dirty="0"/>
              <a:t>The total amount that a firm takes in from the sale of its product: the price per unit times the quantity of output the firm decides to produce </a:t>
            </a:r>
            <a:br>
              <a:rPr lang="en-US" sz="2400" dirty="0"/>
            </a:br>
            <a:r>
              <a:rPr lang="en-US" sz="2400" dirty="0"/>
              <a:t>(</a:t>
            </a:r>
            <a:r>
              <a:rPr lang="en-US" sz="2400" i="1" dirty="0"/>
              <a:t>P </a:t>
            </a:r>
            <a:r>
              <a:rPr lang="en-US" sz="2400" dirty="0"/>
              <a:t>× </a:t>
            </a:r>
            <a:r>
              <a:rPr lang="en-US" sz="2400" i="1" dirty="0"/>
              <a:t>q</a:t>
            </a:r>
            <a:r>
              <a:rPr lang="en-US" sz="2400" dirty="0"/>
              <a:t>).</a:t>
            </a:r>
            <a:endParaRPr lang="en-US" dirty="0"/>
          </a:p>
          <a:p>
            <a:pPr marL="1344168" lvl="3" indent="0">
              <a:buNone/>
            </a:pPr>
            <a:r>
              <a:rPr lang="en-US" sz="2400" dirty="0"/>
              <a:t>			</a:t>
            </a:r>
            <a:endParaRPr lang="en-US" sz="1400" dirty="0"/>
          </a:p>
        </p:txBody>
      </p:sp>
      <p:pic>
        <p:nvPicPr>
          <p:cNvPr id="4098" name="Picture 2" descr="Equation: Total revenue equals price times quantity&#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28862" y="3748088"/>
            <a:ext cx="4486275"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descr="Equation: TR equals P times q&#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1575" y="4466432"/>
            <a:ext cx="1927225"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4827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t>FIGURE 8.9  Demand Facing a Single Firm in a Perfectly Competitive Market</a:t>
            </a:r>
          </a:p>
        </p:txBody>
      </p:sp>
      <p:pic>
        <p:nvPicPr>
          <p:cNvPr id="4" name="Picture 3" descr="Two x-y graphs present demand facing a single firm in a perfectly competitive market&#10;"/>
          <p:cNvPicPr>
            <a:picLocks noChangeAspect="1"/>
          </p:cNvPicPr>
          <p:nvPr/>
        </p:nvPicPr>
        <p:blipFill>
          <a:blip r:embed="rId3" cstate="print"/>
          <a:stretch>
            <a:fillRect/>
          </a:stretch>
        </p:blipFill>
        <p:spPr>
          <a:xfrm>
            <a:off x="1066800" y="990600"/>
            <a:ext cx="6582810" cy="4027948"/>
          </a:xfrm>
          <a:prstGeom prst="rect">
            <a:avLst/>
          </a:prstGeom>
        </p:spPr>
      </p:pic>
      <p:sp>
        <p:nvSpPr>
          <p:cNvPr id="5" name="Text Placeholder 4"/>
          <p:cNvSpPr>
            <a:spLocks noGrp="1"/>
          </p:cNvSpPr>
          <p:nvPr>
            <p:ph type="body" sz="quarter" idx="13"/>
          </p:nvPr>
        </p:nvSpPr>
        <p:spPr>
          <a:xfrm>
            <a:off x="609600" y="5029200"/>
            <a:ext cx="8229600" cy="1297856"/>
          </a:xfrm>
        </p:spPr>
        <p:txBody>
          <a:bodyPr/>
          <a:lstStyle/>
          <a:p>
            <a:pPr rtl="0" eaLnBrk="1" latinLnBrk="0" hangingPunct="1">
              <a:spcBef>
                <a:spcPts val="1800"/>
              </a:spcBef>
            </a:pPr>
            <a:r>
              <a:rPr lang="en-US" sz="1600" kern="1200" dirty="0">
                <a:solidFill>
                  <a:schemeClr val="tx1"/>
                </a:solidFill>
                <a:effectLst/>
                <a:latin typeface="+mn-lt"/>
                <a:ea typeface="+mn-ea"/>
                <a:cs typeface="+mn-cs"/>
              </a:rPr>
              <a:t>If a representative firm in a perfectly competitive market raises the price of its output above $5.00, the quantity demanded of </a:t>
            </a:r>
            <a:r>
              <a:rPr lang="en-US" sz="1600" i="1" kern="1200" dirty="0">
                <a:solidFill>
                  <a:schemeClr val="tx1"/>
                </a:solidFill>
                <a:effectLst/>
                <a:latin typeface="+mn-lt"/>
                <a:ea typeface="+mn-ea"/>
                <a:cs typeface="+mn-cs"/>
              </a:rPr>
              <a:t>that firm’s </a:t>
            </a:r>
            <a:r>
              <a:rPr lang="en-US" sz="1600" kern="1200" dirty="0">
                <a:solidFill>
                  <a:schemeClr val="tx1"/>
                </a:solidFill>
                <a:effectLst/>
                <a:latin typeface="+mn-lt"/>
                <a:ea typeface="+mn-ea"/>
                <a:cs typeface="+mn-cs"/>
              </a:rPr>
              <a:t>output will drop to zero.</a:t>
            </a:r>
            <a:endParaRPr lang="en-US" dirty="0">
              <a:effectLst/>
            </a:endParaRPr>
          </a:p>
          <a:p>
            <a:pPr rtl="0" eaLnBrk="1" latinLnBrk="0" hangingPunct="1">
              <a:spcBef>
                <a:spcPts val="1800"/>
              </a:spcBef>
            </a:pPr>
            <a:r>
              <a:rPr lang="en-US" sz="1600" kern="1200" dirty="0">
                <a:solidFill>
                  <a:schemeClr val="tx1"/>
                </a:solidFill>
                <a:effectLst/>
                <a:latin typeface="+mn-lt"/>
                <a:ea typeface="+mn-ea"/>
                <a:cs typeface="+mn-cs"/>
              </a:rPr>
              <a:t>Each firm faces a perfectly elastic demand curve, </a:t>
            </a:r>
            <a:r>
              <a:rPr lang="en-US" sz="1600" i="1" kern="1200" dirty="0">
                <a:solidFill>
                  <a:schemeClr val="tx1"/>
                </a:solidFill>
                <a:effectLst/>
                <a:latin typeface="+mn-lt"/>
                <a:ea typeface="+mn-ea"/>
                <a:cs typeface="+mn-cs"/>
              </a:rPr>
              <a:t>d</a:t>
            </a:r>
            <a:r>
              <a:rPr lang="en-US" sz="1600" kern="1200" dirty="0">
                <a:solidFill>
                  <a:schemeClr val="tx1"/>
                </a:solidFill>
                <a:effectLst/>
                <a:latin typeface="+mn-lt"/>
                <a:ea typeface="+mn-ea"/>
                <a:cs typeface="+mn-cs"/>
              </a:rPr>
              <a:t>.</a:t>
            </a:r>
            <a:endParaRPr lang="en-US" dirty="0"/>
          </a:p>
        </p:txBody>
      </p:sp>
    </p:spTree>
    <p:extLst>
      <p:ext uri="{BB962C8B-B14F-4D97-AF65-F5344CB8AC3E}">
        <p14:creationId xmlns:p14="http://schemas.microsoft.com/office/powerpoint/2010/main" val="11763877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kern="0" dirty="0"/>
              <a:t>Total Revenue and Marginal Revenue</a:t>
            </a:r>
            <a:endParaRPr lang="en-US" dirty="0"/>
          </a:p>
        </p:txBody>
      </p:sp>
      <p:sp>
        <p:nvSpPr>
          <p:cNvPr id="3" name="Content Placeholder 2"/>
          <p:cNvSpPr>
            <a:spLocks noGrp="1"/>
          </p:cNvSpPr>
          <p:nvPr>
            <p:ph idx="1"/>
          </p:nvPr>
        </p:nvSpPr>
        <p:spPr/>
        <p:txBody>
          <a:bodyPr/>
          <a:lstStyle/>
          <a:p>
            <a:r>
              <a:rPr lang="en-US" sz="2400" b="1" dirty="0"/>
              <a:t>marginal revenue (</a:t>
            </a:r>
            <a:r>
              <a:rPr lang="en-US" sz="2400" b="1" i="1" dirty="0"/>
              <a:t>MR</a:t>
            </a:r>
            <a:r>
              <a:rPr lang="en-US" sz="2400" b="1" dirty="0"/>
              <a:t>)</a:t>
            </a:r>
            <a:r>
              <a:rPr lang="en-US" sz="2400" b="1" dirty="0">
                <a:solidFill>
                  <a:srgbClr val="006668"/>
                </a:solidFill>
              </a:rPr>
              <a:t>  </a:t>
            </a:r>
            <a:r>
              <a:rPr lang="en-US" sz="2400" dirty="0"/>
              <a:t>The additional revenue that a firm takes in when it increases output by one additional unit. In perfect competition, the marginal revenue is equal to the price.</a:t>
            </a:r>
          </a:p>
          <a:p>
            <a:r>
              <a:rPr lang="en-US" sz="2400" dirty="0"/>
              <a:t>The </a:t>
            </a:r>
            <a:r>
              <a:rPr lang="en-US" sz="2400" i="1" dirty="0"/>
              <a:t>marginal revenue curve and the demand curve facing a competitive firm are identical</a:t>
            </a:r>
            <a:r>
              <a:rPr lang="en-US" sz="2400" dirty="0"/>
              <a:t>.</a:t>
            </a:r>
          </a:p>
          <a:p>
            <a:r>
              <a:rPr lang="en-US" sz="2400" dirty="0"/>
              <a:t>The horizontal line in Figure 8.9(b) can be thought of as both the demand curve facing the firm and its marginal revenue curve:</a:t>
            </a:r>
            <a:endParaRPr lang="en-US" i="1" dirty="0">
              <a:latin typeface="Times New Roman" panose="02020603050405020304" pitchFamily="18" charset="0"/>
              <a:cs typeface="Times New Roman" panose="02020603050405020304" pitchFamily="18" charset="0"/>
            </a:endParaRPr>
          </a:p>
        </p:txBody>
      </p:sp>
      <p:pic>
        <p:nvPicPr>
          <p:cNvPr id="5122" name="Picture 2" descr="Equation: P star equals d equals MR&#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2350" y="5334000"/>
            <a:ext cx="2017713"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3703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Costs and Revenues to Maximize Profit </a:t>
            </a:r>
            <a:r>
              <a:rPr lang="en-US" sz="2000" i="1" dirty="0">
                <a:solidFill>
                  <a:prstClr val="white"/>
                </a:solidFill>
              </a:rPr>
              <a:t>(1 of 2)</a:t>
            </a:r>
            <a:endParaRPr lang="en-US" dirty="0"/>
          </a:p>
        </p:txBody>
      </p:sp>
      <p:sp>
        <p:nvSpPr>
          <p:cNvPr id="3" name="Content Placeholder 2"/>
          <p:cNvSpPr>
            <a:spLocks noGrp="1"/>
          </p:cNvSpPr>
          <p:nvPr>
            <p:ph idx="1"/>
          </p:nvPr>
        </p:nvSpPr>
        <p:spPr/>
        <p:txBody>
          <a:bodyPr/>
          <a:lstStyle/>
          <a:p>
            <a:pPr marL="0" indent="0">
              <a:buNone/>
            </a:pPr>
            <a:r>
              <a:rPr lang="en-US" sz="2400" b="1" dirty="0"/>
              <a:t>The Profit-Maximizing Level of Output</a:t>
            </a:r>
          </a:p>
          <a:p>
            <a:r>
              <a:rPr lang="en-US" sz="2400" dirty="0"/>
              <a:t>As long as marginal revenue is greater than marginal cost, even though the difference between the two is getting smaller, added output means added profit. </a:t>
            </a:r>
          </a:p>
          <a:p>
            <a:r>
              <a:rPr lang="en-US" sz="2400" dirty="0"/>
              <a:t>Whenever marginal revenue exceeds marginal cost, the revenue gained by increasing output by 1 unit per period exceeds the cost incurred by doing so. </a:t>
            </a:r>
          </a:p>
          <a:p>
            <a:r>
              <a:rPr lang="en-US" sz="2400" dirty="0"/>
              <a:t>The profit-maximizing perfectly competitive firm will produce up to the point where the price of its output is just equal to short-run marginal cost—the level of output at which</a:t>
            </a:r>
          </a:p>
        </p:txBody>
      </p:sp>
      <p:pic>
        <p:nvPicPr>
          <p:cNvPr id="6148" name="Picture 4" descr="Equation: P star equals MC.&#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5867400"/>
            <a:ext cx="1295400" cy="3144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719437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Costs and Revenues to Maximize Profit </a:t>
            </a:r>
            <a:r>
              <a:rPr lang="en-US" sz="2000" i="1" dirty="0">
                <a:solidFill>
                  <a:prstClr val="white"/>
                </a:solidFill>
              </a:rPr>
              <a:t>(2 of 2)</a:t>
            </a:r>
            <a:endParaRPr lang="en-US" dirty="0"/>
          </a:p>
        </p:txBody>
      </p:sp>
      <p:sp>
        <p:nvSpPr>
          <p:cNvPr id="3" name="Content Placeholder 2"/>
          <p:cNvSpPr>
            <a:spLocks noGrp="1"/>
          </p:cNvSpPr>
          <p:nvPr>
            <p:ph idx="1"/>
          </p:nvPr>
        </p:nvSpPr>
        <p:spPr/>
        <p:txBody>
          <a:bodyPr/>
          <a:lstStyle/>
          <a:p>
            <a:pPr marL="0" indent="0">
              <a:buNone/>
            </a:pPr>
            <a:r>
              <a:rPr lang="en-US" sz="2400" b="1" dirty="0"/>
              <a:t>The Profit-Maximizing Level of Output</a:t>
            </a:r>
          </a:p>
          <a:p>
            <a:r>
              <a:rPr lang="en-US" sz="2400" dirty="0"/>
              <a:t>The profit-maximizing output level for </a:t>
            </a:r>
            <a:r>
              <a:rPr lang="en-US" sz="2400" i="1" dirty="0"/>
              <a:t>all</a:t>
            </a:r>
            <a:r>
              <a:rPr lang="en-US" sz="2400" dirty="0"/>
              <a:t> firms is the output level where </a:t>
            </a:r>
            <a:r>
              <a:rPr lang="en-US" sz="2400" i="1" dirty="0"/>
              <a:t>MR</a:t>
            </a:r>
            <a:r>
              <a:rPr lang="en-US" sz="2400" dirty="0"/>
              <a:t> = </a:t>
            </a:r>
            <a:r>
              <a:rPr lang="en-US" sz="2400" i="1" dirty="0"/>
              <a:t>MC</a:t>
            </a:r>
            <a:r>
              <a:rPr lang="en-US" sz="2400" dirty="0"/>
              <a:t>.</a:t>
            </a:r>
          </a:p>
          <a:p>
            <a:r>
              <a:rPr lang="en-US" sz="2400" dirty="0"/>
              <a:t>In perfect competition, however, </a:t>
            </a:r>
            <a:r>
              <a:rPr lang="en-US" sz="2400" i="1" dirty="0"/>
              <a:t>MR = P</a:t>
            </a:r>
            <a:r>
              <a:rPr lang="en-US" sz="2400" dirty="0"/>
              <a:t>, as shown earlier. Hence, for perfectly competitive firms, we can rewrite our profit-maximizing condition as </a:t>
            </a:r>
            <a:r>
              <a:rPr lang="en-US" sz="2400" i="1" dirty="0"/>
              <a:t>P</a:t>
            </a:r>
            <a:r>
              <a:rPr lang="en-US" sz="2400" dirty="0"/>
              <a:t> = </a:t>
            </a:r>
            <a:r>
              <a:rPr lang="en-US" sz="2400" i="1" dirty="0"/>
              <a:t>MC</a:t>
            </a:r>
            <a:r>
              <a:rPr lang="en-US" sz="2400" dirty="0"/>
              <a:t>.</a:t>
            </a:r>
          </a:p>
          <a:p>
            <a:r>
              <a:rPr lang="en-US" sz="2400" i="1" dirty="0"/>
              <a:t>Important note: The key idea here is that firms will produce as long as marginal revenue exceeds marginal cost. </a:t>
            </a:r>
            <a:endParaRPr lang="en-US" sz="2400" dirty="0"/>
          </a:p>
        </p:txBody>
      </p:sp>
      <p:pic>
        <p:nvPicPr>
          <p:cNvPr id="7171" name="Picture 3" descr="Equation: M R equals M C&#10;" hidden="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5530" y="2540000"/>
            <a:ext cx="1443789"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2" name="Picture 4" hidden="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05400" y="3149599"/>
            <a:ext cx="962025" cy="257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76717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t>FIGURE 8.10  The Profit-Maximizing Level of Output for a Perfectly Competitive Firm</a:t>
            </a:r>
          </a:p>
        </p:txBody>
      </p:sp>
      <p:pic>
        <p:nvPicPr>
          <p:cNvPr id="4" name="Picture 3" descr="Two x-y graphs present the profit-maximizing level of output for a perfectly competitive firm&#10;"/>
          <p:cNvPicPr>
            <a:picLocks noChangeAspect="1"/>
          </p:cNvPicPr>
          <p:nvPr/>
        </p:nvPicPr>
        <p:blipFill>
          <a:blip r:embed="rId3" cstate="print"/>
          <a:stretch>
            <a:fillRect/>
          </a:stretch>
        </p:blipFill>
        <p:spPr>
          <a:xfrm>
            <a:off x="457200" y="990600"/>
            <a:ext cx="8143716" cy="3962400"/>
          </a:xfrm>
          <a:prstGeom prst="rect">
            <a:avLst/>
          </a:prstGeom>
        </p:spPr>
      </p:pic>
      <p:sp>
        <p:nvSpPr>
          <p:cNvPr id="3" name="Text Placeholder 2"/>
          <p:cNvSpPr>
            <a:spLocks noGrp="1"/>
          </p:cNvSpPr>
          <p:nvPr>
            <p:ph type="body" sz="quarter" idx="13"/>
          </p:nvPr>
        </p:nvSpPr>
        <p:spPr>
          <a:xfrm>
            <a:off x="533400" y="4800600"/>
            <a:ext cx="8229600" cy="1504208"/>
          </a:xfrm>
        </p:spPr>
        <p:txBody>
          <a:bodyPr/>
          <a:lstStyle/>
          <a:p>
            <a:pPr>
              <a:spcBef>
                <a:spcPts val="1500"/>
              </a:spcBef>
            </a:pPr>
            <a:r>
              <a:rPr lang="en-US" sz="1400" dirty="0"/>
              <a:t>If price is above marginal cost, as it is at every quantity less than 300 units of output, profits can be increased by raising output; each additional unit increases revenues by more than it costs to produce the additional output because P &gt; MC. Beyond q* = 300, however, added output will reduce profits.</a:t>
            </a:r>
          </a:p>
          <a:p>
            <a:pPr>
              <a:spcBef>
                <a:spcPts val="1500"/>
              </a:spcBef>
            </a:pPr>
            <a:r>
              <a:rPr lang="en-US" sz="1400" dirty="0"/>
              <a:t>At 340 units of output, an additional unit of output costs more to produce than it will bring in revenue when sold on the market. Profit-maximizing output is thus q*, the point at which P = MC.</a:t>
            </a:r>
            <a:endParaRPr lang="en-US" dirty="0"/>
          </a:p>
        </p:txBody>
      </p:sp>
    </p:spTree>
    <p:extLst>
      <p:ext uri="{BB962C8B-B14F-4D97-AF65-F5344CB8AC3E}">
        <p14:creationId xmlns:p14="http://schemas.microsoft.com/office/powerpoint/2010/main" val="17406660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 Numerical Example </a:t>
            </a:r>
            <a:r>
              <a:rPr lang="en-US" sz="2000" i="1" dirty="0">
                <a:solidFill>
                  <a:prstClr val="white"/>
                </a:solidFill>
              </a:rPr>
              <a:t>(1 of 2)</a:t>
            </a:r>
            <a:endParaRPr lang="en-US" dirty="0"/>
          </a:p>
        </p:txBody>
      </p:sp>
      <p:sp>
        <p:nvSpPr>
          <p:cNvPr id="2" name="Content Placeholder 1"/>
          <p:cNvSpPr>
            <a:spLocks noGrp="1"/>
          </p:cNvSpPr>
          <p:nvPr>
            <p:ph idx="1"/>
          </p:nvPr>
        </p:nvSpPr>
        <p:spPr>
          <a:xfrm>
            <a:off x="457200" y="1600201"/>
            <a:ext cx="8229600" cy="457200"/>
          </a:xfrm>
        </p:spPr>
        <p:txBody>
          <a:bodyPr/>
          <a:lstStyle/>
          <a:p>
            <a:pPr marL="0" indent="0" fontAlgn="base">
              <a:spcBef>
                <a:spcPct val="10000"/>
              </a:spcBef>
              <a:spcAft>
                <a:spcPct val="10000"/>
              </a:spcAft>
              <a:buClrTx/>
              <a:buSzTx/>
              <a:buNone/>
              <a:defRPr/>
            </a:pPr>
            <a:r>
              <a:rPr lang="en-US" sz="2000" b="1" dirty="0">
                <a:latin typeface="Arial" charset="0"/>
                <a:cs typeface="Arial" charset="0"/>
              </a:rPr>
              <a:t>TABLE 8.6   Profit Analysis for a Simple Firm</a:t>
            </a:r>
          </a:p>
        </p:txBody>
      </p:sp>
      <mc:AlternateContent xmlns:mc="http://schemas.openxmlformats.org/markup-compatibility/2006" xmlns:a14="http://schemas.microsoft.com/office/drawing/2010/main">
        <mc:Choice Requires="a14">
          <p:graphicFrame>
            <p:nvGraphicFramePr>
              <p:cNvPr id="7" name="Table 6"/>
              <p:cNvGraphicFramePr>
                <a:graphicFrameLocks noGrp="1"/>
              </p:cNvGraphicFramePr>
              <p:nvPr>
                <p:extLst>
                  <p:ext uri="{D42A27DB-BD31-4B8C-83A1-F6EECF244321}">
                    <p14:modId xmlns:p14="http://schemas.microsoft.com/office/powerpoint/2010/main" val="4289635365"/>
                  </p:ext>
                </p:extLst>
              </p:nvPr>
            </p:nvGraphicFramePr>
            <p:xfrm>
              <a:off x="990600" y="2133600"/>
              <a:ext cx="7391400" cy="4058920"/>
            </p:xfrm>
            <a:graphic>
              <a:graphicData uri="http://schemas.openxmlformats.org/drawingml/2006/table">
                <a:tbl>
                  <a:tblPr firstRow="1" bandRow="1">
                    <a:tableStyleId>{5C22544A-7EE6-4342-B048-85BDC9FD1C3A}</a:tableStyleId>
                  </a:tblPr>
                  <a:tblGrid>
                    <a:gridCol w="923925">
                      <a:extLst>
                        <a:ext uri="{9D8B030D-6E8A-4147-A177-3AD203B41FA5}">
                          <a16:colId xmlns:a16="http://schemas.microsoft.com/office/drawing/2014/main" xmlns="" val="20000"/>
                        </a:ext>
                      </a:extLst>
                    </a:gridCol>
                    <a:gridCol w="923925">
                      <a:extLst>
                        <a:ext uri="{9D8B030D-6E8A-4147-A177-3AD203B41FA5}">
                          <a16:colId xmlns:a16="http://schemas.microsoft.com/office/drawing/2014/main" xmlns="" val="20001"/>
                        </a:ext>
                      </a:extLst>
                    </a:gridCol>
                    <a:gridCol w="923925">
                      <a:extLst>
                        <a:ext uri="{9D8B030D-6E8A-4147-A177-3AD203B41FA5}">
                          <a16:colId xmlns:a16="http://schemas.microsoft.com/office/drawing/2014/main" xmlns="" val="20002"/>
                        </a:ext>
                      </a:extLst>
                    </a:gridCol>
                    <a:gridCol w="923925">
                      <a:extLst>
                        <a:ext uri="{9D8B030D-6E8A-4147-A177-3AD203B41FA5}">
                          <a16:colId xmlns:a16="http://schemas.microsoft.com/office/drawing/2014/main" xmlns="" val="20003"/>
                        </a:ext>
                      </a:extLst>
                    </a:gridCol>
                    <a:gridCol w="923925">
                      <a:extLst>
                        <a:ext uri="{9D8B030D-6E8A-4147-A177-3AD203B41FA5}">
                          <a16:colId xmlns:a16="http://schemas.microsoft.com/office/drawing/2014/main" xmlns="" val="20004"/>
                        </a:ext>
                      </a:extLst>
                    </a:gridCol>
                    <a:gridCol w="923925">
                      <a:extLst>
                        <a:ext uri="{9D8B030D-6E8A-4147-A177-3AD203B41FA5}">
                          <a16:colId xmlns:a16="http://schemas.microsoft.com/office/drawing/2014/main" xmlns="" val="20005"/>
                        </a:ext>
                      </a:extLst>
                    </a:gridCol>
                    <a:gridCol w="923925">
                      <a:extLst>
                        <a:ext uri="{9D8B030D-6E8A-4147-A177-3AD203B41FA5}">
                          <a16:colId xmlns:a16="http://schemas.microsoft.com/office/drawing/2014/main" xmlns="" val="20006"/>
                        </a:ext>
                      </a:extLst>
                    </a:gridCol>
                    <a:gridCol w="923925">
                      <a:extLst>
                        <a:ext uri="{9D8B030D-6E8A-4147-A177-3AD203B41FA5}">
                          <a16:colId xmlns:a16="http://schemas.microsoft.com/office/drawing/2014/main" xmlns="" val="20007"/>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(1)</a:t>
                          </a:r>
                          <a:br>
                            <a:rPr kumimoji="0" lang="en-US" sz="1800" b="1" i="0" u="none" strike="noStrike" cap="none" normalizeH="0" baseline="0" dirty="0">
                              <a:ln>
                                <a:noFill/>
                              </a:ln>
                              <a:solidFill>
                                <a:schemeClr val="tx1"/>
                              </a:solidFill>
                              <a:effectLst/>
                              <a:latin typeface="Arial" charset="0"/>
                            </a:rPr>
                          </a:br>
                          <a:r>
                            <a:rPr kumimoji="0" lang="en-US" sz="1800" b="1" i="0" u="none" strike="noStrike" cap="none" normalizeH="0" baseline="0" dirty="0">
                              <a:ln>
                                <a:noFill/>
                              </a:ln>
                              <a:solidFill>
                                <a:schemeClr val="tx1"/>
                              </a:solidFill>
                              <a:effectLst/>
                              <a:latin typeface="Arial" charset="0"/>
                            </a:rPr>
                            <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q</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(2)</a:t>
                          </a:r>
                          <a:br>
                            <a:rPr kumimoji="0" lang="en-US" sz="1800" b="1" i="0" u="none" strike="noStrike" cap="none" normalizeH="0" baseline="0" dirty="0">
                              <a:ln>
                                <a:noFill/>
                              </a:ln>
                              <a:solidFill>
                                <a:schemeClr val="tx1"/>
                              </a:solidFill>
                              <a:effectLst/>
                              <a:latin typeface="Arial" charset="0"/>
                            </a:rPr>
                          </a:br>
                          <a:r>
                            <a:rPr kumimoji="0" lang="en-US" sz="1800" b="1" i="0" u="none" strike="noStrike" cap="none" normalizeH="0" baseline="0" dirty="0">
                              <a:ln>
                                <a:noFill/>
                              </a:ln>
                              <a:solidFill>
                                <a:schemeClr val="tx1"/>
                              </a:solidFill>
                              <a:effectLst/>
                              <a:latin typeface="Arial" charset="0"/>
                            </a:rPr>
                            <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TFC</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(3)</a:t>
                          </a:r>
                          <a:br>
                            <a:rPr kumimoji="0" lang="en-US" sz="1800" b="1" i="0" u="none" strike="noStrike" cap="none" normalizeH="0" baseline="0" dirty="0">
                              <a:ln>
                                <a:noFill/>
                              </a:ln>
                              <a:solidFill>
                                <a:schemeClr val="tx1"/>
                              </a:solidFill>
                              <a:effectLst/>
                              <a:latin typeface="Arial" charset="0"/>
                            </a:rPr>
                          </a:br>
                          <a:r>
                            <a:rPr kumimoji="0" lang="en-US" sz="1800" b="1" i="0" u="none" strike="noStrike" cap="none" normalizeH="0" baseline="0" dirty="0">
                              <a:ln>
                                <a:noFill/>
                              </a:ln>
                              <a:solidFill>
                                <a:schemeClr val="tx1"/>
                              </a:solidFill>
                              <a:effectLst/>
                              <a:latin typeface="Arial" charset="0"/>
                            </a:rPr>
                            <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TVC</a:t>
                          </a:r>
                          <a:endParaRPr kumimoji="0" lang="en-US" sz="1800" b="0" i="0" u="none" strike="noStrike" cap="none" normalizeH="0" baseline="0" dirty="0">
                            <a:ln>
                              <a:noFill/>
                            </a:ln>
                            <a:solidFill>
                              <a:schemeClr val="tx1"/>
                            </a:solidFill>
                            <a:effectLst/>
                            <a:latin typeface="Arial" charset="0"/>
                          </a:endParaRP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(4)</a:t>
                          </a:r>
                          <a:br>
                            <a:rPr kumimoji="0" lang="en-US" sz="1800" b="1" i="0" u="none" strike="noStrike" cap="none" normalizeH="0" baseline="0" dirty="0">
                              <a:ln>
                                <a:noFill/>
                              </a:ln>
                              <a:solidFill>
                                <a:schemeClr val="tx1"/>
                              </a:solidFill>
                              <a:effectLst/>
                              <a:latin typeface="Arial" charset="0"/>
                            </a:rPr>
                          </a:br>
                          <a:r>
                            <a:rPr kumimoji="0" lang="en-US" sz="1800" b="1" i="0" u="none" strike="noStrike" cap="none" normalizeH="0" baseline="0" dirty="0">
                              <a:ln>
                                <a:noFill/>
                              </a:ln>
                              <a:solidFill>
                                <a:schemeClr val="tx1"/>
                              </a:solidFill>
                              <a:effectLst/>
                              <a:latin typeface="Arial" charset="0"/>
                            </a:rPr>
                            <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MC</a:t>
                          </a:r>
                          <a:endParaRPr kumimoji="0" lang="en-US" sz="1800" b="0" i="0" u="none" strike="noStrike" cap="none" normalizeH="0" baseline="0" dirty="0">
                            <a:ln>
                              <a:noFill/>
                            </a:ln>
                            <a:solidFill>
                              <a:schemeClr val="tx1"/>
                            </a:solidFill>
                            <a:effectLst/>
                            <a:latin typeface="Arial" charset="0"/>
                          </a:endParaRP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(5)</a:t>
                          </a:r>
                          <a:br>
                            <a:rPr kumimoji="0" lang="en-US" sz="1800" b="1" i="0" u="none" strike="noStrike" cap="none" normalizeH="0" baseline="0" dirty="0">
                              <a:ln>
                                <a:noFill/>
                              </a:ln>
                              <a:solidFill>
                                <a:schemeClr val="tx1"/>
                              </a:solidFill>
                              <a:effectLst/>
                              <a:latin typeface="Arial" charset="0"/>
                            </a:rPr>
                          </a:br>
                          <a:r>
                            <a:rPr kumimoji="0" lang="en-US" sz="1800" b="1" i="0" u="none" strike="noStrike" cap="none" normalizeH="0" baseline="0" dirty="0">
                              <a:ln>
                                <a:noFill/>
                              </a:ln>
                              <a:solidFill>
                                <a:schemeClr val="tx1"/>
                              </a:solidFill>
                              <a:effectLst/>
                              <a:latin typeface="Arial" charset="0"/>
                            </a:rPr>
                            <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P </a:t>
                          </a:r>
                          <a:r>
                            <a:rPr kumimoji="0" lang="en-US" sz="1800" b="0" i="0" u="none" strike="noStrike" cap="none" normalizeH="0" baseline="0" dirty="0">
                              <a:ln>
                                <a:noFill/>
                              </a:ln>
                              <a:solidFill>
                                <a:schemeClr val="tx1"/>
                              </a:solidFill>
                              <a:effectLst/>
                              <a:latin typeface="Arial" charset="0"/>
                            </a:rPr>
                            <a:t>=</a:t>
                          </a:r>
                          <a:r>
                            <a:rPr kumimoji="0" lang="en-US" sz="1800" b="0" i="1" u="none" strike="noStrike" cap="none" normalizeH="0" baseline="0" dirty="0">
                              <a:ln>
                                <a:noFill/>
                              </a:ln>
                              <a:solidFill>
                                <a:schemeClr val="tx1"/>
                              </a:solidFill>
                              <a:effectLst/>
                              <a:latin typeface="Arial" charset="0"/>
                            </a:rPr>
                            <a:t> MR</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(6)</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TR</a:t>
                          </a:r>
                          <a:br>
                            <a:rPr kumimoji="0" lang="en-US" sz="1800" b="0" i="1" u="none" strike="noStrike" cap="none" normalizeH="0" baseline="0" dirty="0">
                              <a:ln>
                                <a:noFill/>
                              </a:ln>
                              <a:solidFill>
                                <a:schemeClr val="tx1"/>
                              </a:solidFill>
                              <a:effectLst/>
                              <a:latin typeface="Arial" charset="0"/>
                            </a:rPr>
                          </a:br>
                          <a:r>
                            <a:rPr kumimoji="0" lang="en-US" sz="1800" b="0" i="0" u="none" strike="noStrike" cap="none" normalizeH="0" baseline="0" dirty="0">
                              <a:ln>
                                <a:noFill/>
                              </a:ln>
                              <a:solidFill>
                                <a:schemeClr val="tx1"/>
                              </a:solidFill>
                              <a:effectLst/>
                              <a:latin typeface="Arial" charset="0"/>
                            </a:rPr>
                            <a:t>(</a:t>
                          </a:r>
                          <a:r>
                            <a:rPr kumimoji="0" lang="en-US" sz="1800" b="0" i="1" u="none" strike="noStrike" cap="none" normalizeH="0" baseline="0" dirty="0">
                              <a:ln>
                                <a:noFill/>
                              </a:ln>
                              <a:solidFill>
                                <a:schemeClr val="tx1"/>
                              </a:solidFill>
                              <a:effectLst/>
                              <a:latin typeface="Arial" charset="0"/>
                            </a:rPr>
                            <a:t>P</a:t>
                          </a:r>
                          <a:r>
                            <a:rPr kumimoji="0" lang="en-US" sz="1800" b="0" i="0" u="none" strike="noStrike" cap="none" normalizeH="0" baseline="0" dirty="0">
                              <a:ln>
                                <a:noFill/>
                              </a:ln>
                              <a:solidFill>
                                <a:schemeClr val="tx1"/>
                              </a:solidFill>
                              <a:effectLst/>
                              <a:latin typeface="Arial" charset="0"/>
                            </a:rPr>
                            <a:t> × </a:t>
                          </a:r>
                          <a:r>
                            <a:rPr kumimoji="0" lang="en-US" sz="1800" b="0" i="1" u="none" strike="noStrike" cap="none" normalizeH="0" baseline="0" dirty="0">
                              <a:ln>
                                <a:noFill/>
                              </a:ln>
                              <a:solidFill>
                                <a:schemeClr val="tx1"/>
                              </a:solidFill>
                              <a:effectLst/>
                              <a:latin typeface="Arial" charset="0"/>
                            </a:rPr>
                            <a:t>q</a:t>
                          </a:r>
                          <a:r>
                            <a:rPr kumimoji="0" lang="en-US" sz="1800" b="0" i="0" u="none" strike="noStrike" cap="none" normalizeH="0" baseline="0" dirty="0">
                              <a:ln>
                                <a:noFill/>
                              </a:ln>
                              <a:solidFill>
                                <a:schemeClr val="tx1"/>
                              </a:solidFill>
                              <a:effectLst/>
                              <a:latin typeface="Arial" charset="0"/>
                            </a:rPr>
                            <a:t>)</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(7)</a:t>
                          </a:r>
                          <a:br>
                            <a:rPr kumimoji="0" lang="en-US" sz="1800" b="1" i="0" u="none" strike="noStrike" cap="none" normalizeH="0" baseline="0" dirty="0">
                              <a:ln>
                                <a:noFill/>
                              </a:ln>
                              <a:solidFill>
                                <a:schemeClr val="tx1"/>
                              </a:solidFill>
                              <a:effectLst/>
                              <a:latin typeface="Arial" charset="0"/>
                            </a:rPr>
                          </a:br>
                          <a:r>
                            <a:rPr kumimoji="0" lang="en-US" sz="1800" b="0" i="1" u="none" strike="noStrike" cap="none" normalizeH="0" baseline="0" dirty="0">
                              <a:ln>
                                <a:noFill/>
                              </a:ln>
                              <a:solidFill>
                                <a:schemeClr val="tx1"/>
                              </a:solidFill>
                              <a:effectLst/>
                              <a:latin typeface="Arial" charset="0"/>
                            </a:rPr>
                            <a:t>TC</a:t>
                          </a:r>
                          <a:r>
                            <a:rPr kumimoji="0" lang="en-US" sz="1800" b="0" i="0" u="none" strike="noStrike" cap="none" normalizeH="0" baseline="0" dirty="0">
                              <a:ln>
                                <a:noFill/>
                              </a:ln>
                              <a:solidFill>
                                <a:schemeClr val="tx1"/>
                              </a:solidFill>
                              <a:effectLst/>
                              <a:latin typeface="Arial" charset="0"/>
                            </a:rPr>
                            <a:t/>
                          </a:r>
                          <a:br>
                            <a:rPr kumimoji="0" lang="en-US" sz="1800" b="0" i="0" u="none" strike="noStrike" cap="none" normalizeH="0" baseline="0" dirty="0">
                              <a:ln>
                                <a:noFill/>
                              </a:ln>
                              <a:solidFill>
                                <a:schemeClr val="tx1"/>
                              </a:solidFill>
                              <a:effectLst/>
                              <a:latin typeface="Arial" charset="0"/>
                            </a:rPr>
                          </a:br>
                          <a:r>
                            <a:rPr kumimoji="0" lang="en-US" sz="1800" b="0" i="0" u="none" strike="noStrike" cap="none" normalizeH="0" baseline="0" dirty="0">
                              <a:ln>
                                <a:noFill/>
                              </a:ln>
                              <a:solidFill>
                                <a:schemeClr val="tx1"/>
                              </a:solidFill>
                              <a:effectLst/>
                              <a:latin typeface="Arial" charset="0"/>
                            </a:rPr>
                            <a:t>(</a:t>
                          </a:r>
                          <a:r>
                            <a:rPr kumimoji="0" lang="en-US" sz="1800" b="0" i="1" u="none" strike="noStrike" cap="none" normalizeH="0" baseline="0" dirty="0">
                              <a:ln>
                                <a:noFill/>
                              </a:ln>
                              <a:solidFill>
                                <a:schemeClr val="tx1"/>
                              </a:solidFill>
                              <a:effectLst/>
                              <a:latin typeface="Arial" charset="0"/>
                            </a:rPr>
                            <a:t>TFC </a:t>
                          </a:r>
                          <a:r>
                            <a:rPr kumimoji="0" lang="en-US" sz="1800" b="0" i="0" u="none" strike="noStrike" cap="none" normalizeH="0" baseline="0" dirty="0">
                              <a:ln>
                                <a:noFill/>
                              </a:ln>
                              <a:solidFill>
                                <a:schemeClr val="tx1"/>
                              </a:solidFill>
                              <a:effectLst/>
                              <a:latin typeface="Arial" charset="0"/>
                            </a:rPr>
                            <a:t>+</a:t>
                          </a:r>
                          <a:r>
                            <a:rPr kumimoji="0" lang="en-US" sz="1800" b="0" i="1" u="none" strike="noStrike" cap="none" normalizeH="0" baseline="0" dirty="0">
                              <a:ln>
                                <a:noFill/>
                              </a:ln>
                              <a:solidFill>
                                <a:schemeClr val="tx1"/>
                              </a:solidFill>
                              <a:effectLst/>
                              <a:latin typeface="Arial" charset="0"/>
                            </a:rPr>
                            <a:t> TVC</a:t>
                          </a:r>
                          <a:r>
                            <a:rPr kumimoji="0" lang="en-US" sz="1800" b="0" i="0" u="none" strike="noStrike" cap="none" normalizeH="0" baseline="0" dirty="0">
                              <a:ln>
                                <a:noFill/>
                              </a:ln>
                              <a:solidFill>
                                <a:schemeClr val="tx1"/>
                              </a:solidFill>
                              <a:effectLst/>
                              <a:latin typeface="Arial" charset="0"/>
                            </a:rPr>
                            <a:t>)</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Arial" charset="0"/>
                            </a:rPr>
                            <a:t>(8)</a:t>
                          </a:r>
                          <a:br>
                            <a:rPr kumimoji="0" lang="en-US" sz="1800" b="1" i="0" u="none" strike="noStrike" cap="none" normalizeH="0" baseline="0" dirty="0">
                              <a:ln>
                                <a:noFill/>
                              </a:ln>
                              <a:solidFill>
                                <a:schemeClr val="tx1"/>
                              </a:solidFill>
                              <a:effectLst/>
                              <a:latin typeface="Arial" charset="0"/>
                            </a:rPr>
                          </a:br>
                          <a:r>
                            <a:rPr kumimoji="0" lang="en-US" sz="1800" b="0" i="0" u="none" strike="noStrike" cap="none" normalizeH="0" baseline="0" dirty="0">
                              <a:ln>
                                <a:noFill/>
                              </a:ln>
                              <a:solidFill>
                                <a:schemeClr val="tx1"/>
                              </a:solidFill>
                              <a:effectLst/>
                              <a:latin typeface="Arial" charset="0"/>
                            </a:rPr>
                            <a:t>Profit</a:t>
                          </a:r>
                          <a:r>
                            <a:rPr kumimoji="0" lang="en-US" sz="1800" b="0" i="1" u="none" strike="noStrike" cap="none" normalizeH="0" baseline="0" dirty="0">
                              <a:ln>
                                <a:noFill/>
                              </a:ln>
                              <a:solidFill>
                                <a:schemeClr val="tx1"/>
                              </a:solidFill>
                              <a:effectLst/>
                              <a:latin typeface="Arial" charset="0"/>
                            </a:rPr>
                            <a:t/>
                          </a:r>
                          <a:br>
                            <a:rPr kumimoji="0" lang="en-US" sz="1800" b="0" i="1" u="none" strike="noStrike" cap="none" normalizeH="0" baseline="0" dirty="0">
                              <a:ln>
                                <a:noFill/>
                              </a:ln>
                              <a:solidFill>
                                <a:schemeClr val="tx1"/>
                              </a:solidFill>
                              <a:effectLst/>
                              <a:latin typeface="Arial" charset="0"/>
                            </a:rPr>
                          </a:br>
                          <a:r>
                            <a:rPr kumimoji="0" lang="en-US" sz="1800" b="0" i="0" u="none" strike="noStrike" cap="none" normalizeH="0" baseline="0" dirty="0">
                              <a:ln>
                                <a:noFill/>
                              </a:ln>
                              <a:solidFill>
                                <a:schemeClr val="tx1"/>
                              </a:solidFill>
                              <a:effectLst/>
                              <a:latin typeface="Arial" charset="0"/>
                            </a:rPr>
                            <a:t>(</a:t>
                          </a:r>
                          <a:r>
                            <a:rPr kumimoji="0" lang="en-US" sz="1800" b="0" i="1" u="none" strike="noStrike" cap="none" normalizeH="0" baseline="0" dirty="0">
                              <a:ln>
                                <a:noFill/>
                              </a:ln>
                              <a:solidFill>
                                <a:schemeClr val="tx1"/>
                              </a:solidFill>
                              <a:effectLst/>
                              <a:latin typeface="Arial" charset="0"/>
                            </a:rPr>
                            <a:t>TR </a:t>
                          </a:r>
                          <a14:m>
                            <m:oMath xmlns:m="http://schemas.openxmlformats.org/officeDocument/2006/math">
                              <m:r>
                                <a:rPr lang="en-US" sz="1800" i="1" kern="1200" smtClean="0">
                                  <a:solidFill>
                                    <a:schemeClr val="dk1"/>
                                  </a:solidFill>
                                  <a:effectLst/>
                                  <a:latin typeface="Cambria Math"/>
                                  <a:ea typeface="+mn-ea"/>
                                  <a:cs typeface="+mn-cs"/>
                                </a:rPr>
                                <m:t>−</m:t>
                              </m:r>
                            </m:oMath>
                          </a14:m>
                          <a:r>
                            <a:rPr kumimoji="0" lang="en-US" sz="1800" b="0" i="1" u="none" strike="noStrike" cap="none" normalizeH="0" baseline="0" dirty="0">
                              <a:ln>
                                <a:noFill/>
                              </a:ln>
                              <a:solidFill>
                                <a:schemeClr val="tx1"/>
                              </a:solidFill>
                              <a:effectLst/>
                              <a:latin typeface="Arial" charset="0"/>
                            </a:rPr>
                            <a:t> TC</a:t>
                          </a:r>
                          <a:r>
                            <a:rPr kumimoji="0" lang="en-US" sz="1800" b="0" i="0" u="none" strike="noStrike" cap="none" normalizeH="0" baseline="0" dirty="0">
                              <a:ln>
                                <a:noFill/>
                              </a:ln>
                              <a:solidFill>
                                <a:schemeClr val="tx1"/>
                              </a:solidFill>
                              <a:effectLst/>
                              <a:latin typeface="Arial" charset="0"/>
                            </a:rPr>
                            <a:t>)</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$ 10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$ 10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$ 10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$ 15</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$ 15</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$ 20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a:ln>
                                <a:noFill/>
                              </a:ln>
                              <a:solidFill>
                                <a:schemeClr val="tx1"/>
                              </a:solidFill>
                              <a:effectLst/>
                              <a:latin typeface="Arial" charset="0"/>
                            </a:rPr>
                            <a:t>$ </a:t>
                          </a:r>
                          <a14:m>
                            <m:oMath xmlns:m="http://schemas.openxmlformats.org/officeDocument/2006/math">
                              <m:r>
                                <a:rPr lang="en-US" sz="1800" i="1" kern="1200" smtClean="0">
                                  <a:solidFill>
                                    <a:schemeClr val="dk1"/>
                                  </a:solidFill>
                                  <a:effectLst/>
                                  <a:latin typeface="Cambria Math"/>
                                  <a:ea typeface="+mn-ea"/>
                                  <a:cs typeface="+mn-cs"/>
                                </a:rPr>
                                <m:t>−</m:t>
                              </m:r>
                              <m:r>
                                <a:rPr lang="en-US" sz="1800" i="1" kern="1200" smtClean="0">
                                  <a:solidFill>
                                    <a:schemeClr val="dk1"/>
                                  </a:solidFill>
                                  <a:effectLst/>
                                  <a:latin typeface="Cambria Math"/>
                                  <a:ea typeface="+mn-ea"/>
                                  <a:cs typeface="+mn-cs"/>
                                </a:rPr>
                                <m:t>10</m:t>
                              </m:r>
                            </m:oMath>
                          </a14:m>
                          <a:endParaRPr kumimoji="0" lang="en-US" sz="1600" b="0" i="0" u="none" strike="noStrike" cap="none" normalizeH="0" baseline="0" dirty="0">
                            <a:ln>
                              <a:noFill/>
                            </a:ln>
                            <a:solidFill>
                              <a:schemeClr val="tx1"/>
                            </a:solidFill>
                            <a:effectLst/>
                            <a:latin typeface="Arial" charset="0"/>
                          </a:endParaRPr>
                        </a:p>
                      </a:txBody>
                      <a:tcPr marL="0" marR="91436" marT="45724" marB="45724" horzOverflow="overflow">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xmlns="" val="10001"/>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25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14:m>
                            <m:oMath xmlns:m="http://schemas.openxmlformats.org/officeDocument/2006/math">
                              <m:r>
                                <a:rPr lang="en-US" sz="1600" i="1" kern="1200" smtClean="0">
                                  <a:solidFill>
                                    <a:schemeClr val="dk1"/>
                                  </a:solidFill>
                                  <a:effectLst/>
                                  <a:latin typeface="Cambria Math"/>
                                  <a:ea typeface="+mn-ea"/>
                                  <a:cs typeface="+mn-cs"/>
                                </a:rPr>
                                <m:t>−</m:t>
                              </m:r>
                            </m:oMath>
                          </a14:m>
                          <a:r>
                            <a:rPr kumimoji="0" lang="en-US" sz="1600" b="0" i="0" u="none" strike="noStrike" cap="none" normalizeH="0" baseline="0" dirty="0">
                              <a:ln>
                                <a:noFill/>
                              </a:ln>
                              <a:solidFill>
                                <a:schemeClr val="tx1"/>
                              </a:solidFill>
                              <a:effectLst/>
                              <a:latin typeface="Arial" charset="0"/>
                            </a:rPr>
                            <a:t>5</a:t>
                          </a:r>
                        </a:p>
                      </a:txBody>
                      <a:tcPr marL="0" marR="91436" marT="45724" marB="45724" horzOverflow="overflow">
                        <a:noFill/>
                      </a:tcPr>
                    </a:tc>
                    <a:extLst>
                      <a:ext uri="{0D108BD9-81ED-4DB2-BD59-A6C34878D82A}">
                        <a16:rowId xmlns:a16="http://schemas.microsoft.com/office/drawing/2014/main" xmlns="" val="10002"/>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2</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20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45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5</a:t>
                          </a:r>
                        </a:p>
                      </a:txBody>
                      <a:tcPr marL="0" marR="91436" marT="45724" marB="45724" horzOverflow="overflow">
                        <a:noFill/>
                      </a:tcPr>
                    </a:tc>
                    <a:extLst>
                      <a:ext uri="{0D108BD9-81ED-4DB2-BD59-A6C34878D82A}">
                        <a16:rowId xmlns:a16="http://schemas.microsoft.com/office/drawing/2014/main" xmlns="" val="10003"/>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3</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60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40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extLst>
                      <a:ext uri="{0D108BD9-81ED-4DB2-BD59-A6C34878D82A}">
                        <a16:rowId xmlns:a16="http://schemas.microsoft.com/office/drawing/2014/main" xmlns="" val="10004"/>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4</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50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20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75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60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20</a:t>
                          </a:r>
                        </a:p>
                      </a:txBody>
                      <a:tcPr marL="0" marR="91436" marT="45724" marB="45724" horzOverflow="overflow">
                        <a:noFill/>
                      </a:tcPr>
                    </a:tc>
                    <a:extLst>
                      <a:ext uri="{0D108BD9-81ED-4DB2-BD59-A6C34878D82A}">
                        <a16:rowId xmlns:a16="http://schemas.microsoft.com/office/drawing/2014/main" xmlns="" val="10005"/>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80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90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90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noFill/>
                      </a:tcPr>
                    </a:tc>
                    <a:extLst>
                      <a:ext uri="{0D108BD9-81ED-4DB2-BD59-A6C34878D82A}">
                        <a16:rowId xmlns:a16="http://schemas.microsoft.com/office/drawing/2014/main" xmlns="" val="10006"/>
                      </a:ext>
                    </a:extLst>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6</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15</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20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0</a:t>
                          </a:r>
                        </a:p>
                      </a:txBody>
                      <a:tcPr marL="0" marR="91436" marT="45724" marB="45724" horzOverflow="overflow">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7"/>
                      </a:ext>
                    </a:extLst>
                  </a:tr>
                </a:tbl>
              </a:graphicData>
            </a:graphic>
          </p:graphicFrame>
        </mc:Choice>
        <mc:Fallback xmlns="">
          <p:graphicFrame>
            <p:nvGraphicFramePr>
              <p:cNvPr id="7" name="Table 6"/>
              <p:cNvGraphicFramePr>
                <a:graphicFrameLocks noGrp="1"/>
              </p:cNvGraphicFramePr>
              <p:nvPr>
                <p:extLst>
                  <p:ext uri="{D42A27DB-BD31-4B8C-83A1-F6EECF244321}">
                    <p14:modId xmlns:a14="http://schemas.microsoft.com/office/drawing/2010/main" xmlns="" xmlns:p14="http://schemas.microsoft.com/office/powerpoint/2010/main" val="4289635365"/>
                  </p:ext>
                </p:extLst>
              </p:nvPr>
            </p:nvGraphicFramePr>
            <p:xfrm>
              <a:off x="990600" y="2133600"/>
              <a:ext cx="7391400" cy="4058920"/>
            </p:xfrm>
            <a:graphic>
              <a:graphicData uri="http://schemas.openxmlformats.org/drawingml/2006/table">
                <a:tbl>
                  <a:tblPr firstRow="1" bandRow="1">
                    <a:tableStyleId>{5C22544A-7EE6-4342-B048-85BDC9FD1C3A}</a:tableStyleId>
                  </a:tblPr>
                  <a:tblGrid>
                    <a:gridCol w="923925"/>
                    <a:gridCol w="923925"/>
                    <a:gridCol w="923925"/>
                    <a:gridCol w="923925"/>
                    <a:gridCol w="923925"/>
                    <a:gridCol w="923925"/>
                    <a:gridCol w="923925"/>
                    <a:gridCol w="923925"/>
                  </a:tblGrid>
                  <a:tr h="1463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(1)</a:t>
                          </a:r>
                          <a:br>
                            <a:rPr kumimoji="0" lang="en-US" sz="1800" b="1" i="0" u="none" strike="noStrike" cap="none" normalizeH="0" baseline="0" dirty="0" smtClean="0">
                              <a:ln>
                                <a:noFill/>
                              </a:ln>
                              <a:solidFill>
                                <a:schemeClr val="tx1"/>
                              </a:solidFill>
                              <a:effectLst/>
                              <a:latin typeface="Arial" charset="0"/>
                            </a:rPr>
                          </a:br>
                          <a:r>
                            <a:rPr kumimoji="0" lang="en-US" sz="1800" b="1" i="0" u="none" strike="noStrike" cap="none" normalizeH="0" baseline="0" dirty="0" smtClean="0">
                              <a:ln>
                                <a:noFill/>
                              </a:ln>
                              <a:solidFill>
                                <a:schemeClr val="tx1"/>
                              </a:solidFill>
                              <a:effectLst/>
                              <a:latin typeface="Arial" charset="0"/>
                            </a:rPr>
                            <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q</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(2)</a:t>
                          </a:r>
                          <a:br>
                            <a:rPr kumimoji="0" lang="en-US" sz="1800" b="1" i="0" u="none" strike="noStrike" cap="none" normalizeH="0" baseline="0" dirty="0" smtClean="0">
                              <a:ln>
                                <a:noFill/>
                              </a:ln>
                              <a:solidFill>
                                <a:schemeClr val="tx1"/>
                              </a:solidFill>
                              <a:effectLst/>
                              <a:latin typeface="Arial" charset="0"/>
                            </a:rPr>
                          </a:br>
                          <a:r>
                            <a:rPr kumimoji="0" lang="en-US" sz="1800" b="1" i="0" u="none" strike="noStrike" cap="none" normalizeH="0" baseline="0" dirty="0" smtClean="0">
                              <a:ln>
                                <a:noFill/>
                              </a:ln>
                              <a:solidFill>
                                <a:schemeClr val="tx1"/>
                              </a:solidFill>
                              <a:effectLst/>
                              <a:latin typeface="Arial" charset="0"/>
                            </a:rPr>
                            <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TFC</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(3)</a:t>
                          </a:r>
                          <a:br>
                            <a:rPr kumimoji="0" lang="en-US" sz="1800" b="1" i="0" u="none" strike="noStrike" cap="none" normalizeH="0" baseline="0" dirty="0" smtClean="0">
                              <a:ln>
                                <a:noFill/>
                              </a:ln>
                              <a:solidFill>
                                <a:schemeClr val="tx1"/>
                              </a:solidFill>
                              <a:effectLst/>
                              <a:latin typeface="Arial" charset="0"/>
                            </a:rPr>
                          </a:br>
                          <a:r>
                            <a:rPr kumimoji="0" lang="en-US" sz="1800" b="1" i="0" u="none" strike="noStrike" cap="none" normalizeH="0" baseline="0" dirty="0" smtClean="0">
                              <a:ln>
                                <a:noFill/>
                              </a:ln>
                              <a:solidFill>
                                <a:schemeClr val="tx1"/>
                              </a:solidFill>
                              <a:effectLst/>
                              <a:latin typeface="Arial" charset="0"/>
                            </a:rPr>
                            <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TVC</a:t>
                          </a:r>
                          <a:endParaRPr kumimoji="0" lang="en-US" sz="1800" b="0" i="0" u="none" strike="noStrike" cap="none" normalizeH="0" baseline="0" dirty="0" smtClean="0">
                            <a:ln>
                              <a:noFill/>
                            </a:ln>
                            <a:solidFill>
                              <a:schemeClr val="tx1"/>
                            </a:solidFill>
                            <a:effectLst/>
                            <a:latin typeface="Arial" charset="0"/>
                          </a:endParaRP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(4)</a:t>
                          </a:r>
                          <a:br>
                            <a:rPr kumimoji="0" lang="en-US" sz="1800" b="1" i="0" u="none" strike="noStrike" cap="none" normalizeH="0" baseline="0" dirty="0" smtClean="0">
                              <a:ln>
                                <a:noFill/>
                              </a:ln>
                              <a:solidFill>
                                <a:schemeClr val="tx1"/>
                              </a:solidFill>
                              <a:effectLst/>
                              <a:latin typeface="Arial" charset="0"/>
                            </a:rPr>
                          </a:br>
                          <a:r>
                            <a:rPr kumimoji="0" lang="en-US" sz="1800" b="1" i="0" u="none" strike="noStrike" cap="none" normalizeH="0" baseline="0" dirty="0" smtClean="0">
                              <a:ln>
                                <a:noFill/>
                              </a:ln>
                              <a:solidFill>
                                <a:schemeClr val="tx1"/>
                              </a:solidFill>
                              <a:effectLst/>
                              <a:latin typeface="Arial" charset="0"/>
                            </a:rPr>
                            <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MC</a:t>
                          </a:r>
                          <a:endParaRPr kumimoji="0" lang="en-US" sz="1800" b="0" i="0" u="none" strike="noStrike" cap="none" normalizeH="0" baseline="0" dirty="0" smtClean="0">
                            <a:ln>
                              <a:noFill/>
                            </a:ln>
                            <a:solidFill>
                              <a:schemeClr val="tx1"/>
                            </a:solidFill>
                            <a:effectLst/>
                            <a:latin typeface="Arial" charset="0"/>
                          </a:endParaRP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(5)</a:t>
                          </a:r>
                          <a:br>
                            <a:rPr kumimoji="0" lang="en-US" sz="1800" b="1" i="0" u="none" strike="noStrike" cap="none" normalizeH="0" baseline="0" dirty="0" smtClean="0">
                              <a:ln>
                                <a:noFill/>
                              </a:ln>
                              <a:solidFill>
                                <a:schemeClr val="tx1"/>
                              </a:solidFill>
                              <a:effectLst/>
                              <a:latin typeface="Arial" charset="0"/>
                            </a:rPr>
                          </a:br>
                          <a:r>
                            <a:rPr kumimoji="0" lang="en-US" sz="1800" b="1" i="0" u="none" strike="noStrike" cap="none" normalizeH="0" baseline="0" dirty="0" smtClean="0">
                              <a:ln>
                                <a:noFill/>
                              </a:ln>
                              <a:solidFill>
                                <a:schemeClr val="tx1"/>
                              </a:solidFill>
                              <a:effectLst/>
                              <a:latin typeface="Arial" charset="0"/>
                            </a:rPr>
                            <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P </a:t>
                          </a:r>
                          <a:r>
                            <a:rPr kumimoji="0" lang="en-US" sz="1800" b="0" i="0" u="none" strike="noStrike" cap="none" normalizeH="0" baseline="0" dirty="0" smtClean="0">
                              <a:ln>
                                <a:noFill/>
                              </a:ln>
                              <a:solidFill>
                                <a:schemeClr val="tx1"/>
                              </a:solidFill>
                              <a:effectLst/>
                              <a:latin typeface="Arial" charset="0"/>
                            </a:rPr>
                            <a:t>=</a:t>
                          </a:r>
                          <a:r>
                            <a:rPr kumimoji="0" lang="en-US" sz="1800" b="0" i="1" u="none" strike="noStrike" cap="none" normalizeH="0" baseline="0" dirty="0" smtClean="0">
                              <a:ln>
                                <a:noFill/>
                              </a:ln>
                              <a:solidFill>
                                <a:schemeClr val="tx1"/>
                              </a:solidFill>
                              <a:effectLst/>
                              <a:latin typeface="Arial" charset="0"/>
                            </a:rPr>
                            <a:t> MR</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(6)</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TR</a:t>
                          </a:r>
                          <a:br>
                            <a:rPr kumimoji="0" lang="en-US" sz="1800" b="0" i="1" u="none" strike="noStrike" cap="none" normalizeH="0" baseline="0" dirty="0" smtClean="0">
                              <a:ln>
                                <a:noFill/>
                              </a:ln>
                              <a:solidFill>
                                <a:schemeClr val="tx1"/>
                              </a:solidFill>
                              <a:effectLst/>
                              <a:latin typeface="Arial" charset="0"/>
                            </a:rPr>
                          </a:br>
                          <a:r>
                            <a:rPr kumimoji="0" lang="en-US" sz="1800" b="0" i="0" u="none" strike="noStrike" cap="none" normalizeH="0" baseline="0" dirty="0" smtClean="0">
                              <a:ln>
                                <a:noFill/>
                              </a:ln>
                              <a:solidFill>
                                <a:schemeClr val="tx1"/>
                              </a:solidFill>
                              <a:effectLst/>
                              <a:latin typeface="Arial" charset="0"/>
                            </a:rPr>
                            <a:t>(</a:t>
                          </a:r>
                          <a:r>
                            <a:rPr kumimoji="0" lang="en-US" sz="1800" b="0" i="1" u="none" strike="noStrike" cap="none" normalizeH="0" baseline="0" dirty="0" smtClean="0">
                              <a:ln>
                                <a:noFill/>
                              </a:ln>
                              <a:solidFill>
                                <a:schemeClr val="tx1"/>
                              </a:solidFill>
                              <a:effectLst/>
                              <a:latin typeface="Arial" charset="0"/>
                            </a:rPr>
                            <a:t>P</a:t>
                          </a:r>
                          <a:r>
                            <a:rPr kumimoji="0" lang="en-US" sz="1800" b="0" i="0" u="none" strike="noStrike" cap="none" normalizeH="0" baseline="0" dirty="0" smtClean="0">
                              <a:ln>
                                <a:noFill/>
                              </a:ln>
                              <a:solidFill>
                                <a:schemeClr val="tx1"/>
                              </a:solidFill>
                              <a:effectLst/>
                              <a:latin typeface="Arial" charset="0"/>
                            </a:rPr>
                            <a:t> × </a:t>
                          </a:r>
                          <a:r>
                            <a:rPr kumimoji="0" lang="en-US" sz="1800" b="0" i="1" u="none" strike="noStrike" cap="none" normalizeH="0" baseline="0" dirty="0" smtClean="0">
                              <a:ln>
                                <a:noFill/>
                              </a:ln>
                              <a:solidFill>
                                <a:schemeClr val="tx1"/>
                              </a:solidFill>
                              <a:effectLst/>
                              <a:latin typeface="Arial" charset="0"/>
                            </a:rPr>
                            <a:t>q</a:t>
                          </a:r>
                          <a:r>
                            <a:rPr kumimoji="0" lang="en-US" sz="1800" b="0" i="0" u="none" strike="noStrike" cap="none" normalizeH="0" baseline="0" dirty="0" smtClean="0">
                              <a:ln>
                                <a:noFill/>
                              </a:ln>
                              <a:solidFill>
                                <a:schemeClr val="tx1"/>
                              </a:solidFill>
                              <a:effectLst/>
                              <a:latin typeface="Arial" charset="0"/>
                            </a:rPr>
                            <a:t>)</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smtClean="0">
                              <a:ln>
                                <a:noFill/>
                              </a:ln>
                              <a:solidFill>
                                <a:schemeClr val="tx1"/>
                              </a:solidFill>
                              <a:effectLst/>
                              <a:latin typeface="Arial" charset="0"/>
                            </a:rPr>
                            <a:t>(7)</a:t>
                          </a:r>
                          <a:br>
                            <a:rPr kumimoji="0" lang="en-US" sz="1800" b="1" i="0" u="none" strike="noStrike" cap="none" normalizeH="0" baseline="0" dirty="0" smtClean="0">
                              <a:ln>
                                <a:noFill/>
                              </a:ln>
                              <a:solidFill>
                                <a:schemeClr val="tx1"/>
                              </a:solidFill>
                              <a:effectLst/>
                              <a:latin typeface="Arial" charset="0"/>
                            </a:rPr>
                          </a:br>
                          <a:r>
                            <a:rPr kumimoji="0" lang="en-US" sz="1800" b="0" i="1" u="none" strike="noStrike" cap="none" normalizeH="0" baseline="0" dirty="0" smtClean="0">
                              <a:ln>
                                <a:noFill/>
                              </a:ln>
                              <a:solidFill>
                                <a:schemeClr val="tx1"/>
                              </a:solidFill>
                              <a:effectLst/>
                              <a:latin typeface="Arial" charset="0"/>
                            </a:rPr>
                            <a:t>TC</a:t>
                          </a:r>
                          <a:r>
                            <a:rPr kumimoji="0" lang="en-US" sz="1800" b="0" i="0" u="none" strike="noStrike" cap="none" normalizeH="0" baseline="0" dirty="0" smtClean="0">
                              <a:ln>
                                <a:noFill/>
                              </a:ln>
                              <a:solidFill>
                                <a:schemeClr val="tx1"/>
                              </a:solidFill>
                              <a:effectLst/>
                              <a:latin typeface="Arial" charset="0"/>
                            </a:rPr>
                            <a:t/>
                          </a:r>
                          <a:br>
                            <a:rPr kumimoji="0" lang="en-US" sz="1800" b="0" i="0" u="none" strike="noStrike" cap="none" normalizeH="0" baseline="0" dirty="0" smtClean="0">
                              <a:ln>
                                <a:noFill/>
                              </a:ln>
                              <a:solidFill>
                                <a:schemeClr val="tx1"/>
                              </a:solidFill>
                              <a:effectLst/>
                              <a:latin typeface="Arial" charset="0"/>
                            </a:rPr>
                          </a:br>
                          <a:r>
                            <a:rPr kumimoji="0" lang="en-US" sz="1800" b="0" i="0" u="none" strike="noStrike" cap="none" normalizeH="0" baseline="0" dirty="0" smtClean="0">
                              <a:ln>
                                <a:noFill/>
                              </a:ln>
                              <a:solidFill>
                                <a:schemeClr val="tx1"/>
                              </a:solidFill>
                              <a:effectLst/>
                              <a:latin typeface="Arial" charset="0"/>
                            </a:rPr>
                            <a:t>(</a:t>
                          </a:r>
                          <a:r>
                            <a:rPr kumimoji="0" lang="en-US" sz="1800" b="0" i="1" u="none" strike="noStrike" cap="none" normalizeH="0" baseline="0" dirty="0" smtClean="0">
                              <a:ln>
                                <a:noFill/>
                              </a:ln>
                              <a:solidFill>
                                <a:schemeClr val="tx1"/>
                              </a:solidFill>
                              <a:effectLst/>
                              <a:latin typeface="Arial" charset="0"/>
                            </a:rPr>
                            <a:t>TFC </a:t>
                          </a:r>
                          <a:r>
                            <a:rPr kumimoji="0" lang="en-US" sz="1800" b="0" i="0" u="none" strike="noStrike" cap="none" normalizeH="0" baseline="0" dirty="0" smtClean="0">
                              <a:ln>
                                <a:noFill/>
                              </a:ln>
                              <a:solidFill>
                                <a:schemeClr val="tx1"/>
                              </a:solidFill>
                              <a:effectLst/>
                              <a:latin typeface="Arial" charset="0"/>
                            </a:rPr>
                            <a:t>+</a:t>
                          </a:r>
                          <a:r>
                            <a:rPr kumimoji="0" lang="en-US" sz="1800" b="0" i="1" u="none" strike="noStrike" cap="none" normalizeH="0" baseline="0" dirty="0" smtClean="0">
                              <a:ln>
                                <a:noFill/>
                              </a:ln>
                              <a:solidFill>
                                <a:schemeClr val="tx1"/>
                              </a:solidFill>
                              <a:effectLst/>
                              <a:latin typeface="Arial" charset="0"/>
                            </a:rPr>
                            <a:t> TVC</a:t>
                          </a:r>
                          <a:r>
                            <a:rPr kumimoji="0" lang="en-US" sz="1800" b="0" i="0" u="none" strike="noStrike" cap="none" normalizeH="0" baseline="0" dirty="0" smtClean="0">
                              <a:ln>
                                <a:noFill/>
                              </a:ln>
                              <a:solidFill>
                                <a:schemeClr val="tx1"/>
                              </a:solidFill>
                              <a:effectLst/>
                              <a:latin typeface="Arial" charset="0"/>
                            </a:rPr>
                            <a:t>)</a:t>
                          </a:r>
                        </a:p>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1">
                          <a:blip r:embed="rId3"/>
                          <a:stretch>
                            <a:fillRect l="-703311" t="-2083" b="-180417"/>
                          </a:stretch>
                        </a:blip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smtClean="0">
                              <a:ln>
                                <a:noFill/>
                              </a:ln>
                              <a:solidFill>
                                <a:schemeClr val="tx1"/>
                              </a:solidFill>
                              <a:effectLst/>
                              <a:latin typeface="Arial" charset="0"/>
                            </a:rPr>
                            <a:t>$ 10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smtClean="0">
                              <a:ln>
                                <a:noFill/>
                              </a:ln>
                              <a:solidFill>
                                <a:schemeClr val="tx1"/>
                              </a:solidFill>
                              <a:effectLst/>
                              <a:latin typeface="Arial" charset="0"/>
                            </a:rPr>
                            <a:t>$ 10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smtClean="0">
                              <a:ln>
                                <a:noFill/>
                              </a:ln>
                              <a:solidFill>
                                <a:schemeClr val="tx1"/>
                              </a:solidFill>
                              <a:effectLst/>
                              <a:latin typeface="Arial" charset="0"/>
                            </a:rPr>
                            <a:t>$ 10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smtClean="0">
                              <a:ln>
                                <a:noFill/>
                              </a:ln>
                              <a:solidFill>
                                <a:schemeClr val="tx1"/>
                              </a:solidFill>
                              <a:effectLst/>
                              <a:latin typeface="Arial" charset="0"/>
                            </a:rPr>
                            <a:t>$ 15</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smtClean="0">
                              <a:ln>
                                <a:noFill/>
                              </a:ln>
                              <a:solidFill>
                                <a:schemeClr val="tx1"/>
                              </a:solidFill>
                              <a:effectLst/>
                              <a:latin typeface="Arial" charset="0"/>
                            </a:rPr>
                            <a:t>$ 15</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sz="1600" b="0" i="0" u="none" strike="noStrike" cap="none" normalizeH="0" baseline="0" dirty="0" smtClean="0">
                              <a:ln>
                                <a:noFill/>
                              </a:ln>
                              <a:solidFill>
                                <a:schemeClr val="tx1"/>
                              </a:solidFill>
                              <a:effectLst/>
                              <a:latin typeface="Arial" charset="0"/>
                            </a:rPr>
                            <a:t>$ 20</a:t>
                          </a:r>
                        </a:p>
                      </a:txBody>
                      <a:tcPr marL="0" marR="91436" marT="45724" marB="45724" horzOverflow="overflow">
                        <a:lnT w="12700" cap="flat" cmpd="sng" algn="ctr">
                          <a:solidFill>
                            <a:schemeClr val="tx1"/>
                          </a:solidFill>
                          <a:prstDash val="solid"/>
                          <a:round/>
                          <a:headEnd type="none" w="med" len="med"/>
                          <a:tailEnd type="none" w="med" len="med"/>
                        </a:lnT>
                        <a:noFill/>
                      </a:tcPr>
                    </a:tc>
                    <a:tc>
                      <a:txBody>
                        <a:bodyPr/>
                        <a:lstStyle/>
                        <a:p>
                          <a:endParaRPr lang="en-US"/>
                        </a:p>
                      </a:txBody>
                      <a:tcPr marL="0" marR="91436" marT="45724" marB="45724" horzOverflow="overflow">
                        <a:lnT w="12700" cap="flat" cmpd="sng" algn="ctr">
                          <a:solidFill>
                            <a:schemeClr val="tx1"/>
                          </a:solidFill>
                          <a:prstDash val="solid"/>
                          <a:round/>
                          <a:headEnd type="none" w="med" len="med"/>
                          <a:tailEnd type="none" w="med" len="med"/>
                        </a:lnT>
                        <a:blipFill rotWithShape="1">
                          <a:blip r:embed="rId3"/>
                          <a:stretch>
                            <a:fillRect l="-703311" t="-401639" b="-609836"/>
                          </a:stretch>
                        </a:blip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25</a:t>
                          </a:r>
                        </a:p>
                      </a:txBody>
                      <a:tcPr marL="0" marR="91436" marT="45724" marB="45724" horzOverflow="overflow">
                        <a:noFill/>
                      </a:tcPr>
                    </a:tc>
                    <a:tc>
                      <a:txBody>
                        <a:bodyPr/>
                        <a:lstStyle/>
                        <a:p>
                          <a:endParaRPr lang="en-US"/>
                        </a:p>
                      </a:txBody>
                      <a:tcPr marL="0" marR="91436" marT="45724" marB="45724" horzOverflow="overflow">
                        <a:blipFill rotWithShape="1">
                          <a:blip r:embed="rId3"/>
                          <a:stretch>
                            <a:fillRect l="-703311" t="-501639" b="-509836"/>
                          </a:stretch>
                        </a:blip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2</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20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45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5</a:t>
                          </a:r>
                        </a:p>
                      </a:txBody>
                      <a:tcPr marL="0" marR="91436" marT="45724" marB="45724" horzOverflow="overflow">
                        <a:no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3</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60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40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4</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50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20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75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60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20</a:t>
                          </a:r>
                        </a:p>
                      </a:txBody>
                      <a:tcPr marL="0" marR="91436" marT="45724" marB="45724" horzOverflow="overflow">
                        <a:no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80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30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90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90</a:t>
                          </a:r>
                        </a:p>
                      </a:txBody>
                      <a:tcPr marL="0" marR="91436" marT="45724" marB="45724" horzOverflow="overflow">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noFill/>
                      </a:tcPr>
                    </a:tc>
                  </a:tr>
                  <a:tr h="370840">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6</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15</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20</a:t>
                          </a:r>
                        </a:p>
                      </a:txBody>
                      <a:tcPr marL="0" marR="91436" marT="45724" marB="45724" horzOverflow="overflow">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smtClean="0">
                              <a:ln>
                                <a:noFill/>
                              </a:ln>
                              <a:solidFill>
                                <a:schemeClr val="tx1"/>
                              </a:solidFill>
                              <a:effectLst/>
                              <a:latin typeface="Arial" charset="0"/>
                            </a:rPr>
                            <a:t>0</a:t>
                          </a:r>
                        </a:p>
                      </a:txBody>
                      <a:tcPr marL="0" marR="91436" marT="45724" marB="45724" horzOverflow="overflow">
                        <a:lnB w="12700" cap="flat" cmpd="sng" algn="ctr">
                          <a:solidFill>
                            <a:schemeClr val="tx1"/>
                          </a:solidFill>
                          <a:prstDash val="solid"/>
                          <a:round/>
                          <a:headEnd type="none" w="med" len="med"/>
                          <a:tailEnd type="none" w="med" len="med"/>
                        </a:lnB>
                        <a:noFill/>
                      </a:tcPr>
                    </a:tc>
                  </a:tr>
                </a:tbl>
              </a:graphicData>
            </a:graphic>
          </p:graphicFrame>
        </mc:Fallback>
      </mc:AlternateContent>
    </p:spTree>
    <p:extLst>
      <p:ext uri="{BB962C8B-B14F-4D97-AF65-F5344CB8AC3E}">
        <p14:creationId xmlns:p14="http://schemas.microsoft.com/office/powerpoint/2010/main" val="5666151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Numerical Example </a:t>
            </a:r>
            <a:r>
              <a:rPr lang="en-US" sz="2000" i="1" dirty="0">
                <a:solidFill>
                  <a:prstClr val="white"/>
                </a:solidFill>
              </a:rPr>
              <a:t>(2 of 2)</a:t>
            </a:r>
            <a:endParaRPr lang="en-US" dirty="0"/>
          </a:p>
        </p:txBody>
      </p:sp>
      <p:sp>
        <p:nvSpPr>
          <p:cNvPr id="3" name="Content Placeholder 2"/>
          <p:cNvSpPr>
            <a:spLocks noGrp="1"/>
          </p:cNvSpPr>
          <p:nvPr>
            <p:ph idx="1"/>
          </p:nvPr>
        </p:nvSpPr>
        <p:spPr/>
        <p:txBody>
          <a:bodyPr/>
          <a:lstStyle/>
          <a:p>
            <a:r>
              <a:rPr lang="en-US" sz="2400" dirty="0"/>
              <a:t>If firms can produce fractional units, it is optimal to produce between 4 and 5 units. </a:t>
            </a:r>
          </a:p>
          <a:p>
            <a:r>
              <a:rPr lang="en-US" sz="2400" dirty="0"/>
              <a:t>The profit-maximizing level of output is thus between 4 and 5 units. </a:t>
            </a:r>
          </a:p>
          <a:p>
            <a:r>
              <a:rPr lang="en-US" sz="2400" dirty="0"/>
              <a:t>The firm continues to increase output as long as price (marginal revenue) is greater than marginal cost</a:t>
            </a:r>
          </a:p>
        </p:txBody>
      </p:sp>
    </p:spTree>
    <p:extLst>
      <p:ext uri="{BB962C8B-B14F-4D97-AF65-F5344CB8AC3E}">
        <p14:creationId xmlns:p14="http://schemas.microsoft.com/office/powerpoint/2010/main" val="16032398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Short-Run Supply Curve</a:t>
            </a:r>
          </a:p>
        </p:txBody>
      </p:sp>
      <p:sp>
        <p:nvSpPr>
          <p:cNvPr id="3" name="Content Placeholder 2"/>
          <p:cNvSpPr>
            <a:spLocks noGrp="1"/>
          </p:cNvSpPr>
          <p:nvPr>
            <p:ph idx="1"/>
          </p:nvPr>
        </p:nvSpPr>
        <p:spPr/>
        <p:txBody>
          <a:bodyPr/>
          <a:lstStyle/>
          <a:p>
            <a:pPr>
              <a:lnSpc>
                <a:spcPct val="105000"/>
              </a:lnSpc>
            </a:pPr>
            <a:r>
              <a:rPr lang="en-US" sz="2400" dirty="0"/>
              <a:t>At any market price, the marginal cost curve shows the output level that maximizes profit.</a:t>
            </a:r>
          </a:p>
          <a:p>
            <a:pPr>
              <a:lnSpc>
                <a:spcPct val="105000"/>
              </a:lnSpc>
            </a:pPr>
            <a:r>
              <a:rPr lang="en-US" sz="2400" dirty="0"/>
              <a:t>Thus, the marginal cost curve of a perfectly competitive profit-maximizing firm is the firm’s short-run supply curve. </a:t>
            </a:r>
          </a:p>
          <a:p>
            <a:pPr>
              <a:lnSpc>
                <a:spcPct val="105000"/>
              </a:lnSpc>
            </a:pPr>
            <a:r>
              <a:rPr lang="en-US" sz="2400" dirty="0"/>
              <a:t>This is true except when price is so low that it pays a firm to shut down—a point that will be discussed in Chapter 9.</a:t>
            </a:r>
            <a:endParaRPr lang="en-US" dirty="0"/>
          </a:p>
        </p:txBody>
      </p:sp>
    </p:spTree>
    <p:extLst>
      <p:ext uri="{BB962C8B-B14F-4D97-AF65-F5344CB8AC3E}">
        <p14:creationId xmlns:p14="http://schemas.microsoft.com/office/powerpoint/2010/main" val="13005481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066800"/>
          </a:xfrm>
        </p:spPr>
        <p:txBody>
          <a:bodyPr/>
          <a:lstStyle/>
          <a:p>
            <a:r>
              <a:rPr lang="en-US" sz="2000" b="1" dirty="0"/>
              <a:t>FIGURE 8.11  Marginal Cost Is the Supply Curve of a Perfectly Competitive Firm</a:t>
            </a:r>
          </a:p>
        </p:txBody>
      </p:sp>
      <p:pic>
        <p:nvPicPr>
          <p:cNvPr id="4" name="Picture 3" descr="Two x-y graphs demonstrate marginal cost is the supply curve of a perfectly competitive firm&#10;"/>
          <p:cNvPicPr>
            <a:picLocks noChangeAspect="1"/>
          </p:cNvPicPr>
          <p:nvPr/>
        </p:nvPicPr>
        <p:blipFill>
          <a:blip r:embed="rId3" cstate="print"/>
          <a:stretch>
            <a:fillRect/>
          </a:stretch>
        </p:blipFill>
        <p:spPr>
          <a:xfrm>
            <a:off x="457200" y="1298864"/>
            <a:ext cx="7946065" cy="4495800"/>
          </a:xfrm>
          <a:prstGeom prst="rect">
            <a:avLst/>
          </a:prstGeom>
        </p:spPr>
      </p:pic>
    </p:spTree>
    <p:extLst>
      <p:ext uri="{BB962C8B-B14F-4D97-AF65-F5344CB8AC3E}">
        <p14:creationId xmlns:p14="http://schemas.microsoft.com/office/powerpoint/2010/main" val="168058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  Short-Run Costs and Output Decisions </a:t>
            </a:r>
            <a:r>
              <a:rPr lang="en-US" sz="2000" i="1" dirty="0"/>
              <a:t>(2 of 2)</a:t>
            </a:r>
          </a:p>
        </p:txBody>
      </p:sp>
      <p:sp>
        <p:nvSpPr>
          <p:cNvPr id="3" name="Content Placeholder 2"/>
          <p:cNvSpPr>
            <a:spLocks noGrp="1"/>
          </p:cNvSpPr>
          <p:nvPr>
            <p:ph idx="1"/>
          </p:nvPr>
        </p:nvSpPr>
        <p:spPr/>
        <p:txBody>
          <a:bodyPr/>
          <a:lstStyle/>
          <a:p>
            <a:r>
              <a:rPr lang="en-US" sz="2400" dirty="0"/>
              <a:t>In their quest for profits, firms make three specific decisions involving their production.</a:t>
            </a:r>
            <a:endParaRPr lang="en-US" dirty="0"/>
          </a:p>
        </p:txBody>
      </p:sp>
      <p:sp>
        <p:nvSpPr>
          <p:cNvPr id="6" name="Rectangle 28"/>
          <p:cNvSpPr>
            <a:spLocks noChangeArrowheads="1"/>
          </p:cNvSpPr>
          <p:nvPr/>
        </p:nvSpPr>
        <p:spPr bwMode="auto">
          <a:xfrm>
            <a:off x="1066800" y="2750061"/>
            <a:ext cx="6581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lstStyle>
            <a:lvl1pPr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1pPr>
            <a:lvl2pPr marL="742950" indent="-28575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2pPr>
            <a:lvl3pPr marL="1143000" indent="-22860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3pPr>
            <a:lvl4pPr marL="1600200" indent="-22860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4pPr>
            <a:lvl5pPr marL="2057400" indent="-228600" eaLnBrk="0" hangingPunct="0">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5pPr>
            <a:lvl6pPr marL="25146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6pPr>
            <a:lvl7pPr marL="29718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7pPr>
            <a:lvl8pPr marL="34290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8pPr>
            <a:lvl9pPr marL="3886200" indent="-228600" eaLnBrk="0" fontAlgn="base" hangingPunct="0">
              <a:spcBef>
                <a:spcPct val="0"/>
              </a:spcBef>
              <a:spcAft>
                <a:spcPct val="0"/>
              </a:spcAft>
              <a:defRPr sz="1200" b="1">
                <a:solidFill>
                  <a:srgbClr val="7D0013"/>
                </a:solidFill>
                <a:latin typeface="Arial" panose="020B0604020202020204" pitchFamily="34" charset="0"/>
                <a:cs typeface="Arial" panose="020B0604020202020204" pitchFamily="34" charset="0"/>
                <a:sym typeface="Wingdings 3" panose="05040102010807070707" pitchFamily="18" charset="2"/>
              </a:defRPr>
            </a:lvl9pPr>
          </a:lstStyle>
          <a:p>
            <a:pPr eaLnBrk="1" hangingPunct="1">
              <a:spcAft>
                <a:spcPct val="10000"/>
              </a:spcAft>
            </a:pPr>
            <a:r>
              <a:rPr lang="en-US" sz="2000" dirty="0">
                <a:solidFill>
                  <a:schemeClr val="tx1"/>
                </a:solidFill>
              </a:rPr>
              <a:t>FIGURE 8.1  Decisions Facing Firms</a:t>
            </a:r>
          </a:p>
        </p:txBody>
      </p:sp>
      <p:pic>
        <p:nvPicPr>
          <p:cNvPr id="4" name="Picture 30" descr="A diagram presents decisions facing firms&#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800" y="3190009"/>
            <a:ext cx="657225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8069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TERMS AND CONCEPTS</a:t>
            </a:r>
          </a:p>
        </p:txBody>
      </p:sp>
      <p:sp>
        <p:nvSpPr>
          <p:cNvPr id="3" name="Content Placeholder 2"/>
          <p:cNvSpPr>
            <a:spLocks noGrp="1"/>
          </p:cNvSpPr>
          <p:nvPr>
            <p:ph idx="1"/>
          </p:nvPr>
        </p:nvSpPr>
        <p:spPr>
          <a:xfrm>
            <a:off x="457200" y="1524000"/>
            <a:ext cx="8229600" cy="4876800"/>
          </a:xfrm>
        </p:spPr>
        <p:txBody>
          <a:bodyPr numCol="2"/>
          <a:lstStyle/>
          <a:p>
            <a:pPr marL="285750" indent="-285750">
              <a:spcBef>
                <a:spcPct val="40000"/>
              </a:spcBef>
            </a:pPr>
            <a:r>
              <a:rPr lang="en-US" sz="1800" dirty="0"/>
              <a:t>average fixed cost (AFC)</a:t>
            </a:r>
          </a:p>
          <a:p>
            <a:pPr marL="285750" indent="-285750">
              <a:spcBef>
                <a:spcPct val="40000"/>
              </a:spcBef>
            </a:pPr>
            <a:r>
              <a:rPr lang="en-US" sz="1800" dirty="0"/>
              <a:t>average total cost (ATC) </a:t>
            </a:r>
          </a:p>
          <a:p>
            <a:pPr marL="285750" indent="-285750">
              <a:spcBef>
                <a:spcPct val="40000"/>
              </a:spcBef>
            </a:pPr>
            <a:r>
              <a:rPr lang="en-US" sz="1800" dirty="0"/>
              <a:t>average variable cost (AVC)</a:t>
            </a:r>
          </a:p>
          <a:p>
            <a:pPr marL="285750" indent="-285750">
              <a:spcBef>
                <a:spcPct val="40000"/>
              </a:spcBef>
            </a:pPr>
            <a:r>
              <a:rPr lang="en-US" sz="1800" dirty="0"/>
              <a:t>fixed cost</a:t>
            </a:r>
          </a:p>
          <a:p>
            <a:pPr marL="285750" indent="-285750">
              <a:spcBef>
                <a:spcPct val="40000"/>
              </a:spcBef>
            </a:pPr>
            <a:r>
              <a:rPr lang="en-US" sz="1800" dirty="0"/>
              <a:t>homogeneous products</a:t>
            </a:r>
          </a:p>
          <a:p>
            <a:pPr marL="285750" indent="-285750">
              <a:spcBef>
                <a:spcPct val="40000"/>
              </a:spcBef>
            </a:pPr>
            <a:r>
              <a:rPr lang="en-US" sz="1800" dirty="0"/>
              <a:t>marginal cost (MC)</a:t>
            </a:r>
          </a:p>
          <a:p>
            <a:pPr marL="285750" indent="-285750">
              <a:spcBef>
                <a:spcPct val="40000"/>
              </a:spcBef>
            </a:pPr>
            <a:r>
              <a:rPr lang="en-US" sz="1800" dirty="0"/>
              <a:t>marginal revenue (MR)</a:t>
            </a:r>
          </a:p>
          <a:p>
            <a:pPr marL="285750" indent="-285750">
              <a:spcBef>
                <a:spcPct val="40000"/>
              </a:spcBef>
            </a:pPr>
            <a:r>
              <a:rPr lang="en-US" sz="1800" dirty="0"/>
              <a:t>perfect competition</a:t>
            </a:r>
          </a:p>
          <a:p>
            <a:pPr marL="285750" indent="-285750">
              <a:spcBef>
                <a:spcPct val="40000"/>
              </a:spcBef>
            </a:pPr>
            <a:r>
              <a:rPr lang="en-US" sz="1800" dirty="0"/>
              <a:t>spreading overhead</a:t>
            </a:r>
          </a:p>
          <a:p>
            <a:pPr marL="285750" indent="-285750">
              <a:spcBef>
                <a:spcPct val="40000"/>
              </a:spcBef>
            </a:pPr>
            <a:r>
              <a:rPr lang="en-US" sz="1800" dirty="0"/>
              <a:t>total cost (TC)</a:t>
            </a:r>
          </a:p>
          <a:p>
            <a:pPr marL="285750" indent="-285750">
              <a:spcBef>
                <a:spcPct val="40000"/>
              </a:spcBef>
            </a:pPr>
            <a:r>
              <a:rPr lang="en-US" sz="1800" dirty="0"/>
              <a:t>total fixed costs (TFC) or overhead</a:t>
            </a:r>
          </a:p>
          <a:p>
            <a:pPr marL="285750" indent="-285750">
              <a:spcBef>
                <a:spcPct val="40000"/>
              </a:spcBef>
            </a:pPr>
            <a:r>
              <a:rPr lang="en-US" sz="1800" dirty="0"/>
              <a:t>total revenue (TR)</a:t>
            </a:r>
          </a:p>
          <a:p>
            <a:pPr marL="285750" indent="-285750">
              <a:spcBef>
                <a:spcPct val="40000"/>
              </a:spcBef>
            </a:pPr>
            <a:r>
              <a:rPr lang="en-US" sz="1800" dirty="0"/>
              <a:t>total variable cost (TVC)</a:t>
            </a:r>
          </a:p>
          <a:p>
            <a:pPr marL="285750" indent="-285750">
              <a:spcBef>
                <a:spcPct val="40000"/>
              </a:spcBef>
            </a:pPr>
            <a:r>
              <a:rPr lang="en-US" sz="1800" dirty="0"/>
              <a:t>total variable cost curve</a:t>
            </a:r>
          </a:p>
          <a:p>
            <a:pPr marL="285750" indent="-285750">
              <a:spcBef>
                <a:spcPct val="40000"/>
              </a:spcBef>
            </a:pPr>
            <a:r>
              <a:rPr lang="en-US" sz="1800" dirty="0"/>
              <a:t>variable cost</a:t>
            </a:r>
          </a:p>
          <a:p>
            <a:pPr marL="285750" indent="-285750">
              <a:spcBef>
                <a:spcPct val="40000"/>
              </a:spcBef>
            </a:pPr>
            <a:r>
              <a:rPr lang="en-US" sz="1800" dirty="0"/>
              <a:t>Equations:</a:t>
            </a:r>
          </a:p>
          <a:p>
            <a:pPr marL="285750" indent="-285750">
              <a:spcBef>
                <a:spcPct val="40000"/>
              </a:spcBef>
            </a:pPr>
            <a:r>
              <a:rPr lang="en-US" sz="1800" dirty="0"/>
              <a:t>TC = TFC + TVC </a:t>
            </a:r>
          </a:p>
          <a:p>
            <a:pPr marL="285750" indent="-285750">
              <a:spcBef>
                <a:spcPct val="40000"/>
              </a:spcBef>
            </a:pPr>
            <a:r>
              <a:rPr lang="en-US" sz="1800" dirty="0"/>
              <a:t>AFC = TFC/q</a:t>
            </a:r>
          </a:p>
          <a:p>
            <a:pPr marL="285750" indent="-285750">
              <a:spcBef>
                <a:spcPct val="40000"/>
              </a:spcBef>
            </a:pPr>
            <a:r>
              <a:rPr lang="en-US" sz="1800" dirty="0"/>
              <a:t>slope of TVC = MC</a:t>
            </a:r>
          </a:p>
          <a:p>
            <a:pPr marL="285750" indent="-285750">
              <a:spcBef>
                <a:spcPct val="40000"/>
              </a:spcBef>
            </a:pPr>
            <a:r>
              <a:rPr lang="en-US" sz="1800" dirty="0"/>
              <a:t>AVC = TVC/q</a:t>
            </a:r>
          </a:p>
          <a:p>
            <a:pPr marL="285750" indent="-285750">
              <a:spcBef>
                <a:spcPct val="40000"/>
              </a:spcBef>
            </a:pPr>
            <a:r>
              <a:rPr lang="en-US" sz="1800" dirty="0"/>
              <a:t>ATC = TC/q = AFC + AVC</a:t>
            </a:r>
          </a:p>
          <a:p>
            <a:pPr marL="285750" indent="-285750">
              <a:spcBef>
                <a:spcPct val="40000"/>
              </a:spcBef>
            </a:pPr>
            <a:r>
              <a:rPr lang="en-US" sz="1800" dirty="0"/>
              <a:t>TR = P × q</a:t>
            </a:r>
          </a:p>
          <a:p>
            <a:pPr marL="285750" indent="-285750">
              <a:spcBef>
                <a:spcPct val="40000"/>
              </a:spcBef>
            </a:pPr>
            <a:r>
              <a:rPr lang="en-US" sz="1800" dirty="0"/>
              <a:t>profit-maximizing level of output for all firms: MR = MC </a:t>
            </a:r>
          </a:p>
          <a:p>
            <a:pPr marL="285750" indent="-285750">
              <a:spcBef>
                <a:spcPct val="40000"/>
              </a:spcBef>
            </a:pPr>
            <a:r>
              <a:rPr lang="en-US" sz="1800" dirty="0"/>
              <a:t>profit-maximizing level of output for perfectly competitive firms: P = MC</a:t>
            </a:r>
            <a:endParaRPr lang="en-US" dirty="0"/>
          </a:p>
        </p:txBody>
      </p:sp>
    </p:spTree>
    <p:extLst>
      <p:ext uri="{BB962C8B-B14F-4D97-AF65-F5344CB8AC3E}">
        <p14:creationId xmlns:p14="http://schemas.microsoft.com/office/powerpoint/2010/main" val="2404522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in the Short Run</a:t>
            </a:r>
          </a:p>
        </p:txBody>
      </p:sp>
      <p:sp>
        <p:nvSpPr>
          <p:cNvPr id="3" name="Content Placeholder 2"/>
          <p:cNvSpPr>
            <a:spLocks noGrp="1"/>
          </p:cNvSpPr>
          <p:nvPr>
            <p:ph idx="1"/>
          </p:nvPr>
        </p:nvSpPr>
        <p:spPr/>
        <p:txBody>
          <a:bodyPr/>
          <a:lstStyle/>
          <a:p>
            <a:r>
              <a:rPr lang="en-US" sz="2400" b="1" dirty="0"/>
              <a:t>fixed cost</a:t>
            </a:r>
            <a:r>
              <a:rPr lang="en-US" sz="2400" b="1" dirty="0">
                <a:solidFill>
                  <a:srgbClr val="006668"/>
                </a:solidFill>
              </a:rPr>
              <a:t> </a:t>
            </a:r>
            <a:r>
              <a:rPr lang="en-US" sz="2400" b="1" dirty="0"/>
              <a:t>  </a:t>
            </a:r>
            <a:r>
              <a:rPr lang="en-US" sz="2400" dirty="0"/>
              <a:t>Any cost that does not depend on the firm’s level of output. These costs are incurred even if the firm is producing nothing. There are no fixed costs in the long run.</a:t>
            </a:r>
          </a:p>
          <a:p>
            <a:r>
              <a:rPr lang="en-US" sz="2400" b="1" dirty="0"/>
              <a:t>variable cost</a:t>
            </a:r>
            <a:r>
              <a:rPr lang="en-US" sz="2400" b="1" dirty="0">
                <a:solidFill>
                  <a:srgbClr val="006668"/>
                </a:solidFill>
              </a:rPr>
              <a:t>  </a:t>
            </a:r>
            <a:r>
              <a:rPr lang="en-US" sz="2400" dirty="0"/>
              <a:t>A cost that depends on the level of production chosen.</a:t>
            </a:r>
          </a:p>
          <a:p>
            <a:r>
              <a:rPr lang="en-US" sz="2400" b="1" dirty="0"/>
              <a:t>total cost (</a:t>
            </a:r>
            <a:r>
              <a:rPr lang="en-US" sz="2400" b="1" i="1" dirty="0"/>
              <a:t>TC</a:t>
            </a:r>
            <a:r>
              <a:rPr lang="en-US" sz="2400" b="1" dirty="0"/>
              <a:t>)</a:t>
            </a:r>
            <a:r>
              <a:rPr lang="en-US" sz="2400" b="1" dirty="0">
                <a:solidFill>
                  <a:srgbClr val="006668"/>
                </a:solidFill>
              </a:rPr>
              <a:t>  </a:t>
            </a:r>
            <a:r>
              <a:rPr lang="en-US" sz="2400" dirty="0"/>
              <a:t>Total fixed costs plus total variable costs.</a:t>
            </a:r>
          </a:p>
          <a:p>
            <a:pPr marL="0" indent="0">
              <a:buNone/>
            </a:pPr>
            <a:r>
              <a:rPr lang="en-US" i="1" dirty="0"/>
              <a:t>			TC = TFC + TVC</a:t>
            </a:r>
            <a:endParaRPr lang="en-US" dirty="0"/>
          </a:p>
        </p:txBody>
      </p:sp>
    </p:spTree>
    <p:extLst>
      <p:ext uri="{BB962C8B-B14F-4D97-AF65-F5344CB8AC3E}">
        <p14:creationId xmlns:p14="http://schemas.microsoft.com/office/powerpoint/2010/main" val="806611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Fixed Costs </a:t>
            </a:r>
            <a:r>
              <a:rPr lang="en-US" sz="2000" i="1" dirty="0">
                <a:solidFill>
                  <a:prstClr val="white"/>
                </a:solidFill>
              </a:rPr>
              <a:t>(1 of 2)</a:t>
            </a:r>
            <a:endParaRPr lang="en-US" dirty="0"/>
          </a:p>
        </p:txBody>
      </p:sp>
      <p:sp>
        <p:nvSpPr>
          <p:cNvPr id="3" name="Content Placeholder 2"/>
          <p:cNvSpPr>
            <a:spLocks noGrp="1"/>
          </p:cNvSpPr>
          <p:nvPr>
            <p:ph idx="1"/>
          </p:nvPr>
        </p:nvSpPr>
        <p:spPr>
          <a:xfrm>
            <a:off x="457200" y="1600201"/>
            <a:ext cx="8229600" cy="2057400"/>
          </a:xfrm>
        </p:spPr>
        <p:txBody>
          <a:bodyPr/>
          <a:lstStyle/>
          <a:p>
            <a:pPr marL="0" indent="0">
              <a:buNone/>
            </a:pPr>
            <a:r>
              <a:rPr lang="en-US" sz="2400" b="1" dirty="0"/>
              <a:t>Total Fixed Cost (</a:t>
            </a:r>
            <a:r>
              <a:rPr lang="en-US" sz="2400" b="1" i="1" dirty="0"/>
              <a:t>TFC</a:t>
            </a:r>
            <a:r>
              <a:rPr lang="en-US" sz="2400" b="1" dirty="0"/>
              <a:t>)</a:t>
            </a:r>
          </a:p>
          <a:p>
            <a:r>
              <a:rPr lang="en-US" sz="2400" b="1" dirty="0"/>
              <a:t>total fixed costs (</a:t>
            </a:r>
            <a:r>
              <a:rPr lang="en-US" sz="2400" b="1" i="1" dirty="0"/>
              <a:t>TFC</a:t>
            </a:r>
            <a:r>
              <a:rPr lang="en-US" sz="2400" b="1" dirty="0"/>
              <a:t>) </a:t>
            </a:r>
            <a:r>
              <a:rPr lang="en-US" sz="2400" dirty="0"/>
              <a:t>or</a:t>
            </a:r>
            <a:r>
              <a:rPr lang="en-US" sz="2400" b="1" dirty="0"/>
              <a:t> overhead</a:t>
            </a:r>
            <a:r>
              <a:rPr lang="en-US" sz="2400" b="1" dirty="0">
                <a:solidFill>
                  <a:srgbClr val="006668"/>
                </a:solidFill>
              </a:rPr>
              <a:t>  </a:t>
            </a:r>
            <a:r>
              <a:rPr lang="en-US" sz="2400" dirty="0"/>
              <a:t>The total of all costs that do not change with output even if output is zero.</a:t>
            </a:r>
          </a:p>
          <a:p>
            <a:pPr marL="0" indent="0" fontAlgn="base">
              <a:spcBef>
                <a:spcPts val="4200"/>
              </a:spcBef>
              <a:spcAft>
                <a:spcPct val="0"/>
              </a:spcAft>
              <a:buClrTx/>
              <a:buSzTx/>
              <a:buNone/>
            </a:pPr>
            <a:r>
              <a:rPr lang="en-US" sz="1800" b="1" dirty="0">
                <a:latin typeface="Arial" charset="0"/>
                <a:cs typeface="Arial" charset="0"/>
              </a:rPr>
              <a:t>TABLE 8.1  Short-Run Fixed Cost (Total and Average) of a Hypothetical Firm</a:t>
            </a:r>
            <a:endParaRPr lang="en-US" dirty="0"/>
          </a:p>
        </p:txBody>
      </p:sp>
      <p:graphicFrame>
        <p:nvGraphicFramePr>
          <p:cNvPr id="4" name="Group 68" descr="A table presents short-run fixed cost (total and average) of a hypothetical firm&#10;"/>
          <p:cNvGraphicFramePr>
            <a:graphicFrameLocks/>
          </p:cNvGraphicFramePr>
          <p:nvPr>
            <p:extLst>
              <p:ext uri="{D42A27DB-BD31-4B8C-83A1-F6EECF244321}">
                <p14:modId xmlns:p14="http://schemas.microsoft.com/office/powerpoint/2010/main" val="3664719648"/>
              </p:ext>
            </p:extLst>
          </p:nvPr>
        </p:nvGraphicFramePr>
        <p:xfrm>
          <a:off x="762000" y="3837470"/>
          <a:ext cx="7467600" cy="2182330"/>
        </p:xfrm>
        <a:graphic>
          <a:graphicData uri="http://schemas.openxmlformats.org/drawingml/2006/table">
            <a:tbl>
              <a:tblPr firstRow="1"/>
              <a:tblGrid>
                <a:gridCol w="1866900">
                  <a:extLst>
                    <a:ext uri="{9D8B030D-6E8A-4147-A177-3AD203B41FA5}">
                      <a16:colId xmlns:a16="http://schemas.microsoft.com/office/drawing/2014/main" xmlns="" val="20000"/>
                    </a:ext>
                  </a:extLst>
                </a:gridCol>
                <a:gridCol w="2240280">
                  <a:extLst>
                    <a:ext uri="{9D8B030D-6E8A-4147-A177-3AD203B41FA5}">
                      <a16:colId xmlns:a16="http://schemas.microsoft.com/office/drawing/2014/main" xmlns="" val="20001"/>
                    </a:ext>
                  </a:extLst>
                </a:gridCol>
                <a:gridCol w="3360420">
                  <a:extLst>
                    <a:ext uri="{9D8B030D-6E8A-4147-A177-3AD203B41FA5}">
                      <a16:colId xmlns:a16="http://schemas.microsoft.com/office/drawing/2014/main" xmlns="" val="20002"/>
                    </a:ext>
                  </a:extLst>
                </a:gridCol>
              </a:tblGrid>
              <a:tr h="560813">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1" i="0" u="none" strike="noStrike" cap="none" normalizeH="0" baseline="0" dirty="0">
                          <a:ln>
                            <a:noFill/>
                          </a:ln>
                          <a:solidFill>
                            <a:schemeClr val="tx1"/>
                          </a:solidFill>
                          <a:effectLst/>
                          <a:latin typeface="Arial" charset="0"/>
                        </a:rPr>
                        <a:t>(1)</a:t>
                      </a:r>
                    </a:p>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1" i="1" u="none" strike="noStrike" cap="none" normalizeH="0" baseline="0" dirty="0">
                          <a:ln>
                            <a:noFill/>
                          </a:ln>
                          <a:solidFill>
                            <a:schemeClr val="tx1"/>
                          </a:solidFill>
                          <a:effectLst/>
                          <a:latin typeface="Arial" charset="0"/>
                        </a:rPr>
                        <a:t>q</a:t>
                      </a:r>
                    </a:p>
                  </a:txBody>
                  <a:tcPr marR="0" marT="45711" marB="45711"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1" i="0" u="none" strike="noStrike" cap="none" normalizeH="0" baseline="0" dirty="0">
                          <a:ln>
                            <a:noFill/>
                          </a:ln>
                          <a:solidFill>
                            <a:schemeClr val="tx1"/>
                          </a:solidFill>
                          <a:effectLst/>
                          <a:latin typeface="Arial" charset="0"/>
                        </a:rPr>
                        <a:t>(2)</a:t>
                      </a:r>
                    </a:p>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1" i="1" u="none" strike="noStrike" cap="none" normalizeH="0" baseline="0" dirty="0">
                          <a:ln>
                            <a:noFill/>
                          </a:ln>
                          <a:solidFill>
                            <a:schemeClr val="tx1"/>
                          </a:solidFill>
                          <a:effectLst/>
                          <a:latin typeface="Arial" charset="0"/>
                        </a:rPr>
                        <a:t>TFC</a:t>
                      </a:r>
                    </a:p>
                  </a:txBody>
                  <a:tcPr marR="0" marT="45711" marB="4571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1" i="0" u="none" strike="noStrike" cap="none" normalizeH="0" baseline="0" dirty="0">
                          <a:ln>
                            <a:noFill/>
                          </a:ln>
                          <a:solidFill>
                            <a:schemeClr val="tx1"/>
                          </a:solidFill>
                          <a:effectLst/>
                          <a:latin typeface="Arial" charset="0"/>
                        </a:rPr>
                        <a:t>(3)</a:t>
                      </a:r>
                    </a:p>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1" i="1" u="none" strike="noStrike" cap="none" normalizeH="0" baseline="0" dirty="0">
                          <a:ln>
                            <a:noFill/>
                          </a:ln>
                          <a:solidFill>
                            <a:schemeClr val="tx1"/>
                          </a:solidFill>
                          <a:effectLst/>
                          <a:latin typeface="Arial" charset="0"/>
                        </a:rPr>
                        <a:t>AFC (TFC/q)</a:t>
                      </a:r>
                      <a:endParaRPr kumimoji="0" lang="en-US" sz="1600" b="0" i="1" u="none" strike="noStrike" cap="none" normalizeH="0" baseline="0" dirty="0">
                        <a:ln>
                          <a:noFill/>
                        </a:ln>
                        <a:solidFill>
                          <a:schemeClr val="tx1"/>
                        </a:solidFill>
                        <a:effectLst/>
                        <a:latin typeface="Arial" charset="0"/>
                      </a:endParaRPr>
                    </a:p>
                  </a:txBody>
                  <a:tcPr marR="0" marT="45711" marB="45711"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1476065">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0</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1</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2</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3</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4</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5</a:t>
                      </a:r>
                    </a:p>
                  </a:txBody>
                  <a:tcPr marR="0" marT="91420" marB="0"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sz="1600" b="0" i="0" u="none" strike="noStrike" cap="none" normalizeH="0" baseline="0" dirty="0">
                          <a:ln>
                            <a:noFill/>
                          </a:ln>
                          <a:solidFill>
                            <a:schemeClr val="tx1"/>
                          </a:solidFill>
                          <a:effectLst/>
                          <a:latin typeface="Arial" charset="0"/>
                        </a:rPr>
                        <a:t>$100</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100</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100</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100</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100</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a:ln>
                            <a:noFill/>
                          </a:ln>
                          <a:solidFill>
                            <a:schemeClr val="tx1"/>
                          </a:solidFill>
                          <a:effectLst/>
                          <a:latin typeface="Arial" charset="0"/>
                        </a:rPr>
                        <a:t>100</a:t>
                      </a:r>
                    </a:p>
                  </a:txBody>
                  <a:tcPr marR="320040" marT="9142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pt-BR" sz="1600" b="0" i="0" u="none" strike="noStrike" cap="none" normalizeH="0" baseline="0" dirty="0">
                          <a:ln>
                            <a:noFill/>
                          </a:ln>
                          <a:solidFill>
                            <a:schemeClr val="tx1"/>
                          </a:solidFill>
                          <a:effectLst/>
                          <a:latin typeface="Symbol" pitchFamily="18" charset="2"/>
                        </a:rPr>
                        <a:t/>
                      </a:r>
                      <a:br>
                        <a:rPr kumimoji="0" lang="pt-BR" sz="1600" b="0" i="0" u="none" strike="noStrike" cap="none" normalizeH="0" baseline="0" dirty="0">
                          <a:ln>
                            <a:noFill/>
                          </a:ln>
                          <a:solidFill>
                            <a:schemeClr val="tx1"/>
                          </a:solidFill>
                          <a:effectLst/>
                          <a:latin typeface="Symbol" pitchFamily="18" charset="2"/>
                        </a:rPr>
                      </a:br>
                      <a:r>
                        <a:rPr kumimoji="0" lang="pt-BR" sz="1600" b="0" i="0" u="none" strike="noStrike" cap="none" normalizeH="0" baseline="0" dirty="0">
                          <a:ln>
                            <a:noFill/>
                          </a:ln>
                          <a:solidFill>
                            <a:schemeClr val="tx1"/>
                          </a:solidFill>
                          <a:effectLst/>
                          <a:latin typeface="Arial" charset="0"/>
                        </a:rPr>
                        <a:t>100</a:t>
                      </a:r>
                      <a:br>
                        <a:rPr kumimoji="0" lang="pt-BR" sz="1600" b="0" i="0" u="none" strike="noStrike" cap="none" normalizeH="0" baseline="0" dirty="0">
                          <a:ln>
                            <a:noFill/>
                          </a:ln>
                          <a:solidFill>
                            <a:schemeClr val="tx1"/>
                          </a:solidFill>
                          <a:effectLst/>
                          <a:latin typeface="Arial" charset="0"/>
                        </a:rPr>
                      </a:br>
                      <a:r>
                        <a:rPr kumimoji="0" lang="pt-BR" sz="1600" b="0" i="0" u="none" strike="noStrike" cap="none" normalizeH="0" baseline="0" dirty="0">
                          <a:ln>
                            <a:noFill/>
                          </a:ln>
                          <a:solidFill>
                            <a:schemeClr val="tx1"/>
                          </a:solidFill>
                          <a:effectLst/>
                          <a:latin typeface="Arial" charset="0"/>
                        </a:rPr>
                        <a:t>50</a:t>
                      </a:r>
                      <a:br>
                        <a:rPr kumimoji="0" lang="pt-BR" sz="1600" b="0" i="0" u="none" strike="noStrike" cap="none" normalizeH="0" baseline="0" dirty="0">
                          <a:ln>
                            <a:noFill/>
                          </a:ln>
                          <a:solidFill>
                            <a:schemeClr val="tx1"/>
                          </a:solidFill>
                          <a:effectLst/>
                          <a:latin typeface="Arial" charset="0"/>
                        </a:rPr>
                      </a:br>
                      <a:r>
                        <a:rPr kumimoji="0" lang="pt-BR" sz="1600" b="0" i="0" u="none" strike="noStrike" cap="none" normalizeH="0" baseline="0" dirty="0">
                          <a:ln>
                            <a:noFill/>
                          </a:ln>
                          <a:solidFill>
                            <a:schemeClr val="tx1"/>
                          </a:solidFill>
                          <a:effectLst/>
                          <a:latin typeface="Arial" charset="0"/>
                        </a:rPr>
                        <a:t>33</a:t>
                      </a:r>
                      <a:br>
                        <a:rPr kumimoji="0" lang="pt-BR" sz="1600" b="0" i="0" u="none" strike="noStrike" cap="none" normalizeH="0" baseline="0" dirty="0">
                          <a:ln>
                            <a:noFill/>
                          </a:ln>
                          <a:solidFill>
                            <a:schemeClr val="tx1"/>
                          </a:solidFill>
                          <a:effectLst/>
                          <a:latin typeface="Arial" charset="0"/>
                        </a:rPr>
                      </a:br>
                      <a:r>
                        <a:rPr kumimoji="0" lang="pt-BR" sz="1600" b="0" i="0" u="none" strike="noStrike" cap="none" normalizeH="0" baseline="0" dirty="0">
                          <a:ln>
                            <a:noFill/>
                          </a:ln>
                          <a:solidFill>
                            <a:schemeClr val="tx1"/>
                          </a:solidFill>
                          <a:effectLst/>
                          <a:latin typeface="Arial" charset="0"/>
                        </a:rPr>
                        <a:t>25</a:t>
                      </a:r>
                      <a:br>
                        <a:rPr kumimoji="0" lang="pt-BR" sz="1600" b="0" i="0" u="none" strike="noStrike" cap="none" normalizeH="0" baseline="0" dirty="0">
                          <a:ln>
                            <a:noFill/>
                          </a:ln>
                          <a:solidFill>
                            <a:schemeClr val="tx1"/>
                          </a:solidFill>
                          <a:effectLst/>
                          <a:latin typeface="Arial" charset="0"/>
                        </a:rPr>
                      </a:br>
                      <a:r>
                        <a:rPr kumimoji="0" lang="pt-BR" sz="1600" b="0" i="0" u="none" strike="noStrike" cap="none" normalizeH="0" baseline="0" dirty="0">
                          <a:ln>
                            <a:noFill/>
                          </a:ln>
                          <a:solidFill>
                            <a:schemeClr val="tx1"/>
                          </a:solidFill>
                          <a:effectLst/>
                          <a:latin typeface="Arial" charset="0"/>
                        </a:rPr>
                        <a:t>20</a:t>
                      </a:r>
                    </a:p>
                  </a:txBody>
                  <a:tcPr marR="594360" marT="91420" marB="0"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872062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Fixed Costs </a:t>
            </a:r>
            <a:r>
              <a:rPr lang="en-US" sz="2000" i="1" dirty="0"/>
              <a:t>(2 of 2)</a:t>
            </a:r>
            <a:endParaRPr lang="en-US" sz="2000" dirty="0"/>
          </a:p>
        </p:txBody>
      </p:sp>
      <p:sp>
        <p:nvSpPr>
          <p:cNvPr id="3" name="Content Placeholder 2"/>
          <p:cNvSpPr>
            <a:spLocks noGrp="1"/>
          </p:cNvSpPr>
          <p:nvPr>
            <p:ph idx="1"/>
          </p:nvPr>
        </p:nvSpPr>
        <p:spPr/>
        <p:txBody>
          <a:bodyPr/>
          <a:lstStyle/>
          <a:p>
            <a:pPr marL="0" indent="0">
              <a:buNone/>
            </a:pPr>
            <a:r>
              <a:rPr lang="en-US" sz="2400" b="1" dirty="0"/>
              <a:t>Average Fixed Cost (</a:t>
            </a:r>
            <a:r>
              <a:rPr lang="en-US" sz="2400" b="1" i="1" dirty="0"/>
              <a:t>AFC</a:t>
            </a:r>
            <a:r>
              <a:rPr lang="en-US" sz="2400" b="1" dirty="0"/>
              <a:t>)</a:t>
            </a:r>
          </a:p>
          <a:p>
            <a:r>
              <a:rPr lang="en-US" sz="2400" b="1" dirty="0"/>
              <a:t>average fixed cost (</a:t>
            </a:r>
            <a:r>
              <a:rPr lang="en-US" sz="2400" b="1" i="1" dirty="0"/>
              <a:t>AFC</a:t>
            </a:r>
            <a:r>
              <a:rPr lang="en-US" sz="2400" b="1" dirty="0"/>
              <a:t>) </a:t>
            </a:r>
            <a:r>
              <a:rPr lang="en-US" sz="2400" b="1" dirty="0">
                <a:solidFill>
                  <a:srgbClr val="006668"/>
                </a:solidFill>
              </a:rPr>
              <a:t> </a:t>
            </a:r>
            <a:r>
              <a:rPr lang="en-US" sz="2400" dirty="0"/>
              <a:t>Total fixed cost divided by the number of units of output; a per-unit measure of fixed costs.</a:t>
            </a:r>
          </a:p>
          <a:p>
            <a:pPr>
              <a:lnSpc>
                <a:spcPct val="105000"/>
              </a:lnSpc>
            </a:pPr>
            <a:r>
              <a:rPr lang="en-US" sz="2400" dirty="0"/>
              <a:t>As output increases, average fixed cost declines because we are dividing a fixed number ($1,000) by a larger and larger quantity.</a:t>
            </a:r>
          </a:p>
          <a:p>
            <a:pPr>
              <a:lnSpc>
                <a:spcPct val="105000"/>
              </a:lnSpc>
            </a:pPr>
            <a:r>
              <a:rPr lang="en-US" sz="2400" b="1" dirty="0"/>
              <a:t>spreading overhead</a:t>
            </a:r>
            <a:r>
              <a:rPr lang="en-US" sz="2400" b="1" dirty="0">
                <a:solidFill>
                  <a:srgbClr val="006668"/>
                </a:solidFill>
              </a:rPr>
              <a:t>  </a:t>
            </a:r>
            <a:r>
              <a:rPr lang="en-US" sz="2400" dirty="0"/>
              <a:t>The process of dividing total fixed costs by more units of output. Average fixed cost declines as quantity rises.</a:t>
            </a:r>
            <a:endParaRPr lang="en-US" dirty="0"/>
          </a:p>
        </p:txBody>
      </p:sp>
    </p:spTree>
    <p:extLst>
      <p:ext uri="{BB962C8B-B14F-4D97-AF65-F5344CB8AC3E}">
        <p14:creationId xmlns:p14="http://schemas.microsoft.com/office/powerpoint/2010/main" val="4175998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t>FIGURE 8.2  Short-Run Fixed Cost (Total and Average) of a Hypothetical Firm</a:t>
            </a:r>
          </a:p>
        </p:txBody>
      </p:sp>
      <p:pic>
        <p:nvPicPr>
          <p:cNvPr id="5" name="Picture 4" descr="Two x-y graphs present short-run fixed cost (total and average) of a hypothetical firm&#10;"/>
          <p:cNvPicPr>
            <a:picLocks noChangeAspect="1"/>
          </p:cNvPicPr>
          <p:nvPr/>
        </p:nvPicPr>
        <p:blipFill>
          <a:blip r:embed="rId3" cstate="print"/>
          <a:stretch>
            <a:fillRect/>
          </a:stretch>
        </p:blipFill>
        <p:spPr>
          <a:xfrm>
            <a:off x="325198" y="1524000"/>
            <a:ext cx="8361602" cy="3243628"/>
          </a:xfrm>
          <a:prstGeom prst="rect">
            <a:avLst/>
          </a:prstGeom>
        </p:spPr>
      </p:pic>
      <p:pic>
        <p:nvPicPr>
          <p:cNvPr id="1026" name="Picture 2" descr="Equation: AFC equals TFC over q&#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2200" y="5257800"/>
            <a:ext cx="127635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5355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Costs </a:t>
            </a:r>
            <a:r>
              <a:rPr lang="en-US" sz="2000" i="1" dirty="0">
                <a:solidFill>
                  <a:prstClr val="white"/>
                </a:solidFill>
              </a:rPr>
              <a:t>(1 of 6)</a:t>
            </a:r>
            <a:endParaRPr lang="en-US" dirty="0"/>
          </a:p>
        </p:txBody>
      </p:sp>
      <p:sp>
        <p:nvSpPr>
          <p:cNvPr id="3" name="Content Placeholder 2"/>
          <p:cNvSpPr>
            <a:spLocks noGrp="1"/>
          </p:cNvSpPr>
          <p:nvPr>
            <p:ph idx="1"/>
          </p:nvPr>
        </p:nvSpPr>
        <p:spPr/>
        <p:txBody>
          <a:bodyPr/>
          <a:lstStyle/>
          <a:p>
            <a:pPr marL="0" indent="0">
              <a:buNone/>
            </a:pPr>
            <a:r>
              <a:rPr lang="en-US" sz="2400" b="1" dirty="0"/>
              <a:t>Total Variable Cost (</a:t>
            </a:r>
            <a:r>
              <a:rPr lang="en-US" sz="2400" b="1" i="1" dirty="0"/>
              <a:t>TVC</a:t>
            </a:r>
            <a:r>
              <a:rPr lang="en-US" sz="2400" b="1" dirty="0"/>
              <a:t>)</a:t>
            </a:r>
          </a:p>
          <a:p>
            <a:r>
              <a:rPr lang="en-US" sz="2400" b="1" dirty="0"/>
              <a:t>total variable cost (</a:t>
            </a:r>
            <a:r>
              <a:rPr lang="en-US" sz="2400" b="1" i="1" dirty="0"/>
              <a:t>TVC</a:t>
            </a:r>
            <a:r>
              <a:rPr lang="en-US" sz="2400" b="1" dirty="0"/>
              <a:t>)</a:t>
            </a:r>
            <a:r>
              <a:rPr lang="en-US" sz="2400" dirty="0">
                <a:solidFill>
                  <a:srgbClr val="006668"/>
                </a:solidFill>
              </a:rPr>
              <a:t>  </a:t>
            </a:r>
            <a:r>
              <a:rPr lang="en-US" sz="2400" dirty="0"/>
              <a:t>The total of all costs that vary with output in the short run.</a:t>
            </a:r>
          </a:p>
          <a:p>
            <a:r>
              <a:rPr lang="en-US" sz="2400" b="1" dirty="0"/>
              <a:t>total variable cost curve</a:t>
            </a:r>
            <a:r>
              <a:rPr lang="en-US" sz="2400" b="1" dirty="0">
                <a:solidFill>
                  <a:srgbClr val="006668"/>
                </a:solidFill>
              </a:rPr>
              <a:t>  </a:t>
            </a:r>
            <a:r>
              <a:rPr lang="en-US" sz="2400" dirty="0"/>
              <a:t>A graph that shows the relationship between total variable cost and the level of a firm’s output.</a:t>
            </a:r>
          </a:p>
          <a:p>
            <a:r>
              <a:rPr lang="en-US" sz="2400" dirty="0"/>
              <a:t>A total variable cost curve expresses the relationship between </a:t>
            </a:r>
            <a:r>
              <a:rPr lang="en-US" sz="2400" i="1" dirty="0"/>
              <a:t>TVC</a:t>
            </a:r>
            <a:r>
              <a:rPr lang="en-US" sz="2400" dirty="0"/>
              <a:t> and total output.</a:t>
            </a:r>
          </a:p>
        </p:txBody>
      </p:sp>
    </p:spTree>
    <p:extLst>
      <p:ext uri="{BB962C8B-B14F-4D97-AF65-F5344CB8AC3E}">
        <p14:creationId xmlns:p14="http://schemas.microsoft.com/office/powerpoint/2010/main" val="3665719569"/>
      </p:ext>
    </p:extLst>
  </p:cSld>
  <p:clrMapOvr>
    <a:masterClrMapping/>
  </p:clrMapOvr>
</p:sld>
</file>

<file path=ppt/theme/theme1.xml><?xml version="1.0" encoding="utf-8"?>
<a:theme xmlns:a="http://schemas.openxmlformats.org/drawingml/2006/main" name="508 Lecture">
  <a:themeElements>
    <a:clrScheme name="Office">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1_508 Lecture">
  <a:themeElements>
    <a:clrScheme name="Office">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2434</TotalTime>
  <Words>2628</Words>
  <Application>Microsoft Office PowerPoint</Application>
  <PresentationFormat>On-screen Show (4:3)</PresentationFormat>
  <Paragraphs>450</Paragraphs>
  <Slides>40</Slides>
  <Notes>40</Notes>
  <HiddenSlides>0</HiddenSlides>
  <MMClips>0</MMClips>
  <ScaleCrop>false</ScaleCrop>
  <HeadingPairs>
    <vt:vector size="4" baseType="variant">
      <vt:variant>
        <vt:lpstr>Theme</vt:lpstr>
      </vt:variant>
      <vt:variant>
        <vt:i4>2</vt:i4>
      </vt:variant>
      <vt:variant>
        <vt:lpstr>Slide Titles</vt:lpstr>
      </vt:variant>
      <vt:variant>
        <vt:i4>40</vt:i4>
      </vt:variant>
    </vt:vector>
  </HeadingPairs>
  <TitlesOfParts>
    <vt:vector size="42" baseType="lpstr">
      <vt:lpstr>508 Lecture</vt:lpstr>
      <vt:lpstr>1_508 Lecture</vt:lpstr>
      <vt:lpstr>Principles of Microeconomics</vt:lpstr>
      <vt:lpstr>Chapter Outline and Learning Objectives</vt:lpstr>
      <vt:lpstr>Chapter 8  Short-Run Costs and Output Decisions (1 of 2)</vt:lpstr>
      <vt:lpstr>Chapter 8  Short-Run Costs and Output Decisions (2 of 2)</vt:lpstr>
      <vt:lpstr>Costs in the Short Run</vt:lpstr>
      <vt:lpstr>Fixed Costs (1 of 2)</vt:lpstr>
      <vt:lpstr>Fixed Costs (2 of 2)</vt:lpstr>
      <vt:lpstr>FIGURE 8.2  Short-Run Fixed Cost (Total and Average) of a Hypothetical Firm</vt:lpstr>
      <vt:lpstr>Variable Costs (1 of 6)</vt:lpstr>
      <vt:lpstr>TABLE 8.2  Derivation of Total Variable Cost Schedule from Technology and Factor Prices</vt:lpstr>
      <vt:lpstr>FIGURE 8.3  Total Variable Cost Curve</vt:lpstr>
      <vt:lpstr>Variable Costs (2 of 6)</vt:lpstr>
      <vt:lpstr>TABLE 8.3  Derivation of Marginal Cost from Total Variable Cost</vt:lpstr>
      <vt:lpstr>Variable Costs (3 of 6)</vt:lpstr>
      <vt:lpstr>FIGURE 8.4  Declining Marginal Product Implies That Marginal Cost Will Eventually Rise with Output</vt:lpstr>
      <vt:lpstr>Variable Costs (4 of 6)</vt:lpstr>
      <vt:lpstr>FIGURE 8.5  Total Variable Cost and Marginal Cost for a Typical Firm</vt:lpstr>
      <vt:lpstr>Variable Costs (5 of 6)</vt:lpstr>
      <vt:lpstr>TABLE 8.4  Short-Run Costs of a Hypothetical Firm</vt:lpstr>
      <vt:lpstr>Variable Costs (6 of 6)</vt:lpstr>
      <vt:lpstr> FIGURE 8.6  More Short-Run Costs</vt:lpstr>
      <vt:lpstr>ECONOMICS IN PRACTICE                  The Cost Structure of a Rock Concert: Welcome to New York</vt:lpstr>
      <vt:lpstr>Total Costs (1 of 4)</vt:lpstr>
      <vt:lpstr>Total Costs (2 of 4)</vt:lpstr>
      <vt:lpstr>Total Costs (3 of 4)</vt:lpstr>
      <vt:lpstr>FIGURE 8.8  Average Total Cost = Average Variable Cost + Average Fixed Cost </vt:lpstr>
      <vt:lpstr>Total Costs (4 of 4)</vt:lpstr>
      <vt:lpstr>Short-Run Costs: A Review</vt:lpstr>
      <vt:lpstr>Output Decisions: Revenues, Costs, and Profit Maximization (1 of 2)</vt:lpstr>
      <vt:lpstr>Output Decisions: Revenues, Costs, and Profit Maximization (2 of 2)</vt:lpstr>
      <vt:lpstr>FIGURE 8.9  Demand Facing a Single Firm in a Perfectly Competitive Market</vt:lpstr>
      <vt:lpstr>Total Revenue and Marginal Revenue</vt:lpstr>
      <vt:lpstr>Comparing Costs and Revenues to Maximize Profit (1 of 2)</vt:lpstr>
      <vt:lpstr>Comparing Costs and Revenues to Maximize Profit (2 of 2)</vt:lpstr>
      <vt:lpstr>FIGURE 8.10  The Profit-Maximizing Level of Output for a Perfectly Competitive Firm</vt:lpstr>
      <vt:lpstr>A Numerical Example (1 of 2)</vt:lpstr>
      <vt:lpstr>A Numerical Example (2 of 2)</vt:lpstr>
      <vt:lpstr>The Short-Run Supply Curve</vt:lpstr>
      <vt:lpstr>FIGURE 8.11  Marginal Cost Is the Supply Curve of a Perfectly Competitive Firm</vt:lpstr>
      <vt:lpstr>REVIEW TERMS AND CONCEPTS</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Case/Fair/Oster, Eleventh Edition</dc:title>
  <dc:subject>Chapter 2  The Scope and Method of Economics</dc:subject>
  <dc:creator>Jim Lee</dc:creator>
  <cp:keywords>Economics</cp:keywords>
  <cp:lastModifiedBy>owner</cp:lastModifiedBy>
  <cp:revision>447</cp:revision>
  <dcterms:created xsi:type="dcterms:W3CDTF">2014-10-10T17:07:42Z</dcterms:created>
  <dcterms:modified xsi:type="dcterms:W3CDTF">2019-08-31T18:02:20Z</dcterms:modified>
</cp:coreProperties>
</file>