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3" r:id="rId2"/>
    <p:sldId id="304" r:id="rId3"/>
    <p:sldId id="306" r:id="rId4"/>
    <p:sldId id="305" r:id="rId5"/>
    <p:sldId id="307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9" r:id="rId19"/>
    <p:sldId id="321" r:id="rId20"/>
    <p:sldId id="322" r:id="rId21"/>
    <p:sldId id="323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660033"/>
    <a:srgbClr val="FF00FF"/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3" d="100"/>
          <a:sy n="33" d="100"/>
        </p:scale>
        <p:origin x="-7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3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EFC6-8941-48EB-8F44-EF46968540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45BA-F74E-43BA-99BB-840E4412F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  <p:sndAc>
      <p:stSnd>
        <p:snd r:embed="rId13" name="3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1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013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47664" y="0"/>
            <a:ext cx="66717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627784" y="836712"/>
            <a:ext cx="4874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الأولى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صورة 3" descr="img_1355588190_7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43608" y="3696600"/>
            <a:ext cx="7128792" cy="30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4581128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الوحدة القرائية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0192" y="2996952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الانتقاء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2132856"/>
            <a:ext cx="5616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لجوء وسائل الإعلام لانتقاء بعض الأخبار والأحداث ما يناسب أهدافها وتوجهها وتغفل ما دون </a:t>
            </a:r>
            <a:r>
              <a:rPr lang="ar-SA" sz="4000" b="1" dirty="0" smtClean="0">
                <a:solidFill>
                  <a:srgbClr val="FF0000"/>
                </a:solidFill>
              </a:rPr>
              <a:t>ذلك.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0192" y="2852936"/>
            <a:ext cx="2493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التضخيم والتهويل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492896"/>
            <a:ext cx="57606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بتضخيم الإعلام لقضية أو مشكلة ليست كبيرة ولا مهمة وعند التدقيق يتضح أنها قليلة </a:t>
            </a:r>
            <a:r>
              <a:rPr lang="ar-SA" sz="4000" b="1" dirty="0" smtClean="0">
                <a:solidFill>
                  <a:srgbClr val="FF0000"/>
                </a:solidFill>
              </a:rPr>
              <a:t>الأهمية.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0192" y="3429000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التهوين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132856"/>
            <a:ext cx="53285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تجد تهوين وسائل الإعلام من شأن قضية </a:t>
            </a:r>
            <a:r>
              <a:rPr lang="ar-SA" sz="4000" b="1" dirty="0" smtClean="0">
                <a:solidFill>
                  <a:srgbClr val="FF0000"/>
                </a:solidFill>
              </a:rPr>
              <a:t>وهي </a:t>
            </a:r>
            <a:r>
              <a:rPr lang="ar-SA" sz="4000" b="1" dirty="0" smtClean="0">
                <a:solidFill>
                  <a:srgbClr val="FF0000"/>
                </a:solidFill>
              </a:rPr>
              <a:t>في الحقيقة مهمة جداً لا لشيء إلا لتحقيق أهداف معينة ومصالح </a:t>
            </a:r>
            <a:r>
              <a:rPr lang="ar-SA" sz="4000" b="1" dirty="0" smtClean="0">
                <a:solidFill>
                  <a:srgbClr val="FF0000"/>
                </a:solidFill>
              </a:rPr>
              <a:t>خاصة.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0192" y="3068960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قلب الحقائق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420888"/>
            <a:ext cx="475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بقلب وسائل الإعلام للحقائق وجعل المظلوم ظالماً كحال الدول المظلومة فينصر الظالم على </a:t>
            </a:r>
            <a:r>
              <a:rPr lang="ar-SA" sz="4000" b="1" dirty="0" smtClean="0">
                <a:solidFill>
                  <a:srgbClr val="FF0000"/>
                </a:solidFill>
              </a:rPr>
              <a:t>المظلوم.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564904"/>
            <a:ext cx="24930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استخدام الانطباعات المجردة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276872"/>
            <a:ext cx="55081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بالاعتماد على أراء مضللة دون أن يستند إلى دلائل واضحة فيعبر بكلمات مضللة توحي بغير ما كانت عليه.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3212976"/>
            <a:ext cx="2493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التلاعب بالصور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2348880"/>
            <a:ext cx="57251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بالتقاطها من زاوية معينة توحي بمعاني أخرى غير </a:t>
            </a:r>
            <a:r>
              <a:rPr lang="ar-SA" sz="4000" b="1" dirty="0" err="1" smtClean="0">
                <a:solidFill>
                  <a:srgbClr val="FF0000"/>
                </a:solidFill>
              </a:rPr>
              <a:t>حقيقية</a:t>
            </a:r>
            <a:r>
              <a:rPr lang="ar-SA" sz="4000" b="1" dirty="0" smtClean="0">
                <a:solidFill>
                  <a:srgbClr val="FF0000"/>
                </a:solidFill>
              </a:rPr>
              <a:t> أو التلاعب بمضمونها لتعطي انطباعاً </a:t>
            </a:r>
            <a:r>
              <a:rPr lang="ar-SA" sz="4000" b="1" dirty="0" smtClean="0">
                <a:solidFill>
                  <a:srgbClr val="FF0000"/>
                </a:solidFill>
              </a:rPr>
              <a:t>مخالفاً.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780928"/>
            <a:ext cx="2493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القولبة والتنميط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2204864"/>
            <a:ext cx="51845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يوضح فئة من الناس أو الحوادث في قوالب عامة جامدة بدافع من عاطفته أو أحكام متعجلة من أشخاص أو فئة أو شعب معين بأحكام صفات </a:t>
            </a:r>
            <a:r>
              <a:rPr lang="ar-SA" sz="4000" b="1" dirty="0" smtClean="0">
                <a:solidFill>
                  <a:srgbClr val="FF0000"/>
                </a:solidFill>
              </a:rPr>
              <a:t>معينة.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RN44A5.gif"/>
          <p:cNvPicPr>
            <a:picLocks noChangeAspect="1"/>
          </p:cNvPicPr>
          <p:nvPr/>
        </p:nvPicPr>
        <p:blipFill>
          <a:blip r:embed="rId4" cstate="print">
            <a:lum bright="76000" contrast="62000"/>
          </a:blip>
          <a:srcRect/>
          <a:stretch>
            <a:fillRect/>
          </a:stretch>
        </p:blipFill>
        <p:spPr bwMode="auto">
          <a:xfrm>
            <a:off x="0" y="980728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6988" y="1647270"/>
            <a:ext cx="67865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 algn="r" rtl="1"/>
            <a:r>
              <a:rPr lang="ar-EG" sz="4400" b="1" dirty="0" smtClean="0">
                <a:solidFill>
                  <a:srgbClr val="A40000"/>
                </a:solidFill>
              </a:rPr>
              <a:t>2- حدد في الجدول التالي ما هو نوع من أنواع التضليل الإعلامي وما هو ليس كذلك بوضع علامة مناسبة أمام </a:t>
            </a:r>
            <a:r>
              <a:rPr lang="ar-EG" sz="4400" b="1" dirty="0" smtClean="0">
                <a:solidFill>
                  <a:srgbClr val="A40000"/>
                </a:solidFill>
              </a:rPr>
              <a:t>اختي</a:t>
            </a:r>
            <a:r>
              <a:rPr lang="ar-SA" sz="4400" b="1" smtClean="0">
                <a:solidFill>
                  <a:srgbClr val="A40000"/>
                </a:solidFill>
              </a:rPr>
              <a:t>ار</a:t>
            </a:r>
            <a:r>
              <a:rPr lang="ar-EG" sz="4400" b="1" smtClean="0">
                <a:solidFill>
                  <a:srgbClr val="A40000"/>
                </a:solidFill>
              </a:rPr>
              <a:t>ك</a:t>
            </a:r>
            <a:r>
              <a:rPr lang="ar-EG" sz="4400" b="1" dirty="0" err="1" smtClean="0">
                <a:solidFill>
                  <a:srgbClr val="A40000"/>
                </a:solidFill>
              </a:rPr>
              <a:t>:</a:t>
            </a:r>
            <a:endParaRPr lang="en-US" sz="4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476672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1584176"/>
                <a:gridCol w="5364088"/>
              </a:tblGrid>
              <a:tr h="86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76921" y="622429"/>
            <a:ext cx="287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العمل الإعلامي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195736" y="620688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تضليل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496" y="62068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ليس تضليلاً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83968" y="16288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انتقاء بعض الكلام أو بعض الحقائق وتجاهل كلام أو حقائق أخرى.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696" y="20608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499992" y="4080660"/>
            <a:ext cx="452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استخدام الكاريكاتير لإعطاء موقف ورسالة مؤثرة.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8112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8 - نم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8 - نم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8 - نم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8 - نم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476672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1584176"/>
                <a:gridCol w="5364088"/>
              </a:tblGrid>
              <a:tr h="86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76921" y="622429"/>
            <a:ext cx="287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العمل الإعلامي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195736" y="620688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تضليل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496" y="62068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ليس تضليلاً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83968" y="1628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التعتيم والتجاهل لقضية أو حدث أو مشكلة.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499992" y="4080660"/>
            <a:ext cx="4522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استخدام إحصاءات أو بيانات صحيحة، أو استخدام نتائج دراسات علمية.</a:t>
            </a:r>
            <a:endParaRPr lang="en-US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35696" y="20608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58112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 rot="21315320">
            <a:off x="899434" y="1139068"/>
            <a:ext cx="7467690" cy="3787774"/>
            <a:chOff x="1903737" y="3141567"/>
            <a:chExt cx="5129540" cy="3312376"/>
          </a:xfrm>
        </p:grpSpPr>
        <p:sp>
          <p:nvSpPr>
            <p:cNvPr id="3" name="مستطيل 2"/>
            <p:cNvSpPr/>
            <p:nvPr/>
          </p:nvSpPr>
          <p:spPr>
            <a:xfrm rot="21195953">
              <a:off x="2475549" y="3500194"/>
              <a:ext cx="4377160" cy="24848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01" name="صورة 1" descr="26d59c7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03737" y="3141567"/>
              <a:ext cx="5129540" cy="331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 rot="21001051">
            <a:off x="2186370" y="2503279"/>
            <a:ext cx="5544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القراءة الإعلامية</a:t>
            </a:r>
            <a:endParaRPr lang="ar-EG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ط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ط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476672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1584176"/>
                <a:gridCol w="5364088"/>
              </a:tblGrid>
              <a:tr h="86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76921" y="622429"/>
            <a:ext cx="287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العمل الإعلامي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195736" y="620688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تضليل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496" y="62068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ليس تضليلاً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83968" y="1628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التضخيم والتهويل لقضية أو حدث أو مشكلة.</a:t>
            </a:r>
            <a:endParaRPr lang="en-US" sz="3600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427984" y="4293096"/>
            <a:ext cx="452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استخدام صور فوتوغرافية.</a:t>
            </a:r>
            <a:endParaRPr lang="en-US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35696" y="20608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58112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476672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1584176"/>
                <a:gridCol w="5364088"/>
              </a:tblGrid>
              <a:tr h="86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76921" y="622429"/>
            <a:ext cx="287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العمل الإعلامي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195736" y="620688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تضليل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496" y="62068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ليس تضليلاً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83968" y="16288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استخدام الكاريكاتير للإيحاء بصورة نمطية وحكم عام على فئة من الناس.</a:t>
            </a:r>
            <a:endParaRPr lang="en-US" sz="3600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355976" y="4100879"/>
            <a:ext cx="452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التغطية المباشرة لأحداث المجتمع.</a:t>
            </a:r>
            <a:endParaRPr lang="en-US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35696" y="20608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58112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476672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1584176"/>
                <a:gridCol w="5364088"/>
              </a:tblGrid>
              <a:tr h="86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76921" y="622429"/>
            <a:ext cx="287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العمل الإعلامي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195736" y="620688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تضليل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496" y="62068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</a:rPr>
              <a:t>ليس تضليلاً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83968" y="16288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التركيز على قضايا ومعلومات تافهة أو غير مهمة لتشتيت الأذهان عن القضايا المهمة.</a:t>
            </a:r>
            <a:endParaRPr lang="en-US" sz="3600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355976" y="4080660"/>
            <a:ext cx="452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 smtClean="0"/>
              <a:t>تغيير مضمون الصور بالإضافة أو </a:t>
            </a:r>
            <a:r>
              <a:rPr lang="ar-EG" sz="3600" b="1" dirty="0" smtClean="0"/>
              <a:t>الح</a:t>
            </a:r>
            <a:r>
              <a:rPr lang="ar-SA" sz="3600" b="1" dirty="0" smtClean="0"/>
              <a:t>ذ</a:t>
            </a:r>
            <a:r>
              <a:rPr lang="ar-EG" sz="3600" b="1" dirty="0" smtClean="0"/>
              <a:t>ف</a:t>
            </a:r>
            <a:r>
              <a:rPr lang="ar-EG" sz="3600" b="1" dirty="0" smtClean="0"/>
              <a:t>.</a:t>
            </a:r>
            <a:endParaRPr lang="en-US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35696" y="20608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63688" y="458112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97 - ريح الشت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ue-to-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6916"/>
            <a:ext cx="3995936" cy="1485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472418" y="619572"/>
            <a:ext cx="305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4800" b="1" dirty="0" smtClean="0">
                <a:solidFill>
                  <a:schemeClr val="bg1"/>
                </a:solidFill>
              </a:rPr>
              <a:t>مهارات حياتية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صورة 3" descr="Image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852963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043608" y="3429000"/>
            <a:ext cx="6913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4000" b="1" dirty="0" smtClean="0"/>
              <a:t>كن اميناً في النقل: اعز القول إلى قائله والفكرة إلى صاحبها، ولا تزد في القول أو تنقص منه.</a:t>
            </a:r>
            <a:endParaRPr lang="en-US" sz="4000" dirty="0"/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DPLU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DPLU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8914_kere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31640" y="1916832"/>
            <a:ext cx="68407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3212976"/>
            <a:ext cx="56166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1"/>
            <a:r>
              <a:rPr lang="ar-EG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الدرس الثاني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838200" y="533400"/>
            <a:ext cx="7632700" cy="5894388"/>
            <a:chOff x="370164" y="2345816"/>
            <a:chExt cx="8811358" cy="2127387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929121" y="2356129"/>
              <a:ext cx="7414882" cy="15716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77" name="صورة 2" descr="0_672a8_10559990_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164" y="2345816"/>
              <a:ext cx="8811358" cy="212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مستطيل 4"/>
          <p:cNvSpPr/>
          <p:nvPr/>
        </p:nvSpPr>
        <p:spPr>
          <a:xfrm>
            <a:off x="1907704" y="141277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7200" b="1" dirty="0" smtClean="0"/>
              <a:t>التضليل في وسائل الإعلام</a:t>
            </a:r>
            <a:endParaRPr lang="en-US" sz="7200" dirty="0"/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" descr="4vq0387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88" y="1124744"/>
            <a:ext cx="8763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مستطيل 2"/>
          <p:cNvSpPr>
            <a:spLocks noChangeArrowheads="1"/>
          </p:cNvSpPr>
          <p:nvPr/>
        </p:nvSpPr>
        <p:spPr bwMode="auto">
          <a:xfrm>
            <a:off x="1020688" y="1340768"/>
            <a:ext cx="75060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/>
            <a:r>
              <a:rPr lang="ar-EG" sz="4400" b="1" dirty="0" smtClean="0">
                <a:solidFill>
                  <a:srgbClr val="660033"/>
                </a:solidFill>
              </a:rPr>
              <a:t>1- التضليل الإعلامي هو نوع من أنواع الكذب المقصود للتأثير على المتلقين وخلق صورة ذهنية مشوهة عن حدث أو فرد أو مجموعة من </a:t>
            </a:r>
            <a:r>
              <a:rPr lang="ar-EG" sz="4400" b="1" dirty="0" err="1" smtClean="0">
                <a:solidFill>
                  <a:srgbClr val="660033"/>
                </a:solidFill>
              </a:rPr>
              <a:t>الناس.</a:t>
            </a:r>
            <a:r>
              <a:rPr lang="ar-EG" sz="4400" b="1" dirty="0" smtClean="0">
                <a:solidFill>
                  <a:srgbClr val="660033"/>
                </a:solidFill>
              </a:rPr>
              <a:t> اكتب في الجدول التالي توضيحاً لأنواع التضليل الإعلامي المذكورة:</a:t>
            </a:r>
            <a:endParaRPr lang="en-US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276872"/>
            <a:ext cx="2493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الحذف أو التجاهل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2564904"/>
            <a:ext cx="4680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حذف بعض المعلومات أو تجاهلها في الأخبار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228184" y="2924944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الاجتزاء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348880"/>
            <a:ext cx="5040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اجتزاء بعض الكلام أو الصور أو المقاطع الصوتية أو غيرها عن سياقها </a:t>
            </a:r>
            <a:r>
              <a:rPr lang="ar-SA" sz="4000" b="1" dirty="0" smtClean="0">
                <a:solidFill>
                  <a:srgbClr val="FF0000"/>
                </a:solidFill>
              </a:rPr>
              <a:t>العام.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276872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التعتيم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2276872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وذلك بتعتيم الإعلام على بعض الأخبار في مكان أو بلد خاصة عند الحرب </a:t>
            </a:r>
            <a:r>
              <a:rPr lang="ar-SA" sz="4000" b="1" dirty="0" smtClean="0">
                <a:solidFill>
                  <a:srgbClr val="FF0000"/>
                </a:solidFill>
              </a:rPr>
              <a:t>والنزاعات.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88640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168"/>
                <a:gridCol w="3059832"/>
              </a:tblGrid>
              <a:tr h="1427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0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051229" y="260648"/>
            <a:ext cx="298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نوع التضليل الإعلامي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27763" y="47667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التوضيح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276872"/>
            <a:ext cx="249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/>
              <a:t>الكذب</a:t>
            </a:r>
            <a:endParaRPr lang="en-US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204864"/>
            <a:ext cx="53285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نشر وسائل الإعلام الأكاذيب وتلفيق الأخبار غير الحقيقة لخدمة توجهات جهة أو مجموعة </a:t>
            </a:r>
            <a:r>
              <a:rPr lang="ar-SA" sz="4000" b="1" dirty="0" smtClean="0">
                <a:solidFill>
                  <a:srgbClr val="FF0000"/>
                </a:solidFill>
              </a:rPr>
              <a:t>بعينها.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42 - tick 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469</Words>
  <Application>Microsoft Office PowerPoint</Application>
  <PresentationFormat>عرض على الشاشة (3:4)‏</PresentationFormat>
  <Paragraphs>88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القراءة والتواصل اللغوي 3- كتاب االتطبيقات - المستوى الخامس النظام الفصلي للتعليم الثانوي المسار الأدبي ومدارس تحفيظ القرآن الكريم - الوحدة الاولى </dc:title>
  <dc:subject>1-الدرس الثاني</dc:subject>
  <dc:creator>أ/ بندر الحازمي</dc:creator>
  <cp:keywords>حقيبة انجاز المعلم والمعلمة</cp:keywords>
  <dc:description/>
  <cp:lastModifiedBy>secretools world</cp:lastModifiedBy>
  <cp:revision>23</cp:revision>
  <dcterms:created xsi:type="dcterms:W3CDTF">2016-08-29T17:35:23Z</dcterms:created>
  <dcterms:modified xsi:type="dcterms:W3CDTF">2016-09-26T19:35:54Z</dcterms:modified>
</cp:coreProperties>
</file>